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Default Extension="png" ContentType="image/png"/>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1" r:id="rId1"/>
    <p:sldMasterId id="2147483744" r:id="rId2"/>
    <p:sldMasterId id="2147483810" r:id="rId3"/>
    <p:sldMasterId id="2147483821" r:id="rId4"/>
    <p:sldMasterId id="2147483832" r:id="rId5"/>
    <p:sldMasterId id="2147483843" r:id="rId6"/>
    <p:sldMasterId id="2147483854" r:id="rId7"/>
  </p:sldMasterIdLst>
  <p:notesMasterIdLst>
    <p:notesMasterId r:id="rId70"/>
  </p:notesMasterIdLst>
  <p:handoutMasterIdLst>
    <p:handoutMasterId r:id="rId71"/>
  </p:handoutMasterIdLst>
  <p:sldIdLst>
    <p:sldId id="257" r:id="rId8"/>
    <p:sldId id="271" r:id="rId9"/>
    <p:sldId id="289" r:id="rId10"/>
    <p:sldId id="290" r:id="rId11"/>
    <p:sldId id="286" r:id="rId12"/>
    <p:sldId id="287" r:id="rId13"/>
    <p:sldId id="288" r:id="rId14"/>
    <p:sldId id="275" r:id="rId15"/>
    <p:sldId id="276" r:id="rId16"/>
    <p:sldId id="277" r:id="rId17"/>
    <p:sldId id="278" r:id="rId18"/>
    <p:sldId id="279" r:id="rId19"/>
    <p:sldId id="280" r:id="rId20"/>
    <p:sldId id="281" r:id="rId21"/>
    <p:sldId id="282" r:id="rId22"/>
    <p:sldId id="283" r:id="rId23"/>
    <p:sldId id="284" r:id="rId24"/>
    <p:sldId id="285" r:id="rId25"/>
    <p:sldId id="292" r:id="rId26"/>
    <p:sldId id="293" r:id="rId27"/>
    <p:sldId id="294" r:id="rId28"/>
    <p:sldId id="295" r:id="rId29"/>
    <p:sldId id="309" r:id="rId30"/>
    <p:sldId id="310" r:id="rId31"/>
    <p:sldId id="311" r:id="rId32"/>
    <p:sldId id="312" r:id="rId33"/>
    <p:sldId id="313" r:id="rId34"/>
    <p:sldId id="296" r:id="rId35"/>
    <p:sldId id="314" r:id="rId36"/>
    <p:sldId id="297" r:id="rId37"/>
    <p:sldId id="315" r:id="rId38"/>
    <p:sldId id="298" r:id="rId39"/>
    <p:sldId id="329" r:id="rId40"/>
    <p:sldId id="330" r:id="rId41"/>
    <p:sldId id="331" r:id="rId42"/>
    <p:sldId id="299" r:id="rId43"/>
    <p:sldId id="300" r:id="rId44"/>
    <p:sldId id="328" r:id="rId45"/>
    <p:sldId id="301" r:id="rId46"/>
    <p:sldId id="316" r:id="rId47"/>
    <p:sldId id="302" r:id="rId48"/>
    <p:sldId id="303" r:id="rId49"/>
    <p:sldId id="317" r:id="rId50"/>
    <p:sldId id="305" r:id="rId51"/>
    <p:sldId id="318" r:id="rId52"/>
    <p:sldId id="319" r:id="rId53"/>
    <p:sldId id="304" r:id="rId54"/>
    <p:sldId id="320" r:id="rId55"/>
    <p:sldId id="321" r:id="rId56"/>
    <p:sldId id="322" r:id="rId57"/>
    <p:sldId id="323" r:id="rId58"/>
    <p:sldId id="324" r:id="rId59"/>
    <p:sldId id="325" r:id="rId60"/>
    <p:sldId id="326" r:id="rId61"/>
    <p:sldId id="327" r:id="rId62"/>
    <p:sldId id="306" r:id="rId63"/>
    <p:sldId id="307" r:id="rId64"/>
    <p:sldId id="272" r:id="rId65"/>
    <p:sldId id="273" r:id="rId66"/>
    <p:sldId id="274" r:id="rId67"/>
    <p:sldId id="332" r:id="rId68"/>
    <p:sldId id="308" r:id="rId69"/>
  </p:sldIdLst>
  <p:sldSz cx="9144000" cy="6858000" type="screen4x3"/>
  <p:notesSz cx="6858000" cy="9144000"/>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 xmlns:p14="http://schemas.microsoft.com/office/powerpoint/2010/main">
        <p14:section name="Instruktion av ppt-mallen" id="{55D86A81-7526-4CB2-AD27-B3EF5E673B66}">
          <p14:sldIdLst>
            <p14:sldId id="256"/>
            <p14:sldId id="270"/>
          </p14:sldIdLst>
        </p14:section>
        <p14:section name="Exempel på Layouter" id="{ADF40A6D-7FF3-41DA-948E-93F4E8FFB569}">
          <p14:sldIdLst>
            <p14:sldId id="269"/>
            <p14:sldId id="257"/>
            <p14:sldId id="258"/>
            <p14:sldId id="271"/>
            <p14:sldId id="259"/>
            <p14:sldId id="267"/>
            <p14:sldId id="260"/>
            <p14:sldId id="262"/>
            <p14:sldId id="261"/>
            <p14:sldId id="266"/>
            <p14:sldId id="263"/>
            <p14:sldId id="265"/>
            <p14:sldId id="264"/>
            <p14:sldId id="26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2C2C2C"/>
    <a:srgbClr val="275269"/>
    <a:srgbClr val="A6B750"/>
    <a:srgbClr val="000000"/>
    <a:srgbClr val="326886"/>
    <a:srgbClr val="8CC2F2"/>
    <a:srgbClr val="F7BF3A"/>
    <a:srgbClr val="13958F"/>
    <a:srgbClr val="149472"/>
    <a:srgbClr val="17AB84"/>
  </p:clrMru>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792" autoAdjust="0"/>
    <p:restoredTop sz="86763" autoAdjust="0"/>
  </p:normalViewPr>
  <p:slideViewPr>
    <p:cSldViewPr snapToGrid="0" snapToObjects="1">
      <p:cViewPr varScale="1">
        <p:scale>
          <a:sx n="98" d="100"/>
          <a:sy n="98" d="100"/>
        </p:scale>
        <p:origin x="-2484" y="-102"/>
      </p:cViewPr>
      <p:guideLst>
        <p:guide orient="horz" pos="3942"/>
        <p:guide/>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 Type="http://schemas.openxmlformats.org/officeDocument/2006/relationships/slideMaster" Target="slideMasters/slideMaster7.xml"/><Relationship Id="rId71"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DCA4BE0-F786-0E49-94A8-1F2CBA953599}" type="datetimeFigureOut">
              <a:rPr lang="sv-SE" smtClean="0"/>
              <a:pPr/>
              <a:t>2015-05-25</a:t>
            </a:fld>
            <a:endParaRPr lang="sv-SE"/>
          </a:p>
        </p:txBody>
      </p:sp>
      <p:sp>
        <p:nvSpPr>
          <p:cNvPr id="4" name="Platshållare för sidfo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27497BC-B4BF-D24D-9855-FA158D57D125}" type="slidenum">
              <a:rPr lang="sv-SE" smtClean="0"/>
              <a:pPr/>
              <a:t>‹#›</a:t>
            </a:fld>
            <a:endParaRPr lang="sv-SE"/>
          </a:p>
        </p:txBody>
      </p:sp>
    </p:spTree>
    <p:extLst>
      <p:ext uri="{BB962C8B-B14F-4D97-AF65-F5344CB8AC3E}">
        <p14:creationId xmlns="" xmlns:p14="http://schemas.microsoft.com/office/powerpoint/2010/main" val="25841131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8A7049-4081-424B-8128-683F6C2017C9}" type="datetimeFigureOut">
              <a:rPr lang="sv-SE" smtClean="0"/>
              <a:pPr/>
              <a:t>2015-05-25</a:t>
            </a:fld>
            <a:endParaRPr lang="sv-SE"/>
          </a:p>
        </p:txBody>
      </p:sp>
      <p:sp>
        <p:nvSpPr>
          <p:cNvPr id="4" name="Platshållare för bildobjekt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8970E8-606E-544E-9196-A0321FFF4315}" type="slidenum">
              <a:rPr lang="sv-SE" smtClean="0"/>
              <a:pPr/>
              <a:t>‹#›</a:t>
            </a:fld>
            <a:endParaRPr lang="sv-SE"/>
          </a:p>
        </p:txBody>
      </p:sp>
    </p:spTree>
    <p:extLst>
      <p:ext uri="{BB962C8B-B14F-4D97-AF65-F5344CB8AC3E}">
        <p14:creationId xmlns="" xmlns:p14="http://schemas.microsoft.com/office/powerpoint/2010/main" val="14368551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i="0" kern="1200" dirty="0" smtClean="0">
                <a:solidFill>
                  <a:schemeClr val="tx1"/>
                </a:solidFill>
                <a:latin typeface="+mn-lt"/>
                <a:ea typeface="+mn-ea"/>
                <a:cs typeface="+mn-cs"/>
              </a:rPr>
              <a:t>SPEAKER TEXT:</a:t>
            </a:r>
          </a:p>
          <a:p>
            <a:endParaRPr lang="en-GB"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The City of Gothenburg is an organisation comprised of administrations and companies. It has a total turnover of 34 billion Swedish kronor a year and more than 49,000 employees.</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 </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The municipality is divided into 10 city districts. The district councils are responsible for community services for the people living in the district. </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 </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Services include municipal pre-schools, compulsory schools, care of the elderly and libraries, and accounts for 85% of the municipality’s total budget.</a:t>
            </a:r>
            <a:endParaRPr lang="sv-SE" sz="1200" i="0" kern="1200" dirty="0" smtClean="0">
              <a:solidFill>
                <a:schemeClr val="tx1"/>
              </a:solidFill>
              <a:latin typeface="+mn-lt"/>
              <a:ea typeface="+mn-ea"/>
              <a:cs typeface="+mn-cs"/>
            </a:endParaRPr>
          </a:p>
          <a:p>
            <a:endParaRPr lang="sv-SE" dirty="0" smtClean="0"/>
          </a:p>
          <a:p>
            <a:endParaRPr lang="sv-SE" dirty="0" smtClean="0"/>
          </a:p>
          <a:p>
            <a:endParaRPr lang="sv-SE" dirty="0"/>
          </a:p>
        </p:txBody>
      </p:sp>
      <p:sp>
        <p:nvSpPr>
          <p:cNvPr id="4" name="Platshållare för bildnummer 3"/>
          <p:cNvSpPr>
            <a:spLocks noGrp="1"/>
          </p:cNvSpPr>
          <p:nvPr>
            <p:ph type="sldNum" sz="quarter" idx="10"/>
          </p:nvPr>
        </p:nvSpPr>
        <p:spPr/>
        <p:txBody>
          <a:bodyPr/>
          <a:lstStyle/>
          <a:p>
            <a:fld id="{378970E8-606E-544E-9196-A0321FFF4315}" type="slidenum">
              <a:rPr lang="sv-SE" smtClean="0"/>
              <a:pPr/>
              <a:t>5</a:t>
            </a:fld>
            <a:endParaRPr lang="sv-SE"/>
          </a:p>
        </p:txBody>
      </p:sp>
    </p:spTree>
    <p:extLst>
      <p:ext uri="{BB962C8B-B14F-4D97-AF65-F5344CB8AC3E}">
        <p14:creationId xmlns="" xmlns:p14="http://schemas.microsoft.com/office/powerpoint/2010/main" val="3770287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i="0" kern="1200" dirty="0" smtClean="0">
                <a:solidFill>
                  <a:schemeClr val="tx1"/>
                </a:solidFill>
                <a:latin typeface="+mn-lt"/>
                <a:ea typeface="+mn-ea"/>
                <a:cs typeface="+mn-cs"/>
              </a:rPr>
              <a:t>SPEAKER</a:t>
            </a:r>
            <a:r>
              <a:rPr lang="en-GB" sz="1200" i="0" kern="1200" baseline="0" dirty="0" smtClean="0">
                <a:solidFill>
                  <a:schemeClr val="tx1"/>
                </a:solidFill>
                <a:latin typeface="+mn-lt"/>
                <a:ea typeface="+mn-ea"/>
                <a:cs typeface="+mn-cs"/>
              </a:rPr>
              <a:t> TEXT:</a:t>
            </a:r>
          </a:p>
          <a:p>
            <a:endParaRPr lang="en-GB" sz="1200" i="0" kern="1200" dirty="0" smtClean="0">
              <a:solidFill>
                <a:schemeClr val="tx1"/>
              </a:solidFill>
              <a:latin typeface="+mn-lt"/>
              <a:ea typeface="+mn-ea"/>
              <a:cs typeface="+mn-cs"/>
            </a:endParaRPr>
          </a:p>
          <a:p>
            <a:r>
              <a:rPr lang="en-GB" sz="1200" i="0" kern="1200" dirty="0" err="1" smtClean="0">
                <a:solidFill>
                  <a:schemeClr val="tx1"/>
                </a:solidFill>
                <a:latin typeface="+mn-lt"/>
                <a:ea typeface="+mn-ea"/>
                <a:cs typeface="+mn-cs"/>
              </a:rPr>
              <a:t>Älvstaden</a:t>
            </a:r>
            <a:r>
              <a:rPr lang="en-GB" sz="1200" i="0" kern="1200" dirty="0" smtClean="0">
                <a:solidFill>
                  <a:schemeClr val="tx1"/>
                </a:solidFill>
                <a:latin typeface="+mn-lt"/>
                <a:ea typeface="+mn-ea"/>
                <a:cs typeface="+mn-cs"/>
              </a:rPr>
              <a:t> is an area which encompasses large parts of Gothenburg on both sides of the </a:t>
            </a:r>
            <a:r>
              <a:rPr lang="en-GB" sz="1200" i="0" kern="1200" dirty="0" err="1" smtClean="0">
                <a:solidFill>
                  <a:schemeClr val="tx1"/>
                </a:solidFill>
                <a:latin typeface="+mn-lt"/>
                <a:ea typeface="+mn-ea"/>
                <a:cs typeface="+mn-cs"/>
              </a:rPr>
              <a:t>Göta</a:t>
            </a:r>
            <a:r>
              <a:rPr lang="en-GB" sz="1200" i="0" kern="1200" dirty="0" smtClean="0">
                <a:solidFill>
                  <a:schemeClr val="tx1"/>
                </a:solidFill>
                <a:latin typeface="+mn-lt"/>
                <a:ea typeface="+mn-ea"/>
                <a:cs typeface="+mn-cs"/>
              </a:rPr>
              <a:t> River. Vision </a:t>
            </a:r>
            <a:r>
              <a:rPr lang="en-GB" sz="1200" i="0" kern="1200" dirty="0" err="1" smtClean="0">
                <a:solidFill>
                  <a:schemeClr val="tx1"/>
                </a:solidFill>
                <a:latin typeface="+mn-lt"/>
                <a:ea typeface="+mn-ea"/>
                <a:cs typeface="+mn-cs"/>
              </a:rPr>
              <a:t>Älvstaden</a:t>
            </a:r>
            <a:r>
              <a:rPr lang="en-GB" sz="1200" i="0" kern="1200" dirty="0" smtClean="0">
                <a:solidFill>
                  <a:schemeClr val="tx1"/>
                </a:solidFill>
                <a:latin typeface="+mn-lt"/>
                <a:ea typeface="+mn-ea"/>
                <a:cs typeface="+mn-cs"/>
              </a:rPr>
              <a:t> was adopted by the City Council in 2012. Work is now under way to implement the vision. Building up and developing an area as large as </a:t>
            </a:r>
            <a:r>
              <a:rPr lang="en-GB" sz="1200" i="0" kern="1200" dirty="0" err="1" smtClean="0">
                <a:solidFill>
                  <a:schemeClr val="tx1"/>
                </a:solidFill>
                <a:latin typeface="+mn-lt"/>
                <a:ea typeface="+mn-ea"/>
                <a:cs typeface="+mn-cs"/>
              </a:rPr>
              <a:t>Älvstaden</a:t>
            </a:r>
            <a:r>
              <a:rPr lang="en-GB" sz="1200" i="0" kern="1200" dirty="0" smtClean="0">
                <a:solidFill>
                  <a:schemeClr val="tx1"/>
                </a:solidFill>
                <a:latin typeface="+mn-lt"/>
                <a:ea typeface="+mn-ea"/>
                <a:cs typeface="+mn-cs"/>
              </a:rPr>
              <a:t> is comparable to building a medium-sized city in the middle of Gothenburg. The goal is for </a:t>
            </a:r>
            <a:r>
              <a:rPr lang="en-GB" sz="1200" i="0" kern="1200" dirty="0" err="1" smtClean="0">
                <a:solidFill>
                  <a:schemeClr val="tx1"/>
                </a:solidFill>
                <a:latin typeface="+mn-lt"/>
                <a:ea typeface="+mn-ea"/>
                <a:cs typeface="+mn-cs"/>
              </a:rPr>
              <a:t>Älvstaden</a:t>
            </a:r>
            <a:r>
              <a:rPr lang="en-GB" sz="1200" i="0" kern="1200" dirty="0" smtClean="0">
                <a:solidFill>
                  <a:schemeClr val="tx1"/>
                </a:solidFill>
                <a:latin typeface="+mn-lt"/>
                <a:ea typeface="+mn-ea"/>
                <a:cs typeface="+mn-cs"/>
              </a:rPr>
              <a:t> to have at least 15,000 homes and 45,000 workplaces. </a:t>
            </a:r>
            <a:endParaRPr lang="sv-SE"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 </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Vision </a:t>
            </a:r>
            <a:r>
              <a:rPr lang="en-GB" sz="1200" i="0" kern="1200" dirty="0" err="1" smtClean="0">
                <a:solidFill>
                  <a:schemeClr val="tx1"/>
                </a:solidFill>
                <a:latin typeface="+mn-lt"/>
                <a:ea typeface="+mn-ea"/>
                <a:cs typeface="+mn-cs"/>
              </a:rPr>
              <a:t>Älvstaden</a:t>
            </a:r>
            <a:r>
              <a:rPr lang="en-GB" sz="1200" i="0" kern="1200" dirty="0" smtClean="0">
                <a:solidFill>
                  <a:schemeClr val="tx1"/>
                </a:solidFill>
                <a:latin typeface="+mn-lt"/>
                <a:ea typeface="+mn-ea"/>
                <a:cs typeface="+mn-cs"/>
              </a:rPr>
              <a:t> is a benchmark and value foundation for the kind of city we want. </a:t>
            </a:r>
            <a:r>
              <a:rPr lang="en-GB" sz="1200" i="0" kern="1200" dirty="0" err="1" smtClean="0">
                <a:solidFill>
                  <a:schemeClr val="tx1"/>
                </a:solidFill>
                <a:latin typeface="+mn-lt"/>
                <a:ea typeface="+mn-ea"/>
                <a:cs typeface="+mn-cs"/>
              </a:rPr>
              <a:t>Älvstaden</a:t>
            </a:r>
            <a:r>
              <a:rPr lang="en-GB" sz="1200" i="0" kern="1200" dirty="0" smtClean="0">
                <a:solidFill>
                  <a:schemeClr val="tx1"/>
                </a:solidFill>
                <a:latin typeface="+mn-lt"/>
                <a:ea typeface="+mn-ea"/>
                <a:cs typeface="+mn-cs"/>
              </a:rPr>
              <a:t> will be a sustainable city, open to the world. The strategies are the way we will achieve this. The vision and strategies have been developed in dialogue with the entire Gothenburg community in order to gain the whole city’s perspective. </a:t>
            </a:r>
            <a:endParaRPr lang="sv-SE" sz="1200" i="0" kern="1200" dirty="0" smtClean="0">
              <a:solidFill>
                <a:schemeClr val="tx1"/>
              </a:solidFill>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378970E8-606E-544E-9196-A0321FFF4315}" type="slidenum">
              <a:rPr lang="sv-SE" smtClean="0"/>
              <a:pPr/>
              <a:t>14</a:t>
            </a:fld>
            <a:endParaRPr lang="sv-SE"/>
          </a:p>
        </p:txBody>
      </p:sp>
    </p:spTree>
    <p:extLst>
      <p:ext uri="{BB962C8B-B14F-4D97-AF65-F5344CB8AC3E}">
        <p14:creationId xmlns:p14="http://schemas.microsoft.com/office/powerpoint/2010/main" xmlns="" val="1745904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i="0" kern="1200" dirty="0" smtClean="0">
                <a:solidFill>
                  <a:schemeClr val="tx1"/>
                </a:solidFill>
                <a:latin typeface="+mn-lt"/>
                <a:ea typeface="+mn-ea"/>
                <a:cs typeface="+mn-cs"/>
              </a:rPr>
              <a:t>SPEAKER</a:t>
            </a:r>
            <a:r>
              <a:rPr lang="en-GB" sz="1200" i="0" kern="1200" baseline="0" dirty="0" smtClean="0">
                <a:solidFill>
                  <a:schemeClr val="tx1"/>
                </a:solidFill>
                <a:latin typeface="+mn-lt"/>
                <a:ea typeface="+mn-ea"/>
                <a:cs typeface="+mn-cs"/>
              </a:rPr>
              <a:t> TEXT:</a:t>
            </a:r>
          </a:p>
          <a:p>
            <a:endParaRPr lang="en-GB"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Another collaborative project that recently attracted a lot of attention for Gothenburg, both in Sweden and internationally, is </a:t>
            </a:r>
            <a:r>
              <a:rPr lang="en-GB" sz="1200" i="0" kern="1200" dirty="0" err="1" smtClean="0">
                <a:solidFill>
                  <a:schemeClr val="tx1"/>
                </a:solidFill>
                <a:latin typeface="+mn-lt"/>
                <a:ea typeface="+mn-ea"/>
                <a:cs typeface="+mn-cs"/>
              </a:rPr>
              <a:t>ElectriCity</a:t>
            </a:r>
            <a:r>
              <a:rPr lang="en-GB" sz="1200" i="0" kern="1200" dirty="0" smtClean="0">
                <a:solidFill>
                  <a:schemeClr val="tx1"/>
                </a:solidFill>
                <a:latin typeface="+mn-lt"/>
                <a:ea typeface="+mn-ea"/>
                <a:cs typeface="+mn-cs"/>
              </a:rPr>
              <a:t>, a co-operation between the City of Gothenburg, the Volvo Group, Region </a:t>
            </a:r>
            <a:r>
              <a:rPr lang="en-GB" sz="1200" i="0" kern="1200" dirty="0" err="1" smtClean="0">
                <a:solidFill>
                  <a:schemeClr val="tx1"/>
                </a:solidFill>
                <a:latin typeface="+mn-lt"/>
                <a:ea typeface="+mn-ea"/>
                <a:cs typeface="+mn-cs"/>
              </a:rPr>
              <a:t>Västra</a:t>
            </a:r>
            <a:r>
              <a:rPr lang="en-GB" sz="1200" i="0" kern="1200" dirty="0" smtClean="0">
                <a:solidFill>
                  <a:schemeClr val="tx1"/>
                </a:solidFill>
                <a:latin typeface="+mn-lt"/>
                <a:ea typeface="+mn-ea"/>
                <a:cs typeface="+mn-cs"/>
              </a:rPr>
              <a:t> </a:t>
            </a:r>
            <a:r>
              <a:rPr lang="en-GB" sz="1200" i="0" kern="1200" dirty="0" err="1" smtClean="0">
                <a:solidFill>
                  <a:schemeClr val="tx1"/>
                </a:solidFill>
                <a:latin typeface="+mn-lt"/>
                <a:ea typeface="+mn-ea"/>
                <a:cs typeface="+mn-cs"/>
              </a:rPr>
              <a:t>Götaland</a:t>
            </a:r>
            <a:r>
              <a:rPr lang="en-GB" sz="1200" i="0" kern="1200" dirty="0" smtClean="0">
                <a:solidFill>
                  <a:schemeClr val="tx1"/>
                </a:solidFill>
                <a:latin typeface="+mn-lt"/>
                <a:ea typeface="+mn-ea"/>
                <a:cs typeface="+mn-cs"/>
              </a:rPr>
              <a:t> and others for sustainable public transport. The project involves a brand new bus route which will start in 2015, serviced by electric buses that glide along noiselessly and pick up and drop off passengers indoors. </a:t>
            </a:r>
            <a:endParaRPr lang="sv-SE"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 </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Three of the 15 buses will be completely electric-powered, the others will be around 80% electrically run. Above all this means lower emissions and less noise. For the Volvo Group the collaboration with the City of Gothenburg represents an opportunity to test new technology that could present brand new possibilities for public transport in the cities of the future. And for the City of Gothenburg it is important to contribute to sustainable development, and to develop services that can benefit residents. Passengers will benefit from the electric buses in several ways, such as the opportunity to have indoor bus stops and wireless services linked to them. </a:t>
            </a:r>
            <a:endParaRPr lang="sv-SE" sz="1200" i="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sv-SE" sz="1200" b="0" i="0" kern="1200" dirty="0" smtClean="0">
              <a:solidFill>
                <a:schemeClr val="tx1"/>
              </a:solidFill>
              <a:latin typeface="+mn-lt"/>
              <a:ea typeface="+mn-ea"/>
              <a:cs typeface="+mn-cs"/>
            </a:endParaRPr>
          </a:p>
        </p:txBody>
      </p:sp>
      <p:sp>
        <p:nvSpPr>
          <p:cNvPr id="4" name="Platshållare för bildnummer 3"/>
          <p:cNvSpPr>
            <a:spLocks noGrp="1"/>
          </p:cNvSpPr>
          <p:nvPr>
            <p:ph type="sldNum" sz="quarter" idx="10"/>
          </p:nvPr>
        </p:nvSpPr>
        <p:spPr/>
        <p:txBody>
          <a:bodyPr/>
          <a:lstStyle/>
          <a:p>
            <a:fld id="{378970E8-606E-544E-9196-A0321FFF4315}" type="slidenum">
              <a:rPr lang="sv-SE" smtClean="0"/>
              <a:pPr/>
              <a:t>15</a:t>
            </a:fld>
            <a:endParaRPr lang="sv-SE"/>
          </a:p>
        </p:txBody>
      </p:sp>
    </p:spTree>
    <p:extLst>
      <p:ext uri="{BB962C8B-B14F-4D97-AF65-F5344CB8AC3E}">
        <p14:creationId xmlns:p14="http://schemas.microsoft.com/office/powerpoint/2010/main" xmlns="" val="4220905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i="0" kern="1200" dirty="0" smtClean="0">
                <a:solidFill>
                  <a:schemeClr val="tx1"/>
                </a:solidFill>
                <a:latin typeface="+mn-lt"/>
                <a:ea typeface="+mn-ea"/>
                <a:cs typeface="+mn-cs"/>
              </a:rPr>
              <a:t>SPEAKER</a:t>
            </a:r>
            <a:r>
              <a:rPr lang="en-GB" sz="1200" i="0" kern="1200" baseline="0" dirty="0" smtClean="0">
                <a:solidFill>
                  <a:schemeClr val="tx1"/>
                </a:solidFill>
                <a:latin typeface="+mn-lt"/>
                <a:ea typeface="+mn-ea"/>
                <a:cs typeface="+mn-cs"/>
              </a:rPr>
              <a:t> TEXT:</a:t>
            </a:r>
          </a:p>
          <a:p>
            <a:endParaRPr lang="en-GB"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Another collaborative project that has attracted attention is “Drive me – self-driving cars for sustainable mobility”, the world’s biggest large-scale pilot project in autonomous driving.</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It involves 100 self-driving Volvo cars which will be driven on public roads in Gothenburg in 2017. The aim is to study the benefits to society of self-driving cars, and is a way for Volvo Cars to develop its technology to be a leader in sustainable mobility. Self-driving cars are viewed by the Swedish government and by Volvo Cars as an important solution in achieving the vision of zero fatalities in traffic. </a:t>
            </a:r>
            <a:endParaRPr lang="sv-SE"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 </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The pilot project’s self-driving cars will roll out on around 50 kilometres of selected stretches of road in and around Gothenburg – multi-lane roads with busy commuter traffic and frequent jams. The goal is for the self-driving car to be able to handle all conceivable traffic situations independently. It must also be able to leave the flow of traffic safely if the driver is unable to regain control of the vehicle for some reason. Self-driving cars are also expected to be an important function in planning the future city environment. They result in more efficient use of land, restrict the need for investments in infrastructure and improve the urban environment through safer traffic and lower emissions. Fuel consumption could decrease by up to 50% in some situations, which is well in line with the City of Gothenburg’s aim to reduce the city’s environmental impact.</a:t>
            </a:r>
            <a:endParaRPr lang="sv-SE" sz="1200" i="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sv-SE" i="0" baseline="0" dirty="0" smtClean="0"/>
          </a:p>
        </p:txBody>
      </p:sp>
      <p:sp>
        <p:nvSpPr>
          <p:cNvPr id="4" name="Platshållare för bildnummer 3"/>
          <p:cNvSpPr>
            <a:spLocks noGrp="1"/>
          </p:cNvSpPr>
          <p:nvPr>
            <p:ph type="sldNum" sz="quarter" idx="10"/>
          </p:nvPr>
        </p:nvSpPr>
        <p:spPr/>
        <p:txBody>
          <a:bodyPr/>
          <a:lstStyle/>
          <a:p>
            <a:fld id="{378970E8-606E-544E-9196-A0321FFF4315}" type="slidenum">
              <a:rPr lang="sv-SE" smtClean="0"/>
              <a:pPr/>
              <a:t>16</a:t>
            </a:fld>
            <a:endParaRPr lang="sv-SE"/>
          </a:p>
        </p:txBody>
      </p:sp>
    </p:spTree>
    <p:extLst>
      <p:ext uri="{BB962C8B-B14F-4D97-AF65-F5344CB8AC3E}">
        <p14:creationId xmlns:p14="http://schemas.microsoft.com/office/powerpoint/2010/main" xmlns="" val="1130504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i="0" kern="1200" dirty="0" smtClean="0">
                <a:solidFill>
                  <a:schemeClr val="tx1"/>
                </a:solidFill>
                <a:latin typeface="+mn-lt"/>
                <a:ea typeface="+mn-ea"/>
                <a:cs typeface="+mn-cs"/>
              </a:rPr>
              <a:t>SPEAKER</a:t>
            </a:r>
            <a:r>
              <a:rPr lang="en-GB" sz="1200" i="0" kern="1200" baseline="0" dirty="0" smtClean="0">
                <a:solidFill>
                  <a:schemeClr val="tx1"/>
                </a:solidFill>
                <a:latin typeface="+mn-lt"/>
                <a:ea typeface="+mn-ea"/>
                <a:cs typeface="+mn-cs"/>
              </a:rPr>
              <a:t> TEXT:</a:t>
            </a:r>
          </a:p>
          <a:p>
            <a:endParaRPr lang="en-GB"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Ideas for the city’s 400</a:t>
            </a:r>
            <a:r>
              <a:rPr lang="en-GB" sz="1200" i="0" kern="1200" baseline="30000" dirty="0" smtClean="0">
                <a:solidFill>
                  <a:schemeClr val="tx1"/>
                </a:solidFill>
                <a:latin typeface="+mn-lt"/>
                <a:ea typeface="+mn-ea"/>
                <a:cs typeface="+mn-cs"/>
              </a:rPr>
              <a:t>th</a:t>
            </a:r>
            <a:r>
              <a:rPr lang="en-GB" sz="1200" i="0" kern="1200" dirty="0" smtClean="0">
                <a:solidFill>
                  <a:schemeClr val="tx1"/>
                </a:solidFill>
                <a:latin typeface="+mn-lt"/>
                <a:ea typeface="+mn-ea"/>
                <a:cs typeface="+mn-cs"/>
              </a:rPr>
              <a:t> anniversary celebrations have been developed in</a:t>
            </a:r>
            <a:r>
              <a:rPr lang="en-GB" sz="1200" i="0" kern="1200" baseline="0" dirty="0" smtClean="0">
                <a:solidFill>
                  <a:schemeClr val="tx1"/>
                </a:solidFill>
                <a:latin typeface="+mn-lt"/>
                <a:ea typeface="+mn-ea"/>
                <a:cs typeface="+mn-cs"/>
              </a:rPr>
              <a:t> an open process, partly </a:t>
            </a:r>
            <a:r>
              <a:rPr lang="en-GB" sz="1200" i="0" kern="1200" dirty="0" smtClean="0">
                <a:solidFill>
                  <a:schemeClr val="tx1"/>
                </a:solidFill>
                <a:latin typeface="+mn-lt"/>
                <a:ea typeface="+mn-ea"/>
                <a:cs typeface="+mn-cs"/>
              </a:rPr>
              <a:t>by seven work groups with a wide range of different specialisations, and partly by thousands</a:t>
            </a:r>
            <a:r>
              <a:rPr lang="en-GB" sz="1200" i="0" kern="1200" baseline="0" dirty="0" smtClean="0">
                <a:solidFill>
                  <a:schemeClr val="tx1"/>
                </a:solidFill>
                <a:latin typeface="+mn-lt"/>
                <a:ea typeface="+mn-ea"/>
                <a:cs typeface="+mn-cs"/>
              </a:rPr>
              <a:t> of dreams and ideas of residents of the city on how Gothenburg can manifest its 400 years. The essence have been put together in a plan for celebration and in a book called “1680 ideas about Gothenburg’s 400</a:t>
            </a:r>
            <a:r>
              <a:rPr lang="en-GB" sz="1200" i="0" kern="1200" baseline="30000" dirty="0" smtClean="0">
                <a:solidFill>
                  <a:schemeClr val="tx1"/>
                </a:solidFill>
                <a:latin typeface="+mn-lt"/>
                <a:ea typeface="+mn-ea"/>
                <a:cs typeface="+mn-cs"/>
              </a:rPr>
              <a:t>th</a:t>
            </a:r>
            <a:r>
              <a:rPr lang="en-GB" sz="1200" i="0" kern="1200" baseline="0" dirty="0" smtClean="0">
                <a:solidFill>
                  <a:schemeClr val="tx1"/>
                </a:solidFill>
                <a:latin typeface="+mn-lt"/>
                <a:ea typeface="+mn-ea"/>
                <a:cs typeface="+mn-cs"/>
              </a:rPr>
              <a:t> anniversary”, which can be bought at various places around the city.</a:t>
            </a:r>
          </a:p>
          <a:p>
            <a:r>
              <a:rPr lang="en-GB" sz="1200" i="0" kern="1200" dirty="0" smtClean="0">
                <a:solidFill>
                  <a:schemeClr val="tx1"/>
                </a:solidFill>
                <a:latin typeface="+mn-lt"/>
                <a:ea typeface="+mn-ea"/>
                <a:cs typeface="+mn-cs"/>
              </a:rPr>
              <a:t/>
            </a:r>
            <a:br>
              <a:rPr lang="en-GB" sz="1200" i="0" kern="1200" dirty="0" smtClean="0">
                <a:solidFill>
                  <a:schemeClr val="tx1"/>
                </a:solidFill>
                <a:latin typeface="+mn-lt"/>
                <a:ea typeface="+mn-ea"/>
                <a:cs typeface="+mn-cs"/>
              </a:rPr>
            </a:br>
            <a:r>
              <a:rPr lang="en-GB" sz="1200" i="0" kern="1200" dirty="0" smtClean="0">
                <a:solidFill>
                  <a:schemeClr val="tx1"/>
                </a:solidFill>
                <a:latin typeface="+mn-lt"/>
                <a:ea typeface="+mn-ea"/>
                <a:cs typeface="+mn-cs"/>
              </a:rPr>
              <a:t>Three themes have been highlighted as being important for the celebrations:</a:t>
            </a:r>
            <a:br>
              <a:rPr lang="en-GB" sz="1200" i="0" kern="1200" dirty="0" smtClean="0">
                <a:solidFill>
                  <a:schemeClr val="tx1"/>
                </a:solidFill>
                <a:latin typeface="+mn-lt"/>
                <a:ea typeface="+mn-ea"/>
                <a:cs typeface="+mn-cs"/>
              </a:rPr>
            </a:br>
            <a:r>
              <a:rPr lang="en-GB" sz="1200" i="0" kern="1200" dirty="0" smtClean="0">
                <a:solidFill>
                  <a:schemeClr val="tx1"/>
                </a:solidFill>
                <a:latin typeface="+mn-lt"/>
                <a:ea typeface="+mn-ea"/>
                <a:cs typeface="+mn-cs"/>
              </a:rPr>
              <a:t>•</a:t>
            </a:r>
            <a:r>
              <a:rPr lang="en-GB" sz="1200" b="1" i="0" kern="1200" dirty="0" smtClean="0">
                <a:solidFill>
                  <a:schemeClr val="tx1"/>
                </a:solidFill>
                <a:latin typeface="+mn-lt"/>
                <a:ea typeface="+mn-ea"/>
                <a:cs typeface="+mn-cs"/>
              </a:rPr>
              <a:t> Close to water – to get close to the water in all forms. Sea, islands, harbour, lakes, canals,</a:t>
            </a:r>
            <a:r>
              <a:rPr lang="en-GB" sz="1200" b="1" i="0" kern="1200" baseline="0" dirty="0" smtClean="0">
                <a:solidFill>
                  <a:schemeClr val="tx1"/>
                </a:solidFill>
                <a:latin typeface="+mn-lt"/>
                <a:ea typeface="+mn-ea"/>
                <a:cs typeface="+mn-cs"/>
              </a:rPr>
              <a:t> river and rain. </a:t>
            </a:r>
          </a:p>
          <a:p>
            <a:r>
              <a:rPr lang="en-GB" sz="1200" b="1" i="0" kern="1200" dirty="0" smtClean="0">
                <a:solidFill>
                  <a:schemeClr val="tx1"/>
                </a:solidFill>
                <a:latin typeface="+mn-lt"/>
                <a:ea typeface="+mn-ea"/>
                <a:cs typeface="+mn-cs"/>
              </a:rPr>
              <a:t>• Building bridges – both literally and figuratively. Building bridges between people and reducing the distance.</a:t>
            </a:r>
            <a:br>
              <a:rPr lang="en-GB" sz="1200" b="1" i="0" kern="1200" dirty="0" smtClean="0">
                <a:solidFill>
                  <a:schemeClr val="tx1"/>
                </a:solidFill>
                <a:latin typeface="+mn-lt"/>
                <a:ea typeface="+mn-ea"/>
                <a:cs typeface="+mn-cs"/>
              </a:rPr>
            </a:br>
            <a:r>
              <a:rPr lang="en-GB" sz="1200" b="1" i="0" kern="1200" dirty="0" smtClean="0">
                <a:solidFill>
                  <a:schemeClr val="tx1"/>
                </a:solidFill>
                <a:latin typeface="+mn-lt"/>
                <a:ea typeface="+mn-ea"/>
                <a:cs typeface="+mn-cs"/>
              </a:rPr>
              <a:t>• Open spaces – to develop</a:t>
            </a:r>
            <a:r>
              <a:rPr lang="en-GB" sz="1200" b="1" i="0" kern="1200" baseline="0" dirty="0" smtClean="0">
                <a:solidFill>
                  <a:schemeClr val="tx1"/>
                </a:solidFill>
                <a:latin typeface="+mn-lt"/>
                <a:ea typeface="+mn-ea"/>
                <a:cs typeface="+mn-cs"/>
              </a:rPr>
              <a:t> an open and tolerant city through new creative venues</a:t>
            </a:r>
            <a:r>
              <a:rPr lang="en-GB" sz="1200" b="1" i="0" kern="1200" dirty="0" smtClean="0">
                <a:solidFill>
                  <a:schemeClr val="tx1"/>
                </a:solidFill>
                <a:latin typeface="+mn-lt"/>
                <a:ea typeface="+mn-ea"/>
                <a:cs typeface="+mn-cs"/>
              </a:rPr>
              <a:t>.</a:t>
            </a:r>
          </a:p>
          <a:p>
            <a:endParaRPr lang="sv-SE" sz="1200" i="0" kern="1200" dirty="0">
              <a:solidFill>
                <a:schemeClr val="tx1"/>
              </a:solidFill>
              <a:latin typeface="+mn-lt"/>
              <a:ea typeface="+mn-ea"/>
              <a:cs typeface="+mn-cs"/>
            </a:endParaRPr>
          </a:p>
        </p:txBody>
      </p:sp>
      <p:sp>
        <p:nvSpPr>
          <p:cNvPr id="4" name="Platshållare för bildnummer 3"/>
          <p:cNvSpPr>
            <a:spLocks noGrp="1"/>
          </p:cNvSpPr>
          <p:nvPr>
            <p:ph type="sldNum" sz="quarter" idx="10"/>
          </p:nvPr>
        </p:nvSpPr>
        <p:spPr/>
        <p:txBody>
          <a:bodyPr/>
          <a:lstStyle/>
          <a:p>
            <a:fld id="{378970E8-606E-544E-9196-A0321FFF4315}" type="slidenum">
              <a:rPr lang="sv-SE" smtClean="0"/>
              <a:pPr/>
              <a:t>17</a:t>
            </a:fld>
            <a:endParaRPr lang="sv-SE"/>
          </a:p>
        </p:txBody>
      </p:sp>
    </p:spTree>
    <p:extLst>
      <p:ext uri="{BB962C8B-B14F-4D97-AF65-F5344CB8AC3E}">
        <p14:creationId xmlns="" xmlns:p14="http://schemas.microsoft.com/office/powerpoint/2010/main" val="776332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GB" sz="1200" b="1" i="1" kern="1200" dirty="0" smtClean="0">
                <a:solidFill>
                  <a:schemeClr val="tx1"/>
                </a:solidFill>
                <a:latin typeface="+mn-lt"/>
                <a:ea typeface="+mn-ea"/>
                <a:cs typeface="+mn-cs"/>
              </a:rPr>
              <a:t>Final slide, the same as the first. If you prefer to show the film at the end, that’s fine.</a:t>
            </a:r>
            <a:r>
              <a:rPr lang="en-GB" sz="1200" i="1" kern="1200" dirty="0" smtClean="0">
                <a:solidFill>
                  <a:schemeClr val="tx1"/>
                </a:solidFill>
                <a:latin typeface="+mn-lt"/>
                <a:ea typeface="+mn-ea"/>
                <a:cs typeface="+mn-cs"/>
              </a:rPr>
              <a:t> Click on go: to get to YouTube. The film lasts 2 minutes and 27 seconds. </a:t>
            </a:r>
            <a:endParaRPr lang="sv-SE" sz="1200" i="1"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When the movie ends, turn down the film and you're back on this slide.</a:t>
            </a:r>
            <a:endParaRPr lang="sv-SE" sz="1200" i="1" kern="1200" dirty="0">
              <a:solidFill>
                <a:schemeClr val="tx1"/>
              </a:solidFill>
              <a:latin typeface="+mn-lt"/>
              <a:ea typeface="+mn-ea"/>
              <a:cs typeface="+mn-cs"/>
            </a:endParaRPr>
          </a:p>
        </p:txBody>
      </p:sp>
      <p:sp>
        <p:nvSpPr>
          <p:cNvPr id="4" name="Platshållare för bildnummer 3"/>
          <p:cNvSpPr>
            <a:spLocks noGrp="1"/>
          </p:cNvSpPr>
          <p:nvPr>
            <p:ph type="sldNum" sz="quarter" idx="10"/>
          </p:nvPr>
        </p:nvSpPr>
        <p:spPr/>
        <p:txBody>
          <a:bodyPr/>
          <a:lstStyle/>
          <a:p>
            <a:fld id="{378970E8-606E-544E-9196-A0321FFF4315}" type="slidenum">
              <a:rPr lang="sv-SE" smtClean="0">
                <a:solidFill>
                  <a:prstClr val="black"/>
                </a:solidFill>
              </a:rPr>
              <a:pPr/>
              <a:t>18</a:t>
            </a:fld>
            <a:endParaRPr lang="sv-SE">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i="0" kern="1200" dirty="0" smtClean="0">
                <a:solidFill>
                  <a:schemeClr val="tx1"/>
                </a:solidFill>
                <a:latin typeface="+mn-lt"/>
                <a:ea typeface="+mn-ea"/>
                <a:cs typeface="+mn-cs"/>
              </a:rPr>
              <a:t>SPEAKER TEXT:</a:t>
            </a:r>
          </a:p>
          <a:p>
            <a:endParaRPr lang="en-GB"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The City of Gothenburg is an organisation comprised of administrations and companies. It has a total turnover of 34 billion Swedish kronor a year and more than 49,000 employees.</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 </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The municipality is divided into 10 city districts. The district councils are responsible for community services for the people living in the district. </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 </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Services include municipal pre-schools, compulsory schools, care of the elderly and libraries, and accounts for 85% of the municipality’s total budget.</a:t>
            </a:r>
            <a:endParaRPr lang="sv-SE" sz="1200" i="0" kern="1200" dirty="0" smtClean="0">
              <a:solidFill>
                <a:schemeClr val="tx1"/>
              </a:solidFill>
              <a:latin typeface="+mn-lt"/>
              <a:ea typeface="+mn-ea"/>
              <a:cs typeface="+mn-cs"/>
            </a:endParaRPr>
          </a:p>
          <a:p>
            <a:endParaRPr lang="sv-SE" dirty="0" smtClean="0"/>
          </a:p>
          <a:p>
            <a:endParaRPr lang="sv-SE" dirty="0" smtClean="0"/>
          </a:p>
          <a:p>
            <a:endParaRPr lang="sv-SE" dirty="0"/>
          </a:p>
        </p:txBody>
      </p:sp>
      <p:sp>
        <p:nvSpPr>
          <p:cNvPr id="4" name="Platshållare för bildnummer 3"/>
          <p:cNvSpPr>
            <a:spLocks noGrp="1"/>
          </p:cNvSpPr>
          <p:nvPr>
            <p:ph type="sldNum" sz="quarter" idx="10"/>
          </p:nvPr>
        </p:nvSpPr>
        <p:spPr/>
        <p:txBody>
          <a:bodyPr/>
          <a:lstStyle/>
          <a:p>
            <a:fld id="{378970E8-606E-544E-9196-A0321FFF4315}" type="slidenum">
              <a:rPr lang="sv-SE" smtClean="0"/>
              <a:pPr/>
              <a:t>6</a:t>
            </a:fld>
            <a:endParaRPr lang="sv-SE"/>
          </a:p>
        </p:txBody>
      </p:sp>
    </p:spTree>
    <p:extLst>
      <p:ext uri="{BB962C8B-B14F-4D97-AF65-F5344CB8AC3E}">
        <p14:creationId xmlns="" xmlns:p14="http://schemas.microsoft.com/office/powerpoint/2010/main" val="3770287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i="0" kern="1200" dirty="0" smtClean="0">
                <a:solidFill>
                  <a:schemeClr val="tx1"/>
                </a:solidFill>
                <a:latin typeface="+mn-lt"/>
                <a:ea typeface="+mn-ea"/>
                <a:cs typeface="+mn-cs"/>
              </a:rPr>
              <a:t>SPEAKER</a:t>
            </a:r>
            <a:r>
              <a:rPr lang="en-GB" sz="1200" i="0" kern="1200" baseline="0" dirty="0" smtClean="0">
                <a:solidFill>
                  <a:schemeClr val="tx1"/>
                </a:solidFill>
                <a:latin typeface="+mn-lt"/>
                <a:ea typeface="+mn-ea"/>
                <a:cs typeface="+mn-cs"/>
              </a:rPr>
              <a:t> TEXT:</a:t>
            </a:r>
          </a:p>
          <a:p>
            <a:endParaRPr lang="en-GB" sz="1200" i="0" kern="1200" baseline="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Health, schools and social care account for 85% of the City of Gothenburg’s budget. The municipality’s money comes from tax revenues and general state subsidies provided by the government to even out differences between municipalities in revenue or structural conditions, such as population and age structure. </a:t>
            </a:r>
            <a:endParaRPr lang="sv-SE" sz="1200" i="0" kern="1200" dirty="0" smtClean="0">
              <a:solidFill>
                <a:schemeClr val="tx1"/>
              </a:solidFill>
              <a:latin typeface="+mn-lt"/>
              <a:ea typeface="+mn-ea"/>
              <a:cs typeface="+mn-cs"/>
            </a:endParaRPr>
          </a:p>
          <a:p>
            <a:r>
              <a:rPr lang="en-US" sz="1200" b="1" i="0" kern="1200" dirty="0" smtClean="0">
                <a:solidFill>
                  <a:schemeClr val="tx1"/>
                </a:solidFill>
                <a:latin typeface="+mn-lt"/>
                <a:ea typeface="+mn-ea"/>
                <a:cs typeface="+mn-cs"/>
              </a:rPr>
              <a:t> </a:t>
            </a:r>
            <a:endParaRPr lang="sv-SE" sz="1200" i="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sv-SE" sz="1200" i="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378970E8-606E-544E-9196-A0321FFF4315}" type="slidenum">
              <a:rPr lang="sv-SE" smtClean="0"/>
              <a:pPr/>
              <a:t>7</a:t>
            </a:fld>
            <a:endParaRPr lang="sv-SE"/>
          </a:p>
        </p:txBody>
      </p:sp>
    </p:spTree>
    <p:extLst>
      <p:ext uri="{BB962C8B-B14F-4D97-AF65-F5344CB8AC3E}">
        <p14:creationId xmlns="" xmlns:p14="http://schemas.microsoft.com/office/powerpoint/2010/main" val="2397224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r>
              <a:rPr lang="en-GB" sz="1200" kern="1200" dirty="0" smtClean="0">
                <a:solidFill>
                  <a:schemeClr val="tx1"/>
                </a:solidFill>
                <a:latin typeface="+mn-lt"/>
                <a:ea typeface="+mn-ea"/>
                <a:cs typeface="+mn-cs"/>
              </a:rPr>
              <a:t>SPEAKER</a:t>
            </a:r>
            <a:r>
              <a:rPr lang="en-GB" sz="1200" kern="1200" baseline="0" dirty="0" smtClean="0">
                <a:solidFill>
                  <a:schemeClr val="tx1"/>
                </a:solidFill>
                <a:latin typeface="+mn-lt"/>
                <a:ea typeface="+mn-ea"/>
                <a:cs typeface="+mn-cs"/>
              </a:rPr>
              <a:t> TEXT:</a:t>
            </a:r>
          </a:p>
          <a:p>
            <a:endParaRPr lang="en-GB" sz="1200" kern="1200" baseline="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Gothenburg is a port city with a strategic location between Oslo and Copenhagen. It has a population of around 533,000 and is Sweden’s second largest city. </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i="0" kern="1200" dirty="0" smtClean="0">
                <a:solidFill>
                  <a:schemeClr val="tx1"/>
                </a:solidFill>
                <a:latin typeface="+mn-lt"/>
                <a:ea typeface="+mn-ea"/>
                <a:cs typeface="+mn-cs"/>
              </a:rPr>
              <a:t>Gothenburg is the core and growth engine of the Gothenburg region and Region </a:t>
            </a:r>
            <a:r>
              <a:rPr lang="en-GB" sz="1200" i="0" kern="1200" dirty="0" err="1" smtClean="0">
                <a:solidFill>
                  <a:schemeClr val="tx1"/>
                </a:solidFill>
                <a:latin typeface="+mn-lt"/>
                <a:ea typeface="+mn-ea"/>
                <a:cs typeface="+mn-cs"/>
              </a:rPr>
              <a:t>Västra</a:t>
            </a:r>
            <a:r>
              <a:rPr lang="en-GB" sz="1200" i="0" kern="1200" dirty="0" smtClean="0">
                <a:solidFill>
                  <a:schemeClr val="tx1"/>
                </a:solidFill>
                <a:latin typeface="+mn-lt"/>
                <a:ea typeface="+mn-ea"/>
                <a:cs typeface="+mn-cs"/>
              </a:rPr>
              <a:t> </a:t>
            </a:r>
            <a:r>
              <a:rPr lang="en-GB" sz="1200" i="0" kern="1200" dirty="0" err="1" smtClean="0">
                <a:solidFill>
                  <a:schemeClr val="tx1"/>
                </a:solidFill>
                <a:latin typeface="+mn-lt"/>
                <a:ea typeface="+mn-ea"/>
                <a:cs typeface="+mn-cs"/>
              </a:rPr>
              <a:t>Götaland</a:t>
            </a:r>
            <a:r>
              <a:rPr lang="en-GB" sz="1200" i="0" kern="1200" dirty="0" smtClean="0">
                <a:solidFill>
                  <a:schemeClr val="tx1"/>
                </a:solidFill>
                <a:latin typeface="+mn-lt"/>
                <a:ea typeface="+mn-ea"/>
                <a:cs typeface="+mn-cs"/>
              </a:rPr>
              <a:t>. It is home to a variety of strong industries and Scandinavia’s largest port.</a:t>
            </a:r>
            <a:endParaRPr lang="sv-SE" sz="1200" i="0" kern="1200" dirty="0" smtClean="0">
              <a:solidFill>
                <a:schemeClr val="tx1"/>
              </a:solidFill>
              <a:latin typeface="+mn-lt"/>
              <a:ea typeface="+mn-ea"/>
              <a:cs typeface="+mn-cs"/>
            </a:endParaRPr>
          </a:p>
          <a:p>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Gothenburg is divided into 10 districts, </a:t>
            </a:r>
            <a:r>
              <a:rPr lang="en-GB" sz="1200" i="0" kern="1200" dirty="0" err="1" smtClean="0">
                <a:solidFill>
                  <a:schemeClr val="tx1"/>
                </a:solidFill>
                <a:latin typeface="+mn-lt"/>
                <a:ea typeface="+mn-ea"/>
                <a:cs typeface="+mn-cs"/>
              </a:rPr>
              <a:t>Majorna-Linné</a:t>
            </a:r>
            <a:r>
              <a:rPr lang="en-GB" sz="1200" i="0" kern="1200" dirty="0" smtClean="0">
                <a:solidFill>
                  <a:schemeClr val="tx1"/>
                </a:solidFill>
                <a:latin typeface="+mn-lt"/>
                <a:ea typeface="+mn-ea"/>
                <a:cs typeface="+mn-cs"/>
              </a:rPr>
              <a:t> being the largest both in the number of people and homes. The largest by area is </a:t>
            </a:r>
            <a:r>
              <a:rPr lang="en-GB" sz="1200" i="0" kern="1200" dirty="0" err="1" smtClean="0">
                <a:solidFill>
                  <a:schemeClr val="tx1"/>
                </a:solidFill>
                <a:latin typeface="+mn-lt"/>
                <a:ea typeface="+mn-ea"/>
                <a:cs typeface="+mn-cs"/>
              </a:rPr>
              <a:t>Norra</a:t>
            </a:r>
            <a:r>
              <a:rPr lang="en-GB" sz="1200" i="0" kern="1200" dirty="0" smtClean="0">
                <a:solidFill>
                  <a:schemeClr val="tx1"/>
                </a:solidFill>
                <a:latin typeface="+mn-lt"/>
                <a:ea typeface="+mn-ea"/>
                <a:cs typeface="+mn-cs"/>
              </a:rPr>
              <a:t> </a:t>
            </a:r>
            <a:r>
              <a:rPr lang="en-GB" sz="1200" i="0" kern="1200" dirty="0" err="1" smtClean="0">
                <a:solidFill>
                  <a:schemeClr val="tx1"/>
                </a:solidFill>
                <a:latin typeface="+mn-lt"/>
                <a:ea typeface="+mn-ea"/>
                <a:cs typeface="+mn-cs"/>
              </a:rPr>
              <a:t>Hisingen</a:t>
            </a:r>
            <a:r>
              <a:rPr lang="en-GB" sz="1200" i="0" kern="1200" dirty="0" smtClean="0">
                <a:solidFill>
                  <a:schemeClr val="tx1"/>
                </a:solidFill>
                <a:latin typeface="+mn-lt"/>
                <a:ea typeface="+mn-ea"/>
                <a:cs typeface="+mn-cs"/>
              </a:rPr>
              <a:t>, while Centrum is the smallest. The city districts are large units from a Swedish municipality perspective: if </a:t>
            </a:r>
            <a:r>
              <a:rPr lang="en-GB" sz="1200" i="0" kern="1200" dirty="0" err="1" smtClean="0">
                <a:solidFill>
                  <a:schemeClr val="tx1"/>
                </a:solidFill>
                <a:latin typeface="+mn-lt"/>
                <a:ea typeface="+mn-ea"/>
                <a:cs typeface="+mn-cs"/>
              </a:rPr>
              <a:t>Majorna-Linné</a:t>
            </a:r>
            <a:r>
              <a:rPr lang="en-GB" sz="1200" i="0" kern="1200" dirty="0" smtClean="0">
                <a:solidFill>
                  <a:schemeClr val="tx1"/>
                </a:solidFill>
                <a:latin typeface="+mn-lt"/>
                <a:ea typeface="+mn-ea"/>
                <a:cs typeface="+mn-cs"/>
              </a:rPr>
              <a:t> were a separate municipality it would be the 35</a:t>
            </a:r>
            <a:r>
              <a:rPr lang="en-GB" sz="1200" i="0" kern="1200" baseline="30000" dirty="0" smtClean="0">
                <a:solidFill>
                  <a:schemeClr val="tx1"/>
                </a:solidFill>
                <a:latin typeface="+mn-lt"/>
                <a:ea typeface="+mn-ea"/>
                <a:cs typeface="+mn-cs"/>
              </a:rPr>
              <a:t>th</a:t>
            </a:r>
            <a:r>
              <a:rPr lang="en-GB" sz="1200" i="0" kern="1200" dirty="0" smtClean="0">
                <a:solidFill>
                  <a:schemeClr val="tx1"/>
                </a:solidFill>
                <a:latin typeface="+mn-lt"/>
                <a:ea typeface="+mn-ea"/>
                <a:cs typeface="+mn-cs"/>
              </a:rPr>
              <a:t> most densely populated of Sweden’s 290 municipalities. </a:t>
            </a:r>
            <a:r>
              <a:rPr lang="en-GB" sz="1200" i="0" kern="1200" dirty="0" err="1" smtClean="0">
                <a:solidFill>
                  <a:schemeClr val="tx1"/>
                </a:solidFill>
                <a:latin typeface="+mn-lt"/>
                <a:ea typeface="+mn-ea"/>
                <a:cs typeface="+mn-cs"/>
              </a:rPr>
              <a:t>Lundby</a:t>
            </a:r>
            <a:r>
              <a:rPr lang="en-GB" sz="1200" i="0" kern="1200" dirty="0" smtClean="0">
                <a:solidFill>
                  <a:schemeClr val="tx1"/>
                </a:solidFill>
                <a:latin typeface="+mn-lt"/>
                <a:ea typeface="+mn-ea"/>
                <a:cs typeface="+mn-cs"/>
              </a:rPr>
              <a:t> would come 56</a:t>
            </a:r>
            <a:r>
              <a:rPr lang="en-GB" sz="1200" i="0" kern="1200" baseline="30000" dirty="0" smtClean="0">
                <a:solidFill>
                  <a:schemeClr val="tx1"/>
                </a:solidFill>
                <a:latin typeface="+mn-lt"/>
                <a:ea typeface="+mn-ea"/>
                <a:cs typeface="+mn-cs"/>
              </a:rPr>
              <a:t>th</a:t>
            </a:r>
            <a:r>
              <a:rPr lang="en-GB" sz="1200" i="0" kern="1200" dirty="0" smtClean="0">
                <a:solidFill>
                  <a:schemeClr val="tx1"/>
                </a:solidFill>
                <a:latin typeface="+mn-lt"/>
                <a:ea typeface="+mn-ea"/>
                <a:cs typeface="+mn-cs"/>
              </a:rPr>
              <a:t>, between </a:t>
            </a:r>
            <a:r>
              <a:rPr lang="en-GB" sz="1200" i="0" kern="1200" dirty="0" err="1" smtClean="0">
                <a:solidFill>
                  <a:schemeClr val="tx1"/>
                </a:solidFill>
                <a:latin typeface="+mn-lt"/>
                <a:ea typeface="+mn-ea"/>
                <a:cs typeface="+mn-cs"/>
              </a:rPr>
              <a:t>Kungälv</a:t>
            </a:r>
            <a:r>
              <a:rPr lang="en-GB" sz="1200" i="0" kern="1200" dirty="0" smtClean="0">
                <a:solidFill>
                  <a:schemeClr val="tx1"/>
                </a:solidFill>
                <a:latin typeface="+mn-lt"/>
                <a:ea typeface="+mn-ea"/>
                <a:cs typeface="+mn-cs"/>
              </a:rPr>
              <a:t> and </a:t>
            </a:r>
            <a:r>
              <a:rPr lang="en-GB" sz="1200" i="0" kern="1200" dirty="0" err="1" smtClean="0">
                <a:solidFill>
                  <a:schemeClr val="tx1"/>
                </a:solidFill>
                <a:latin typeface="+mn-lt"/>
                <a:ea typeface="+mn-ea"/>
                <a:cs typeface="+mn-cs"/>
              </a:rPr>
              <a:t>Enköping</a:t>
            </a:r>
            <a:r>
              <a:rPr lang="en-GB" sz="1200" i="0" kern="1200" dirty="0" smtClean="0">
                <a:solidFill>
                  <a:schemeClr val="tx1"/>
                </a:solidFill>
                <a:latin typeface="+mn-lt"/>
                <a:ea typeface="+mn-ea"/>
                <a:cs typeface="+mn-cs"/>
              </a:rPr>
              <a:t>. </a:t>
            </a:r>
            <a:endParaRPr lang="sv-SE" sz="1200" i="0" kern="1200" dirty="0" smtClean="0">
              <a:solidFill>
                <a:schemeClr val="tx1"/>
              </a:solidFill>
              <a:latin typeface="+mn-lt"/>
              <a:ea typeface="+mn-ea"/>
              <a:cs typeface="+mn-cs"/>
            </a:endParaRPr>
          </a:p>
          <a:p>
            <a:endParaRPr lang="en-GB"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23% of the people living in Gothenburg were born outside of Sweden. The most common countries of origin are Iraq and Iran, followed by Finland, Bosnia &amp; </a:t>
            </a:r>
            <a:r>
              <a:rPr lang="en-GB" sz="1200" i="0" kern="1200" dirty="0" err="1" smtClean="0">
                <a:solidFill>
                  <a:schemeClr val="tx1"/>
                </a:solidFill>
                <a:latin typeface="+mn-lt"/>
                <a:ea typeface="+mn-ea"/>
                <a:cs typeface="+mn-cs"/>
              </a:rPr>
              <a:t>Hercegovina</a:t>
            </a:r>
            <a:r>
              <a:rPr lang="en-GB" sz="1200" i="0" kern="1200" dirty="0" smtClean="0">
                <a:solidFill>
                  <a:schemeClr val="tx1"/>
                </a:solidFill>
                <a:latin typeface="+mn-lt"/>
                <a:ea typeface="+mn-ea"/>
                <a:cs typeface="+mn-cs"/>
              </a:rPr>
              <a:t>, the former Yugoslavia, Poland, Somalia, Turkey, China and Norway, and many other countries. </a:t>
            </a:r>
            <a:endParaRPr lang="sv-SE" sz="1200" i="0" kern="1200" dirty="0" smtClean="0">
              <a:solidFill>
                <a:schemeClr val="tx1"/>
              </a:solidFill>
              <a:latin typeface="+mn-lt"/>
              <a:ea typeface="+mn-ea"/>
              <a:cs typeface="+mn-cs"/>
            </a:endParaRPr>
          </a:p>
          <a:p>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There’s plenty going on in Gothenburg right now! The city is growing strongly and is preparing to make space for 150,000 more residents by the year 2035. A lot of people want to move here, both from the local area and from abroad. New companies want to set up here. More tourists want to come and visit Gothenburg. </a:t>
            </a:r>
            <a:endParaRPr lang="sv-SE" sz="1200" i="0" kern="1200" dirty="0" smtClean="0">
              <a:solidFill>
                <a:schemeClr val="tx1"/>
              </a:solidFill>
              <a:latin typeface="+mn-lt"/>
              <a:ea typeface="+mn-ea"/>
              <a:cs typeface="+mn-cs"/>
            </a:endParaRPr>
          </a:p>
          <a:p>
            <a:endParaRPr lang="en-GB"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In the past decade the city has enjoyed steady growth with a population increase of 55,000; the figure for the whole Gothenburg region is 125,000. In particular a lot of young people want to move here – the predominant group is young adults aged 20-27. During the same period more than 90,000 new jobs have been created in the Gothenburg region. This equates to 20% growth, which is more than in either Stockholm or </a:t>
            </a:r>
            <a:r>
              <a:rPr lang="en-GB" sz="1200" i="0" kern="1200" dirty="0" err="1" smtClean="0">
                <a:solidFill>
                  <a:schemeClr val="tx1"/>
                </a:solidFill>
                <a:latin typeface="+mn-lt"/>
                <a:ea typeface="+mn-ea"/>
                <a:cs typeface="+mn-cs"/>
              </a:rPr>
              <a:t>Malmö</a:t>
            </a:r>
            <a:r>
              <a:rPr lang="en-GB" sz="1200" i="0" kern="1200" dirty="0" smtClean="0">
                <a:solidFill>
                  <a:schemeClr val="tx1"/>
                </a:solidFill>
                <a:latin typeface="+mn-lt"/>
                <a:ea typeface="+mn-ea"/>
                <a:cs typeface="+mn-cs"/>
              </a:rPr>
              <a:t> region. </a:t>
            </a:r>
          </a:p>
          <a:p>
            <a:r>
              <a:rPr lang="en-GB" sz="1200" i="0" kern="1200" dirty="0" smtClean="0">
                <a:solidFill>
                  <a:schemeClr val="tx1"/>
                </a:solidFill>
                <a:latin typeface="+mn-lt"/>
                <a:ea typeface="+mn-ea"/>
                <a:cs typeface="+mn-cs"/>
              </a:rPr>
              <a:t>The Gothenburg region, which spans 13 municipalities in Greater Gothenburg, has a population of 1.1 million. </a:t>
            </a:r>
            <a:endParaRPr lang="sv-SE"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 </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One important goal for Gothenburg is to create a bigger labour market region, and strategies are currently focusing on a population of 1.75 million in the Gothenburg region by 2030. There are currently 315,894 jobs in Gothenburg. Gothenburg’s biggest employer is the City of Gothenburg authority. It employs a full 49,000 local people working in over 100 different professions in city districts, specialist administrations and municipal companies. Their (or ‘Our’ if you work for the City of Gothenburg!) job is to create opportunities for a good life for all the city’s residents and to develop Gothenburg for the future.</a:t>
            </a:r>
          </a:p>
          <a:p>
            <a:r>
              <a:rPr lang="en-US" sz="1200" i="0" kern="1200" dirty="0" smtClean="0">
                <a:solidFill>
                  <a:schemeClr val="tx1"/>
                </a:solidFill>
                <a:latin typeface="+mn-lt"/>
                <a:ea typeface="+mn-ea"/>
                <a:cs typeface="+mn-cs"/>
              </a:rPr>
              <a:t>    </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As the city grows, it is also evolving. New houses are being built, and new residential areas and city districts are emerging on land previously used for industrial purposes. </a:t>
            </a:r>
            <a:endParaRPr lang="sv-SE" sz="1200" i="0" kern="1200" dirty="0" smtClean="0">
              <a:solidFill>
                <a:schemeClr val="tx1"/>
              </a:solidFill>
              <a:latin typeface="+mn-lt"/>
              <a:ea typeface="+mn-ea"/>
              <a:cs typeface="+mn-cs"/>
            </a:endParaRPr>
          </a:p>
          <a:p>
            <a:pPr marL="228600" marR="0" indent="-228600" algn="l" defTabSz="457200" rtl="0" eaLnBrk="1" fontAlgn="auto" latinLnBrk="0" hangingPunct="1">
              <a:lnSpc>
                <a:spcPct val="100000"/>
              </a:lnSpc>
              <a:spcBef>
                <a:spcPts val="0"/>
              </a:spcBef>
              <a:spcAft>
                <a:spcPts val="0"/>
              </a:spcAft>
              <a:buClrTx/>
              <a:buSzTx/>
              <a:buFont typeface="+mj-lt"/>
              <a:buNone/>
              <a:tabLst/>
              <a:defRPr/>
            </a:pPr>
            <a:endParaRPr lang="sv-SE" sz="1200" i="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378970E8-606E-544E-9196-A0321FFF4315}" type="slidenum">
              <a:rPr lang="sv-SE" smtClean="0"/>
              <a:pPr/>
              <a:t>8</a:t>
            </a:fld>
            <a:endParaRPr lang="sv-SE"/>
          </a:p>
        </p:txBody>
      </p:sp>
    </p:spTree>
    <p:extLst>
      <p:ext uri="{BB962C8B-B14F-4D97-AF65-F5344CB8AC3E}">
        <p14:creationId xmlns:p14="http://schemas.microsoft.com/office/powerpoint/2010/main" xmlns="" val="2537907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lnSpcReduction="10000"/>
          </a:bodyPr>
          <a:lstStyle/>
          <a:p>
            <a:r>
              <a:rPr lang="en-GB" sz="1200" i="0" kern="1200" dirty="0" smtClean="0">
                <a:solidFill>
                  <a:schemeClr val="tx1"/>
                </a:solidFill>
                <a:latin typeface="+mn-lt"/>
                <a:ea typeface="+mn-ea"/>
                <a:cs typeface="+mn-cs"/>
              </a:rPr>
              <a:t>SPEAKER</a:t>
            </a:r>
            <a:r>
              <a:rPr lang="en-GB" sz="1200" i="0" kern="1200" baseline="0" dirty="0" smtClean="0">
                <a:solidFill>
                  <a:schemeClr val="tx1"/>
                </a:solidFill>
                <a:latin typeface="+mn-lt"/>
                <a:ea typeface="+mn-ea"/>
                <a:cs typeface="+mn-cs"/>
              </a:rPr>
              <a:t> TEXT:</a:t>
            </a:r>
          </a:p>
          <a:p>
            <a:endParaRPr lang="en-GB" sz="1200" i="0" kern="1200" baseline="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Gothenburg is a city that has always been ‘open to the world’. Throughout our history we have embraced people and influences from outside, and through the ages the city has developed with ideas and knowledge from around the world. </a:t>
            </a:r>
            <a:endParaRPr lang="sv-SE"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 </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Gothenburg first started being built in 1619 on the initiative of King </a:t>
            </a:r>
            <a:r>
              <a:rPr lang="en-GB" sz="1200" i="0" kern="1200" dirty="0" err="1" smtClean="0">
                <a:solidFill>
                  <a:schemeClr val="tx1"/>
                </a:solidFill>
                <a:latin typeface="+mn-lt"/>
                <a:ea typeface="+mn-ea"/>
                <a:cs typeface="+mn-cs"/>
              </a:rPr>
              <a:t>Gustaf</a:t>
            </a:r>
            <a:r>
              <a:rPr lang="en-GB" sz="1200" i="0" kern="1200" dirty="0" smtClean="0">
                <a:solidFill>
                  <a:schemeClr val="tx1"/>
                </a:solidFill>
                <a:latin typeface="+mn-lt"/>
                <a:ea typeface="+mn-ea"/>
                <a:cs typeface="+mn-cs"/>
              </a:rPr>
              <a:t> II Adolf, and it received its city charter in 1621. The city was built and organised by the Dutch and Germans, and during the 18</a:t>
            </a:r>
            <a:r>
              <a:rPr lang="en-GB" sz="1200" i="0" kern="1200" baseline="30000" dirty="0" smtClean="0">
                <a:solidFill>
                  <a:schemeClr val="tx1"/>
                </a:solidFill>
                <a:latin typeface="+mn-lt"/>
                <a:ea typeface="+mn-ea"/>
                <a:cs typeface="+mn-cs"/>
              </a:rPr>
              <a:t>th</a:t>
            </a:r>
            <a:r>
              <a:rPr lang="en-GB" sz="1200" i="0" kern="1200" dirty="0" smtClean="0">
                <a:solidFill>
                  <a:schemeClr val="tx1"/>
                </a:solidFill>
                <a:latin typeface="+mn-lt"/>
                <a:ea typeface="+mn-ea"/>
                <a:cs typeface="+mn-cs"/>
              </a:rPr>
              <a:t> century it developed into a prospering shipping and trading city, partly thanks to the Swedish East India Company. The company’s first ship set sail from Gothenburg port in 1732, and the last in 1806. </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 </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The industrial city then developed in the 19</a:t>
            </a:r>
            <a:r>
              <a:rPr lang="en-GB" sz="1200" i="0" kern="1200" baseline="30000" dirty="0" smtClean="0">
                <a:solidFill>
                  <a:schemeClr val="tx1"/>
                </a:solidFill>
                <a:latin typeface="+mn-lt"/>
                <a:ea typeface="+mn-ea"/>
                <a:cs typeface="+mn-cs"/>
              </a:rPr>
              <a:t>th</a:t>
            </a:r>
            <a:r>
              <a:rPr lang="en-GB" sz="1200" i="0" kern="1200" dirty="0" smtClean="0">
                <a:solidFill>
                  <a:schemeClr val="tx1"/>
                </a:solidFill>
                <a:latin typeface="+mn-lt"/>
                <a:ea typeface="+mn-ea"/>
                <a:cs typeface="+mn-cs"/>
              </a:rPr>
              <a:t> and 20</a:t>
            </a:r>
            <a:r>
              <a:rPr lang="en-GB" sz="1200" i="0" kern="1200" baseline="30000" dirty="0" smtClean="0">
                <a:solidFill>
                  <a:schemeClr val="tx1"/>
                </a:solidFill>
                <a:latin typeface="+mn-lt"/>
                <a:ea typeface="+mn-ea"/>
                <a:cs typeface="+mn-cs"/>
              </a:rPr>
              <a:t>th</a:t>
            </a:r>
            <a:r>
              <a:rPr lang="en-GB" sz="1200" i="0" kern="1200" dirty="0" smtClean="0">
                <a:solidFill>
                  <a:schemeClr val="tx1"/>
                </a:solidFill>
                <a:latin typeface="+mn-lt"/>
                <a:ea typeface="+mn-ea"/>
                <a:cs typeface="+mn-cs"/>
              </a:rPr>
              <a:t> centuries with technology and expertise from England and Scotland, and the economy expanded through worker migration from countries like Italy, Greece, the former Yugoslavia and Finland.</a:t>
            </a:r>
            <a:endParaRPr lang="sv-SE"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 </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Our geographical location is excellent for reaching the entire Baltic region, the whole of Scandinavia as well as the North Sea and Atlantic. Seventy per cent of the Nordic industry and population is within 500 kilometres. This area includes the capitals of Stockholm, Oslo and Copenhagen. Gothenburg boasts Scandinavia’s largest port. Between 10 and 15 per cent of cargo passing through Gothenburg port comes from a country outside of Europe and is bound for a Nordic country other than Sweden. </a:t>
            </a:r>
            <a:r>
              <a:rPr lang="en-GB" sz="1200" kern="1200" dirty="0" smtClean="0">
                <a:solidFill>
                  <a:schemeClr val="tx1"/>
                </a:solidFill>
                <a:latin typeface="+mn-lt"/>
                <a:ea typeface="+mn-ea"/>
                <a:cs typeface="+mn-cs"/>
              </a:rPr>
              <a:t/>
            </a:r>
            <a:br>
              <a:rPr lang="en-GB" sz="1200" kern="1200" dirty="0" smtClean="0">
                <a:solidFill>
                  <a:schemeClr val="tx1"/>
                </a:solidFill>
                <a:latin typeface="+mn-lt"/>
                <a:ea typeface="+mn-ea"/>
                <a:cs typeface="+mn-cs"/>
              </a:rPr>
            </a:br>
            <a:endParaRPr lang="sv-SE"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endParaRPr lang="sv-SE"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endParaRPr lang="sv-SE"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378970E8-606E-544E-9196-A0321FFF4315}" type="slidenum">
              <a:rPr lang="sv-SE" smtClean="0"/>
              <a:pPr/>
              <a:t>9</a:t>
            </a:fld>
            <a:endParaRPr lang="sv-SE"/>
          </a:p>
        </p:txBody>
      </p:sp>
    </p:spTree>
    <p:extLst>
      <p:ext uri="{BB962C8B-B14F-4D97-AF65-F5344CB8AC3E}">
        <p14:creationId xmlns:p14="http://schemas.microsoft.com/office/powerpoint/2010/main" xmlns="" val="709285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SPEAKER</a:t>
            </a:r>
            <a:r>
              <a:rPr lang="en-GB" sz="1200" kern="1200" baseline="0" dirty="0" smtClean="0">
                <a:solidFill>
                  <a:schemeClr val="tx1"/>
                </a:solidFill>
                <a:latin typeface="+mn-lt"/>
                <a:ea typeface="+mn-ea"/>
                <a:cs typeface="+mn-cs"/>
              </a:rPr>
              <a:t> TEXT:</a:t>
            </a:r>
          </a:p>
          <a:p>
            <a:endParaRPr lang="en-GB"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International contacts, new influences and new people are, and always have been, a strength for Gothenburg. The city’s future and its growth depend entirely on us staying at the forefront and collaborating with players around the world who can think of new ways and create opportunities for Gothenburg to develop. By being open to the world and collaborating with other cities and countries, we share our knowledge and experiences, and learn from the best. </a:t>
            </a:r>
            <a:endParaRPr lang="sv-SE"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 </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International influences are also clearly evident in the city’s and region’s business sector. Several major companies in Gothenburg are owned by international players and we have several local companies that are world leaders in their industries. The city receives migrants from all over the world, and diversity among residents is greater than ever. In 2013 the population increased by 7,200, one of the highest figures of the last 40 years. </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 </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Now, as before, it is the residents’ varying experiences, perspectives and their commitment that enrich the city and comprise its most important asset.</a:t>
            </a:r>
            <a:endParaRPr lang="sv-SE" sz="1200" i="0" kern="1200" dirty="0" smtClean="0">
              <a:solidFill>
                <a:schemeClr val="tx1"/>
              </a:solidFill>
              <a:latin typeface="+mn-lt"/>
              <a:ea typeface="+mn-ea"/>
              <a:cs typeface="+mn-cs"/>
            </a:endParaRPr>
          </a:p>
          <a:p>
            <a:r>
              <a:rPr lang="en-US" sz="1200" b="1" i="0" kern="1200" dirty="0" smtClean="0">
                <a:solidFill>
                  <a:schemeClr val="tx1"/>
                </a:solidFill>
                <a:latin typeface="+mn-lt"/>
                <a:ea typeface="+mn-ea"/>
                <a:cs typeface="+mn-cs"/>
              </a:rPr>
              <a:t> </a:t>
            </a:r>
            <a:endParaRPr lang="sv-SE" sz="1200" i="0" kern="1200" dirty="0" smtClean="0">
              <a:solidFill>
                <a:schemeClr val="tx1"/>
              </a:solidFill>
              <a:latin typeface="+mn-lt"/>
              <a:ea typeface="+mn-ea"/>
              <a:cs typeface="+mn-cs"/>
            </a:endParaRPr>
          </a:p>
          <a:p>
            <a:r>
              <a:rPr lang="en-GB" sz="1200" b="1" kern="1200" dirty="0" smtClean="0">
                <a:solidFill>
                  <a:schemeClr val="tx1"/>
                </a:solidFill>
                <a:latin typeface="+mn-lt"/>
                <a:ea typeface="+mn-ea"/>
                <a:cs typeface="+mn-cs"/>
              </a:rPr>
              <a:t> </a:t>
            </a:r>
            <a:endParaRPr lang="sv-SE" sz="1200" kern="1200" dirty="0" smtClean="0">
              <a:solidFill>
                <a:schemeClr val="tx1"/>
              </a:solidFill>
              <a:latin typeface="+mn-lt"/>
              <a:ea typeface="+mn-ea"/>
              <a:cs typeface="+mn-cs"/>
            </a:endParaRPr>
          </a:p>
          <a:p>
            <a:endParaRPr lang="sv-SE" i="0" dirty="0" smtClean="0"/>
          </a:p>
        </p:txBody>
      </p:sp>
      <p:sp>
        <p:nvSpPr>
          <p:cNvPr id="4" name="Platshållare för bildnummer 3"/>
          <p:cNvSpPr>
            <a:spLocks noGrp="1"/>
          </p:cNvSpPr>
          <p:nvPr>
            <p:ph type="sldNum" sz="quarter" idx="10"/>
          </p:nvPr>
        </p:nvSpPr>
        <p:spPr/>
        <p:txBody>
          <a:bodyPr/>
          <a:lstStyle/>
          <a:p>
            <a:fld id="{378970E8-606E-544E-9196-A0321FFF4315}" type="slidenum">
              <a:rPr lang="sv-SE" smtClean="0"/>
              <a:pPr/>
              <a:t>10</a:t>
            </a:fld>
            <a:endParaRPr lang="sv-SE"/>
          </a:p>
        </p:txBody>
      </p:sp>
    </p:spTree>
    <p:extLst>
      <p:ext uri="{BB962C8B-B14F-4D97-AF65-F5344CB8AC3E}">
        <p14:creationId xmlns="" xmlns:p14="http://schemas.microsoft.com/office/powerpoint/2010/main" val="3167507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400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SPEAKER</a:t>
            </a:r>
            <a:r>
              <a:rPr lang="en-GB" sz="1200" kern="1200" baseline="0" dirty="0" smtClean="0">
                <a:solidFill>
                  <a:schemeClr val="tx1"/>
                </a:solidFill>
                <a:latin typeface="+mn-lt"/>
                <a:ea typeface="+mn-ea"/>
                <a:cs typeface="+mn-cs"/>
              </a:rPr>
              <a:t> TEXT:</a:t>
            </a:r>
          </a:p>
          <a:p>
            <a:endParaRPr lang="en-GB" sz="120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The Gothenburg region’s economy is among the best in the world for growth. Growth here is higher than anywhere else in Sweden, and the Gothenburg region came fifth in a comparison of 119 regions in Europe for future potential.</a:t>
            </a:r>
            <a:endParaRPr lang="sv-SE"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 </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The city has many different areas of strength, both in terms of geography and business operations. A number of areas and industries in particular excel, for example through well-established clusters and networks. These include the automotive industry, information and communication technology, logistics, medical technology, environmental technology and the maritime industries. </a:t>
            </a:r>
            <a:endParaRPr lang="sv-SE"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 </a:t>
            </a:r>
            <a:endParaRPr lang="sv-SE" sz="1200" i="0" kern="1200" dirty="0" smtClean="0">
              <a:solidFill>
                <a:schemeClr val="tx1"/>
              </a:solidFill>
              <a:latin typeface="+mn-lt"/>
              <a:ea typeface="+mn-ea"/>
              <a:cs typeface="+mn-cs"/>
            </a:endParaRPr>
          </a:p>
          <a:p>
            <a:r>
              <a:rPr lang="en-GB" sz="1200" b="1" i="0" kern="1200" dirty="0" smtClean="0">
                <a:solidFill>
                  <a:schemeClr val="tx1"/>
                </a:solidFill>
                <a:latin typeface="+mn-lt"/>
                <a:ea typeface="+mn-ea"/>
                <a:cs typeface="+mn-cs"/>
              </a:rPr>
              <a:t>Gothenburg’s hallmarks include:</a:t>
            </a:r>
            <a:endParaRPr lang="sv-SE" sz="1200" b="1" i="0" kern="1200" dirty="0" smtClean="0">
              <a:solidFill>
                <a:schemeClr val="tx1"/>
              </a:solidFill>
              <a:latin typeface="+mn-lt"/>
              <a:ea typeface="+mn-ea"/>
              <a:cs typeface="+mn-cs"/>
            </a:endParaRPr>
          </a:p>
          <a:p>
            <a:r>
              <a:rPr lang="en-US" sz="1200" b="1" i="0" kern="1200" dirty="0" smtClean="0">
                <a:solidFill>
                  <a:schemeClr val="tx1"/>
                </a:solidFill>
                <a:latin typeface="+mn-lt"/>
                <a:ea typeface="+mn-ea"/>
                <a:cs typeface="+mn-cs"/>
              </a:rPr>
              <a:t> </a:t>
            </a:r>
            <a:endParaRPr lang="sv-SE"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 </a:t>
            </a:r>
            <a:r>
              <a:rPr lang="en-GB" sz="1200" b="1" i="0" kern="1200" dirty="0" smtClean="0">
                <a:solidFill>
                  <a:schemeClr val="tx1"/>
                </a:solidFill>
                <a:latin typeface="+mn-lt"/>
                <a:ea typeface="+mn-ea"/>
                <a:cs typeface="+mn-cs"/>
              </a:rPr>
              <a:t>Water:</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The water is never far away in Gothenburg. The </a:t>
            </a:r>
            <a:r>
              <a:rPr lang="en-GB" sz="1200" i="0" kern="1200" dirty="0" err="1" smtClean="0">
                <a:solidFill>
                  <a:schemeClr val="tx1"/>
                </a:solidFill>
                <a:latin typeface="+mn-lt"/>
                <a:ea typeface="+mn-ea"/>
                <a:cs typeface="+mn-cs"/>
              </a:rPr>
              <a:t>Göta</a:t>
            </a:r>
            <a:r>
              <a:rPr lang="en-GB" sz="1200" i="0" kern="1200" dirty="0" smtClean="0">
                <a:solidFill>
                  <a:schemeClr val="tx1"/>
                </a:solidFill>
                <a:latin typeface="+mn-lt"/>
                <a:ea typeface="+mn-ea"/>
                <a:cs typeface="+mn-cs"/>
              </a:rPr>
              <a:t> River runs straight through the city and the archipelago is less than an hour from the city centre. The sea has always left its mark on Gothenburg be it food, trade, industry or leisure. </a:t>
            </a:r>
            <a:endParaRPr lang="sv-SE"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 </a:t>
            </a:r>
            <a:endParaRPr lang="sv-SE" sz="1200" i="0" kern="1200" dirty="0" smtClean="0">
              <a:solidFill>
                <a:schemeClr val="tx1"/>
              </a:solidFill>
              <a:latin typeface="+mn-lt"/>
              <a:ea typeface="+mn-ea"/>
              <a:cs typeface="+mn-cs"/>
            </a:endParaRPr>
          </a:p>
          <a:p>
            <a:r>
              <a:rPr lang="en-GB" sz="1200" b="1" i="0" kern="1200" dirty="0" smtClean="0">
                <a:solidFill>
                  <a:schemeClr val="tx1"/>
                </a:solidFill>
                <a:latin typeface="+mn-lt"/>
                <a:ea typeface="+mn-ea"/>
                <a:cs typeface="+mn-cs"/>
              </a:rPr>
              <a:t>Green:</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Gothenburg is a green city in both senses of the word. </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There are plenty of central parks and green spaces. There are currently plans for a fifth park in </a:t>
            </a:r>
            <a:r>
              <a:rPr lang="en-GB" sz="1200" i="0" kern="1200" dirty="0" err="1" smtClean="0">
                <a:solidFill>
                  <a:schemeClr val="tx1"/>
                </a:solidFill>
                <a:latin typeface="+mn-lt"/>
                <a:ea typeface="+mn-ea"/>
                <a:cs typeface="+mn-cs"/>
              </a:rPr>
              <a:t>Frihamnen</a:t>
            </a:r>
            <a:r>
              <a:rPr lang="en-GB" sz="1200" i="0" kern="1200" dirty="0" smtClean="0">
                <a:solidFill>
                  <a:schemeClr val="tx1"/>
                </a:solidFill>
                <a:latin typeface="+mn-lt"/>
                <a:ea typeface="+mn-ea"/>
                <a:cs typeface="+mn-cs"/>
              </a:rPr>
              <a:t>: the jubilee park, which will open when Gothenburg celebrates 400 years in 2021. Neighbourhood greenhouses and community gardens can be found in many places in Gothenburg, and more and more green meeting-places will be created in the future for people to meet and socialise in the heart of the city. Gothenburg is investing in becoming Sweden’s leading garden city and in 2016 it will host </a:t>
            </a:r>
            <a:r>
              <a:rPr lang="en-GB" sz="1200" i="0" kern="1200" dirty="0" err="1" smtClean="0">
                <a:solidFill>
                  <a:schemeClr val="tx1"/>
                </a:solidFill>
                <a:latin typeface="+mn-lt"/>
                <a:ea typeface="+mn-ea"/>
                <a:cs typeface="+mn-cs"/>
              </a:rPr>
              <a:t>Göteborgs</a:t>
            </a:r>
            <a:r>
              <a:rPr lang="en-GB" sz="1200" i="0" kern="1200" dirty="0" smtClean="0">
                <a:solidFill>
                  <a:schemeClr val="tx1"/>
                </a:solidFill>
                <a:latin typeface="+mn-lt"/>
                <a:ea typeface="+mn-ea"/>
                <a:cs typeface="+mn-cs"/>
              </a:rPr>
              <a:t> </a:t>
            </a:r>
            <a:r>
              <a:rPr lang="en-GB" sz="1200" i="0" kern="1200" dirty="0" err="1" smtClean="0">
                <a:solidFill>
                  <a:schemeClr val="tx1"/>
                </a:solidFill>
                <a:latin typeface="+mn-lt"/>
                <a:ea typeface="+mn-ea"/>
                <a:cs typeface="+mn-cs"/>
              </a:rPr>
              <a:t>Lustgårdar</a:t>
            </a:r>
            <a:r>
              <a:rPr lang="en-GB" sz="1200" i="0" kern="1200" dirty="0" smtClean="0">
                <a:solidFill>
                  <a:schemeClr val="tx1"/>
                </a:solidFill>
                <a:latin typeface="+mn-lt"/>
                <a:ea typeface="+mn-ea"/>
                <a:cs typeface="+mn-cs"/>
              </a:rPr>
              <a:t>, a major international garden exhibition. Gothenburg is also a green city in terms of ecology. Environmental and climate issues are high priorities. A wide range of activities are under way to improve the environment in Gothenburg and make it easier for residents to live climate-smart.</a:t>
            </a:r>
            <a:endParaRPr lang="sv-SE"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 </a:t>
            </a:r>
            <a:endParaRPr lang="sv-SE" sz="1200" i="0" kern="1200" dirty="0" smtClean="0">
              <a:solidFill>
                <a:schemeClr val="tx1"/>
              </a:solidFill>
              <a:latin typeface="+mn-lt"/>
              <a:ea typeface="+mn-ea"/>
              <a:cs typeface="+mn-cs"/>
            </a:endParaRPr>
          </a:p>
          <a:p>
            <a:r>
              <a:rPr lang="en-GB" sz="1200" b="1" i="0" kern="1200" dirty="0" smtClean="0">
                <a:solidFill>
                  <a:schemeClr val="tx1"/>
                </a:solidFill>
                <a:latin typeface="+mn-lt"/>
                <a:ea typeface="+mn-ea"/>
                <a:cs typeface="+mn-cs"/>
              </a:rPr>
              <a:t>Close:</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Gothenburg is big enough to offer the opportunities and choice of a big city. Yet is has the charm and personality of a far smaller city, and shorter distances. The relatively small traffic jams, the cycling opportunities and the reasonably short travel times to and from work mean a better quality of life for many. The quality of life is also demonstrated in a SIFO survey from 2014, where as many as 92% of those asked said they are happy or very happy living in Gothenburg.</a:t>
            </a:r>
            <a:endParaRPr lang="sv-SE"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 </a:t>
            </a:r>
            <a:endParaRPr lang="sv-SE" sz="1200" i="0" kern="1200" dirty="0" smtClean="0">
              <a:solidFill>
                <a:schemeClr val="tx1"/>
              </a:solidFill>
              <a:latin typeface="+mn-lt"/>
              <a:ea typeface="+mn-ea"/>
              <a:cs typeface="+mn-cs"/>
            </a:endParaRPr>
          </a:p>
          <a:p>
            <a:r>
              <a:rPr lang="en-GB" sz="1200" b="1" i="0" kern="1200" dirty="0" smtClean="0">
                <a:solidFill>
                  <a:schemeClr val="tx1"/>
                </a:solidFill>
                <a:latin typeface="+mn-lt"/>
                <a:ea typeface="+mn-ea"/>
                <a:cs typeface="+mn-cs"/>
              </a:rPr>
              <a:t>Industry:</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Gothenburg has a strong industry and a large, varied business sector. It is home to Scandinavia’s largest port. Industries here are characterised by a high technical and knowledge content. Gothenburg is currently home to around 750 different sectors; the equivalent figure for London is around 1,000. Many large cutting-edge companies in industry are also based here: Volvo Cars, Volvo Trucks, SKF, Volvo IT and Ericsson. Other large corporations in the region include </a:t>
            </a:r>
            <a:r>
              <a:rPr lang="en-GB" sz="1200" i="0" kern="1200" dirty="0" err="1" smtClean="0">
                <a:solidFill>
                  <a:schemeClr val="tx1"/>
                </a:solidFill>
                <a:latin typeface="+mn-lt"/>
                <a:ea typeface="+mn-ea"/>
                <a:cs typeface="+mn-cs"/>
              </a:rPr>
              <a:t>Mölnlycke</a:t>
            </a:r>
            <a:r>
              <a:rPr lang="en-GB" sz="1200" i="0" kern="1200" dirty="0" smtClean="0">
                <a:solidFill>
                  <a:schemeClr val="tx1"/>
                </a:solidFill>
                <a:latin typeface="+mn-lt"/>
                <a:ea typeface="+mn-ea"/>
                <a:cs typeface="+mn-cs"/>
              </a:rPr>
              <a:t> Health Care and Astra Zeneca. </a:t>
            </a:r>
            <a:endParaRPr lang="sv-SE"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 </a:t>
            </a:r>
            <a:endParaRPr lang="sv-SE" sz="1200" i="0" kern="1200" dirty="0" smtClean="0">
              <a:solidFill>
                <a:schemeClr val="tx1"/>
              </a:solidFill>
              <a:latin typeface="+mn-lt"/>
              <a:ea typeface="+mn-ea"/>
              <a:cs typeface="+mn-cs"/>
            </a:endParaRPr>
          </a:p>
          <a:p>
            <a:r>
              <a:rPr lang="en-GB" sz="1200" b="1" i="0" kern="1200" dirty="0" smtClean="0">
                <a:solidFill>
                  <a:schemeClr val="tx1"/>
                </a:solidFill>
                <a:latin typeface="+mn-lt"/>
                <a:ea typeface="+mn-ea"/>
                <a:cs typeface="+mn-cs"/>
              </a:rPr>
              <a:t>Innovation, creativity, entrepreneurship:</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Strong industry is a hallmark of the city, and innovation, creativity and entrepreneurship are a way of life in Gothenburg. World-famous gaming companies and advertising agencies are based here. Within 250 metres of the cathedral there are 113 creative companies with 1,300 </a:t>
            </a:r>
            <a:r>
              <a:rPr lang="en-GB" sz="1200" i="0" kern="1200" dirty="0" err="1" smtClean="0">
                <a:solidFill>
                  <a:schemeClr val="tx1"/>
                </a:solidFill>
                <a:latin typeface="+mn-lt"/>
                <a:ea typeface="+mn-ea"/>
                <a:cs typeface="+mn-cs"/>
              </a:rPr>
              <a:t>creatives</a:t>
            </a:r>
            <a:r>
              <a:rPr lang="en-GB" sz="1200" i="0" kern="1200" dirty="0" smtClean="0">
                <a:solidFill>
                  <a:schemeClr val="tx1"/>
                </a:solidFill>
                <a:latin typeface="+mn-lt"/>
                <a:ea typeface="+mn-ea"/>
                <a:cs typeface="+mn-cs"/>
              </a:rPr>
              <a:t> who turn over around 2.4 billion Swedish kronor. The City of Gothenburg actively works to strengthen and develop trade and industry to improve the business climate. For example, the city has established a One Stop Shop, a free service to make it easy to start up and run a business in Gothenburg. The service assists with contacts with the local authority. </a:t>
            </a:r>
            <a:endParaRPr lang="sv-SE" sz="1200" i="0" kern="1200" dirty="0" smtClean="0">
              <a:solidFill>
                <a:schemeClr val="tx1"/>
              </a:solidFill>
              <a:latin typeface="+mn-lt"/>
              <a:ea typeface="+mn-ea"/>
              <a:cs typeface="+mn-cs"/>
            </a:endParaRPr>
          </a:p>
          <a:p>
            <a:r>
              <a:rPr lang="en-US" sz="1200" b="1" i="0" kern="1200" dirty="0" smtClean="0">
                <a:solidFill>
                  <a:schemeClr val="tx1"/>
                </a:solidFill>
                <a:latin typeface="+mn-lt"/>
                <a:ea typeface="+mn-ea"/>
                <a:cs typeface="+mn-cs"/>
              </a:rPr>
              <a:t> </a:t>
            </a:r>
            <a:endParaRPr lang="sv-SE" sz="1200" i="0" kern="1200" dirty="0" smtClean="0">
              <a:solidFill>
                <a:schemeClr val="tx1"/>
              </a:solidFill>
              <a:latin typeface="+mn-lt"/>
              <a:ea typeface="+mn-ea"/>
              <a:cs typeface="+mn-cs"/>
            </a:endParaRPr>
          </a:p>
          <a:p>
            <a:r>
              <a:rPr lang="en-GB" sz="1200" b="1" i="0" kern="1200" dirty="0" smtClean="0">
                <a:solidFill>
                  <a:schemeClr val="tx1"/>
                </a:solidFill>
                <a:latin typeface="+mn-lt"/>
                <a:ea typeface="+mn-ea"/>
                <a:cs typeface="+mn-cs"/>
              </a:rPr>
              <a:t>Events:</a:t>
            </a:r>
            <a:r>
              <a:rPr lang="en-GB" sz="1200" i="0" kern="1200" dirty="0" smtClean="0">
                <a:solidFill>
                  <a:schemeClr val="tx1"/>
                </a:solidFill>
                <a:latin typeface="+mn-lt"/>
                <a:ea typeface="+mn-ea"/>
                <a:cs typeface="+mn-cs"/>
              </a:rPr>
              <a:t> </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Gothenburg is also famous for staging major events in sport, culture and entertainment. Events are important to Gothenburg. They strengthen the brand and bring people here from all over the world. The key to our success is the close proximity between the arenas and hotels, coupled with the close collaboration between different stakeholders. The city has been good at offering organisers smart, simple solutions including everything from hotels, transport companies, arenas, restaurants, municipal administrations and institutions. The so-called ‘event zone’ featuring </a:t>
            </a:r>
            <a:r>
              <a:rPr lang="en-GB" sz="1200" i="0" kern="1200" dirty="0" err="1" smtClean="0">
                <a:solidFill>
                  <a:schemeClr val="tx1"/>
                </a:solidFill>
                <a:latin typeface="+mn-lt"/>
                <a:ea typeface="+mn-ea"/>
                <a:cs typeface="+mn-cs"/>
              </a:rPr>
              <a:t>Liseberg</a:t>
            </a:r>
            <a:r>
              <a:rPr lang="en-GB" sz="1200" i="0" kern="1200" dirty="0" smtClean="0">
                <a:solidFill>
                  <a:schemeClr val="tx1"/>
                </a:solidFill>
                <a:latin typeface="+mn-lt"/>
                <a:ea typeface="+mn-ea"/>
                <a:cs typeface="+mn-cs"/>
              </a:rPr>
              <a:t>, the Swedish Exhibition &amp; Congress Centre, </a:t>
            </a:r>
            <a:r>
              <a:rPr lang="en-GB" sz="1200" i="0" kern="1200" dirty="0" err="1" smtClean="0">
                <a:solidFill>
                  <a:schemeClr val="tx1"/>
                </a:solidFill>
                <a:latin typeface="+mn-lt"/>
                <a:ea typeface="+mn-ea"/>
                <a:cs typeface="+mn-cs"/>
              </a:rPr>
              <a:t>Scandinavium</a:t>
            </a:r>
            <a:r>
              <a:rPr lang="en-GB" sz="1200" i="0" kern="1200" dirty="0" smtClean="0">
                <a:solidFill>
                  <a:schemeClr val="tx1"/>
                </a:solidFill>
                <a:latin typeface="+mn-lt"/>
                <a:ea typeface="+mn-ea"/>
                <a:cs typeface="+mn-cs"/>
              </a:rPr>
              <a:t> and </a:t>
            </a:r>
            <a:r>
              <a:rPr lang="en-GB" sz="1200" i="0" kern="1200" dirty="0" err="1" smtClean="0">
                <a:solidFill>
                  <a:schemeClr val="tx1"/>
                </a:solidFill>
                <a:latin typeface="+mn-lt"/>
                <a:ea typeface="+mn-ea"/>
                <a:cs typeface="+mn-cs"/>
              </a:rPr>
              <a:t>Ullevi</a:t>
            </a:r>
            <a:r>
              <a:rPr lang="en-GB" sz="1200" i="0" kern="1200" dirty="0" smtClean="0">
                <a:solidFill>
                  <a:schemeClr val="tx1"/>
                </a:solidFill>
                <a:latin typeface="+mn-lt"/>
                <a:ea typeface="+mn-ea"/>
                <a:cs typeface="+mn-cs"/>
              </a:rPr>
              <a:t> stadiums, </a:t>
            </a:r>
            <a:r>
              <a:rPr lang="en-GB" sz="1200" i="0" kern="1200" dirty="0" err="1" smtClean="0">
                <a:solidFill>
                  <a:schemeClr val="tx1"/>
                </a:solidFill>
                <a:latin typeface="+mn-lt"/>
                <a:ea typeface="+mn-ea"/>
                <a:cs typeface="+mn-cs"/>
              </a:rPr>
              <a:t>Universeum</a:t>
            </a:r>
            <a:r>
              <a:rPr lang="en-GB" sz="1200" i="0" kern="1200" dirty="0" smtClean="0">
                <a:solidFill>
                  <a:schemeClr val="tx1"/>
                </a:solidFill>
                <a:latin typeface="+mn-lt"/>
                <a:ea typeface="+mn-ea"/>
                <a:cs typeface="+mn-cs"/>
              </a:rPr>
              <a:t> Science Discovery Centre and the Museum of World Culture attracts over 6.5 million visitors every year. Museums, theatres, shopping, restaurants and hotels are all within walking distance. </a:t>
            </a:r>
            <a:endParaRPr lang="sv-SE"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 </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Annually recurring events include the </a:t>
            </a:r>
            <a:r>
              <a:rPr lang="en-GB" sz="1200" i="0" kern="1200" dirty="0" err="1" smtClean="0">
                <a:solidFill>
                  <a:schemeClr val="tx1"/>
                </a:solidFill>
                <a:latin typeface="+mn-lt"/>
                <a:ea typeface="+mn-ea"/>
                <a:cs typeface="+mn-cs"/>
              </a:rPr>
              <a:t>GöteborgsVarvet</a:t>
            </a:r>
            <a:r>
              <a:rPr lang="en-GB" sz="1200" i="0" kern="1200" dirty="0" smtClean="0">
                <a:solidFill>
                  <a:schemeClr val="tx1"/>
                </a:solidFill>
                <a:latin typeface="+mn-lt"/>
                <a:ea typeface="+mn-ea"/>
                <a:cs typeface="+mn-cs"/>
              </a:rPr>
              <a:t> Half Marathon – the world’s largest half marathon race, the Science Festival – Sweden’s biggest festival of knowledge, the </a:t>
            </a:r>
            <a:r>
              <a:rPr lang="en-GB" sz="1200" i="0" kern="1200" dirty="0" err="1" smtClean="0">
                <a:solidFill>
                  <a:schemeClr val="tx1"/>
                </a:solidFill>
                <a:latin typeface="+mn-lt"/>
                <a:ea typeface="+mn-ea"/>
                <a:cs typeface="+mn-cs"/>
              </a:rPr>
              <a:t>Gothia</a:t>
            </a:r>
            <a:r>
              <a:rPr lang="en-GB" sz="1200" i="0" kern="1200" dirty="0" smtClean="0">
                <a:solidFill>
                  <a:schemeClr val="tx1"/>
                </a:solidFill>
                <a:latin typeface="+mn-lt"/>
                <a:ea typeface="+mn-ea"/>
                <a:cs typeface="+mn-cs"/>
              </a:rPr>
              <a:t> Cup in football with 37,400 young participants from 75 countries, the Way out West music festival, the </a:t>
            </a:r>
            <a:r>
              <a:rPr lang="en-GB" sz="1200" i="0" kern="1200" dirty="0" err="1" smtClean="0">
                <a:solidFill>
                  <a:schemeClr val="tx1"/>
                </a:solidFill>
                <a:latin typeface="+mn-lt"/>
                <a:ea typeface="+mn-ea"/>
                <a:cs typeface="+mn-cs"/>
              </a:rPr>
              <a:t>Hammarkullen</a:t>
            </a:r>
            <a:r>
              <a:rPr lang="en-GB" sz="1200" i="0" kern="1200" dirty="0" smtClean="0">
                <a:solidFill>
                  <a:schemeClr val="tx1"/>
                </a:solidFill>
                <a:latin typeface="+mn-lt"/>
                <a:ea typeface="+mn-ea"/>
                <a:cs typeface="+mn-cs"/>
              </a:rPr>
              <a:t> Carnival – a festival with music, food and people that attracts 40,000 visitors every year, the GLBT festival West Pride, Gothenburg Dance and Theatre Festival and the Gothenburg Culture Festival – one of Scandinavia’s biggest festivals of its kind.</a:t>
            </a:r>
            <a:endParaRPr lang="sv-SE"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 </a:t>
            </a:r>
            <a:endParaRPr lang="sv-SE" sz="1200" i="0" kern="1200" dirty="0" smtClean="0">
              <a:solidFill>
                <a:schemeClr val="tx1"/>
              </a:solidFill>
              <a:latin typeface="+mn-lt"/>
              <a:ea typeface="+mn-ea"/>
              <a:cs typeface="+mn-cs"/>
            </a:endParaRPr>
          </a:p>
          <a:p>
            <a:r>
              <a:rPr lang="en-GB" sz="1200" b="1" i="0" kern="1200" dirty="0" smtClean="0">
                <a:solidFill>
                  <a:schemeClr val="tx1"/>
                </a:solidFill>
                <a:latin typeface="+mn-lt"/>
                <a:ea typeface="+mn-ea"/>
                <a:cs typeface="+mn-cs"/>
              </a:rPr>
              <a:t>Hospitality</a:t>
            </a:r>
            <a:r>
              <a:rPr lang="en-GB" sz="1200" i="0" kern="1200" dirty="0" smtClean="0">
                <a:solidFill>
                  <a:schemeClr val="tx1"/>
                </a:solidFill>
                <a:latin typeface="+mn-lt"/>
                <a:ea typeface="+mn-ea"/>
                <a:cs typeface="+mn-cs"/>
              </a:rPr>
              <a:t> is one of Sweden’s most important industries. It is estimated to have created 16,100 jobs in Gothenburg. Hospitality is very important for the city and the focus is on international marketing. The number of guest nights has increased for 22 consecutive years, and more and more visitors are coming from other countries. One segment that has shown particularly strong growth in recent years is cruise tourism to Gothenburg. Port of Gothenburg and </a:t>
            </a:r>
            <a:r>
              <a:rPr lang="en-GB" sz="1200" i="0" kern="1200" dirty="0" err="1" smtClean="0">
                <a:solidFill>
                  <a:schemeClr val="tx1"/>
                </a:solidFill>
                <a:latin typeface="+mn-lt"/>
                <a:ea typeface="+mn-ea"/>
                <a:cs typeface="+mn-cs"/>
              </a:rPr>
              <a:t>Göteborg</a:t>
            </a:r>
            <a:r>
              <a:rPr lang="en-GB" sz="1200" i="0" kern="1200" dirty="0" smtClean="0">
                <a:solidFill>
                  <a:schemeClr val="tx1"/>
                </a:solidFill>
                <a:latin typeface="+mn-lt"/>
                <a:ea typeface="+mn-ea"/>
                <a:cs typeface="+mn-cs"/>
              </a:rPr>
              <a:t> &amp; Co have been working together here to promote the city as a cruise destination – with good results. </a:t>
            </a:r>
            <a:endParaRPr lang="sv-SE" sz="1200" i="0" kern="1200" dirty="0" smtClean="0">
              <a:solidFill>
                <a:schemeClr val="tx1"/>
              </a:solidFill>
              <a:latin typeface="+mn-lt"/>
              <a:ea typeface="+mn-ea"/>
              <a:cs typeface="+mn-cs"/>
            </a:endParaRPr>
          </a:p>
          <a:p>
            <a:r>
              <a:rPr lang="en-US" sz="1200" b="1" i="0" kern="1200" dirty="0" smtClean="0">
                <a:solidFill>
                  <a:schemeClr val="tx1"/>
                </a:solidFill>
                <a:latin typeface="+mn-lt"/>
                <a:ea typeface="+mn-ea"/>
                <a:cs typeface="+mn-cs"/>
              </a:rPr>
              <a:t> </a:t>
            </a:r>
            <a:endParaRPr lang="sv-SE" sz="1200" i="0" kern="1200" dirty="0" smtClean="0">
              <a:solidFill>
                <a:schemeClr val="tx1"/>
              </a:solidFill>
              <a:latin typeface="+mn-lt"/>
              <a:ea typeface="+mn-ea"/>
              <a:cs typeface="+mn-cs"/>
            </a:endParaRPr>
          </a:p>
          <a:p>
            <a:r>
              <a:rPr lang="en-GB" sz="1200" b="1" i="0" kern="1200" dirty="0" smtClean="0">
                <a:solidFill>
                  <a:schemeClr val="tx1"/>
                </a:solidFill>
                <a:latin typeface="+mn-lt"/>
                <a:ea typeface="+mn-ea"/>
                <a:cs typeface="+mn-cs"/>
              </a:rPr>
              <a:t>Knowledge:</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Gothenburg is home to two universities and 50,000 students, many of whom are international. Gothenburg also boasts three science parks which are jointly owned by the local community, the academic world and the business sector, creating a bridge between research and manufacturing. They are exciting innovation and entrepreneurial environments. </a:t>
            </a:r>
            <a:endParaRPr lang="sv-SE"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 </a:t>
            </a:r>
            <a:endParaRPr lang="sv-SE" sz="1200" i="0" kern="1200" dirty="0" smtClean="0">
              <a:solidFill>
                <a:schemeClr val="tx1"/>
              </a:solidFill>
              <a:latin typeface="+mn-lt"/>
              <a:ea typeface="+mn-ea"/>
              <a:cs typeface="+mn-cs"/>
            </a:endParaRPr>
          </a:p>
          <a:p>
            <a:r>
              <a:rPr lang="en-GB" sz="1200" b="1" i="0" kern="1200" dirty="0" smtClean="0">
                <a:solidFill>
                  <a:schemeClr val="tx1"/>
                </a:solidFill>
                <a:latin typeface="+mn-lt"/>
                <a:ea typeface="+mn-ea"/>
                <a:cs typeface="+mn-cs"/>
              </a:rPr>
              <a:t>Together:</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Gothenburg has a strong tradition and ability to create collaborations between the local community, academia and the business sector. They often attract international recognition. </a:t>
            </a:r>
            <a:endParaRPr lang="sv-SE"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 </a:t>
            </a:r>
            <a:endParaRPr lang="sv-SE"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 </a:t>
            </a:r>
            <a:r>
              <a:rPr lang="en-GB" sz="1200" b="1" i="0" kern="1200" dirty="0" smtClean="0">
                <a:solidFill>
                  <a:schemeClr val="tx1"/>
                </a:solidFill>
                <a:latin typeface="+mn-lt"/>
                <a:ea typeface="+mn-ea"/>
                <a:cs typeface="+mn-cs"/>
              </a:rPr>
              <a:t>Food and entertainment:</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Gothenburg is also a popular city for food lovers. There is </a:t>
            </a:r>
            <a:r>
              <a:rPr lang="en-GB" sz="1200" i="0" kern="1200" dirty="0" err="1" smtClean="0">
                <a:solidFill>
                  <a:schemeClr val="tx1"/>
                </a:solidFill>
                <a:latin typeface="+mn-lt"/>
                <a:ea typeface="+mn-ea"/>
                <a:cs typeface="+mn-cs"/>
              </a:rPr>
              <a:t>Feskekörka</a:t>
            </a:r>
            <a:r>
              <a:rPr lang="en-GB" sz="1200" i="0" kern="1200" dirty="0" smtClean="0">
                <a:solidFill>
                  <a:schemeClr val="tx1"/>
                </a:solidFill>
                <a:latin typeface="+mn-lt"/>
                <a:ea typeface="+mn-ea"/>
                <a:cs typeface="+mn-cs"/>
              </a:rPr>
              <a:t> seafood and fish market, several food markets and five Michelin-starred restaurants. </a:t>
            </a:r>
            <a:r>
              <a:rPr lang="en-GB" sz="1200" i="0" kern="1200" dirty="0" err="1" smtClean="0">
                <a:solidFill>
                  <a:schemeClr val="tx1"/>
                </a:solidFill>
                <a:latin typeface="+mn-lt"/>
                <a:ea typeface="+mn-ea"/>
                <a:cs typeface="+mn-cs"/>
              </a:rPr>
              <a:t>Avenyn</a:t>
            </a:r>
            <a:r>
              <a:rPr lang="en-GB" sz="1200" i="0" kern="1200" dirty="0" smtClean="0">
                <a:solidFill>
                  <a:schemeClr val="tx1"/>
                </a:solidFill>
                <a:latin typeface="+mn-lt"/>
                <a:ea typeface="+mn-ea"/>
                <a:cs typeface="+mn-cs"/>
              </a:rPr>
              <a:t> has a higher proportion of restaurants than any other street in Sweden. The city has a multitude of restaurants, pubs and bars, and the local music scene is thriving with many club stages and club festivals. </a:t>
            </a:r>
            <a:endParaRPr lang="sv-SE" sz="1200" i="0" kern="1200" dirty="0" smtClean="0">
              <a:solidFill>
                <a:schemeClr val="tx1"/>
              </a:solidFill>
              <a:latin typeface="+mn-lt"/>
              <a:ea typeface="+mn-ea"/>
              <a:cs typeface="+mn-cs"/>
            </a:endParaRPr>
          </a:p>
          <a:p>
            <a:endParaRPr lang="sv-SE" i="0" dirty="0" smtClean="0"/>
          </a:p>
        </p:txBody>
      </p:sp>
      <p:sp>
        <p:nvSpPr>
          <p:cNvPr id="4" name="Platshållare för bildnummer 3"/>
          <p:cNvSpPr>
            <a:spLocks noGrp="1"/>
          </p:cNvSpPr>
          <p:nvPr>
            <p:ph type="sldNum" sz="quarter" idx="10"/>
          </p:nvPr>
        </p:nvSpPr>
        <p:spPr/>
        <p:txBody>
          <a:bodyPr/>
          <a:lstStyle/>
          <a:p>
            <a:fld id="{378970E8-606E-544E-9196-A0321FFF4315}" type="slidenum">
              <a:rPr lang="sv-SE" smtClean="0"/>
              <a:pPr/>
              <a:t>11</a:t>
            </a:fld>
            <a:endParaRPr lang="sv-SE"/>
          </a:p>
        </p:txBody>
      </p:sp>
    </p:spTree>
    <p:extLst>
      <p:ext uri="{BB962C8B-B14F-4D97-AF65-F5344CB8AC3E}">
        <p14:creationId xmlns:p14="http://schemas.microsoft.com/office/powerpoint/2010/main" xmlns="" val="2271931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i="0" kern="1200" dirty="0" smtClean="0">
                <a:solidFill>
                  <a:schemeClr val="tx1"/>
                </a:solidFill>
                <a:latin typeface="+mn-lt"/>
                <a:ea typeface="+mn-ea"/>
                <a:cs typeface="+mn-cs"/>
              </a:rPr>
              <a:t>SPEAKER</a:t>
            </a:r>
            <a:r>
              <a:rPr lang="en-GB" sz="1200" i="0" kern="1200" baseline="0" dirty="0" smtClean="0">
                <a:solidFill>
                  <a:schemeClr val="tx1"/>
                </a:solidFill>
                <a:latin typeface="+mn-lt"/>
                <a:ea typeface="+mn-ea"/>
                <a:cs typeface="+mn-cs"/>
              </a:rPr>
              <a:t> TEXT:</a:t>
            </a:r>
          </a:p>
          <a:p>
            <a:endParaRPr lang="en-GB"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We will develop better public transport and new hubs to make it easy for people to travel in a sustainable way – within the city, in the wider region and to the world beyond. </a:t>
            </a:r>
            <a:endParaRPr lang="sv-SE"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 </a:t>
            </a:r>
            <a:endParaRPr lang="sv-SE" sz="1200" i="0" kern="1200" dirty="0" smtClean="0">
              <a:solidFill>
                <a:schemeClr val="tx1"/>
              </a:solidFill>
              <a:latin typeface="+mn-lt"/>
              <a:ea typeface="+mn-ea"/>
              <a:cs typeface="+mn-cs"/>
            </a:endParaRPr>
          </a:p>
          <a:p>
            <a:r>
              <a:rPr lang="en-GB" sz="1200" i="0" kern="1200" dirty="0" smtClean="0">
                <a:solidFill>
                  <a:schemeClr val="tx1"/>
                </a:solidFill>
                <a:latin typeface="+mn-lt"/>
                <a:ea typeface="+mn-ea"/>
                <a:cs typeface="+mn-cs"/>
              </a:rPr>
              <a:t>We will continue to grow, but not at the expense of the environment. </a:t>
            </a:r>
            <a:endParaRPr lang="sv-SE" sz="1200" i="0" kern="1200" dirty="0" smtClean="0">
              <a:solidFill>
                <a:schemeClr val="tx1"/>
              </a:solidFill>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378970E8-606E-544E-9196-A0321FFF4315}" type="slidenum">
              <a:rPr lang="sv-SE" smtClean="0"/>
              <a:pPr/>
              <a:t>12</a:t>
            </a:fld>
            <a:endParaRPr lang="sv-SE"/>
          </a:p>
        </p:txBody>
      </p:sp>
    </p:spTree>
    <p:extLst>
      <p:ext uri="{BB962C8B-B14F-4D97-AF65-F5344CB8AC3E}">
        <p14:creationId xmlns:p14="http://schemas.microsoft.com/office/powerpoint/2010/main" xmlns="" val="3141388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200" b="0" i="0" kern="1200" dirty="0" smtClean="0">
                <a:solidFill>
                  <a:schemeClr val="tx1"/>
                </a:solidFill>
                <a:latin typeface="+mn-lt"/>
                <a:ea typeface="+mn-ea"/>
                <a:cs typeface="+mn-cs"/>
              </a:rPr>
              <a:t>SPEAKER</a:t>
            </a:r>
            <a:r>
              <a:rPr lang="sv-SE" sz="1200" b="0" i="0" kern="1200" baseline="0" dirty="0" smtClean="0">
                <a:solidFill>
                  <a:schemeClr val="tx1"/>
                </a:solidFill>
                <a:latin typeface="+mn-lt"/>
                <a:ea typeface="+mn-ea"/>
                <a:cs typeface="+mn-cs"/>
              </a:rPr>
              <a:t> TEXT:</a:t>
            </a:r>
            <a:endParaRPr lang="sv-SE" dirty="0" smtClean="0"/>
          </a:p>
          <a:p>
            <a:endParaRPr lang="sv-SE" dirty="0" smtClean="0"/>
          </a:p>
          <a:p>
            <a:r>
              <a:rPr lang="en-GB" sz="1200" i="0" kern="1200" dirty="0" smtClean="0">
                <a:solidFill>
                  <a:schemeClr val="tx1"/>
                </a:solidFill>
                <a:latin typeface="+mn-lt"/>
                <a:ea typeface="+mn-ea"/>
                <a:cs typeface="+mn-cs"/>
              </a:rPr>
              <a:t>At a local level Gothenburg is preparing to make space for almost 700,000 residents by the year 2035. This requires planning for 70-80,000 new homes, 50,000 of which will be in already developed city areas. 15,000 of these are to be built up until 2022.</a:t>
            </a:r>
            <a:endParaRPr lang="sv-SE" sz="1200" i="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i="1"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i="0" kern="1200" dirty="0" smtClean="0">
                <a:solidFill>
                  <a:schemeClr val="tx1"/>
                </a:solidFill>
                <a:latin typeface="+mn-lt"/>
                <a:ea typeface="+mn-ea"/>
                <a:cs typeface="+mn-cs"/>
              </a:rPr>
              <a:t>25,000 new homes will be built in the new </a:t>
            </a:r>
            <a:r>
              <a:rPr lang="en-GB" sz="1200" i="0" kern="1200" dirty="0" err="1" smtClean="0">
                <a:solidFill>
                  <a:schemeClr val="tx1"/>
                </a:solidFill>
                <a:latin typeface="+mn-lt"/>
                <a:ea typeface="+mn-ea"/>
                <a:cs typeface="+mn-cs"/>
              </a:rPr>
              <a:t>Älvstaden</a:t>
            </a:r>
            <a:r>
              <a:rPr lang="en-GB" sz="1200" i="0" kern="1200" dirty="0" smtClean="0">
                <a:solidFill>
                  <a:schemeClr val="tx1"/>
                </a:solidFill>
                <a:latin typeface="+mn-lt"/>
                <a:ea typeface="+mn-ea"/>
                <a:cs typeface="+mn-cs"/>
              </a:rPr>
              <a:t> area, which encompasses large parts of central Gothenburg on both sides of the </a:t>
            </a:r>
            <a:r>
              <a:rPr lang="en-GB" sz="1200" i="0" kern="1200" dirty="0" err="1" smtClean="0">
                <a:solidFill>
                  <a:schemeClr val="tx1"/>
                </a:solidFill>
                <a:latin typeface="+mn-lt"/>
                <a:ea typeface="+mn-ea"/>
                <a:cs typeface="+mn-cs"/>
              </a:rPr>
              <a:t>Göta</a:t>
            </a:r>
            <a:r>
              <a:rPr lang="en-GB" sz="1200" i="0" kern="1200" dirty="0" smtClean="0">
                <a:solidFill>
                  <a:schemeClr val="tx1"/>
                </a:solidFill>
                <a:latin typeface="+mn-lt"/>
                <a:ea typeface="+mn-ea"/>
                <a:cs typeface="+mn-cs"/>
              </a:rPr>
              <a:t> River. Forecasts suggest we may also have 80,000 more jobs in Gothenburg in 2035. </a:t>
            </a:r>
            <a:r>
              <a:rPr lang="en-US" sz="1200" b="0" i="0" kern="1200" dirty="0" smtClean="0">
                <a:solidFill>
                  <a:schemeClr val="tx1"/>
                </a:solidFill>
                <a:latin typeface="+mn-lt"/>
                <a:ea typeface="+mn-ea"/>
                <a:cs typeface="+mn-cs"/>
              </a:rPr>
              <a:t>50,000 of those will be in</a:t>
            </a:r>
            <a:r>
              <a:rPr lang="en-US" sz="1200" b="0" i="0" kern="1200" baseline="0" dirty="0" smtClean="0">
                <a:solidFill>
                  <a:schemeClr val="tx1"/>
                </a:solidFill>
                <a:latin typeface="+mn-lt"/>
                <a:ea typeface="+mn-ea"/>
                <a:cs typeface="+mn-cs"/>
              </a:rPr>
              <a:t> </a:t>
            </a:r>
            <a:r>
              <a:rPr lang="en-US" sz="1200" b="0" i="0" kern="1200" baseline="0" dirty="0" err="1" smtClean="0">
                <a:solidFill>
                  <a:schemeClr val="tx1"/>
                </a:solidFill>
                <a:latin typeface="+mn-lt"/>
                <a:ea typeface="+mn-ea"/>
                <a:cs typeface="+mn-cs"/>
              </a:rPr>
              <a:t>Älvstaden</a:t>
            </a:r>
            <a:r>
              <a:rPr lang="en-US" sz="1200" b="0" i="0" kern="1200" baseline="0" dirty="0" smtClean="0">
                <a:solidFill>
                  <a:schemeClr val="tx1"/>
                </a:solidFill>
                <a:latin typeface="+mn-lt"/>
                <a:ea typeface="+mn-ea"/>
                <a:cs typeface="+mn-cs"/>
              </a:rPr>
              <a:t>.</a:t>
            </a:r>
            <a:endParaRPr lang="sv-SE" sz="1200" i="0" kern="1200" dirty="0" smtClean="0">
              <a:solidFill>
                <a:schemeClr val="tx1"/>
              </a:solidFill>
              <a:latin typeface="+mn-lt"/>
              <a:ea typeface="+mn-ea"/>
              <a:cs typeface="+mn-cs"/>
            </a:endParaRPr>
          </a:p>
          <a:p>
            <a:endParaRPr lang="sv-SE" sz="1200" i="0" kern="1200" dirty="0" smtClean="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378970E8-606E-544E-9196-A0321FFF4315}" type="slidenum">
              <a:rPr lang="sv-SE" smtClean="0"/>
              <a:pPr/>
              <a:t>13</a:t>
            </a:fld>
            <a:endParaRPr lang="sv-SE"/>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2.pn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2.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7.xml"/><Relationship Id="rId5" Type="http://schemas.openxmlformats.org/officeDocument/2006/relationships/image" Target="../media/image2.png"/><Relationship Id="rId4" Type="http://schemas.microsoft.com/office/2007/relationships/hdphoto" Target="../media/hdphoto1.wdp"/></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7.xml"/><Relationship Id="rId5" Type="http://schemas.openxmlformats.org/officeDocument/2006/relationships/image" Target="../media/image2.png"/><Relationship Id="rId4" Type="http://schemas.microsoft.com/office/2007/relationships/hdphoto" Target="../media/hdphoto1.wdp"/></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7.xml"/><Relationship Id="rId5" Type="http://schemas.openxmlformats.org/officeDocument/2006/relationships/image" Target="../media/image2.png"/><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7.xml"/><Relationship Id="rId5" Type="http://schemas.openxmlformats.org/officeDocument/2006/relationships/image" Target="../media/image2.png"/><Relationship Id="rId4" Type="http://schemas.microsoft.com/office/2007/relationships/hdphoto" Target="../media/hdphoto1.wdp"/></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7.xml"/><Relationship Id="rId5" Type="http://schemas.openxmlformats.org/officeDocument/2006/relationships/image" Target="../media/image2.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sida">
    <p:spTree>
      <p:nvGrpSpPr>
        <p:cNvPr id="1" name=""/>
        <p:cNvGrpSpPr/>
        <p:nvPr/>
      </p:nvGrpSpPr>
      <p:grpSpPr>
        <a:xfrm>
          <a:off x="0" y="0"/>
          <a:ext cx="0" cy="0"/>
          <a:chOff x="0" y="0"/>
          <a:chExt cx="0" cy="0"/>
        </a:xfrm>
      </p:grpSpPr>
      <p:sp>
        <p:nvSpPr>
          <p:cNvPr id="3" name="Platshållare för bild 2"/>
          <p:cNvSpPr>
            <a:spLocks noGrp="1"/>
          </p:cNvSpPr>
          <p:nvPr>
            <p:ph type="pic" sz="quarter" idx="15" hasCustomPrompt="1"/>
          </p:nvPr>
        </p:nvSpPr>
        <p:spPr>
          <a:xfrm>
            <a:off x="2371725" y="176213"/>
            <a:ext cx="6583363" cy="6518275"/>
          </a:xfrm>
          <a:solidFill>
            <a:schemeClr val="accent1"/>
          </a:solidFill>
        </p:spPr>
        <p:txBody>
          <a:bodyPr lIns="180000" tIns="180000" rIns="0"/>
          <a:lstStyle>
            <a:lvl1pPr>
              <a:defRPr sz="1200">
                <a:solidFill>
                  <a:schemeClr val="bg2"/>
                </a:solidFill>
              </a:defRPr>
            </a:lvl1pPr>
          </a:lstStyle>
          <a:p>
            <a:r>
              <a:rPr lang="sv-SE" dirty="0" smtClean="0"/>
              <a:t>Klicka på ikonen för att infoga bild</a:t>
            </a:r>
            <a:endParaRPr lang="sv-SE" dirty="0"/>
          </a:p>
        </p:txBody>
      </p:sp>
      <p:sp>
        <p:nvSpPr>
          <p:cNvPr id="8" name="Rektangel 7"/>
          <p:cNvSpPr/>
          <p:nvPr userDrawn="1"/>
        </p:nvSpPr>
        <p:spPr>
          <a:xfrm>
            <a:off x="190500" y="176213"/>
            <a:ext cx="2180560" cy="651827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5" name="Rubrik 4"/>
          <p:cNvSpPr>
            <a:spLocks noGrp="1"/>
          </p:cNvSpPr>
          <p:nvPr>
            <p:ph type="title" hasCustomPrompt="1"/>
          </p:nvPr>
        </p:nvSpPr>
        <p:spPr>
          <a:xfrm>
            <a:off x="3181221" y="2238999"/>
            <a:ext cx="5486252" cy="985563"/>
          </a:xfrm>
        </p:spPr>
        <p:txBody>
          <a:bodyPr wrap="square" anchor="b">
            <a:noAutofit/>
          </a:bodyPr>
          <a:lstStyle>
            <a:lvl1pPr>
              <a:lnSpc>
                <a:spcPct val="100000"/>
              </a:lnSpc>
              <a:defRPr sz="5000">
                <a:solidFill>
                  <a:schemeClr val="bg1"/>
                </a:solidFill>
              </a:defRPr>
            </a:lvl1pPr>
          </a:lstStyle>
          <a:p>
            <a:r>
              <a:rPr lang="sv-SE" dirty="0" smtClean="0"/>
              <a:t>Rubrik</a:t>
            </a:r>
            <a:endParaRPr lang="sv-SE" dirty="0"/>
          </a:p>
        </p:txBody>
      </p:sp>
      <p:sp>
        <p:nvSpPr>
          <p:cNvPr id="12" name="Platshållare för text 11"/>
          <p:cNvSpPr>
            <a:spLocks noGrp="1"/>
          </p:cNvSpPr>
          <p:nvPr>
            <p:ph type="body" sz="quarter" idx="14" hasCustomPrompt="1"/>
          </p:nvPr>
        </p:nvSpPr>
        <p:spPr>
          <a:xfrm>
            <a:off x="3200399" y="3556710"/>
            <a:ext cx="5475620" cy="307777"/>
          </a:xfrm>
        </p:spPr>
        <p:txBody>
          <a:bodyPr wrap="square">
            <a:spAutoFit/>
          </a:bodyPr>
          <a:lstStyle>
            <a:lvl1pPr marL="0" indent="0">
              <a:spcAft>
                <a:spcPts val="0"/>
              </a:spcAft>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smtClean="0"/>
              <a:t>Eventuell underrubrik</a:t>
            </a:r>
          </a:p>
        </p:txBody>
      </p:sp>
      <p:sp>
        <p:nvSpPr>
          <p:cNvPr id="6" name="Platshållare för text 5"/>
          <p:cNvSpPr>
            <a:spLocks noGrp="1"/>
          </p:cNvSpPr>
          <p:nvPr>
            <p:ph type="body" sz="quarter" idx="16" hasCustomPrompt="1"/>
          </p:nvPr>
        </p:nvSpPr>
        <p:spPr>
          <a:xfrm>
            <a:off x="3200399" y="3982827"/>
            <a:ext cx="5475619" cy="255887"/>
          </a:xfrm>
        </p:spPr>
        <p:txBody>
          <a:bodyPr/>
          <a:lstStyle>
            <a:lvl1pPr marL="0" indent="0">
              <a:spcAft>
                <a:spcPts val="0"/>
              </a:spcAft>
              <a:buNone/>
              <a:defRPr sz="16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dirty="0" smtClean="0"/>
              <a:t>Eventuellt namn på föredragshållaren</a:t>
            </a:r>
          </a:p>
        </p:txBody>
      </p:sp>
      <p:grpSp>
        <p:nvGrpSpPr>
          <p:cNvPr id="11" name="Grupp 10"/>
          <p:cNvGrpSpPr/>
          <p:nvPr userDrawn="1"/>
        </p:nvGrpSpPr>
        <p:grpSpPr>
          <a:xfrm>
            <a:off x="836613" y="2589373"/>
            <a:ext cx="893762" cy="1386038"/>
            <a:chOff x="836613" y="2589373"/>
            <a:chExt cx="893762" cy="1386038"/>
          </a:xfrm>
        </p:grpSpPr>
        <p:pic>
          <p:nvPicPr>
            <p:cNvPr id="13" name="Bildobjekt 12"/>
            <p:cNvPicPr>
              <a:picLocks noChangeAspect="1"/>
            </p:cNvPicPr>
            <p:nvPr userDrawn="1"/>
          </p:nvPicPr>
          <p:blipFill rotWithShape="1">
            <a:blip r:embed="rId2" cstate="screen">
              <a:extLst>
                <a:ext uri="{BEBA8EAE-BF5A-486C-A8C5-ECC9F3942E4B}">
                  <a14:imgProps xmlns="" xmlns:a14="http://schemas.microsoft.com/office/drawing/2010/main">
                    <a14:imgLayer r:embed="rId3">
                      <a14:imgEffect>
                        <a14:brightnessContrast bright="-100000"/>
                      </a14:imgEffect>
                    </a14:imgLayer>
                  </a14:imgProps>
                </a:ext>
                <a:ext uri="{28A0092B-C50C-407E-A947-70E740481C1C}">
                  <a14:useLocalDpi xmlns="" xmlns:a14="http://schemas.microsoft.com/office/drawing/2010/main" val="0"/>
                </a:ext>
              </a:extLst>
            </a:blip>
            <a:srcRect/>
            <a:stretch/>
          </p:blipFill>
          <p:spPr>
            <a:xfrm>
              <a:off x="836613" y="3636818"/>
              <a:ext cx="893762" cy="338593"/>
            </a:xfrm>
            <a:prstGeom prst="rect">
              <a:avLst/>
            </a:prstGeom>
          </p:spPr>
        </p:pic>
        <p:pic>
          <p:nvPicPr>
            <p:cNvPr id="14" name="Bildobjekt 13"/>
            <p:cNvPicPr>
              <a:picLocks noChangeAspect="1"/>
            </p:cNvPicPr>
            <p:nvPr userDrawn="1"/>
          </p:nvPicPr>
          <p:blipFill rotWithShape="1">
            <a:blip r:embed="rId4" cstate="screen">
              <a:extLst>
                <a:ext uri="{28A0092B-C50C-407E-A947-70E740481C1C}">
                  <a14:useLocalDpi xmlns="" xmlns:a14="http://schemas.microsoft.com/office/drawing/2010/main" val="0"/>
                </a:ext>
              </a:extLst>
            </a:blip>
            <a:srcRect/>
            <a:stretch/>
          </p:blipFill>
          <p:spPr>
            <a:xfrm>
              <a:off x="836613" y="2589373"/>
              <a:ext cx="893762" cy="1047446"/>
            </a:xfrm>
            <a:prstGeom prst="rect">
              <a:avLst/>
            </a:prstGeom>
          </p:spPr>
        </p:pic>
      </p:grpSp>
    </p:spTree>
    <p:extLst>
      <p:ext uri="{BB962C8B-B14F-4D97-AF65-F5344CB8AC3E}">
        <p14:creationId xmlns="" xmlns:p14="http://schemas.microsoft.com/office/powerpoint/2010/main" val="1854815315"/>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 + grafik vänst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179389" y="1368000"/>
            <a:ext cx="5364000" cy="4824000"/>
          </a:xfrm>
          <a:solidFill>
            <a:schemeClr val="bg1">
              <a:lumMod val="95000"/>
            </a:schemeClr>
          </a:solidFill>
        </p:spPr>
        <p:txBody>
          <a:bodyPr lIns="180000" tIns="180000"/>
          <a:lstStyle>
            <a:lvl1pPr>
              <a:defRPr sz="1200" i="1" baseline="0">
                <a:solidFill>
                  <a:schemeClr val="tx1"/>
                </a:solidFill>
              </a:defRPr>
            </a:lvl1pPr>
          </a:lstStyle>
          <a:p>
            <a:pPr lvl="0"/>
            <a:r>
              <a:rPr lang="sv-SE" dirty="0" smtClean="0"/>
              <a:t>Klicka på en av ikonerna för att infoga bild, diagram, film etc.</a:t>
            </a:r>
            <a:endParaRPr lang="sv-SE" dirty="0"/>
          </a:p>
        </p:txBody>
      </p:sp>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5889600" y="1367999"/>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grafik vänst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179388" y="1368000"/>
            <a:ext cx="5364000" cy="4824000"/>
          </a:xfrm>
          <a:solidFill>
            <a:schemeClr val="bg1">
              <a:lumMod val="95000"/>
            </a:schemeClr>
          </a:solidFill>
        </p:spPr>
        <p:txBody>
          <a:bodyPr lIns="180000" tIns="180000"/>
          <a:lstStyle>
            <a:lvl1pPr>
              <a:defRPr sz="1200" i="1" baseline="0">
                <a:solidFill>
                  <a:schemeClr val="tx1"/>
                </a:solidFill>
              </a:defRPr>
            </a:lvl1pPr>
          </a:lstStyle>
          <a:p>
            <a:pPr lvl="0"/>
            <a:r>
              <a:rPr lang="sv-SE" dirty="0" smtClean="0"/>
              <a:t>Klicka på en av ikonerna för att infoga bild, diagram, film etc.</a:t>
            </a:r>
            <a:endParaRPr lang="sv-SE" dirty="0"/>
          </a:p>
        </p:txBody>
      </p:sp>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9" name="Platshållare för text 8"/>
          <p:cNvSpPr>
            <a:spLocks noGrp="1"/>
          </p:cNvSpPr>
          <p:nvPr>
            <p:ph type="body" sz="quarter" idx="14" hasCustomPrompt="1"/>
          </p:nvPr>
        </p:nvSpPr>
        <p:spPr>
          <a:xfrm>
            <a:off x="5889600" y="1440000"/>
            <a:ext cx="2732400"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lvl1pPr>
              <a:defRPr lang="sv-SE" sz="2800" b="1" i="0" u="none" strike="noStrike" baseline="0" smtClean="0"/>
            </a:lvl1pPr>
          </a:lstStyle>
          <a:p>
            <a:r>
              <a:rPr lang="sv-SE" sz="2800" b="1" i="0" u="none" strike="noStrike" baseline="0" dirty="0" smtClean="0">
                <a:solidFill>
                  <a:srgbClr val="2C2C2C"/>
                </a:solidFill>
                <a:latin typeface="Arial"/>
              </a:rPr>
              <a:t>Rubrik </a:t>
            </a:r>
            <a:r>
              <a:rPr lang="sv-SE" sz="2800" b="1" i="0" u="none" strike="noStrike" baseline="0" dirty="0" err="1" smtClean="0">
                <a:solidFill>
                  <a:srgbClr val="2C2C2C"/>
                </a:solidFill>
                <a:latin typeface="Arial"/>
              </a:rPr>
              <a:t>rubrik</a:t>
            </a:r>
            <a:r>
              <a:rPr lang="sv-SE" sz="2800" b="1" i="0" u="none" strike="noStrike" baseline="0" dirty="0" smtClean="0">
                <a:solidFill>
                  <a:srgbClr val="2C2C2C"/>
                </a:solidFill>
                <a:latin typeface="Arial"/>
              </a:rPr>
              <a:t> </a:t>
            </a:r>
            <a:r>
              <a:rPr lang="sv-SE" sz="2800" b="1" i="0" u="none" strike="noStrike" baseline="0" dirty="0" err="1" smtClean="0">
                <a:solidFill>
                  <a:srgbClr val="2C2C2C"/>
                </a:solidFill>
                <a:latin typeface="Arial"/>
              </a:rPr>
              <a:t>rubrik</a:t>
            </a:r>
            <a:endParaRPr lang="sv-SE" dirty="0"/>
          </a:p>
        </p:txBody>
      </p:sp>
    </p:spTree>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grafik hög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3582000" y="1368000"/>
            <a:ext cx="5364000" cy="4824000"/>
          </a:xfrm>
          <a:solidFill>
            <a:schemeClr val="bg1">
              <a:lumMod val="95000"/>
            </a:schemeClr>
          </a:solidFill>
        </p:spPr>
        <p:txBody>
          <a:bodyPr lIns="180000" tIns="180000"/>
          <a:lstStyle>
            <a:lvl1pPr>
              <a:defRPr sz="1200" i="1">
                <a:solidFill>
                  <a:schemeClr val="tx1"/>
                </a:solidFill>
              </a:defRPr>
            </a:lvl1pPr>
          </a:lstStyle>
          <a:p>
            <a:pPr lvl="0"/>
            <a:r>
              <a:rPr lang="sv-SE" dirty="0" smtClean="0"/>
              <a:t>Klicka på en av ikonerna för att infoga bild, diagram, film etc.</a:t>
            </a:r>
          </a:p>
        </p:txBody>
      </p:sp>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9" name="Platshållare för text 8"/>
          <p:cNvSpPr>
            <a:spLocks noGrp="1"/>
          </p:cNvSpPr>
          <p:nvPr>
            <p:ph type="body" sz="quarter" idx="14" hasCustomPrompt="1"/>
          </p:nvPr>
        </p:nvSpPr>
        <p:spPr>
          <a:xfrm>
            <a:off x="522000" y="1440000"/>
            <a:ext cx="2732143"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cSld>
  <p:clrMapOvr>
    <a:masterClrMapping/>
  </p:clrMapOvr>
  <p:transition spd="med">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Rubrik, bild hel sida - blå ton ">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7" name="Rektangel 6"/>
          <p:cNvSpPr/>
          <p:nvPr userDrawn="1"/>
        </p:nvSpPr>
        <p:spPr>
          <a:xfrm>
            <a:off x="176400" y="3976582"/>
            <a:ext cx="8788384" cy="2179418"/>
          </a:xfrm>
          <a:prstGeom prst="rect">
            <a:avLst/>
          </a:prstGeom>
          <a:gradFill flip="none" rotWithShape="1">
            <a:gsLst>
              <a:gs pos="0">
                <a:srgbClr val="8CC2F2">
                  <a:alpha val="55000"/>
                  <a:lumMod val="40000"/>
                  <a:lumOff val="60000"/>
                </a:srgbClr>
              </a:gs>
              <a:gs pos="100000">
                <a:srgbClr val="FFFFFF">
                  <a:alpha val="55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Platshållare för bild 7"/>
          <p:cNvSpPr>
            <a:spLocks noGrp="1"/>
          </p:cNvSpPr>
          <p:nvPr>
            <p:ph type="pic" sz="quarter" idx="13"/>
          </p:nvPr>
        </p:nvSpPr>
        <p:spPr>
          <a:xfrm>
            <a:off x="188913" y="1368000"/>
            <a:ext cx="8784000" cy="4788000"/>
          </a:xfrm>
        </p:spPr>
        <p:txBody>
          <a:bodyPr/>
          <a:lstStyle/>
          <a:p>
            <a:endParaRPr lang="sv-SE"/>
          </a:p>
        </p:txBody>
      </p:sp>
      <p:sp>
        <p:nvSpPr>
          <p:cNvPr id="6" name="Platshållare för sidfot 5"/>
          <p:cNvSpPr>
            <a:spLocks noGrp="1"/>
          </p:cNvSpPr>
          <p:nvPr>
            <p:ph type="ftr" sz="quarter" idx="14"/>
          </p:nvPr>
        </p:nvSpPr>
        <p:spPr/>
        <p:txBody>
          <a:bodyPr/>
          <a:lstStyle/>
          <a:p>
            <a:r>
              <a:rPr lang="en-GB" smtClean="0"/>
              <a:t>EN HÅLLBAR STAD – ÖPPEN FÖR VÄRLDEN </a:t>
            </a:r>
            <a:endParaRPr lang="en-GB" dirty="0"/>
          </a:p>
        </p:txBody>
      </p:sp>
      <p:sp>
        <p:nvSpPr>
          <p:cNvPr id="9" name="Platshållare för bildnummer 8"/>
          <p:cNvSpPr>
            <a:spLocks noGrp="1"/>
          </p:cNvSpPr>
          <p:nvPr>
            <p:ph type="sldNum" sz="quarter" idx="15"/>
          </p:nvPr>
        </p:nvSpPr>
        <p:spPr/>
        <p:txBody>
          <a:bodyPr/>
          <a:lstStyle/>
          <a:p>
            <a:fld id="{CCB980A4-8073-2E47-BD49-CDC58DACAC28}" type="slidenum">
              <a:rPr lang="sv-SE" smtClean="0"/>
              <a:pPr/>
              <a:t>‹#›</a:t>
            </a:fld>
            <a:endParaRPr lang="sv-SE" dirty="0"/>
          </a:p>
        </p:txBody>
      </p:sp>
    </p:spTree>
    <p:extLst>
      <p:ext uri="{BB962C8B-B14F-4D97-AF65-F5344CB8AC3E}">
        <p14:creationId xmlns:p14="http://schemas.microsoft.com/office/powerpoint/2010/main" xmlns="" val="2703964548"/>
      </p:ext>
    </p:extLst>
  </p:cSld>
  <p:clrMapOvr>
    <a:masterClrMapping/>
  </p:clrMapOvr>
  <p:transition spd="med">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Rubrik och bild - hel sida">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Klicka här för att ändra format</a:t>
            </a:r>
            <a:endParaRPr lang="sv-SE" dirty="0"/>
          </a:p>
        </p:txBody>
      </p:sp>
      <p:sp>
        <p:nvSpPr>
          <p:cNvPr id="8" name="Platshållare för bild 7"/>
          <p:cNvSpPr>
            <a:spLocks noGrp="1"/>
          </p:cNvSpPr>
          <p:nvPr>
            <p:ph type="pic" sz="quarter" idx="13"/>
          </p:nvPr>
        </p:nvSpPr>
        <p:spPr>
          <a:xfrm>
            <a:off x="176400" y="1368000"/>
            <a:ext cx="8784000" cy="4788000"/>
          </a:xfrm>
        </p:spPr>
        <p:txBody>
          <a:bodyPr/>
          <a:lstStyle/>
          <a:p>
            <a:endParaRPr lang="sv-SE"/>
          </a:p>
        </p:txBody>
      </p:sp>
      <p:sp>
        <p:nvSpPr>
          <p:cNvPr id="3" name="Platshållare för sidfot 2"/>
          <p:cNvSpPr>
            <a:spLocks noGrp="1"/>
          </p:cNvSpPr>
          <p:nvPr>
            <p:ph type="ftr" sz="quarter" idx="14"/>
          </p:nvPr>
        </p:nvSpPr>
        <p:spPr/>
        <p:txBody>
          <a:bodyPr/>
          <a:lstStyle/>
          <a:p>
            <a:r>
              <a:rPr lang="en-GB" dirty="0" smtClean="0"/>
              <a:t>EN </a:t>
            </a:r>
            <a:r>
              <a:rPr lang="en-GB" dirty="0" err="1" smtClean="0"/>
              <a:t>HÅLLBAR</a:t>
            </a:r>
            <a:r>
              <a:rPr lang="en-GB" dirty="0" smtClean="0"/>
              <a:t> </a:t>
            </a:r>
            <a:r>
              <a:rPr lang="en-GB" dirty="0" err="1" smtClean="0"/>
              <a:t>STAD</a:t>
            </a:r>
            <a:r>
              <a:rPr lang="en-GB" dirty="0" smtClean="0"/>
              <a:t> – </a:t>
            </a:r>
            <a:r>
              <a:rPr lang="en-GB" dirty="0" err="1" smtClean="0"/>
              <a:t>ÖPPEN</a:t>
            </a:r>
            <a:r>
              <a:rPr lang="en-GB" dirty="0" smtClean="0"/>
              <a:t> </a:t>
            </a:r>
            <a:r>
              <a:rPr lang="en-GB" dirty="0" err="1" smtClean="0"/>
              <a:t>FÖR</a:t>
            </a:r>
            <a:r>
              <a:rPr lang="en-GB" dirty="0" smtClean="0"/>
              <a:t> </a:t>
            </a:r>
            <a:r>
              <a:rPr lang="en-GB" dirty="0" err="1" smtClean="0"/>
              <a:t>VÄRLDEN</a:t>
            </a:r>
            <a:r>
              <a:rPr lang="en-GB" dirty="0" smtClean="0"/>
              <a:t> </a:t>
            </a:r>
            <a:endParaRPr lang="en-GB" dirty="0"/>
          </a:p>
        </p:txBody>
      </p:sp>
      <p:sp>
        <p:nvSpPr>
          <p:cNvPr id="7" name="Platshållare för bildnummer 6"/>
          <p:cNvSpPr>
            <a:spLocks noGrp="1"/>
          </p:cNvSpPr>
          <p:nvPr>
            <p:ph type="sldNum" sz="quarter" idx="15"/>
          </p:nvPr>
        </p:nvSpPr>
        <p:spPr/>
        <p:txBody>
          <a:bodyPr/>
          <a:lstStyle/>
          <a:p>
            <a:fld id="{CCB980A4-8073-2E47-BD49-CDC58DACAC28}" type="slidenum">
              <a:rPr lang="sv-SE" smtClean="0"/>
              <a:pPr/>
              <a:t>‹#›</a:t>
            </a:fld>
            <a:endParaRPr lang="sv-SE" dirty="0"/>
          </a:p>
        </p:txBody>
      </p:sp>
    </p:spTree>
    <p:extLst>
      <p:ext uri="{BB962C8B-B14F-4D97-AF65-F5344CB8AC3E}">
        <p14:creationId xmlns:p14="http://schemas.microsoft.com/office/powerpoint/2010/main" xmlns="" val="3864550752"/>
      </p:ext>
    </p:extLst>
  </p:cSld>
  <p:clrMapOvr>
    <a:masterClrMapping/>
  </p:clrMapOvr>
  <p:transition spd="med">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Rubrik 2 rader, bild &amp; brödtext- blå ton2">
    <p:spTree>
      <p:nvGrpSpPr>
        <p:cNvPr id="1" name=""/>
        <p:cNvGrpSpPr/>
        <p:nvPr/>
      </p:nvGrpSpPr>
      <p:grpSpPr>
        <a:xfrm>
          <a:off x="0" y="0"/>
          <a:ext cx="0" cy="0"/>
          <a:chOff x="0" y="0"/>
          <a:chExt cx="0" cy="0"/>
        </a:xfrm>
      </p:grpSpPr>
      <p:sp>
        <p:nvSpPr>
          <p:cNvPr id="2" name="Rubrik 1"/>
          <p:cNvSpPr>
            <a:spLocks noGrp="1"/>
          </p:cNvSpPr>
          <p:nvPr>
            <p:ph type="title"/>
          </p:nvPr>
        </p:nvSpPr>
        <p:spPr>
          <a:xfrm>
            <a:off x="658800" y="421200"/>
            <a:ext cx="6738950" cy="1013400"/>
          </a:xfrm>
        </p:spPr>
        <p:txBody>
          <a:bodyPr/>
          <a:lstStyle/>
          <a:p>
            <a:r>
              <a:rPr lang="sv-SE" dirty="0" smtClean="0"/>
              <a:t>Klicka här för att ändra format</a:t>
            </a:r>
            <a:endParaRPr lang="sv-SE" dirty="0"/>
          </a:p>
        </p:txBody>
      </p:sp>
      <p:sp>
        <p:nvSpPr>
          <p:cNvPr id="6" name="Platshållare för bild 7"/>
          <p:cNvSpPr>
            <a:spLocks noGrp="1"/>
          </p:cNvSpPr>
          <p:nvPr>
            <p:ph type="pic" sz="quarter" idx="13"/>
          </p:nvPr>
        </p:nvSpPr>
        <p:spPr>
          <a:xfrm>
            <a:off x="176400" y="1368000"/>
            <a:ext cx="2916000" cy="4788000"/>
          </a:xfrm>
          <a:prstGeom prst="rect">
            <a:avLst/>
          </a:prstGeom>
        </p:spPr>
        <p:txBody>
          <a:bodyPr/>
          <a:lstStyle>
            <a:lvl1pPr marL="0" indent="0">
              <a:buNone/>
              <a:defRPr/>
            </a:lvl1pPr>
          </a:lstStyle>
          <a:p>
            <a:endParaRPr lang="en-GB" dirty="0"/>
          </a:p>
        </p:txBody>
      </p:sp>
      <p:sp>
        <p:nvSpPr>
          <p:cNvPr id="7" name="Rektangel 6"/>
          <p:cNvSpPr/>
          <p:nvPr userDrawn="1"/>
        </p:nvSpPr>
        <p:spPr>
          <a:xfrm>
            <a:off x="176400" y="3976582"/>
            <a:ext cx="8788384" cy="2179418"/>
          </a:xfrm>
          <a:prstGeom prst="rect">
            <a:avLst/>
          </a:prstGeom>
          <a:gradFill flip="none" rotWithShape="1">
            <a:gsLst>
              <a:gs pos="0">
                <a:srgbClr val="8CC2F2">
                  <a:lumMod val="40000"/>
                  <a:lumOff val="60000"/>
                  <a:alpha val="55000"/>
                </a:srgbClr>
              </a:gs>
              <a:gs pos="100000">
                <a:srgbClr val="FFFFFF">
                  <a:alpha val="55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Platshållare för innehåll 2"/>
          <p:cNvSpPr>
            <a:spLocks noGrp="1"/>
          </p:cNvSpPr>
          <p:nvPr>
            <p:ph idx="1"/>
          </p:nvPr>
        </p:nvSpPr>
        <p:spPr>
          <a:xfrm>
            <a:off x="3492000" y="1569600"/>
            <a:ext cx="5190038" cy="3199901"/>
          </a:xfrm>
          <a:prstGeom prst="rect">
            <a:avLst/>
          </a:prstGeom>
        </p:spPr>
        <p:txBody>
          <a:bodyPr>
            <a:normAutofit/>
          </a:bodyPr>
          <a:lstStyle>
            <a:lvl1pPr marL="0" indent="0">
              <a:spcBef>
                <a:spcPts val="0"/>
              </a:spcBef>
              <a:spcAft>
                <a:spcPts val="5000"/>
              </a:spcAft>
              <a:buNone/>
              <a:defRPr sz="1800">
                <a:solidFill>
                  <a:srgbClr val="000000"/>
                </a:solidFill>
              </a:defRPr>
            </a:lvl1pPr>
            <a:lvl2pPr marL="457200" indent="0">
              <a:spcBef>
                <a:spcPts val="0"/>
              </a:spcBef>
              <a:spcAft>
                <a:spcPts val="5000"/>
              </a:spcAft>
              <a:buNone/>
              <a:defRPr sz="1800"/>
            </a:lvl2pPr>
            <a:lvl3pPr marL="914400" indent="0">
              <a:spcBef>
                <a:spcPts val="0"/>
              </a:spcBef>
              <a:spcAft>
                <a:spcPts val="5000"/>
              </a:spcAft>
              <a:buNone/>
              <a:defRPr sz="1800"/>
            </a:lvl3pPr>
            <a:lvl4pPr marL="1371600" indent="0">
              <a:spcBef>
                <a:spcPts val="0"/>
              </a:spcBef>
              <a:spcAft>
                <a:spcPts val="5000"/>
              </a:spcAft>
              <a:buNone/>
              <a:defRPr sz="1800"/>
            </a:lvl4pPr>
            <a:lvl5pPr marL="1828800" indent="0">
              <a:spcBef>
                <a:spcPts val="0"/>
              </a:spcBef>
              <a:spcAft>
                <a:spcPts val="5000"/>
              </a:spcAft>
              <a:buNone/>
              <a:defRPr sz="1800"/>
            </a:lvl5pPr>
          </a:lstStyle>
          <a:p>
            <a:pPr lvl="0"/>
            <a:r>
              <a:rPr lang="sv-SE" dirty="0" smtClean="0"/>
              <a:t>Klicka här för att ändra format på bakgrundstexten</a:t>
            </a:r>
          </a:p>
        </p:txBody>
      </p:sp>
      <p:sp>
        <p:nvSpPr>
          <p:cNvPr id="9" name="Platshållare för sidfot 8"/>
          <p:cNvSpPr>
            <a:spLocks noGrp="1"/>
          </p:cNvSpPr>
          <p:nvPr>
            <p:ph type="ftr" sz="quarter" idx="14"/>
          </p:nvPr>
        </p:nvSpPr>
        <p:spPr/>
        <p:txBody>
          <a:bodyPr/>
          <a:lstStyle/>
          <a:p>
            <a:r>
              <a:rPr lang="en-GB" smtClean="0"/>
              <a:t>EN HÅLLBAR STAD – ÖPPEN FÖR VÄRLDEN </a:t>
            </a:r>
            <a:endParaRPr lang="en-GB" dirty="0"/>
          </a:p>
        </p:txBody>
      </p:sp>
      <p:sp>
        <p:nvSpPr>
          <p:cNvPr id="10" name="Platshållare för bildnummer 9"/>
          <p:cNvSpPr>
            <a:spLocks noGrp="1"/>
          </p:cNvSpPr>
          <p:nvPr>
            <p:ph type="sldNum" sz="quarter" idx="15"/>
          </p:nvPr>
        </p:nvSpPr>
        <p:spPr/>
        <p:txBody>
          <a:bodyPr/>
          <a:lstStyle/>
          <a:p>
            <a:fld id="{CCB980A4-8073-2E47-BD49-CDC58DACAC28}" type="slidenum">
              <a:rPr lang="sv-SE" smtClean="0"/>
              <a:pPr/>
              <a:t>‹#›</a:t>
            </a:fld>
            <a:endParaRPr lang="sv-SE" dirty="0"/>
          </a:p>
        </p:txBody>
      </p:sp>
    </p:spTree>
    <p:extLst>
      <p:ext uri="{BB962C8B-B14F-4D97-AF65-F5344CB8AC3E}">
        <p14:creationId xmlns:p14="http://schemas.microsoft.com/office/powerpoint/2010/main" xmlns="" val="3155446755"/>
      </p:ext>
    </p:extLst>
  </p:cSld>
  <p:clrMapOvr>
    <a:masterClrMapping/>
  </p:clrMapOvr>
  <p:transition spd="med">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Rubrik 2 rader, bild &amp; brödtext- blå ton2">
    <p:spTree>
      <p:nvGrpSpPr>
        <p:cNvPr id="1" name=""/>
        <p:cNvGrpSpPr/>
        <p:nvPr/>
      </p:nvGrpSpPr>
      <p:grpSpPr>
        <a:xfrm>
          <a:off x="0" y="0"/>
          <a:ext cx="0" cy="0"/>
          <a:chOff x="0" y="0"/>
          <a:chExt cx="0" cy="0"/>
        </a:xfrm>
      </p:grpSpPr>
      <p:sp>
        <p:nvSpPr>
          <p:cNvPr id="2" name="Rubrik 1"/>
          <p:cNvSpPr>
            <a:spLocks noGrp="1"/>
          </p:cNvSpPr>
          <p:nvPr>
            <p:ph type="title"/>
          </p:nvPr>
        </p:nvSpPr>
        <p:spPr>
          <a:xfrm>
            <a:off x="658800" y="421200"/>
            <a:ext cx="6738950" cy="1013400"/>
          </a:xfrm>
        </p:spPr>
        <p:txBody>
          <a:bodyPr/>
          <a:lstStyle/>
          <a:p>
            <a:r>
              <a:rPr lang="sv-SE" dirty="0" smtClean="0"/>
              <a:t>Klicka här för att ändra format</a:t>
            </a:r>
            <a:endParaRPr lang="sv-SE" dirty="0"/>
          </a:p>
        </p:txBody>
      </p:sp>
      <p:sp>
        <p:nvSpPr>
          <p:cNvPr id="6" name="Platshållare för bild 7"/>
          <p:cNvSpPr>
            <a:spLocks noGrp="1"/>
          </p:cNvSpPr>
          <p:nvPr>
            <p:ph type="pic" sz="quarter" idx="13"/>
          </p:nvPr>
        </p:nvSpPr>
        <p:spPr>
          <a:xfrm>
            <a:off x="176400" y="1368000"/>
            <a:ext cx="2916000" cy="4788000"/>
          </a:xfrm>
          <a:prstGeom prst="rect">
            <a:avLst/>
          </a:prstGeom>
        </p:spPr>
        <p:txBody>
          <a:bodyPr/>
          <a:lstStyle>
            <a:lvl1pPr marL="0" indent="0">
              <a:buNone/>
              <a:defRPr/>
            </a:lvl1pPr>
          </a:lstStyle>
          <a:p>
            <a:endParaRPr lang="en-GB" dirty="0"/>
          </a:p>
        </p:txBody>
      </p:sp>
      <p:sp>
        <p:nvSpPr>
          <p:cNvPr id="7" name="Rektangel 6"/>
          <p:cNvSpPr/>
          <p:nvPr userDrawn="1"/>
        </p:nvSpPr>
        <p:spPr>
          <a:xfrm>
            <a:off x="176400" y="3976582"/>
            <a:ext cx="8788384" cy="2179418"/>
          </a:xfrm>
          <a:prstGeom prst="rect">
            <a:avLst/>
          </a:prstGeom>
          <a:gradFill flip="none" rotWithShape="1">
            <a:gsLst>
              <a:gs pos="0">
                <a:srgbClr val="8CC2F2">
                  <a:lumMod val="40000"/>
                  <a:lumOff val="60000"/>
                  <a:alpha val="55000"/>
                </a:srgbClr>
              </a:gs>
              <a:gs pos="100000">
                <a:srgbClr val="FFFFFF">
                  <a:alpha val="55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Platshållare för innehåll 2"/>
          <p:cNvSpPr>
            <a:spLocks noGrp="1"/>
          </p:cNvSpPr>
          <p:nvPr>
            <p:ph idx="1"/>
          </p:nvPr>
        </p:nvSpPr>
        <p:spPr>
          <a:xfrm>
            <a:off x="3492000" y="1569600"/>
            <a:ext cx="5190038" cy="3199901"/>
          </a:xfrm>
          <a:prstGeom prst="rect">
            <a:avLst/>
          </a:prstGeom>
        </p:spPr>
        <p:txBody>
          <a:bodyPr>
            <a:normAutofit/>
          </a:bodyPr>
          <a:lstStyle>
            <a:lvl1pPr marL="0" indent="0">
              <a:spcBef>
                <a:spcPts val="0"/>
              </a:spcBef>
              <a:spcAft>
                <a:spcPts val="5000"/>
              </a:spcAft>
              <a:buNone/>
              <a:defRPr sz="1800">
                <a:solidFill>
                  <a:srgbClr val="000000"/>
                </a:solidFill>
              </a:defRPr>
            </a:lvl1pPr>
            <a:lvl2pPr marL="457200" indent="0">
              <a:spcBef>
                <a:spcPts val="0"/>
              </a:spcBef>
              <a:spcAft>
                <a:spcPts val="5000"/>
              </a:spcAft>
              <a:buNone/>
              <a:defRPr sz="1800"/>
            </a:lvl2pPr>
            <a:lvl3pPr marL="914400" indent="0">
              <a:spcBef>
                <a:spcPts val="0"/>
              </a:spcBef>
              <a:spcAft>
                <a:spcPts val="5000"/>
              </a:spcAft>
              <a:buNone/>
              <a:defRPr sz="1800"/>
            </a:lvl3pPr>
            <a:lvl4pPr marL="1371600" indent="0">
              <a:spcBef>
                <a:spcPts val="0"/>
              </a:spcBef>
              <a:spcAft>
                <a:spcPts val="5000"/>
              </a:spcAft>
              <a:buNone/>
              <a:defRPr sz="1800"/>
            </a:lvl4pPr>
            <a:lvl5pPr marL="1828800" indent="0">
              <a:spcBef>
                <a:spcPts val="0"/>
              </a:spcBef>
              <a:spcAft>
                <a:spcPts val="5000"/>
              </a:spcAft>
              <a:buNone/>
              <a:defRPr sz="1800"/>
            </a:lvl5pPr>
          </a:lstStyle>
          <a:p>
            <a:pPr lvl="0"/>
            <a:r>
              <a:rPr lang="sv-SE" dirty="0" smtClean="0"/>
              <a:t>Klicka här för att ändra format på bakgrundstexten</a:t>
            </a:r>
          </a:p>
        </p:txBody>
      </p:sp>
      <p:sp>
        <p:nvSpPr>
          <p:cNvPr id="9" name="Platshållare för sidfot 8"/>
          <p:cNvSpPr>
            <a:spLocks noGrp="1"/>
          </p:cNvSpPr>
          <p:nvPr>
            <p:ph type="ftr" sz="quarter" idx="14"/>
          </p:nvPr>
        </p:nvSpPr>
        <p:spPr/>
        <p:txBody>
          <a:bodyPr/>
          <a:lstStyle/>
          <a:p>
            <a:r>
              <a:rPr lang="en-GB" smtClean="0"/>
              <a:t>EN HÅLLBAR STAD – ÖPPEN FÖR VÄRLDEN </a:t>
            </a:r>
            <a:endParaRPr lang="en-GB" dirty="0"/>
          </a:p>
        </p:txBody>
      </p:sp>
      <p:sp>
        <p:nvSpPr>
          <p:cNvPr id="10" name="Platshållare för bildnummer 9"/>
          <p:cNvSpPr>
            <a:spLocks noGrp="1"/>
          </p:cNvSpPr>
          <p:nvPr>
            <p:ph type="sldNum" sz="quarter" idx="15"/>
          </p:nvPr>
        </p:nvSpPr>
        <p:spPr/>
        <p:txBody>
          <a:bodyPr/>
          <a:lstStyle/>
          <a:p>
            <a:fld id="{CCB980A4-8073-2E47-BD49-CDC58DACAC28}" type="slidenum">
              <a:rPr lang="sv-SE" smtClean="0"/>
              <a:pPr/>
              <a:t>‹#›</a:t>
            </a:fld>
            <a:endParaRPr lang="sv-SE" dirty="0"/>
          </a:p>
        </p:txBody>
      </p:sp>
    </p:spTree>
    <p:extLst>
      <p:ext uri="{BB962C8B-B14F-4D97-AF65-F5344CB8AC3E}">
        <p14:creationId xmlns:p14="http://schemas.microsoft.com/office/powerpoint/2010/main" xmlns="" val="3155446755"/>
      </p:ext>
    </p:extLst>
  </p:cSld>
  <p:clrMapOvr>
    <a:masterClrMapping/>
  </p:clrMapOvr>
  <p:transition spd="med">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Rubrik 2 rader, bild &amp; brödtext- blå ton2">
    <p:spTree>
      <p:nvGrpSpPr>
        <p:cNvPr id="1" name=""/>
        <p:cNvGrpSpPr/>
        <p:nvPr/>
      </p:nvGrpSpPr>
      <p:grpSpPr>
        <a:xfrm>
          <a:off x="0" y="0"/>
          <a:ext cx="0" cy="0"/>
          <a:chOff x="0" y="0"/>
          <a:chExt cx="0" cy="0"/>
        </a:xfrm>
      </p:grpSpPr>
      <p:sp>
        <p:nvSpPr>
          <p:cNvPr id="2" name="Rubrik 1"/>
          <p:cNvSpPr>
            <a:spLocks noGrp="1"/>
          </p:cNvSpPr>
          <p:nvPr>
            <p:ph type="title"/>
          </p:nvPr>
        </p:nvSpPr>
        <p:spPr>
          <a:xfrm>
            <a:off x="658800" y="421200"/>
            <a:ext cx="6738950" cy="1013400"/>
          </a:xfrm>
        </p:spPr>
        <p:txBody>
          <a:bodyPr/>
          <a:lstStyle/>
          <a:p>
            <a:r>
              <a:rPr lang="sv-SE" dirty="0" smtClean="0"/>
              <a:t>Klicka här för att ändra format</a:t>
            </a:r>
            <a:endParaRPr lang="sv-SE" dirty="0"/>
          </a:p>
        </p:txBody>
      </p:sp>
      <p:sp>
        <p:nvSpPr>
          <p:cNvPr id="6" name="Platshållare för bild 7"/>
          <p:cNvSpPr>
            <a:spLocks noGrp="1"/>
          </p:cNvSpPr>
          <p:nvPr>
            <p:ph type="pic" sz="quarter" idx="13"/>
          </p:nvPr>
        </p:nvSpPr>
        <p:spPr>
          <a:xfrm>
            <a:off x="176400" y="1368000"/>
            <a:ext cx="2916000" cy="4788000"/>
          </a:xfrm>
          <a:prstGeom prst="rect">
            <a:avLst/>
          </a:prstGeom>
        </p:spPr>
        <p:txBody>
          <a:bodyPr/>
          <a:lstStyle>
            <a:lvl1pPr marL="0" indent="0">
              <a:buNone/>
              <a:defRPr/>
            </a:lvl1pPr>
          </a:lstStyle>
          <a:p>
            <a:endParaRPr lang="en-GB" dirty="0"/>
          </a:p>
        </p:txBody>
      </p:sp>
      <p:sp>
        <p:nvSpPr>
          <p:cNvPr id="7" name="Rektangel 6"/>
          <p:cNvSpPr/>
          <p:nvPr userDrawn="1"/>
        </p:nvSpPr>
        <p:spPr>
          <a:xfrm>
            <a:off x="176400" y="3976582"/>
            <a:ext cx="8788384" cy="2179418"/>
          </a:xfrm>
          <a:prstGeom prst="rect">
            <a:avLst/>
          </a:prstGeom>
          <a:gradFill flip="none" rotWithShape="1">
            <a:gsLst>
              <a:gs pos="0">
                <a:srgbClr val="8CC2F2">
                  <a:lumMod val="40000"/>
                  <a:lumOff val="60000"/>
                  <a:alpha val="55000"/>
                </a:srgbClr>
              </a:gs>
              <a:gs pos="100000">
                <a:srgbClr val="FFFFFF">
                  <a:alpha val="55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Platshållare för innehåll 2"/>
          <p:cNvSpPr>
            <a:spLocks noGrp="1"/>
          </p:cNvSpPr>
          <p:nvPr>
            <p:ph idx="1"/>
          </p:nvPr>
        </p:nvSpPr>
        <p:spPr>
          <a:xfrm>
            <a:off x="3492000" y="1569600"/>
            <a:ext cx="5190038" cy="3199901"/>
          </a:xfrm>
          <a:prstGeom prst="rect">
            <a:avLst/>
          </a:prstGeom>
        </p:spPr>
        <p:txBody>
          <a:bodyPr>
            <a:normAutofit/>
          </a:bodyPr>
          <a:lstStyle>
            <a:lvl1pPr marL="0" indent="0">
              <a:spcBef>
                <a:spcPts val="0"/>
              </a:spcBef>
              <a:spcAft>
                <a:spcPts val="5000"/>
              </a:spcAft>
              <a:buNone/>
              <a:defRPr sz="1800">
                <a:solidFill>
                  <a:srgbClr val="000000"/>
                </a:solidFill>
              </a:defRPr>
            </a:lvl1pPr>
            <a:lvl2pPr marL="457200" indent="0">
              <a:spcBef>
                <a:spcPts val="0"/>
              </a:spcBef>
              <a:spcAft>
                <a:spcPts val="5000"/>
              </a:spcAft>
              <a:buNone/>
              <a:defRPr sz="1800"/>
            </a:lvl2pPr>
            <a:lvl3pPr marL="914400" indent="0">
              <a:spcBef>
                <a:spcPts val="0"/>
              </a:spcBef>
              <a:spcAft>
                <a:spcPts val="5000"/>
              </a:spcAft>
              <a:buNone/>
              <a:defRPr sz="1800"/>
            </a:lvl3pPr>
            <a:lvl4pPr marL="1371600" indent="0">
              <a:spcBef>
                <a:spcPts val="0"/>
              </a:spcBef>
              <a:spcAft>
                <a:spcPts val="5000"/>
              </a:spcAft>
              <a:buNone/>
              <a:defRPr sz="1800"/>
            </a:lvl4pPr>
            <a:lvl5pPr marL="1828800" indent="0">
              <a:spcBef>
                <a:spcPts val="0"/>
              </a:spcBef>
              <a:spcAft>
                <a:spcPts val="5000"/>
              </a:spcAft>
              <a:buNone/>
              <a:defRPr sz="1800"/>
            </a:lvl5pPr>
          </a:lstStyle>
          <a:p>
            <a:pPr lvl="0"/>
            <a:r>
              <a:rPr lang="sv-SE" dirty="0" smtClean="0"/>
              <a:t>Klicka här för att ändra format på bakgrundstexten</a:t>
            </a:r>
          </a:p>
        </p:txBody>
      </p:sp>
      <p:sp>
        <p:nvSpPr>
          <p:cNvPr id="9" name="Platshållare för sidfot 8"/>
          <p:cNvSpPr>
            <a:spLocks noGrp="1"/>
          </p:cNvSpPr>
          <p:nvPr>
            <p:ph type="ftr" sz="quarter" idx="14"/>
          </p:nvPr>
        </p:nvSpPr>
        <p:spPr/>
        <p:txBody>
          <a:bodyPr/>
          <a:lstStyle/>
          <a:p>
            <a:r>
              <a:rPr lang="en-GB" smtClean="0"/>
              <a:t>EN HÅLLBAR STAD – ÖPPEN FÖR VÄRLDEN </a:t>
            </a:r>
            <a:endParaRPr lang="en-GB" dirty="0"/>
          </a:p>
        </p:txBody>
      </p:sp>
      <p:sp>
        <p:nvSpPr>
          <p:cNvPr id="10" name="Platshållare för bildnummer 9"/>
          <p:cNvSpPr>
            <a:spLocks noGrp="1"/>
          </p:cNvSpPr>
          <p:nvPr>
            <p:ph type="sldNum" sz="quarter" idx="15"/>
          </p:nvPr>
        </p:nvSpPr>
        <p:spPr/>
        <p:txBody>
          <a:bodyPr/>
          <a:lstStyle/>
          <a:p>
            <a:fld id="{CCB980A4-8073-2E47-BD49-CDC58DACAC28}" type="slidenum">
              <a:rPr lang="sv-SE" smtClean="0"/>
              <a:pPr/>
              <a:t>‹#›</a:t>
            </a:fld>
            <a:endParaRPr lang="sv-SE" dirty="0"/>
          </a:p>
        </p:txBody>
      </p:sp>
    </p:spTree>
    <p:extLst>
      <p:ext uri="{BB962C8B-B14F-4D97-AF65-F5344CB8AC3E}">
        <p14:creationId xmlns:p14="http://schemas.microsoft.com/office/powerpoint/2010/main" xmlns="" val="3155446755"/>
      </p:ext>
    </p:extLst>
  </p:cSld>
  <p:clrMapOvr>
    <a:masterClrMapping/>
  </p:clrMapOvr>
  <p:transition spd="med">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Rubrik och innehåll - hel sida">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Klicka här för att ändra format</a:t>
            </a:r>
            <a:endParaRPr lang="sv-SE" dirty="0"/>
          </a:p>
        </p:txBody>
      </p:sp>
      <p:sp>
        <p:nvSpPr>
          <p:cNvPr id="3" name="Platshållare för innehåll 2"/>
          <p:cNvSpPr>
            <a:spLocks noGrp="1"/>
          </p:cNvSpPr>
          <p:nvPr>
            <p:ph idx="1"/>
          </p:nvPr>
        </p:nvSpPr>
        <p:spPr>
          <a:xfrm>
            <a:off x="658800" y="1569600"/>
            <a:ext cx="8023238" cy="4525963"/>
          </a:xfrm>
        </p:spPr>
        <p:txBody>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7" name="Platshållare för sidfot 6"/>
          <p:cNvSpPr>
            <a:spLocks noGrp="1"/>
          </p:cNvSpPr>
          <p:nvPr>
            <p:ph type="ftr" sz="quarter" idx="10"/>
          </p:nvPr>
        </p:nvSpPr>
        <p:spPr/>
        <p:txBody>
          <a:bodyPr/>
          <a:lstStyle/>
          <a:p>
            <a:r>
              <a:rPr lang="en-GB" smtClean="0"/>
              <a:t>EN HÅLLBAR STAD – ÖPPEN FÖR VÄRLDEN </a:t>
            </a:r>
            <a:endParaRPr lang="en-GB" dirty="0"/>
          </a:p>
        </p:txBody>
      </p:sp>
      <p:sp>
        <p:nvSpPr>
          <p:cNvPr id="8" name="Platshållare för bildnummer 7"/>
          <p:cNvSpPr>
            <a:spLocks noGrp="1"/>
          </p:cNvSpPr>
          <p:nvPr>
            <p:ph type="sldNum" sz="quarter" idx="11"/>
          </p:nvPr>
        </p:nvSpPr>
        <p:spPr/>
        <p:txBody>
          <a:bodyPr/>
          <a:lstStyle/>
          <a:p>
            <a:fld id="{CCB980A4-8073-2E47-BD49-CDC58DACAC28}" type="slidenum">
              <a:rPr lang="sv-SE" smtClean="0"/>
              <a:pPr/>
              <a:t>‹#›</a:t>
            </a:fld>
            <a:endParaRPr lang="sv-SE" dirty="0"/>
          </a:p>
        </p:txBody>
      </p:sp>
    </p:spTree>
    <p:extLst>
      <p:ext uri="{BB962C8B-B14F-4D97-AF65-F5344CB8AC3E}">
        <p14:creationId xmlns:p14="http://schemas.microsoft.com/office/powerpoint/2010/main" xmlns="" val="4263833329"/>
      </p:ext>
    </p:extLst>
  </p:cSld>
  <p:clrMapOvr>
    <a:masterClrMapping/>
  </p:clrMapOvr>
  <p:transition spd="med">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Klicka här för att ändra format</a:t>
            </a:r>
            <a:endParaRPr lang="sv-SE" dirty="0"/>
          </a:p>
        </p:txBody>
      </p:sp>
      <p:sp>
        <p:nvSpPr>
          <p:cNvPr id="8" name="Platshållare för bild 7"/>
          <p:cNvSpPr>
            <a:spLocks noGrp="1"/>
          </p:cNvSpPr>
          <p:nvPr>
            <p:ph type="pic" sz="quarter" idx="13"/>
          </p:nvPr>
        </p:nvSpPr>
        <p:spPr>
          <a:xfrm>
            <a:off x="176400" y="1332000"/>
            <a:ext cx="8784000" cy="4824000"/>
          </a:xfrm>
        </p:spPr>
        <p:txBody>
          <a:bodyPr/>
          <a:lstStyle/>
          <a:p>
            <a:endParaRPr lang="sv-SE"/>
          </a:p>
        </p:txBody>
      </p:sp>
      <p:sp>
        <p:nvSpPr>
          <p:cNvPr id="3" name="Platshållare för sidfot 2"/>
          <p:cNvSpPr>
            <a:spLocks noGrp="1"/>
          </p:cNvSpPr>
          <p:nvPr>
            <p:ph type="ftr" sz="quarter" idx="14"/>
          </p:nvPr>
        </p:nvSpPr>
        <p:spPr/>
        <p:txBody>
          <a:bodyPr/>
          <a:lstStyle/>
          <a:p>
            <a:r>
              <a:rPr lang="en-GB" dirty="0" smtClean="0">
                <a:solidFill>
                  <a:prstClr val="white"/>
                </a:solidFill>
              </a:rPr>
              <a:t>EN </a:t>
            </a:r>
            <a:r>
              <a:rPr lang="en-GB" dirty="0" err="1" smtClean="0">
                <a:solidFill>
                  <a:prstClr val="white"/>
                </a:solidFill>
              </a:rPr>
              <a:t>HÅLLBAR</a:t>
            </a:r>
            <a:r>
              <a:rPr lang="en-GB" dirty="0" smtClean="0">
                <a:solidFill>
                  <a:prstClr val="white"/>
                </a:solidFill>
              </a:rPr>
              <a:t> </a:t>
            </a:r>
            <a:r>
              <a:rPr lang="en-GB" dirty="0" err="1" smtClean="0">
                <a:solidFill>
                  <a:prstClr val="white"/>
                </a:solidFill>
              </a:rPr>
              <a:t>STAD</a:t>
            </a:r>
            <a:r>
              <a:rPr lang="en-GB" dirty="0" smtClean="0">
                <a:solidFill>
                  <a:prstClr val="white"/>
                </a:solidFill>
              </a:rPr>
              <a:t> – </a:t>
            </a:r>
            <a:r>
              <a:rPr lang="en-GB" dirty="0" err="1" smtClean="0">
                <a:solidFill>
                  <a:prstClr val="white"/>
                </a:solidFill>
              </a:rPr>
              <a:t>ÖPPEN</a:t>
            </a:r>
            <a:r>
              <a:rPr lang="en-GB" dirty="0" smtClean="0">
                <a:solidFill>
                  <a:prstClr val="white"/>
                </a:solidFill>
              </a:rPr>
              <a:t> </a:t>
            </a:r>
            <a:r>
              <a:rPr lang="en-GB" dirty="0" err="1" smtClean="0">
                <a:solidFill>
                  <a:prstClr val="white"/>
                </a:solidFill>
              </a:rPr>
              <a:t>FÖR</a:t>
            </a:r>
            <a:r>
              <a:rPr lang="en-GB" dirty="0" smtClean="0">
                <a:solidFill>
                  <a:prstClr val="white"/>
                </a:solidFill>
              </a:rPr>
              <a:t> </a:t>
            </a:r>
            <a:r>
              <a:rPr lang="en-GB" dirty="0" err="1" smtClean="0">
                <a:solidFill>
                  <a:prstClr val="white"/>
                </a:solidFill>
              </a:rPr>
              <a:t>VÄRLDEN</a:t>
            </a:r>
            <a:r>
              <a:rPr lang="en-GB" dirty="0" smtClean="0">
                <a:solidFill>
                  <a:prstClr val="white"/>
                </a:solidFill>
              </a:rPr>
              <a:t> </a:t>
            </a:r>
            <a:endParaRPr lang="en-GB" dirty="0">
              <a:solidFill>
                <a:prstClr val="white"/>
              </a:solidFill>
            </a:endParaRPr>
          </a:p>
        </p:txBody>
      </p:sp>
      <p:sp>
        <p:nvSpPr>
          <p:cNvPr id="7" name="Platshållare för bildnummer 6"/>
          <p:cNvSpPr>
            <a:spLocks noGrp="1"/>
          </p:cNvSpPr>
          <p:nvPr>
            <p:ph type="sldNum" sz="quarter" idx="15"/>
          </p:nvPr>
        </p:nvSpPr>
        <p:spPr/>
        <p:txBody>
          <a:bodyPr/>
          <a:lstStyle/>
          <a:p>
            <a:fld id="{CCB980A4-8073-2E47-BD49-CDC58DACAC28}" type="slidenum">
              <a:rPr lang="sv-SE" smtClean="0"/>
              <a:pPr/>
              <a:t>‹#›</a:t>
            </a:fld>
            <a:endParaRPr lang="sv-SE" dirty="0"/>
          </a:p>
        </p:txBody>
      </p:sp>
    </p:spTree>
    <p:extLst>
      <p:ext uri="{BB962C8B-B14F-4D97-AF65-F5344CB8AC3E}">
        <p14:creationId xmlns="" xmlns:p14="http://schemas.microsoft.com/office/powerpoint/2010/main" val="386455075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Kapitelsida">
    <p:spTree>
      <p:nvGrpSpPr>
        <p:cNvPr id="1" name=""/>
        <p:cNvGrpSpPr/>
        <p:nvPr/>
      </p:nvGrpSpPr>
      <p:grpSpPr>
        <a:xfrm>
          <a:off x="0" y="0"/>
          <a:ext cx="0" cy="0"/>
          <a:chOff x="0" y="0"/>
          <a:chExt cx="0" cy="0"/>
        </a:xfrm>
      </p:grpSpPr>
      <p:pic>
        <p:nvPicPr>
          <p:cNvPr id="9" name="Bildobjekt 8" descr="GBGstad-PPT-BKGR.jpg"/>
          <p:cNvPicPr>
            <a:picLocks noChangeAspect="1"/>
          </p:cNvPicPr>
          <p:nvPr userDrawn="1"/>
        </p:nvPicPr>
        <p:blipFill>
          <a:blip r:embed="rId2" cstate="screen"/>
          <a:stretch>
            <a:fillRect/>
          </a:stretch>
        </p:blipFill>
        <p:spPr>
          <a:xfrm flipH="1">
            <a:off x="0" y="0"/>
            <a:ext cx="9143999" cy="6857999"/>
          </a:xfrm>
          <a:prstGeom prst="rect">
            <a:avLst/>
          </a:prstGeom>
        </p:spPr>
      </p:pic>
      <p:cxnSp>
        <p:nvCxnSpPr>
          <p:cNvPr id="13" name="Rak 12"/>
          <p:cNvCxnSpPr/>
          <p:nvPr userDrawn="1"/>
        </p:nvCxnSpPr>
        <p:spPr>
          <a:xfrm>
            <a:off x="2369561" y="2295525"/>
            <a:ext cx="0" cy="226695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Rubrik 4"/>
          <p:cNvSpPr>
            <a:spLocks noGrp="1"/>
          </p:cNvSpPr>
          <p:nvPr>
            <p:ph type="title" hasCustomPrompt="1"/>
          </p:nvPr>
        </p:nvSpPr>
        <p:spPr>
          <a:xfrm>
            <a:off x="2980338" y="2405247"/>
            <a:ext cx="5486252" cy="985563"/>
          </a:xfrm>
        </p:spPr>
        <p:txBody>
          <a:bodyPr wrap="square" anchor="b">
            <a:noAutofit/>
          </a:bodyPr>
          <a:lstStyle>
            <a:lvl1pPr>
              <a:lnSpc>
                <a:spcPct val="100000"/>
              </a:lnSpc>
              <a:defRPr sz="5000">
                <a:solidFill>
                  <a:schemeClr val="bg1"/>
                </a:solidFill>
              </a:defRPr>
            </a:lvl1pPr>
          </a:lstStyle>
          <a:p>
            <a:r>
              <a:rPr lang="sv-SE" dirty="0" smtClean="0"/>
              <a:t>Rubrik</a:t>
            </a:r>
            <a:endParaRPr lang="sv-SE" dirty="0"/>
          </a:p>
        </p:txBody>
      </p:sp>
      <p:sp>
        <p:nvSpPr>
          <p:cNvPr id="11" name="Platshållare för text 11"/>
          <p:cNvSpPr>
            <a:spLocks noGrp="1"/>
          </p:cNvSpPr>
          <p:nvPr>
            <p:ph type="body" sz="quarter" idx="14" hasCustomPrompt="1"/>
          </p:nvPr>
        </p:nvSpPr>
        <p:spPr>
          <a:xfrm>
            <a:off x="2999516" y="3563637"/>
            <a:ext cx="5475620" cy="307777"/>
          </a:xfrm>
        </p:spPr>
        <p:txBody>
          <a:bodyPr wrap="square">
            <a:spAutoFit/>
          </a:bodyPr>
          <a:lstStyle>
            <a:lvl1pPr marL="0" indent="0">
              <a:spcAft>
                <a:spcPts val="0"/>
              </a:spcAft>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smtClean="0"/>
              <a:t>Eventuell underrubrik</a:t>
            </a:r>
          </a:p>
        </p:txBody>
      </p:sp>
      <p:pic>
        <p:nvPicPr>
          <p:cNvPr id="7" name="Bildobjekt 6"/>
          <p:cNvPicPr>
            <a:picLocks noChangeAspect="1"/>
          </p:cNvPicPr>
          <p:nvPr userDrawn="1"/>
        </p:nvPicPr>
        <p:blipFill>
          <a:blip r:embed="rId3" cstate="screen">
            <a:extLst>
              <a:ext uri="{28A0092B-C50C-407E-A947-70E740481C1C}">
                <a14:useLocalDpi xmlns="" xmlns:a14="http://schemas.microsoft.com/office/drawing/2010/main" val="0"/>
              </a:ext>
            </a:extLst>
          </a:blip>
          <a:stretch>
            <a:fillRect/>
          </a:stretch>
        </p:blipFill>
        <p:spPr>
          <a:xfrm>
            <a:off x="836613" y="2589372"/>
            <a:ext cx="893762" cy="1386039"/>
          </a:xfrm>
          <a:prstGeom prst="rect">
            <a:avLst/>
          </a:prstGeom>
        </p:spPr>
      </p:pic>
    </p:spTree>
    <p:extLst>
      <p:ext uri="{BB962C8B-B14F-4D97-AF65-F5344CB8AC3E}">
        <p14:creationId xmlns="" xmlns:p14="http://schemas.microsoft.com/office/powerpoint/2010/main" val="1854815315"/>
      </p:ext>
    </p:extLst>
  </p:cSld>
  <p:clrMapOvr>
    <a:masterClrMapping/>
  </p:clrMapOvr>
  <p:transition spd="med">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Rubrik &amp;  bild - hel sida">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6" name="Platshållare för bild 7"/>
          <p:cNvSpPr>
            <a:spLocks noGrp="1"/>
          </p:cNvSpPr>
          <p:nvPr>
            <p:ph type="pic" sz="quarter" idx="13"/>
          </p:nvPr>
        </p:nvSpPr>
        <p:spPr>
          <a:xfrm>
            <a:off x="176400" y="1368000"/>
            <a:ext cx="8784000" cy="4788000"/>
          </a:xfrm>
        </p:spPr>
        <p:txBody>
          <a:bodyPr/>
          <a:lstStyle>
            <a:lvl1pPr marL="0" indent="0">
              <a:buNone/>
              <a:defRPr/>
            </a:lvl1pPr>
          </a:lstStyle>
          <a:p>
            <a:endParaRPr lang="en-GB" dirty="0"/>
          </a:p>
        </p:txBody>
      </p:sp>
      <p:sp>
        <p:nvSpPr>
          <p:cNvPr id="7" name="Platshållare för sidfot 6"/>
          <p:cNvSpPr>
            <a:spLocks noGrp="1"/>
          </p:cNvSpPr>
          <p:nvPr>
            <p:ph type="ftr" sz="quarter" idx="14"/>
          </p:nvPr>
        </p:nvSpPr>
        <p:spPr/>
        <p:txBody>
          <a:bodyPr/>
          <a:lstStyle/>
          <a:p>
            <a:r>
              <a:rPr lang="en-GB" smtClean="0"/>
              <a:t>HOW GOTHENBURG IS GOVERNED</a:t>
            </a:r>
            <a:endParaRPr lang="en-GB" dirty="0"/>
          </a:p>
        </p:txBody>
      </p:sp>
      <p:sp>
        <p:nvSpPr>
          <p:cNvPr id="8" name="Platshållare för bildnummer 7"/>
          <p:cNvSpPr>
            <a:spLocks noGrp="1"/>
          </p:cNvSpPr>
          <p:nvPr>
            <p:ph type="sldNum" sz="quarter" idx="15"/>
          </p:nvPr>
        </p:nvSpPr>
        <p:spPr/>
        <p:txBody>
          <a:bodyPr/>
          <a:lstStyle/>
          <a:p>
            <a:fld id="{CCB980A4-8073-2E47-BD49-CDC58DACAC28}" type="slidenum">
              <a:rPr lang="sv-SE" smtClean="0"/>
              <a:pPr/>
              <a:t>‹#›</a:t>
            </a:fld>
            <a:endParaRPr lang="sv-SE" dirty="0"/>
          </a:p>
        </p:txBody>
      </p:sp>
    </p:spTree>
    <p:extLst>
      <p:ext uri="{BB962C8B-B14F-4D97-AF65-F5344CB8AC3E}">
        <p14:creationId xmlns="" xmlns:p14="http://schemas.microsoft.com/office/powerpoint/2010/main" val="3771864225"/>
      </p:ext>
    </p:extLst>
  </p:cSld>
  <p:clrMapOvr>
    <a:masterClrMapping/>
  </p:clrMapOvr>
  <p:transition spd="med">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Avslutsida-grön">
    <p:spTree>
      <p:nvGrpSpPr>
        <p:cNvPr id="1" name=""/>
        <p:cNvGrpSpPr/>
        <p:nvPr/>
      </p:nvGrpSpPr>
      <p:grpSpPr>
        <a:xfrm>
          <a:off x="0" y="0"/>
          <a:ext cx="0" cy="0"/>
          <a:chOff x="0" y="0"/>
          <a:chExt cx="0" cy="0"/>
        </a:xfrm>
      </p:grpSpPr>
      <p:pic>
        <p:nvPicPr>
          <p:cNvPr id="8" name="Bildobjekt 7" descr="GBGstad-PPT-BKGR.jpg"/>
          <p:cNvPicPr>
            <a:picLocks noChangeAspect="1"/>
          </p:cNvPicPr>
          <p:nvPr userDrawn="1"/>
        </p:nvPicPr>
        <p:blipFill>
          <a:blip r:embed="rId2" cstate="screen"/>
          <a:srcRect/>
          <a:stretch>
            <a:fillRect/>
          </a:stretch>
        </p:blipFill>
        <p:spPr>
          <a:xfrm flipH="1">
            <a:off x="2360560" y="0"/>
            <a:ext cx="6783439" cy="6857999"/>
          </a:xfrm>
          <a:prstGeom prst="rect">
            <a:avLst/>
          </a:prstGeom>
        </p:spPr>
      </p:pic>
      <p:sp>
        <p:nvSpPr>
          <p:cNvPr id="12" name="Platshållare för text 11"/>
          <p:cNvSpPr>
            <a:spLocks noGrp="1"/>
          </p:cNvSpPr>
          <p:nvPr>
            <p:ph type="body" sz="quarter" idx="14" hasCustomPrompt="1"/>
          </p:nvPr>
        </p:nvSpPr>
        <p:spPr>
          <a:xfrm>
            <a:off x="3179303" y="181125"/>
            <a:ext cx="5475620" cy="6155880"/>
          </a:xfrm>
        </p:spPr>
        <p:txBody>
          <a:bodyPr wrap="square" anchor="ctr">
            <a:noAutofit/>
          </a:bodyPr>
          <a:lstStyle>
            <a:lvl1pPr marL="0" indent="0">
              <a:lnSpc>
                <a:spcPct val="100000"/>
              </a:lnSpc>
              <a:spcAft>
                <a:spcPts val="0"/>
              </a:spcAft>
              <a:buNone/>
              <a:defRPr sz="1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smtClean="0"/>
              <a:t>Avslut</a:t>
            </a:r>
          </a:p>
        </p:txBody>
      </p:sp>
      <p:sp>
        <p:nvSpPr>
          <p:cNvPr id="7" name="Rektangel 6"/>
          <p:cNvSpPr/>
          <p:nvPr userDrawn="1"/>
        </p:nvSpPr>
        <p:spPr>
          <a:xfrm>
            <a:off x="180000" y="180000"/>
            <a:ext cx="2180560" cy="649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nvGrpSpPr>
          <p:cNvPr id="2" name="Grupp 8"/>
          <p:cNvGrpSpPr/>
          <p:nvPr userDrawn="1"/>
        </p:nvGrpSpPr>
        <p:grpSpPr>
          <a:xfrm>
            <a:off x="836613" y="2589373"/>
            <a:ext cx="893762" cy="1386038"/>
            <a:chOff x="836613" y="2589373"/>
            <a:chExt cx="893762" cy="1386038"/>
          </a:xfrm>
        </p:grpSpPr>
        <p:pic>
          <p:nvPicPr>
            <p:cNvPr id="15" name="Bildobjekt 14"/>
            <p:cNvPicPr>
              <a:picLocks noChangeAspect="1"/>
            </p:cNvPicPr>
            <p:nvPr userDrawn="1"/>
          </p:nvPicPr>
          <p:blipFill rotWithShape="1">
            <a:blip r:embed="rId3" cstate="screen">
              <a:extLst>
                <a:ext uri="{BEBA8EAE-BF5A-486C-A8C5-ECC9F3942E4B}">
                  <a14:imgProps xmlns="" xmlns:a14="http://schemas.microsoft.com/office/drawing/2010/main">
                    <a14:imgLayer r:embed="rId4">
                      <a14:imgEffect>
                        <a14:brightnessContrast bright="-100000"/>
                      </a14:imgEffect>
                    </a14:imgLayer>
                  </a14:imgProps>
                </a:ext>
                <a:ext uri="{28A0092B-C50C-407E-A947-70E740481C1C}">
                  <a14:useLocalDpi xmlns="" xmlns:a14="http://schemas.microsoft.com/office/drawing/2010/main" val="0"/>
                </a:ext>
              </a:extLst>
            </a:blip>
            <a:srcRect/>
            <a:stretch/>
          </p:blipFill>
          <p:spPr>
            <a:xfrm>
              <a:off x="836613" y="3636818"/>
              <a:ext cx="893762" cy="338593"/>
            </a:xfrm>
            <a:prstGeom prst="rect">
              <a:avLst/>
            </a:prstGeom>
          </p:spPr>
        </p:pic>
        <p:pic>
          <p:nvPicPr>
            <p:cNvPr id="16" name="Bildobjekt 15"/>
            <p:cNvPicPr>
              <a:picLocks noChangeAspect="1"/>
            </p:cNvPicPr>
            <p:nvPr userDrawn="1"/>
          </p:nvPicPr>
          <p:blipFill rotWithShape="1">
            <a:blip r:embed="rId5" cstate="screen">
              <a:extLst>
                <a:ext uri="{28A0092B-C50C-407E-A947-70E740481C1C}">
                  <a14:useLocalDpi xmlns="" xmlns:a14="http://schemas.microsoft.com/office/drawing/2010/main" val="0"/>
                </a:ext>
              </a:extLst>
            </a:blip>
            <a:srcRect/>
            <a:stretch/>
          </p:blipFill>
          <p:spPr>
            <a:xfrm>
              <a:off x="836613" y="2589373"/>
              <a:ext cx="893762" cy="1047446"/>
            </a:xfrm>
            <a:prstGeom prst="rect">
              <a:avLst/>
            </a:prstGeom>
          </p:spPr>
        </p:pic>
      </p:grpSp>
    </p:spTree>
    <p:extLst>
      <p:ext uri="{BB962C8B-B14F-4D97-AF65-F5344CB8AC3E}">
        <p14:creationId xmlns="" xmlns:p14="http://schemas.microsoft.com/office/powerpoint/2010/main" val="3177477847"/>
      </p:ext>
    </p:extLst>
  </p:cSld>
  <p:clrMapOvr>
    <a:masterClrMapping/>
  </p:clrMapOvr>
  <p:transition spd="med">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Avslutsida-röd">
    <p:spTree>
      <p:nvGrpSpPr>
        <p:cNvPr id="1" name=""/>
        <p:cNvGrpSpPr/>
        <p:nvPr/>
      </p:nvGrpSpPr>
      <p:grpSpPr>
        <a:xfrm>
          <a:off x="0" y="0"/>
          <a:ext cx="0" cy="0"/>
          <a:chOff x="0" y="0"/>
          <a:chExt cx="0" cy="0"/>
        </a:xfrm>
      </p:grpSpPr>
      <p:pic>
        <p:nvPicPr>
          <p:cNvPr id="12" name="Bildobjekt 11" descr="GBGstad-PPT-BKGR.jpg"/>
          <p:cNvPicPr>
            <a:picLocks noChangeAspect="1"/>
          </p:cNvPicPr>
          <p:nvPr userDrawn="1"/>
        </p:nvPicPr>
        <p:blipFill>
          <a:blip r:embed="rId2" cstate="screen"/>
          <a:srcRect/>
          <a:stretch>
            <a:fillRect/>
          </a:stretch>
        </p:blipFill>
        <p:spPr>
          <a:xfrm flipH="1">
            <a:off x="2360560" y="0"/>
            <a:ext cx="6783439" cy="6857999"/>
          </a:xfrm>
          <a:prstGeom prst="rect">
            <a:avLst/>
          </a:prstGeom>
        </p:spPr>
      </p:pic>
      <p:sp>
        <p:nvSpPr>
          <p:cNvPr id="7" name="Rektangel 6"/>
          <p:cNvSpPr/>
          <p:nvPr userDrawn="1"/>
        </p:nvSpPr>
        <p:spPr>
          <a:xfrm>
            <a:off x="180000" y="180000"/>
            <a:ext cx="2180560" cy="649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3" name="Platshållare för text 11"/>
          <p:cNvSpPr>
            <a:spLocks noGrp="1"/>
          </p:cNvSpPr>
          <p:nvPr>
            <p:ph type="body" sz="quarter" idx="14" hasCustomPrompt="1"/>
          </p:nvPr>
        </p:nvSpPr>
        <p:spPr>
          <a:xfrm>
            <a:off x="3179303" y="181125"/>
            <a:ext cx="5475620" cy="6155880"/>
          </a:xfrm>
        </p:spPr>
        <p:txBody>
          <a:bodyPr wrap="square" anchor="ctr">
            <a:noAutofit/>
          </a:bodyPr>
          <a:lstStyle>
            <a:lvl1pPr marL="0" indent="0">
              <a:lnSpc>
                <a:spcPct val="100000"/>
              </a:lnSpc>
              <a:spcAft>
                <a:spcPts val="0"/>
              </a:spcAft>
              <a:buNone/>
              <a:defRPr sz="1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smtClean="0"/>
              <a:t>Avslut</a:t>
            </a:r>
          </a:p>
        </p:txBody>
      </p:sp>
      <p:grpSp>
        <p:nvGrpSpPr>
          <p:cNvPr id="2" name="Grupp 14"/>
          <p:cNvGrpSpPr/>
          <p:nvPr userDrawn="1"/>
        </p:nvGrpSpPr>
        <p:grpSpPr>
          <a:xfrm>
            <a:off x="836613" y="2589373"/>
            <a:ext cx="893762" cy="1386038"/>
            <a:chOff x="836613" y="2589373"/>
            <a:chExt cx="893762" cy="1386038"/>
          </a:xfrm>
        </p:grpSpPr>
        <p:pic>
          <p:nvPicPr>
            <p:cNvPr id="16" name="Bildobjekt 15"/>
            <p:cNvPicPr>
              <a:picLocks noChangeAspect="1"/>
            </p:cNvPicPr>
            <p:nvPr userDrawn="1"/>
          </p:nvPicPr>
          <p:blipFill rotWithShape="1">
            <a:blip r:embed="rId3" cstate="screen">
              <a:extLst>
                <a:ext uri="{BEBA8EAE-BF5A-486C-A8C5-ECC9F3942E4B}">
                  <a14:imgProps xmlns:a14="http://schemas.microsoft.com/office/drawing/2010/main" xmlns="">
                    <a14:imgLayer r:embed="rId4">
                      <a14:imgEffect>
                        <a14:brightnessContrast bright="-100000"/>
                      </a14:imgEffect>
                    </a14:imgLayer>
                  </a14:imgProps>
                </a:ext>
                <a:ext uri="{28A0092B-C50C-407E-A947-70E740481C1C}">
                  <a14:useLocalDpi xmlns:a14="http://schemas.microsoft.com/office/drawing/2010/main" xmlns="" val="0"/>
                </a:ext>
              </a:extLst>
            </a:blip>
            <a:srcRect/>
            <a:stretch/>
          </p:blipFill>
          <p:spPr>
            <a:xfrm>
              <a:off x="836613" y="3636818"/>
              <a:ext cx="893762" cy="338593"/>
            </a:xfrm>
            <a:prstGeom prst="rect">
              <a:avLst/>
            </a:prstGeom>
          </p:spPr>
        </p:pic>
        <p:pic>
          <p:nvPicPr>
            <p:cNvPr id="17" name="Bildobjekt 16"/>
            <p:cNvPicPr>
              <a:picLocks noChangeAspect="1"/>
            </p:cNvPicPr>
            <p:nvPr userDrawn="1"/>
          </p:nvPicPr>
          <p:blipFill rotWithShape="1">
            <a:blip r:embed="rId5" cstate="screen">
              <a:extLst>
                <a:ext uri="{28A0092B-C50C-407E-A947-70E740481C1C}">
                  <a14:useLocalDpi xmlns:a14="http://schemas.microsoft.com/office/drawing/2010/main" xmlns="" val="0"/>
                </a:ext>
              </a:extLst>
            </a:blip>
            <a:srcRect/>
            <a:stretch/>
          </p:blipFill>
          <p:spPr>
            <a:xfrm>
              <a:off x="836613" y="2589373"/>
              <a:ext cx="893762" cy="1047446"/>
            </a:xfrm>
            <a:prstGeom prst="rect">
              <a:avLst/>
            </a:prstGeom>
          </p:spPr>
        </p:pic>
      </p:grpSp>
    </p:spTree>
    <p:extLst>
      <p:ext uri="{BB962C8B-B14F-4D97-AF65-F5344CB8AC3E}">
        <p14:creationId xmlns:p14="http://schemas.microsoft.com/office/powerpoint/2010/main" xmlns="" val="14139458"/>
      </p:ext>
    </p:extLst>
  </p:cSld>
  <p:clrMapOvr>
    <a:masterClrMapping/>
  </p:clrMapOvr>
  <p:transition spd="med">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Kapitelsida">
    <p:spTree>
      <p:nvGrpSpPr>
        <p:cNvPr id="1" name=""/>
        <p:cNvGrpSpPr/>
        <p:nvPr/>
      </p:nvGrpSpPr>
      <p:grpSpPr>
        <a:xfrm>
          <a:off x="0" y="0"/>
          <a:ext cx="0" cy="0"/>
          <a:chOff x="0" y="0"/>
          <a:chExt cx="0" cy="0"/>
        </a:xfrm>
      </p:grpSpPr>
      <p:pic>
        <p:nvPicPr>
          <p:cNvPr id="7" name="Bildobjekt 6" descr="GBGstad-PPT-BKGR.jpg"/>
          <p:cNvPicPr>
            <a:picLocks noChangeAspect="1"/>
          </p:cNvPicPr>
          <p:nvPr userDrawn="1"/>
        </p:nvPicPr>
        <p:blipFill>
          <a:blip r:embed="rId2" cstate="screen"/>
          <a:stretch>
            <a:fillRect/>
          </a:stretch>
        </p:blipFill>
        <p:spPr>
          <a:xfrm flipH="1">
            <a:off x="1" y="0"/>
            <a:ext cx="9143998" cy="6857999"/>
          </a:xfrm>
          <a:prstGeom prst="rect">
            <a:avLst/>
          </a:prstGeom>
        </p:spPr>
      </p:pic>
      <p:cxnSp>
        <p:nvCxnSpPr>
          <p:cNvPr id="8" name="Rak 7"/>
          <p:cNvCxnSpPr/>
          <p:nvPr userDrawn="1"/>
        </p:nvCxnSpPr>
        <p:spPr>
          <a:xfrm>
            <a:off x="2369561" y="2295525"/>
            <a:ext cx="0" cy="226695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Rubrik 4"/>
          <p:cNvSpPr>
            <a:spLocks noGrp="1"/>
          </p:cNvSpPr>
          <p:nvPr>
            <p:ph type="title" hasCustomPrompt="1"/>
          </p:nvPr>
        </p:nvSpPr>
        <p:spPr>
          <a:xfrm>
            <a:off x="2980338" y="2405247"/>
            <a:ext cx="5486252" cy="985563"/>
          </a:xfrm>
        </p:spPr>
        <p:txBody>
          <a:bodyPr wrap="square" anchor="b">
            <a:noAutofit/>
          </a:bodyPr>
          <a:lstStyle>
            <a:lvl1pPr>
              <a:lnSpc>
                <a:spcPct val="100000"/>
              </a:lnSpc>
              <a:defRPr sz="5000">
                <a:solidFill>
                  <a:schemeClr val="bg1"/>
                </a:solidFill>
              </a:defRPr>
            </a:lvl1pPr>
          </a:lstStyle>
          <a:p>
            <a:r>
              <a:rPr lang="sv-SE" dirty="0" smtClean="0"/>
              <a:t>Rubrik</a:t>
            </a:r>
            <a:endParaRPr lang="sv-SE" dirty="0"/>
          </a:p>
        </p:txBody>
      </p:sp>
      <p:sp>
        <p:nvSpPr>
          <p:cNvPr id="10" name="Platshållare för text 11"/>
          <p:cNvSpPr>
            <a:spLocks noGrp="1"/>
          </p:cNvSpPr>
          <p:nvPr>
            <p:ph type="body" sz="quarter" idx="14" hasCustomPrompt="1"/>
          </p:nvPr>
        </p:nvSpPr>
        <p:spPr>
          <a:xfrm>
            <a:off x="2999516" y="3563637"/>
            <a:ext cx="5475620" cy="307777"/>
          </a:xfrm>
        </p:spPr>
        <p:txBody>
          <a:bodyPr wrap="square">
            <a:spAutoFit/>
          </a:bodyPr>
          <a:lstStyle>
            <a:lvl1pPr marL="0" indent="0">
              <a:spcAft>
                <a:spcPts val="0"/>
              </a:spcAft>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smtClean="0"/>
              <a:t>Eventuell underrubrik</a:t>
            </a:r>
          </a:p>
        </p:txBody>
      </p:sp>
      <p:pic>
        <p:nvPicPr>
          <p:cNvPr id="12" name="Bildobjekt 11"/>
          <p:cNvPicPr>
            <a:picLocks noChangeAspect="1"/>
          </p:cNvPicPr>
          <p:nvPr userDrawn="1"/>
        </p:nvPicPr>
        <p:blipFill>
          <a:blip r:embed="rId3" cstate="screen">
            <a:extLst>
              <a:ext uri="{28A0092B-C50C-407E-A947-70E740481C1C}">
                <a14:useLocalDpi xmlns="" xmlns:a14="http://schemas.microsoft.com/office/drawing/2010/main" val="0"/>
              </a:ext>
            </a:extLst>
          </a:blip>
          <a:stretch>
            <a:fillRect/>
          </a:stretch>
        </p:blipFill>
        <p:spPr>
          <a:xfrm>
            <a:off x="836613" y="2589372"/>
            <a:ext cx="893762" cy="1386039"/>
          </a:xfrm>
          <a:prstGeom prst="rect">
            <a:avLst/>
          </a:prstGeom>
        </p:spPr>
      </p:pic>
    </p:spTree>
    <p:extLst>
      <p:ext uri="{BB962C8B-B14F-4D97-AF65-F5344CB8AC3E}">
        <p14:creationId xmlns="" xmlns:p14="http://schemas.microsoft.com/office/powerpoint/2010/main" val="1529010743"/>
      </p:ext>
    </p:extLst>
  </p:cSld>
  <p:clrMapOvr>
    <a:masterClrMapping/>
  </p:clrMapOvr>
  <p:transition spd="med">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ubrik +  text">
    <p:spTree>
      <p:nvGrpSpPr>
        <p:cNvPr id="1" name=""/>
        <p:cNvGrpSpPr/>
        <p:nvPr/>
      </p:nvGrpSpPr>
      <p:grpSpPr>
        <a:xfrm>
          <a:off x="0" y="0"/>
          <a:ext cx="0" cy="0"/>
          <a:chOff x="0" y="0"/>
          <a:chExt cx="0" cy="0"/>
        </a:xfrm>
      </p:grpSpPr>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3" name="Platshållare för sidfot 2"/>
          <p:cNvSpPr>
            <a:spLocks noGrp="1"/>
          </p:cNvSpPr>
          <p:nvPr>
            <p:ph type="ftr" sz="quarter" idx="15"/>
          </p:nvPr>
        </p:nvSpPr>
        <p:spPr/>
        <p:txBody>
          <a:bodyPr/>
          <a:lstStyle/>
          <a:p>
            <a:r>
              <a:rPr lang="en-US" smtClean="0"/>
              <a:t>SUSTAINABLE CITY – OPEN TO THE WORLD</a:t>
            </a:r>
            <a:endParaRPr lang="en-GB" dirty="0"/>
          </a:p>
        </p:txBody>
      </p:sp>
      <p:sp>
        <p:nvSpPr>
          <p:cNvPr id="10" name="Platshållare för text 12"/>
          <p:cNvSpPr>
            <a:spLocks noGrp="1"/>
          </p:cNvSpPr>
          <p:nvPr>
            <p:ph type="body" sz="quarter" idx="13" hasCustomPrompt="1"/>
          </p:nvPr>
        </p:nvSpPr>
        <p:spPr>
          <a:xfrm>
            <a:off x="522000" y="1440000"/>
            <a:ext cx="8228598"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 xmlns:p14="http://schemas.microsoft.com/office/powerpoint/2010/main" val="3441254688"/>
      </p:ext>
    </p:extLst>
  </p:cSld>
  <p:clrMapOvr>
    <a:masterClrMapping/>
  </p:clrMapOvr>
  <p:transition spd="med">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ubrik +  bild - helsida">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79868" y="1367999"/>
            <a:ext cx="8763480" cy="4824000"/>
          </a:xfrm>
          <a:solidFill>
            <a:schemeClr val="bg1">
              <a:lumMod val="95000"/>
            </a:schemeClr>
          </a:solidFill>
        </p:spPr>
        <p:txBody>
          <a:bodyPr lIns="180000" tIns="180000"/>
          <a:lstStyle>
            <a:lvl1pPr marL="180000" marR="0" indent="-180000" algn="l" defTabSz="457200" rtl="0" eaLnBrk="1" fontAlgn="auto" latinLnBrk="0" hangingPunct="1">
              <a:lnSpc>
                <a:spcPct val="100000"/>
              </a:lnSpc>
              <a:spcBef>
                <a:spcPts val="0"/>
              </a:spcBef>
              <a:spcAft>
                <a:spcPts val="1500"/>
              </a:spcAft>
              <a:buClrTx/>
              <a:buSzTx/>
              <a:buFont typeface="Arial"/>
              <a:buChar char="•"/>
              <a:tabLst/>
              <a:defRPr sz="1200" i="1">
                <a:solidFill>
                  <a:schemeClr val="tx1"/>
                </a:solidFill>
              </a:defRPr>
            </a:lvl1pPr>
          </a:lstStyle>
          <a:p>
            <a:r>
              <a:rPr lang="sv-SE" dirty="0" smtClean="0"/>
              <a:t>Klicka på ikonen för att infoga bild.</a:t>
            </a:r>
          </a:p>
          <a:p>
            <a:endParaRPr lang="sv-SE" dirty="0" smtClean="0"/>
          </a:p>
        </p:txBody>
      </p:sp>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3" name="Platshållare för sidfot 2"/>
          <p:cNvSpPr>
            <a:spLocks noGrp="1"/>
          </p:cNvSpPr>
          <p:nvPr>
            <p:ph type="ftr" sz="quarter" idx="15"/>
          </p:nvPr>
        </p:nvSpPr>
        <p:spPr/>
        <p:txBody>
          <a:bodyPr/>
          <a:lstStyle/>
          <a:p>
            <a:r>
              <a:rPr lang="en-US" smtClean="0"/>
              <a:t>SUSTAINABLE CITY – OPEN TO THE WORLD</a:t>
            </a:r>
            <a:endParaRPr lang="en-GB" dirty="0"/>
          </a:p>
        </p:txBody>
      </p:sp>
    </p:spTree>
    <p:extLst>
      <p:ext uri="{BB962C8B-B14F-4D97-AF65-F5344CB8AC3E}">
        <p14:creationId xmlns="" xmlns:p14="http://schemas.microsoft.com/office/powerpoint/2010/main" val="783435708"/>
      </p:ext>
    </p:extLst>
  </p:cSld>
  <p:clrMapOvr>
    <a:masterClrMapping/>
  </p:clrMapOvr>
  <p:transition spd="med">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ubrik, text +  bild - helsida">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79868" y="1367999"/>
            <a:ext cx="8763480" cy="4824000"/>
          </a:xfrm>
          <a:solidFill>
            <a:schemeClr val="bg1">
              <a:lumMod val="95000"/>
            </a:schemeClr>
          </a:solidFill>
        </p:spPr>
        <p:txBody>
          <a:bodyPr lIns="180000" tIns="180000"/>
          <a:lstStyle>
            <a:lvl1pPr marL="180000" marR="0" indent="-180000" algn="l" defTabSz="457200" rtl="0" eaLnBrk="1" fontAlgn="auto" latinLnBrk="0" hangingPunct="1">
              <a:lnSpc>
                <a:spcPct val="100000"/>
              </a:lnSpc>
              <a:spcBef>
                <a:spcPts val="0"/>
              </a:spcBef>
              <a:spcAft>
                <a:spcPts val="1500"/>
              </a:spcAft>
              <a:buClrTx/>
              <a:buSzTx/>
              <a:buFont typeface="Arial"/>
              <a:buChar char="•"/>
              <a:tabLst/>
              <a:defRPr sz="1200" i="1">
                <a:solidFill>
                  <a:schemeClr val="tx1"/>
                </a:solidFill>
              </a:defRPr>
            </a:lvl1pPr>
          </a:lstStyle>
          <a:p>
            <a:r>
              <a:rPr lang="sv-SE" dirty="0" smtClean="0"/>
              <a:t>Klicka på ikonen för att infoga bild.</a:t>
            </a:r>
          </a:p>
          <a:p>
            <a:endParaRPr lang="sv-SE" dirty="0" smtClean="0"/>
          </a:p>
        </p:txBody>
      </p:sp>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6" name="Platshållare för text 4"/>
          <p:cNvSpPr>
            <a:spLocks noGrp="1"/>
          </p:cNvSpPr>
          <p:nvPr>
            <p:ph type="body" sz="quarter" idx="16" hasCustomPrompt="1"/>
          </p:nvPr>
        </p:nvSpPr>
        <p:spPr>
          <a:xfrm>
            <a:off x="4859594" y="2507994"/>
            <a:ext cx="3583858" cy="2757487"/>
          </a:xfrm>
        </p:spPr>
        <p:txBody>
          <a:bodyPr/>
          <a:lstStyle>
            <a:lvl1pPr>
              <a:defRPr b="1"/>
            </a:lvl1pPr>
            <a:lvl2pPr>
              <a:defRPr b="1"/>
            </a:lvl2pPr>
            <a:lvl3pPr>
              <a:defRPr b="1"/>
            </a:lvl3pPr>
            <a:lvl4pPr>
              <a:defRPr b="1"/>
            </a:lvl4pPr>
            <a:lvl5pPr>
              <a:defRPr b="1"/>
            </a:lvl5p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3" name="Platshållare för sidfot 2"/>
          <p:cNvSpPr>
            <a:spLocks noGrp="1"/>
          </p:cNvSpPr>
          <p:nvPr>
            <p:ph type="ftr" sz="quarter" idx="17"/>
          </p:nvPr>
        </p:nvSpPr>
        <p:spPr/>
        <p:txBody>
          <a:bodyPr/>
          <a:lstStyle/>
          <a:p>
            <a:r>
              <a:rPr lang="en-US" smtClean="0"/>
              <a:t>SUSTAINABLE CITY – OPEN TO THE WORLD</a:t>
            </a:r>
            <a:endParaRPr lang="en-GB" dirty="0"/>
          </a:p>
        </p:txBody>
      </p:sp>
    </p:spTree>
    <p:extLst>
      <p:ext uri="{BB962C8B-B14F-4D97-AF65-F5344CB8AC3E}">
        <p14:creationId xmlns="" xmlns:p14="http://schemas.microsoft.com/office/powerpoint/2010/main" val="3455697130"/>
      </p:ext>
    </p:extLst>
  </p:cSld>
  <p:clrMapOvr>
    <a:masterClrMapping/>
  </p:clrMapOvr>
  <p:transition spd="med">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ubrik + grafik - helsida">
    <p:spTree>
      <p:nvGrpSpPr>
        <p:cNvPr id="1" name=""/>
        <p:cNvGrpSpPr/>
        <p:nvPr/>
      </p:nvGrpSpPr>
      <p:grpSpPr>
        <a:xfrm>
          <a:off x="0" y="0"/>
          <a:ext cx="0" cy="0"/>
          <a:chOff x="0" y="0"/>
          <a:chExt cx="0" cy="0"/>
        </a:xfrm>
      </p:grpSpPr>
      <p:sp>
        <p:nvSpPr>
          <p:cNvPr id="3" name="Platshållare för sidfot 2"/>
          <p:cNvSpPr>
            <a:spLocks noGrp="1"/>
          </p:cNvSpPr>
          <p:nvPr>
            <p:ph type="ftr" sz="quarter" idx="14"/>
          </p:nvPr>
        </p:nvSpPr>
        <p:spPr>
          <a:xfrm>
            <a:off x="520571" y="6269050"/>
            <a:ext cx="2895600" cy="417575"/>
          </a:xfrm>
        </p:spPr>
        <p:txBody>
          <a:bodyPr/>
          <a:lstStyle/>
          <a:p>
            <a:r>
              <a:rPr lang="en-US" smtClean="0"/>
              <a:t>SUSTAINABLE CITY – OPEN TO THE WORLD</a:t>
            </a:r>
            <a:endParaRPr lang="en-GB" dirty="0"/>
          </a:p>
        </p:txBody>
      </p:sp>
      <p:sp>
        <p:nvSpPr>
          <p:cNvPr id="7" name="Platshållare för bildnummer 6"/>
          <p:cNvSpPr>
            <a:spLocks noGrp="1"/>
          </p:cNvSpPr>
          <p:nvPr>
            <p:ph type="sldNum" sz="quarter" idx="15"/>
          </p:nvPr>
        </p:nvSpPr>
        <p:spPr/>
        <p:txBody>
          <a:bodyPr/>
          <a:lstStyle/>
          <a:p>
            <a:fld id="{CCB980A4-8073-2E47-BD49-CDC58DACAC28}" type="slidenum">
              <a:rPr lang="sv-SE" smtClean="0"/>
              <a:pPr/>
              <a:t>‹#›</a:t>
            </a:fld>
            <a:endParaRPr lang="sv-SE" dirty="0"/>
          </a:p>
        </p:txBody>
      </p:sp>
      <p:sp>
        <p:nvSpPr>
          <p:cNvPr id="11" name="Platshållare för innehåll 10"/>
          <p:cNvSpPr>
            <a:spLocks noGrp="1"/>
          </p:cNvSpPr>
          <p:nvPr>
            <p:ph sz="quarter" idx="16" hasCustomPrompt="1"/>
          </p:nvPr>
        </p:nvSpPr>
        <p:spPr>
          <a:xfrm>
            <a:off x="179387" y="1368000"/>
            <a:ext cx="8763959" cy="4824000"/>
          </a:xfrm>
          <a:solidFill>
            <a:schemeClr val="bg1">
              <a:lumMod val="95000"/>
            </a:schemeClr>
          </a:solidFill>
        </p:spPr>
        <p:txBody>
          <a:bodyPr lIns="180000" tIns="180000"/>
          <a:lstStyle>
            <a:lvl1pPr marL="179388" indent="-179388">
              <a:defRPr sz="1200" i="1">
                <a:solidFill>
                  <a:schemeClr val="tx1"/>
                </a:solidFill>
              </a:defRPr>
            </a:lvl1pPr>
            <a:lvl2pPr marL="712788" indent="-266700">
              <a:defRPr sz="2000"/>
            </a:lvl2pPr>
            <a:lvl3pPr marL="712788" indent="-266700">
              <a:defRPr sz="1600"/>
            </a:lvl3pPr>
            <a:lvl4pPr marL="712788" indent="-266700">
              <a:defRPr sz="1600"/>
            </a:lvl4pPr>
            <a:lvl5pPr marL="712788" indent="-266700">
              <a:defRPr sz="1600"/>
            </a:lvl5pPr>
          </a:lstStyle>
          <a:p>
            <a:pPr lvl="0"/>
            <a:r>
              <a:rPr lang="sv-SE" dirty="0" smtClean="0"/>
              <a:t>Klicka på en av ikonerna för att infoga bild, diagram, film etc.</a:t>
            </a:r>
            <a:endParaRPr lang="sv-SE" dirty="0"/>
          </a:p>
        </p:txBody>
      </p:sp>
      <p:sp>
        <p:nvSpPr>
          <p:cNvPr id="4" name="Rubrik 3"/>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3999022756"/>
      </p:ext>
    </p:extLst>
  </p:cSld>
  <p:clrMapOvr>
    <a:masterClrMapping/>
  </p:clrMapOvr>
  <p:transition spd="med">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ld + text höger">
    <p:spTree>
      <p:nvGrpSpPr>
        <p:cNvPr id="1" name=""/>
        <p:cNvGrpSpPr/>
        <p:nvPr/>
      </p:nvGrpSpPr>
      <p:grpSpPr>
        <a:xfrm>
          <a:off x="0" y="0"/>
          <a:ext cx="0" cy="0"/>
          <a:chOff x="0" y="0"/>
          <a:chExt cx="0" cy="0"/>
        </a:xfrm>
      </p:grpSpPr>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179866" y="1368000"/>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13" name="Platshållare för text 12"/>
          <p:cNvSpPr>
            <a:spLocks noGrp="1"/>
          </p:cNvSpPr>
          <p:nvPr>
            <p:ph type="body" sz="quarter" idx="13" hasCustomPrompt="1"/>
          </p:nvPr>
        </p:nvSpPr>
        <p:spPr>
          <a:xfrm>
            <a:off x="3581057" y="1440000"/>
            <a:ext cx="5040000" cy="4694989"/>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3145963504"/>
      </p:ext>
    </p:extLst>
  </p:cSld>
  <p:clrMapOvr>
    <a:masterClrMapping/>
  </p:clrMapOvr>
  <p:transition spd="med">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ld + text vänster">
    <p:spTree>
      <p:nvGrpSpPr>
        <p:cNvPr id="1" name=""/>
        <p:cNvGrpSpPr/>
        <p:nvPr/>
      </p:nvGrpSpPr>
      <p:grpSpPr>
        <a:xfrm>
          <a:off x="0" y="0"/>
          <a:ext cx="0" cy="0"/>
          <a:chOff x="0" y="0"/>
          <a:chExt cx="0" cy="0"/>
        </a:xfrm>
      </p:grpSpPr>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5888914" y="1368000"/>
            <a:ext cx="3060000" cy="4824000"/>
          </a:xfrm>
          <a:solidFill>
            <a:schemeClr val="bg1">
              <a:lumMod val="95000"/>
            </a:schemeClr>
          </a:solidFill>
          <a:ln>
            <a:noFill/>
          </a:ln>
        </p:spPr>
        <p:txBody>
          <a:bodyPr lIns="180000" tIns="180000"/>
          <a:lstStyle>
            <a:lvl1pPr>
              <a:defRPr sz="1200" i="1" baseline="0">
                <a:solidFill>
                  <a:schemeClr val="tx1"/>
                </a:solidFill>
              </a:defRPr>
            </a:lvl1pPr>
          </a:lstStyle>
          <a:p>
            <a:r>
              <a:rPr lang="sv-SE" dirty="0" smtClean="0"/>
              <a:t>Klicka på ikonen för att infoga bild.</a:t>
            </a:r>
          </a:p>
        </p:txBody>
      </p:sp>
      <p:sp>
        <p:nvSpPr>
          <p:cNvPr id="13" name="Platshållare för text 12"/>
          <p:cNvSpPr>
            <a:spLocks noGrp="1"/>
          </p:cNvSpPr>
          <p:nvPr>
            <p:ph type="body" sz="quarter" idx="13" hasCustomPrompt="1"/>
          </p:nvPr>
        </p:nvSpPr>
        <p:spPr>
          <a:xfrm>
            <a:off x="522000" y="1440000"/>
            <a:ext cx="5040000"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561076144"/>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  text">
    <p:spTree>
      <p:nvGrpSpPr>
        <p:cNvPr id="1" name=""/>
        <p:cNvGrpSpPr/>
        <p:nvPr/>
      </p:nvGrpSpPr>
      <p:grpSpPr>
        <a:xfrm>
          <a:off x="0" y="0"/>
          <a:ext cx="0" cy="0"/>
          <a:chOff x="0" y="0"/>
          <a:chExt cx="0" cy="0"/>
        </a:xfrm>
      </p:grpSpPr>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3" name="Platshållare för sidfot 2"/>
          <p:cNvSpPr>
            <a:spLocks noGrp="1"/>
          </p:cNvSpPr>
          <p:nvPr>
            <p:ph type="ftr" sz="quarter" idx="15"/>
          </p:nvPr>
        </p:nvSpPr>
        <p:spPr/>
        <p:txBody>
          <a:bodyPr/>
          <a:lstStyle/>
          <a:p>
            <a:r>
              <a:rPr lang="en-US" smtClean="0"/>
              <a:t>SUSTAINABLE CITY – OPEN TO THE WORLD</a:t>
            </a:r>
            <a:endParaRPr lang="en-GB" dirty="0"/>
          </a:p>
        </p:txBody>
      </p:sp>
      <p:sp>
        <p:nvSpPr>
          <p:cNvPr id="10" name="Platshållare för text 12"/>
          <p:cNvSpPr>
            <a:spLocks noGrp="1"/>
          </p:cNvSpPr>
          <p:nvPr>
            <p:ph type="body" sz="quarter" idx="13" hasCustomPrompt="1"/>
          </p:nvPr>
        </p:nvSpPr>
        <p:spPr>
          <a:xfrm>
            <a:off x="522000" y="1440000"/>
            <a:ext cx="8228598"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 xmlns:p14="http://schemas.microsoft.com/office/powerpoint/2010/main" val="4007312406"/>
      </p:ext>
    </p:extLst>
  </p:cSld>
  <p:clrMapOvr>
    <a:masterClrMapping/>
  </p:clrMapOvr>
  <p:transition spd="med">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ld + grafik höger">
    <p:spTree>
      <p:nvGrpSpPr>
        <p:cNvPr id="1" name=""/>
        <p:cNvGrpSpPr/>
        <p:nvPr/>
      </p:nvGrpSpPr>
      <p:grpSpPr>
        <a:xfrm>
          <a:off x="0" y="0"/>
          <a:ext cx="0" cy="0"/>
          <a:chOff x="0" y="0"/>
          <a:chExt cx="0" cy="0"/>
        </a:xfrm>
      </p:grpSpPr>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179389" y="1368000"/>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11" name="Platshållare för innehåll 7"/>
          <p:cNvSpPr>
            <a:spLocks noGrp="1"/>
          </p:cNvSpPr>
          <p:nvPr>
            <p:ph sz="quarter" idx="13" hasCustomPrompt="1"/>
          </p:nvPr>
        </p:nvSpPr>
        <p:spPr>
          <a:xfrm>
            <a:off x="3582000" y="1368000"/>
            <a:ext cx="5364000" cy="4824000"/>
          </a:xfrm>
          <a:solidFill>
            <a:schemeClr val="bg1">
              <a:lumMod val="95000"/>
            </a:schemeClr>
          </a:solidFill>
        </p:spPr>
        <p:txBody>
          <a:bodyPr lIns="180000" tIns="180000"/>
          <a:lstStyle>
            <a:lvl1pPr>
              <a:defRPr sz="1200"/>
            </a:lvl1pPr>
          </a:lstStyle>
          <a:p>
            <a:pPr lvl="0"/>
            <a:r>
              <a:rPr lang="sv-SE" dirty="0" smtClean="0"/>
              <a:t>Klicka på en av ikonerna för att infoga bild, diagram, film etc.</a:t>
            </a:r>
          </a:p>
        </p:txBody>
      </p:sp>
    </p:spTree>
    <p:extLst>
      <p:ext uri="{BB962C8B-B14F-4D97-AF65-F5344CB8AC3E}">
        <p14:creationId xmlns="" xmlns:p14="http://schemas.microsoft.com/office/powerpoint/2010/main" val="2289522062"/>
      </p:ext>
    </p:extLst>
  </p:cSld>
  <p:clrMapOvr>
    <a:masterClrMapping/>
  </p:clrMapOvr>
  <p:transition spd="med">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ld + grafik vänst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179389" y="1368000"/>
            <a:ext cx="5364000" cy="4824000"/>
          </a:xfrm>
          <a:solidFill>
            <a:schemeClr val="bg1">
              <a:lumMod val="95000"/>
            </a:schemeClr>
          </a:solidFill>
        </p:spPr>
        <p:txBody>
          <a:bodyPr lIns="180000" tIns="180000"/>
          <a:lstStyle>
            <a:lvl1pPr>
              <a:defRPr sz="1200" i="1" baseline="0">
                <a:solidFill>
                  <a:schemeClr val="tx1"/>
                </a:solidFill>
              </a:defRPr>
            </a:lvl1pPr>
          </a:lstStyle>
          <a:p>
            <a:pPr lvl="0"/>
            <a:r>
              <a:rPr lang="sv-SE" dirty="0" smtClean="0"/>
              <a:t>Klicka på en av ikonerna för att infoga bild, diagram, film etc.</a:t>
            </a:r>
            <a:endParaRPr lang="sv-SE" dirty="0"/>
          </a:p>
        </p:txBody>
      </p:sp>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5889600" y="1367999"/>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1939858989"/>
      </p:ext>
    </p:extLst>
  </p:cSld>
  <p:clrMapOvr>
    <a:masterClrMapping/>
  </p:clrMapOvr>
  <p:transition spd="med">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 grafik vänst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179388" y="1368000"/>
            <a:ext cx="5364000" cy="4824000"/>
          </a:xfrm>
          <a:solidFill>
            <a:schemeClr val="bg1">
              <a:lumMod val="95000"/>
            </a:schemeClr>
          </a:solidFill>
        </p:spPr>
        <p:txBody>
          <a:bodyPr lIns="180000" tIns="180000"/>
          <a:lstStyle>
            <a:lvl1pPr>
              <a:defRPr sz="1200" i="1" baseline="0">
                <a:solidFill>
                  <a:schemeClr val="tx1"/>
                </a:solidFill>
              </a:defRPr>
            </a:lvl1pPr>
          </a:lstStyle>
          <a:p>
            <a:pPr lvl="0"/>
            <a:r>
              <a:rPr lang="sv-SE" dirty="0" smtClean="0"/>
              <a:t>Klicka på en av ikonerna för att infoga bild, diagram, film etc.</a:t>
            </a:r>
            <a:endParaRPr lang="sv-SE" dirty="0"/>
          </a:p>
        </p:txBody>
      </p:sp>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9" name="Platshållare för text 8"/>
          <p:cNvSpPr>
            <a:spLocks noGrp="1"/>
          </p:cNvSpPr>
          <p:nvPr>
            <p:ph type="body" sz="quarter" idx="14" hasCustomPrompt="1"/>
          </p:nvPr>
        </p:nvSpPr>
        <p:spPr>
          <a:xfrm>
            <a:off x="5889600" y="1440000"/>
            <a:ext cx="2732400"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lvl1pPr>
              <a:defRPr lang="sv-SE" sz="2800" b="1" i="0" u="none" strike="noStrike" baseline="0" smtClean="0"/>
            </a:lvl1pPr>
          </a:lstStyle>
          <a:p>
            <a:r>
              <a:rPr lang="sv-SE" sz="2800" b="1" i="0" u="none" strike="noStrike" baseline="0" dirty="0" smtClean="0">
                <a:solidFill>
                  <a:srgbClr val="2C2C2C"/>
                </a:solidFill>
                <a:latin typeface="Arial"/>
              </a:rPr>
              <a:t>Rubrik </a:t>
            </a:r>
            <a:r>
              <a:rPr lang="sv-SE" sz="2800" b="1" i="0" u="none" strike="noStrike" baseline="0" dirty="0" err="1" smtClean="0">
                <a:solidFill>
                  <a:srgbClr val="2C2C2C"/>
                </a:solidFill>
                <a:latin typeface="Arial"/>
              </a:rPr>
              <a:t>rubrik</a:t>
            </a:r>
            <a:r>
              <a:rPr lang="sv-SE" sz="2800" b="1" i="0" u="none" strike="noStrike" baseline="0" dirty="0" smtClean="0">
                <a:solidFill>
                  <a:srgbClr val="2C2C2C"/>
                </a:solidFill>
                <a:latin typeface="Arial"/>
              </a:rPr>
              <a:t> </a:t>
            </a:r>
            <a:r>
              <a:rPr lang="sv-SE" sz="2800" b="1" i="0" u="none" strike="noStrike" baseline="0" dirty="0" err="1" smtClean="0">
                <a:solidFill>
                  <a:srgbClr val="2C2C2C"/>
                </a:solidFill>
                <a:latin typeface="Arial"/>
              </a:rPr>
              <a:t>rubrik</a:t>
            </a:r>
            <a:endParaRPr lang="sv-SE" dirty="0"/>
          </a:p>
        </p:txBody>
      </p:sp>
    </p:spTree>
    <p:extLst>
      <p:ext uri="{BB962C8B-B14F-4D97-AF65-F5344CB8AC3E}">
        <p14:creationId xmlns="" xmlns:p14="http://schemas.microsoft.com/office/powerpoint/2010/main" val="2439310089"/>
      </p:ext>
    </p:extLst>
  </p:cSld>
  <p:clrMapOvr>
    <a:masterClrMapping/>
  </p:clrMapOvr>
  <p:transition spd="med">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grafik hög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3582000" y="1368000"/>
            <a:ext cx="5364000" cy="4824000"/>
          </a:xfrm>
          <a:solidFill>
            <a:schemeClr val="bg1">
              <a:lumMod val="95000"/>
            </a:schemeClr>
          </a:solidFill>
        </p:spPr>
        <p:txBody>
          <a:bodyPr lIns="180000" tIns="180000"/>
          <a:lstStyle>
            <a:lvl1pPr>
              <a:defRPr sz="1200" i="1">
                <a:solidFill>
                  <a:schemeClr val="tx1"/>
                </a:solidFill>
              </a:defRPr>
            </a:lvl1pPr>
          </a:lstStyle>
          <a:p>
            <a:pPr lvl="0"/>
            <a:r>
              <a:rPr lang="sv-SE" dirty="0" smtClean="0"/>
              <a:t>Klicka på en av ikonerna för att infoga bild, diagram, film etc.</a:t>
            </a:r>
          </a:p>
        </p:txBody>
      </p:sp>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9" name="Platshållare för text 8"/>
          <p:cNvSpPr>
            <a:spLocks noGrp="1"/>
          </p:cNvSpPr>
          <p:nvPr>
            <p:ph type="body" sz="quarter" idx="14" hasCustomPrompt="1"/>
          </p:nvPr>
        </p:nvSpPr>
        <p:spPr>
          <a:xfrm>
            <a:off x="522000" y="1440000"/>
            <a:ext cx="2732143"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505727683"/>
      </p:ext>
    </p:extLst>
  </p:cSld>
  <p:clrMapOvr>
    <a:masterClrMapping/>
  </p:clrMapOvr>
  <p:transition spd="med">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Kapitelsida">
    <p:spTree>
      <p:nvGrpSpPr>
        <p:cNvPr id="1" name=""/>
        <p:cNvGrpSpPr/>
        <p:nvPr/>
      </p:nvGrpSpPr>
      <p:grpSpPr>
        <a:xfrm>
          <a:off x="0" y="0"/>
          <a:ext cx="0" cy="0"/>
          <a:chOff x="0" y="0"/>
          <a:chExt cx="0" cy="0"/>
        </a:xfrm>
      </p:grpSpPr>
      <p:pic>
        <p:nvPicPr>
          <p:cNvPr id="9" name="Bildobjekt 8" descr="GBGstad-PPT-BKGR.jpg"/>
          <p:cNvPicPr>
            <a:picLocks noChangeAspect="1"/>
          </p:cNvPicPr>
          <p:nvPr userDrawn="1"/>
        </p:nvPicPr>
        <p:blipFill>
          <a:blip r:embed="rId2" cstate="screen"/>
          <a:stretch>
            <a:fillRect/>
          </a:stretch>
        </p:blipFill>
        <p:spPr>
          <a:xfrm flipH="1">
            <a:off x="0" y="0"/>
            <a:ext cx="9143998" cy="6857998"/>
          </a:xfrm>
          <a:prstGeom prst="rect">
            <a:avLst/>
          </a:prstGeom>
        </p:spPr>
      </p:pic>
      <p:cxnSp>
        <p:nvCxnSpPr>
          <p:cNvPr id="8" name="Rak 7"/>
          <p:cNvCxnSpPr/>
          <p:nvPr userDrawn="1"/>
        </p:nvCxnSpPr>
        <p:spPr>
          <a:xfrm>
            <a:off x="2369561" y="2295525"/>
            <a:ext cx="0" cy="226695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Rubrik 4"/>
          <p:cNvSpPr>
            <a:spLocks noGrp="1"/>
          </p:cNvSpPr>
          <p:nvPr>
            <p:ph type="title" hasCustomPrompt="1"/>
          </p:nvPr>
        </p:nvSpPr>
        <p:spPr>
          <a:xfrm>
            <a:off x="2980338" y="2405247"/>
            <a:ext cx="5486252" cy="985563"/>
          </a:xfrm>
        </p:spPr>
        <p:txBody>
          <a:bodyPr wrap="square" anchor="b">
            <a:noAutofit/>
          </a:bodyPr>
          <a:lstStyle>
            <a:lvl1pPr>
              <a:lnSpc>
                <a:spcPct val="100000"/>
              </a:lnSpc>
              <a:defRPr sz="5000">
                <a:solidFill>
                  <a:schemeClr val="bg1"/>
                </a:solidFill>
              </a:defRPr>
            </a:lvl1pPr>
          </a:lstStyle>
          <a:p>
            <a:r>
              <a:rPr lang="sv-SE" dirty="0" smtClean="0"/>
              <a:t>Rubrik</a:t>
            </a:r>
            <a:endParaRPr lang="sv-SE" dirty="0"/>
          </a:p>
        </p:txBody>
      </p:sp>
      <p:sp>
        <p:nvSpPr>
          <p:cNvPr id="7" name="Platshållare för text 11"/>
          <p:cNvSpPr>
            <a:spLocks noGrp="1"/>
          </p:cNvSpPr>
          <p:nvPr>
            <p:ph type="body" sz="quarter" idx="14" hasCustomPrompt="1"/>
          </p:nvPr>
        </p:nvSpPr>
        <p:spPr>
          <a:xfrm>
            <a:off x="2999516" y="3563637"/>
            <a:ext cx="5475620" cy="307777"/>
          </a:xfrm>
        </p:spPr>
        <p:txBody>
          <a:bodyPr wrap="square">
            <a:spAutoFit/>
          </a:bodyPr>
          <a:lstStyle>
            <a:lvl1pPr marL="0" indent="0">
              <a:spcAft>
                <a:spcPts val="0"/>
              </a:spcAft>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smtClean="0"/>
              <a:t>Eventuell underrubrik</a:t>
            </a:r>
          </a:p>
        </p:txBody>
      </p:sp>
      <p:pic>
        <p:nvPicPr>
          <p:cNvPr id="10" name="Bildobjekt 9"/>
          <p:cNvPicPr>
            <a:picLocks noChangeAspect="1"/>
          </p:cNvPicPr>
          <p:nvPr userDrawn="1"/>
        </p:nvPicPr>
        <p:blipFill>
          <a:blip r:embed="rId3" cstate="screen">
            <a:extLst>
              <a:ext uri="{28A0092B-C50C-407E-A947-70E740481C1C}">
                <a14:useLocalDpi xmlns="" xmlns:a14="http://schemas.microsoft.com/office/drawing/2010/main" val="0"/>
              </a:ext>
            </a:extLst>
          </a:blip>
          <a:stretch>
            <a:fillRect/>
          </a:stretch>
        </p:blipFill>
        <p:spPr>
          <a:xfrm>
            <a:off x="836613" y="2589372"/>
            <a:ext cx="893762" cy="1386039"/>
          </a:xfrm>
          <a:prstGeom prst="rect">
            <a:avLst/>
          </a:prstGeom>
        </p:spPr>
      </p:pic>
    </p:spTree>
    <p:extLst>
      <p:ext uri="{BB962C8B-B14F-4D97-AF65-F5344CB8AC3E}">
        <p14:creationId xmlns="" xmlns:p14="http://schemas.microsoft.com/office/powerpoint/2010/main" val="1381257617"/>
      </p:ext>
    </p:extLst>
  </p:cSld>
  <p:clrMapOvr>
    <a:masterClrMapping/>
  </p:clrMapOvr>
  <p:transition spd="med">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ubrik +  text">
    <p:spTree>
      <p:nvGrpSpPr>
        <p:cNvPr id="1" name=""/>
        <p:cNvGrpSpPr/>
        <p:nvPr/>
      </p:nvGrpSpPr>
      <p:grpSpPr>
        <a:xfrm>
          <a:off x="0" y="0"/>
          <a:ext cx="0" cy="0"/>
          <a:chOff x="0" y="0"/>
          <a:chExt cx="0" cy="0"/>
        </a:xfrm>
      </p:grpSpPr>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3" name="Platshållare för sidfot 2"/>
          <p:cNvSpPr>
            <a:spLocks noGrp="1"/>
          </p:cNvSpPr>
          <p:nvPr>
            <p:ph type="ftr" sz="quarter" idx="15"/>
          </p:nvPr>
        </p:nvSpPr>
        <p:spPr/>
        <p:txBody>
          <a:bodyPr/>
          <a:lstStyle/>
          <a:p>
            <a:r>
              <a:rPr lang="en-US" smtClean="0"/>
              <a:t>SUSTAINABLE CITY – OPEN TO THE WORLD</a:t>
            </a:r>
            <a:endParaRPr lang="en-GB" dirty="0"/>
          </a:p>
        </p:txBody>
      </p:sp>
      <p:sp>
        <p:nvSpPr>
          <p:cNvPr id="10" name="Platshållare för text 12"/>
          <p:cNvSpPr>
            <a:spLocks noGrp="1"/>
          </p:cNvSpPr>
          <p:nvPr>
            <p:ph type="body" sz="quarter" idx="13" hasCustomPrompt="1"/>
          </p:nvPr>
        </p:nvSpPr>
        <p:spPr>
          <a:xfrm>
            <a:off x="522000" y="1440000"/>
            <a:ext cx="8228598"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 xmlns:p14="http://schemas.microsoft.com/office/powerpoint/2010/main" val="3441254688"/>
      </p:ext>
    </p:extLst>
  </p:cSld>
  <p:clrMapOvr>
    <a:masterClrMapping/>
  </p:clrMapOvr>
  <p:transition spd="med">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ubrik +  bild - helsida">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79868" y="1367999"/>
            <a:ext cx="8763480" cy="4824000"/>
          </a:xfrm>
          <a:solidFill>
            <a:schemeClr val="bg1">
              <a:lumMod val="95000"/>
            </a:schemeClr>
          </a:solidFill>
        </p:spPr>
        <p:txBody>
          <a:bodyPr lIns="180000" tIns="180000"/>
          <a:lstStyle>
            <a:lvl1pPr marL="180000" marR="0" indent="-180000" algn="l" defTabSz="457200" rtl="0" eaLnBrk="1" fontAlgn="auto" latinLnBrk="0" hangingPunct="1">
              <a:lnSpc>
                <a:spcPct val="100000"/>
              </a:lnSpc>
              <a:spcBef>
                <a:spcPts val="0"/>
              </a:spcBef>
              <a:spcAft>
                <a:spcPts val="1500"/>
              </a:spcAft>
              <a:buClrTx/>
              <a:buSzTx/>
              <a:buFont typeface="Arial"/>
              <a:buChar char="•"/>
              <a:tabLst/>
              <a:defRPr sz="1200" i="1">
                <a:solidFill>
                  <a:schemeClr val="tx1"/>
                </a:solidFill>
              </a:defRPr>
            </a:lvl1pPr>
          </a:lstStyle>
          <a:p>
            <a:r>
              <a:rPr lang="sv-SE" dirty="0" smtClean="0"/>
              <a:t>Klicka på ikonen för att infoga bild.</a:t>
            </a:r>
          </a:p>
          <a:p>
            <a:endParaRPr lang="sv-SE" dirty="0" smtClean="0"/>
          </a:p>
        </p:txBody>
      </p:sp>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3" name="Platshållare för sidfot 2"/>
          <p:cNvSpPr>
            <a:spLocks noGrp="1"/>
          </p:cNvSpPr>
          <p:nvPr>
            <p:ph type="ftr" sz="quarter" idx="15"/>
          </p:nvPr>
        </p:nvSpPr>
        <p:spPr/>
        <p:txBody>
          <a:bodyPr/>
          <a:lstStyle/>
          <a:p>
            <a:r>
              <a:rPr lang="en-US" smtClean="0"/>
              <a:t>SUSTAINABLE CITY – OPEN TO THE WORLD</a:t>
            </a:r>
            <a:endParaRPr lang="en-GB" dirty="0"/>
          </a:p>
        </p:txBody>
      </p:sp>
    </p:spTree>
    <p:extLst>
      <p:ext uri="{BB962C8B-B14F-4D97-AF65-F5344CB8AC3E}">
        <p14:creationId xmlns="" xmlns:p14="http://schemas.microsoft.com/office/powerpoint/2010/main" val="2934426288"/>
      </p:ext>
    </p:extLst>
  </p:cSld>
  <p:clrMapOvr>
    <a:masterClrMapping/>
  </p:clrMapOvr>
  <p:transition spd="med">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ubrik, text +  bild - helsida">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79868" y="1367999"/>
            <a:ext cx="8763480" cy="4824000"/>
          </a:xfrm>
          <a:solidFill>
            <a:schemeClr val="bg1">
              <a:lumMod val="95000"/>
            </a:schemeClr>
          </a:solidFill>
        </p:spPr>
        <p:txBody>
          <a:bodyPr lIns="180000" tIns="180000"/>
          <a:lstStyle>
            <a:lvl1pPr marL="180000" marR="0" indent="-180000" algn="l" defTabSz="457200" rtl="0" eaLnBrk="1" fontAlgn="auto" latinLnBrk="0" hangingPunct="1">
              <a:lnSpc>
                <a:spcPct val="100000"/>
              </a:lnSpc>
              <a:spcBef>
                <a:spcPts val="0"/>
              </a:spcBef>
              <a:spcAft>
                <a:spcPts val="1500"/>
              </a:spcAft>
              <a:buClrTx/>
              <a:buSzTx/>
              <a:buFont typeface="Arial"/>
              <a:buChar char="•"/>
              <a:tabLst/>
              <a:defRPr sz="1200" i="1">
                <a:solidFill>
                  <a:schemeClr val="tx1"/>
                </a:solidFill>
              </a:defRPr>
            </a:lvl1pPr>
          </a:lstStyle>
          <a:p>
            <a:r>
              <a:rPr lang="sv-SE" dirty="0" smtClean="0"/>
              <a:t>Klicka på ikonen för att infoga bild.</a:t>
            </a:r>
          </a:p>
          <a:p>
            <a:endParaRPr lang="sv-SE" dirty="0" smtClean="0"/>
          </a:p>
        </p:txBody>
      </p:sp>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3" name="Platshållare för sidfot 2"/>
          <p:cNvSpPr>
            <a:spLocks noGrp="1"/>
          </p:cNvSpPr>
          <p:nvPr>
            <p:ph type="ftr" sz="quarter" idx="15"/>
          </p:nvPr>
        </p:nvSpPr>
        <p:spPr/>
        <p:txBody>
          <a:bodyPr/>
          <a:lstStyle/>
          <a:p>
            <a:r>
              <a:rPr lang="en-US" smtClean="0"/>
              <a:t>SUSTAINABLE CITY – OPEN TO THE WORLD</a:t>
            </a:r>
            <a:endParaRPr lang="en-GB" dirty="0"/>
          </a:p>
        </p:txBody>
      </p:sp>
      <p:sp>
        <p:nvSpPr>
          <p:cNvPr id="6" name="Platshållare för text 4"/>
          <p:cNvSpPr>
            <a:spLocks noGrp="1"/>
          </p:cNvSpPr>
          <p:nvPr>
            <p:ph type="body" sz="quarter" idx="16" hasCustomPrompt="1"/>
          </p:nvPr>
        </p:nvSpPr>
        <p:spPr>
          <a:xfrm>
            <a:off x="4859594" y="2507994"/>
            <a:ext cx="3583858" cy="2757487"/>
          </a:xfrm>
        </p:spPr>
        <p:txBody>
          <a:bodyPr/>
          <a:lstStyle>
            <a:lvl1pPr>
              <a:defRPr b="1"/>
            </a:lvl1pPr>
            <a:lvl2pPr>
              <a:defRPr b="1"/>
            </a:lvl2pPr>
            <a:lvl3pPr>
              <a:defRPr b="1"/>
            </a:lvl3pPr>
            <a:lvl4pPr>
              <a:defRPr b="1"/>
            </a:lvl4pPr>
            <a:lvl5pPr>
              <a:defRPr b="1"/>
            </a:lvl5p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 xmlns:p14="http://schemas.microsoft.com/office/powerpoint/2010/main" val="2614402433"/>
      </p:ext>
    </p:extLst>
  </p:cSld>
  <p:clrMapOvr>
    <a:masterClrMapping/>
  </p:clrMapOvr>
  <p:transition spd="med">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ubrik + grafik - helsida">
    <p:spTree>
      <p:nvGrpSpPr>
        <p:cNvPr id="1" name=""/>
        <p:cNvGrpSpPr/>
        <p:nvPr/>
      </p:nvGrpSpPr>
      <p:grpSpPr>
        <a:xfrm>
          <a:off x="0" y="0"/>
          <a:ext cx="0" cy="0"/>
          <a:chOff x="0" y="0"/>
          <a:chExt cx="0" cy="0"/>
        </a:xfrm>
      </p:grpSpPr>
      <p:sp>
        <p:nvSpPr>
          <p:cNvPr id="3" name="Platshållare för sidfot 2"/>
          <p:cNvSpPr>
            <a:spLocks noGrp="1"/>
          </p:cNvSpPr>
          <p:nvPr>
            <p:ph type="ftr" sz="quarter" idx="14"/>
          </p:nvPr>
        </p:nvSpPr>
        <p:spPr>
          <a:xfrm>
            <a:off x="520571" y="6269050"/>
            <a:ext cx="2895600" cy="417575"/>
          </a:xfrm>
        </p:spPr>
        <p:txBody>
          <a:bodyPr/>
          <a:lstStyle/>
          <a:p>
            <a:r>
              <a:rPr lang="en-US" smtClean="0"/>
              <a:t>SUSTAINABLE CITY – OPEN TO THE WORLD</a:t>
            </a:r>
            <a:endParaRPr lang="en-GB" dirty="0"/>
          </a:p>
        </p:txBody>
      </p:sp>
      <p:sp>
        <p:nvSpPr>
          <p:cNvPr id="7" name="Platshållare för bildnummer 6"/>
          <p:cNvSpPr>
            <a:spLocks noGrp="1"/>
          </p:cNvSpPr>
          <p:nvPr>
            <p:ph type="sldNum" sz="quarter" idx="15"/>
          </p:nvPr>
        </p:nvSpPr>
        <p:spPr/>
        <p:txBody>
          <a:bodyPr/>
          <a:lstStyle/>
          <a:p>
            <a:fld id="{CCB980A4-8073-2E47-BD49-CDC58DACAC28}" type="slidenum">
              <a:rPr lang="sv-SE" smtClean="0"/>
              <a:pPr/>
              <a:t>‹#›</a:t>
            </a:fld>
            <a:endParaRPr lang="sv-SE" dirty="0"/>
          </a:p>
        </p:txBody>
      </p:sp>
      <p:sp>
        <p:nvSpPr>
          <p:cNvPr id="11" name="Platshållare för innehåll 10"/>
          <p:cNvSpPr>
            <a:spLocks noGrp="1"/>
          </p:cNvSpPr>
          <p:nvPr>
            <p:ph sz="quarter" idx="16" hasCustomPrompt="1"/>
          </p:nvPr>
        </p:nvSpPr>
        <p:spPr>
          <a:xfrm>
            <a:off x="179387" y="1368000"/>
            <a:ext cx="8763959" cy="4824000"/>
          </a:xfrm>
          <a:solidFill>
            <a:schemeClr val="bg1">
              <a:lumMod val="95000"/>
            </a:schemeClr>
          </a:solidFill>
        </p:spPr>
        <p:txBody>
          <a:bodyPr lIns="180000" tIns="180000"/>
          <a:lstStyle>
            <a:lvl1pPr marL="179388" indent="-179388">
              <a:defRPr sz="1200" i="1">
                <a:solidFill>
                  <a:schemeClr val="tx1"/>
                </a:solidFill>
              </a:defRPr>
            </a:lvl1pPr>
            <a:lvl2pPr marL="712788" indent="-266700">
              <a:defRPr sz="2000"/>
            </a:lvl2pPr>
            <a:lvl3pPr marL="712788" indent="-266700">
              <a:defRPr sz="1600"/>
            </a:lvl3pPr>
            <a:lvl4pPr marL="712788" indent="-266700">
              <a:defRPr sz="1600"/>
            </a:lvl4pPr>
            <a:lvl5pPr marL="712788" indent="-266700">
              <a:defRPr sz="1600"/>
            </a:lvl5pPr>
          </a:lstStyle>
          <a:p>
            <a:pPr lvl="0"/>
            <a:r>
              <a:rPr lang="sv-SE" dirty="0" smtClean="0"/>
              <a:t>Klicka på en av ikonerna för att infoga bild, diagram, film etc.</a:t>
            </a:r>
            <a:endParaRPr lang="sv-SE" dirty="0"/>
          </a:p>
        </p:txBody>
      </p:sp>
      <p:sp>
        <p:nvSpPr>
          <p:cNvPr id="4" name="Rubrik 3"/>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164005436"/>
      </p:ext>
    </p:extLst>
  </p:cSld>
  <p:clrMapOvr>
    <a:masterClrMapping/>
  </p:clrMapOvr>
  <p:transition spd="med">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ld + text höger">
    <p:spTree>
      <p:nvGrpSpPr>
        <p:cNvPr id="1" name=""/>
        <p:cNvGrpSpPr/>
        <p:nvPr/>
      </p:nvGrpSpPr>
      <p:grpSpPr>
        <a:xfrm>
          <a:off x="0" y="0"/>
          <a:ext cx="0" cy="0"/>
          <a:chOff x="0" y="0"/>
          <a:chExt cx="0" cy="0"/>
        </a:xfrm>
      </p:grpSpPr>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179866" y="1368000"/>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13" name="Platshållare för text 12"/>
          <p:cNvSpPr>
            <a:spLocks noGrp="1"/>
          </p:cNvSpPr>
          <p:nvPr>
            <p:ph type="body" sz="quarter" idx="13" hasCustomPrompt="1"/>
          </p:nvPr>
        </p:nvSpPr>
        <p:spPr>
          <a:xfrm>
            <a:off x="3581057" y="1440000"/>
            <a:ext cx="5040000" cy="4694989"/>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665383926"/>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 +  bild - helsida">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79868" y="1367999"/>
            <a:ext cx="8763480" cy="4824000"/>
          </a:xfrm>
          <a:solidFill>
            <a:schemeClr val="bg1">
              <a:lumMod val="95000"/>
            </a:schemeClr>
          </a:solidFill>
        </p:spPr>
        <p:txBody>
          <a:bodyPr lIns="180000" tIns="180000"/>
          <a:lstStyle>
            <a:lvl1pPr marL="180000" marR="0" indent="-180000" algn="l" defTabSz="457200" rtl="0" eaLnBrk="1" fontAlgn="auto" latinLnBrk="0" hangingPunct="1">
              <a:lnSpc>
                <a:spcPct val="100000"/>
              </a:lnSpc>
              <a:spcBef>
                <a:spcPts val="0"/>
              </a:spcBef>
              <a:spcAft>
                <a:spcPts val="1500"/>
              </a:spcAft>
              <a:buClrTx/>
              <a:buSzTx/>
              <a:buFont typeface="Arial"/>
              <a:buChar char="•"/>
              <a:tabLst/>
              <a:defRPr sz="1200" i="1">
                <a:solidFill>
                  <a:schemeClr val="tx1"/>
                </a:solidFill>
              </a:defRPr>
            </a:lvl1pPr>
          </a:lstStyle>
          <a:p>
            <a:r>
              <a:rPr lang="sv-SE" dirty="0" smtClean="0"/>
              <a:t>Klicka på ikonen för att infoga bild.</a:t>
            </a:r>
          </a:p>
          <a:p>
            <a:endParaRPr lang="sv-SE" dirty="0" smtClean="0"/>
          </a:p>
        </p:txBody>
      </p:sp>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3" name="Platshållare för sidfot 2"/>
          <p:cNvSpPr>
            <a:spLocks noGrp="1"/>
          </p:cNvSpPr>
          <p:nvPr>
            <p:ph type="ftr" sz="quarter" idx="15"/>
          </p:nvPr>
        </p:nvSpPr>
        <p:spPr/>
        <p:txBody>
          <a:bodyPr/>
          <a:lstStyle/>
          <a:p>
            <a:r>
              <a:rPr lang="en-US" smtClean="0"/>
              <a:t>SUSTAINABLE CITY – OPEN TO THE WORLD</a:t>
            </a:r>
            <a:endParaRPr lang="en-GB" dirty="0"/>
          </a:p>
        </p:txBody>
      </p:sp>
    </p:spTree>
    <p:extLst>
      <p:ext uri="{BB962C8B-B14F-4D97-AF65-F5344CB8AC3E}">
        <p14:creationId xmlns="" xmlns:p14="http://schemas.microsoft.com/office/powerpoint/2010/main" val="1206017017"/>
      </p:ext>
    </p:extLst>
  </p:cSld>
  <p:clrMapOvr>
    <a:masterClrMapping/>
  </p:clrMapOvr>
  <p:transition spd="med">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ild + text vänster">
    <p:spTree>
      <p:nvGrpSpPr>
        <p:cNvPr id="1" name=""/>
        <p:cNvGrpSpPr/>
        <p:nvPr/>
      </p:nvGrpSpPr>
      <p:grpSpPr>
        <a:xfrm>
          <a:off x="0" y="0"/>
          <a:ext cx="0" cy="0"/>
          <a:chOff x="0" y="0"/>
          <a:chExt cx="0" cy="0"/>
        </a:xfrm>
      </p:grpSpPr>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5888914" y="1368000"/>
            <a:ext cx="3060000" cy="4824000"/>
          </a:xfrm>
          <a:solidFill>
            <a:schemeClr val="bg1">
              <a:lumMod val="95000"/>
            </a:schemeClr>
          </a:solidFill>
          <a:ln>
            <a:noFill/>
          </a:ln>
        </p:spPr>
        <p:txBody>
          <a:bodyPr lIns="180000" tIns="180000"/>
          <a:lstStyle>
            <a:lvl1pPr>
              <a:defRPr sz="1200" i="1" baseline="0">
                <a:solidFill>
                  <a:schemeClr val="tx1"/>
                </a:solidFill>
              </a:defRPr>
            </a:lvl1pPr>
          </a:lstStyle>
          <a:p>
            <a:r>
              <a:rPr lang="sv-SE" dirty="0" smtClean="0"/>
              <a:t>Klicka på ikonen för att infoga bild.</a:t>
            </a:r>
          </a:p>
        </p:txBody>
      </p:sp>
      <p:sp>
        <p:nvSpPr>
          <p:cNvPr id="13" name="Platshållare för text 12"/>
          <p:cNvSpPr>
            <a:spLocks noGrp="1"/>
          </p:cNvSpPr>
          <p:nvPr>
            <p:ph type="body" sz="quarter" idx="13" hasCustomPrompt="1"/>
          </p:nvPr>
        </p:nvSpPr>
        <p:spPr>
          <a:xfrm>
            <a:off x="522000" y="1440000"/>
            <a:ext cx="5040000"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3628318700"/>
      </p:ext>
    </p:extLst>
  </p:cSld>
  <p:clrMapOvr>
    <a:masterClrMapping/>
  </p:clrMapOvr>
  <p:transition spd="med">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ild + grafik höger">
    <p:spTree>
      <p:nvGrpSpPr>
        <p:cNvPr id="1" name=""/>
        <p:cNvGrpSpPr/>
        <p:nvPr/>
      </p:nvGrpSpPr>
      <p:grpSpPr>
        <a:xfrm>
          <a:off x="0" y="0"/>
          <a:ext cx="0" cy="0"/>
          <a:chOff x="0" y="0"/>
          <a:chExt cx="0" cy="0"/>
        </a:xfrm>
      </p:grpSpPr>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179389" y="1368000"/>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11" name="Platshållare för innehåll 7"/>
          <p:cNvSpPr>
            <a:spLocks noGrp="1"/>
          </p:cNvSpPr>
          <p:nvPr>
            <p:ph sz="quarter" idx="13" hasCustomPrompt="1"/>
          </p:nvPr>
        </p:nvSpPr>
        <p:spPr>
          <a:xfrm>
            <a:off x="3582000" y="1368000"/>
            <a:ext cx="5364000" cy="4824000"/>
          </a:xfrm>
          <a:solidFill>
            <a:schemeClr val="bg1">
              <a:lumMod val="95000"/>
            </a:schemeClr>
          </a:solidFill>
        </p:spPr>
        <p:txBody>
          <a:bodyPr lIns="180000" tIns="180000"/>
          <a:lstStyle>
            <a:lvl1pPr>
              <a:defRPr sz="1200"/>
            </a:lvl1pPr>
          </a:lstStyle>
          <a:p>
            <a:pPr lvl="0"/>
            <a:r>
              <a:rPr lang="sv-SE" dirty="0" smtClean="0"/>
              <a:t>Klicka på en av ikonerna för att infoga bild, diagram, film etc.</a:t>
            </a:r>
          </a:p>
        </p:txBody>
      </p:sp>
    </p:spTree>
    <p:extLst>
      <p:ext uri="{BB962C8B-B14F-4D97-AF65-F5344CB8AC3E}">
        <p14:creationId xmlns="" xmlns:p14="http://schemas.microsoft.com/office/powerpoint/2010/main" val="377501513"/>
      </p:ext>
    </p:extLst>
  </p:cSld>
  <p:clrMapOvr>
    <a:masterClrMapping/>
  </p:clrMapOvr>
  <p:transition spd="med">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ild + grafik vänst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179389" y="1368000"/>
            <a:ext cx="5364000" cy="4824000"/>
          </a:xfrm>
          <a:solidFill>
            <a:schemeClr val="bg1">
              <a:lumMod val="95000"/>
            </a:schemeClr>
          </a:solidFill>
        </p:spPr>
        <p:txBody>
          <a:bodyPr lIns="180000" tIns="180000"/>
          <a:lstStyle>
            <a:lvl1pPr>
              <a:defRPr sz="1200" i="1" baseline="0">
                <a:solidFill>
                  <a:schemeClr val="tx1"/>
                </a:solidFill>
              </a:defRPr>
            </a:lvl1pPr>
          </a:lstStyle>
          <a:p>
            <a:pPr lvl="0"/>
            <a:r>
              <a:rPr lang="sv-SE" dirty="0" smtClean="0"/>
              <a:t>Klicka på en av ikonerna för att infoga bild, diagram, film etc.</a:t>
            </a:r>
            <a:endParaRPr lang="sv-SE" dirty="0"/>
          </a:p>
        </p:txBody>
      </p:sp>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5889600" y="1367999"/>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2002246433"/>
      </p:ext>
    </p:extLst>
  </p:cSld>
  <p:clrMapOvr>
    <a:masterClrMapping/>
  </p:clrMapOvr>
  <p:transition spd="med">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 grafik vänst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179388" y="1368000"/>
            <a:ext cx="5364000" cy="4824000"/>
          </a:xfrm>
          <a:solidFill>
            <a:schemeClr val="bg1">
              <a:lumMod val="95000"/>
            </a:schemeClr>
          </a:solidFill>
        </p:spPr>
        <p:txBody>
          <a:bodyPr lIns="180000" tIns="180000"/>
          <a:lstStyle>
            <a:lvl1pPr>
              <a:defRPr sz="1200" i="1" baseline="0">
                <a:solidFill>
                  <a:schemeClr val="tx1"/>
                </a:solidFill>
              </a:defRPr>
            </a:lvl1pPr>
          </a:lstStyle>
          <a:p>
            <a:pPr lvl="0"/>
            <a:r>
              <a:rPr lang="sv-SE" dirty="0" smtClean="0"/>
              <a:t>Klicka på en av ikonerna för att infoga bild, diagram, film etc.</a:t>
            </a:r>
            <a:endParaRPr lang="sv-SE" dirty="0"/>
          </a:p>
        </p:txBody>
      </p:sp>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9" name="Platshållare för text 8"/>
          <p:cNvSpPr>
            <a:spLocks noGrp="1"/>
          </p:cNvSpPr>
          <p:nvPr>
            <p:ph type="body" sz="quarter" idx="14" hasCustomPrompt="1"/>
          </p:nvPr>
        </p:nvSpPr>
        <p:spPr>
          <a:xfrm>
            <a:off x="5889600" y="1440000"/>
            <a:ext cx="2732400"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lvl1pPr>
              <a:defRPr lang="sv-SE" sz="2800" b="1" i="0" u="none" strike="noStrike" baseline="0" smtClean="0"/>
            </a:lvl1pPr>
          </a:lstStyle>
          <a:p>
            <a:r>
              <a:rPr lang="sv-SE" sz="2800" b="1" i="0" u="none" strike="noStrike" baseline="0" dirty="0" smtClean="0">
                <a:solidFill>
                  <a:srgbClr val="2C2C2C"/>
                </a:solidFill>
                <a:latin typeface="Arial"/>
              </a:rPr>
              <a:t>Rubrik </a:t>
            </a:r>
            <a:r>
              <a:rPr lang="sv-SE" sz="2800" b="1" i="0" u="none" strike="noStrike" baseline="0" dirty="0" err="1" smtClean="0">
                <a:solidFill>
                  <a:srgbClr val="2C2C2C"/>
                </a:solidFill>
                <a:latin typeface="Arial"/>
              </a:rPr>
              <a:t>rubrik</a:t>
            </a:r>
            <a:r>
              <a:rPr lang="sv-SE" sz="2800" b="1" i="0" u="none" strike="noStrike" baseline="0" dirty="0" smtClean="0">
                <a:solidFill>
                  <a:srgbClr val="2C2C2C"/>
                </a:solidFill>
                <a:latin typeface="Arial"/>
              </a:rPr>
              <a:t> </a:t>
            </a:r>
            <a:r>
              <a:rPr lang="sv-SE" sz="2800" b="1" i="0" u="none" strike="noStrike" baseline="0" dirty="0" err="1" smtClean="0">
                <a:solidFill>
                  <a:srgbClr val="2C2C2C"/>
                </a:solidFill>
                <a:latin typeface="Arial"/>
              </a:rPr>
              <a:t>rubrik</a:t>
            </a:r>
            <a:endParaRPr lang="sv-SE" dirty="0"/>
          </a:p>
        </p:txBody>
      </p:sp>
    </p:spTree>
    <p:extLst>
      <p:ext uri="{BB962C8B-B14F-4D97-AF65-F5344CB8AC3E}">
        <p14:creationId xmlns="" xmlns:p14="http://schemas.microsoft.com/office/powerpoint/2010/main" val="3409972941"/>
      </p:ext>
    </p:extLst>
  </p:cSld>
  <p:clrMapOvr>
    <a:masterClrMapping/>
  </p:clrMapOvr>
  <p:transition spd="med">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 grafik hög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3582000" y="1368000"/>
            <a:ext cx="5364000" cy="4824000"/>
          </a:xfrm>
          <a:solidFill>
            <a:schemeClr val="bg1">
              <a:lumMod val="95000"/>
            </a:schemeClr>
          </a:solidFill>
        </p:spPr>
        <p:txBody>
          <a:bodyPr lIns="180000" tIns="180000"/>
          <a:lstStyle>
            <a:lvl1pPr>
              <a:defRPr sz="1200" i="1">
                <a:solidFill>
                  <a:schemeClr val="tx1"/>
                </a:solidFill>
              </a:defRPr>
            </a:lvl1pPr>
          </a:lstStyle>
          <a:p>
            <a:pPr lvl="0"/>
            <a:r>
              <a:rPr lang="sv-SE" dirty="0" smtClean="0"/>
              <a:t>Klicka på en av ikonerna för att infoga bild, diagram, film etc.</a:t>
            </a:r>
          </a:p>
        </p:txBody>
      </p:sp>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9" name="Platshållare för text 8"/>
          <p:cNvSpPr>
            <a:spLocks noGrp="1"/>
          </p:cNvSpPr>
          <p:nvPr>
            <p:ph type="body" sz="quarter" idx="14" hasCustomPrompt="1"/>
          </p:nvPr>
        </p:nvSpPr>
        <p:spPr>
          <a:xfrm>
            <a:off x="522000" y="1440000"/>
            <a:ext cx="2732143"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1264982529"/>
      </p:ext>
    </p:extLst>
  </p:cSld>
  <p:clrMapOvr>
    <a:masterClrMapping/>
  </p:clrMapOvr>
  <p:transition spd="med">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Kapitelsida">
    <p:spTree>
      <p:nvGrpSpPr>
        <p:cNvPr id="1" name=""/>
        <p:cNvGrpSpPr/>
        <p:nvPr/>
      </p:nvGrpSpPr>
      <p:grpSpPr>
        <a:xfrm>
          <a:off x="0" y="0"/>
          <a:ext cx="0" cy="0"/>
          <a:chOff x="0" y="0"/>
          <a:chExt cx="0" cy="0"/>
        </a:xfrm>
      </p:grpSpPr>
      <p:pic>
        <p:nvPicPr>
          <p:cNvPr id="11" name="Bildobjekt 10" descr="GBGstad-PPT-BKGR.jpg"/>
          <p:cNvPicPr>
            <a:picLocks noChangeAspect="1"/>
          </p:cNvPicPr>
          <p:nvPr userDrawn="1"/>
        </p:nvPicPr>
        <p:blipFill>
          <a:blip r:embed="rId2" cstate="screen"/>
          <a:stretch>
            <a:fillRect/>
          </a:stretch>
        </p:blipFill>
        <p:spPr>
          <a:xfrm flipH="1">
            <a:off x="0" y="0"/>
            <a:ext cx="9143997" cy="6857998"/>
          </a:xfrm>
          <a:prstGeom prst="rect">
            <a:avLst/>
          </a:prstGeom>
        </p:spPr>
      </p:pic>
      <p:cxnSp>
        <p:nvCxnSpPr>
          <p:cNvPr id="8" name="Rak 7"/>
          <p:cNvCxnSpPr/>
          <p:nvPr userDrawn="1"/>
        </p:nvCxnSpPr>
        <p:spPr>
          <a:xfrm>
            <a:off x="2369561" y="2295525"/>
            <a:ext cx="0" cy="226695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Rubrik 4"/>
          <p:cNvSpPr>
            <a:spLocks noGrp="1"/>
          </p:cNvSpPr>
          <p:nvPr>
            <p:ph type="title" hasCustomPrompt="1"/>
          </p:nvPr>
        </p:nvSpPr>
        <p:spPr>
          <a:xfrm>
            <a:off x="2980338" y="2405247"/>
            <a:ext cx="5486252" cy="985563"/>
          </a:xfrm>
        </p:spPr>
        <p:txBody>
          <a:bodyPr wrap="square" anchor="b">
            <a:noAutofit/>
          </a:bodyPr>
          <a:lstStyle>
            <a:lvl1pPr>
              <a:lnSpc>
                <a:spcPct val="100000"/>
              </a:lnSpc>
              <a:defRPr sz="5000">
                <a:solidFill>
                  <a:schemeClr val="bg1"/>
                </a:solidFill>
              </a:defRPr>
            </a:lvl1pPr>
          </a:lstStyle>
          <a:p>
            <a:r>
              <a:rPr lang="sv-SE" dirty="0" smtClean="0"/>
              <a:t>Rubrik</a:t>
            </a:r>
            <a:endParaRPr lang="sv-SE" dirty="0"/>
          </a:p>
        </p:txBody>
      </p:sp>
      <p:sp>
        <p:nvSpPr>
          <p:cNvPr id="7" name="Platshållare för text 11"/>
          <p:cNvSpPr>
            <a:spLocks noGrp="1"/>
          </p:cNvSpPr>
          <p:nvPr>
            <p:ph type="body" sz="quarter" idx="14" hasCustomPrompt="1"/>
          </p:nvPr>
        </p:nvSpPr>
        <p:spPr>
          <a:xfrm>
            <a:off x="2999516" y="3563637"/>
            <a:ext cx="5475620" cy="307777"/>
          </a:xfrm>
        </p:spPr>
        <p:txBody>
          <a:bodyPr wrap="square">
            <a:spAutoFit/>
          </a:bodyPr>
          <a:lstStyle>
            <a:lvl1pPr marL="0" indent="0">
              <a:spcAft>
                <a:spcPts val="0"/>
              </a:spcAft>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smtClean="0"/>
              <a:t>Eventuell underrubrik</a:t>
            </a:r>
          </a:p>
        </p:txBody>
      </p:sp>
      <p:pic>
        <p:nvPicPr>
          <p:cNvPr id="10" name="Bildobjekt 9"/>
          <p:cNvPicPr>
            <a:picLocks noChangeAspect="1"/>
          </p:cNvPicPr>
          <p:nvPr userDrawn="1"/>
        </p:nvPicPr>
        <p:blipFill>
          <a:blip r:embed="rId3" cstate="screen">
            <a:extLst>
              <a:ext uri="{28A0092B-C50C-407E-A947-70E740481C1C}">
                <a14:useLocalDpi xmlns="" xmlns:a14="http://schemas.microsoft.com/office/drawing/2010/main" val="0"/>
              </a:ext>
            </a:extLst>
          </a:blip>
          <a:stretch>
            <a:fillRect/>
          </a:stretch>
        </p:blipFill>
        <p:spPr>
          <a:xfrm>
            <a:off x="836613" y="2589372"/>
            <a:ext cx="893762" cy="1386039"/>
          </a:xfrm>
          <a:prstGeom prst="rect">
            <a:avLst/>
          </a:prstGeom>
        </p:spPr>
      </p:pic>
    </p:spTree>
    <p:extLst>
      <p:ext uri="{BB962C8B-B14F-4D97-AF65-F5344CB8AC3E}">
        <p14:creationId xmlns="" xmlns:p14="http://schemas.microsoft.com/office/powerpoint/2010/main" val="3818646675"/>
      </p:ext>
    </p:extLst>
  </p:cSld>
  <p:clrMapOvr>
    <a:masterClrMapping/>
  </p:clrMapOvr>
  <p:transition spd="med">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ubrik +  text">
    <p:spTree>
      <p:nvGrpSpPr>
        <p:cNvPr id="1" name=""/>
        <p:cNvGrpSpPr/>
        <p:nvPr/>
      </p:nvGrpSpPr>
      <p:grpSpPr>
        <a:xfrm>
          <a:off x="0" y="0"/>
          <a:ext cx="0" cy="0"/>
          <a:chOff x="0" y="0"/>
          <a:chExt cx="0" cy="0"/>
        </a:xfrm>
      </p:grpSpPr>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3" name="Platshållare för sidfot 2"/>
          <p:cNvSpPr>
            <a:spLocks noGrp="1"/>
          </p:cNvSpPr>
          <p:nvPr>
            <p:ph type="ftr" sz="quarter" idx="15"/>
          </p:nvPr>
        </p:nvSpPr>
        <p:spPr/>
        <p:txBody>
          <a:bodyPr/>
          <a:lstStyle/>
          <a:p>
            <a:r>
              <a:rPr lang="en-US" smtClean="0"/>
              <a:t>SUSTAINABLE CITY – OPEN TO THE WORLD</a:t>
            </a:r>
            <a:endParaRPr lang="en-GB" dirty="0"/>
          </a:p>
        </p:txBody>
      </p:sp>
      <p:sp>
        <p:nvSpPr>
          <p:cNvPr id="10" name="Platshållare för text 12"/>
          <p:cNvSpPr>
            <a:spLocks noGrp="1"/>
          </p:cNvSpPr>
          <p:nvPr>
            <p:ph type="body" sz="quarter" idx="13" hasCustomPrompt="1"/>
          </p:nvPr>
        </p:nvSpPr>
        <p:spPr>
          <a:xfrm>
            <a:off x="522000" y="1440000"/>
            <a:ext cx="8228598"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 xmlns:p14="http://schemas.microsoft.com/office/powerpoint/2010/main" val="3441254688"/>
      </p:ext>
    </p:extLst>
  </p:cSld>
  <p:clrMapOvr>
    <a:masterClrMapping/>
  </p:clrMapOvr>
  <p:transition spd="med">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ubrik +  bild - helsida">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79868" y="1367999"/>
            <a:ext cx="8763480" cy="4824000"/>
          </a:xfrm>
          <a:solidFill>
            <a:schemeClr val="bg1">
              <a:lumMod val="95000"/>
            </a:schemeClr>
          </a:solidFill>
        </p:spPr>
        <p:txBody>
          <a:bodyPr lIns="180000" tIns="180000"/>
          <a:lstStyle>
            <a:lvl1pPr marL="180000" marR="0" indent="-180000" algn="l" defTabSz="457200" rtl="0" eaLnBrk="1" fontAlgn="auto" latinLnBrk="0" hangingPunct="1">
              <a:lnSpc>
                <a:spcPct val="100000"/>
              </a:lnSpc>
              <a:spcBef>
                <a:spcPts val="0"/>
              </a:spcBef>
              <a:spcAft>
                <a:spcPts val="1500"/>
              </a:spcAft>
              <a:buClrTx/>
              <a:buSzTx/>
              <a:buFont typeface="Arial"/>
              <a:buChar char="•"/>
              <a:tabLst/>
              <a:defRPr sz="1200" i="1">
                <a:solidFill>
                  <a:schemeClr val="tx1"/>
                </a:solidFill>
              </a:defRPr>
            </a:lvl1pPr>
          </a:lstStyle>
          <a:p>
            <a:r>
              <a:rPr lang="sv-SE" dirty="0" smtClean="0"/>
              <a:t>Klicka på ikonen för att infoga bild.</a:t>
            </a:r>
          </a:p>
          <a:p>
            <a:endParaRPr lang="sv-SE" dirty="0" smtClean="0"/>
          </a:p>
        </p:txBody>
      </p:sp>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3" name="Platshållare för sidfot 2"/>
          <p:cNvSpPr>
            <a:spLocks noGrp="1"/>
          </p:cNvSpPr>
          <p:nvPr>
            <p:ph type="ftr" sz="quarter" idx="15"/>
          </p:nvPr>
        </p:nvSpPr>
        <p:spPr/>
        <p:txBody>
          <a:bodyPr/>
          <a:lstStyle/>
          <a:p>
            <a:r>
              <a:rPr lang="en-US" smtClean="0"/>
              <a:t>SUSTAINABLE CITY – OPEN TO THE WORLD</a:t>
            </a:r>
            <a:endParaRPr lang="en-GB" dirty="0"/>
          </a:p>
        </p:txBody>
      </p:sp>
    </p:spTree>
    <p:extLst>
      <p:ext uri="{BB962C8B-B14F-4D97-AF65-F5344CB8AC3E}">
        <p14:creationId xmlns="" xmlns:p14="http://schemas.microsoft.com/office/powerpoint/2010/main" val="2377047688"/>
      </p:ext>
    </p:extLst>
  </p:cSld>
  <p:clrMapOvr>
    <a:masterClrMapping/>
  </p:clrMapOvr>
  <p:transition spd="med">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ubrik, text +  bild - helsida">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79868" y="1367999"/>
            <a:ext cx="8763480" cy="4824000"/>
          </a:xfrm>
          <a:solidFill>
            <a:schemeClr val="bg1">
              <a:lumMod val="95000"/>
            </a:schemeClr>
          </a:solidFill>
        </p:spPr>
        <p:txBody>
          <a:bodyPr lIns="180000" tIns="180000"/>
          <a:lstStyle>
            <a:lvl1pPr marL="180000" marR="0" indent="-180000" algn="l" defTabSz="457200" rtl="0" eaLnBrk="1" fontAlgn="auto" latinLnBrk="0" hangingPunct="1">
              <a:lnSpc>
                <a:spcPct val="100000"/>
              </a:lnSpc>
              <a:spcBef>
                <a:spcPts val="0"/>
              </a:spcBef>
              <a:spcAft>
                <a:spcPts val="1500"/>
              </a:spcAft>
              <a:buClrTx/>
              <a:buSzTx/>
              <a:buFont typeface="Arial"/>
              <a:buChar char="•"/>
              <a:tabLst/>
              <a:defRPr sz="1200" i="1">
                <a:solidFill>
                  <a:schemeClr val="tx1"/>
                </a:solidFill>
              </a:defRPr>
            </a:lvl1pPr>
          </a:lstStyle>
          <a:p>
            <a:r>
              <a:rPr lang="sv-SE" dirty="0" smtClean="0"/>
              <a:t>Klicka på ikonen för att infoga bild.</a:t>
            </a:r>
          </a:p>
          <a:p>
            <a:endParaRPr lang="sv-SE" dirty="0" smtClean="0"/>
          </a:p>
        </p:txBody>
      </p:sp>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3" name="Platshållare för sidfot 2"/>
          <p:cNvSpPr>
            <a:spLocks noGrp="1"/>
          </p:cNvSpPr>
          <p:nvPr>
            <p:ph type="ftr" sz="quarter" idx="15"/>
          </p:nvPr>
        </p:nvSpPr>
        <p:spPr/>
        <p:txBody>
          <a:bodyPr/>
          <a:lstStyle/>
          <a:p>
            <a:r>
              <a:rPr lang="en-US" smtClean="0"/>
              <a:t>SUSTAINABLE CITY – OPEN TO THE WORLD</a:t>
            </a:r>
            <a:endParaRPr lang="en-GB" dirty="0"/>
          </a:p>
        </p:txBody>
      </p:sp>
      <p:sp>
        <p:nvSpPr>
          <p:cNvPr id="6" name="Platshållare för text 4"/>
          <p:cNvSpPr>
            <a:spLocks noGrp="1"/>
          </p:cNvSpPr>
          <p:nvPr>
            <p:ph type="body" sz="quarter" idx="16" hasCustomPrompt="1"/>
          </p:nvPr>
        </p:nvSpPr>
        <p:spPr>
          <a:xfrm>
            <a:off x="4859594" y="2507994"/>
            <a:ext cx="3583858" cy="2757487"/>
          </a:xfrm>
        </p:spPr>
        <p:txBody>
          <a:bodyPr/>
          <a:lstStyle>
            <a:lvl1pPr>
              <a:defRPr b="1"/>
            </a:lvl1pPr>
            <a:lvl2pPr>
              <a:defRPr b="1"/>
            </a:lvl2pPr>
            <a:lvl3pPr>
              <a:defRPr b="1"/>
            </a:lvl3pPr>
            <a:lvl4pPr>
              <a:defRPr b="1"/>
            </a:lvl4pPr>
            <a:lvl5pPr>
              <a:defRPr b="1"/>
            </a:lvl5p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 xmlns:p14="http://schemas.microsoft.com/office/powerpoint/2010/main" val="1731487495"/>
      </p:ext>
    </p:extLst>
  </p:cSld>
  <p:clrMapOvr>
    <a:masterClrMapping/>
  </p:clrMapOvr>
  <p:transition spd="med">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Rubrik + grafik - helsida">
    <p:spTree>
      <p:nvGrpSpPr>
        <p:cNvPr id="1" name=""/>
        <p:cNvGrpSpPr/>
        <p:nvPr/>
      </p:nvGrpSpPr>
      <p:grpSpPr>
        <a:xfrm>
          <a:off x="0" y="0"/>
          <a:ext cx="0" cy="0"/>
          <a:chOff x="0" y="0"/>
          <a:chExt cx="0" cy="0"/>
        </a:xfrm>
      </p:grpSpPr>
      <p:sp>
        <p:nvSpPr>
          <p:cNvPr id="3" name="Platshållare för sidfot 2"/>
          <p:cNvSpPr>
            <a:spLocks noGrp="1"/>
          </p:cNvSpPr>
          <p:nvPr>
            <p:ph type="ftr" sz="quarter" idx="14"/>
          </p:nvPr>
        </p:nvSpPr>
        <p:spPr>
          <a:xfrm>
            <a:off x="520571" y="6269050"/>
            <a:ext cx="2895600" cy="417575"/>
          </a:xfrm>
        </p:spPr>
        <p:txBody>
          <a:bodyPr/>
          <a:lstStyle/>
          <a:p>
            <a:r>
              <a:rPr lang="en-US" smtClean="0"/>
              <a:t>SUSTAINABLE CITY – OPEN TO THE WORLD</a:t>
            </a:r>
            <a:endParaRPr lang="en-GB" dirty="0"/>
          </a:p>
        </p:txBody>
      </p:sp>
      <p:sp>
        <p:nvSpPr>
          <p:cNvPr id="7" name="Platshållare för bildnummer 6"/>
          <p:cNvSpPr>
            <a:spLocks noGrp="1"/>
          </p:cNvSpPr>
          <p:nvPr>
            <p:ph type="sldNum" sz="quarter" idx="15"/>
          </p:nvPr>
        </p:nvSpPr>
        <p:spPr/>
        <p:txBody>
          <a:bodyPr/>
          <a:lstStyle/>
          <a:p>
            <a:fld id="{CCB980A4-8073-2E47-BD49-CDC58DACAC28}" type="slidenum">
              <a:rPr lang="sv-SE" smtClean="0"/>
              <a:pPr/>
              <a:t>‹#›</a:t>
            </a:fld>
            <a:endParaRPr lang="sv-SE" dirty="0"/>
          </a:p>
        </p:txBody>
      </p:sp>
      <p:sp>
        <p:nvSpPr>
          <p:cNvPr id="11" name="Platshållare för innehåll 10"/>
          <p:cNvSpPr>
            <a:spLocks noGrp="1"/>
          </p:cNvSpPr>
          <p:nvPr>
            <p:ph sz="quarter" idx="16" hasCustomPrompt="1"/>
          </p:nvPr>
        </p:nvSpPr>
        <p:spPr>
          <a:xfrm>
            <a:off x="179387" y="1368000"/>
            <a:ext cx="8763959" cy="4824000"/>
          </a:xfrm>
          <a:solidFill>
            <a:schemeClr val="bg1">
              <a:lumMod val="95000"/>
            </a:schemeClr>
          </a:solidFill>
        </p:spPr>
        <p:txBody>
          <a:bodyPr lIns="180000" tIns="180000"/>
          <a:lstStyle>
            <a:lvl1pPr marL="179388" indent="-179388">
              <a:defRPr sz="1200" i="1">
                <a:solidFill>
                  <a:schemeClr val="tx1"/>
                </a:solidFill>
              </a:defRPr>
            </a:lvl1pPr>
            <a:lvl2pPr marL="712788" indent="-266700">
              <a:defRPr sz="2000"/>
            </a:lvl2pPr>
            <a:lvl3pPr marL="712788" indent="-266700">
              <a:defRPr sz="1600"/>
            </a:lvl3pPr>
            <a:lvl4pPr marL="712788" indent="-266700">
              <a:defRPr sz="1600"/>
            </a:lvl4pPr>
            <a:lvl5pPr marL="712788" indent="-266700">
              <a:defRPr sz="1600"/>
            </a:lvl5pPr>
          </a:lstStyle>
          <a:p>
            <a:pPr lvl="0"/>
            <a:r>
              <a:rPr lang="sv-SE" dirty="0" smtClean="0"/>
              <a:t>Klicka på en av ikonerna för att infoga bild, diagram, film etc.</a:t>
            </a:r>
            <a:endParaRPr lang="sv-SE" dirty="0"/>
          </a:p>
        </p:txBody>
      </p:sp>
      <p:sp>
        <p:nvSpPr>
          <p:cNvPr id="4" name="Rubrik 3"/>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3398970414"/>
      </p:ext>
    </p:extLst>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text +  bild - helsida">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79868" y="1367999"/>
            <a:ext cx="8763480" cy="4824000"/>
          </a:xfrm>
          <a:solidFill>
            <a:schemeClr val="bg1">
              <a:lumMod val="95000"/>
            </a:schemeClr>
          </a:solidFill>
        </p:spPr>
        <p:txBody>
          <a:bodyPr lIns="180000" tIns="180000"/>
          <a:lstStyle>
            <a:lvl1pPr marL="180000" marR="0" indent="-180000" algn="l" defTabSz="457200" rtl="0" eaLnBrk="1" fontAlgn="auto" latinLnBrk="0" hangingPunct="1">
              <a:lnSpc>
                <a:spcPct val="100000"/>
              </a:lnSpc>
              <a:spcBef>
                <a:spcPts val="0"/>
              </a:spcBef>
              <a:spcAft>
                <a:spcPts val="1500"/>
              </a:spcAft>
              <a:buClrTx/>
              <a:buSzTx/>
              <a:buFont typeface="Arial"/>
              <a:buChar char="•"/>
              <a:tabLst/>
              <a:defRPr sz="1200" i="1">
                <a:solidFill>
                  <a:schemeClr val="tx1"/>
                </a:solidFill>
              </a:defRPr>
            </a:lvl1pPr>
          </a:lstStyle>
          <a:p>
            <a:r>
              <a:rPr lang="sv-SE" dirty="0" smtClean="0"/>
              <a:t>Klicka på ikonen för att infoga bild.</a:t>
            </a:r>
          </a:p>
          <a:p>
            <a:endParaRPr lang="sv-SE" dirty="0" smtClean="0"/>
          </a:p>
        </p:txBody>
      </p:sp>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3" name="Platshållare för sidfot 2"/>
          <p:cNvSpPr>
            <a:spLocks noGrp="1"/>
          </p:cNvSpPr>
          <p:nvPr>
            <p:ph type="ftr" sz="quarter" idx="15"/>
          </p:nvPr>
        </p:nvSpPr>
        <p:spPr/>
        <p:txBody>
          <a:bodyPr/>
          <a:lstStyle/>
          <a:p>
            <a:r>
              <a:rPr lang="en-US" smtClean="0"/>
              <a:t>SUSTAINABLE CITY – OPEN TO THE WORLD</a:t>
            </a:r>
            <a:endParaRPr lang="en-GB" dirty="0"/>
          </a:p>
        </p:txBody>
      </p:sp>
      <p:sp>
        <p:nvSpPr>
          <p:cNvPr id="10" name="Platshållare för text 4"/>
          <p:cNvSpPr>
            <a:spLocks noGrp="1"/>
          </p:cNvSpPr>
          <p:nvPr>
            <p:ph type="body" sz="quarter" idx="16" hasCustomPrompt="1"/>
          </p:nvPr>
        </p:nvSpPr>
        <p:spPr>
          <a:xfrm>
            <a:off x="4859594" y="2507994"/>
            <a:ext cx="3583858" cy="2757487"/>
          </a:xfrm>
        </p:spPr>
        <p:txBody>
          <a:bodyPr/>
          <a:lstStyle>
            <a:lvl1pPr>
              <a:defRPr b="1"/>
            </a:lvl1pPr>
            <a:lvl2pPr>
              <a:defRPr b="1"/>
            </a:lvl2pPr>
            <a:lvl3pPr>
              <a:defRPr b="1"/>
            </a:lvl3pPr>
            <a:lvl4pPr>
              <a:defRPr b="1"/>
            </a:lvl4pPr>
            <a:lvl5pPr>
              <a:defRPr b="1"/>
            </a:lvl5p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 xmlns:p14="http://schemas.microsoft.com/office/powerpoint/2010/main" val="1791085175"/>
      </p:ext>
    </p:extLst>
  </p:cSld>
  <p:clrMapOvr>
    <a:masterClrMapping/>
  </p:clrMapOvr>
  <p:transition spd="med">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ild + text höger">
    <p:spTree>
      <p:nvGrpSpPr>
        <p:cNvPr id="1" name=""/>
        <p:cNvGrpSpPr/>
        <p:nvPr/>
      </p:nvGrpSpPr>
      <p:grpSpPr>
        <a:xfrm>
          <a:off x="0" y="0"/>
          <a:ext cx="0" cy="0"/>
          <a:chOff x="0" y="0"/>
          <a:chExt cx="0" cy="0"/>
        </a:xfrm>
      </p:grpSpPr>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179866" y="1368000"/>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13" name="Platshållare för text 12"/>
          <p:cNvSpPr>
            <a:spLocks noGrp="1"/>
          </p:cNvSpPr>
          <p:nvPr>
            <p:ph type="body" sz="quarter" idx="13" hasCustomPrompt="1"/>
          </p:nvPr>
        </p:nvSpPr>
        <p:spPr>
          <a:xfrm>
            <a:off x="3581057" y="1440000"/>
            <a:ext cx="5040000" cy="4694989"/>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84982284"/>
      </p:ext>
    </p:extLst>
  </p:cSld>
  <p:clrMapOvr>
    <a:masterClrMapping/>
  </p:clrMapOvr>
  <p:transition spd="med">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ild + text vänster">
    <p:spTree>
      <p:nvGrpSpPr>
        <p:cNvPr id="1" name=""/>
        <p:cNvGrpSpPr/>
        <p:nvPr/>
      </p:nvGrpSpPr>
      <p:grpSpPr>
        <a:xfrm>
          <a:off x="0" y="0"/>
          <a:ext cx="0" cy="0"/>
          <a:chOff x="0" y="0"/>
          <a:chExt cx="0" cy="0"/>
        </a:xfrm>
      </p:grpSpPr>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5888914" y="1368000"/>
            <a:ext cx="3060000" cy="4824000"/>
          </a:xfrm>
          <a:solidFill>
            <a:schemeClr val="bg1">
              <a:lumMod val="95000"/>
            </a:schemeClr>
          </a:solidFill>
          <a:ln>
            <a:noFill/>
          </a:ln>
        </p:spPr>
        <p:txBody>
          <a:bodyPr lIns="180000" tIns="180000"/>
          <a:lstStyle>
            <a:lvl1pPr>
              <a:defRPr sz="1200" i="1" baseline="0">
                <a:solidFill>
                  <a:schemeClr val="tx1"/>
                </a:solidFill>
              </a:defRPr>
            </a:lvl1pPr>
          </a:lstStyle>
          <a:p>
            <a:r>
              <a:rPr lang="sv-SE" dirty="0" smtClean="0"/>
              <a:t>Klicka på ikonen för att infoga bild.</a:t>
            </a:r>
          </a:p>
        </p:txBody>
      </p:sp>
      <p:sp>
        <p:nvSpPr>
          <p:cNvPr id="13" name="Platshållare för text 12"/>
          <p:cNvSpPr>
            <a:spLocks noGrp="1"/>
          </p:cNvSpPr>
          <p:nvPr>
            <p:ph type="body" sz="quarter" idx="13" hasCustomPrompt="1"/>
          </p:nvPr>
        </p:nvSpPr>
        <p:spPr>
          <a:xfrm>
            <a:off x="522000" y="1440000"/>
            <a:ext cx="5040000"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4179532367"/>
      </p:ext>
    </p:extLst>
  </p:cSld>
  <p:clrMapOvr>
    <a:masterClrMapping/>
  </p:clrMapOvr>
  <p:transition spd="med">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ild + grafik höger">
    <p:spTree>
      <p:nvGrpSpPr>
        <p:cNvPr id="1" name=""/>
        <p:cNvGrpSpPr/>
        <p:nvPr/>
      </p:nvGrpSpPr>
      <p:grpSpPr>
        <a:xfrm>
          <a:off x="0" y="0"/>
          <a:ext cx="0" cy="0"/>
          <a:chOff x="0" y="0"/>
          <a:chExt cx="0" cy="0"/>
        </a:xfrm>
      </p:grpSpPr>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179389" y="1368000"/>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11" name="Platshållare för innehåll 7"/>
          <p:cNvSpPr>
            <a:spLocks noGrp="1"/>
          </p:cNvSpPr>
          <p:nvPr>
            <p:ph sz="quarter" idx="13" hasCustomPrompt="1"/>
          </p:nvPr>
        </p:nvSpPr>
        <p:spPr>
          <a:xfrm>
            <a:off x="3582000" y="1368000"/>
            <a:ext cx="5364000" cy="4824000"/>
          </a:xfrm>
          <a:solidFill>
            <a:schemeClr val="bg1">
              <a:lumMod val="95000"/>
            </a:schemeClr>
          </a:solidFill>
        </p:spPr>
        <p:txBody>
          <a:bodyPr lIns="180000" tIns="180000"/>
          <a:lstStyle>
            <a:lvl1pPr>
              <a:defRPr sz="1200"/>
            </a:lvl1pPr>
          </a:lstStyle>
          <a:p>
            <a:pPr lvl="0"/>
            <a:r>
              <a:rPr lang="sv-SE" dirty="0" smtClean="0"/>
              <a:t>Klicka på en av ikonerna för att infoga bild, diagram, film etc.</a:t>
            </a:r>
          </a:p>
        </p:txBody>
      </p:sp>
    </p:spTree>
    <p:extLst>
      <p:ext uri="{BB962C8B-B14F-4D97-AF65-F5344CB8AC3E}">
        <p14:creationId xmlns="" xmlns:p14="http://schemas.microsoft.com/office/powerpoint/2010/main" val="651498529"/>
      </p:ext>
    </p:extLst>
  </p:cSld>
  <p:clrMapOvr>
    <a:masterClrMapping/>
  </p:clrMapOvr>
  <p:transition spd="med">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ild + grafik vänst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179389" y="1368000"/>
            <a:ext cx="5364000" cy="4824000"/>
          </a:xfrm>
          <a:solidFill>
            <a:schemeClr val="bg1">
              <a:lumMod val="95000"/>
            </a:schemeClr>
          </a:solidFill>
        </p:spPr>
        <p:txBody>
          <a:bodyPr lIns="180000" tIns="180000"/>
          <a:lstStyle>
            <a:lvl1pPr>
              <a:defRPr sz="1200" i="1" baseline="0">
                <a:solidFill>
                  <a:schemeClr val="tx1"/>
                </a:solidFill>
              </a:defRPr>
            </a:lvl1pPr>
          </a:lstStyle>
          <a:p>
            <a:pPr lvl="0"/>
            <a:r>
              <a:rPr lang="sv-SE" dirty="0" smtClean="0"/>
              <a:t>Klicka på en av ikonerna för att infoga bild, diagram, film etc.</a:t>
            </a:r>
            <a:endParaRPr lang="sv-SE" dirty="0"/>
          </a:p>
        </p:txBody>
      </p:sp>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5889600" y="1367999"/>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3873494189"/>
      </p:ext>
    </p:extLst>
  </p:cSld>
  <p:clrMapOvr>
    <a:masterClrMapping/>
  </p:clrMapOvr>
  <p:transition spd="med">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 grafik vänst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179388" y="1368000"/>
            <a:ext cx="5364000" cy="4824000"/>
          </a:xfrm>
          <a:solidFill>
            <a:schemeClr val="bg1">
              <a:lumMod val="95000"/>
            </a:schemeClr>
          </a:solidFill>
        </p:spPr>
        <p:txBody>
          <a:bodyPr lIns="180000" tIns="180000"/>
          <a:lstStyle>
            <a:lvl1pPr>
              <a:defRPr sz="1200" i="1" baseline="0">
                <a:solidFill>
                  <a:schemeClr val="tx1"/>
                </a:solidFill>
              </a:defRPr>
            </a:lvl1pPr>
          </a:lstStyle>
          <a:p>
            <a:pPr lvl="0"/>
            <a:r>
              <a:rPr lang="sv-SE" dirty="0" smtClean="0"/>
              <a:t>Klicka på en av ikonerna för att infoga bild, diagram, film etc.</a:t>
            </a:r>
            <a:endParaRPr lang="sv-SE" dirty="0"/>
          </a:p>
        </p:txBody>
      </p:sp>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9" name="Platshållare för text 8"/>
          <p:cNvSpPr>
            <a:spLocks noGrp="1"/>
          </p:cNvSpPr>
          <p:nvPr>
            <p:ph type="body" sz="quarter" idx="14" hasCustomPrompt="1"/>
          </p:nvPr>
        </p:nvSpPr>
        <p:spPr>
          <a:xfrm>
            <a:off x="5889600" y="1440000"/>
            <a:ext cx="2732400"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lvl1pPr>
              <a:defRPr lang="sv-SE" sz="2800" b="1" i="0" u="none" strike="noStrike" baseline="0" smtClean="0"/>
            </a:lvl1pPr>
          </a:lstStyle>
          <a:p>
            <a:r>
              <a:rPr lang="sv-SE" sz="2800" b="1" i="0" u="none" strike="noStrike" baseline="0" dirty="0" smtClean="0">
                <a:solidFill>
                  <a:srgbClr val="2C2C2C"/>
                </a:solidFill>
                <a:latin typeface="Arial"/>
              </a:rPr>
              <a:t>Rubrik </a:t>
            </a:r>
            <a:r>
              <a:rPr lang="sv-SE" sz="2800" b="1" i="0" u="none" strike="noStrike" baseline="0" dirty="0" err="1" smtClean="0">
                <a:solidFill>
                  <a:srgbClr val="2C2C2C"/>
                </a:solidFill>
                <a:latin typeface="Arial"/>
              </a:rPr>
              <a:t>rubrik</a:t>
            </a:r>
            <a:r>
              <a:rPr lang="sv-SE" sz="2800" b="1" i="0" u="none" strike="noStrike" baseline="0" dirty="0" smtClean="0">
                <a:solidFill>
                  <a:srgbClr val="2C2C2C"/>
                </a:solidFill>
                <a:latin typeface="Arial"/>
              </a:rPr>
              <a:t> </a:t>
            </a:r>
            <a:r>
              <a:rPr lang="sv-SE" sz="2800" b="1" i="0" u="none" strike="noStrike" baseline="0" dirty="0" err="1" smtClean="0">
                <a:solidFill>
                  <a:srgbClr val="2C2C2C"/>
                </a:solidFill>
                <a:latin typeface="Arial"/>
              </a:rPr>
              <a:t>rubrik</a:t>
            </a:r>
            <a:endParaRPr lang="sv-SE" dirty="0"/>
          </a:p>
        </p:txBody>
      </p:sp>
    </p:spTree>
    <p:extLst>
      <p:ext uri="{BB962C8B-B14F-4D97-AF65-F5344CB8AC3E}">
        <p14:creationId xmlns="" xmlns:p14="http://schemas.microsoft.com/office/powerpoint/2010/main" val="534194891"/>
      </p:ext>
    </p:extLst>
  </p:cSld>
  <p:clrMapOvr>
    <a:masterClrMapping/>
  </p:clrMapOvr>
  <p:transition spd="med">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 grafik hög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3582000" y="1368000"/>
            <a:ext cx="5364000" cy="4824000"/>
          </a:xfrm>
          <a:solidFill>
            <a:schemeClr val="bg1">
              <a:lumMod val="95000"/>
            </a:schemeClr>
          </a:solidFill>
        </p:spPr>
        <p:txBody>
          <a:bodyPr lIns="180000" tIns="180000"/>
          <a:lstStyle>
            <a:lvl1pPr>
              <a:defRPr sz="1200" i="1">
                <a:solidFill>
                  <a:schemeClr val="tx1"/>
                </a:solidFill>
              </a:defRPr>
            </a:lvl1pPr>
          </a:lstStyle>
          <a:p>
            <a:pPr lvl="0"/>
            <a:r>
              <a:rPr lang="sv-SE" dirty="0" smtClean="0"/>
              <a:t>Klicka på en av ikonerna för att infoga bild, diagram, film etc.</a:t>
            </a:r>
          </a:p>
        </p:txBody>
      </p:sp>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9" name="Platshållare för text 8"/>
          <p:cNvSpPr>
            <a:spLocks noGrp="1"/>
          </p:cNvSpPr>
          <p:nvPr>
            <p:ph type="body" sz="quarter" idx="14" hasCustomPrompt="1"/>
          </p:nvPr>
        </p:nvSpPr>
        <p:spPr>
          <a:xfrm>
            <a:off x="522000" y="1440000"/>
            <a:ext cx="2732143"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338672319"/>
      </p:ext>
    </p:extLst>
  </p:cSld>
  <p:clrMapOvr>
    <a:masterClrMapping/>
  </p:clrMapOvr>
  <p:transition spd="med">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Kapitelsida">
    <p:spTree>
      <p:nvGrpSpPr>
        <p:cNvPr id="1" name=""/>
        <p:cNvGrpSpPr/>
        <p:nvPr/>
      </p:nvGrpSpPr>
      <p:grpSpPr>
        <a:xfrm>
          <a:off x="0" y="0"/>
          <a:ext cx="0" cy="0"/>
          <a:chOff x="0" y="0"/>
          <a:chExt cx="0" cy="0"/>
        </a:xfrm>
      </p:grpSpPr>
      <p:pic>
        <p:nvPicPr>
          <p:cNvPr id="9" name="Bildobjekt 8" descr="GBGstad-PPT-BKGR.jpg"/>
          <p:cNvPicPr>
            <a:picLocks noChangeAspect="1"/>
          </p:cNvPicPr>
          <p:nvPr userDrawn="1"/>
        </p:nvPicPr>
        <p:blipFill>
          <a:blip r:embed="rId2" cstate="screen"/>
          <a:stretch>
            <a:fillRect/>
          </a:stretch>
        </p:blipFill>
        <p:spPr>
          <a:xfrm flipH="1">
            <a:off x="0" y="0"/>
            <a:ext cx="9143997" cy="6857997"/>
          </a:xfrm>
          <a:prstGeom prst="rect">
            <a:avLst/>
          </a:prstGeom>
        </p:spPr>
      </p:pic>
      <p:cxnSp>
        <p:nvCxnSpPr>
          <p:cNvPr id="8" name="Rak 7"/>
          <p:cNvCxnSpPr/>
          <p:nvPr userDrawn="1"/>
        </p:nvCxnSpPr>
        <p:spPr>
          <a:xfrm>
            <a:off x="2369561" y="2295525"/>
            <a:ext cx="0" cy="226695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Rubrik 4"/>
          <p:cNvSpPr>
            <a:spLocks noGrp="1"/>
          </p:cNvSpPr>
          <p:nvPr>
            <p:ph type="title" hasCustomPrompt="1"/>
          </p:nvPr>
        </p:nvSpPr>
        <p:spPr>
          <a:xfrm>
            <a:off x="2980338" y="2405247"/>
            <a:ext cx="5486252" cy="985563"/>
          </a:xfrm>
        </p:spPr>
        <p:txBody>
          <a:bodyPr wrap="square" anchor="b">
            <a:noAutofit/>
          </a:bodyPr>
          <a:lstStyle>
            <a:lvl1pPr>
              <a:lnSpc>
                <a:spcPct val="100000"/>
              </a:lnSpc>
              <a:defRPr sz="5000">
                <a:solidFill>
                  <a:schemeClr val="bg1"/>
                </a:solidFill>
              </a:defRPr>
            </a:lvl1pPr>
          </a:lstStyle>
          <a:p>
            <a:r>
              <a:rPr lang="sv-SE" dirty="0" smtClean="0"/>
              <a:t>Rubrik</a:t>
            </a:r>
            <a:endParaRPr lang="sv-SE" dirty="0"/>
          </a:p>
        </p:txBody>
      </p:sp>
      <p:sp>
        <p:nvSpPr>
          <p:cNvPr id="7" name="Platshållare för text 11"/>
          <p:cNvSpPr>
            <a:spLocks noGrp="1"/>
          </p:cNvSpPr>
          <p:nvPr>
            <p:ph type="body" sz="quarter" idx="14" hasCustomPrompt="1"/>
          </p:nvPr>
        </p:nvSpPr>
        <p:spPr>
          <a:xfrm>
            <a:off x="2999516" y="3563637"/>
            <a:ext cx="5475620" cy="307777"/>
          </a:xfrm>
        </p:spPr>
        <p:txBody>
          <a:bodyPr wrap="square">
            <a:spAutoFit/>
          </a:bodyPr>
          <a:lstStyle>
            <a:lvl1pPr marL="0" indent="0">
              <a:spcAft>
                <a:spcPts val="0"/>
              </a:spcAft>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smtClean="0"/>
              <a:t>Eventuell underrubrik</a:t>
            </a:r>
          </a:p>
        </p:txBody>
      </p:sp>
      <p:pic>
        <p:nvPicPr>
          <p:cNvPr id="10" name="Bildobjekt 9"/>
          <p:cNvPicPr>
            <a:picLocks noChangeAspect="1"/>
          </p:cNvPicPr>
          <p:nvPr userDrawn="1"/>
        </p:nvPicPr>
        <p:blipFill>
          <a:blip r:embed="rId3" cstate="screen">
            <a:extLst>
              <a:ext uri="{28A0092B-C50C-407E-A947-70E740481C1C}">
                <a14:useLocalDpi xmlns="" xmlns:a14="http://schemas.microsoft.com/office/drawing/2010/main" val="0"/>
              </a:ext>
            </a:extLst>
          </a:blip>
          <a:stretch>
            <a:fillRect/>
          </a:stretch>
        </p:blipFill>
        <p:spPr>
          <a:xfrm>
            <a:off x="836613" y="2589372"/>
            <a:ext cx="893762" cy="1386039"/>
          </a:xfrm>
          <a:prstGeom prst="rect">
            <a:avLst/>
          </a:prstGeom>
        </p:spPr>
      </p:pic>
    </p:spTree>
    <p:extLst>
      <p:ext uri="{BB962C8B-B14F-4D97-AF65-F5344CB8AC3E}">
        <p14:creationId xmlns="" xmlns:p14="http://schemas.microsoft.com/office/powerpoint/2010/main" val="711608961"/>
      </p:ext>
    </p:extLst>
  </p:cSld>
  <p:clrMapOvr>
    <a:masterClrMapping/>
  </p:clrMapOvr>
  <p:transition spd="med">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Rubrik +  text">
    <p:spTree>
      <p:nvGrpSpPr>
        <p:cNvPr id="1" name=""/>
        <p:cNvGrpSpPr/>
        <p:nvPr/>
      </p:nvGrpSpPr>
      <p:grpSpPr>
        <a:xfrm>
          <a:off x="0" y="0"/>
          <a:ext cx="0" cy="0"/>
          <a:chOff x="0" y="0"/>
          <a:chExt cx="0" cy="0"/>
        </a:xfrm>
      </p:grpSpPr>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3" name="Platshållare för sidfot 2"/>
          <p:cNvSpPr>
            <a:spLocks noGrp="1"/>
          </p:cNvSpPr>
          <p:nvPr>
            <p:ph type="ftr" sz="quarter" idx="15"/>
          </p:nvPr>
        </p:nvSpPr>
        <p:spPr/>
        <p:txBody>
          <a:bodyPr/>
          <a:lstStyle/>
          <a:p>
            <a:r>
              <a:rPr lang="en-US" smtClean="0"/>
              <a:t>SUSTAINABLE CITY – OPEN TO THE WORLD</a:t>
            </a:r>
            <a:endParaRPr lang="en-GB" dirty="0"/>
          </a:p>
        </p:txBody>
      </p:sp>
      <p:sp>
        <p:nvSpPr>
          <p:cNvPr id="10" name="Platshållare för text 12"/>
          <p:cNvSpPr>
            <a:spLocks noGrp="1"/>
          </p:cNvSpPr>
          <p:nvPr>
            <p:ph type="body" sz="quarter" idx="13" hasCustomPrompt="1"/>
          </p:nvPr>
        </p:nvSpPr>
        <p:spPr>
          <a:xfrm>
            <a:off x="522000" y="1440000"/>
            <a:ext cx="8228598"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 xmlns:p14="http://schemas.microsoft.com/office/powerpoint/2010/main" val="3441254688"/>
      </p:ext>
    </p:extLst>
  </p:cSld>
  <p:clrMapOvr>
    <a:masterClrMapping/>
  </p:clrMapOvr>
  <p:transition spd="med">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Rubrik +  bild - helsida">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79868" y="1367999"/>
            <a:ext cx="8763480" cy="4824000"/>
          </a:xfrm>
          <a:solidFill>
            <a:schemeClr val="bg1">
              <a:lumMod val="95000"/>
            </a:schemeClr>
          </a:solidFill>
        </p:spPr>
        <p:txBody>
          <a:bodyPr lIns="180000" tIns="180000"/>
          <a:lstStyle>
            <a:lvl1pPr marL="180000" marR="0" indent="-180000" algn="l" defTabSz="457200" rtl="0" eaLnBrk="1" fontAlgn="auto" latinLnBrk="0" hangingPunct="1">
              <a:lnSpc>
                <a:spcPct val="100000"/>
              </a:lnSpc>
              <a:spcBef>
                <a:spcPts val="0"/>
              </a:spcBef>
              <a:spcAft>
                <a:spcPts val="1500"/>
              </a:spcAft>
              <a:buClrTx/>
              <a:buSzTx/>
              <a:buFont typeface="Arial"/>
              <a:buChar char="•"/>
              <a:tabLst/>
              <a:defRPr sz="1200" i="1">
                <a:solidFill>
                  <a:schemeClr val="tx1"/>
                </a:solidFill>
              </a:defRPr>
            </a:lvl1pPr>
          </a:lstStyle>
          <a:p>
            <a:r>
              <a:rPr lang="sv-SE" dirty="0" smtClean="0"/>
              <a:t>Klicka på ikonen för att infoga bild.</a:t>
            </a:r>
          </a:p>
          <a:p>
            <a:endParaRPr lang="sv-SE" dirty="0" smtClean="0"/>
          </a:p>
        </p:txBody>
      </p:sp>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3" name="Platshållare för sidfot 2"/>
          <p:cNvSpPr>
            <a:spLocks noGrp="1"/>
          </p:cNvSpPr>
          <p:nvPr>
            <p:ph type="ftr" sz="quarter" idx="15"/>
          </p:nvPr>
        </p:nvSpPr>
        <p:spPr/>
        <p:txBody>
          <a:bodyPr/>
          <a:lstStyle/>
          <a:p>
            <a:r>
              <a:rPr lang="en-US" smtClean="0"/>
              <a:t>SUSTAINABLE CITY – OPEN TO THE WORLD</a:t>
            </a:r>
            <a:endParaRPr lang="en-GB" dirty="0"/>
          </a:p>
        </p:txBody>
      </p:sp>
    </p:spTree>
    <p:extLst>
      <p:ext uri="{BB962C8B-B14F-4D97-AF65-F5344CB8AC3E}">
        <p14:creationId xmlns="" xmlns:p14="http://schemas.microsoft.com/office/powerpoint/2010/main" val="1774706950"/>
      </p:ext>
    </p:extLst>
  </p:cSld>
  <p:clrMapOvr>
    <a:masterClrMapping/>
  </p:clrMapOvr>
  <p:transition spd="med">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Rubrik, text +  bild - helsida">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79868" y="1367999"/>
            <a:ext cx="8763480" cy="4824000"/>
          </a:xfrm>
          <a:solidFill>
            <a:schemeClr val="bg1">
              <a:lumMod val="95000"/>
            </a:schemeClr>
          </a:solidFill>
        </p:spPr>
        <p:txBody>
          <a:bodyPr lIns="180000" tIns="180000"/>
          <a:lstStyle>
            <a:lvl1pPr marL="180000" marR="0" indent="-180000" algn="l" defTabSz="457200" rtl="0" eaLnBrk="1" fontAlgn="auto" latinLnBrk="0" hangingPunct="1">
              <a:lnSpc>
                <a:spcPct val="100000"/>
              </a:lnSpc>
              <a:spcBef>
                <a:spcPts val="0"/>
              </a:spcBef>
              <a:spcAft>
                <a:spcPts val="1500"/>
              </a:spcAft>
              <a:buClrTx/>
              <a:buSzTx/>
              <a:buFont typeface="Arial"/>
              <a:buChar char="•"/>
              <a:tabLst/>
              <a:defRPr sz="1200" i="1">
                <a:solidFill>
                  <a:schemeClr val="tx1"/>
                </a:solidFill>
              </a:defRPr>
            </a:lvl1pPr>
          </a:lstStyle>
          <a:p>
            <a:r>
              <a:rPr lang="sv-SE" dirty="0" smtClean="0"/>
              <a:t>Klicka på ikonen för att infoga bild.</a:t>
            </a:r>
          </a:p>
          <a:p>
            <a:endParaRPr lang="sv-SE" dirty="0" smtClean="0"/>
          </a:p>
        </p:txBody>
      </p:sp>
      <p:sp>
        <p:nvSpPr>
          <p:cNvPr id="9" name="Rubrik 8"/>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2" name="Platshållare för bildnummer 1"/>
          <p:cNvSpPr>
            <a:spLocks noGrp="1"/>
          </p:cNvSpPr>
          <p:nvPr>
            <p:ph type="sldNum" sz="quarter" idx="14"/>
          </p:nvPr>
        </p:nvSpPr>
        <p:spPr/>
        <p:txBody>
          <a:bodyPr/>
          <a:lstStyle/>
          <a:p>
            <a:fld id="{CCB980A4-8073-2E47-BD49-CDC58DACAC28}" type="slidenum">
              <a:rPr lang="sv-SE" smtClean="0"/>
              <a:pPr/>
              <a:t>‹#›</a:t>
            </a:fld>
            <a:endParaRPr lang="sv-SE" dirty="0"/>
          </a:p>
        </p:txBody>
      </p:sp>
      <p:sp>
        <p:nvSpPr>
          <p:cNvPr id="3" name="Platshållare för sidfot 2"/>
          <p:cNvSpPr>
            <a:spLocks noGrp="1"/>
          </p:cNvSpPr>
          <p:nvPr>
            <p:ph type="ftr" sz="quarter" idx="15"/>
          </p:nvPr>
        </p:nvSpPr>
        <p:spPr/>
        <p:txBody>
          <a:bodyPr/>
          <a:lstStyle/>
          <a:p>
            <a:r>
              <a:rPr lang="en-US" smtClean="0"/>
              <a:t>SUSTAINABLE CITY – OPEN TO THE WORLD</a:t>
            </a:r>
            <a:endParaRPr lang="en-GB" dirty="0"/>
          </a:p>
        </p:txBody>
      </p:sp>
      <p:sp>
        <p:nvSpPr>
          <p:cNvPr id="6" name="Platshållare för text 4"/>
          <p:cNvSpPr>
            <a:spLocks noGrp="1"/>
          </p:cNvSpPr>
          <p:nvPr>
            <p:ph type="body" sz="quarter" idx="16" hasCustomPrompt="1"/>
          </p:nvPr>
        </p:nvSpPr>
        <p:spPr>
          <a:xfrm>
            <a:off x="4859594" y="2507994"/>
            <a:ext cx="3583858" cy="2757487"/>
          </a:xfrm>
        </p:spPr>
        <p:txBody>
          <a:bodyPr/>
          <a:lstStyle>
            <a:lvl1pPr>
              <a:defRPr b="1"/>
            </a:lvl1pPr>
            <a:lvl2pPr>
              <a:defRPr b="1"/>
            </a:lvl2pPr>
            <a:lvl3pPr>
              <a:defRPr b="1"/>
            </a:lvl3pPr>
            <a:lvl4pPr>
              <a:defRPr b="1"/>
            </a:lvl4pPr>
            <a:lvl5pPr>
              <a:defRPr b="1"/>
            </a:lvl5p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 xmlns:p14="http://schemas.microsoft.com/office/powerpoint/2010/main" val="561185946"/>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 grafik - helsida">
    <p:spTree>
      <p:nvGrpSpPr>
        <p:cNvPr id="1" name=""/>
        <p:cNvGrpSpPr/>
        <p:nvPr/>
      </p:nvGrpSpPr>
      <p:grpSpPr>
        <a:xfrm>
          <a:off x="0" y="0"/>
          <a:ext cx="0" cy="0"/>
          <a:chOff x="0" y="0"/>
          <a:chExt cx="0" cy="0"/>
        </a:xfrm>
      </p:grpSpPr>
      <p:sp>
        <p:nvSpPr>
          <p:cNvPr id="3" name="Platshållare för sidfot 2"/>
          <p:cNvSpPr>
            <a:spLocks noGrp="1"/>
          </p:cNvSpPr>
          <p:nvPr>
            <p:ph type="ftr" sz="quarter" idx="14"/>
          </p:nvPr>
        </p:nvSpPr>
        <p:spPr>
          <a:xfrm>
            <a:off x="520571" y="6269050"/>
            <a:ext cx="2895600" cy="417575"/>
          </a:xfrm>
        </p:spPr>
        <p:txBody>
          <a:bodyPr/>
          <a:lstStyle/>
          <a:p>
            <a:r>
              <a:rPr lang="en-US" smtClean="0"/>
              <a:t>SUSTAINABLE CITY – OPEN TO THE WORLD</a:t>
            </a:r>
            <a:endParaRPr lang="en-GB" dirty="0"/>
          </a:p>
        </p:txBody>
      </p:sp>
      <p:sp>
        <p:nvSpPr>
          <p:cNvPr id="7" name="Platshållare för bildnummer 6"/>
          <p:cNvSpPr>
            <a:spLocks noGrp="1"/>
          </p:cNvSpPr>
          <p:nvPr>
            <p:ph type="sldNum" sz="quarter" idx="15"/>
          </p:nvPr>
        </p:nvSpPr>
        <p:spPr/>
        <p:txBody>
          <a:bodyPr/>
          <a:lstStyle/>
          <a:p>
            <a:fld id="{CCB980A4-8073-2E47-BD49-CDC58DACAC28}" type="slidenum">
              <a:rPr lang="sv-SE" smtClean="0"/>
              <a:pPr/>
              <a:t>‹#›</a:t>
            </a:fld>
            <a:endParaRPr lang="sv-SE" dirty="0"/>
          </a:p>
        </p:txBody>
      </p:sp>
      <p:sp>
        <p:nvSpPr>
          <p:cNvPr id="11" name="Platshållare för innehåll 10"/>
          <p:cNvSpPr>
            <a:spLocks noGrp="1"/>
          </p:cNvSpPr>
          <p:nvPr>
            <p:ph sz="quarter" idx="16" hasCustomPrompt="1"/>
          </p:nvPr>
        </p:nvSpPr>
        <p:spPr>
          <a:xfrm>
            <a:off x="179387" y="1368000"/>
            <a:ext cx="8763959" cy="4824000"/>
          </a:xfrm>
          <a:solidFill>
            <a:schemeClr val="bg1">
              <a:lumMod val="95000"/>
            </a:schemeClr>
          </a:solidFill>
        </p:spPr>
        <p:txBody>
          <a:bodyPr lIns="180000" tIns="180000"/>
          <a:lstStyle>
            <a:lvl1pPr marL="179388" indent="-179388">
              <a:defRPr sz="1200" i="1">
                <a:solidFill>
                  <a:schemeClr val="tx1"/>
                </a:solidFill>
              </a:defRPr>
            </a:lvl1pPr>
            <a:lvl2pPr marL="712788" indent="-266700">
              <a:defRPr sz="2000"/>
            </a:lvl2pPr>
            <a:lvl3pPr marL="712788" indent="-266700">
              <a:defRPr sz="1600"/>
            </a:lvl3pPr>
            <a:lvl4pPr marL="712788" indent="-266700">
              <a:defRPr sz="1600"/>
            </a:lvl4pPr>
            <a:lvl5pPr marL="712788" indent="-266700">
              <a:defRPr sz="1600"/>
            </a:lvl5pPr>
          </a:lstStyle>
          <a:p>
            <a:pPr lvl="0"/>
            <a:r>
              <a:rPr lang="sv-SE" dirty="0" smtClean="0"/>
              <a:t>Klicka på en av ikonerna för att infoga bild, diagram, film etc.</a:t>
            </a:r>
            <a:endParaRPr lang="sv-SE" dirty="0"/>
          </a:p>
        </p:txBody>
      </p:sp>
      <p:sp>
        <p:nvSpPr>
          <p:cNvPr id="4" name="Rubrik 3"/>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1206017017"/>
      </p:ext>
    </p:extLst>
  </p:cSld>
  <p:clrMapOvr>
    <a:masterClrMapping/>
  </p:clrMapOvr>
  <p:transition spd="med">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Rubrik + grafik - helsida">
    <p:spTree>
      <p:nvGrpSpPr>
        <p:cNvPr id="1" name=""/>
        <p:cNvGrpSpPr/>
        <p:nvPr/>
      </p:nvGrpSpPr>
      <p:grpSpPr>
        <a:xfrm>
          <a:off x="0" y="0"/>
          <a:ext cx="0" cy="0"/>
          <a:chOff x="0" y="0"/>
          <a:chExt cx="0" cy="0"/>
        </a:xfrm>
      </p:grpSpPr>
      <p:sp>
        <p:nvSpPr>
          <p:cNvPr id="3" name="Platshållare för sidfot 2"/>
          <p:cNvSpPr>
            <a:spLocks noGrp="1"/>
          </p:cNvSpPr>
          <p:nvPr>
            <p:ph type="ftr" sz="quarter" idx="14"/>
          </p:nvPr>
        </p:nvSpPr>
        <p:spPr>
          <a:xfrm>
            <a:off x="520571" y="6269050"/>
            <a:ext cx="2895600" cy="417575"/>
          </a:xfrm>
        </p:spPr>
        <p:txBody>
          <a:bodyPr/>
          <a:lstStyle/>
          <a:p>
            <a:r>
              <a:rPr lang="en-US" smtClean="0"/>
              <a:t>SUSTAINABLE CITY – OPEN TO THE WORLD</a:t>
            </a:r>
            <a:endParaRPr lang="en-GB" dirty="0"/>
          </a:p>
        </p:txBody>
      </p:sp>
      <p:sp>
        <p:nvSpPr>
          <p:cNvPr id="7" name="Platshållare för bildnummer 6"/>
          <p:cNvSpPr>
            <a:spLocks noGrp="1"/>
          </p:cNvSpPr>
          <p:nvPr>
            <p:ph type="sldNum" sz="quarter" idx="15"/>
          </p:nvPr>
        </p:nvSpPr>
        <p:spPr/>
        <p:txBody>
          <a:bodyPr/>
          <a:lstStyle/>
          <a:p>
            <a:fld id="{CCB980A4-8073-2E47-BD49-CDC58DACAC28}" type="slidenum">
              <a:rPr lang="sv-SE" smtClean="0"/>
              <a:pPr/>
              <a:t>‹#›</a:t>
            </a:fld>
            <a:endParaRPr lang="sv-SE" dirty="0"/>
          </a:p>
        </p:txBody>
      </p:sp>
      <p:sp>
        <p:nvSpPr>
          <p:cNvPr id="11" name="Platshållare för innehåll 10"/>
          <p:cNvSpPr>
            <a:spLocks noGrp="1"/>
          </p:cNvSpPr>
          <p:nvPr>
            <p:ph sz="quarter" idx="16" hasCustomPrompt="1"/>
          </p:nvPr>
        </p:nvSpPr>
        <p:spPr>
          <a:xfrm>
            <a:off x="179387" y="1368000"/>
            <a:ext cx="8763959" cy="4824000"/>
          </a:xfrm>
          <a:solidFill>
            <a:schemeClr val="bg1">
              <a:lumMod val="95000"/>
            </a:schemeClr>
          </a:solidFill>
        </p:spPr>
        <p:txBody>
          <a:bodyPr lIns="180000" tIns="180000"/>
          <a:lstStyle>
            <a:lvl1pPr marL="179388" indent="-179388">
              <a:defRPr sz="1200" i="1">
                <a:solidFill>
                  <a:schemeClr val="tx1"/>
                </a:solidFill>
              </a:defRPr>
            </a:lvl1pPr>
            <a:lvl2pPr marL="712788" indent="-266700">
              <a:defRPr sz="2000"/>
            </a:lvl2pPr>
            <a:lvl3pPr marL="712788" indent="-266700">
              <a:defRPr sz="1600"/>
            </a:lvl3pPr>
            <a:lvl4pPr marL="712788" indent="-266700">
              <a:defRPr sz="1600"/>
            </a:lvl4pPr>
            <a:lvl5pPr marL="712788" indent="-266700">
              <a:defRPr sz="1600"/>
            </a:lvl5pPr>
          </a:lstStyle>
          <a:p>
            <a:pPr lvl="0"/>
            <a:r>
              <a:rPr lang="sv-SE" dirty="0" smtClean="0"/>
              <a:t>Klicka på en av ikonerna för att infoga bild, diagram, film etc.</a:t>
            </a:r>
            <a:endParaRPr lang="sv-SE" dirty="0"/>
          </a:p>
        </p:txBody>
      </p:sp>
      <p:sp>
        <p:nvSpPr>
          <p:cNvPr id="4" name="Rubrik 3"/>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70593725"/>
      </p:ext>
    </p:extLst>
  </p:cSld>
  <p:clrMapOvr>
    <a:masterClrMapping/>
  </p:clrMapOvr>
  <p:transition spd="med">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ild + text höger">
    <p:spTree>
      <p:nvGrpSpPr>
        <p:cNvPr id="1" name=""/>
        <p:cNvGrpSpPr/>
        <p:nvPr/>
      </p:nvGrpSpPr>
      <p:grpSpPr>
        <a:xfrm>
          <a:off x="0" y="0"/>
          <a:ext cx="0" cy="0"/>
          <a:chOff x="0" y="0"/>
          <a:chExt cx="0" cy="0"/>
        </a:xfrm>
      </p:grpSpPr>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179866" y="1368000"/>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13" name="Platshållare för text 12"/>
          <p:cNvSpPr>
            <a:spLocks noGrp="1"/>
          </p:cNvSpPr>
          <p:nvPr>
            <p:ph type="body" sz="quarter" idx="13" hasCustomPrompt="1"/>
          </p:nvPr>
        </p:nvSpPr>
        <p:spPr>
          <a:xfrm>
            <a:off x="3581057" y="1440000"/>
            <a:ext cx="5040000" cy="4694989"/>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2354813353"/>
      </p:ext>
    </p:extLst>
  </p:cSld>
  <p:clrMapOvr>
    <a:masterClrMapping/>
  </p:clrMapOvr>
  <p:transition spd="med">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ild + text vänster">
    <p:spTree>
      <p:nvGrpSpPr>
        <p:cNvPr id="1" name=""/>
        <p:cNvGrpSpPr/>
        <p:nvPr/>
      </p:nvGrpSpPr>
      <p:grpSpPr>
        <a:xfrm>
          <a:off x="0" y="0"/>
          <a:ext cx="0" cy="0"/>
          <a:chOff x="0" y="0"/>
          <a:chExt cx="0" cy="0"/>
        </a:xfrm>
      </p:grpSpPr>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5888914" y="1368000"/>
            <a:ext cx="3060000" cy="4824000"/>
          </a:xfrm>
          <a:solidFill>
            <a:schemeClr val="bg1">
              <a:lumMod val="95000"/>
            </a:schemeClr>
          </a:solidFill>
          <a:ln>
            <a:noFill/>
          </a:ln>
        </p:spPr>
        <p:txBody>
          <a:bodyPr lIns="180000" tIns="180000"/>
          <a:lstStyle>
            <a:lvl1pPr>
              <a:defRPr sz="1200" i="1" baseline="0">
                <a:solidFill>
                  <a:schemeClr val="tx1"/>
                </a:solidFill>
              </a:defRPr>
            </a:lvl1pPr>
          </a:lstStyle>
          <a:p>
            <a:r>
              <a:rPr lang="sv-SE" dirty="0" smtClean="0"/>
              <a:t>Klicka på ikonen för att infoga bild.</a:t>
            </a:r>
          </a:p>
        </p:txBody>
      </p:sp>
      <p:sp>
        <p:nvSpPr>
          <p:cNvPr id="13" name="Platshållare för text 12"/>
          <p:cNvSpPr>
            <a:spLocks noGrp="1"/>
          </p:cNvSpPr>
          <p:nvPr>
            <p:ph type="body" sz="quarter" idx="13" hasCustomPrompt="1"/>
          </p:nvPr>
        </p:nvSpPr>
        <p:spPr>
          <a:xfrm>
            <a:off x="522000" y="1440000"/>
            <a:ext cx="5040000"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1045722916"/>
      </p:ext>
    </p:extLst>
  </p:cSld>
  <p:clrMapOvr>
    <a:masterClrMapping/>
  </p:clrMapOvr>
  <p:transition spd="med">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ild + grafik höger">
    <p:spTree>
      <p:nvGrpSpPr>
        <p:cNvPr id="1" name=""/>
        <p:cNvGrpSpPr/>
        <p:nvPr/>
      </p:nvGrpSpPr>
      <p:grpSpPr>
        <a:xfrm>
          <a:off x="0" y="0"/>
          <a:ext cx="0" cy="0"/>
          <a:chOff x="0" y="0"/>
          <a:chExt cx="0" cy="0"/>
        </a:xfrm>
      </p:grpSpPr>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179389" y="1368000"/>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11" name="Platshållare för innehåll 7"/>
          <p:cNvSpPr>
            <a:spLocks noGrp="1"/>
          </p:cNvSpPr>
          <p:nvPr>
            <p:ph sz="quarter" idx="13" hasCustomPrompt="1"/>
          </p:nvPr>
        </p:nvSpPr>
        <p:spPr>
          <a:xfrm>
            <a:off x="3582000" y="1368000"/>
            <a:ext cx="5364000" cy="4824000"/>
          </a:xfrm>
          <a:solidFill>
            <a:schemeClr val="bg1">
              <a:lumMod val="95000"/>
            </a:schemeClr>
          </a:solidFill>
        </p:spPr>
        <p:txBody>
          <a:bodyPr lIns="180000" tIns="180000"/>
          <a:lstStyle>
            <a:lvl1pPr>
              <a:defRPr sz="1200"/>
            </a:lvl1pPr>
          </a:lstStyle>
          <a:p>
            <a:pPr lvl="0"/>
            <a:r>
              <a:rPr lang="sv-SE" dirty="0" smtClean="0"/>
              <a:t>Klicka på en av ikonerna för att infoga bild, diagram, film etc.</a:t>
            </a:r>
          </a:p>
        </p:txBody>
      </p:sp>
    </p:spTree>
    <p:extLst>
      <p:ext uri="{BB962C8B-B14F-4D97-AF65-F5344CB8AC3E}">
        <p14:creationId xmlns="" xmlns:p14="http://schemas.microsoft.com/office/powerpoint/2010/main" val="2600302054"/>
      </p:ext>
    </p:extLst>
  </p:cSld>
  <p:clrMapOvr>
    <a:masterClrMapping/>
  </p:clrMapOvr>
  <p:transition spd="med">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ld + grafik vänst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179389" y="1368000"/>
            <a:ext cx="5364000" cy="4824000"/>
          </a:xfrm>
          <a:solidFill>
            <a:schemeClr val="bg1">
              <a:lumMod val="95000"/>
            </a:schemeClr>
          </a:solidFill>
        </p:spPr>
        <p:txBody>
          <a:bodyPr lIns="180000" tIns="180000"/>
          <a:lstStyle>
            <a:lvl1pPr>
              <a:defRPr sz="1200" i="1" baseline="0">
                <a:solidFill>
                  <a:schemeClr val="tx1"/>
                </a:solidFill>
              </a:defRPr>
            </a:lvl1pPr>
          </a:lstStyle>
          <a:p>
            <a:pPr lvl="0"/>
            <a:r>
              <a:rPr lang="sv-SE" dirty="0" smtClean="0"/>
              <a:t>Klicka på en av ikonerna för att infoga bild, diagram, film etc.</a:t>
            </a:r>
            <a:endParaRPr lang="sv-SE" dirty="0"/>
          </a:p>
        </p:txBody>
      </p:sp>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5889600" y="1367999"/>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1348373615"/>
      </p:ext>
    </p:extLst>
  </p:cSld>
  <p:clrMapOvr>
    <a:masterClrMapping/>
  </p:clrMapOvr>
  <p:transition spd="med">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 grafik vänst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179388" y="1368000"/>
            <a:ext cx="5364000" cy="4824000"/>
          </a:xfrm>
          <a:solidFill>
            <a:schemeClr val="bg1">
              <a:lumMod val="95000"/>
            </a:schemeClr>
          </a:solidFill>
        </p:spPr>
        <p:txBody>
          <a:bodyPr lIns="180000" tIns="180000"/>
          <a:lstStyle>
            <a:lvl1pPr>
              <a:defRPr sz="1200" i="1" baseline="0">
                <a:solidFill>
                  <a:schemeClr val="tx1"/>
                </a:solidFill>
              </a:defRPr>
            </a:lvl1pPr>
          </a:lstStyle>
          <a:p>
            <a:pPr lvl="0"/>
            <a:r>
              <a:rPr lang="sv-SE" dirty="0" smtClean="0"/>
              <a:t>Klicka på en av ikonerna för att infoga bild, diagram, film etc.</a:t>
            </a:r>
            <a:endParaRPr lang="sv-SE" dirty="0"/>
          </a:p>
        </p:txBody>
      </p:sp>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9" name="Platshållare för text 8"/>
          <p:cNvSpPr>
            <a:spLocks noGrp="1"/>
          </p:cNvSpPr>
          <p:nvPr>
            <p:ph type="body" sz="quarter" idx="14" hasCustomPrompt="1"/>
          </p:nvPr>
        </p:nvSpPr>
        <p:spPr>
          <a:xfrm>
            <a:off x="5889600" y="1440000"/>
            <a:ext cx="2732400"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lvl1pPr>
              <a:defRPr lang="sv-SE" sz="2800" b="1" i="0" u="none" strike="noStrike" baseline="0" smtClean="0"/>
            </a:lvl1pPr>
          </a:lstStyle>
          <a:p>
            <a:r>
              <a:rPr lang="sv-SE" sz="2800" b="1" i="0" u="none" strike="noStrike" baseline="0" dirty="0" smtClean="0">
                <a:solidFill>
                  <a:srgbClr val="2C2C2C"/>
                </a:solidFill>
                <a:latin typeface="Arial"/>
              </a:rPr>
              <a:t>Rubrik </a:t>
            </a:r>
            <a:r>
              <a:rPr lang="sv-SE" sz="2800" b="1" i="0" u="none" strike="noStrike" baseline="0" dirty="0" err="1" smtClean="0">
                <a:solidFill>
                  <a:srgbClr val="2C2C2C"/>
                </a:solidFill>
                <a:latin typeface="Arial"/>
              </a:rPr>
              <a:t>rubrik</a:t>
            </a:r>
            <a:r>
              <a:rPr lang="sv-SE" sz="2800" b="1" i="0" u="none" strike="noStrike" baseline="0" dirty="0" smtClean="0">
                <a:solidFill>
                  <a:srgbClr val="2C2C2C"/>
                </a:solidFill>
                <a:latin typeface="Arial"/>
              </a:rPr>
              <a:t> </a:t>
            </a:r>
            <a:r>
              <a:rPr lang="sv-SE" sz="2800" b="1" i="0" u="none" strike="noStrike" baseline="0" dirty="0" err="1" smtClean="0">
                <a:solidFill>
                  <a:srgbClr val="2C2C2C"/>
                </a:solidFill>
                <a:latin typeface="Arial"/>
              </a:rPr>
              <a:t>rubrik</a:t>
            </a:r>
            <a:endParaRPr lang="sv-SE" dirty="0"/>
          </a:p>
        </p:txBody>
      </p:sp>
    </p:spTree>
    <p:extLst>
      <p:ext uri="{BB962C8B-B14F-4D97-AF65-F5344CB8AC3E}">
        <p14:creationId xmlns="" xmlns:p14="http://schemas.microsoft.com/office/powerpoint/2010/main" val="4148156067"/>
      </p:ext>
    </p:extLst>
  </p:cSld>
  <p:clrMapOvr>
    <a:masterClrMapping/>
  </p:clrMapOvr>
  <p:transition spd="med">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 grafik höger">
    <p:spTree>
      <p:nvGrpSpPr>
        <p:cNvPr id="1" name=""/>
        <p:cNvGrpSpPr/>
        <p:nvPr/>
      </p:nvGrpSpPr>
      <p:grpSpPr>
        <a:xfrm>
          <a:off x="0" y="0"/>
          <a:ext cx="0" cy="0"/>
          <a:chOff x="0" y="0"/>
          <a:chExt cx="0" cy="0"/>
        </a:xfrm>
      </p:grpSpPr>
      <p:sp>
        <p:nvSpPr>
          <p:cNvPr id="8" name="Platshållare för innehåll 7"/>
          <p:cNvSpPr>
            <a:spLocks noGrp="1"/>
          </p:cNvSpPr>
          <p:nvPr>
            <p:ph sz="quarter" idx="13" hasCustomPrompt="1"/>
          </p:nvPr>
        </p:nvSpPr>
        <p:spPr>
          <a:xfrm>
            <a:off x="3582000" y="1368000"/>
            <a:ext cx="5364000" cy="4824000"/>
          </a:xfrm>
          <a:solidFill>
            <a:schemeClr val="bg1">
              <a:lumMod val="95000"/>
            </a:schemeClr>
          </a:solidFill>
        </p:spPr>
        <p:txBody>
          <a:bodyPr lIns="180000" tIns="180000"/>
          <a:lstStyle>
            <a:lvl1pPr>
              <a:defRPr sz="1200" i="1">
                <a:solidFill>
                  <a:schemeClr val="tx1"/>
                </a:solidFill>
              </a:defRPr>
            </a:lvl1pPr>
          </a:lstStyle>
          <a:p>
            <a:pPr lvl="0"/>
            <a:r>
              <a:rPr lang="sv-SE" dirty="0" smtClean="0"/>
              <a:t>Klicka på en av ikonerna för att infoga bild, diagram, film etc.</a:t>
            </a:r>
          </a:p>
        </p:txBody>
      </p:sp>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9" name="Platshållare för text 8"/>
          <p:cNvSpPr>
            <a:spLocks noGrp="1"/>
          </p:cNvSpPr>
          <p:nvPr>
            <p:ph type="body" sz="quarter" idx="14" hasCustomPrompt="1"/>
          </p:nvPr>
        </p:nvSpPr>
        <p:spPr>
          <a:xfrm>
            <a:off x="522000" y="1440000"/>
            <a:ext cx="2732143"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extLst>
      <p:ext uri="{BB962C8B-B14F-4D97-AF65-F5344CB8AC3E}">
        <p14:creationId xmlns="" xmlns:p14="http://schemas.microsoft.com/office/powerpoint/2010/main" val="2665992439"/>
      </p:ext>
    </p:extLst>
  </p:cSld>
  <p:clrMapOvr>
    <a:masterClrMapping/>
  </p:clrMapOvr>
  <p:transition spd="med">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Avslutsida-grön">
    <p:spTree>
      <p:nvGrpSpPr>
        <p:cNvPr id="1" name=""/>
        <p:cNvGrpSpPr/>
        <p:nvPr/>
      </p:nvGrpSpPr>
      <p:grpSpPr>
        <a:xfrm>
          <a:off x="0" y="0"/>
          <a:ext cx="0" cy="0"/>
          <a:chOff x="0" y="0"/>
          <a:chExt cx="0" cy="0"/>
        </a:xfrm>
      </p:grpSpPr>
      <p:pic>
        <p:nvPicPr>
          <p:cNvPr id="8" name="Bildobjekt 7" descr="GBGstad-PPT-BKGR.jpg"/>
          <p:cNvPicPr>
            <a:picLocks noChangeAspect="1"/>
          </p:cNvPicPr>
          <p:nvPr userDrawn="1"/>
        </p:nvPicPr>
        <p:blipFill>
          <a:blip r:embed="rId2" cstate="screen"/>
          <a:srcRect/>
          <a:stretch>
            <a:fillRect/>
          </a:stretch>
        </p:blipFill>
        <p:spPr>
          <a:xfrm flipH="1">
            <a:off x="2360560" y="0"/>
            <a:ext cx="6783439" cy="6857999"/>
          </a:xfrm>
          <a:prstGeom prst="rect">
            <a:avLst/>
          </a:prstGeom>
        </p:spPr>
      </p:pic>
      <p:sp>
        <p:nvSpPr>
          <p:cNvPr id="12" name="Platshållare för text 11"/>
          <p:cNvSpPr>
            <a:spLocks noGrp="1"/>
          </p:cNvSpPr>
          <p:nvPr>
            <p:ph type="body" sz="quarter" idx="14" hasCustomPrompt="1"/>
          </p:nvPr>
        </p:nvSpPr>
        <p:spPr>
          <a:xfrm>
            <a:off x="3179303" y="181125"/>
            <a:ext cx="5475620" cy="6155880"/>
          </a:xfrm>
        </p:spPr>
        <p:txBody>
          <a:bodyPr wrap="square" anchor="ctr">
            <a:noAutofit/>
          </a:bodyPr>
          <a:lstStyle>
            <a:lvl1pPr marL="0" indent="0">
              <a:lnSpc>
                <a:spcPct val="100000"/>
              </a:lnSpc>
              <a:spcAft>
                <a:spcPts val="0"/>
              </a:spcAft>
              <a:buNone/>
              <a:defRPr sz="1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smtClean="0"/>
              <a:t>Avslut</a:t>
            </a:r>
          </a:p>
        </p:txBody>
      </p:sp>
      <p:sp>
        <p:nvSpPr>
          <p:cNvPr id="7" name="Rektangel 6"/>
          <p:cNvSpPr/>
          <p:nvPr userDrawn="1"/>
        </p:nvSpPr>
        <p:spPr>
          <a:xfrm>
            <a:off x="180000" y="180000"/>
            <a:ext cx="2180560" cy="649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grpSp>
        <p:nvGrpSpPr>
          <p:cNvPr id="9" name="Grupp 8"/>
          <p:cNvGrpSpPr/>
          <p:nvPr userDrawn="1"/>
        </p:nvGrpSpPr>
        <p:grpSpPr>
          <a:xfrm>
            <a:off x="836613" y="2589373"/>
            <a:ext cx="893762" cy="1386038"/>
            <a:chOff x="836613" y="2589373"/>
            <a:chExt cx="893762" cy="1386038"/>
          </a:xfrm>
        </p:grpSpPr>
        <p:pic>
          <p:nvPicPr>
            <p:cNvPr id="15" name="Bildobjekt 14"/>
            <p:cNvPicPr>
              <a:picLocks noChangeAspect="1"/>
            </p:cNvPicPr>
            <p:nvPr userDrawn="1"/>
          </p:nvPicPr>
          <p:blipFill rotWithShape="1">
            <a:blip r:embed="rId3" cstate="screen">
              <a:extLst>
                <a:ext uri="{BEBA8EAE-BF5A-486C-A8C5-ECC9F3942E4B}">
                  <a14:imgProps xmlns="" xmlns:a14="http://schemas.microsoft.com/office/drawing/2010/main">
                    <a14:imgLayer r:embed="rId4">
                      <a14:imgEffect>
                        <a14:brightnessContrast bright="-100000"/>
                      </a14:imgEffect>
                    </a14:imgLayer>
                  </a14:imgProps>
                </a:ext>
                <a:ext uri="{28A0092B-C50C-407E-A947-70E740481C1C}">
                  <a14:useLocalDpi xmlns="" xmlns:a14="http://schemas.microsoft.com/office/drawing/2010/main" val="0"/>
                </a:ext>
              </a:extLst>
            </a:blip>
            <a:srcRect/>
            <a:stretch/>
          </p:blipFill>
          <p:spPr>
            <a:xfrm>
              <a:off x="836613" y="3636818"/>
              <a:ext cx="893762" cy="338593"/>
            </a:xfrm>
            <a:prstGeom prst="rect">
              <a:avLst/>
            </a:prstGeom>
          </p:spPr>
        </p:pic>
        <p:pic>
          <p:nvPicPr>
            <p:cNvPr id="16" name="Bildobjekt 15"/>
            <p:cNvPicPr>
              <a:picLocks noChangeAspect="1"/>
            </p:cNvPicPr>
            <p:nvPr userDrawn="1"/>
          </p:nvPicPr>
          <p:blipFill rotWithShape="1">
            <a:blip r:embed="rId5" cstate="screen">
              <a:extLst>
                <a:ext uri="{28A0092B-C50C-407E-A947-70E740481C1C}">
                  <a14:useLocalDpi xmlns="" xmlns:a14="http://schemas.microsoft.com/office/drawing/2010/main" val="0"/>
                </a:ext>
              </a:extLst>
            </a:blip>
            <a:srcRect/>
            <a:stretch/>
          </p:blipFill>
          <p:spPr>
            <a:xfrm>
              <a:off x="836613" y="2589373"/>
              <a:ext cx="893762" cy="1047446"/>
            </a:xfrm>
            <a:prstGeom prst="rect">
              <a:avLst/>
            </a:prstGeom>
          </p:spPr>
        </p:pic>
      </p:grpSp>
    </p:spTree>
    <p:extLst>
      <p:ext uri="{BB962C8B-B14F-4D97-AF65-F5344CB8AC3E}">
        <p14:creationId xmlns="" xmlns:p14="http://schemas.microsoft.com/office/powerpoint/2010/main" val="3177477847"/>
      </p:ext>
    </p:extLst>
  </p:cSld>
  <p:clrMapOvr>
    <a:masterClrMapping/>
  </p:clrMapOvr>
  <p:transition spd="med">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Avslutsida-röd">
    <p:spTree>
      <p:nvGrpSpPr>
        <p:cNvPr id="1" name=""/>
        <p:cNvGrpSpPr/>
        <p:nvPr/>
      </p:nvGrpSpPr>
      <p:grpSpPr>
        <a:xfrm>
          <a:off x="0" y="0"/>
          <a:ext cx="0" cy="0"/>
          <a:chOff x="0" y="0"/>
          <a:chExt cx="0" cy="0"/>
        </a:xfrm>
      </p:grpSpPr>
      <p:pic>
        <p:nvPicPr>
          <p:cNvPr id="12" name="Bildobjekt 11" descr="GBGstad-PPT-BKGR.jpg"/>
          <p:cNvPicPr>
            <a:picLocks noChangeAspect="1"/>
          </p:cNvPicPr>
          <p:nvPr userDrawn="1"/>
        </p:nvPicPr>
        <p:blipFill>
          <a:blip r:embed="rId2" cstate="screen"/>
          <a:srcRect/>
          <a:stretch>
            <a:fillRect/>
          </a:stretch>
        </p:blipFill>
        <p:spPr>
          <a:xfrm flipH="1">
            <a:off x="2360560" y="0"/>
            <a:ext cx="6783439" cy="6857999"/>
          </a:xfrm>
          <a:prstGeom prst="rect">
            <a:avLst/>
          </a:prstGeom>
        </p:spPr>
      </p:pic>
      <p:sp>
        <p:nvSpPr>
          <p:cNvPr id="7" name="Rektangel 6"/>
          <p:cNvSpPr/>
          <p:nvPr userDrawn="1"/>
        </p:nvSpPr>
        <p:spPr>
          <a:xfrm>
            <a:off x="180000" y="180000"/>
            <a:ext cx="2180560" cy="649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3" name="Platshållare för text 11"/>
          <p:cNvSpPr>
            <a:spLocks noGrp="1"/>
          </p:cNvSpPr>
          <p:nvPr>
            <p:ph type="body" sz="quarter" idx="14" hasCustomPrompt="1"/>
          </p:nvPr>
        </p:nvSpPr>
        <p:spPr>
          <a:xfrm>
            <a:off x="3179303" y="181125"/>
            <a:ext cx="5475620" cy="6155880"/>
          </a:xfrm>
        </p:spPr>
        <p:txBody>
          <a:bodyPr wrap="square" anchor="ctr">
            <a:noAutofit/>
          </a:bodyPr>
          <a:lstStyle>
            <a:lvl1pPr marL="0" indent="0">
              <a:lnSpc>
                <a:spcPct val="100000"/>
              </a:lnSpc>
              <a:spcAft>
                <a:spcPts val="0"/>
              </a:spcAft>
              <a:buNone/>
              <a:defRPr sz="1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smtClean="0"/>
              <a:t>Avslut</a:t>
            </a:r>
          </a:p>
        </p:txBody>
      </p:sp>
      <p:grpSp>
        <p:nvGrpSpPr>
          <p:cNvPr id="15" name="Grupp 14"/>
          <p:cNvGrpSpPr/>
          <p:nvPr userDrawn="1"/>
        </p:nvGrpSpPr>
        <p:grpSpPr>
          <a:xfrm>
            <a:off x="836613" y="2589373"/>
            <a:ext cx="893762" cy="1386038"/>
            <a:chOff x="836613" y="2589373"/>
            <a:chExt cx="893762" cy="1386038"/>
          </a:xfrm>
        </p:grpSpPr>
        <p:pic>
          <p:nvPicPr>
            <p:cNvPr id="16" name="Bildobjekt 15"/>
            <p:cNvPicPr>
              <a:picLocks noChangeAspect="1"/>
            </p:cNvPicPr>
            <p:nvPr userDrawn="1"/>
          </p:nvPicPr>
          <p:blipFill rotWithShape="1">
            <a:blip r:embed="rId3" cstate="screen">
              <a:extLst>
                <a:ext uri="{BEBA8EAE-BF5A-486C-A8C5-ECC9F3942E4B}">
                  <a14:imgProps xmlns="" xmlns:a14="http://schemas.microsoft.com/office/drawing/2010/main">
                    <a14:imgLayer r:embed="rId4">
                      <a14:imgEffect>
                        <a14:brightnessContrast bright="-100000"/>
                      </a14:imgEffect>
                    </a14:imgLayer>
                  </a14:imgProps>
                </a:ext>
                <a:ext uri="{28A0092B-C50C-407E-A947-70E740481C1C}">
                  <a14:useLocalDpi xmlns="" xmlns:a14="http://schemas.microsoft.com/office/drawing/2010/main" val="0"/>
                </a:ext>
              </a:extLst>
            </a:blip>
            <a:srcRect/>
            <a:stretch/>
          </p:blipFill>
          <p:spPr>
            <a:xfrm>
              <a:off x="836613" y="3636818"/>
              <a:ext cx="893762" cy="338593"/>
            </a:xfrm>
            <a:prstGeom prst="rect">
              <a:avLst/>
            </a:prstGeom>
          </p:spPr>
        </p:pic>
        <p:pic>
          <p:nvPicPr>
            <p:cNvPr id="17" name="Bildobjekt 16"/>
            <p:cNvPicPr>
              <a:picLocks noChangeAspect="1"/>
            </p:cNvPicPr>
            <p:nvPr userDrawn="1"/>
          </p:nvPicPr>
          <p:blipFill rotWithShape="1">
            <a:blip r:embed="rId5" cstate="screen">
              <a:extLst>
                <a:ext uri="{28A0092B-C50C-407E-A947-70E740481C1C}">
                  <a14:useLocalDpi xmlns="" xmlns:a14="http://schemas.microsoft.com/office/drawing/2010/main" val="0"/>
                </a:ext>
              </a:extLst>
            </a:blip>
            <a:srcRect/>
            <a:stretch/>
          </p:blipFill>
          <p:spPr>
            <a:xfrm>
              <a:off x="836613" y="2589373"/>
              <a:ext cx="893762" cy="1047446"/>
            </a:xfrm>
            <a:prstGeom prst="rect">
              <a:avLst/>
            </a:prstGeom>
          </p:spPr>
        </p:pic>
      </p:grpSp>
    </p:spTree>
    <p:extLst>
      <p:ext uri="{BB962C8B-B14F-4D97-AF65-F5344CB8AC3E}">
        <p14:creationId xmlns="" xmlns:p14="http://schemas.microsoft.com/office/powerpoint/2010/main" val="14139458"/>
      </p:ext>
    </p:extLst>
  </p:cSld>
  <p:clrMapOvr>
    <a:masterClrMapping/>
  </p:clrMapOvr>
  <p:transition spd="med">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Avslutsida-prickar">
    <p:spTree>
      <p:nvGrpSpPr>
        <p:cNvPr id="1" name=""/>
        <p:cNvGrpSpPr/>
        <p:nvPr/>
      </p:nvGrpSpPr>
      <p:grpSpPr>
        <a:xfrm>
          <a:off x="0" y="0"/>
          <a:ext cx="0" cy="0"/>
          <a:chOff x="0" y="0"/>
          <a:chExt cx="0" cy="0"/>
        </a:xfrm>
      </p:grpSpPr>
      <p:pic>
        <p:nvPicPr>
          <p:cNvPr id="9" name="Bildobjekt 8" descr="GBGstad-PPT-BKGR.jpg"/>
          <p:cNvPicPr>
            <a:picLocks noChangeAspect="1"/>
          </p:cNvPicPr>
          <p:nvPr userDrawn="1"/>
        </p:nvPicPr>
        <p:blipFill>
          <a:blip r:embed="rId2" cstate="screen"/>
          <a:srcRect/>
          <a:stretch>
            <a:fillRect/>
          </a:stretch>
        </p:blipFill>
        <p:spPr>
          <a:xfrm flipH="1">
            <a:off x="2360560" y="0"/>
            <a:ext cx="6783438" cy="6857998"/>
          </a:xfrm>
          <a:prstGeom prst="rect">
            <a:avLst/>
          </a:prstGeom>
        </p:spPr>
      </p:pic>
      <p:sp>
        <p:nvSpPr>
          <p:cNvPr id="7" name="Rektangel 6"/>
          <p:cNvSpPr/>
          <p:nvPr userDrawn="1"/>
        </p:nvSpPr>
        <p:spPr>
          <a:xfrm>
            <a:off x="180000" y="180000"/>
            <a:ext cx="2180560" cy="649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3" name="Platshållare för text 11"/>
          <p:cNvSpPr>
            <a:spLocks noGrp="1"/>
          </p:cNvSpPr>
          <p:nvPr>
            <p:ph type="body" sz="quarter" idx="14" hasCustomPrompt="1"/>
          </p:nvPr>
        </p:nvSpPr>
        <p:spPr>
          <a:xfrm>
            <a:off x="3179303" y="181125"/>
            <a:ext cx="5475620" cy="6155880"/>
          </a:xfrm>
        </p:spPr>
        <p:txBody>
          <a:bodyPr wrap="square" anchor="ctr">
            <a:noAutofit/>
          </a:bodyPr>
          <a:lstStyle>
            <a:lvl1pPr marL="0" indent="0">
              <a:lnSpc>
                <a:spcPct val="100000"/>
              </a:lnSpc>
              <a:spcAft>
                <a:spcPts val="0"/>
              </a:spcAft>
              <a:buNone/>
              <a:defRPr sz="1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smtClean="0"/>
              <a:t>Avslut</a:t>
            </a:r>
          </a:p>
        </p:txBody>
      </p:sp>
      <p:grpSp>
        <p:nvGrpSpPr>
          <p:cNvPr id="15" name="Grupp 14"/>
          <p:cNvGrpSpPr/>
          <p:nvPr userDrawn="1"/>
        </p:nvGrpSpPr>
        <p:grpSpPr>
          <a:xfrm>
            <a:off x="836613" y="2589373"/>
            <a:ext cx="893762" cy="1386038"/>
            <a:chOff x="836613" y="2589373"/>
            <a:chExt cx="893762" cy="1386038"/>
          </a:xfrm>
        </p:grpSpPr>
        <p:pic>
          <p:nvPicPr>
            <p:cNvPr id="16" name="Bildobjekt 15"/>
            <p:cNvPicPr>
              <a:picLocks noChangeAspect="1"/>
            </p:cNvPicPr>
            <p:nvPr userDrawn="1"/>
          </p:nvPicPr>
          <p:blipFill rotWithShape="1">
            <a:blip r:embed="rId3" cstate="screen">
              <a:extLst>
                <a:ext uri="{BEBA8EAE-BF5A-486C-A8C5-ECC9F3942E4B}">
                  <a14:imgProps xmlns="" xmlns:a14="http://schemas.microsoft.com/office/drawing/2010/main">
                    <a14:imgLayer r:embed="rId4">
                      <a14:imgEffect>
                        <a14:brightnessContrast bright="-100000"/>
                      </a14:imgEffect>
                    </a14:imgLayer>
                  </a14:imgProps>
                </a:ext>
                <a:ext uri="{28A0092B-C50C-407E-A947-70E740481C1C}">
                  <a14:useLocalDpi xmlns="" xmlns:a14="http://schemas.microsoft.com/office/drawing/2010/main" val="0"/>
                </a:ext>
              </a:extLst>
            </a:blip>
            <a:srcRect/>
            <a:stretch/>
          </p:blipFill>
          <p:spPr>
            <a:xfrm>
              <a:off x="836613" y="3636818"/>
              <a:ext cx="893762" cy="338593"/>
            </a:xfrm>
            <a:prstGeom prst="rect">
              <a:avLst/>
            </a:prstGeom>
          </p:spPr>
        </p:pic>
        <p:pic>
          <p:nvPicPr>
            <p:cNvPr id="17" name="Bildobjekt 16"/>
            <p:cNvPicPr>
              <a:picLocks noChangeAspect="1"/>
            </p:cNvPicPr>
            <p:nvPr userDrawn="1"/>
          </p:nvPicPr>
          <p:blipFill rotWithShape="1">
            <a:blip r:embed="rId5" cstate="screen">
              <a:extLst>
                <a:ext uri="{28A0092B-C50C-407E-A947-70E740481C1C}">
                  <a14:useLocalDpi xmlns="" xmlns:a14="http://schemas.microsoft.com/office/drawing/2010/main" val="0"/>
                </a:ext>
              </a:extLst>
            </a:blip>
            <a:srcRect/>
            <a:stretch/>
          </p:blipFill>
          <p:spPr>
            <a:xfrm>
              <a:off x="836613" y="2589373"/>
              <a:ext cx="893762" cy="1047446"/>
            </a:xfrm>
            <a:prstGeom prst="rect">
              <a:avLst/>
            </a:prstGeom>
          </p:spPr>
        </p:pic>
      </p:grpSp>
    </p:spTree>
    <p:extLst>
      <p:ext uri="{BB962C8B-B14F-4D97-AF65-F5344CB8AC3E}">
        <p14:creationId xmlns="" xmlns:p14="http://schemas.microsoft.com/office/powerpoint/2010/main" val="355381501"/>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d + text höger">
    <p:spTree>
      <p:nvGrpSpPr>
        <p:cNvPr id="1" name=""/>
        <p:cNvGrpSpPr/>
        <p:nvPr/>
      </p:nvGrpSpPr>
      <p:grpSpPr>
        <a:xfrm>
          <a:off x="0" y="0"/>
          <a:ext cx="0" cy="0"/>
          <a:chOff x="0" y="0"/>
          <a:chExt cx="0" cy="0"/>
        </a:xfrm>
      </p:grpSpPr>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179866" y="1368000"/>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13" name="Platshållare för text 12"/>
          <p:cNvSpPr>
            <a:spLocks noGrp="1"/>
          </p:cNvSpPr>
          <p:nvPr>
            <p:ph type="body" sz="quarter" idx="13" hasCustomPrompt="1"/>
          </p:nvPr>
        </p:nvSpPr>
        <p:spPr>
          <a:xfrm>
            <a:off x="3581057" y="1440000"/>
            <a:ext cx="5040000" cy="4694989"/>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cSld>
  <p:clrMapOvr>
    <a:masterClrMapping/>
  </p:clrMapOvr>
  <p:transition spd="med">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Avslutsida-turkos">
    <p:spTree>
      <p:nvGrpSpPr>
        <p:cNvPr id="1" name=""/>
        <p:cNvGrpSpPr/>
        <p:nvPr/>
      </p:nvGrpSpPr>
      <p:grpSpPr>
        <a:xfrm>
          <a:off x="0" y="0"/>
          <a:ext cx="0" cy="0"/>
          <a:chOff x="0" y="0"/>
          <a:chExt cx="0" cy="0"/>
        </a:xfrm>
      </p:grpSpPr>
      <p:pic>
        <p:nvPicPr>
          <p:cNvPr id="9" name="Bildobjekt 8" descr="GBGstad-PPT-BKGR.jpg"/>
          <p:cNvPicPr>
            <a:picLocks noChangeAspect="1"/>
          </p:cNvPicPr>
          <p:nvPr userDrawn="1"/>
        </p:nvPicPr>
        <p:blipFill>
          <a:blip r:embed="rId2" cstate="screen"/>
          <a:srcRect/>
          <a:stretch>
            <a:fillRect/>
          </a:stretch>
        </p:blipFill>
        <p:spPr>
          <a:xfrm flipH="1">
            <a:off x="2360560" y="0"/>
            <a:ext cx="6783437" cy="6857998"/>
          </a:xfrm>
          <a:prstGeom prst="rect">
            <a:avLst/>
          </a:prstGeom>
        </p:spPr>
      </p:pic>
      <p:sp>
        <p:nvSpPr>
          <p:cNvPr id="7" name="Rektangel 6"/>
          <p:cNvSpPr/>
          <p:nvPr userDrawn="1"/>
        </p:nvSpPr>
        <p:spPr>
          <a:xfrm>
            <a:off x="180000" y="180000"/>
            <a:ext cx="2180560" cy="649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3" name="Platshållare för text 11"/>
          <p:cNvSpPr>
            <a:spLocks noGrp="1"/>
          </p:cNvSpPr>
          <p:nvPr>
            <p:ph type="body" sz="quarter" idx="14" hasCustomPrompt="1"/>
          </p:nvPr>
        </p:nvSpPr>
        <p:spPr>
          <a:xfrm>
            <a:off x="3179303" y="181125"/>
            <a:ext cx="5475620" cy="6155880"/>
          </a:xfrm>
        </p:spPr>
        <p:txBody>
          <a:bodyPr wrap="square" anchor="ctr">
            <a:noAutofit/>
          </a:bodyPr>
          <a:lstStyle>
            <a:lvl1pPr marL="0" indent="0">
              <a:lnSpc>
                <a:spcPct val="100000"/>
              </a:lnSpc>
              <a:spcAft>
                <a:spcPts val="0"/>
              </a:spcAft>
              <a:buNone/>
              <a:defRPr sz="1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smtClean="0"/>
              <a:t>Avslut</a:t>
            </a:r>
          </a:p>
        </p:txBody>
      </p:sp>
      <p:grpSp>
        <p:nvGrpSpPr>
          <p:cNvPr id="15" name="Grupp 14"/>
          <p:cNvGrpSpPr/>
          <p:nvPr userDrawn="1"/>
        </p:nvGrpSpPr>
        <p:grpSpPr>
          <a:xfrm>
            <a:off x="836613" y="2589373"/>
            <a:ext cx="893762" cy="1386038"/>
            <a:chOff x="836613" y="2589373"/>
            <a:chExt cx="893762" cy="1386038"/>
          </a:xfrm>
        </p:grpSpPr>
        <p:pic>
          <p:nvPicPr>
            <p:cNvPr id="16" name="Bildobjekt 15"/>
            <p:cNvPicPr>
              <a:picLocks noChangeAspect="1"/>
            </p:cNvPicPr>
            <p:nvPr userDrawn="1"/>
          </p:nvPicPr>
          <p:blipFill rotWithShape="1">
            <a:blip r:embed="rId3" cstate="screen">
              <a:extLst>
                <a:ext uri="{BEBA8EAE-BF5A-486C-A8C5-ECC9F3942E4B}">
                  <a14:imgProps xmlns="" xmlns:a14="http://schemas.microsoft.com/office/drawing/2010/main">
                    <a14:imgLayer r:embed="rId4">
                      <a14:imgEffect>
                        <a14:brightnessContrast bright="-100000"/>
                      </a14:imgEffect>
                    </a14:imgLayer>
                  </a14:imgProps>
                </a:ext>
                <a:ext uri="{28A0092B-C50C-407E-A947-70E740481C1C}">
                  <a14:useLocalDpi xmlns="" xmlns:a14="http://schemas.microsoft.com/office/drawing/2010/main" val="0"/>
                </a:ext>
              </a:extLst>
            </a:blip>
            <a:srcRect/>
            <a:stretch/>
          </p:blipFill>
          <p:spPr>
            <a:xfrm>
              <a:off x="836613" y="3636818"/>
              <a:ext cx="893762" cy="338593"/>
            </a:xfrm>
            <a:prstGeom prst="rect">
              <a:avLst/>
            </a:prstGeom>
          </p:spPr>
        </p:pic>
        <p:pic>
          <p:nvPicPr>
            <p:cNvPr id="17" name="Bildobjekt 16"/>
            <p:cNvPicPr>
              <a:picLocks noChangeAspect="1"/>
            </p:cNvPicPr>
            <p:nvPr userDrawn="1"/>
          </p:nvPicPr>
          <p:blipFill rotWithShape="1">
            <a:blip r:embed="rId5" cstate="screen">
              <a:extLst>
                <a:ext uri="{28A0092B-C50C-407E-A947-70E740481C1C}">
                  <a14:useLocalDpi xmlns="" xmlns:a14="http://schemas.microsoft.com/office/drawing/2010/main" val="0"/>
                </a:ext>
              </a:extLst>
            </a:blip>
            <a:srcRect/>
            <a:stretch/>
          </p:blipFill>
          <p:spPr>
            <a:xfrm>
              <a:off x="836613" y="2589373"/>
              <a:ext cx="893762" cy="1047446"/>
            </a:xfrm>
            <a:prstGeom prst="rect">
              <a:avLst/>
            </a:prstGeom>
          </p:spPr>
        </p:pic>
      </p:grpSp>
    </p:spTree>
    <p:extLst>
      <p:ext uri="{BB962C8B-B14F-4D97-AF65-F5344CB8AC3E}">
        <p14:creationId xmlns="" xmlns:p14="http://schemas.microsoft.com/office/powerpoint/2010/main" val="240180385"/>
      </p:ext>
    </p:extLst>
  </p:cSld>
  <p:clrMapOvr>
    <a:masterClrMapping/>
  </p:clrMapOvr>
  <p:transition spd="med">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Avslutsida-lila">
    <p:spTree>
      <p:nvGrpSpPr>
        <p:cNvPr id="1" name=""/>
        <p:cNvGrpSpPr/>
        <p:nvPr/>
      </p:nvGrpSpPr>
      <p:grpSpPr>
        <a:xfrm>
          <a:off x="0" y="0"/>
          <a:ext cx="0" cy="0"/>
          <a:chOff x="0" y="0"/>
          <a:chExt cx="0" cy="0"/>
        </a:xfrm>
      </p:grpSpPr>
      <p:pic>
        <p:nvPicPr>
          <p:cNvPr id="8" name="Bildobjekt 7" descr="GBGstad-PPT-BKGR.jpg"/>
          <p:cNvPicPr>
            <a:picLocks noChangeAspect="1"/>
          </p:cNvPicPr>
          <p:nvPr userDrawn="1"/>
        </p:nvPicPr>
        <p:blipFill>
          <a:blip r:embed="rId2" cstate="screen"/>
          <a:srcRect/>
          <a:stretch>
            <a:fillRect/>
          </a:stretch>
        </p:blipFill>
        <p:spPr>
          <a:xfrm flipH="1">
            <a:off x="2360560" y="0"/>
            <a:ext cx="6783437" cy="6857997"/>
          </a:xfrm>
          <a:prstGeom prst="rect">
            <a:avLst/>
          </a:prstGeom>
        </p:spPr>
      </p:pic>
      <p:sp>
        <p:nvSpPr>
          <p:cNvPr id="7" name="Rektangel 6"/>
          <p:cNvSpPr/>
          <p:nvPr userDrawn="1"/>
        </p:nvSpPr>
        <p:spPr>
          <a:xfrm>
            <a:off x="180000" y="180000"/>
            <a:ext cx="2180560" cy="649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3" name="Platshållare för text 11"/>
          <p:cNvSpPr>
            <a:spLocks noGrp="1"/>
          </p:cNvSpPr>
          <p:nvPr>
            <p:ph type="body" sz="quarter" idx="14" hasCustomPrompt="1"/>
          </p:nvPr>
        </p:nvSpPr>
        <p:spPr>
          <a:xfrm>
            <a:off x="3179303" y="181125"/>
            <a:ext cx="5475620" cy="6155880"/>
          </a:xfrm>
        </p:spPr>
        <p:txBody>
          <a:bodyPr wrap="square" anchor="ctr">
            <a:noAutofit/>
          </a:bodyPr>
          <a:lstStyle>
            <a:lvl1pPr marL="0" indent="0">
              <a:lnSpc>
                <a:spcPct val="100000"/>
              </a:lnSpc>
              <a:spcAft>
                <a:spcPts val="0"/>
              </a:spcAft>
              <a:buNone/>
              <a:defRPr sz="1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smtClean="0"/>
              <a:t>Avslut</a:t>
            </a:r>
          </a:p>
        </p:txBody>
      </p:sp>
      <p:grpSp>
        <p:nvGrpSpPr>
          <p:cNvPr id="15" name="Grupp 14"/>
          <p:cNvGrpSpPr/>
          <p:nvPr userDrawn="1"/>
        </p:nvGrpSpPr>
        <p:grpSpPr>
          <a:xfrm>
            <a:off x="836613" y="2589373"/>
            <a:ext cx="893762" cy="1386038"/>
            <a:chOff x="836613" y="2589373"/>
            <a:chExt cx="893762" cy="1386038"/>
          </a:xfrm>
        </p:grpSpPr>
        <p:pic>
          <p:nvPicPr>
            <p:cNvPr id="16" name="Bildobjekt 15"/>
            <p:cNvPicPr>
              <a:picLocks noChangeAspect="1"/>
            </p:cNvPicPr>
            <p:nvPr userDrawn="1"/>
          </p:nvPicPr>
          <p:blipFill rotWithShape="1">
            <a:blip r:embed="rId3" cstate="screen">
              <a:extLst>
                <a:ext uri="{BEBA8EAE-BF5A-486C-A8C5-ECC9F3942E4B}">
                  <a14:imgProps xmlns="" xmlns:a14="http://schemas.microsoft.com/office/drawing/2010/main">
                    <a14:imgLayer r:embed="rId4">
                      <a14:imgEffect>
                        <a14:brightnessContrast bright="-100000"/>
                      </a14:imgEffect>
                    </a14:imgLayer>
                  </a14:imgProps>
                </a:ext>
                <a:ext uri="{28A0092B-C50C-407E-A947-70E740481C1C}">
                  <a14:useLocalDpi xmlns="" xmlns:a14="http://schemas.microsoft.com/office/drawing/2010/main" val="0"/>
                </a:ext>
              </a:extLst>
            </a:blip>
            <a:srcRect/>
            <a:stretch/>
          </p:blipFill>
          <p:spPr>
            <a:xfrm>
              <a:off x="836613" y="3636818"/>
              <a:ext cx="893762" cy="338593"/>
            </a:xfrm>
            <a:prstGeom prst="rect">
              <a:avLst/>
            </a:prstGeom>
          </p:spPr>
        </p:pic>
        <p:pic>
          <p:nvPicPr>
            <p:cNvPr id="17" name="Bildobjekt 16"/>
            <p:cNvPicPr>
              <a:picLocks noChangeAspect="1"/>
            </p:cNvPicPr>
            <p:nvPr userDrawn="1"/>
          </p:nvPicPr>
          <p:blipFill rotWithShape="1">
            <a:blip r:embed="rId5" cstate="screen">
              <a:extLst>
                <a:ext uri="{28A0092B-C50C-407E-A947-70E740481C1C}">
                  <a14:useLocalDpi xmlns="" xmlns:a14="http://schemas.microsoft.com/office/drawing/2010/main" val="0"/>
                </a:ext>
              </a:extLst>
            </a:blip>
            <a:srcRect/>
            <a:stretch/>
          </p:blipFill>
          <p:spPr>
            <a:xfrm>
              <a:off x="836613" y="2589373"/>
              <a:ext cx="893762" cy="1047446"/>
            </a:xfrm>
            <a:prstGeom prst="rect">
              <a:avLst/>
            </a:prstGeom>
          </p:spPr>
        </p:pic>
      </p:grpSp>
    </p:spTree>
    <p:extLst>
      <p:ext uri="{BB962C8B-B14F-4D97-AF65-F5344CB8AC3E}">
        <p14:creationId xmlns="" xmlns:p14="http://schemas.microsoft.com/office/powerpoint/2010/main" val="3006547002"/>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 + text vänster">
    <p:spTree>
      <p:nvGrpSpPr>
        <p:cNvPr id="1" name=""/>
        <p:cNvGrpSpPr/>
        <p:nvPr/>
      </p:nvGrpSpPr>
      <p:grpSpPr>
        <a:xfrm>
          <a:off x="0" y="0"/>
          <a:ext cx="0" cy="0"/>
          <a:chOff x="0" y="0"/>
          <a:chExt cx="0" cy="0"/>
        </a:xfrm>
      </p:grpSpPr>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5888914" y="1368000"/>
            <a:ext cx="3060000" cy="4824000"/>
          </a:xfrm>
          <a:solidFill>
            <a:schemeClr val="bg1">
              <a:lumMod val="95000"/>
            </a:schemeClr>
          </a:solidFill>
          <a:ln>
            <a:noFill/>
          </a:ln>
        </p:spPr>
        <p:txBody>
          <a:bodyPr lIns="180000" tIns="180000"/>
          <a:lstStyle>
            <a:lvl1pPr>
              <a:defRPr sz="1200" i="1" baseline="0">
                <a:solidFill>
                  <a:schemeClr val="tx1"/>
                </a:solidFill>
              </a:defRPr>
            </a:lvl1pPr>
          </a:lstStyle>
          <a:p>
            <a:r>
              <a:rPr lang="sv-SE" dirty="0" smtClean="0"/>
              <a:t>Klicka på ikonen för att infoga bild.</a:t>
            </a:r>
          </a:p>
        </p:txBody>
      </p:sp>
      <p:sp>
        <p:nvSpPr>
          <p:cNvPr id="13" name="Platshållare för text 12"/>
          <p:cNvSpPr>
            <a:spLocks noGrp="1"/>
          </p:cNvSpPr>
          <p:nvPr>
            <p:ph type="body" sz="quarter" idx="13" hasCustomPrompt="1"/>
          </p:nvPr>
        </p:nvSpPr>
        <p:spPr>
          <a:xfrm>
            <a:off x="522000" y="1440000"/>
            <a:ext cx="5040000" cy="4694400"/>
          </a:xfrm>
        </p:spPr>
        <p:txBody>
          <a:bodyPr/>
          <a:lstStyle/>
          <a:p>
            <a:pPr lvl="0"/>
            <a:r>
              <a:rPr lang="en-US" dirty="0" smtClean="0"/>
              <a:t>Text </a:t>
            </a:r>
            <a:r>
              <a:rPr lang="en-US" dirty="0" err="1" smtClean="0"/>
              <a:t>text</a:t>
            </a:r>
            <a:r>
              <a:rPr lang="en-US" dirty="0" smtClean="0"/>
              <a:t> </a:t>
            </a:r>
            <a:r>
              <a:rPr lang="en-US" dirty="0" err="1" smtClean="0"/>
              <a:t>text</a:t>
            </a:r>
            <a:r>
              <a:rPr lang="en-US" dirty="0" smtClean="0"/>
              <a:t> </a:t>
            </a:r>
            <a:r>
              <a:rPr lang="en-US" dirty="0" err="1" smtClean="0"/>
              <a:t>text</a:t>
            </a:r>
            <a:r>
              <a:rPr lang="en-US" dirty="0" smtClean="0"/>
              <a:t> </a:t>
            </a:r>
            <a:r>
              <a:rPr lang="en-US" dirty="0" err="1" smtClean="0"/>
              <a:t>text</a:t>
            </a:r>
            <a:endParaRPr lang="en-US" dirty="0" smtClean="0"/>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Tree>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 grafik höger">
    <p:spTree>
      <p:nvGrpSpPr>
        <p:cNvPr id="1" name=""/>
        <p:cNvGrpSpPr/>
        <p:nvPr/>
      </p:nvGrpSpPr>
      <p:grpSpPr>
        <a:xfrm>
          <a:off x="0" y="0"/>
          <a:ext cx="0" cy="0"/>
          <a:chOff x="0" y="0"/>
          <a:chExt cx="0" cy="0"/>
        </a:xfrm>
      </p:grpSpPr>
      <p:sp>
        <p:nvSpPr>
          <p:cNvPr id="3" name="Platshållare för sidfot 2"/>
          <p:cNvSpPr>
            <a:spLocks noGrp="1"/>
          </p:cNvSpPr>
          <p:nvPr>
            <p:ph type="ftr" sz="quarter" idx="10"/>
          </p:nvPr>
        </p:nvSpPr>
        <p:spPr>
          <a:xfrm>
            <a:off x="522000" y="6269050"/>
            <a:ext cx="2895600" cy="417575"/>
          </a:xfrm>
        </p:spPr>
        <p:txBody>
          <a:bodyPr/>
          <a:lstStyle/>
          <a:p>
            <a:r>
              <a:rPr lang="en-US" smtClean="0"/>
              <a:t>SUSTAINABLE CITY – OPEN TO THE WORLD</a:t>
            </a:r>
            <a:endParaRPr lang="en-GB" dirty="0"/>
          </a:p>
        </p:txBody>
      </p:sp>
      <p:sp>
        <p:nvSpPr>
          <p:cNvPr id="4" name="Platshållare för bildnummer 3"/>
          <p:cNvSpPr>
            <a:spLocks noGrp="1"/>
          </p:cNvSpPr>
          <p:nvPr>
            <p:ph type="sldNum" sz="quarter" idx="11"/>
          </p:nvPr>
        </p:nvSpPr>
        <p:spPr/>
        <p:txBody>
          <a:bodyPr/>
          <a:lstStyle/>
          <a:p>
            <a:fld id="{CCB980A4-8073-2E47-BD49-CDC58DACAC28}" type="slidenum">
              <a:rPr lang="sv-SE" smtClean="0"/>
              <a:pPr/>
              <a:t>‹#›</a:t>
            </a:fld>
            <a:endParaRPr lang="sv-SE" dirty="0"/>
          </a:p>
        </p:txBody>
      </p:sp>
      <p:sp>
        <p:nvSpPr>
          <p:cNvPr id="10" name="Platshållare för bild 9"/>
          <p:cNvSpPr>
            <a:spLocks noGrp="1"/>
          </p:cNvSpPr>
          <p:nvPr>
            <p:ph type="pic" sz="quarter" idx="12" hasCustomPrompt="1"/>
          </p:nvPr>
        </p:nvSpPr>
        <p:spPr>
          <a:xfrm>
            <a:off x="179389" y="1368000"/>
            <a:ext cx="3060000" cy="4824000"/>
          </a:xfrm>
          <a:solidFill>
            <a:schemeClr val="bg1">
              <a:lumMod val="95000"/>
            </a:schemeClr>
          </a:solidFill>
          <a:ln>
            <a:noFill/>
          </a:ln>
        </p:spPr>
        <p:txBody>
          <a:bodyPr lIns="180000" tIns="180000"/>
          <a:lstStyle>
            <a:lvl1pPr>
              <a:defRPr sz="1200" i="1">
                <a:solidFill>
                  <a:schemeClr val="tx1"/>
                </a:solidFill>
              </a:defRPr>
            </a:lvl1pPr>
          </a:lstStyle>
          <a:p>
            <a:r>
              <a:rPr lang="sv-SE" dirty="0" smtClean="0"/>
              <a:t>Klicka på ikonen för att infoga bild.</a:t>
            </a:r>
          </a:p>
        </p:txBody>
      </p:sp>
      <p:sp>
        <p:nvSpPr>
          <p:cNvPr id="5" name="Rubrik 4"/>
          <p:cNvSpPr>
            <a:spLocks noGrp="1"/>
          </p:cNvSpPr>
          <p:nvPr>
            <p:ph type="title" hasCustomPrompt="1"/>
          </p:nvPr>
        </p:nvSpPr>
        <p:spPr/>
        <p:txBody>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11" name="Platshållare för innehåll 7"/>
          <p:cNvSpPr>
            <a:spLocks noGrp="1"/>
          </p:cNvSpPr>
          <p:nvPr>
            <p:ph sz="quarter" idx="13" hasCustomPrompt="1"/>
          </p:nvPr>
        </p:nvSpPr>
        <p:spPr>
          <a:xfrm>
            <a:off x="3582000" y="1368000"/>
            <a:ext cx="5364000" cy="4824000"/>
          </a:xfrm>
          <a:solidFill>
            <a:schemeClr val="bg1">
              <a:lumMod val="95000"/>
            </a:schemeClr>
          </a:solidFill>
        </p:spPr>
        <p:txBody>
          <a:bodyPr lIns="180000" tIns="180000"/>
          <a:lstStyle>
            <a:lvl1pPr>
              <a:defRPr sz="1200"/>
            </a:lvl1pPr>
          </a:lstStyle>
          <a:p>
            <a:pPr lvl="0"/>
            <a:r>
              <a:rPr lang="sv-SE" dirty="0" smtClean="0"/>
              <a:t>Klicka på en av ikonerna för att infoga bild, diagram, film etc.</a:t>
            </a:r>
          </a:p>
        </p:txBody>
      </p:sp>
    </p:spTree>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 Type="http://schemas.openxmlformats.org/officeDocument/2006/relationships/slideLayout" Target="../slideLayouts/slideLayout4.xml"/><Relationship Id="rId21" Type="http://schemas.openxmlformats.org/officeDocument/2006/relationships/slideLayout" Target="../slideLayouts/slideLayout2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image" Target="../media/image4.png"/><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image" Target="../media/image3.jpeg"/><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9.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3.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5.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9.xml"/><Relationship Id="rId7" Type="http://schemas.openxmlformats.org/officeDocument/2006/relationships/image" Target="../media/image4.png"/><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theme" Target="../theme/theme7.xml"/><Relationship Id="rId5" Type="http://schemas.openxmlformats.org/officeDocument/2006/relationships/slideLayout" Target="../slideLayouts/slideLayout71.xml"/><Relationship Id="rId4"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58800" y="586800"/>
            <a:ext cx="6738950" cy="1013400"/>
          </a:xfrm>
          <a:prstGeom prst="rect">
            <a:avLst/>
          </a:prstGeom>
        </p:spPr>
        <p:txBody>
          <a:bodyPr vert="horz" lIns="0" tIns="0" rIns="0" bIns="0" rtlCol="0" anchor="t" anchorCtr="0">
            <a:no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658800" y="1569600"/>
            <a:ext cx="8028000" cy="4525963"/>
          </a:xfrm>
          <a:prstGeom prst="rect">
            <a:avLst/>
          </a:prstGeom>
        </p:spPr>
        <p:txBody>
          <a:bodyPr vert="horz" lIns="0" tIns="0" rIns="0" bIns="0" rtlCol="0" anchor="t" anchorCtr="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 xmlns:p14="http://schemas.microsoft.com/office/powerpoint/2010/main" val="2601117176"/>
      </p:ext>
    </p:extLst>
  </p:cSld>
  <p:clrMap bg1="lt1" tx1="dk1" bg2="lt2" tx2="dk2" accent1="accent1" accent2="accent2" accent3="accent3" accent4="accent4" accent5="accent5" accent6="accent6" hlink="hlink" folHlink="folHlink"/>
  <p:sldLayoutIdLst>
    <p:sldLayoutId id="2147483763" r:id="rId1"/>
  </p:sldLayoutIdLst>
  <p:transition spd="med">
    <p:fade/>
  </p:transition>
  <p:timing>
    <p:tnLst>
      <p:par>
        <p:cTn id="1" dur="indefinite" restart="never" nodeType="tmRoot"/>
      </p:par>
    </p:tnLst>
  </p:timing>
  <p:hf hdr="0" dt="0"/>
  <p:txStyles>
    <p:titleStyle>
      <a:lvl1pPr algn="l" defTabSz="457200" rtl="0" eaLnBrk="1" latinLnBrk="0" hangingPunct="1">
        <a:lnSpc>
          <a:spcPts val="2700"/>
        </a:lnSpc>
        <a:spcBef>
          <a:spcPct val="0"/>
        </a:spcBef>
        <a:buNone/>
        <a:defRPr sz="2800" b="1" kern="0" spc="50">
          <a:solidFill>
            <a:schemeClr val="tx1">
              <a:lumMod val="50000"/>
            </a:schemeClr>
          </a:solidFill>
          <a:latin typeface="Arial"/>
          <a:ea typeface="+mj-ea"/>
          <a:cs typeface="Arial"/>
        </a:defRPr>
      </a:lvl1pPr>
    </p:titleStyle>
    <p:bodyStyle>
      <a:lvl1pPr marL="180000" indent="-180000"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1pPr>
      <a:lvl2pPr marL="542925" indent="-361950"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2pPr>
      <a:lvl3pPr marL="542925" indent="-361950"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3pPr>
      <a:lvl4pPr marL="542925" indent="-361950"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4pPr>
      <a:lvl5pPr marL="542925" indent="-361950"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Bildobjekt 10" descr="GBGstad-PPT-BKGR.jpg"/>
          <p:cNvPicPr>
            <a:picLocks noChangeAspect="1"/>
          </p:cNvPicPr>
          <p:nvPr/>
        </p:nvPicPr>
        <p:blipFill>
          <a:blip r:embed="rId23" cstate="screen"/>
          <a:srcRect/>
          <a:stretch>
            <a:fillRect/>
          </a:stretch>
        </p:blipFill>
        <p:spPr>
          <a:xfrm flipH="1">
            <a:off x="0" y="6095563"/>
            <a:ext cx="9143998" cy="762436"/>
          </a:xfrm>
          <a:prstGeom prst="rect">
            <a:avLst/>
          </a:prstGeom>
        </p:spPr>
      </p:pic>
      <p:sp>
        <p:nvSpPr>
          <p:cNvPr id="2" name="Platshållare för rubrik 1"/>
          <p:cNvSpPr>
            <a:spLocks noGrp="1"/>
          </p:cNvSpPr>
          <p:nvPr>
            <p:ph type="title"/>
          </p:nvPr>
        </p:nvSpPr>
        <p:spPr>
          <a:xfrm>
            <a:off x="522000" y="475702"/>
            <a:ext cx="6738950" cy="695069"/>
          </a:xfrm>
          <a:prstGeom prst="rect">
            <a:avLst/>
          </a:prstGeom>
        </p:spPr>
        <p:txBody>
          <a:bodyPr vert="horz" lIns="0" tIns="0" rIns="0" bIns="0" rtlCol="0" anchor="ctr" anchorCtr="0">
            <a:noAutofit/>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3" name="Platshållare för text 2"/>
          <p:cNvSpPr>
            <a:spLocks noGrp="1"/>
          </p:cNvSpPr>
          <p:nvPr>
            <p:ph type="body" idx="1"/>
          </p:nvPr>
        </p:nvSpPr>
        <p:spPr>
          <a:xfrm>
            <a:off x="522000" y="1569600"/>
            <a:ext cx="8028000" cy="4525963"/>
          </a:xfrm>
          <a:prstGeom prst="rect">
            <a:avLst/>
          </a:prstGeom>
        </p:spPr>
        <p:txBody>
          <a:bodyPr vert="horz" lIns="0" tIns="0" rIns="0" bIns="0" rtlCol="0" anchor="t" anchorCtr="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Platshållare för sidfot 4"/>
          <p:cNvSpPr>
            <a:spLocks noGrp="1"/>
          </p:cNvSpPr>
          <p:nvPr>
            <p:ph type="ftr" sz="quarter" idx="3"/>
          </p:nvPr>
        </p:nvSpPr>
        <p:spPr>
          <a:xfrm>
            <a:off x="522000" y="6269050"/>
            <a:ext cx="2895600" cy="417575"/>
          </a:xfrm>
          <a:prstGeom prst="rect">
            <a:avLst/>
          </a:prstGeom>
          <a:ln>
            <a:noFill/>
          </a:ln>
        </p:spPr>
        <p:txBody>
          <a:bodyPr vert="horz" lIns="0" tIns="0" rIns="0" bIns="0" rtlCol="0" anchor="ctr"/>
          <a:lstStyle>
            <a:lvl1pPr algn="l">
              <a:defRPr sz="800" b="1" kern="0" cap="all" spc="100">
                <a:solidFill>
                  <a:schemeClr val="bg1"/>
                </a:solidFill>
                <a:latin typeface="Arial"/>
                <a:cs typeface="Arial"/>
              </a:defRPr>
            </a:lvl1pPr>
          </a:lstStyle>
          <a:p>
            <a:r>
              <a:rPr lang="en-US" smtClean="0"/>
              <a:t>SUSTAINABLE CITY – OPEN TO THE WORLD</a:t>
            </a:r>
            <a:endParaRPr lang="en-GB" dirty="0"/>
          </a:p>
        </p:txBody>
      </p:sp>
      <p:sp>
        <p:nvSpPr>
          <p:cNvPr id="6" name="Platshållare för bildnummer 5"/>
          <p:cNvSpPr>
            <a:spLocks noGrp="1"/>
          </p:cNvSpPr>
          <p:nvPr>
            <p:ph type="sldNum" sz="quarter" idx="4"/>
          </p:nvPr>
        </p:nvSpPr>
        <p:spPr>
          <a:xfrm>
            <a:off x="8298052" y="6269050"/>
            <a:ext cx="452546" cy="417576"/>
          </a:xfrm>
          <a:prstGeom prst="rect">
            <a:avLst/>
          </a:prstGeom>
        </p:spPr>
        <p:txBody>
          <a:bodyPr vert="horz" lIns="0" tIns="0" rIns="0" bIns="0" rtlCol="0" anchor="ctr"/>
          <a:lstStyle>
            <a:lvl1pPr algn="ctr">
              <a:defRPr sz="1000" b="0">
                <a:solidFill>
                  <a:schemeClr val="bg1"/>
                </a:solidFill>
                <a:latin typeface="Arial"/>
                <a:cs typeface="Arial"/>
              </a:defRPr>
            </a:lvl1pPr>
          </a:lstStyle>
          <a:p>
            <a:fld id="{CCB980A4-8073-2E47-BD49-CDC58DACAC28}" type="slidenum">
              <a:rPr lang="sv-SE" smtClean="0"/>
              <a:pPr/>
              <a:t>‹#›</a:t>
            </a:fld>
            <a:endParaRPr lang="sv-SE" dirty="0"/>
          </a:p>
        </p:txBody>
      </p:sp>
      <p:pic>
        <p:nvPicPr>
          <p:cNvPr id="12" name="Bildobjekt 11"/>
          <p:cNvPicPr>
            <a:picLocks noChangeAspect="1"/>
          </p:cNvPicPr>
          <p:nvPr/>
        </p:nvPicPr>
        <p:blipFill>
          <a:blip r:embed="rId24" cstate="screen">
            <a:extLst>
              <a:ext uri="{28A0092B-C50C-407E-A947-70E740481C1C}">
                <a14:useLocalDpi xmlns="" xmlns:a14="http://schemas.microsoft.com/office/drawing/2010/main" val="0"/>
              </a:ext>
            </a:extLst>
          </a:blip>
          <a:stretch>
            <a:fillRect/>
          </a:stretch>
        </p:blipFill>
        <p:spPr>
          <a:xfrm>
            <a:off x="7585075" y="602664"/>
            <a:ext cx="1244701" cy="384812"/>
          </a:xfrm>
          <a:prstGeom prst="rect">
            <a:avLst/>
          </a:prstGeom>
        </p:spPr>
      </p:pic>
      <p:cxnSp>
        <p:nvCxnSpPr>
          <p:cNvPr id="13" name="Rak 12"/>
          <p:cNvCxnSpPr/>
          <p:nvPr/>
        </p:nvCxnSpPr>
        <p:spPr>
          <a:xfrm>
            <a:off x="7404677" y="582927"/>
            <a:ext cx="0" cy="39600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2601117176"/>
      </p:ext>
    </p:extLst>
  </p:cSld>
  <p:clrMap bg1="lt1" tx1="dk1" bg2="lt2" tx2="dk2" accent1="accent1" accent2="accent2" accent3="accent3" accent4="accent4" accent5="accent5" accent6="accent6" hlink="hlink" folHlink="folHlink"/>
  <p:sldLayoutIdLst>
    <p:sldLayoutId id="2147483760" r:id="rId1"/>
    <p:sldLayoutId id="2147483874" r:id="rId2"/>
    <p:sldLayoutId id="2147483747" r:id="rId3"/>
    <p:sldLayoutId id="2147483869" r:id="rId4"/>
    <p:sldLayoutId id="2147483757" r:id="rId5"/>
    <p:sldLayoutId id="2147483753" r:id="rId6"/>
    <p:sldLayoutId id="2147483754" r:id="rId7"/>
    <p:sldLayoutId id="2147483755" r:id="rId8"/>
    <p:sldLayoutId id="2147483756" r:id="rId9"/>
    <p:sldLayoutId id="2147483758" r:id="rId10"/>
    <p:sldLayoutId id="2147483759" r:id="rId11"/>
    <p:sldLayoutId id="2147483879" r:id="rId12"/>
    <p:sldLayoutId id="2147483880" r:id="rId13"/>
    <p:sldLayoutId id="2147483881" r:id="rId14"/>
    <p:sldLayoutId id="2147483882" r:id="rId15"/>
    <p:sldLayoutId id="2147483883" r:id="rId16"/>
    <p:sldLayoutId id="2147483884" r:id="rId17"/>
    <p:sldLayoutId id="2147483885" r:id="rId18"/>
    <p:sldLayoutId id="2147483886" r:id="rId19"/>
    <p:sldLayoutId id="2147483887" r:id="rId20"/>
    <p:sldLayoutId id="2147483888" r:id="rId21"/>
  </p:sldLayoutIdLst>
  <p:transition spd="med">
    <p:fade/>
  </p:transition>
  <p:timing>
    <p:tnLst>
      <p:par>
        <p:cTn id="1" dur="indefinite" restart="never" nodeType="tmRoot"/>
      </p:par>
    </p:tnLst>
  </p:timing>
  <p:hf hdr="0" dt="0"/>
  <p:txStyles>
    <p:titleStyle>
      <a:lvl1pPr algn="l" defTabSz="457200" rtl="0" eaLnBrk="1" latinLnBrk="0" hangingPunct="1">
        <a:lnSpc>
          <a:spcPts val="2700"/>
        </a:lnSpc>
        <a:spcBef>
          <a:spcPct val="0"/>
        </a:spcBef>
        <a:buNone/>
        <a:defRPr sz="2800" b="1" kern="0" spc="50">
          <a:solidFill>
            <a:schemeClr val="tx1">
              <a:lumMod val="50000"/>
            </a:schemeClr>
          </a:solidFill>
          <a:latin typeface="Arial"/>
          <a:ea typeface="+mj-ea"/>
          <a:cs typeface="Arial"/>
        </a:defRPr>
      </a:lvl1pPr>
    </p:titleStyle>
    <p:bodyStyle>
      <a:lvl1pPr marL="180000" indent="-180000"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1pPr>
      <a:lvl2pPr marL="444500" indent="-263525"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2pPr>
      <a:lvl3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3pPr>
      <a:lvl4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4pPr>
      <a:lvl5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Bildobjekt 9" descr="GBGstad-PPT-BKGR.jpg"/>
          <p:cNvPicPr>
            <a:picLocks noChangeAspect="1"/>
          </p:cNvPicPr>
          <p:nvPr/>
        </p:nvPicPr>
        <p:blipFill>
          <a:blip r:embed="rId13" cstate="screen"/>
          <a:srcRect/>
          <a:stretch>
            <a:fillRect/>
          </a:stretch>
        </p:blipFill>
        <p:spPr>
          <a:xfrm flipH="1">
            <a:off x="1" y="6257925"/>
            <a:ext cx="9143998" cy="600074"/>
          </a:xfrm>
          <a:prstGeom prst="rect">
            <a:avLst/>
          </a:prstGeom>
        </p:spPr>
      </p:pic>
      <p:sp>
        <p:nvSpPr>
          <p:cNvPr id="2" name="Platshållare för rubrik 1"/>
          <p:cNvSpPr>
            <a:spLocks noGrp="1"/>
          </p:cNvSpPr>
          <p:nvPr>
            <p:ph type="title"/>
          </p:nvPr>
        </p:nvSpPr>
        <p:spPr>
          <a:xfrm>
            <a:off x="522000" y="475702"/>
            <a:ext cx="6738950" cy="695069"/>
          </a:xfrm>
          <a:prstGeom prst="rect">
            <a:avLst/>
          </a:prstGeom>
        </p:spPr>
        <p:txBody>
          <a:bodyPr vert="horz" lIns="0" tIns="0" rIns="0" bIns="0" rtlCol="0" anchor="ctr" anchorCtr="0">
            <a:noAutofit/>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3" name="Platshållare för text 2"/>
          <p:cNvSpPr>
            <a:spLocks noGrp="1"/>
          </p:cNvSpPr>
          <p:nvPr>
            <p:ph type="body" idx="1"/>
          </p:nvPr>
        </p:nvSpPr>
        <p:spPr>
          <a:xfrm>
            <a:off x="522000" y="1569600"/>
            <a:ext cx="8028000" cy="4525963"/>
          </a:xfrm>
          <a:prstGeom prst="rect">
            <a:avLst/>
          </a:prstGeom>
        </p:spPr>
        <p:txBody>
          <a:bodyPr vert="horz" lIns="0" tIns="0" rIns="0" bIns="0" rtlCol="0" anchor="t" anchorCtr="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Platshållare för sidfot 4"/>
          <p:cNvSpPr>
            <a:spLocks noGrp="1"/>
          </p:cNvSpPr>
          <p:nvPr>
            <p:ph type="ftr" sz="quarter" idx="3"/>
          </p:nvPr>
        </p:nvSpPr>
        <p:spPr>
          <a:xfrm>
            <a:off x="522000" y="6269050"/>
            <a:ext cx="2895600" cy="417575"/>
          </a:xfrm>
          <a:prstGeom prst="rect">
            <a:avLst/>
          </a:prstGeom>
          <a:ln>
            <a:noFill/>
          </a:ln>
        </p:spPr>
        <p:txBody>
          <a:bodyPr vert="horz" lIns="0" tIns="0" rIns="0" bIns="0" rtlCol="0" anchor="ctr"/>
          <a:lstStyle>
            <a:lvl1pPr algn="l">
              <a:defRPr sz="800" b="1" kern="0" cap="all" spc="100">
                <a:solidFill>
                  <a:schemeClr val="bg1"/>
                </a:solidFill>
                <a:latin typeface="Arial"/>
                <a:cs typeface="Arial"/>
              </a:defRPr>
            </a:lvl1pPr>
          </a:lstStyle>
          <a:p>
            <a:r>
              <a:rPr lang="en-US" smtClean="0"/>
              <a:t>SUSTAINABLE CITY – OPEN TO THE WORLD</a:t>
            </a:r>
            <a:endParaRPr lang="en-GB" dirty="0"/>
          </a:p>
        </p:txBody>
      </p:sp>
      <p:sp>
        <p:nvSpPr>
          <p:cNvPr id="6" name="Platshållare för bildnummer 5"/>
          <p:cNvSpPr>
            <a:spLocks noGrp="1"/>
          </p:cNvSpPr>
          <p:nvPr>
            <p:ph type="sldNum" sz="quarter" idx="4"/>
          </p:nvPr>
        </p:nvSpPr>
        <p:spPr>
          <a:xfrm>
            <a:off x="8298052" y="6269050"/>
            <a:ext cx="452546" cy="417576"/>
          </a:xfrm>
          <a:prstGeom prst="rect">
            <a:avLst/>
          </a:prstGeom>
        </p:spPr>
        <p:txBody>
          <a:bodyPr vert="horz" lIns="0" tIns="0" rIns="0" bIns="0" rtlCol="0" anchor="ctr"/>
          <a:lstStyle>
            <a:lvl1pPr algn="ctr">
              <a:defRPr sz="1000" b="0">
                <a:solidFill>
                  <a:schemeClr val="bg1"/>
                </a:solidFill>
                <a:latin typeface="Arial"/>
                <a:cs typeface="Arial"/>
              </a:defRPr>
            </a:lvl1pPr>
          </a:lstStyle>
          <a:p>
            <a:fld id="{CCB980A4-8073-2E47-BD49-CDC58DACAC28}" type="slidenum">
              <a:rPr lang="sv-SE" smtClean="0"/>
              <a:pPr/>
              <a:t>‹#›</a:t>
            </a:fld>
            <a:endParaRPr lang="sv-SE" dirty="0"/>
          </a:p>
        </p:txBody>
      </p:sp>
      <p:pic>
        <p:nvPicPr>
          <p:cNvPr id="11" name="Bildobjekt 10"/>
          <p:cNvPicPr>
            <a:picLocks noChangeAspect="1"/>
          </p:cNvPicPr>
          <p:nvPr/>
        </p:nvPicPr>
        <p:blipFill>
          <a:blip r:embed="rId14" cstate="screen">
            <a:extLst>
              <a:ext uri="{28A0092B-C50C-407E-A947-70E740481C1C}">
                <a14:useLocalDpi xmlns="" xmlns:a14="http://schemas.microsoft.com/office/drawing/2010/main" val="0"/>
              </a:ext>
            </a:extLst>
          </a:blip>
          <a:stretch>
            <a:fillRect/>
          </a:stretch>
        </p:blipFill>
        <p:spPr>
          <a:xfrm>
            <a:off x="7585075" y="602664"/>
            <a:ext cx="1244701" cy="384812"/>
          </a:xfrm>
          <a:prstGeom prst="rect">
            <a:avLst/>
          </a:prstGeom>
        </p:spPr>
      </p:pic>
      <p:cxnSp>
        <p:nvCxnSpPr>
          <p:cNvPr id="12" name="Rak 11"/>
          <p:cNvCxnSpPr/>
          <p:nvPr/>
        </p:nvCxnSpPr>
        <p:spPr>
          <a:xfrm>
            <a:off x="7404677" y="582927"/>
            <a:ext cx="0" cy="39600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1920615702"/>
      </p:ext>
    </p:extLst>
  </p:cSld>
  <p:clrMap bg1="lt1" tx1="dk1" bg2="lt2" tx2="dk2" accent1="accent1" accent2="accent2" accent3="accent3" accent4="accent4" accent5="accent5" accent6="accent6" hlink="hlink" folHlink="folHlink"/>
  <p:sldLayoutIdLst>
    <p:sldLayoutId id="2147483811" r:id="rId1"/>
    <p:sldLayoutId id="2147483875" r:id="rId2"/>
    <p:sldLayoutId id="2147483812" r:id="rId3"/>
    <p:sldLayoutId id="2147483870" r:id="rId4"/>
    <p:sldLayoutId id="2147483813" r:id="rId5"/>
    <p:sldLayoutId id="2147483814" r:id="rId6"/>
    <p:sldLayoutId id="2147483815" r:id="rId7"/>
    <p:sldLayoutId id="2147483816" r:id="rId8"/>
    <p:sldLayoutId id="2147483817" r:id="rId9"/>
    <p:sldLayoutId id="2147483818" r:id="rId10"/>
    <p:sldLayoutId id="2147483819" r:id="rId11"/>
  </p:sldLayoutIdLst>
  <p:transition spd="med">
    <p:fade/>
  </p:transition>
  <p:timing>
    <p:tnLst>
      <p:par>
        <p:cTn id="1" dur="indefinite" restart="never" nodeType="tmRoot"/>
      </p:par>
    </p:tnLst>
  </p:timing>
  <p:hf hdr="0" dt="0"/>
  <p:txStyles>
    <p:titleStyle>
      <a:lvl1pPr algn="l" defTabSz="457200" rtl="0" eaLnBrk="1" latinLnBrk="0" hangingPunct="1">
        <a:lnSpc>
          <a:spcPts val="2700"/>
        </a:lnSpc>
        <a:spcBef>
          <a:spcPct val="0"/>
        </a:spcBef>
        <a:buNone/>
        <a:defRPr sz="2800" b="1" kern="0" spc="50">
          <a:solidFill>
            <a:schemeClr val="tx1">
              <a:lumMod val="50000"/>
            </a:schemeClr>
          </a:solidFill>
          <a:latin typeface="Arial"/>
          <a:ea typeface="+mj-ea"/>
          <a:cs typeface="Arial"/>
        </a:defRPr>
      </a:lvl1pPr>
    </p:titleStyle>
    <p:bodyStyle>
      <a:lvl1pPr marL="180000" indent="-180000"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1pPr>
      <a:lvl2pPr marL="444500" indent="-263525"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2pPr>
      <a:lvl3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3pPr>
      <a:lvl4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4pPr>
      <a:lvl5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Bildobjekt 10" descr="GBGstad-PPT-BKGR.jpg"/>
          <p:cNvPicPr>
            <a:picLocks noChangeAspect="1"/>
          </p:cNvPicPr>
          <p:nvPr/>
        </p:nvPicPr>
        <p:blipFill>
          <a:blip r:embed="rId13" cstate="screen"/>
          <a:srcRect/>
          <a:stretch>
            <a:fillRect/>
          </a:stretch>
        </p:blipFill>
        <p:spPr>
          <a:xfrm flipH="1">
            <a:off x="0" y="6095563"/>
            <a:ext cx="9143997" cy="762435"/>
          </a:xfrm>
          <a:prstGeom prst="rect">
            <a:avLst/>
          </a:prstGeom>
        </p:spPr>
      </p:pic>
      <p:sp>
        <p:nvSpPr>
          <p:cNvPr id="2" name="Platshållare för rubrik 1"/>
          <p:cNvSpPr>
            <a:spLocks noGrp="1"/>
          </p:cNvSpPr>
          <p:nvPr>
            <p:ph type="title"/>
          </p:nvPr>
        </p:nvSpPr>
        <p:spPr>
          <a:xfrm>
            <a:off x="522000" y="475702"/>
            <a:ext cx="6738950" cy="695069"/>
          </a:xfrm>
          <a:prstGeom prst="rect">
            <a:avLst/>
          </a:prstGeom>
        </p:spPr>
        <p:txBody>
          <a:bodyPr vert="horz" lIns="0" tIns="0" rIns="0" bIns="0" rtlCol="0" anchor="ctr" anchorCtr="0">
            <a:noAutofit/>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3" name="Platshållare för text 2"/>
          <p:cNvSpPr>
            <a:spLocks noGrp="1"/>
          </p:cNvSpPr>
          <p:nvPr>
            <p:ph type="body" idx="1"/>
          </p:nvPr>
        </p:nvSpPr>
        <p:spPr>
          <a:xfrm>
            <a:off x="522000" y="1569600"/>
            <a:ext cx="8028000" cy="4525963"/>
          </a:xfrm>
          <a:prstGeom prst="rect">
            <a:avLst/>
          </a:prstGeom>
        </p:spPr>
        <p:txBody>
          <a:bodyPr vert="horz" lIns="0" tIns="0" rIns="0" bIns="0" rtlCol="0" anchor="t" anchorCtr="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Platshållare för sidfot 4"/>
          <p:cNvSpPr>
            <a:spLocks noGrp="1"/>
          </p:cNvSpPr>
          <p:nvPr>
            <p:ph type="ftr" sz="quarter" idx="3"/>
          </p:nvPr>
        </p:nvSpPr>
        <p:spPr>
          <a:xfrm>
            <a:off x="522000" y="6269050"/>
            <a:ext cx="2895600" cy="417575"/>
          </a:xfrm>
          <a:prstGeom prst="rect">
            <a:avLst/>
          </a:prstGeom>
          <a:ln>
            <a:noFill/>
          </a:ln>
        </p:spPr>
        <p:txBody>
          <a:bodyPr vert="horz" lIns="0" tIns="0" rIns="0" bIns="0" rtlCol="0" anchor="ctr"/>
          <a:lstStyle>
            <a:lvl1pPr algn="l">
              <a:defRPr sz="800" b="1" kern="0" cap="all" spc="100">
                <a:solidFill>
                  <a:schemeClr val="bg1"/>
                </a:solidFill>
                <a:latin typeface="Arial"/>
                <a:cs typeface="Arial"/>
              </a:defRPr>
            </a:lvl1pPr>
          </a:lstStyle>
          <a:p>
            <a:r>
              <a:rPr lang="en-US" smtClean="0"/>
              <a:t>SUSTAINABLE CITY – OPEN TO THE WORLD</a:t>
            </a:r>
            <a:endParaRPr lang="en-GB" dirty="0"/>
          </a:p>
        </p:txBody>
      </p:sp>
      <p:sp>
        <p:nvSpPr>
          <p:cNvPr id="6" name="Platshållare för bildnummer 5"/>
          <p:cNvSpPr>
            <a:spLocks noGrp="1"/>
          </p:cNvSpPr>
          <p:nvPr>
            <p:ph type="sldNum" sz="quarter" idx="4"/>
          </p:nvPr>
        </p:nvSpPr>
        <p:spPr>
          <a:xfrm>
            <a:off x="8298052" y="6269050"/>
            <a:ext cx="452546" cy="417576"/>
          </a:xfrm>
          <a:prstGeom prst="rect">
            <a:avLst/>
          </a:prstGeom>
        </p:spPr>
        <p:txBody>
          <a:bodyPr vert="horz" lIns="0" tIns="0" rIns="0" bIns="0" rtlCol="0" anchor="ctr"/>
          <a:lstStyle>
            <a:lvl1pPr algn="ctr">
              <a:defRPr sz="1000" b="0">
                <a:solidFill>
                  <a:schemeClr val="bg1"/>
                </a:solidFill>
                <a:latin typeface="Arial"/>
                <a:cs typeface="Arial"/>
              </a:defRPr>
            </a:lvl1pPr>
          </a:lstStyle>
          <a:p>
            <a:fld id="{CCB980A4-8073-2E47-BD49-CDC58DACAC28}" type="slidenum">
              <a:rPr lang="sv-SE" smtClean="0"/>
              <a:pPr/>
              <a:t>‹#›</a:t>
            </a:fld>
            <a:endParaRPr lang="sv-SE" dirty="0"/>
          </a:p>
        </p:txBody>
      </p:sp>
      <p:pic>
        <p:nvPicPr>
          <p:cNvPr id="12" name="Bildobjekt 11"/>
          <p:cNvPicPr>
            <a:picLocks noChangeAspect="1"/>
          </p:cNvPicPr>
          <p:nvPr/>
        </p:nvPicPr>
        <p:blipFill>
          <a:blip r:embed="rId14" cstate="screen">
            <a:extLst>
              <a:ext uri="{28A0092B-C50C-407E-A947-70E740481C1C}">
                <a14:useLocalDpi xmlns="" xmlns:a14="http://schemas.microsoft.com/office/drawing/2010/main" val="0"/>
              </a:ext>
            </a:extLst>
          </a:blip>
          <a:stretch>
            <a:fillRect/>
          </a:stretch>
        </p:blipFill>
        <p:spPr>
          <a:xfrm>
            <a:off x="7585075" y="602664"/>
            <a:ext cx="1244701" cy="384812"/>
          </a:xfrm>
          <a:prstGeom prst="rect">
            <a:avLst/>
          </a:prstGeom>
        </p:spPr>
      </p:pic>
      <p:cxnSp>
        <p:nvCxnSpPr>
          <p:cNvPr id="13" name="Rak 12"/>
          <p:cNvCxnSpPr/>
          <p:nvPr/>
        </p:nvCxnSpPr>
        <p:spPr>
          <a:xfrm>
            <a:off x="7404677" y="582927"/>
            <a:ext cx="0" cy="39600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2168885064"/>
      </p:ext>
    </p:extLst>
  </p:cSld>
  <p:clrMap bg1="lt1" tx1="dk1" bg2="lt2" tx2="dk2" accent1="accent1" accent2="accent2" accent3="accent3" accent4="accent4" accent5="accent5" accent6="accent6" hlink="hlink" folHlink="folHlink"/>
  <p:sldLayoutIdLst>
    <p:sldLayoutId id="2147483822" r:id="rId1"/>
    <p:sldLayoutId id="2147483876" r:id="rId2"/>
    <p:sldLayoutId id="2147483823" r:id="rId3"/>
    <p:sldLayoutId id="2147483871" r:id="rId4"/>
    <p:sldLayoutId id="2147483824" r:id="rId5"/>
    <p:sldLayoutId id="2147483825" r:id="rId6"/>
    <p:sldLayoutId id="2147483826" r:id="rId7"/>
    <p:sldLayoutId id="2147483827" r:id="rId8"/>
    <p:sldLayoutId id="2147483828" r:id="rId9"/>
    <p:sldLayoutId id="2147483829" r:id="rId10"/>
    <p:sldLayoutId id="2147483830" r:id="rId11"/>
  </p:sldLayoutIdLst>
  <p:transition spd="med">
    <p:fade/>
  </p:transition>
  <p:timing>
    <p:tnLst>
      <p:par>
        <p:cTn id="1" dur="indefinite" restart="never" nodeType="tmRoot"/>
      </p:par>
    </p:tnLst>
  </p:timing>
  <p:hf hdr="0" dt="0"/>
  <p:txStyles>
    <p:titleStyle>
      <a:lvl1pPr algn="l" defTabSz="457200" rtl="0" eaLnBrk="1" latinLnBrk="0" hangingPunct="1">
        <a:lnSpc>
          <a:spcPts val="2700"/>
        </a:lnSpc>
        <a:spcBef>
          <a:spcPct val="0"/>
        </a:spcBef>
        <a:buNone/>
        <a:defRPr sz="2800" b="1" kern="0" spc="50">
          <a:solidFill>
            <a:schemeClr val="tx1">
              <a:lumMod val="50000"/>
            </a:schemeClr>
          </a:solidFill>
          <a:latin typeface="Arial"/>
          <a:ea typeface="+mj-ea"/>
          <a:cs typeface="Arial"/>
        </a:defRPr>
      </a:lvl1pPr>
    </p:titleStyle>
    <p:bodyStyle>
      <a:lvl1pPr marL="180000" indent="-180000"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1pPr>
      <a:lvl2pPr marL="444500" indent="-263525"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2pPr>
      <a:lvl3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3pPr>
      <a:lvl4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4pPr>
      <a:lvl5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Bildobjekt 10" descr="GBGstad-PPT-BKGR.jpg"/>
          <p:cNvPicPr>
            <a:picLocks noChangeAspect="1"/>
          </p:cNvPicPr>
          <p:nvPr/>
        </p:nvPicPr>
        <p:blipFill>
          <a:blip r:embed="rId13" cstate="screen"/>
          <a:srcRect/>
          <a:stretch>
            <a:fillRect/>
          </a:stretch>
        </p:blipFill>
        <p:spPr>
          <a:xfrm flipH="1">
            <a:off x="0" y="6095563"/>
            <a:ext cx="9143997" cy="762434"/>
          </a:xfrm>
          <a:prstGeom prst="rect">
            <a:avLst/>
          </a:prstGeom>
        </p:spPr>
      </p:pic>
      <p:sp>
        <p:nvSpPr>
          <p:cNvPr id="2" name="Platshållare för rubrik 1"/>
          <p:cNvSpPr>
            <a:spLocks noGrp="1"/>
          </p:cNvSpPr>
          <p:nvPr>
            <p:ph type="title"/>
          </p:nvPr>
        </p:nvSpPr>
        <p:spPr>
          <a:xfrm>
            <a:off x="522000" y="475702"/>
            <a:ext cx="6738950" cy="695069"/>
          </a:xfrm>
          <a:prstGeom prst="rect">
            <a:avLst/>
          </a:prstGeom>
        </p:spPr>
        <p:txBody>
          <a:bodyPr vert="horz" lIns="0" tIns="0" rIns="0" bIns="0" rtlCol="0" anchor="ctr" anchorCtr="0">
            <a:noAutofit/>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3" name="Platshållare för text 2"/>
          <p:cNvSpPr>
            <a:spLocks noGrp="1"/>
          </p:cNvSpPr>
          <p:nvPr>
            <p:ph type="body" idx="1"/>
          </p:nvPr>
        </p:nvSpPr>
        <p:spPr>
          <a:xfrm>
            <a:off x="522000" y="1569600"/>
            <a:ext cx="8028000" cy="4525963"/>
          </a:xfrm>
          <a:prstGeom prst="rect">
            <a:avLst/>
          </a:prstGeom>
        </p:spPr>
        <p:txBody>
          <a:bodyPr vert="horz" lIns="0" tIns="0" rIns="0" bIns="0" rtlCol="0" anchor="t" anchorCtr="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Platshållare för sidfot 4"/>
          <p:cNvSpPr>
            <a:spLocks noGrp="1"/>
          </p:cNvSpPr>
          <p:nvPr>
            <p:ph type="ftr" sz="quarter" idx="3"/>
          </p:nvPr>
        </p:nvSpPr>
        <p:spPr>
          <a:xfrm>
            <a:off x="522000" y="6269050"/>
            <a:ext cx="2895600" cy="417575"/>
          </a:xfrm>
          <a:prstGeom prst="rect">
            <a:avLst/>
          </a:prstGeom>
          <a:ln>
            <a:noFill/>
          </a:ln>
        </p:spPr>
        <p:txBody>
          <a:bodyPr vert="horz" lIns="0" tIns="0" rIns="0" bIns="0" rtlCol="0" anchor="ctr"/>
          <a:lstStyle>
            <a:lvl1pPr algn="l">
              <a:defRPr sz="800" b="1" kern="0" cap="all" spc="100">
                <a:solidFill>
                  <a:schemeClr val="bg1"/>
                </a:solidFill>
                <a:latin typeface="Arial"/>
                <a:cs typeface="Arial"/>
              </a:defRPr>
            </a:lvl1pPr>
          </a:lstStyle>
          <a:p>
            <a:r>
              <a:rPr lang="en-US" smtClean="0"/>
              <a:t>SUSTAINABLE CITY – OPEN TO THE WORLD</a:t>
            </a:r>
            <a:endParaRPr lang="en-GB" dirty="0"/>
          </a:p>
        </p:txBody>
      </p:sp>
      <p:sp>
        <p:nvSpPr>
          <p:cNvPr id="6" name="Platshållare för bildnummer 5"/>
          <p:cNvSpPr>
            <a:spLocks noGrp="1"/>
          </p:cNvSpPr>
          <p:nvPr>
            <p:ph type="sldNum" sz="quarter" idx="4"/>
          </p:nvPr>
        </p:nvSpPr>
        <p:spPr>
          <a:xfrm>
            <a:off x="8298052" y="6269050"/>
            <a:ext cx="452546" cy="417576"/>
          </a:xfrm>
          <a:prstGeom prst="rect">
            <a:avLst/>
          </a:prstGeom>
        </p:spPr>
        <p:txBody>
          <a:bodyPr vert="horz" lIns="0" tIns="0" rIns="0" bIns="0" rtlCol="0" anchor="ctr"/>
          <a:lstStyle>
            <a:lvl1pPr algn="ctr">
              <a:defRPr sz="1000" b="0">
                <a:solidFill>
                  <a:schemeClr val="bg1"/>
                </a:solidFill>
                <a:latin typeface="Arial"/>
                <a:cs typeface="Arial"/>
              </a:defRPr>
            </a:lvl1pPr>
          </a:lstStyle>
          <a:p>
            <a:fld id="{CCB980A4-8073-2E47-BD49-CDC58DACAC28}" type="slidenum">
              <a:rPr lang="sv-SE" smtClean="0"/>
              <a:pPr/>
              <a:t>‹#›</a:t>
            </a:fld>
            <a:endParaRPr lang="sv-SE" dirty="0"/>
          </a:p>
        </p:txBody>
      </p:sp>
      <p:pic>
        <p:nvPicPr>
          <p:cNvPr id="12" name="Bildobjekt 11"/>
          <p:cNvPicPr>
            <a:picLocks noChangeAspect="1"/>
          </p:cNvPicPr>
          <p:nvPr/>
        </p:nvPicPr>
        <p:blipFill>
          <a:blip r:embed="rId14" cstate="screen">
            <a:extLst>
              <a:ext uri="{28A0092B-C50C-407E-A947-70E740481C1C}">
                <a14:useLocalDpi xmlns="" xmlns:a14="http://schemas.microsoft.com/office/drawing/2010/main" val="0"/>
              </a:ext>
            </a:extLst>
          </a:blip>
          <a:stretch>
            <a:fillRect/>
          </a:stretch>
        </p:blipFill>
        <p:spPr>
          <a:xfrm>
            <a:off x="7585075" y="602664"/>
            <a:ext cx="1244701" cy="384812"/>
          </a:xfrm>
          <a:prstGeom prst="rect">
            <a:avLst/>
          </a:prstGeom>
        </p:spPr>
      </p:pic>
      <p:cxnSp>
        <p:nvCxnSpPr>
          <p:cNvPr id="13" name="Rak 12"/>
          <p:cNvCxnSpPr/>
          <p:nvPr/>
        </p:nvCxnSpPr>
        <p:spPr>
          <a:xfrm>
            <a:off x="7404677" y="582927"/>
            <a:ext cx="0" cy="39600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238029816"/>
      </p:ext>
    </p:extLst>
  </p:cSld>
  <p:clrMap bg1="lt1" tx1="dk1" bg2="lt2" tx2="dk2" accent1="accent1" accent2="accent2" accent3="accent3" accent4="accent4" accent5="accent5" accent6="accent6" hlink="hlink" folHlink="folHlink"/>
  <p:sldLayoutIdLst>
    <p:sldLayoutId id="2147483833" r:id="rId1"/>
    <p:sldLayoutId id="2147483877" r:id="rId2"/>
    <p:sldLayoutId id="2147483834" r:id="rId3"/>
    <p:sldLayoutId id="2147483872" r:id="rId4"/>
    <p:sldLayoutId id="2147483835" r:id="rId5"/>
    <p:sldLayoutId id="2147483836" r:id="rId6"/>
    <p:sldLayoutId id="2147483837" r:id="rId7"/>
    <p:sldLayoutId id="2147483838" r:id="rId8"/>
    <p:sldLayoutId id="2147483839" r:id="rId9"/>
    <p:sldLayoutId id="2147483840" r:id="rId10"/>
    <p:sldLayoutId id="2147483841" r:id="rId11"/>
  </p:sldLayoutIdLst>
  <p:transition spd="med">
    <p:fade/>
  </p:transition>
  <p:timing>
    <p:tnLst>
      <p:par>
        <p:cTn id="1" dur="indefinite" restart="never" nodeType="tmRoot"/>
      </p:par>
    </p:tnLst>
  </p:timing>
  <p:hf hdr="0" dt="0"/>
  <p:txStyles>
    <p:titleStyle>
      <a:lvl1pPr algn="l" defTabSz="457200" rtl="0" eaLnBrk="1" latinLnBrk="0" hangingPunct="1">
        <a:lnSpc>
          <a:spcPts val="2700"/>
        </a:lnSpc>
        <a:spcBef>
          <a:spcPct val="0"/>
        </a:spcBef>
        <a:buNone/>
        <a:defRPr sz="2800" b="1" kern="0" spc="50">
          <a:solidFill>
            <a:schemeClr val="tx1">
              <a:lumMod val="50000"/>
            </a:schemeClr>
          </a:solidFill>
          <a:latin typeface="Arial"/>
          <a:ea typeface="+mj-ea"/>
          <a:cs typeface="Arial"/>
        </a:defRPr>
      </a:lvl1pPr>
    </p:titleStyle>
    <p:bodyStyle>
      <a:lvl1pPr marL="180000" indent="-180000"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1pPr>
      <a:lvl2pPr marL="444500" indent="-263525"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2pPr>
      <a:lvl3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3pPr>
      <a:lvl4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4pPr>
      <a:lvl5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Bildobjekt 8" descr="GBGstad-PPT-BKGR.jpg"/>
          <p:cNvPicPr>
            <a:picLocks noChangeAspect="1"/>
          </p:cNvPicPr>
          <p:nvPr/>
        </p:nvPicPr>
        <p:blipFill>
          <a:blip r:embed="rId13" cstate="screen"/>
          <a:srcRect/>
          <a:stretch>
            <a:fillRect/>
          </a:stretch>
        </p:blipFill>
        <p:spPr>
          <a:xfrm flipH="1">
            <a:off x="0" y="6095563"/>
            <a:ext cx="9143996" cy="762434"/>
          </a:xfrm>
          <a:prstGeom prst="rect">
            <a:avLst/>
          </a:prstGeom>
        </p:spPr>
      </p:pic>
      <p:sp>
        <p:nvSpPr>
          <p:cNvPr id="2" name="Platshållare för rubrik 1"/>
          <p:cNvSpPr>
            <a:spLocks noGrp="1"/>
          </p:cNvSpPr>
          <p:nvPr>
            <p:ph type="title"/>
          </p:nvPr>
        </p:nvSpPr>
        <p:spPr>
          <a:xfrm>
            <a:off x="522000" y="475702"/>
            <a:ext cx="6738950" cy="695069"/>
          </a:xfrm>
          <a:prstGeom prst="rect">
            <a:avLst/>
          </a:prstGeom>
        </p:spPr>
        <p:txBody>
          <a:bodyPr vert="horz" lIns="0" tIns="0" rIns="0" bIns="0" rtlCol="0" anchor="ctr" anchorCtr="0">
            <a:noAutofit/>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3" name="Platshållare för text 2"/>
          <p:cNvSpPr>
            <a:spLocks noGrp="1"/>
          </p:cNvSpPr>
          <p:nvPr>
            <p:ph type="body" idx="1"/>
          </p:nvPr>
        </p:nvSpPr>
        <p:spPr>
          <a:xfrm>
            <a:off x="522000" y="1569600"/>
            <a:ext cx="8028000" cy="4525963"/>
          </a:xfrm>
          <a:prstGeom prst="rect">
            <a:avLst/>
          </a:prstGeom>
        </p:spPr>
        <p:txBody>
          <a:bodyPr vert="horz" lIns="0" tIns="0" rIns="0" bIns="0" rtlCol="0" anchor="t" anchorCtr="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Platshållare för sidfot 4"/>
          <p:cNvSpPr>
            <a:spLocks noGrp="1"/>
          </p:cNvSpPr>
          <p:nvPr>
            <p:ph type="ftr" sz="quarter" idx="3"/>
          </p:nvPr>
        </p:nvSpPr>
        <p:spPr>
          <a:xfrm>
            <a:off x="522000" y="6269050"/>
            <a:ext cx="2895600" cy="417575"/>
          </a:xfrm>
          <a:prstGeom prst="rect">
            <a:avLst/>
          </a:prstGeom>
          <a:ln>
            <a:noFill/>
          </a:ln>
        </p:spPr>
        <p:txBody>
          <a:bodyPr vert="horz" lIns="0" tIns="0" rIns="0" bIns="0" rtlCol="0" anchor="ctr"/>
          <a:lstStyle>
            <a:lvl1pPr algn="l">
              <a:defRPr sz="800" b="1" kern="0" cap="all" spc="100">
                <a:solidFill>
                  <a:schemeClr val="bg1"/>
                </a:solidFill>
                <a:latin typeface="Arial"/>
                <a:cs typeface="Arial"/>
              </a:defRPr>
            </a:lvl1pPr>
          </a:lstStyle>
          <a:p>
            <a:r>
              <a:rPr lang="en-US" smtClean="0"/>
              <a:t>SUSTAINABLE CITY – OPEN TO THE WORLD</a:t>
            </a:r>
            <a:endParaRPr lang="en-GB" dirty="0"/>
          </a:p>
        </p:txBody>
      </p:sp>
      <p:sp>
        <p:nvSpPr>
          <p:cNvPr id="6" name="Platshållare för bildnummer 5"/>
          <p:cNvSpPr>
            <a:spLocks noGrp="1"/>
          </p:cNvSpPr>
          <p:nvPr>
            <p:ph type="sldNum" sz="quarter" idx="4"/>
          </p:nvPr>
        </p:nvSpPr>
        <p:spPr>
          <a:xfrm>
            <a:off x="8298052" y="6269050"/>
            <a:ext cx="452546" cy="417576"/>
          </a:xfrm>
          <a:prstGeom prst="rect">
            <a:avLst/>
          </a:prstGeom>
        </p:spPr>
        <p:txBody>
          <a:bodyPr vert="horz" lIns="0" tIns="0" rIns="0" bIns="0" rtlCol="0" anchor="ctr"/>
          <a:lstStyle>
            <a:lvl1pPr algn="ctr">
              <a:defRPr sz="1000" b="0">
                <a:solidFill>
                  <a:schemeClr val="bg1"/>
                </a:solidFill>
                <a:latin typeface="Arial"/>
                <a:cs typeface="Arial"/>
              </a:defRPr>
            </a:lvl1pPr>
          </a:lstStyle>
          <a:p>
            <a:fld id="{CCB980A4-8073-2E47-BD49-CDC58DACAC28}" type="slidenum">
              <a:rPr lang="sv-SE" smtClean="0"/>
              <a:pPr/>
              <a:t>‹#›</a:t>
            </a:fld>
            <a:endParaRPr lang="sv-SE" dirty="0"/>
          </a:p>
        </p:txBody>
      </p:sp>
      <p:pic>
        <p:nvPicPr>
          <p:cNvPr id="11" name="Bildobjekt 10"/>
          <p:cNvPicPr>
            <a:picLocks noChangeAspect="1"/>
          </p:cNvPicPr>
          <p:nvPr/>
        </p:nvPicPr>
        <p:blipFill>
          <a:blip r:embed="rId14" cstate="screen">
            <a:extLst>
              <a:ext uri="{28A0092B-C50C-407E-A947-70E740481C1C}">
                <a14:useLocalDpi xmlns="" xmlns:a14="http://schemas.microsoft.com/office/drawing/2010/main" val="0"/>
              </a:ext>
            </a:extLst>
          </a:blip>
          <a:stretch>
            <a:fillRect/>
          </a:stretch>
        </p:blipFill>
        <p:spPr>
          <a:xfrm>
            <a:off x="7585075" y="602664"/>
            <a:ext cx="1244701" cy="384812"/>
          </a:xfrm>
          <a:prstGeom prst="rect">
            <a:avLst/>
          </a:prstGeom>
        </p:spPr>
      </p:pic>
      <p:cxnSp>
        <p:nvCxnSpPr>
          <p:cNvPr id="12" name="Rak 11"/>
          <p:cNvCxnSpPr/>
          <p:nvPr/>
        </p:nvCxnSpPr>
        <p:spPr>
          <a:xfrm>
            <a:off x="7404677" y="582927"/>
            <a:ext cx="0" cy="39600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777366014"/>
      </p:ext>
    </p:extLst>
  </p:cSld>
  <p:clrMap bg1="lt1" tx1="dk1" bg2="lt2" tx2="dk2" accent1="accent1" accent2="accent2" accent3="accent3" accent4="accent4" accent5="accent5" accent6="accent6" hlink="hlink" folHlink="folHlink"/>
  <p:sldLayoutIdLst>
    <p:sldLayoutId id="2147483844" r:id="rId1"/>
    <p:sldLayoutId id="2147483878" r:id="rId2"/>
    <p:sldLayoutId id="2147483845" r:id="rId3"/>
    <p:sldLayoutId id="2147483873" r:id="rId4"/>
    <p:sldLayoutId id="2147483846" r:id="rId5"/>
    <p:sldLayoutId id="2147483847" r:id="rId6"/>
    <p:sldLayoutId id="2147483848" r:id="rId7"/>
    <p:sldLayoutId id="2147483849" r:id="rId8"/>
    <p:sldLayoutId id="2147483850" r:id="rId9"/>
    <p:sldLayoutId id="2147483851" r:id="rId10"/>
    <p:sldLayoutId id="2147483852" r:id="rId11"/>
  </p:sldLayoutIdLst>
  <p:transition spd="med">
    <p:fade/>
  </p:transition>
  <p:timing>
    <p:tnLst>
      <p:par>
        <p:cTn id="1" dur="indefinite" restart="never" nodeType="tmRoot"/>
      </p:par>
    </p:tnLst>
  </p:timing>
  <p:hf hdr="0" dt="0"/>
  <p:txStyles>
    <p:titleStyle>
      <a:lvl1pPr algn="l" defTabSz="457200" rtl="0" eaLnBrk="1" latinLnBrk="0" hangingPunct="1">
        <a:lnSpc>
          <a:spcPts val="2700"/>
        </a:lnSpc>
        <a:spcBef>
          <a:spcPct val="0"/>
        </a:spcBef>
        <a:buNone/>
        <a:defRPr sz="2800" b="1" kern="0" spc="50">
          <a:solidFill>
            <a:schemeClr val="tx1">
              <a:lumMod val="50000"/>
            </a:schemeClr>
          </a:solidFill>
          <a:latin typeface="Arial"/>
          <a:ea typeface="+mj-ea"/>
          <a:cs typeface="Arial"/>
        </a:defRPr>
      </a:lvl1pPr>
    </p:titleStyle>
    <p:bodyStyle>
      <a:lvl1pPr marL="180000" indent="-180000"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1pPr>
      <a:lvl2pPr marL="444500" indent="-263525"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2pPr>
      <a:lvl3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3pPr>
      <a:lvl4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4pPr>
      <a:lvl5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522000" y="475702"/>
            <a:ext cx="6738950" cy="695069"/>
          </a:xfrm>
          <a:prstGeom prst="rect">
            <a:avLst/>
          </a:prstGeom>
        </p:spPr>
        <p:txBody>
          <a:bodyPr vert="horz" lIns="0" tIns="0" rIns="0" bIns="0" rtlCol="0" anchor="ctr" anchorCtr="0">
            <a:noAutofit/>
          </a:bodyPr>
          <a:lstStyle/>
          <a:p>
            <a:r>
              <a:rPr lang="sv-SE" dirty="0" smtClean="0"/>
              <a:t>Rubrik </a:t>
            </a:r>
            <a:r>
              <a:rPr lang="sv-SE" dirty="0" err="1" smtClean="0"/>
              <a:t>rubrik</a:t>
            </a:r>
            <a:r>
              <a:rPr lang="sv-SE" dirty="0" smtClean="0"/>
              <a:t> </a:t>
            </a:r>
            <a:r>
              <a:rPr lang="sv-SE" dirty="0" err="1" smtClean="0"/>
              <a:t>rubrik</a:t>
            </a:r>
            <a:endParaRPr lang="sv-SE" dirty="0"/>
          </a:p>
        </p:txBody>
      </p:sp>
      <p:sp>
        <p:nvSpPr>
          <p:cNvPr id="3" name="Platshållare för text 2"/>
          <p:cNvSpPr>
            <a:spLocks noGrp="1"/>
          </p:cNvSpPr>
          <p:nvPr>
            <p:ph type="body" idx="1"/>
          </p:nvPr>
        </p:nvSpPr>
        <p:spPr>
          <a:xfrm>
            <a:off x="522000" y="1569600"/>
            <a:ext cx="8028000" cy="4525963"/>
          </a:xfrm>
          <a:prstGeom prst="rect">
            <a:avLst/>
          </a:prstGeom>
        </p:spPr>
        <p:txBody>
          <a:bodyPr vert="horz" lIns="0" tIns="0" rIns="0" bIns="0" rtlCol="0" anchor="t" anchorCtr="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5" name="Bildobjekt 4"/>
          <p:cNvPicPr>
            <a:picLocks noChangeAspect="1"/>
          </p:cNvPicPr>
          <p:nvPr/>
        </p:nvPicPr>
        <p:blipFill>
          <a:blip r:embed="rId7" cstate="screen">
            <a:extLst>
              <a:ext uri="{28A0092B-C50C-407E-A947-70E740481C1C}">
                <a14:useLocalDpi xmlns="" xmlns:a14="http://schemas.microsoft.com/office/drawing/2010/main" val="0"/>
              </a:ext>
            </a:extLst>
          </a:blip>
          <a:stretch>
            <a:fillRect/>
          </a:stretch>
        </p:blipFill>
        <p:spPr>
          <a:xfrm>
            <a:off x="7585075" y="602664"/>
            <a:ext cx="1244701" cy="384812"/>
          </a:xfrm>
          <a:prstGeom prst="rect">
            <a:avLst/>
          </a:prstGeom>
        </p:spPr>
      </p:pic>
      <p:cxnSp>
        <p:nvCxnSpPr>
          <p:cNvPr id="6" name="Rak 5"/>
          <p:cNvCxnSpPr/>
          <p:nvPr/>
        </p:nvCxnSpPr>
        <p:spPr>
          <a:xfrm>
            <a:off x="7404677" y="582927"/>
            <a:ext cx="0" cy="39600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2384584074"/>
      </p:ext>
    </p:extLst>
  </p:cSld>
  <p:clrMap bg1="lt1" tx1="dk1" bg2="lt2" tx2="dk2" accent1="accent1" accent2="accent2" accent3="accent3" accent4="accent4" accent5="accent5" accent6="accent6" hlink="hlink" folHlink="folHlink"/>
  <p:sldLayoutIdLst>
    <p:sldLayoutId id="2147483864" r:id="rId1"/>
    <p:sldLayoutId id="2147483868" r:id="rId2"/>
    <p:sldLayoutId id="2147483865" r:id="rId3"/>
    <p:sldLayoutId id="2147483866" r:id="rId4"/>
    <p:sldLayoutId id="2147483867" r:id="rId5"/>
  </p:sldLayoutIdLst>
  <p:transition spd="med">
    <p:fade/>
  </p:transition>
  <p:timing>
    <p:tnLst>
      <p:par>
        <p:cTn id="1" dur="indefinite" restart="never" nodeType="tmRoot"/>
      </p:par>
    </p:tnLst>
  </p:timing>
  <p:hf hdr="0" dt="0"/>
  <p:txStyles>
    <p:titleStyle>
      <a:lvl1pPr algn="l" defTabSz="457200" rtl="0" eaLnBrk="1" latinLnBrk="0" hangingPunct="1">
        <a:lnSpc>
          <a:spcPts val="2700"/>
        </a:lnSpc>
        <a:spcBef>
          <a:spcPct val="0"/>
        </a:spcBef>
        <a:buNone/>
        <a:defRPr sz="2800" b="1" kern="0" spc="50">
          <a:solidFill>
            <a:schemeClr val="tx1">
              <a:lumMod val="50000"/>
            </a:schemeClr>
          </a:solidFill>
          <a:latin typeface="Arial"/>
          <a:ea typeface="+mj-ea"/>
          <a:cs typeface="Arial"/>
        </a:defRPr>
      </a:lvl1pPr>
    </p:titleStyle>
    <p:bodyStyle>
      <a:lvl1pPr marL="180000" indent="-180000"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1pPr>
      <a:lvl2pPr marL="444500" indent="-263525" algn="l" defTabSz="457200" rtl="0" eaLnBrk="1" latinLnBrk="0" hangingPunct="1">
        <a:lnSpc>
          <a:spcPct val="100000"/>
        </a:lnSpc>
        <a:spcBef>
          <a:spcPts val="0"/>
        </a:spcBef>
        <a:spcAft>
          <a:spcPts val="1500"/>
        </a:spcAft>
        <a:buFont typeface="Arial"/>
        <a:buChar char="–"/>
        <a:defRPr sz="2000" kern="1200">
          <a:solidFill>
            <a:schemeClr val="tx1">
              <a:lumMod val="50000"/>
            </a:schemeClr>
          </a:solidFill>
          <a:latin typeface="Arial"/>
          <a:ea typeface="+mn-ea"/>
          <a:cs typeface="Arial"/>
        </a:defRPr>
      </a:lvl2pPr>
      <a:lvl3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3pPr>
      <a:lvl4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4pPr>
      <a:lvl5pPr marL="444500" indent="-263525" algn="l" defTabSz="457200" rtl="0" eaLnBrk="1" latinLnBrk="0" hangingPunct="1">
        <a:lnSpc>
          <a:spcPct val="100000"/>
        </a:lnSpc>
        <a:spcBef>
          <a:spcPts val="0"/>
        </a:spcBef>
        <a:spcAft>
          <a:spcPts val="1500"/>
        </a:spcAft>
        <a:buFont typeface="Arial"/>
        <a:buChar char="»"/>
        <a:defRPr sz="1600" kern="1200">
          <a:solidFill>
            <a:schemeClr val="tx1">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43.png"/><Relationship Id="rId4" Type="http://schemas.openxmlformats.org/officeDocument/2006/relationships/hyperlink" Target="https://www.youtube.com/watch?v=yVMXOg4wdPU"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4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67.jpe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jpeg"/></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4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p:cNvPicPr>
            <a:picLocks noGrp="1" noChangeAspect="1"/>
          </p:cNvPicPr>
          <p:nvPr>
            <p:ph type="pic" sz="quarter" idx="15"/>
          </p:nvPr>
        </p:nvPicPr>
        <p:blipFill rotWithShape="1">
          <a:blip r:embed="rId2" cstate="screen">
            <a:extLst>
              <a:ext uri="{28A0092B-C50C-407E-A947-70E740481C1C}">
                <a14:useLocalDpi xmlns="" xmlns:a14="http://schemas.microsoft.com/office/drawing/2010/main" val="0"/>
              </a:ext>
            </a:extLst>
          </a:blip>
          <a:srcRect/>
          <a:stretch/>
        </p:blipFill>
        <p:spPr/>
      </p:pic>
      <p:sp>
        <p:nvSpPr>
          <p:cNvPr id="3" name="Rubrik 2"/>
          <p:cNvSpPr>
            <a:spLocks noGrp="1"/>
          </p:cNvSpPr>
          <p:nvPr>
            <p:ph type="title"/>
          </p:nvPr>
        </p:nvSpPr>
        <p:spPr>
          <a:xfrm>
            <a:off x="3181220" y="2238999"/>
            <a:ext cx="5773867" cy="985563"/>
          </a:xfrm>
        </p:spPr>
        <p:txBody>
          <a:bodyPr/>
          <a:lstStyle/>
          <a:p>
            <a:r>
              <a:rPr lang="sv-SE" dirty="0" smtClean="0"/>
              <a:t>Gothenburg</a:t>
            </a:r>
            <a:endParaRPr lang="sv-SE" dirty="0"/>
          </a:p>
        </p:txBody>
      </p:sp>
      <p:sp>
        <p:nvSpPr>
          <p:cNvPr id="4" name="Platshållare för text 3"/>
          <p:cNvSpPr>
            <a:spLocks noGrp="1"/>
          </p:cNvSpPr>
          <p:nvPr>
            <p:ph type="body" sz="quarter" idx="14"/>
          </p:nvPr>
        </p:nvSpPr>
        <p:spPr/>
        <p:txBody>
          <a:bodyPr/>
          <a:lstStyle/>
          <a:p>
            <a:r>
              <a:rPr lang="sv-SE" dirty="0" err="1" smtClean="0"/>
              <a:t>Orientation</a:t>
            </a:r>
            <a:r>
              <a:rPr lang="sv-SE" dirty="0" smtClean="0"/>
              <a:t> Sweden and  the City</a:t>
            </a:r>
            <a:endParaRPr lang="sv-SE" dirty="0"/>
          </a:p>
        </p:txBody>
      </p:sp>
      <p:sp>
        <p:nvSpPr>
          <p:cNvPr id="5" name="Platshållare för text 4"/>
          <p:cNvSpPr>
            <a:spLocks noGrp="1"/>
          </p:cNvSpPr>
          <p:nvPr>
            <p:ph type="body" sz="quarter" idx="16"/>
          </p:nvPr>
        </p:nvSpPr>
        <p:spPr/>
        <p:txBody>
          <a:bodyPr/>
          <a:lstStyle/>
          <a:p>
            <a:endParaRPr lang="sv-SE" dirty="0"/>
          </a:p>
        </p:txBody>
      </p:sp>
    </p:spTree>
    <p:extLst>
      <p:ext uri="{BB962C8B-B14F-4D97-AF65-F5344CB8AC3E}">
        <p14:creationId xmlns="" xmlns:p14="http://schemas.microsoft.com/office/powerpoint/2010/main" val="2656577989"/>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pPr algn="l" rtl="0"/>
            <a:r>
              <a:rPr lang="en-GB" b="1" i="0" u="none"/>
              <a:t>A city open to the world</a:t>
            </a:r>
          </a:p>
        </p:txBody>
      </p:sp>
      <p:pic>
        <p:nvPicPr>
          <p:cNvPr id="11" name="Platshållare för bild 10"/>
          <p:cNvPicPr>
            <a:picLocks noGrp="1" noChangeAspect="1"/>
          </p:cNvPicPr>
          <p:nvPr>
            <p:ph type="pic" sz="quarter" idx="13"/>
          </p:nvPr>
        </p:nvPicPr>
        <p:blipFill>
          <a:blip r:embed="rId3" cstate="screen">
            <a:extLst>
              <a:ext uri="{28A0092B-C50C-407E-A947-70E740481C1C}">
                <a14:useLocalDpi xmlns="" xmlns:a14="http://schemas.microsoft.com/office/drawing/2010/main"/>
              </a:ext>
            </a:extLst>
          </a:blip>
          <a:srcRect t="333" b="333"/>
          <a:stretch>
            <a:fillRect/>
          </a:stretch>
        </p:blipFill>
        <p:spPr/>
      </p:pic>
      <p:sp>
        <p:nvSpPr>
          <p:cNvPr id="8" name="Platshållare för sidfot 8"/>
          <p:cNvSpPr>
            <a:spLocks noGrp="1"/>
          </p:cNvSpPr>
          <p:nvPr>
            <p:ph type="ftr" sz="quarter" idx="14"/>
          </p:nvPr>
        </p:nvSpPr>
        <p:spPr/>
        <p:txBody>
          <a:bodyPr/>
          <a:lstStyle/>
          <a:p>
            <a:pPr algn="r" rtl="0"/>
            <a:r>
              <a:rPr lang="en-GB" dirty="0" smtClean="0"/>
              <a:t>A sustainable city – open to the world</a:t>
            </a:r>
            <a:endParaRPr lang="en-GB" dirty="0"/>
          </a:p>
        </p:txBody>
      </p:sp>
      <p:sp>
        <p:nvSpPr>
          <p:cNvPr id="12" name="Rektangel 11"/>
          <p:cNvSpPr/>
          <p:nvPr/>
        </p:nvSpPr>
        <p:spPr>
          <a:xfrm>
            <a:off x="189100" y="1376362"/>
            <a:ext cx="8784000" cy="4766937"/>
          </a:xfrm>
          <a:prstGeom prst="rect">
            <a:avLst/>
          </a:prstGeom>
          <a:solidFill>
            <a:srgbClr val="275269">
              <a:alpha val="3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dirty="0"/>
          </a:p>
        </p:txBody>
      </p:sp>
      <p:grpSp>
        <p:nvGrpSpPr>
          <p:cNvPr id="3" name="Grupp 4"/>
          <p:cNvGrpSpPr/>
          <p:nvPr/>
        </p:nvGrpSpPr>
        <p:grpSpPr>
          <a:xfrm>
            <a:off x="5185879" y="5572023"/>
            <a:ext cx="3496159" cy="328138"/>
            <a:chOff x="5260354" y="5474838"/>
            <a:chExt cx="3496159" cy="328138"/>
          </a:xfrm>
        </p:grpSpPr>
        <p:cxnSp>
          <p:nvCxnSpPr>
            <p:cNvPr id="9" name="Rak 8"/>
            <p:cNvCxnSpPr/>
            <p:nvPr/>
          </p:nvCxnSpPr>
          <p:spPr>
            <a:xfrm>
              <a:off x="5343482" y="5802976"/>
              <a:ext cx="3413031" cy="0"/>
            </a:xfrm>
            <a:prstGeom prst="line">
              <a:avLst/>
            </a:prstGeom>
            <a:ln w="19050">
              <a:solidFill>
                <a:schemeClr val="bg2"/>
              </a:solidFill>
              <a:prstDash val="sysDot"/>
            </a:ln>
          </p:spPr>
          <p:style>
            <a:lnRef idx="1">
              <a:schemeClr val="dk1"/>
            </a:lnRef>
            <a:fillRef idx="0">
              <a:schemeClr val="dk1"/>
            </a:fillRef>
            <a:effectRef idx="0">
              <a:schemeClr val="dk1"/>
            </a:effectRef>
            <a:fontRef idx="minor">
              <a:schemeClr val="tx1"/>
            </a:fontRef>
          </p:style>
        </p:cxnSp>
        <p:sp>
          <p:nvSpPr>
            <p:cNvPr id="10" name="textruta 9"/>
            <p:cNvSpPr txBox="1"/>
            <p:nvPr/>
          </p:nvSpPr>
          <p:spPr>
            <a:xfrm>
              <a:off x="5260354" y="5474838"/>
              <a:ext cx="3429000" cy="297517"/>
            </a:xfrm>
            <a:prstGeom prst="rect">
              <a:avLst/>
            </a:prstGeom>
            <a:noFill/>
          </p:spPr>
          <p:txBody>
            <a:bodyPr wrap="square" rtlCol="0">
              <a:spAutoFit/>
            </a:bodyPr>
            <a:lstStyle/>
            <a:p>
              <a:pPr lvl="0" algn="l" rtl="0">
                <a:lnSpc>
                  <a:spcPts val="1560"/>
                </a:lnSpc>
                <a:defRPr/>
              </a:pPr>
              <a:r>
                <a:rPr lang="en-GB" sz="4200" b="1" i="0" u="none">
                  <a:solidFill>
                    <a:srgbClr val="FFFFFF"/>
                  </a:solidFill>
                  <a:latin typeface="Arial"/>
                  <a:cs typeface="Arial"/>
                </a:rPr>
                <a:t>7,200</a:t>
              </a:r>
              <a:r>
                <a:rPr lang="en-GB" sz="1300" b="1" i="0" u="none">
                  <a:solidFill>
                    <a:srgbClr val="FFFFFF"/>
                  </a:solidFill>
                  <a:latin typeface="Arial"/>
                  <a:cs typeface="Arial"/>
                </a:rPr>
                <a:t> new residents in 2013</a:t>
              </a:r>
              <a:endParaRPr lang="en-GB" sz="1300" b="1" dirty="0">
                <a:solidFill>
                  <a:srgbClr val="FFFFFF"/>
                </a:solidFill>
              </a:endParaRPr>
            </a:p>
          </p:txBody>
        </p:sp>
      </p:grpSp>
      <p:grpSp>
        <p:nvGrpSpPr>
          <p:cNvPr id="4" name="Grupp 5"/>
          <p:cNvGrpSpPr/>
          <p:nvPr/>
        </p:nvGrpSpPr>
        <p:grpSpPr>
          <a:xfrm>
            <a:off x="5185879" y="3833339"/>
            <a:ext cx="3814182" cy="1355602"/>
            <a:chOff x="5260354" y="3777718"/>
            <a:chExt cx="3814182" cy="1355602"/>
          </a:xfrm>
        </p:grpSpPr>
        <p:sp>
          <p:nvSpPr>
            <p:cNvPr id="2" name="textruta 1"/>
            <p:cNvSpPr txBox="1"/>
            <p:nvPr/>
          </p:nvSpPr>
          <p:spPr>
            <a:xfrm>
              <a:off x="5260354" y="3777718"/>
              <a:ext cx="3814182" cy="1354217"/>
            </a:xfrm>
            <a:prstGeom prst="rect">
              <a:avLst/>
            </a:prstGeom>
            <a:noFill/>
          </p:spPr>
          <p:txBody>
            <a:bodyPr wrap="square" rtlCol="0">
              <a:spAutoFit/>
            </a:bodyPr>
            <a:lstStyle/>
            <a:p>
              <a:pPr algn="l" rtl="0"/>
              <a:r>
                <a:rPr lang="en-GB" sz="4200" b="1" i="0" u="none" dirty="0">
                  <a:solidFill>
                    <a:srgbClr val="FFFFFF"/>
                  </a:solidFill>
                  <a:latin typeface="Arial"/>
                  <a:cs typeface="Arial"/>
                </a:rPr>
                <a:t>21st century</a:t>
              </a:r>
            </a:p>
            <a:p>
              <a:pPr algn="l" rtl="0">
                <a:lnSpc>
                  <a:spcPts val="1560"/>
                </a:lnSpc>
              </a:pPr>
              <a:r>
                <a:rPr lang="en-GB" sz="1600" b="1" i="0" u="none" dirty="0" smtClean="0">
                  <a:solidFill>
                    <a:schemeClr val="bg2"/>
                  </a:solidFill>
                </a:rPr>
                <a:t>migration </a:t>
              </a:r>
              <a:r>
                <a:rPr lang="en-GB" sz="1600" b="1" i="0" u="none" dirty="0">
                  <a:solidFill>
                    <a:schemeClr val="bg2"/>
                  </a:solidFill>
                </a:rPr>
                <a:t>from around the world and </a:t>
              </a:r>
              <a:r>
                <a:rPr lang="en-GB" sz="1600" b="1" i="0" u="none" dirty="0" smtClean="0">
                  <a:solidFill>
                    <a:schemeClr val="bg2"/>
                  </a:solidFill>
                </a:rPr>
                <a:t>diversity </a:t>
              </a:r>
              <a:r>
                <a:rPr lang="en-GB" sz="1600" b="1" i="0" u="none" dirty="0">
                  <a:solidFill>
                    <a:schemeClr val="bg2"/>
                  </a:solidFill>
                </a:rPr>
                <a:t>among residents of Gothenburg</a:t>
              </a:r>
              <a:endParaRPr lang="en-GB" sz="1600" dirty="0" smtClean="0">
                <a:solidFill>
                  <a:schemeClr val="bg2"/>
                </a:solidFill>
              </a:endParaRPr>
            </a:p>
          </p:txBody>
        </p:sp>
        <p:cxnSp>
          <p:nvCxnSpPr>
            <p:cNvPr id="13" name="Rak 12"/>
            <p:cNvCxnSpPr/>
            <p:nvPr/>
          </p:nvCxnSpPr>
          <p:spPr>
            <a:xfrm>
              <a:off x="5353873" y="5133320"/>
              <a:ext cx="3402640" cy="0"/>
            </a:xfrm>
            <a:prstGeom prst="line">
              <a:avLst/>
            </a:prstGeom>
            <a:ln w="19050">
              <a:solidFill>
                <a:schemeClr val="bg2"/>
              </a:solidFill>
              <a:prstDash val="sysDot"/>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 xmlns:p14="http://schemas.microsoft.com/office/powerpoint/2010/main" val="2805720863"/>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bild 2"/>
          <p:cNvPicPr>
            <a:picLocks noGrp="1" noChangeAspect="1"/>
          </p:cNvPicPr>
          <p:nvPr>
            <p:ph type="pic" sz="quarter" idx="13"/>
          </p:nvPr>
        </p:nvPicPr>
        <p:blipFill>
          <a:blip r:embed="rId3" cstate="screen">
            <a:extLst>
              <a:ext uri="{28A0092B-C50C-407E-A947-70E740481C1C}">
                <a14:useLocalDpi xmlns:a14="http://schemas.microsoft.com/office/drawing/2010/main" xmlns=""/>
              </a:ext>
            </a:extLst>
          </a:blip>
          <a:srcRect/>
          <a:stretch>
            <a:fillRect/>
          </a:stretch>
        </p:blipFill>
        <p:spPr/>
      </p:pic>
      <p:sp>
        <p:nvSpPr>
          <p:cNvPr id="7" name="Rubrik 6"/>
          <p:cNvSpPr>
            <a:spLocks noGrp="1"/>
          </p:cNvSpPr>
          <p:nvPr>
            <p:ph type="title"/>
          </p:nvPr>
        </p:nvSpPr>
        <p:spPr/>
        <p:txBody>
          <a:bodyPr/>
          <a:lstStyle/>
          <a:p>
            <a:pPr algn="l" rtl="0"/>
            <a:r>
              <a:rPr lang="en-GB" b="1" i="0" u="none"/>
              <a:t>Great strengths and opportunities</a:t>
            </a:r>
            <a:endParaRPr lang="en-GB" dirty="0"/>
          </a:p>
        </p:txBody>
      </p:sp>
      <p:sp>
        <p:nvSpPr>
          <p:cNvPr id="22" name="Platshållare för sidfot 8"/>
          <p:cNvSpPr>
            <a:spLocks noGrp="1"/>
          </p:cNvSpPr>
          <p:nvPr>
            <p:ph type="ftr" sz="quarter" idx="14"/>
          </p:nvPr>
        </p:nvSpPr>
        <p:spPr>
          <a:xfrm>
            <a:off x="5863218" y="6290316"/>
            <a:ext cx="2895600" cy="417575"/>
          </a:xfrm>
        </p:spPr>
        <p:txBody>
          <a:bodyPr/>
          <a:lstStyle/>
          <a:p>
            <a:pPr algn="r" rtl="0"/>
            <a:r>
              <a:rPr lang="en-GB" b="0" i="0" u="none" kern="0" spc="100"/>
              <a:t>A SUSTAINABLE CITY – OPEN TO THE WORLD </a:t>
            </a:r>
            <a:endParaRPr lang="en-GB" dirty="0"/>
          </a:p>
        </p:txBody>
      </p:sp>
      <p:grpSp>
        <p:nvGrpSpPr>
          <p:cNvPr id="4" name="Grupp 3"/>
          <p:cNvGrpSpPr/>
          <p:nvPr/>
        </p:nvGrpSpPr>
        <p:grpSpPr>
          <a:xfrm>
            <a:off x="176400" y="1372192"/>
            <a:ext cx="8784001" cy="4783808"/>
            <a:chOff x="176400" y="1372192"/>
            <a:chExt cx="8784001" cy="4783808"/>
          </a:xfrm>
        </p:grpSpPr>
        <p:sp>
          <p:nvSpPr>
            <p:cNvPr id="2" name="textruta 1"/>
            <p:cNvSpPr txBox="1"/>
            <p:nvPr/>
          </p:nvSpPr>
          <p:spPr>
            <a:xfrm>
              <a:off x="176400" y="2111927"/>
              <a:ext cx="707245" cy="323165"/>
            </a:xfrm>
            <a:prstGeom prst="rect">
              <a:avLst/>
            </a:prstGeom>
            <a:noFill/>
          </p:spPr>
          <p:txBody>
            <a:bodyPr wrap="none" rtlCol="0">
              <a:spAutoFit/>
            </a:bodyPr>
            <a:lstStyle/>
            <a:p>
              <a:pPr algn="l" rtl="0"/>
              <a:r>
                <a:rPr lang="en-GB" sz="1500" b="1" i="0" u="none" dirty="0">
                  <a:solidFill>
                    <a:schemeClr val="bg1"/>
                  </a:solidFill>
                  <a:latin typeface="Arial" panose="020B0604020202020204" pitchFamily="34" charset="0"/>
                  <a:cs typeface="Arial" panose="020B0604020202020204" pitchFamily="34" charset="0"/>
                </a:rPr>
                <a:t>Green</a:t>
              </a:r>
            </a:p>
          </p:txBody>
        </p:sp>
        <p:sp>
          <p:nvSpPr>
            <p:cNvPr id="6" name="textruta 5"/>
            <p:cNvSpPr txBox="1"/>
            <p:nvPr/>
          </p:nvSpPr>
          <p:spPr>
            <a:xfrm>
              <a:off x="3110100" y="2196594"/>
              <a:ext cx="720069" cy="323165"/>
            </a:xfrm>
            <a:prstGeom prst="rect">
              <a:avLst/>
            </a:prstGeom>
            <a:noFill/>
          </p:spPr>
          <p:txBody>
            <a:bodyPr wrap="none" rtlCol="0">
              <a:spAutoFit/>
            </a:bodyPr>
            <a:lstStyle/>
            <a:p>
              <a:pPr algn="l" rtl="0"/>
              <a:r>
                <a:rPr lang="en-GB" sz="1500" b="1" i="0" u="none" dirty="0">
                  <a:solidFill>
                    <a:schemeClr val="bg1"/>
                  </a:solidFill>
                  <a:latin typeface="Arial" panose="020B0604020202020204" pitchFamily="34" charset="0"/>
                  <a:cs typeface="Arial" panose="020B0604020202020204" pitchFamily="34" charset="0"/>
                </a:rPr>
                <a:t>Port</a:t>
              </a:r>
            </a:p>
          </p:txBody>
        </p:sp>
        <p:sp>
          <p:nvSpPr>
            <p:cNvPr id="8" name="textruta 7"/>
            <p:cNvSpPr txBox="1"/>
            <p:nvPr/>
          </p:nvSpPr>
          <p:spPr>
            <a:xfrm>
              <a:off x="5294500" y="4617347"/>
              <a:ext cx="762325" cy="323165"/>
            </a:xfrm>
            <a:prstGeom prst="rect">
              <a:avLst/>
            </a:prstGeom>
            <a:noFill/>
          </p:spPr>
          <p:txBody>
            <a:bodyPr wrap="none" rtlCol="0">
              <a:spAutoFit/>
            </a:bodyPr>
            <a:lstStyle/>
            <a:p>
              <a:pPr algn="r" rtl="0"/>
              <a:r>
                <a:rPr lang="en-GB" sz="1500" b="1" i="0" u="none">
                  <a:solidFill>
                    <a:schemeClr val="bg1"/>
                  </a:solidFill>
                  <a:latin typeface="Arial" panose="020B0604020202020204" pitchFamily="34" charset="0"/>
                  <a:cs typeface="Arial" panose="020B0604020202020204" pitchFamily="34" charset="0"/>
                </a:rPr>
                <a:t>Water</a:t>
              </a:r>
            </a:p>
          </p:txBody>
        </p:sp>
        <p:sp>
          <p:nvSpPr>
            <p:cNvPr id="9" name="textruta 8"/>
            <p:cNvSpPr txBox="1"/>
            <p:nvPr/>
          </p:nvSpPr>
          <p:spPr>
            <a:xfrm>
              <a:off x="6056825" y="1372192"/>
              <a:ext cx="1127232" cy="323165"/>
            </a:xfrm>
            <a:prstGeom prst="rect">
              <a:avLst/>
            </a:prstGeom>
            <a:noFill/>
          </p:spPr>
          <p:txBody>
            <a:bodyPr wrap="none" rtlCol="0">
              <a:spAutoFit/>
            </a:bodyPr>
            <a:lstStyle/>
            <a:p>
              <a:pPr algn="l" rtl="0"/>
              <a:r>
                <a:rPr lang="en-GB" sz="1500" b="1" i="0" u="none" dirty="0">
                  <a:solidFill>
                    <a:schemeClr val="bg1"/>
                  </a:solidFill>
                  <a:latin typeface="Arial" panose="020B0604020202020204" pitchFamily="34" charset="0"/>
                  <a:cs typeface="Arial" panose="020B0604020202020204" pitchFamily="34" charset="0"/>
                </a:rPr>
                <a:t>Creativity</a:t>
              </a:r>
            </a:p>
          </p:txBody>
        </p:sp>
        <p:sp>
          <p:nvSpPr>
            <p:cNvPr id="10" name="textruta 9"/>
            <p:cNvSpPr txBox="1"/>
            <p:nvPr/>
          </p:nvSpPr>
          <p:spPr>
            <a:xfrm>
              <a:off x="6834134" y="2269615"/>
              <a:ext cx="1725152" cy="323165"/>
            </a:xfrm>
            <a:prstGeom prst="rect">
              <a:avLst/>
            </a:prstGeom>
            <a:noFill/>
          </p:spPr>
          <p:txBody>
            <a:bodyPr wrap="none" rtlCol="0">
              <a:spAutoFit/>
            </a:bodyPr>
            <a:lstStyle/>
            <a:p>
              <a:pPr algn="l" rtl="0"/>
              <a:r>
                <a:rPr lang="en-GB" sz="1500" b="1" i="0" u="none">
                  <a:solidFill>
                    <a:schemeClr val="bg1"/>
                  </a:solidFill>
                  <a:latin typeface="Arial" panose="020B0604020202020204" pitchFamily="34" charset="0"/>
                  <a:cs typeface="Arial" panose="020B0604020202020204" pitchFamily="34" charset="0"/>
                </a:rPr>
                <a:t>Entrepreneurship</a:t>
              </a:r>
            </a:p>
          </p:txBody>
        </p:sp>
        <p:sp>
          <p:nvSpPr>
            <p:cNvPr id="11" name="textruta 10"/>
            <p:cNvSpPr txBox="1"/>
            <p:nvPr/>
          </p:nvSpPr>
          <p:spPr>
            <a:xfrm>
              <a:off x="7805917" y="3410429"/>
              <a:ext cx="1154483" cy="323165"/>
            </a:xfrm>
            <a:prstGeom prst="rect">
              <a:avLst/>
            </a:prstGeom>
            <a:noFill/>
          </p:spPr>
          <p:txBody>
            <a:bodyPr wrap="none" rtlCol="0">
              <a:spAutoFit/>
            </a:bodyPr>
            <a:lstStyle/>
            <a:p>
              <a:pPr algn="r" rtl="0"/>
              <a:r>
                <a:rPr lang="en-GB" sz="1500" b="1" i="0" u="none" dirty="0">
                  <a:solidFill>
                    <a:schemeClr val="bg1"/>
                  </a:solidFill>
                  <a:latin typeface="Arial" panose="020B0604020202020204" pitchFamily="34" charset="0"/>
                  <a:cs typeface="Arial" panose="020B0604020202020204" pitchFamily="34" charset="0"/>
                </a:rPr>
                <a:t>Innovation</a:t>
              </a:r>
            </a:p>
          </p:txBody>
        </p:sp>
        <p:sp>
          <p:nvSpPr>
            <p:cNvPr id="12" name="textruta 11"/>
            <p:cNvSpPr txBox="1"/>
            <p:nvPr/>
          </p:nvSpPr>
          <p:spPr>
            <a:xfrm>
              <a:off x="1628435" y="3410429"/>
              <a:ext cx="1562100" cy="323165"/>
            </a:xfrm>
            <a:prstGeom prst="rect">
              <a:avLst/>
            </a:prstGeom>
            <a:noFill/>
          </p:spPr>
          <p:txBody>
            <a:bodyPr wrap="square" rtlCol="0">
              <a:spAutoFit/>
            </a:bodyPr>
            <a:lstStyle/>
            <a:p>
              <a:pPr algn="l" rtl="0"/>
              <a:r>
                <a:rPr lang="en-GB" sz="1500" b="1" i="0" u="none" dirty="0">
                  <a:solidFill>
                    <a:schemeClr val="bg1"/>
                  </a:solidFill>
                  <a:latin typeface="Arial" panose="020B0604020202020204" pitchFamily="34" charset="0"/>
                  <a:cs typeface="Arial" panose="020B0604020202020204" pitchFamily="34" charset="0"/>
                </a:rPr>
                <a:t>Good food</a:t>
              </a:r>
            </a:p>
          </p:txBody>
        </p:sp>
        <p:sp>
          <p:nvSpPr>
            <p:cNvPr id="13" name="textruta 12"/>
            <p:cNvSpPr txBox="1"/>
            <p:nvPr/>
          </p:nvSpPr>
          <p:spPr>
            <a:xfrm>
              <a:off x="1628435" y="3779680"/>
              <a:ext cx="910850" cy="323165"/>
            </a:xfrm>
            <a:prstGeom prst="rect">
              <a:avLst/>
            </a:prstGeom>
            <a:noFill/>
          </p:spPr>
          <p:txBody>
            <a:bodyPr wrap="square" rtlCol="0">
              <a:spAutoFit/>
            </a:bodyPr>
            <a:lstStyle/>
            <a:p>
              <a:pPr algn="l" rtl="0"/>
              <a:r>
                <a:rPr lang="en-GB" sz="1500" b="1" i="0" u="none" dirty="0">
                  <a:solidFill>
                    <a:schemeClr val="bg1"/>
                  </a:solidFill>
                  <a:latin typeface="Arial" panose="020B0604020202020204" pitchFamily="34" charset="0"/>
                  <a:cs typeface="Arial" panose="020B0604020202020204" pitchFamily="34" charset="0"/>
                </a:rPr>
                <a:t>Close</a:t>
              </a:r>
            </a:p>
          </p:txBody>
        </p:sp>
        <p:sp>
          <p:nvSpPr>
            <p:cNvPr id="14" name="textruta 13"/>
            <p:cNvSpPr txBox="1"/>
            <p:nvPr/>
          </p:nvSpPr>
          <p:spPr>
            <a:xfrm>
              <a:off x="3135500" y="3779680"/>
              <a:ext cx="1423800" cy="323165"/>
            </a:xfrm>
            <a:prstGeom prst="rect">
              <a:avLst/>
            </a:prstGeom>
            <a:noFill/>
          </p:spPr>
          <p:txBody>
            <a:bodyPr wrap="square" rtlCol="0">
              <a:spAutoFit/>
            </a:bodyPr>
            <a:lstStyle/>
            <a:p>
              <a:pPr algn="r" rtl="0"/>
              <a:r>
                <a:rPr lang="en-GB" sz="1500" b="1" i="0" u="none">
                  <a:solidFill>
                    <a:schemeClr val="bg1"/>
                  </a:solidFill>
                  <a:latin typeface="Arial" panose="020B0604020202020204" pitchFamily="34" charset="0"/>
                  <a:cs typeface="Arial" panose="020B0604020202020204" pitchFamily="34" charset="0"/>
                </a:rPr>
                <a:t>Together</a:t>
              </a:r>
            </a:p>
          </p:txBody>
        </p:sp>
        <p:sp>
          <p:nvSpPr>
            <p:cNvPr id="15" name="textruta 14"/>
            <p:cNvSpPr txBox="1"/>
            <p:nvPr/>
          </p:nvSpPr>
          <p:spPr>
            <a:xfrm>
              <a:off x="176400" y="5832835"/>
              <a:ext cx="1478150" cy="323165"/>
            </a:xfrm>
            <a:prstGeom prst="rect">
              <a:avLst/>
            </a:prstGeom>
            <a:noFill/>
          </p:spPr>
          <p:txBody>
            <a:bodyPr wrap="square" rtlCol="0">
              <a:spAutoFit/>
            </a:bodyPr>
            <a:lstStyle/>
            <a:p>
              <a:pPr algn="l" rtl="0"/>
              <a:r>
                <a:rPr lang="en-GB" sz="1500" b="1" i="0" u="none">
                  <a:solidFill>
                    <a:schemeClr val="bg1"/>
                  </a:solidFill>
                  <a:latin typeface="Arial" panose="020B0604020202020204" pitchFamily="34" charset="0"/>
                  <a:cs typeface="Arial" panose="020B0604020202020204" pitchFamily="34" charset="0"/>
                </a:rPr>
                <a:t>Events</a:t>
              </a:r>
            </a:p>
          </p:txBody>
        </p:sp>
        <p:sp>
          <p:nvSpPr>
            <p:cNvPr id="16" name="textruta 15"/>
            <p:cNvSpPr txBox="1"/>
            <p:nvPr/>
          </p:nvSpPr>
          <p:spPr>
            <a:xfrm>
              <a:off x="6074700" y="4978612"/>
              <a:ext cx="888385" cy="323165"/>
            </a:xfrm>
            <a:prstGeom prst="rect">
              <a:avLst/>
            </a:prstGeom>
            <a:noFill/>
          </p:spPr>
          <p:txBody>
            <a:bodyPr wrap="none" rtlCol="0">
              <a:spAutoFit/>
            </a:bodyPr>
            <a:lstStyle/>
            <a:p>
              <a:pPr algn="l" rtl="0"/>
              <a:r>
                <a:rPr lang="en-GB" sz="1500" b="1" i="0" u="none" dirty="0">
                  <a:solidFill>
                    <a:schemeClr val="bg1"/>
                  </a:solidFill>
                  <a:latin typeface="Arial" panose="020B0604020202020204" pitchFamily="34" charset="0"/>
                  <a:cs typeface="Arial" panose="020B0604020202020204" pitchFamily="34" charset="0"/>
                </a:rPr>
                <a:t>Industry</a:t>
              </a:r>
            </a:p>
          </p:txBody>
        </p:sp>
        <p:sp>
          <p:nvSpPr>
            <p:cNvPr id="17" name="textruta 16"/>
            <p:cNvSpPr txBox="1"/>
            <p:nvPr/>
          </p:nvSpPr>
          <p:spPr>
            <a:xfrm>
              <a:off x="7397751" y="4978612"/>
              <a:ext cx="1562650" cy="323165"/>
            </a:xfrm>
            <a:prstGeom prst="rect">
              <a:avLst/>
            </a:prstGeom>
            <a:noFill/>
          </p:spPr>
          <p:txBody>
            <a:bodyPr wrap="square" rtlCol="0">
              <a:spAutoFit/>
            </a:bodyPr>
            <a:lstStyle/>
            <a:p>
              <a:pPr algn="r" rtl="0"/>
              <a:r>
                <a:rPr lang="en-GB" sz="1500" b="1" i="0" u="none" dirty="0">
                  <a:solidFill>
                    <a:schemeClr val="bg1"/>
                  </a:solidFill>
                  <a:latin typeface="Arial" panose="020B0604020202020204" pitchFamily="34" charset="0"/>
                  <a:cs typeface="Arial" panose="020B0604020202020204" pitchFamily="34" charset="0"/>
                </a:rPr>
                <a:t>Entertainment</a:t>
              </a:r>
            </a:p>
          </p:txBody>
        </p:sp>
      </p:grpSp>
    </p:spTree>
    <p:extLst>
      <p:ext uri="{BB962C8B-B14F-4D97-AF65-F5344CB8AC3E}">
        <p14:creationId xmlns:p14="http://schemas.microsoft.com/office/powerpoint/2010/main" xmlns="" val="27170351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latshållare för innehåll 9"/>
          <p:cNvSpPr txBox="1">
            <a:spLocks/>
          </p:cNvSpPr>
          <p:nvPr/>
        </p:nvSpPr>
        <p:spPr>
          <a:xfrm>
            <a:off x="3492000" y="1564000"/>
            <a:ext cx="5190038" cy="3906032"/>
          </a:xfrm>
          <a:prstGeom prst="rect">
            <a:avLst/>
          </a:prstGeom>
        </p:spPr>
        <p:txBody>
          <a:bodyPr vert="horz" lIns="0" tIns="0" rIns="0" bIns="0" rtlCol="0" anchor="t" anchorCtr="0">
            <a:noAutofit/>
          </a:bodyPr>
          <a:lstStyle>
            <a:lvl1pPr marL="0" indent="0" algn="l" defTabSz="457200" rtl="0" eaLnBrk="1" latinLnBrk="0" hangingPunct="1">
              <a:spcBef>
                <a:spcPts val="0"/>
              </a:spcBef>
              <a:spcAft>
                <a:spcPts val="5000"/>
              </a:spcAft>
              <a:buFont typeface="Arial"/>
              <a:buNone/>
              <a:defRPr sz="1800" kern="1200">
                <a:solidFill>
                  <a:srgbClr val="000000"/>
                </a:solidFill>
                <a:latin typeface="Arial"/>
                <a:ea typeface="+mn-ea"/>
                <a:cs typeface="Arial"/>
              </a:defRPr>
            </a:lvl1pPr>
            <a:lvl2pPr marL="457200" indent="0" algn="l" defTabSz="457200" rtl="0" eaLnBrk="1" latinLnBrk="0" hangingPunct="1">
              <a:spcBef>
                <a:spcPts val="0"/>
              </a:spcBef>
              <a:spcAft>
                <a:spcPts val="5000"/>
              </a:spcAft>
              <a:buFont typeface="Arial"/>
              <a:buNone/>
              <a:defRPr sz="1800" kern="1200">
                <a:solidFill>
                  <a:schemeClr val="tx1"/>
                </a:solidFill>
                <a:latin typeface="Arial"/>
                <a:ea typeface="+mn-ea"/>
                <a:cs typeface="Arial"/>
              </a:defRPr>
            </a:lvl2pPr>
            <a:lvl3pPr marL="914400" indent="0" algn="l" defTabSz="457200" rtl="0" eaLnBrk="1" latinLnBrk="0" hangingPunct="1">
              <a:spcBef>
                <a:spcPts val="0"/>
              </a:spcBef>
              <a:spcAft>
                <a:spcPts val="5000"/>
              </a:spcAft>
              <a:buFont typeface="Arial"/>
              <a:buNone/>
              <a:defRPr sz="1800" kern="1200">
                <a:solidFill>
                  <a:schemeClr val="tx1"/>
                </a:solidFill>
                <a:latin typeface="Arial"/>
                <a:ea typeface="+mn-ea"/>
                <a:cs typeface="Arial"/>
              </a:defRPr>
            </a:lvl3pPr>
            <a:lvl4pPr marL="1371600" indent="0" algn="l" defTabSz="457200" rtl="0" eaLnBrk="1" latinLnBrk="0" hangingPunct="1">
              <a:spcBef>
                <a:spcPts val="0"/>
              </a:spcBef>
              <a:spcAft>
                <a:spcPts val="5000"/>
              </a:spcAft>
              <a:buFont typeface="Arial"/>
              <a:buNone/>
              <a:defRPr sz="1800" kern="1200">
                <a:solidFill>
                  <a:schemeClr val="tx1"/>
                </a:solidFill>
                <a:latin typeface="Arial"/>
                <a:ea typeface="+mn-ea"/>
                <a:cs typeface="Arial"/>
              </a:defRPr>
            </a:lvl4pPr>
            <a:lvl5pPr marL="1828800" indent="0" algn="l" defTabSz="457200" rtl="0" eaLnBrk="1" latinLnBrk="0" hangingPunct="1">
              <a:spcBef>
                <a:spcPts val="0"/>
              </a:spcBef>
              <a:spcAft>
                <a:spcPts val="5000"/>
              </a:spcAft>
              <a:buFont typeface="Arial"/>
              <a:buNone/>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rtl="0">
              <a:spcAft>
                <a:spcPts val="3000"/>
              </a:spcAft>
            </a:pPr>
            <a:r>
              <a:rPr lang="en-GB" b="0" i="0" u="none" dirty="0"/>
              <a:t>New roads, bridges, cycle paths and expanded public transport will make it easier to get around </a:t>
            </a:r>
            <a:r>
              <a:rPr lang="en-GB" b="0" i="0" u="none" dirty="0" smtClean="0"/>
              <a:t/>
            </a:r>
            <a:br>
              <a:rPr lang="en-GB" b="0" i="0" u="none" dirty="0" smtClean="0"/>
            </a:br>
            <a:r>
              <a:rPr lang="en-GB" b="0" i="0" u="none" dirty="0" smtClean="0"/>
              <a:t>in </a:t>
            </a:r>
            <a:r>
              <a:rPr lang="en-GB" b="0" i="0" u="none" dirty="0"/>
              <a:t>the city, both for private individuals and the business sector. </a:t>
            </a:r>
          </a:p>
          <a:p>
            <a:pPr algn="l" rtl="0">
              <a:spcAft>
                <a:spcPts val="3000"/>
              </a:spcAft>
            </a:pPr>
            <a:r>
              <a:rPr lang="en-GB" b="0" i="0" u="none" dirty="0"/>
              <a:t>Better public transport and new hubs will make it easy for local people to travel in a sustainable way – within the city, in the wider region and to the world beyond.</a:t>
            </a:r>
          </a:p>
          <a:p>
            <a:pPr algn="l" rtl="0">
              <a:spcAft>
                <a:spcPts val="3000"/>
              </a:spcAft>
            </a:pPr>
            <a:r>
              <a:rPr lang="en-GB" b="0" i="0" u="none" dirty="0"/>
              <a:t>We will continue to grow – but not at the expense of the environment.</a:t>
            </a:r>
          </a:p>
          <a:p>
            <a:endParaRPr lang="en-GB" noProof="1" smtClean="0"/>
          </a:p>
        </p:txBody>
      </p:sp>
      <p:sp>
        <p:nvSpPr>
          <p:cNvPr id="7" name="Rubrik 6"/>
          <p:cNvSpPr>
            <a:spLocks noGrp="1"/>
          </p:cNvSpPr>
          <p:nvPr>
            <p:ph type="title"/>
          </p:nvPr>
        </p:nvSpPr>
        <p:spPr/>
        <p:txBody>
          <a:bodyPr/>
          <a:lstStyle/>
          <a:p>
            <a:pPr algn="l" rtl="0"/>
            <a:r>
              <a:rPr lang="en-GB" b="1" i="0" u="none"/>
              <a:t>Gothenburg is growing </a:t>
            </a:r>
            <a:r>
              <a:rPr lang="en-GB"/>
              <a:t/>
            </a:r>
            <a:br>
              <a:rPr lang="en-GB"/>
            </a:br>
            <a:r>
              <a:rPr lang="en-GB" b="1" i="0" u="none"/>
              <a:t>– but the aim is to shorten distances</a:t>
            </a:r>
            <a:endParaRPr lang="en-GB" dirty="0"/>
          </a:p>
        </p:txBody>
      </p:sp>
      <p:sp>
        <p:nvSpPr>
          <p:cNvPr id="3" name="Platshållare för bild 2"/>
          <p:cNvSpPr>
            <a:spLocks noGrp="1"/>
          </p:cNvSpPr>
          <p:nvPr>
            <p:ph type="pic" sz="quarter" idx="13"/>
          </p:nvPr>
        </p:nvSpPr>
        <p:spPr/>
      </p:sp>
      <p:sp>
        <p:nvSpPr>
          <p:cNvPr id="12" name="Platshållare för sidfot 8"/>
          <p:cNvSpPr>
            <a:spLocks noGrp="1"/>
          </p:cNvSpPr>
          <p:nvPr>
            <p:ph type="ftr" sz="quarter" idx="14"/>
          </p:nvPr>
        </p:nvSpPr>
        <p:spPr/>
        <p:txBody>
          <a:bodyPr/>
          <a:lstStyle/>
          <a:p>
            <a:pPr algn="r" rtl="0"/>
            <a:r>
              <a:rPr lang="en-GB" b="0" i="0" u="none" kern="0" spc="100"/>
              <a:t>A SUSTAINABLE CITY – OPEN TO THE WORLD </a:t>
            </a:r>
            <a:endParaRPr lang="en-GB" dirty="0"/>
          </a:p>
        </p:txBody>
      </p:sp>
      <p:pic>
        <p:nvPicPr>
          <p:cNvPr id="13" name="Platshållare för bild 7" descr="Man i sparvagn 700 px.jpg"/>
          <p:cNvPicPr>
            <a:picLocks noChangeAspect="1"/>
          </p:cNvPicPr>
          <p:nvPr/>
        </p:nvPicPr>
        <p:blipFill>
          <a:blip r:embed="rId3" cstate="screen">
            <a:extLst>
              <a:ext uri="{28A0092B-C50C-407E-A947-70E740481C1C}">
                <a14:useLocalDpi xmlns:a14="http://schemas.microsoft.com/office/drawing/2010/main" xmlns=""/>
              </a:ext>
            </a:extLst>
          </a:blip>
          <a:srcRect/>
          <a:stretch>
            <a:fillRect/>
          </a:stretch>
        </p:blipFill>
        <p:spPr>
          <a:xfrm>
            <a:off x="176400" y="1319213"/>
            <a:ext cx="2916000" cy="4836787"/>
          </a:xfrm>
          <a:prstGeom prst="rect">
            <a:avLst/>
          </a:prstGeom>
        </p:spPr>
      </p:pic>
      <p:sp>
        <p:nvSpPr>
          <p:cNvPr id="15" name="Ellips 14"/>
          <p:cNvSpPr/>
          <p:nvPr/>
        </p:nvSpPr>
        <p:spPr>
          <a:xfrm>
            <a:off x="3002958" y="1602405"/>
            <a:ext cx="178884" cy="178884"/>
          </a:xfrm>
          <a:prstGeom prst="ellipse">
            <a:avLst/>
          </a:prstGeom>
          <a:solidFill>
            <a:schemeClr val="accent1"/>
          </a:solid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a:p>
        </p:txBody>
      </p:sp>
      <p:sp>
        <p:nvSpPr>
          <p:cNvPr id="16" name="Ellips 15"/>
          <p:cNvSpPr/>
          <p:nvPr/>
        </p:nvSpPr>
        <p:spPr>
          <a:xfrm>
            <a:off x="2994491" y="3085584"/>
            <a:ext cx="178884" cy="178884"/>
          </a:xfrm>
          <a:prstGeom prst="ellipse">
            <a:avLst/>
          </a:prstGeom>
          <a:solidFill>
            <a:schemeClr val="accent1"/>
          </a:solid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a:p>
        </p:txBody>
      </p:sp>
      <p:sp>
        <p:nvSpPr>
          <p:cNvPr id="9" name="Ellips 8"/>
          <p:cNvSpPr/>
          <p:nvPr/>
        </p:nvSpPr>
        <p:spPr>
          <a:xfrm>
            <a:off x="3009824" y="4568283"/>
            <a:ext cx="178884" cy="178884"/>
          </a:xfrm>
          <a:prstGeom prst="ellipse">
            <a:avLst/>
          </a:prstGeom>
          <a:solidFill>
            <a:schemeClr val="accent1"/>
          </a:solid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a:p>
        </p:txBody>
      </p:sp>
    </p:spTree>
    <p:extLst>
      <p:ext uri="{BB962C8B-B14F-4D97-AF65-F5344CB8AC3E}">
        <p14:creationId xmlns:p14="http://schemas.microsoft.com/office/powerpoint/2010/main" xmlns="" val="3554910322"/>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ildobjekt 22" descr="utbyggnadsordning öp karta.jpg"/>
          <p:cNvPicPr>
            <a:picLocks noChangeAspect="1"/>
          </p:cNvPicPr>
          <p:nvPr/>
        </p:nvPicPr>
        <p:blipFill>
          <a:blip r:embed="rId3"/>
          <a:stretch>
            <a:fillRect/>
          </a:stretch>
        </p:blipFill>
        <p:spPr>
          <a:xfrm>
            <a:off x="658800" y="1218519"/>
            <a:ext cx="3485738" cy="4933076"/>
          </a:xfrm>
          <a:prstGeom prst="rect">
            <a:avLst/>
          </a:prstGeom>
        </p:spPr>
      </p:pic>
      <p:sp>
        <p:nvSpPr>
          <p:cNvPr id="2" name="Rubrik 1"/>
          <p:cNvSpPr>
            <a:spLocks noGrp="1"/>
          </p:cNvSpPr>
          <p:nvPr>
            <p:ph type="title"/>
          </p:nvPr>
        </p:nvSpPr>
        <p:spPr/>
        <p:txBody>
          <a:bodyPr/>
          <a:lstStyle/>
          <a:p>
            <a:r>
              <a:rPr lang="sv-SE" dirty="0" smtClean="0"/>
              <a:t>A </a:t>
            </a:r>
            <a:r>
              <a:rPr lang="sv-SE" dirty="0" err="1" smtClean="0"/>
              <a:t>close</a:t>
            </a:r>
            <a:r>
              <a:rPr lang="sv-SE" dirty="0" smtClean="0"/>
              <a:t> city – Gothenburg 2035</a:t>
            </a:r>
            <a:endParaRPr lang="sv-SE" dirty="0"/>
          </a:p>
        </p:txBody>
      </p:sp>
      <p:grpSp>
        <p:nvGrpSpPr>
          <p:cNvPr id="3" name="Grupp 7"/>
          <p:cNvGrpSpPr/>
          <p:nvPr/>
        </p:nvGrpSpPr>
        <p:grpSpPr>
          <a:xfrm>
            <a:off x="5143737" y="4706362"/>
            <a:ext cx="3779881" cy="923505"/>
            <a:chOff x="4573588" y="4794458"/>
            <a:chExt cx="3779881" cy="1348508"/>
          </a:xfrm>
        </p:grpSpPr>
        <p:sp>
          <p:nvSpPr>
            <p:cNvPr id="12" name="textruta 11"/>
            <p:cNvSpPr txBox="1"/>
            <p:nvPr/>
          </p:nvSpPr>
          <p:spPr>
            <a:xfrm>
              <a:off x="4573588" y="4794458"/>
              <a:ext cx="3779881" cy="1267452"/>
            </a:xfrm>
            <a:prstGeom prst="rect">
              <a:avLst/>
            </a:prstGeom>
            <a:noFill/>
          </p:spPr>
          <p:txBody>
            <a:bodyPr wrap="none" lIns="0" tIns="0" rIns="0" bIns="46800" rtlCol="0">
              <a:spAutoFit/>
            </a:bodyPr>
            <a:lstStyle/>
            <a:p>
              <a:pPr>
                <a:lnSpc>
                  <a:spcPts val="4800"/>
                </a:lnSpc>
              </a:pPr>
              <a:r>
                <a:rPr lang="sv-SE" sz="4200" b="1" dirty="0" smtClean="0">
                  <a:solidFill>
                    <a:schemeClr val="accent2"/>
                  </a:solidFill>
                  <a:latin typeface="Arial" panose="020B0604020202020204" pitchFamily="34" charset="0"/>
                  <a:cs typeface="Arial" panose="020B0604020202020204" pitchFamily="34" charset="0"/>
                </a:rPr>
                <a:t>80</a:t>
              </a:r>
              <a:r>
                <a:rPr lang="sv-SE" sz="2000" b="1" dirty="0" smtClean="0">
                  <a:solidFill>
                    <a:schemeClr val="accent2"/>
                  </a:solidFill>
                  <a:latin typeface="Arial" panose="020B0604020202020204" pitchFamily="34" charset="0"/>
                  <a:cs typeface="Arial" panose="020B0604020202020204" pitchFamily="34" charset="0"/>
                </a:rPr>
                <a:t>,</a:t>
              </a:r>
              <a:r>
                <a:rPr lang="sv-SE" sz="4200" b="1" dirty="0" smtClean="0">
                  <a:solidFill>
                    <a:schemeClr val="accent2"/>
                  </a:solidFill>
                  <a:latin typeface="Arial" panose="020B0604020202020204" pitchFamily="34" charset="0"/>
                  <a:cs typeface="Arial" panose="020B0604020202020204" pitchFamily="34" charset="0"/>
                </a:rPr>
                <a:t>000</a:t>
              </a:r>
              <a:endParaRPr lang="sv-SE" sz="1600" dirty="0" smtClean="0">
                <a:solidFill>
                  <a:schemeClr val="accent2"/>
                </a:solidFill>
                <a:latin typeface="Arial" panose="020B0604020202020204" pitchFamily="34" charset="0"/>
                <a:cs typeface="Arial" panose="020B0604020202020204" pitchFamily="34" charset="0"/>
              </a:endParaRPr>
            </a:p>
            <a:p>
              <a:pPr>
                <a:lnSpc>
                  <a:spcPts val="1560"/>
                </a:lnSpc>
              </a:pPr>
              <a:r>
                <a:rPr lang="en-GB" sz="1600" b="1" dirty="0" smtClean="0">
                  <a:solidFill>
                    <a:schemeClr val="tx1">
                      <a:lumMod val="50000"/>
                    </a:schemeClr>
                  </a:solidFill>
                  <a:latin typeface="Arial" panose="020B0604020202020204" pitchFamily="34" charset="0"/>
                  <a:cs typeface="Arial" panose="020B0604020202020204" pitchFamily="34" charset="0"/>
                </a:rPr>
                <a:t>more jobs of which 50,000 in River city</a:t>
              </a:r>
              <a:endParaRPr lang="sv-SE" sz="1600" dirty="0">
                <a:solidFill>
                  <a:schemeClr val="tx2">
                    <a:lumMod val="75000"/>
                  </a:schemeClr>
                </a:solidFill>
                <a:latin typeface="Arial" panose="020B0604020202020204" pitchFamily="34" charset="0"/>
                <a:cs typeface="Arial" panose="020B0604020202020204" pitchFamily="34" charset="0"/>
              </a:endParaRPr>
            </a:p>
          </p:txBody>
        </p:sp>
        <p:cxnSp>
          <p:nvCxnSpPr>
            <p:cNvPr id="14" name="Rak 13"/>
            <p:cNvCxnSpPr/>
            <p:nvPr/>
          </p:nvCxnSpPr>
          <p:spPr>
            <a:xfrm>
              <a:off x="4573588" y="6142966"/>
              <a:ext cx="3600000" cy="0"/>
            </a:xfrm>
            <a:prstGeom prst="line">
              <a:avLst/>
            </a:prstGeom>
            <a:ln w="19050">
              <a:solidFill>
                <a:schemeClr val="tx1">
                  <a:lumMod val="50000"/>
                </a:schemeClr>
              </a:solidFill>
              <a:prstDash val="sysDot"/>
            </a:ln>
          </p:spPr>
          <p:style>
            <a:lnRef idx="1">
              <a:schemeClr val="dk1"/>
            </a:lnRef>
            <a:fillRef idx="0">
              <a:schemeClr val="dk1"/>
            </a:fillRef>
            <a:effectRef idx="0">
              <a:schemeClr val="dk1"/>
            </a:effectRef>
            <a:fontRef idx="minor">
              <a:schemeClr val="tx1"/>
            </a:fontRef>
          </p:style>
        </p:cxnSp>
      </p:grpSp>
      <p:grpSp>
        <p:nvGrpSpPr>
          <p:cNvPr id="4" name="Grupp 2"/>
          <p:cNvGrpSpPr/>
          <p:nvPr/>
        </p:nvGrpSpPr>
        <p:grpSpPr>
          <a:xfrm>
            <a:off x="5143737" y="3033473"/>
            <a:ext cx="3816663" cy="1586140"/>
            <a:chOff x="5352913" y="3173173"/>
            <a:chExt cx="7367922" cy="1586140"/>
          </a:xfrm>
        </p:grpSpPr>
        <p:sp>
          <p:nvSpPr>
            <p:cNvPr id="16" name="textruta 15"/>
            <p:cNvSpPr txBox="1"/>
            <p:nvPr/>
          </p:nvSpPr>
          <p:spPr>
            <a:xfrm>
              <a:off x="5352913" y="3173173"/>
              <a:ext cx="7367922" cy="1586140"/>
            </a:xfrm>
            <a:prstGeom prst="rect">
              <a:avLst/>
            </a:prstGeom>
            <a:noFill/>
          </p:spPr>
          <p:txBody>
            <a:bodyPr wrap="square" lIns="0" tIns="0" rIns="0" bIns="46800" rtlCol="0">
              <a:spAutoFit/>
            </a:bodyPr>
            <a:lstStyle/>
            <a:p>
              <a:pPr>
                <a:lnSpc>
                  <a:spcPts val="4800"/>
                </a:lnSpc>
              </a:pPr>
              <a:r>
                <a:rPr lang="sv-SE" sz="4200" b="1" dirty="0" smtClean="0">
                  <a:solidFill>
                    <a:schemeClr val="accent2"/>
                  </a:solidFill>
                  <a:latin typeface="Arial" panose="020B0604020202020204" pitchFamily="34" charset="0"/>
                  <a:cs typeface="Arial" panose="020B0604020202020204" pitchFamily="34" charset="0"/>
                </a:rPr>
                <a:t>70–80</a:t>
              </a:r>
              <a:r>
                <a:rPr lang="sv-SE" sz="2000" b="1" dirty="0" smtClean="0">
                  <a:solidFill>
                    <a:schemeClr val="accent2"/>
                  </a:solidFill>
                  <a:latin typeface="Arial" panose="020B0604020202020204" pitchFamily="34" charset="0"/>
                  <a:cs typeface="Arial" panose="020B0604020202020204" pitchFamily="34" charset="0"/>
                </a:rPr>
                <a:t>,</a:t>
              </a:r>
              <a:r>
                <a:rPr lang="sv-SE" sz="4200" b="1" dirty="0" smtClean="0">
                  <a:solidFill>
                    <a:schemeClr val="accent2"/>
                  </a:solidFill>
                  <a:latin typeface="Arial" panose="020B0604020202020204" pitchFamily="34" charset="0"/>
                  <a:cs typeface="Arial" panose="020B0604020202020204" pitchFamily="34" charset="0"/>
                </a:rPr>
                <a:t>000</a:t>
              </a:r>
            </a:p>
            <a:p>
              <a:pPr>
                <a:lnSpc>
                  <a:spcPts val="1800"/>
                </a:lnSpc>
              </a:pPr>
              <a:r>
                <a:rPr lang="en-GB" sz="1600" b="1" dirty="0" smtClean="0">
                  <a:solidFill>
                    <a:schemeClr val="tx1">
                      <a:lumMod val="50000"/>
                    </a:schemeClr>
                  </a:solidFill>
                  <a:latin typeface="Arial" panose="020B0604020202020204" pitchFamily="34" charset="0"/>
                  <a:cs typeface="Arial" panose="020B0604020202020204" pitchFamily="34" charset="0"/>
                </a:rPr>
                <a:t>new homes, including 50,000 </a:t>
              </a:r>
              <a:br>
                <a:rPr lang="en-GB" sz="1600" b="1" dirty="0" smtClean="0">
                  <a:solidFill>
                    <a:schemeClr val="tx1">
                      <a:lumMod val="50000"/>
                    </a:schemeClr>
                  </a:solidFill>
                  <a:latin typeface="Arial" panose="020B0604020202020204" pitchFamily="34" charset="0"/>
                  <a:cs typeface="Arial" panose="020B0604020202020204" pitchFamily="34" charset="0"/>
                </a:rPr>
              </a:br>
              <a:r>
                <a:rPr lang="en-GB" sz="1600" b="1" dirty="0" smtClean="0">
                  <a:solidFill>
                    <a:schemeClr val="tx1">
                      <a:lumMod val="50000"/>
                    </a:schemeClr>
                  </a:solidFill>
                  <a:latin typeface="Arial" panose="020B0604020202020204" pitchFamily="34" charset="0"/>
                  <a:cs typeface="Arial" panose="020B0604020202020204" pitchFamily="34" charset="0"/>
                </a:rPr>
                <a:t>in the existing city, of which </a:t>
              </a:r>
              <a:br>
                <a:rPr lang="en-GB" sz="1600" b="1" dirty="0" smtClean="0">
                  <a:solidFill>
                    <a:schemeClr val="tx1">
                      <a:lumMod val="50000"/>
                    </a:schemeClr>
                  </a:solidFill>
                  <a:latin typeface="Arial" panose="020B0604020202020204" pitchFamily="34" charset="0"/>
                  <a:cs typeface="Arial" panose="020B0604020202020204" pitchFamily="34" charset="0"/>
                </a:rPr>
              </a:br>
              <a:r>
                <a:rPr lang="en-GB" sz="1600" b="1" dirty="0" smtClean="0">
                  <a:solidFill>
                    <a:schemeClr val="tx1">
                      <a:lumMod val="50000"/>
                    </a:schemeClr>
                  </a:solidFill>
                  <a:latin typeface="Arial" panose="020B0604020202020204" pitchFamily="34" charset="0"/>
                  <a:cs typeface="Arial" panose="020B0604020202020204" pitchFamily="34" charset="0"/>
                </a:rPr>
                <a:t>25,000 in River city</a:t>
              </a:r>
            </a:p>
            <a:p>
              <a:pPr>
                <a:lnSpc>
                  <a:spcPts val="1800"/>
                </a:lnSpc>
              </a:pPr>
              <a:endParaRPr lang="sv-SE" sz="1600" b="1" dirty="0">
                <a:solidFill>
                  <a:schemeClr val="tx2">
                    <a:lumMod val="75000"/>
                  </a:schemeClr>
                </a:solidFill>
                <a:latin typeface="Arial" panose="020B0604020202020204" pitchFamily="34" charset="0"/>
                <a:cs typeface="Arial" panose="020B0604020202020204" pitchFamily="34" charset="0"/>
              </a:endParaRPr>
            </a:p>
          </p:txBody>
        </p:sp>
        <p:cxnSp>
          <p:nvCxnSpPr>
            <p:cNvPr id="17" name="Rak 16"/>
            <p:cNvCxnSpPr/>
            <p:nvPr/>
          </p:nvCxnSpPr>
          <p:spPr>
            <a:xfrm>
              <a:off x="5352913" y="4554513"/>
              <a:ext cx="6077669" cy="0"/>
            </a:xfrm>
            <a:prstGeom prst="line">
              <a:avLst/>
            </a:prstGeom>
            <a:ln w="19050">
              <a:solidFill>
                <a:schemeClr val="tx1">
                  <a:lumMod val="50000"/>
                </a:schemeClr>
              </a:solidFill>
              <a:prstDash val="sysDot"/>
            </a:ln>
          </p:spPr>
          <p:style>
            <a:lnRef idx="1">
              <a:schemeClr val="dk1"/>
            </a:lnRef>
            <a:fillRef idx="0">
              <a:schemeClr val="dk1"/>
            </a:fillRef>
            <a:effectRef idx="0">
              <a:schemeClr val="dk1"/>
            </a:effectRef>
            <a:fontRef idx="minor">
              <a:schemeClr val="tx1"/>
            </a:fontRef>
          </p:style>
        </p:cxnSp>
      </p:grpSp>
      <p:grpSp>
        <p:nvGrpSpPr>
          <p:cNvPr id="5" name="Grupp 17"/>
          <p:cNvGrpSpPr/>
          <p:nvPr/>
        </p:nvGrpSpPr>
        <p:grpSpPr>
          <a:xfrm>
            <a:off x="5143737" y="1849322"/>
            <a:ext cx="3148298" cy="1073179"/>
            <a:chOff x="4573588" y="1849322"/>
            <a:chExt cx="3148298" cy="1073179"/>
          </a:xfrm>
        </p:grpSpPr>
        <p:sp>
          <p:nvSpPr>
            <p:cNvPr id="19" name="textruta 18"/>
            <p:cNvSpPr txBox="1"/>
            <p:nvPr/>
          </p:nvSpPr>
          <p:spPr>
            <a:xfrm>
              <a:off x="4573588" y="1849322"/>
              <a:ext cx="3148298" cy="1073179"/>
            </a:xfrm>
            <a:prstGeom prst="rect">
              <a:avLst/>
            </a:prstGeom>
            <a:noFill/>
          </p:spPr>
          <p:txBody>
            <a:bodyPr wrap="none" lIns="0" tIns="0" rIns="0" bIns="46800" rtlCol="0">
              <a:spAutoFit/>
            </a:bodyPr>
            <a:lstStyle/>
            <a:p>
              <a:pPr>
                <a:lnSpc>
                  <a:spcPts val="4800"/>
                </a:lnSpc>
              </a:pPr>
              <a:r>
                <a:rPr lang="sv-SE" sz="4200" b="1" dirty="0" smtClean="0">
                  <a:solidFill>
                    <a:schemeClr val="accent2"/>
                  </a:solidFill>
                  <a:latin typeface="Arial" panose="020B0604020202020204" pitchFamily="34" charset="0"/>
                  <a:cs typeface="Arial" panose="020B0604020202020204" pitchFamily="34" charset="0"/>
                </a:rPr>
                <a:t>680</a:t>
              </a:r>
              <a:r>
                <a:rPr lang="sv-SE" sz="2000" b="1" dirty="0" smtClean="0">
                  <a:solidFill>
                    <a:schemeClr val="accent2"/>
                  </a:solidFill>
                  <a:latin typeface="Arial" panose="020B0604020202020204" pitchFamily="34" charset="0"/>
                  <a:cs typeface="Arial" panose="020B0604020202020204" pitchFamily="34" charset="0"/>
                </a:rPr>
                <a:t>,</a:t>
              </a:r>
              <a:r>
                <a:rPr lang="sv-SE" sz="4200" b="1" dirty="0" smtClean="0">
                  <a:solidFill>
                    <a:schemeClr val="accent2"/>
                  </a:solidFill>
                  <a:latin typeface="Arial" panose="020B0604020202020204" pitchFamily="34" charset="0"/>
                  <a:cs typeface="Arial" panose="020B0604020202020204" pitchFamily="34" charset="0"/>
                </a:rPr>
                <a:t>000</a:t>
              </a:r>
            </a:p>
            <a:p>
              <a:pPr>
                <a:lnSpc>
                  <a:spcPts val="1560"/>
                </a:lnSpc>
              </a:pPr>
              <a:r>
                <a:rPr lang="en-GB" sz="1600" b="1" dirty="0" smtClean="0">
                  <a:solidFill>
                    <a:schemeClr val="tx1">
                      <a:lumMod val="50000"/>
                    </a:schemeClr>
                  </a:solidFill>
                  <a:latin typeface="Arial" panose="020B0604020202020204" pitchFamily="34" charset="0"/>
                  <a:cs typeface="Arial" panose="020B0604020202020204" pitchFamily="34" charset="0"/>
                </a:rPr>
                <a:t>residents of Gothenburg in 2035</a:t>
              </a:r>
            </a:p>
            <a:p>
              <a:pPr>
                <a:lnSpc>
                  <a:spcPts val="1560"/>
                </a:lnSpc>
              </a:pPr>
              <a:r>
                <a:rPr lang="sv-SE" sz="1600" b="1" dirty="0" smtClean="0">
                  <a:solidFill>
                    <a:schemeClr val="tx1">
                      <a:lumMod val="50000"/>
                    </a:schemeClr>
                  </a:solidFill>
                  <a:latin typeface="Arial" panose="020B0604020202020204" pitchFamily="34" charset="0"/>
                  <a:cs typeface="Arial" panose="020B0604020202020204" pitchFamily="34" charset="0"/>
                </a:rPr>
                <a:t> </a:t>
              </a:r>
              <a:endParaRPr lang="sv-SE" sz="1600" b="1" dirty="0">
                <a:solidFill>
                  <a:schemeClr val="tx1">
                    <a:lumMod val="50000"/>
                  </a:schemeClr>
                </a:solidFill>
                <a:latin typeface="Arial" panose="020B0604020202020204" pitchFamily="34" charset="0"/>
                <a:cs typeface="Arial" panose="020B0604020202020204" pitchFamily="34" charset="0"/>
              </a:endParaRPr>
            </a:p>
          </p:txBody>
        </p:sp>
        <p:cxnSp>
          <p:nvCxnSpPr>
            <p:cNvPr id="20" name="Rak 19"/>
            <p:cNvCxnSpPr/>
            <p:nvPr/>
          </p:nvCxnSpPr>
          <p:spPr>
            <a:xfrm>
              <a:off x="4573588" y="2722146"/>
              <a:ext cx="3148298" cy="0"/>
            </a:xfrm>
            <a:prstGeom prst="line">
              <a:avLst/>
            </a:prstGeom>
            <a:ln w="19050">
              <a:solidFill>
                <a:schemeClr val="tx1">
                  <a:lumMod val="50000"/>
                </a:schemeClr>
              </a:solidFill>
              <a:prstDash val="sysDot"/>
            </a:ln>
          </p:spPr>
          <p:style>
            <a:lnRef idx="1">
              <a:schemeClr val="dk1"/>
            </a:lnRef>
            <a:fillRef idx="0">
              <a:schemeClr val="dk1"/>
            </a:fillRef>
            <a:effectRef idx="0">
              <a:schemeClr val="dk1"/>
            </a:effectRef>
            <a:fontRef idx="minor">
              <a:schemeClr val="tx1"/>
            </a:fontRef>
          </p:style>
        </p:cxnSp>
      </p:grpSp>
      <p:sp>
        <p:nvSpPr>
          <p:cNvPr id="21" name="Rektangel 20"/>
          <p:cNvSpPr/>
          <p:nvPr/>
        </p:nvSpPr>
        <p:spPr>
          <a:xfrm>
            <a:off x="5986425" y="5843818"/>
            <a:ext cx="3046027" cy="307777"/>
          </a:xfrm>
          <a:prstGeom prst="rect">
            <a:avLst/>
          </a:prstGeom>
        </p:spPr>
        <p:txBody>
          <a:bodyPr wrap="none">
            <a:spAutoFit/>
          </a:bodyPr>
          <a:lstStyle/>
          <a:p>
            <a:r>
              <a:rPr lang="sv-SE" sz="1400" b="1" dirty="0" err="1" smtClean="0">
                <a:solidFill>
                  <a:schemeClr val="tx1">
                    <a:lumMod val="50000"/>
                  </a:schemeClr>
                </a:solidFill>
                <a:latin typeface="Arial" panose="020B0604020202020204" pitchFamily="34" charset="0"/>
                <a:cs typeface="Arial" panose="020B0604020202020204" pitchFamily="34" charset="0"/>
              </a:rPr>
              <a:t>Source</a:t>
            </a:r>
            <a:r>
              <a:rPr lang="sv-SE" sz="1400" b="1" dirty="0" smtClean="0">
                <a:solidFill>
                  <a:schemeClr val="tx1">
                    <a:lumMod val="50000"/>
                  </a:schemeClr>
                </a:solidFill>
                <a:latin typeface="Arial" panose="020B0604020202020204" pitchFamily="34" charset="0"/>
                <a:cs typeface="Arial" panose="020B0604020202020204" pitchFamily="34" charset="0"/>
              </a:rPr>
              <a:t>: Expansion </a:t>
            </a:r>
            <a:r>
              <a:rPr lang="sv-SE" sz="1400" b="1" dirty="0" err="1" smtClean="0">
                <a:solidFill>
                  <a:schemeClr val="tx1">
                    <a:lumMod val="50000"/>
                  </a:schemeClr>
                </a:solidFill>
                <a:latin typeface="Arial" panose="020B0604020202020204" pitchFamily="34" charset="0"/>
                <a:cs typeface="Arial" panose="020B0604020202020204" pitchFamily="34" charset="0"/>
              </a:rPr>
              <a:t>planning</a:t>
            </a:r>
            <a:r>
              <a:rPr lang="sv-SE" sz="1400" b="1" dirty="0" smtClean="0">
                <a:solidFill>
                  <a:schemeClr val="tx1">
                    <a:lumMod val="50000"/>
                  </a:schemeClr>
                </a:solidFill>
                <a:latin typeface="Arial" panose="020B0604020202020204" pitchFamily="34" charset="0"/>
                <a:cs typeface="Arial" panose="020B0604020202020204" pitchFamily="34" charset="0"/>
              </a:rPr>
              <a:t> 2013</a:t>
            </a:r>
            <a:endParaRPr lang="sv-SE" sz="1400" dirty="0"/>
          </a:p>
        </p:txBody>
      </p:sp>
      <p:sp>
        <p:nvSpPr>
          <p:cNvPr id="15" name="Platshållare för sidfot 8"/>
          <p:cNvSpPr>
            <a:spLocks noGrp="1"/>
          </p:cNvSpPr>
          <p:nvPr>
            <p:ph type="ftr" sz="quarter" idx="14"/>
          </p:nvPr>
        </p:nvSpPr>
        <p:spPr>
          <a:xfrm>
            <a:off x="5863218" y="6290316"/>
            <a:ext cx="2895600" cy="417575"/>
          </a:xfrm>
        </p:spPr>
        <p:txBody>
          <a:bodyPr/>
          <a:lstStyle/>
          <a:p>
            <a:pPr algn="r" rtl="0"/>
            <a:r>
              <a:rPr lang="en-GB" b="0" i="0" u="none" kern="0" spc="100" dirty="0" smtClean="0"/>
              <a:t>A sustainable city – open to the world</a:t>
            </a:r>
            <a:endParaRPr lang="en-GB" dirty="0"/>
          </a:p>
        </p:txBody>
      </p:sp>
    </p:spTree>
    <p:extLst>
      <p:ext uri="{BB962C8B-B14F-4D97-AF65-F5344CB8AC3E}">
        <p14:creationId xmlns="" xmlns:p14="http://schemas.microsoft.com/office/powerpoint/2010/main" val="4168664066"/>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p:cNvSpPr>
            <a:spLocks noGrp="1"/>
          </p:cNvSpPr>
          <p:nvPr>
            <p:ph type="title"/>
          </p:nvPr>
        </p:nvSpPr>
        <p:spPr>
          <a:xfrm>
            <a:off x="658800" y="669350"/>
            <a:ext cx="6738950" cy="1013400"/>
          </a:xfrm>
        </p:spPr>
        <p:txBody>
          <a:bodyPr/>
          <a:lstStyle/>
          <a:p>
            <a:r>
              <a:rPr lang="en-GB" b="1" i="0" u="none" dirty="0" smtClean="0"/>
              <a:t>River city </a:t>
            </a:r>
            <a:r>
              <a:rPr lang="en-GB" dirty="0" smtClean="0"/>
              <a:t>– inclusive green dynamic</a:t>
            </a:r>
            <a:r>
              <a:rPr lang="en-GB" dirty="0"/>
              <a:t/>
            </a:r>
            <a:br>
              <a:rPr lang="en-GB" dirty="0"/>
            </a:br>
            <a:endParaRPr lang="en-GB" dirty="0"/>
          </a:p>
        </p:txBody>
      </p:sp>
      <p:sp>
        <p:nvSpPr>
          <p:cNvPr id="10" name="textruta 9"/>
          <p:cNvSpPr txBox="1"/>
          <p:nvPr/>
        </p:nvSpPr>
        <p:spPr>
          <a:xfrm>
            <a:off x="6032638" y="3135701"/>
            <a:ext cx="2748133" cy="594348"/>
          </a:xfrm>
          <a:prstGeom prst="rect">
            <a:avLst/>
          </a:prstGeom>
          <a:noFill/>
        </p:spPr>
        <p:txBody>
          <a:bodyPr wrap="square" lIns="144000" tIns="180000" rIns="0" bIns="180000" rtlCol="0">
            <a:spAutoFit/>
          </a:bodyPr>
          <a:lstStyle/>
          <a:p>
            <a:pPr algn="l" rtl="0"/>
            <a:r>
              <a:rPr lang="en-GB" sz="1500" b="1" i="0" u="none">
                <a:solidFill>
                  <a:srgbClr val="FFFFFF"/>
                </a:solidFill>
                <a:latin typeface="Arial"/>
                <a:cs typeface="Arial"/>
              </a:rPr>
              <a:t>Social sustainability</a:t>
            </a:r>
            <a:endParaRPr lang="en-GB" sz="1500" b="1" dirty="0">
              <a:solidFill>
                <a:srgbClr val="FFFFFF"/>
              </a:solidFill>
              <a:latin typeface="Arial"/>
              <a:cs typeface="Arial"/>
            </a:endParaRPr>
          </a:p>
        </p:txBody>
      </p:sp>
      <p:sp>
        <p:nvSpPr>
          <p:cNvPr id="11" name="textruta 10"/>
          <p:cNvSpPr txBox="1"/>
          <p:nvPr/>
        </p:nvSpPr>
        <p:spPr>
          <a:xfrm>
            <a:off x="1627014" y="5330820"/>
            <a:ext cx="2748133" cy="825180"/>
          </a:xfrm>
          <a:prstGeom prst="rect">
            <a:avLst/>
          </a:prstGeom>
          <a:noFill/>
        </p:spPr>
        <p:txBody>
          <a:bodyPr wrap="square" lIns="144000" tIns="180000" rIns="0" bIns="180000" rtlCol="0">
            <a:spAutoFit/>
          </a:bodyPr>
          <a:lstStyle/>
          <a:p>
            <a:pPr algn="l" rtl="0"/>
            <a:r>
              <a:rPr lang="en-GB" sz="1500" b="1" i="0" u="none">
                <a:solidFill>
                  <a:srgbClr val="FFFFFF"/>
                </a:solidFill>
                <a:latin typeface="Arial"/>
                <a:cs typeface="Arial"/>
              </a:rPr>
              <a:t>Ecological </a:t>
            </a:r>
            <a:r>
              <a:rPr lang="en-GB" sz="1500" b="1">
                <a:solidFill>
                  <a:srgbClr val="FFFFFF"/>
                </a:solidFill>
                <a:latin typeface="Arial"/>
                <a:cs typeface="Arial"/>
              </a:rPr>
              <a:t/>
            </a:r>
            <a:br>
              <a:rPr lang="en-GB" sz="1500" b="1">
                <a:solidFill>
                  <a:srgbClr val="FFFFFF"/>
                </a:solidFill>
                <a:latin typeface="Arial"/>
                <a:cs typeface="Arial"/>
              </a:rPr>
            </a:br>
            <a:r>
              <a:rPr lang="en-GB" sz="1500" b="1" i="0" u="none">
                <a:solidFill>
                  <a:srgbClr val="FFFFFF"/>
                </a:solidFill>
                <a:latin typeface="Arial"/>
                <a:cs typeface="Arial"/>
              </a:rPr>
              <a:t>sustainability</a:t>
            </a:r>
          </a:p>
        </p:txBody>
      </p:sp>
      <p:sp>
        <p:nvSpPr>
          <p:cNvPr id="12" name="textruta 11"/>
          <p:cNvSpPr txBox="1"/>
          <p:nvPr/>
        </p:nvSpPr>
        <p:spPr>
          <a:xfrm>
            <a:off x="176400" y="1332000"/>
            <a:ext cx="2748133" cy="825180"/>
          </a:xfrm>
          <a:prstGeom prst="rect">
            <a:avLst/>
          </a:prstGeom>
          <a:noFill/>
        </p:spPr>
        <p:txBody>
          <a:bodyPr wrap="square" lIns="144000" tIns="180000" rIns="0" bIns="180000" rtlCol="0">
            <a:spAutoFit/>
          </a:bodyPr>
          <a:lstStyle/>
          <a:p>
            <a:pPr algn="l" rtl="0"/>
            <a:r>
              <a:rPr lang="en-GB" sz="1500" b="1" i="0" u="none">
                <a:solidFill>
                  <a:srgbClr val="FFFFFF"/>
                </a:solidFill>
                <a:latin typeface="Arial"/>
                <a:cs typeface="Arial"/>
              </a:rPr>
              <a:t>Economic </a:t>
            </a:r>
            <a:r>
              <a:rPr lang="en-GB" sz="1500" b="1">
                <a:solidFill>
                  <a:srgbClr val="FFFFFF"/>
                </a:solidFill>
                <a:latin typeface="Arial"/>
                <a:cs typeface="Arial"/>
              </a:rPr>
              <a:t/>
            </a:r>
            <a:br>
              <a:rPr lang="en-GB" sz="1500" b="1">
                <a:solidFill>
                  <a:srgbClr val="FFFFFF"/>
                </a:solidFill>
                <a:latin typeface="Arial"/>
                <a:cs typeface="Arial"/>
              </a:rPr>
            </a:br>
            <a:r>
              <a:rPr lang="en-GB" sz="1500" b="1" i="0" u="none">
                <a:solidFill>
                  <a:srgbClr val="FFFFFF"/>
                </a:solidFill>
                <a:latin typeface="Arial"/>
                <a:cs typeface="Arial"/>
              </a:rPr>
              <a:t>sustainability</a:t>
            </a:r>
          </a:p>
        </p:txBody>
      </p:sp>
      <p:pic>
        <p:nvPicPr>
          <p:cNvPr id="13" name="Platshållare för bild 12" descr="karta_alvstaden.jpg"/>
          <p:cNvPicPr>
            <a:picLocks noGrp="1" noChangeAspect="1"/>
          </p:cNvPicPr>
          <p:nvPr>
            <p:ph type="pic" sz="quarter" idx="13"/>
          </p:nvPr>
        </p:nvPicPr>
        <p:blipFill>
          <a:blip r:embed="rId3" cstate="screen">
            <a:extLst>
              <a:ext uri="{28A0092B-C50C-407E-A947-70E740481C1C}">
                <a14:useLocalDpi xmlns:a14="http://schemas.microsoft.com/office/drawing/2010/main" xmlns=""/>
              </a:ext>
            </a:extLst>
          </a:blip>
          <a:srcRect/>
          <a:stretch>
            <a:fillRect/>
          </a:stretch>
        </p:blipFill>
        <p:spPr/>
      </p:pic>
      <p:sp>
        <p:nvSpPr>
          <p:cNvPr id="14" name="Platshållare för sidfot 8"/>
          <p:cNvSpPr>
            <a:spLocks noGrp="1"/>
          </p:cNvSpPr>
          <p:nvPr>
            <p:ph type="ftr" sz="quarter" idx="14"/>
          </p:nvPr>
        </p:nvSpPr>
        <p:spPr>
          <a:xfrm>
            <a:off x="5863218" y="6290316"/>
            <a:ext cx="2895600" cy="417575"/>
          </a:xfrm>
        </p:spPr>
        <p:txBody>
          <a:bodyPr/>
          <a:lstStyle/>
          <a:p>
            <a:pPr algn="r" rtl="0"/>
            <a:r>
              <a:rPr lang="en-GB" b="0" i="0" u="none" kern="0" spc="100" dirty="0"/>
              <a:t>A SUSTAINABLE CITY – OPEN TO THE WORLD </a:t>
            </a:r>
            <a:endParaRPr lang="en-GB" dirty="0"/>
          </a:p>
        </p:txBody>
      </p:sp>
    </p:spTree>
    <p:extLst>
      <p:ext uri="{BB962C8B-B14F-4D97-AF65-F5344CB8AC3E}">
        <p14:creationId xmlns:p14="http://schemas.microsoft.com/office/powerpoint/2010/main" xmlns="" val="363854001"/>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latshållare för innehåll 9"/>
          <p:cNvSpPr txBox="1">
            <a:spLocks/>
          </p:cNvSpPr>
          <p:nvPr/>
        </p:nvSpPr>
        <p:spPr>
          <a:xfrm>
            <a:off x="3492000" y="1564000"/>
            <a:ext cx="5190038" cy="4358818"/>
          </a:xfrm>
          <a:prstGeom prst="rect">
            <a:avLst/>
          </a:prstGeom>
        </p:spPr>
        <p:txBody>
          <a:bodyPr vert="horz" lIns="0" tIns="0" rIns="0" bIns="0" rtlCol="0" anchor="t" anchorCtr="0">
            <a:noAutofit/>
          </a:bodyPr>
          <a:lstStyle>
            <a:lvl1pPr marL="0" indent="0" algn="l" defTabSz="457200" rtl="0" eaLnBrk="1" latinLnBrk="0" hangingPunct="1">
              <a:spcBef>
                <a:spcPts val="0"/>
              </a:spcBef>
              <a:spcAft>
                <a:spcPts val="5000"/>
              </a:spcAft>
              <a:buFont typeface="Arial"/>
              <a:buNone/>
              <a:defRPr sz="1800" kern="1200">
                <a:solidFill>
                  <a:srgbClr val="000000"/>
                </a:solidFill>
                <a:latin typeface="Arial"/>
                <a:ea typeface="+mn-ea"/>
                <a:cs typeface="Arial"/>
              </a:defRPr>
            </a:lvl1pPr>
            <a:lvl2pPr marL="457200" indent="0" algn="l" defTabSz="457200" rtl="0" eaLnBrk="1" latinLnBrk="0" hangingPunct="1">
              <a:spcBef>
                <a:spcPts val="0"/>
              </a:spcBef>
              <a:spcAft>
                <a:spcPts val="5000"/>
              </a:spcAft>
              <a:buFont typeface="Arial"/>
              <a:buNone/>
              <a:defRPr sz="1800" kern="1200">
                <a:solidFill>
                  <a:schemeClr val="tx1"/>
                </a:solidFill>
                <a:latin typeface="Arial"/>
                <a:ea typeface="+mn-ea"/>
                <a:cs typeface="Arial"/>
              </a:defRPr>
            </a:lvl2pPr>
            <a:lvl3pPr marL="914400" indent="0" algn="l" defTabSz="457200" rtl="0" eaLnBrk="1" latinLnBrk="0" hangingPunct="1">
              <a:spcBef>
                <a:spcPts val="0"/>
              </a:spcBef>
              <a:spcAft>
                <a:spcPts val="5000"/>
              </a:spcAft>
              <a:buFont typeface="Arial"/>
              <a:buNone/>
              <a:defRPr sz="1800" kern="1200">
                <a:solidFill>
                  <a:schemeClr val="tx1"/>
                </a:solidFill>
                <a:latin typeface="Arial"/>
                <a:ea typeface="+mn-ea"/>
                <a:cs typeface="Arial"/>
              </a:defRPr>
            </a:lvl3pPr>
            <a:lvl4pPr marL="1371600" indent="0" algn="l" defTabSz="457200" rtl="0" eaLnBrk="1" latinLnBrk="0" hangingPunct="1">
              <a:spcBef>
                <a:spcPts val="0"/>
              </a:spcBef>
              <a:spcAft>
                <a:spcPts val="5000"/>
              </a:spcAft>
              <a:buFont typeface="Arial"/>
              <a:buNone/>
              <a:defRPr sz="1800" kern="1200">
                <a:solidFill>
                  <a:schemeClr val="tx1"/>
                </a:solidFill>
                <a:latin typeface="Arial"/>
                <a:ea typeface="+mn-ea"/>
                <a:cs typeface="Arial"/>
              </a:defRPr>
            </a:lvl4pPr>
            <a:lvl5pPr marL="1828800" indent="0" algn="l" defTabSz="457200" rtl="0" eaLnBrk="1" latinLnBrk="0" hangingPunct="1">
              <a:spcBef>
                <a:spcPts val="0"/>
              </a:spcBef>
              <a:spcAft>
                <a:spcPts val="5000"/>
              </a:spcAft>
              <a:buFont typeface="Arial"/>
              <a:buNone/>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l" rtl="0">
              <a:spcAft>
                <a:spcPts val="2500"/>
              </a:spcAft>
            </a:pPr>
            <a:r>
              <a:rPr lang="en-GB" b="0" i="0" u="none" dirty="0"/>
              <a:t>New bus route from 2015; noiseless, </a:t>
            </a:r>
            <a:r>
              <a:rPr lang="en-GB" b="0" i="0" u="none" dirty="0" smtClean="0"/>
              <a:t>emission-</a:t>
            </a:r>
            <a:br>
              <a:rPr lang="en-GB" b="0" i="0" u="none" dirty="0" smtClean="0"/>
            </a:br>
            <a:r>
              <a:rPr lang="en-GB" b="0" i="0" u="none" dirty="0" smtClean="0"/>
              <a:t>free electric </a:t>
            </a:r>
            <a:r>
              <a:rPr lang="en-GB" b="0" i="0" u="none" dirty="0"/>
              <a:t>buses from Volvo </a:t>
            </a:r>
            <a:r>
              <a:rPr lang="en-GB" b="0" i="0" u="none" dirty="0" smtClean="0"/>
              <a:t>will run </a:t>
            </a:r>
            <a:r>
              <a:rPr lang="en-GB" b="0" i="0" u="none" dirty="0"/>
              <a:t>between </a:t>
            </a:r>
            <a:r>
              <a:rPr lang="en-GB" b="0" i="0" u="none" dirty="0" err="1"/>
              <a:t>Johanneberg</a:t>
            </a:r>
            <a:r>
              <a:rPr lang="en-GB" b="0" i="0" u="none" dirty="0"/>
              <a:t> Science Park </a:t>
            </a:r>
            <a:r>
              <a:rPr lang="en-GB" b="0" i="0" u="none" dirty="0" smtClean="0"/>
              <a:t>and </a:t>
            </a:r>
            <a:r>
              <a:rPr lang="en-GB" b="0" i="0" u="none" dirty="0" err="1"/>
              <a:t>Lindholmen</a:t>
            </a:r>
            <a:r>
              <a:rPr lang="en-GB" b="0" i="0" u="none" dirty="0"/>
              <a:t> Science Park. </a:t>
            </a:r>
          </a:p>
          <a:p>
            <a:pPr lvl="0" algn="l" rtl="0">
              <a:spcAft>
                <a:spcPts val="2500"/>
              </a:spcAft>
            </a:pPr>
            <a:r>
              <a:rPr lang="en-GB" b="0" i="0" u="none" dirty="0"/>
              <a:t>The buses can drive in places in the city that are not currently accessible – the bus route therefore also opens up new opportunities for how cities </a:t>
            </a:r>
            <a:r>
              <a:rPr lang="en-GB" b="0" i="0" u="none" dirty="0" smtClean="0"/>
              <a:t/>
            </a:r>
            <a:br>
              <a:rPr lang="en-GB" b="0" i="0" u="none" dirty="0" smtClean="0"/>
            </a:br>
            <a:r>
              <a:rPr lang="en-GB" b="0" i="0" u="none" dirty="0" smtClean="0"/>
              <a:t>and </a:t>
            </a:r>
            <a:r>
              <a:rPr lang="en-GB" b="0" i="0" u="none" dirty="0"/>
              <a:t>densely-populated areas are planned.</a:t>
            </a:r>
          </a:p>
          <a:p>
            <a:pPr lvl="0" algn="l" rtl="0">
              <a:spcAft>
                <a:spcPts val="2500"/>
              </a:spcAft>
            </a:pPr>
            <a:r>
              <a:rPr lang="en-GB" b="0" i="0" u="none" dirty="0"/>
              <a:t>It is also a way for the Volvo Group to test new technology. For the City of Gothenburg it is about contributing to sustainability, and developing services that can benefit residents. </a:t>
            </a:r>
          </a:p>
          <a:p>
            <a:endParaRPr lang="en-GB" noProof="1" smtClean="0"/>
          </a:p>
        </p:txBody>
      </p:sp>
      <p:sp>
        <p:nvSpPr>
          <p:cNvPr id="7" name="Rubrik 6"/>
          <p:cNvSpPr>
            <a:spLocks noGrp="1"/>
          </p:cNvSpPr>
          <p:nvPr>
            <p:ph type="title"/>
          </p:nvPr>
        </p:nvSpPr>
        <p:spPr/>
        <p:txBody>
          <a:bodyPr/>
          <a:lstStyle/>
          <a:p>
            <a:pPr algn="l" rtl="0"/>
            <a:r>
              <a:rPr lang="en-GB" b="1" i="0" u="none" dirty="0" err="1"/>
              <a:t>ElectriCity</a:t>
            </a:r>
            <a:r>
              <a:rPr lang="en-GB" b="1" i="0" u="none" dirty="0"/>
              <a:t> </a:t>
            </a:r>
            <a:r>
              <a:rPr lang="en-GB" b="1" i="0" u="none" dirty="0" smtClean="0"/>
              <a:t>– </a:t>
            </a:r>
            <a:r>
              <a:rPr lang="en-GB" b="1" i="0" u="none" dirty="0"/>
              <a:t>a collaboration </a:t>
            </a:r>
            <a:r>
              <a:rPr lang="en-GB" b="1" i="0" u="none" dirty="0" smtClean="0"/>
              <a:t/>
            </a:r>
            <a:br>
              <a:rPr lang="en-GB" b="1" i="0" u="none" dirty="0" smtClean="0"/>
            </a:br>
            <a:r>
              <a:rPr lang="en-GB" b="1" i="0" u="none" dirty="0" smtClean="0"/>
              <a:t>for </a:t>
            </a:r>
            <a:r>
              <a:rPr lang="en-GB" b="1" i="0" u="none" dirty="0"/>
              <a:t>sustainable public </a:t>
            </a:r>
            <a:r>
              <a:rPr lang="en-GB" b="1" i="0" u="none" dirty="0" smtClean="0"/>
              <a:t>transport</a:t>
            </a:r>
            <a:endParaRPr lang="en-GB" b="1" i="0" u="none" dirty="0"/>
          </a:p>
        </p:txBody>
      </p:sp>
      <p:pic>
        <p:nvPicPr>
          <p:cNvPr id="8" name="Platshållare för bild 8" descr="130617buss_02.JPG"/>
          <p:cNvPicPr>
            <a:picLocks noGrp="1" noChangeAspect="1"/>
          </p:cNvPicPr>
          <p:nvPr>
            <p:ph type="pic" sz="quarter" idx="13"/>
          </p:nvPr>
        </p:nvPicPr>
        <p:blipFill rotWithShape="1">
          <a:blip r:embed="rId3" cstate="screen">
            <a:extLst>
              <a:ext uri="{28A0092B-C50C-407E-A947-70E740481C1C}">
                <a14:useLocalDpi xmlns:a14="http://schemas.microsoft.com/office/drawing/2010/main" xmlns=""/>
              </a:ext>
            </a:extLst>
          </a:blip>
          <a:srcRect t="456" b="456"/>
          <a:stretch/>
        </p:blipFill>
        <p:spPr/>
      </p:pic>
      <p:sp>
        <p:nvSpPr>
          <p:cNvPr id="12" name="Platshållare för sidfot 8"/>
          <p:cNvSpPr>
            <a:spLocks noGrp="1"/>
          </p:cNvSpPr>
          <p:nvPr>
            <p:ph type="ftr" sz="quarter" idx="14"/>
          </p:nvPr>
        </p:nvSpPr>
        <p:spPr/>
        <p:txBody>
          <a:bodyPr/>
          <a:lstStyle/>
          <a:p>
            <a:pPr algn="r" rtl="0"/>
            <a:r>
              <a:rPr lang="en-GB" b="0" i="0" u="none" kern="0" spc="100"/>
              <a:t>A SUSTAINABLE CITY – OPEN TO THE WORLD </a:t>
            </a:r>
            <a:endParaRPr lang="en-GB" dirty="0"/>
          </a:p>
        </p:txBody>
      </p:sp>
      <p:sp>
        <p:nvSpPr>
          <p:cNvPr id="15" name="Ellips 14"/>
          <p:cNvSpPr/>
          <p:nvPr/>
        </p:nvSpPr>
        <p:spPr>
          <a:xfrm>
            <a:off x="2999254" y="1629299"/>
            <a:ext cx="178884" cy="178884"/>
          </a:xfrm>
          <a:prstGeom prst="ellipse">
            <a:avLst/>
          </a:prstGeom>
          <a:solidFill>
            <a:schemeClr val="accent1"/>
          </a:solidFill>
          <a:ln w="1905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a:p>
        </p:txBody>
      </p:sp>
      <p:sp>
        <p:nvSpPr>
          <p:cNvPr id="16" name="Ellips 15"/>
          <p:cNvSpPr/>
          <p:nvPr/>
        </p:nvSpPr>
        <p:spPr>
          <a:xfrm>
            <a:off x="2999254" y="3040514"/>
            <a:ext cx="178884" cy="178884"/>
          </a:xfrm>
          <a:prstGeom prst="ellipse">
            <a:avLst/>
          </a:prstGeom>
          <a:solidFill>
            <a:schemeClr val="accent1"/>
          </a:solid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a:p>
        </p:txBody>
      </p:sp>
      <p:sp>
        <p:nvSpPr>
          <p:cNvPr id="9" name="Ellips 8"/>
          <p:cNvSpPr/>
          <p:nvPr/>
        </p:nvSpPr>
        <p:spPr>
          <a:xfrm>
            <a:off x="3031533" y="4421691"/>
            <a:ext cx="178884" cy="178884"/>
          </a:xfrm>
          <a:prstGeom prst="ellipse">
            <a:avLst/>
          </a:prstGeom>
          <a:solidFill>
            <a:schemeClr val="accent1"/>
          </a:solidFill>
          <a:ln w="190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a:p>
        </p:txBody>
      </p:sp>
    </p:spTree>
    <p:extLst>
      <p:ext uri="{BB962C8B-B14F-4D97-AF65-F5344CB8AC3E}">
        <p14:creationId xmlns:p14="http://schemas.microsoft.com/office/powerpoint/2010/main" xmlns="" val="1738114314"/>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l" rtl="0"/>
            <a:r>
              <a:rPr lang="en-GB" b="1" i="0" u="none" dirty="0" err="1"/>
              <a:t>DriveMe</a:t>
            </a:r>
            <a:r>
              <a:rPr lang="en-GB" b="1" i="0" u="none" dirty="0"/>
              <a:t> </a:t>
            </a:r>
            <a:r>
              <a:rPr lang="en-GB" b="1" i="0" u="none" dirty="0" smtClean="0"/>
              <a:t>– </a:t>
            </a:r>
            <a:r>
              <a:rPr lang="en-GB" b="1" i="0" u="none" dirty="0"/>
              <a:t>self-driving cars </a:t>
            </a:r>
            <a:r>
              <a:rPr lang="en-GB" b="1" i="0" u="none" dirty="0" smtClean="0"/>
              <a:t/>
            </a:r>
            <a:br>
              <a:rPr lang="en-GB" b="1" i="0" u="none" dirty="0" smtClean="0"/>
            </a:br>
            <a:r>
              <a:rPr lang="en-GB" b="1" i="0" u="none" dirty="0" smtClean="0"/>
              <a:t>for </a:t>
            </a:r>
            <a:r>
              <a:rPr lang="en-GB" b="1" i="0" u="none" dirty="0"/>
              <a:t>sustainable mobility</a:t>
            </a:r>
            <a:endParaRPr lang="en-GB" dirty="0"/>
          </a:p>
        </p:txBody>
      </p:sp>
      <p:pic>
        <p:nvPicPr>
          <p:cNvPr id="6" name="Platshållare för bild 5"/>
          <p:cNvPicPr>
            <a:picLocks noGrp="1" noChangeAspect="1"/>
          </p:cNvPicPr>
          <p:nvPr>
            <p:ph type="pic" sz="quarter" idx="13"/>
          </p:nvPr>
        </p:nvPicPr>
        <p:blipFill>
          <a:blip r:embed="rId3">
            <a:extLst>
              <a:ext uri="{28A0092B-C50C-407E-A947-70E740481C1C}">
                <a14:useLocalDpi xmlns:a14="http://schemas.microsoft.com/office/drawing/2010/main" xmlns="" val="0"/>
              </a:ext>
            </a:extLst>
          </a:blip>
          <a:srcRect t="436" b="436"/>
          <a:stretch>
            <a:fillRect/>
          </a:stretch>
        </p:blipFill>
        <p:spPr/>
      </p:pic>
      <p:sp>
        <p:nvSpPr>
          <p:cNvPr id="14" name="Platshållare för innehåll 16"/>
          <p:cNvSpPr>
            <a:spLocks noGrp="1"/>
          </p:cNvSpPr>
          <p:nvPr>
            <p:ph idx="1"/>
          </p:nvPr>
        </p:nvSpPr>
        <p:spPr>
          <a:xfrm>
            <a:off x="3492000" y="1566176"/>
            <a:ext cx="4192971" cy="3199901"/>
          </a:xfrm>
        </p:spPr>
        <p:txBody>
          <a:bodyPr/>
          <a:lstStyle/>
          <a:p>
            <a:pPr algn="l" rtl="0">
              <a:spcAft>
                <a:spcPts val="2500"/>
              </a:spcAft>
            </a:pPr>
            <a:r>
              <a:rPr lang="en-GB" b="0" i="0" u="none" dirty="0" smtClean="0">
                <a:solidFill>
                  <a:srgbClr val="000000"/>
                </a:solidFill>
              </a:rPr>
              <a:t>Gothenburg is also an arena for the world’s biggest large-scale pilot project in autonomous driving. It involves 100 self-driving Volvo cars which will be driven on public roads in Gothenburg in 2017.</a:t>
            </a:r>
          </a:p>
          <a:p>
            <a:pPr algn="l" rtl="0">
              <a:spcAft>
                <a:spcPts val="2500"/>
              </a:spcAft>
            </a:pPr>
            <a:r>
              <a:rPr lang="en-GB" b="0" i="0" u="none" dirty="0" smtClean="0">
                <a:solidFill>
                  <a:srgbClr val="000000"/>
                </a:solidFill>
              </a:rPr>
              <a:t>In addition to improving traffic safety, self-driving cars are considered an eco-friendly choice.</a:t>
            </a:r>
            <a:endParaRPr lang="en-GB" dirty="0">
              <a:solidFill>
                <a:srgbClr val="000000"/>
              </a:solidFill>
            </a:endParaRPr>
          </a:p>
        </p:txBody>
      </p:sp>
      <p:sp>
        <p:nvSpPr>
          <p:cNvPr id="10" name="Platshållare för sidfot 8"/>
          <p:cNvSpPr>
            <a:spLocks noGrp="1"/>
          </p:cNvSpPr>
          <p:nvPr>
            <p:ph type="ftr" sz="quarter" idx="14"/>
          </p:nvPr>
        </p:nvSpPr>
        <p:spPr/>
        <p:txBody>
          <a:bodyPr/>
          <a:lstStyle/>
          <a:p>
            <a:pPr algn="r" rtl="0"/>
            <a:r>
              <a:rPr lang="en-GB" b="0" i="0" u="none" kern="0" spc="100" dirty="0"/>
              <a:t>A SUSTAINABLE CITY – OPEN TO THE WORLD </a:t>
            </a:r>
            <a:endParaRPr lang="en-GB" dirty="0"/>
          </a:p>
        </p:txBody>
      </p:sp>
      <p:pic>
        <p:nvPicPr>
          <p:cNvPr id="11" name="Bildobjekt 10"/>
          <p:cNvPicPr>
            <a:picLocks noChangeAspect="1"/>
          </p:cNvPicPr>
          <p:nvPr/>
        </p:nvPicPr>
        <p:blipFill rotWithShape="1">
          <a:blip r:embed="rId4" cstate="screen">
            <a:extLst>
              <a:ext uri="{28A0092B-C50C-407E-A947-70E740481C1C}">
                <a14:useLocalDpi xmlns:a14="http://schemas.microsoft.com/office/drawing/2010/main" xmlns=""/>
              </a:ext>
            </a:extLst>
          </a:blip>
          <a:srcRect l="-12115" t="12941" r="-14284" b="13833"/>
          <a:stretch/>
        </p:blipFill>
        <p:spPr>
          <a:xfrm>
            <a:off x="4618618" y="4748305"/>
            <a:ext cx="1454150" cy="621926"/>
          </a:xfrm>
          <a:prstGeom prst="rect">
            <a:avLst/>
          </a:prstGeom>
          <a:solidFill>
            <a:srgbClr val="13958F"/>
          </a:solidFill>
          <a:ln w="6350">
            <a:noFill/>
            <a:prstDash val="solid"/>
          </a:ln>
        </p:spPr>
      </p:pic>
      <p:pic>
        <p:nvPicPr>
          <p:cNvPr id="4" name="Bildobjekt 3"/>
          <p:cNvPicPr>
            <a:picLocks noChangeAspect="1"/>
          </p:cNvPicPr>
          <p:nvPr/>
        </p:nvPicPr>
        <p:blipFill rotWithShape="1">
          <a:blip r:embed="rId5" cstate="screen">
            <a:extLst>
              <a:ext uri="{28A0092B-C50C-407E-A947-70E740481C1C}">
                <a14:useLocalDpi xmlns:a14="http://schemas.microsoft.com/office/drawing/2010/main" xmlns=""/>
              </a:ext>
            </a:extLst>
          </a:blip>
          <a:srcRect/>
          <a:stretch/>
        </p:blipFill>
        <p:spPr>
          <a:xfrm>
            <a:off x="3345932" y="4514102"/>
            <a:ext cx="1070264" cy="1090331"/>
          </a:xfrm>
          <a:prstGeom prst="rect">
            <a:avLst/>
          </a:prstGeom>
        </p:spPr>
      </p:pic>
    </p:spTree>
    <p:extLst>
      <p:ext uri="{BB962C8B-B14F-4D97-AF65-F5344CB8AC3E}">
        <p14:creationId xmlns:p14="http://schemas.microsoft.com/office/powerpoint/2010/main" xmlns="" val="1599116924"/>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 1"/>
          <p:cNvGrpSpPr/>
          <p:nvPr/>
        </p:nvGrpSpPr>
        <p:grpSpPr>
          <a:xfrm>
            <a:off x="1227972" y="2952044"/>
            <a:ext cx="2178062" cy="2485171"/>
            <a:chOff x="1227972" y="2952044"/>
            <a:chExt cx="2178062" cy="2485171"/>
          </a:xfrm>
        </p:grpSpPr>
        <p:pic>
          <p:nvPicPr>
            <p:cNvPr id="9" name="Picture 2"/>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1227973" y="2952044"/>
              <a:ext cx="2178061" cy="20027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 name="textruta 11"/>
            <p:cNvSpPr txBox="1"/>
            <p:nvPr/>
          </p:nvSpPr>
          <p:spPr>
            <a:xfrm>
              <a:off x="1227972" y="5129438"/>
              <a:ext cx="2178061" cy="307777"/>
            </a:xfrm>
            <a:prstGeom prst="rect">
              <a:avLst/>
            </a:prstGeom>
            <a:noFill/>
          </p:spPr>
          <p:txBody>
            <a:bodyPr wrap="square" rtlCol="0">
              <a:spAutoFit/>
            </a:bodyPr>
            <a:lstStyle/>
            <a:p>
              <a:pPr algn="ctr" rtl="0"/>
              <a:r>
                <a:rPr lang="en-GB" sz="1400" b="1" i="0" u="none">
                  <a:solidFill>
                    <a:srgbClr val="000000"/>
                  </a:solidFill>
                  <a:latin typeface="Arial" pitchFamily="34" charset="0"/>
                  <a:cs typeface="Arial" pitchFamily="34" charset="0"/>
                </a:rPr>
                <a:t>Close to the water</a:t>
              </a:r>
              <a:endParaRPr lang="en-GB" sz="1400" b="1" dirty="0">
                <a:solidFill>
                  <a:srgbClr val="000000"/>
                </a:solidFill>
                <a:latin typeface="Arial" pitchFamily="34" charset="0"/>
                <a:cs typeface="Arial" pitchFamily="34" charset="0"/>
              </a:endParaRPr>
            </a:p>
          </p:txBody>
        </p:sp>
      </p:grpSp>
      <p:grpSp>
        <p:nvGrpSpPr>
          <p:cNvPr id="3" name="Grupp 3"/>
          <p:cNvGrpSpPr/>
          <p:nvPr/>
        </p:nvGrpSpPr>
        <p:grpSpPr>
          <a:xfrm>
            <a:off x="3456669" y="2952043"/>
            <a:ext cx="2182419" cy="2485172"/>
            <a:chOff x="3456669" y="2952043"/>
            <a:chExt cx="2182419" cy="2485172"/>
          </a:xfrm>
        </p:grpSpPr>
        <p:pic>
          <p:nvPicPr>
            <p:cNvPr id="10" name="Picture 2"/>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3456669" y="2952043"/>
              <a:ext cx="2182419" cy="20027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3" name="textruta 12"/>
            <p:cNvSpPr txBox="1"/>
            <p:nvPr/>
          </p:nvSpPr>
          <p:spPr>
            <a:xfrm>
              <a:off x="3949058" y="5129438"/>
              <a:ext cx="1249060" cy="307777"/>
            </a:xfrm>
            <a:prstGeom prst="rect">
              <a:avLst/>
            </a:prstGeom>
            <a:noFill/>
          </p:spPr>
          <p:txBody>
            <a:bodyPr wrap="none" rtlCol="0">
              <a:spAutoFit/>
            </a:bodyPr>
            <a:lstStyle/>
            <a:p>
              <a:pPr algn="l" rtl="0"/>
              <a:r>
                <a:rPr lang="en-GB" sz="1400" b="1" i="0" u="none">
                  <a:solidFill>
                    <a:srgbClr val="000000"/>
                  </a:solidFill>
                  <a:latin typeface="Arial" pitchFamily="34" charset="0"/>
                  <a:cs typeface="Arial" pitchFamily="34" charset="0"/>
                </a:rPr>
                <a:t>Building bridges</a:t>
              </a:r>
              <a:endParaRPr lang="en-GB" sz="1400" b="1" dirty="0">
                <a:solidFill>
                  <a:srgbClr val="000000"/>
                </a:solidFill>
                <a:latin typeface="Arial" pitchFamily="34" charset="0"/>
                <a:cs typeface="Arial" pitchFamily="34" charset="0"/>
              </a:endParaRPr>
            </a:p>
          </p:txBody>
        </p:sp>
      </p:grpSp>
      <p:grpSp>
        <p:nvGrpSpPr>
          <p:cNvPr id="4" name="Grupp 4"/>
          <p:cNvGrpSpPr/>
          <p:nvPr/>
        </p:nvGrpSpPr>
        <p:grpSpPr>
          <a:xfrm>
            <a:off x="5689722" y="2952044"/>
            <a:ext cx="2229480" cy="2485171"/>
            <a:chOff x="5689722" y="2952044"/>
            <a:chExt cx="2229480" cy="2485171"/>
          </a:xfrm>
        </p:grpSpPr>
        <p:pic>
          <p:nvPicPr>
            <p:cNvPr id="11" name="Picture 2"/>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a:off x="5689722" y="2952044"/>
              <a:ext cx="2229480" cy="20027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4" name="textruta 13"/>
            <p:cNvSpPr txBox="1"/>
            <p:nvPr/>
          </p:nvSpPr>
          <p:spPr>
            <a:xfrm>
              <a:off x="5689722" y="5129438"/>
              <a:ext cx="2229480" cy="307777"/>
            </a:xfrm>
            <a:prstGeom prst="rect">
              <a:avLst/>
            </a:prstGeom>
            <a:noFill/>
          </p:spPr>
          <p:txBody>
            <a:bodyPr wrap="square" rtlCol="0">
              <a:spAutoFit/>
            </a:bodyPr>
            <a:lstStyle/>
            <a:p>
              <a:pPr algn="ctr" rtl="0"/>
              <a:r>
                <a:rPr lang="en-GB" sz="1400" b="1" i="0" u="none">
                  <a:solidFill>
                    <a:srgbClr val="000000"/>
                  </a:solidFill>
                  <a:latin typeface="Arial" pitchFamily="34" charset="0"/>
                  <a:cs typeface="Arial" pitchFamily="34" charset="0"/>
                </a:rPr>
                <a:t>Open spaces</a:t>
              </a:r>
              <a:endParaRPr lang="en-GB" sz="1400" b="1" dirty="0">
                <a:solidFill>
                  <a:srgbClr val="000000"/>
                </a:solidFill>
                <a:latin typeface="Arial" pitchFamily="34" charset="0"/>
                <a:cs typeface="Arial" pitchFamily="34" charset="0"/>
              </a:endParaRPr>
            </a:p>
          </p:txBody>
        </p:sp>
      </p:grpSp>
      <p:sp>
        <p:nvSpPr>
          <p:cNvPr id="16" name="Rubrik 6"/>
          <p:cNvSpPr>
            <a:spLocks noGrp="1"/>
          </p:cNvSpPr>
          <p:nvPr>
            <p:ph type="title"/>
          </p:nvPr>
        </p:nvSpPr>
        <p:spPr/>
        <p:txBody>
          <a:bodyPr/>
          <a:lstStyle/>
          <a:p>
            <a:pPr algn="l" rtl="0"/>
            <a:r>
              <a:rPr lang="en-GB" b="1" i="0" u="none"/>
              <a:t>2021 – more than an anniversary</a:t>
            </a:r>
            <a:r>
              <a:rPr lang="en-GB" b="0" i="0" u="none"/>
              <a:t> </a:t>
            </a:r>
            <a:endParaRPr lang="en-GB" dirty="0"/>
          </a:p>
        </p:txBody>
      </p:sp>
      <p:sp>
        <p:nvSpPr>
          <p:cNvPr id="7" name="Platshållare för innehåll 6"/>
          <p:cNvSpPr>
            <a:spLocks noGrp="1"/>
          </p:cNvSpPr>
          <p:nvPr>
            <p:ph idx="1"/>
          </p:nvPr>
        </p:nvSpPr>
        <p:spPr/>
        <p:txBody>
          <a:bodyPr/>
          <a:lstStyle/>
          <a:p>
            <a:pPr marL="0" lvl="0" indent="0">
              <a:buNone/>
            </a:pPr>
            <a:r>
              <a:rPr lang="en-GB" dirty="0"/>
              <a:t>In 2021 Gothenburg will be 400 years old, and we are </a:t>
            </a:r>
            <a:br>
              <a:rPr lang="en-GB" dirty="0"/>
            </a:br>
            <a:r>
              <a:rPr lang="en-GB" dirty="0"/>
              <a:t>celebrating by making our city into an even better place, </a:t>
            </a:r>
            <a:br>
              <a:rPr lang="en-GB" dirty="0"/>
            </a:br>
            <a:r>
              <a:rPr lang="en-GB" dirty="0"/>
              <a:t>together. All the way up to the anniversary. And far beyond. </a:t>
            </a:r>
          </a:p>
          <a:p>
            <a:pPr marL="0" indent="0">
              <a:buNone/>
            </a:pPr>
            <a:endParaRPr lang="sv-SE" dirty="0"/>
          </a:p>
        </p:txBody>
      </p:sp>
      <p:pic>
        <p:nvPicPr>
          <p:cNvPr id="1026" name="Picture 2"/>
          <p:cNvPicPr>
            <a:picLocks noChangeAspect="1" noChangeArrowheads="1"/>
          </p:cNvPicPr>
          <p:nvPr/>
        </p:nvPicPr>
        <p:blipFill>
          <a:blip r:embed="rId6"/>
          <a:srcRect/>
          <a:stretch>
            <a:fillRect/>
          </a:stretch>
        </p:blipFill>
        <p:spPr bwMode="auto">
          <a:xfrm>
            <a:off x="3062288" y="3419475"/>
            <a:ext cx="3017837" cy="427038"/>
          </a:xfrm>
          <a:prstGeom prst="rect">
            <a:avLst/>
          </a:prstGeom>
          <a:noFill/>
          <a:ln w="9525">
            <a:noFill/>
            <a:miter lim="800000"/>
            <a:headEnd/>
            <a:tailEnd/>
          </a:ln>
          <a:effectLst/>
        </p:spPr>
      </p:pic>
      <p:sp>
        <p:nvSpPr>
          <p:cNvPr id="18" name="Platshållare för sidfot 8"/>
          <p:cNvSpPr>
            <a:spLocks noGrp="1"/>
          </p:cNvSpPr>
          <p:nvPr/>
        </p:nvSpPr>
        <p:spPr>
          <a:xfrm>
            <a:off x="5864225" y="6286500"/>
            <a:ext cx="2895600" cy="417575"/>
          </a:xfrm>
          <a:prstGeom prst="rect">
            <a:avLst/>
          </a:prstGeom>
          <a:ln>
            <a:noFill/>
          </a:ln>
        </p:spPr>
        <p:txBody>
          <a:bodyPr vert="horz" lIns="0" tIns="0" rIns="0" bIns="0" rtlCol="0" anchor="ctr"/>
          <a:lstStyle>
            <a:defPPr>
              <a:defRPr lang="sv-SE"/>
            </a:defPPr>
            <a:lvl1pPr marL="0" algn="r" defTabSz="457200" rtl="0" eaLnBrk="1" latinLnBrk="0" hangingPunct="1">
              <a:defRPr sz="800" kern="0" cap="all" spc="100">
                <a:solidFill>
                  <a:sysClr val="windowText" lastClr="000000"/>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rtl="0"/>
            <a:r>
              <a:rPr lang="en-GB" b="0" i="0" u="none" kern="0" spc="100" dirty="0"/>
              <a:t>A SUSTAINABLE CITY – OPEN TO THE WORLD </a:t>
            </a:r>
            <a:endParaRPr lang="en-GB" dirty="0"/>
          </a:p>
        </p:txBody>
      </p:sp>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bild 2"/>
          <p:cNvPicPr>
            <a:picLocks noGrp="1" noChangeAspect="1"/>
          </p:cNvPicPr>
          <p:nvPr>
            <p:ph type="pic" sz="quarter" idx="13"/>
          </p:nvPr>
        </p:nvPicPr>
        <p:blipFill>
          <a:blip r:embed="rId3" cstate="screen">
            <a:extLst>
              <a:ext uri="{28A0092B-C50C-407E-A947-70E740481C1C}">
                <a14:useLocalDpi xmlns="" xmlns:a14="http://schemas.microsoft.com/office/drawing/2010/main"/>
              </a:ext>
            </a:extLst>
          </a:blip>
          <a:srcRect/>
          <a:stretch>
            <a:fillRect/>
          </a:stretch>
        </p:blipFill>
        <p:spPr/>
      </p:pic>
      <p:sp>
        <p:nvSpPr>
          <p:cNvPr id="5" name="Rubrik 4"/>
          <p:cNvSpPr>
            <a:spLocks noGrp="1"/>
          </p:cNvSpPr>
          <p:nvPr>
            <p:ph type="title"/>
          </p:nvPr>
        </p:nvSpPr>
        <p:spPr/>
        <p:txBody>
          <a:bodyPr/>
          <a:lstStyle/>
          <a:p>
            <a:r>
              <a:rPr lang="sv-SE" dirty="0" smtClean="0"/>
              <a:t>A </a:t>
            </a:r>
            <a:r>
              <a:rPr lang="sv-SE" dirty="0" err="1" smtClean="0"/>
              <a:t>sustainable</a:t>
            </a:r>
            <a:r>
              <a:rPr lang="sv-SE" dirty="0" smtClean="0"/>
              <a:t> city – </a:t>
            </a:r>
            <a:r>
              <a:rPr lang="sv-SE" dirty="0" err="1" smtClean="0"/>
              <a:t>open</a:t>
            </a:r>
            <a:r>
              <a:rPr lang="sv-SE" dirty="0" smtClean="0"/>
              <a:t> to the world</a:t>
            </a:r>
            <a:endParaRPr lang="sv-SE" dirty="0"/>
          </a:p>
        </p:txBody>
      </p:sp>
      <p:pic>
        <p:nvPicPr>
          <p:cNvPr id="6" name="Bildobjekt 5" descr="GO_RGB.png">
            <a:hlinkClick r:id="rId4"/>
          </p:cNvPr>
          <p:cNvPicPr>
            <a:picLocks noChangeAspect="1"/>
          </p:cNvPicPr>
          <p:nvPr/>
        </p:nvPicPr>
        <p:blipFill>
          <a:blip r:embed="rId5" cstate="screen">
            <a:extLst>
              <a:ext uri="{28A0092B-C50C-407E-A947-70E740481C1C}">
                <a14:useLocalDpi xmlns="" xmlns:a14="http://schemas.microsoft.com/office/drawing/2010/main"/>
              </a:ext>
            </a:extLst>
          </a:blip>
          <a:stretch>
            <a:fillRect/>
          </a:stretch>
        </p:blipFill>
        <p:spPr>
          <a:xfrm>
            <a:off x="3344654" y="4107401"/>
            <a:ext cx="1016008" cy="549644"/>
          </a:xfrm>
          <a:prstGeom prst="rect">
            <a:avLst/>
          </a:prstGeom>
        </p:spPr>
      </p:pic>
      <p:sp>
        <p:nvSpPr>
          <p:cNvPr id="9" name="Platshållare för sidfot 8"/>
          <p:cNvSpPr>
            <a:spLocks noGrp="1"/>
          </p:cNvSpPr>
          <p:nvPr>
            <p:ph type="ftr" sz="quarter" idx="14"/>
          </p:nvPr>
        </p:nvSpPr>
        <p:spPr>
          <a:xfrm>
            <a:off x="5863218" y="6290316"/>
            <a:ext cx="2895600" cy="417575"/>
          </a:xfrm>
        </p:spPr>
        <p:txBody>
          <a:bodyPr/>
          <a:lstStyle/>
          <a:p>
            <a:r>
              <a:rPr lang="en-GB" dirty="0" smtClean="0"/>
              <a:t>A SUSTAINABLE CITY – OPEN TO THE WORLD </a:t>
            </a:r>
            <a:endParaRPr lang="en-GB" dirty="0"/>
          </a:p>
        </p:txBody>
      </p:sp>
    </p:spTree>
    <p:extLst>
      <p:ext uri="{BB962C8B-B14F-4D97-AF65-F5344CB8AC3E}">
        <p14:creationId xmlns="" xmlns:p14="http://schemas.microsoft.com/office/powerpoint/2010/main" val="231668660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text 6"/>
          <p:cNvSpPr>
            <a:spLocks noGrp="1"/>
          </p:cNvSpPr>
          <p:nvPr>
            <p:ph type="body" sz="quarter" idx="14"/>
          </p:nvPr>
        </p:nvSpPr>
        <p:spPr/>
        <p:txBody>
          <a:bodyPr/>
          <a:lstStyle/>
          <a:p>
            <a:r>
              <a:rPr lang="sv-SE" sz="1800" dirty="0" smtClean="0">
                <a:solidFill>
                  <a:srgbClr val="FF0000"/>
                </a:solidFill>
              </a:rPr>
              <a:t>The city is </a:t>
            </a:r>
            <a:r>
              <a:rPr lang="sv-SE" sz="1800" dirty="0" err="1" smtClean="0">
                <a:solidFill>
                  <a:srgbClr val="FF0000"/>
                </a:solidFill>
              </a:rPr>
              <a:t>expanding</a:t>
            </a:r>
            <a:r>
              <a:rPr lang="sv-SE" sz="1800" dirty="0" smtClean="0">
                <a:solidFill>
                  <a:srgbClr val="FF0000"/>
                </a:solidFill>
              </a:rPr>
              <a:t> over </a:t>
            </a:r>
            <a:r>
              <a:rPr lang="sv-SE" sz="1800" dirty="0" err="1" smtClean="0">
                <a:solidFill>
                  <a:srgbClr val="FF0000"/>
                </a:solidFill>
              </a:rPr>
              <a:t>low</a:t>
            </a:r>
            <a:r>
              <a:rPr lang="sv-SE" sz="1800" dirty="0" smtClean="0">
                <a:solidFill>
                  <a:srgbClr val="FF0000"/>
                </a:solidFill>
              </a:rPr>
              <a:t> land</a:t>
            </a:r>
          </a:p>
          <a:p>
            <a:endParaRPr lang="sv-SE" sz="1800" dirty="0" smtClean="0">
              <a:solidFill>
                <a:srgbClr val="FF0000"/>
              </a:solidFill>
            </a:endParaRPr>
          </a:p>
          <a:p>
            <a:r>
              <a:rPr lang="sv-SE" sz="1800" dirty="0" err="1" smtClean="0">
                <a:solidFill>
                  <a:srgbClr val="FF0000"/>
                </a:solidFill>
              </a:rPr>
              <a:t>Future</a:t>
            </a:r>
            <a:r>
              <a:rPr lang="sv-SE" sz="1800" dirty="0" smtClean="0">
                <a:solidFill>
                  <a:srgbClr val="FF0000"/>
                </a:solidFill>
              </a:rPr>
              <a:t> extreme </a:t>
            </a:r>
            <a:r>
              <a:rPr lang="sv-SE" sz="1800" dirty="0" err="1" smtClean="0">
                <a:solidFill>
                  <a:srgbClr val="FF0000"/>
                </a:solidFill>
              </a:rPr>
              <a:t>weather</a:t>
            </a:r>
            <a:r>
              <a:rPr lang="sv-SE" sz="1800" dirty="0" smtClean="0">
                <a:solidFill>
                  <a:srgbClr val="FF0000"/>
                </a:solidFill>
              </a:rPr>
              <a:t> </a:t>
            </a:r>
            <a:r>
              <a:rPr lang="sv-SE" sz="1800" dirty="0" err="1" smtClean="0">
                <a:solidFill>
                  <a:srgbClr val="FF0000"/>
                </a:solidFill>
              </a:rPr>
              <a:t>means</a:t>
            </a:r>
            <a:r>
              <a:rPr lang="sv-SE" sz="1800" dirty="0" smtClean="0">
                <a:solidFill>
                  <a:srgbClr val="FF0000"/>
                </a:solidFill>
              </a:rPr>
              <a:t> </a:t>
            </a:r>
            <a:r>
              <a:rPr lang="sv-SE" sz="1800" dirty="0" err="1" smtClean="0">
                <a:solidFill>
                  <a:srgbClr val="FF0000"/>
                </a:solidFill>
              </a:rPr>
              <a:t>consequences</a:t>
            </a:r>
            <a:endParaRPr lang="sv-SE" sz="1800" dirty="0" smtClean="0">
              <a:solidFill>
                <a:srgbClr val="FF0000"/>
              </a:solidFill>
            </a:endParaRPr>
          </a:p>
          <a:p>
            <a:endParaRPr lang="sv-SE" sz="1800" dirty="0" smtClean="0">
              <a:solidFill>
                <a:srgbClr val="FF0000"/>
              </a:solidFill>
            </a:endParaRPr>
          </a:p>
          <a:p>
            <a:r>
              <a:rPr lang="sv-SE" sz="1800" dirty="0" err="1" smtClean="0">
                <a:solidFill>
                  <a:srgbClr val="FF0000"/>
                </a:solidFill>
              </a:rPr>
              <a:t>Hydromodel</a:t>
            </a:r>
            <a:endParaRPr lang="sv-SE" sz="1800" dirty="0" smtClean="0">
              <a:solidFill>
                <a:srgbClr val="FF0000"/>
              </a:solidFill>
            </a:endParaRPr>
          </a:p>
          <a:p>
            <a:endParaRPr lang="sv-SE" sz="1800" dirty="0" smtClean="0">
              <a:solidFill>
                <a:srgbClr val="FF0000"/>
              </a:solidFill>
            </a:endParaRPr>
          </a:p>
          <a:p>
            <a:r>
              <a:rPr lang="sv-SE" sz="1800" dirty="0" err="1" smtClean="0">
                <a:solidFill>
                  <a:srgbClr val="FF0000"/>
                </a:solidFill>
              </a:rPr>
              <a:t>Strategy</a:t>
            </a:r>
            <a:r>
              <a:rPr lang="sv-SE" sz="1800" dirty="0" smtClean="0">
                <a:solidFill>
                  <a:srgbClr val="FF0000"/>
                </a:solidFill>
              </a:rPr>
              <a:t> and </a:t>
            </a:r>
            <a:r>
              <a:rPr lang="sv-SE" sz="1800" dirty="0" err="1" smtClean="0">
                <a:solidFill>
                  <a:srgbClr val="FF0000"/>
                </a:solidFill>
              </a:rPr>
              <a:t>protection</a:t>
            </a:r>
            <a:endParaRPr lang="sv-SE" sz="1800" dirty="0" smtClean="0">
              <a:solidFill>
                <a:srgbClr val="FF0000"/>
              </a:solidFill>
            </a:endParaRPr>
          </a:p>
          <a:p>
            <a:endParaRPr lang="sv-SE" sz="1800" dirty="0" smtClean="0">
              <a:solidFill>
                <a:srgbClr val="FF0000"/>
              </a:solidFill>
            </a:endParaRPr>
          </a:p>
          <a:p>
            <a:r>
              <a:rPr lang="sv-SE" sz="1800" dirty="0" smtClean="0">
                <a:solidFill>
                  <a:srgbClr val="FF0000"/>
                </a:solidFill>
              </a:rPr>
              <a:t>Lack of national </a:t>
            </a:r>
            <a:r>
              <a:rPr lang="sv-SE" sz="1800" dirty="0" err="1" smtClean="0">
                <a:solidFill>
                  <a:srgbClr val="FF0000"/>
                </a:solidFill>
              </a:rPr>
              <a:t>level</a:t>
            </a:r>
            <a:endParaRPr lang="sv-SE" sz="1800" dirty="0" smtClean="0">
              <a:solidFill>
                <a:srgbClr val="FF0000"/>
              </a:solidFill>
            </a:endParaRPr>
          </a:p>
          <a:p>
            <a:pPr indent="0"/>
            <a:endParaRPr lang="sv-SE" dirty="0"/>
          </a:p>
        </p:txBody>
      </p:sp>
    </p:spTree>
    <p:extLst>
      <p:ext uri="{BB962C8B-B14F-4D97-AF65-F5344CB8AC3E}">
        <p14:creationId xmlns="" xmlns:p14="http://schemas.microsoft.com/office/powerpoint/2010/main" val="2726232983"/>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smtClean="0"/>
              <a:t>Sweden</a:t>
            </a:r>
            <a:endParaRPr lang="sv-SE" dirty="0"/>
          </a:p>
        </p:txBody>
      </p:sp>
      <p:sp>
        <p:nvSpPr>
          <p:cNvPr id="3" name="Platshållare för bildnummer 2"/>
          <p:cNvSpPr>
            <a:spLocks noGrp="1"/>
          </p:cNvSpPr>
          <p:nvPr>
            <p:ph type="sldNum" sz="quarter" idx="14"/>
          </p:nvPr>
        </p:nvSpPr>
        <p:spPr/>
        <p:txBody>
          <a:bodyPr/>
          <a:lstStyle/>
          <a:p>
            <a:fld id="{CCB980A4-8073-2E47-BD49-CDC58DACAC28}" type="slidenum">
              <a:rPr lang="sv-SE" smtClean="0"/>
              <a:pPr/>
              <a:t>2</a:t>
            </a:fld>
            <a:endParaRPr lang="sv-SE" dirty="0"/>
          </a:p>
        </p:txBody>
      </p:sp>
      <p:sp>
        <p:nvSpPr>
          <p:cNvPr id="2" name="Platshållare för sidfot 1"/>
          <p:cNvSpPr>
            <a:spLocks noGrp="1"/>
          </p:cNvSpPr>
          <p:nvPr>
            <p:ph type="ftr" sz="quarter" idx="15"/>
          </p:nvPr>
        </p:nvSpPr>
        <p:spPr/>
        <p:txBody>
          <a:bodyPr/>
          <a:lstStyle/>
          <a:p>
            <a:r>
              <a:rPr lang="en-US" smtClean="0"/>
              <a:t>SUSTAINABLE CITY – OPEN TO THE WORLD</a:t>
            </a:r>
            <a:endParaRPr lang="en-GB" dirty="0"/>
          </a:p>
        </p:txBody>
      </p:sp>
      <p:sp>
        <p:nvSpPr>
          <p:cNvPr id="8" name="Platshållare för text 7"/>
          <p:cNvSpPr>
            <a:spLocks noGrp="1"/>
          </p:cNvSpPr>
          <p:nvPr>
            <p:ph type="body" sz="quarter" idx="13"/>
          </p:nvPr>
        </p:nvSpPr>
        <p:spPr/>
        <p:txBody>
          <a:bodyPr/>
          <a:lstStyle/>
          <a:p>
            <a:r>
              <a:rPr lang="sv-SE" dirty="0" err="1" smtClean="0"/>
              <a:t>Fith</a:t>
            </a:r>
            <a:r>
              <a:rPr lang="sv-SE" dirty="0" smtClean="0"/>
              <a:t> </a:t>
            </a:r>
            <a:r>
              <a:rPr lang="sv-SE" dirty="0" err="1" smtClean="0"/>
              <a:t>largest</a:t>
            </a:r>
            <a:r>
              <a:rPr lang="sv-SE" dirty="0" smtClean="0"/>
              <a:t> country in Europe. The </a:t>
            </a:r>
            <a:r>
              <a:rPr lang="sv-SE" dirty="0" err="1" smtClean="0"/>
              <a:t>size</a:t>
            </a:r>
            <a:r>
              <a:rPr lang="sv-SE" dirty="0" smtClean="0"/>
              <a:t> of California and Oregon </a:t>
            </a:r>
            <a:r>
              <a:rPr lang="sv-SE" dirty="0" err="1" smtClean="0"/>
              <a:t>together</a:t>
            </a:r>
            <a:endParaRPr lang="sv-SE" dirty="0" smtClean="0"/>
          </a:p>
          <a:p>
            <a:r>
              <a:rPr lang="sv-SE" dirty="0" smtClean="0"/>
              <a:t>9700 000 </a:t>
            </a:r>
            <a:r>
              <a:rPr lang="sv-SE" dirty="0" err="1" smtClean="0"/>
              <a:t>inhabitants</a:t>
            </a:r>
            <a:r>
              <a:rPr lang="sv-SE" dirty="0" smtClean="0"/>
              <a:t>, </a:t>
            </a:r>
            <a:r>
              <a:rPr lang="sv-SE" dirty="0" err="1" smtClean="0"/>
              <a:t>sparsely</a:t>
            </a:r>
            <a:r>
              <a:rPr lang="sv-SE" dirty="0" smtClean="0"/>
              <a:t> </a:t>
            </a:r>
            <a:r>
              <a:rPr lang="sv-SE" dirty="0" err="1" smtClean="0"/>
              <a:t>populated</a:t>
            </a:r>
            <a:r>
              <a:rPr lang="sv-SE" dirty="0" smtClean="0"/>
              <a:t>,  22 </a:t>
            </a:r>
            <a:r>
              <a:rPr lang="sv-SE" dirty="0" err="1" smtClean="0"/>
              <a:t>people/sq.km</a:t>
            </a:r>
            <a:endParaRPr lang="sv-SE" dirty="0" smtClean="0"/>
          </a:p>
          <a:p>
            <a:r>
              <a:rPr lang="sv-SE" dirty="0" smtClean="0"/>
              <a:t>85 % in the </a:t>
            </a:r>
            <a:r>
              <a:rPr lang="sv-SE" dirty="0" err="1" smtClean="0"/>
              <a:t>southern</a:t>
            </a:r>
            <a:r>
              <a:rPr lang="sv-SE" dirty="0" smtClean="0"/>
              <a:t> </a:t>
            </a:r>
            <a:r>
              <a:rPr lang="sv-SE" dirty="0" err="1" smtClean="0"/>
              <a:t>half</a:t>
            </a:r>
            <a:endParaRPr lang="sv-SE" dirty="0" smtClean="0"/>
          </a:p>
          <a:p>
            <a:r>
              <a:rPr lang="sv-SE" dirty="0" smtClean="0"/>
              <a:t>21 </a:t>
            </a:r>
            <a:r>
              <a:rPr lang="sv-SE" dirty="0" err="1" smtClean="0"/>
              <a:t>counties</a:t>
            </a:r>
            <a:r>
              <a:rPr lang="sv-SE" dirty="0" smtClean="0"/>
              <a:t> and 290 </a:t>
            </a:r>
            <a:r>
              <a:rPr lang="sv-SE" dirty="0" err="1" smtClean="0"/>
              <a:t>municipalities</a:t>
            </a:r>
            <a:endParaRPr lang="sv-SE" dirty="0"/>
          </a:p>
        </p:txBody>
      </p:sp>
      <p:pic>
        <p:nvPicPr>
          <p:cNvPr id="1026" name="Picture 2"/>
          <p:cNvPicPr>
            <a:picLocks noChangeAspect="1" noChangeArrowheads="1"/>
          </p:cNvPicPr>
          <p:nvPr/>
        </p:nvPicPr>
        <p:blipFill>
          <a:blip r:embed="rId2"/>
          <a:srcRect/>
          <a:stretch>
            <a:fillRect/>
          </a:stretch>
        </p:blipFill>
        <p:spPr bwMode="auto">
          <a:xfrm>
            <a:off x="6502698" y="3429000"/>
            <a:ext cx="2247900" cy="2590800"/>
          </a:xfrm>
          <a:prstGeom prst="rect">
            <a:avLst/>
          </a:prstGeom>
          <a:noFill/>
          <a:ln w="9525">
            <a:noFill/>
            <a:miter lim="800000"/>
            <a:headEnd/>
            <a:tailEnd/>
          </a:ln>
        </p:spPr>
      </p:pic>
    </p:spTree>
    <p:extLst>
      <p:ext uri="{BB962C8B-B14F-4D97-AF65-F5344CB8AC3E}">
        <p14:creationId xmlns="" xmlns:p14="http://schemas.microsoft.com/office/powerpoint/2010/main" val="2793416492"/>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sidfot 4"/>
          <p:cNvSpPr>
            <a:spLocks noGrp="1"/>
          </p:cNvSpPr>
          <p:nvPr>
            <p:ph type="ftr" sz="quarter" idx="14"/>
          </p:nvPr>
        </p:nvSpPr>
        <p:spPr/>
        <p:txBody>
          <a:bodyPr/>
          <a:lstStyle/>
          <a:p>
            <a:r>
              <a:rPr lang="en-US" smtClean="0"/>
              <a:t>SUSTAINABLE CITY – OPEN TO THE WORLD</a:t>
            </a:r>
            <a:endParaRPr lang="en-GB" dirty="0"/>
          </a:p>
        </p:txBody>
      </p:sp>
      <p:sp>
        <p:nvSpPr>
          <p:cNvPr id="4" name="Platshållare för bildnummer 3"/>
          <p:cNvSpPr>
            <a:spLocks noGrp="1"/>
          </p:cNvSpPr>
          <p:nvPr>
            <p:ph type="sldNum" sz="quarter" idx="15"/>
          </p:nvPr>
        </p:nvSpPr>
        <p:spPr/>
        <p:txBody>
          <a:bodyPr/>
          <a:lstStyle/>
          <a:p>
            <a:fld id="{CCB980A4-8073-2E47-BD49-CDC58DACAC28}" type="slidenum">
              <a:rPr lang="sv-SE" smtClean="0"/>
              <a:pPr/>
              <a:t>20</a:t>
            </a:fld>
            <a:endParaRPr lang="sv-SE" dirty="0"/>
          </a:p>
        </p:txBody>
      </p:sp>
      <p:sp>
        <p:nvSpPr>
          <p:cNvPr id="6" name="Rubrik 5"/>
          <p:cNvSpPr>
            <a:spLocks noGrp="1"/>
          </p:cNvSpPr>
          <p:nvPr>
            <p:ph type="title"/>
          </p:nvPr>
        </p:nvSpPr>
        <p:spPr/>
        <p:txBody>
          <a:bodyPr/>
          <a:lstStyle/>
          <a:p>
            <a:r>
              <a:rPr lang="sv-SE" dirty="0" smtClean="0"/>
              <a:t>The City has </a:t>
            </a:r>
            <a:r>
              <a:rPr lang="sv-SE" dirty="0" err="1" smtClean="0"/>
              <a:t>expanded</a:t>
            </a:r>
            <a:r>
              <a:rPr lang="sv-SE" dirty="0" smtClean="0"/>
              <a:t> over </a:t>
            </a:r>
            <a:r>
              <a:rPr lang="sv-SE" dirty="0" err="1" smtClean="0"/>
              <a:t>wetlands</a:t>
            </a:r>
            <a:endParaRPr lang="sv-SE" dirty="0"/>
          </a:p>
        </p:txBody>
      </p:sp>
      <p:pic>
        <p:nvPicPr>
          <p:cNvPr id="8" name="Picture 2"/>
          <p:cNvPicPr>
            <a:picLocks noGrp="1" noChangeAspect="1" noChangeArrowheads="1"/>
          </p:cNvPicPr>
          <p:nvPr>
            <p:ph sz="quarter" idx="16"/>
          </p:nvPr>
        </p:nvPicPr>
        <p:blipFill>
          <a:blip r:embed="rId2" cstate="print"/>
          <a:srcRect/>
          <a:stretch>
            <a:fillRect/>
          </a:stretch>
        </p:blipFill>
        <p:spPr bwMode="auto">
          <a:xfrm>
            <a:off x="1107640" y="1368425"/>
            <a:ext cx="6908082" cy="4822825"/>
          </a:xfrm>
          <a:prstGeom prst="rect">
            <a:avLst/>
          </a:prstGeom>
          <a:noFill/>
          <a:ln w="9525">
            <a:noFill/>
            <a:miter lim="800000"/>
            <a:headEnd/>
            <a:tailEnd/>
          </a:ln>
        </p:spPr>
      </p:pic>
    </p:spTree>
    <p:extLst>
      <p:ext uri="{BB962C8B-B14F-4D97-AF65-F5344CB8AC3E}">
        <p14:creationId xmlns:p14="http://schemas.microsoft.com/office/powerpoint/2010/main" xmlns="" val="2098541477"/>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0"/>
          </p:nvPr>
        </p:nvSpPr>
        <p:spPr/>
        <p:txBody>
          <a:bodyPr/>
          <a:lstStyle/>
          <a:p>
            <a:r>
              <a:rPr lang="en-US" smtClean="0"/>
              <a:t>SUSTAINABLE CITY – OPEN TO THE WORLD</a:t>
            </a:r>
            <a:endParaRPr lang="en-GB" dirty="0"/>
          </a:p>
        </p:txBody>
      </p:sp>
      <p:sp>
        <p:nvSpPr>
          <p:cNvPr id="3" name="Platshållare för bildnummer 2"/>
          <p:cNvSpPr>
            <a:spLocks noGrp="1"/>
          </p:cNvSpPr>
          <p:nvPr>
            <p:ph type="sldNum" sz="quarter" idx="11"/>
          </p:nvPr>
        </p:nvSpPr>
        <p:spPr/>
        <p:txBody>
          <a:bodyPr/>
          <a:lstStyle/>
          <a:p>
            <a:fld id="{CCB980A4-8073-2E47-BD49-CDC58DACAC28}" type="slidenum">
              <a:rPr lang="sv-SE" smtClean="0"/>
              <a:pPr/>
              <a:t>21</a:t>
            </a:fld>
            <a:endParaRPr lang="sv-SE" dirty="0"/>
          </a:p>
        </p:txBody>
      </p:sp>
      <p:sp>
        <p:nvSpPr>
          <p:cNvPr id="4" name="Rubrik 3"/>
          <p:cNvSpPr>
            <a:spLocks noGrp="1"/>
          </p:cNvSpPr>
          <p:nvPr>
            <p:ph type="title"/>
          </p:nvPr>
        </p:nvSpPr>
        <p:spPr/>
        <p:txBody>
          <a:bodyPr/>
          <a:lstStyle/>
          <a:p>
            <a:r>
              <a:rPr lang="sv-SE" dirty="0" smtClean="0"/>
              <a:t>A </a:t>
            </a:r>
            <a:r>
              <a:rPr lang="sv-SE" dirty="0" err="1" smtClean="0"/>
              <a:t>future</a:t>
            </a:r>
            <a:r>
              <a:rPr lang="sv-SE" dirty="0" smtClean="0"/>
              <a:t> extreme </a:t>
            </a:r>
            <a:r>
              <a:rPr lang="sv-SE" dirty="0" err="1" smtClean="0"/>
              <a:t>weather</a:t>
            </a:r>
            <a:r>
              <a:rPr lang="sv-SE" dirty="0" smtClean="0"/>
              <a:t> event</a:t>
            </a:r>
            <a:endParaRPr lang="sv-SE" dirty="0"/>
          </a:p>
        </p:txBody>
      </p:sp>
      <p:pic>
        <p:nvPicPr>
          <p:cNvPr id="11" name="Picture 3" descr="ZON B 12_7_LOGGA"/>
          <p:cNvPicPr>
            <a:picLocks noChangeAspect="1" noChangeArrowheads="1"/>
          </p:cNvPicPr>
          <p:nvPr/>
        </p:nvPicPr>
        <p:blipFill>
          <a:blip r:embed="rId2" cstate="print"/>
          <a:srcRect l="4320" t="4550" r="3385" b="4351"/>
          <a:stretch>
            <a:fillRect/>
          </a:stretch>
        </p:blipFill>
        <p:spPr bwMode="auto">
          <a:xfrm>
            <a:off x="685800" y="1115399"/>
            <a:ext cx="7281161" cy="5081642"/>
          </a:xfrm>
          <a:prstGeom prst="rect">
            <a:avLst/>
          </a:prstGeom>
          <a:noFill/>
          <a:ln w="9525">
            <a:noFill/>
            <a:miter lim="800000"/>
            <a:headEnd/>
            <a:tailEnd/>
          </a:ln>
        </p:spPr>
      </p:pic>
    </p:spTree>
    <p:extLst>
      <p:ext uri="{BB962C8B-B14F-4D97-AF65-F5344CB8AC3E}">
        <p14:creationId xmlns:p14="http://schemas.microsoft.com/office/powerpoint/2010/main" xmlns="" val="4290712513"/>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0"/>
          </p:nvPr>
        </p:nvSpPr>
        <p:spPr/>
        <p:txBody>
          <a:bodyPr/>
          <a:lstStyle/>
          <a:p>
            <a:r>
              <a:rPr lang="en-US" smtClean="0"/>
              <a:t>SUSTAINABLE CITY – OPEN TO THE WORLD</a:t>
            </a:r>
            <a:endParaRPr lang="en-GB" dirty="0"/>
          </a:p>
        </p:txBody>
      </p:sp>
      <p:sp>
        <p:nvSpPr>
          <p:cNvPr id="3" name="Platshållare för bildnummer 2"/>
          <p:cNvSpPr>
            <a:spLocks noGrp="1"/>
          </p:cNvSpPr>
          <p:nvPr>
            <p:ph type="sldNum" sz="quarter" idx="11"/>
          </p:nvPr>
        </p:nvSpPr>
        <p:spPr/>
        <p:txBody>
          <a:bodyPr/>
          <a:lstStyle/>
          <a:p>
            <a:fld id="{CCB980A4-8073-2E47-BD49-CDC58DACAC28}" type="slidenum">
              <a:rPr lang="sv-SE" smtClean="0"/>
              <a:pPr/>
              <a:t>22</a:t>
            </a:fld>
            <a:endParaRPr lang="sv-SE" dirty="0"/>
          </a:p>
        </p:txBody>
      </p:sp>
      <p:sp>
        <p:nvSpPr>
          <p:cNvPr id="6" name="Rubrik 5"/>
          <p:cNvSpPr>
            <a:spLocks noGrp="1"/>
          </p:cNvSpPr>
          <p:nvPr>
            <p:ph type="title"/>
          </p:nvPr>
        </p:nvSpPr>
        <p:spPr/>
        <p:txBody>
          <a:bodyPr/>
          <a:lstStyle/>
          <a:p>
            <a:r>
              <a:rPr lang="sv-SE" dirty="0" smtClean="0"/>
              <a:t>From </a:t>
            </a:r>
            <a:r>
              <a:rPr lang="sv-SE" dirty="0" err="1" smtClean="0"/>
              <a:t>www.goteborg.se</a:t>
            </a:r>
            <a:endParaRPr lang="sv-SE" dirty="0"/>
          </a:p>
        </p:txBody>
      </p:sp>
      <p:pic>
        <p:nvPicPr>
          <p:cNvPr id="7" name="Picture 2"/>
          <p:cNvPicPr>
            <a:picLocks noChangeAspect="1" noChangeArrowheads="1"/>
          </p:cNvPicPr>
          <p:nvPr/>
        </p:nvPicPr>
        <p:blipFill>
          <a:blip r:embed="rId2"/>
          <a:srcRect l="1393" t="4422" b="3276"/>
          <a:stretch>
            <a:fillRect/>
          </a:stretch>
        </p:blipFill>
        <p:spPr bwMode="auto">
          <a:xfrm>
            <a:off x="0" y="992279"/>
            <a:ext cx="9144000" cy="5349557"/>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0"/>
          </p:nvPr>
        </p:nvSpPr>
        <p:spPr/>
        <p:txBody>
          <a:bodyPr/>
          <a:lstStyle/>
          <a:p>
            <a:r>
              <a:rPr lang="en-US" smtClean="0"/>
              <a:t>SUSTAINABLE CITY – OPEN TO THE WORLD</a:t>
            </a:r>
            <a:endParaRPr lang="en-GB" dirty="0"/>
          </a:p>
        </p:txBody>
      </p:sp>
      <p:sp>
        <p:nvSpPr>
          <p:cNvPr id="3" name="Platshållare för bildnummer 2"/>
          <p:cNvSpPr>
            <a:spLocks noGrp="1"/>
          </p:cNvSpPr>
          <p:nvPr>
            <p:ph type="sldNum" sz="quarter" idx="11"/>
          </p:nvPr>
        </p:nvSpPr>
        <p:spPr/>
        <p:txBody>
          <a:bodyPr/>
          <a:lstStyle/>
          <a:p>
            <a:fld id="{CCB980A4-8073-2E47-BD49-CDC58DACAC28}" type="slidenum">
              <a:rPr lang="sv-SE" smtClean="0"/>
              <a:pPr/>
              <a:t>23</a:t>
            </a:fld>
            <a:endParaRPr lang="sv-SE" dirty="0"/>
          </a:p>
        </p:txBody>
      </p:sp>
      <p:sp>
        <p:nvSpPr>
          <p:cNvPr id="7" name="Platshållare för text 6"/>
          <p:cNvSpPr txBox="1">
            <a:spLocks noGrp="1"/>
          </p:cNvSpPr>
          <p:nvPr>
            <p:ph type="body" sz="quarter" idx="13"/>
          </p:nvPr>
        </p:nvSpPr>
        <p:spPr>
          <a:xfrm>
            <a:off x="176244" y="1278398"/>
            <a:ext cx="4713150" cy="7440498"/>
          </a:xfrm>
          <a:prstGeom prst="rect">
            <a:avLst/>
          </a:prstGeom>
          <a:noFill/>
        </p:spPr>
        <p:txBody>
          <a:bodyPr wrap="none" rtlCol="0">
            <a:spAutoFit/>
          </a:bodyPr>
          <a:lstStyle/>
          <a:p>
            <a:r>
              <a:rPr lang="sv-SE" dirty="0" err="1" smtClean="0"/>
              <a:t>Mean</a:t>
            </a:r>
            <a:r>
              <a:rPr lang="sv-SE" dirty="0" smtClean="0"/>
              <a:t> water </a:t>
            </a:r>
            <a:r>
              <a:rPr lang="sv-SE" dirty="0" err="1" smtClean="0"/>
              <a:t>level</a:t>
            </a:r>
            <a:r>
              <a:rPr lang="sv-SE" dirty="0" smtClean="0"/>
              <a:t> 2100 + 0,7 m (0,98 m)</a:t>
            </a:r>
          </a:p>
          <a:p>
            <a:r>
              <a:rPr lang="sv-SE" dirty="0" smtClean="0"/>
              <a:t>Land </a:t>
            </a:r>
            <a:r>
              <a:rPr lang="sv-SE" dirty="0" err="1" smtClean="0"/>
              <a:t>rise</a:t>
            </a:r>
            <a:r>
              <a:rPr lang="sv-SE" dirty="0" smtClean="0"/>
              <a:t> </a:t>
            </a:r>
            <a:r>
              <a:rPr lang="sv-SE" dirty="0" err="1" smtClean="0"/>
              <a:t>effect</a:t>
            </a:r>
            <a:r>
              <a:rPr lang="sv-SE" dirty="0" smtClean="0"/>
              <a:t> </a:t>
            </a:r>
            <a:r>
              <a:rPr lang="sv-SE" dirty="0" err="1" smtClean="0"/>
              <a:t>about</a:t>
            </a:r>
            <a:r>
              <a:rPr lang="sv-SE" dirty="0" smtClean="0"/>
              <a:t> 0,3 m</a:t>
            </a:r>
            <a:endParaRPr lang="sv-SE" dirty="0"/>
          </a:p>
          <a:p>
            <a:pPr>
              <a:buNone/>
            </a:pPr>
            <a:endParaRPr lang="sv-SE" dirty="0" smtClean="0"/>
          </a:p>
          <a:p>
            <a:r>
              <a:rPr lang="sv-SE" b="1" dirty="0" smtClean="0"/>
              <a:t>RCP 8,5 </a:t>
            </a:r>
          </a:p>
          <a:p>
            <a:r>
              <a:rPr lang="sv-SE" sz="1600" dirty="0" smtClean="0"/>
              <a:t>• </a:t>
            </a:r>
            <a:r>
              <a:rPr lang="sv-SE" sz="1600" dirty="0" err="1" smtClean="0"/>
              <a:t>Carbon</a:t>
            </a:r>
            <a:r>
              <a:rPr lang="sv-SE" sz="1600" dirty="0" smtClean="0"/>
              <a:t> </a:t>
            </a:r>
            <a:r>
              <a:rPr lang="sv-SE" sz="1600" dirty="0" err="1" smtClean="0"/>
              <a:t>dioxide</a:t>
            </a:r>
            <a:r>
              <a:rPr lang="sv-SE" sz="1600" dirty="0" smtClean="0"/>
              <a:t> emissions </a:t>
            </a:r>
            <a:r>
              <a:rPr lang="sv-SE" sz="1600" dirty="0" err="1" smtClean="0"/>
              <a:t>three</a:t>
            </a:r>
            <a:r>
              <a:rPr lang="sv-SE" sz="1600" dirty="0" smtClean="0"/>
              <a:t> </a:t>
            </a:r>
            <a:r>
              <a:rPr lang="sv-SE" sz="1600" dirty="0" err="1" smtClean="0"/>
              <a:t>times</a:t>
            </a:r>
            <a:r>
              <a:rPr lang="sv-SE" sz="1600" dirty="0" smtClean="0"/>
              <a:t> today. </a:t>
            </a:r>
          </a:p>
          <a:p>
            <a:r>
              <a:rPr lang="sv-SE" sz="1600" dirty="0" smtClean="0"/>
              <a:t>• </a:t>
            </a:r>
            <a:r>
              <a:rPr lang="sv-SE" sz="1600" dirty="0" err="1" smtClean="0"/>
              <a:t>Methane</a:t>
            </a:r>
            <a:r>
              <a:rPr lang="sv-SE" sz="1600" dirty="0" smtClean="0"/>
              <a:t> emission </a:t>
            </a:r>
            <a:r>
              <a:rPr lang="sv-SE" sz="1600" dirty="0" err="1" smtClean="0"/>
              <a:t>rises</a:t>
            </a:r>
            <a:r>
              <a:rPr lang="sv-SE" sz="1600" dirty="0" smtClean="0"/>
              <a:t> </a:t>
            </a:r>
            <a:r>
              <a:rPr lang="sv-SE" sz="1600" dirty="0" err="1" smtClean="0"/>
              <a:t>sharply</a:t>
            </a:r>
            <a:endParaRPr lang="sv-SE" sz="1600" dirty="0" smtClean="0"/>
          </a:p>
          <a:p>
            <a:r>
              <a:rPr lang="sv-SE" sz="1600" dirty="0" smtClean="0"/>
              <a:t>• Earth population is 12 billion</a:t>
            </a:r>
          </a:p>
          <a:p>
            <a:r>
              <a:rPr lang="sv-SE" sz="1600" dirty="0" smtClean="0"/>
              <a:t>• Slow technology </a:t>
            </a:r>
            <a:r>
              <a:rPr lang="sv-SE" sz="1600" dirty="0" err="1" smtClean="0"/>
              <a:t>development</a:t>
            </a:r>
            <a:endParaRPr lang="sv-SE" sz="1600" dirty="0" smtClean="0"/>
          </a:p>
          <a:p>
            <a:r>
              <a:rPr lang="sv-SE" sz="1600" dirty="0" smtClean="0"/>
              <a:t>•High </a:t>
            </a:r>
            <a:r>
              <a:rPr lang="sv-SE" sz="1600" dirty="0" err="1" smtClean="0"/>
              <a:t>depence</a:t>
            </a:r>
            <a:r>
              <a:rPr lang="sv-SE" sz="1600" dirty="0" smtClean="0"/>
              <a:t> on fossile </a:t>
            </a:r>
            <a:r>
              <a:rPr lang="sv-SE" sz="1600" dirty="0" err="1" smtClean="0"/>
              <a:t>fuels</a:t>
            </a:r>
            <a:endParaRPr lang="sv-SE" sz="1600" dirty="0" smtClean="0"/>
          </a:p>
          <a:p>
            <a:r>
              <a:rPr lang="sv-SE" sz="1600" dirty="0" smtClean="0"/>
              <a:t>• No </a:t>
            </a:r>
            <a:r>
              <a:rPr lang="sv-SE" sz="1600" dirty="0" err="1" smtClean="0"/>
              <a:t>additional</a:t>
            </a:r>
            <a:r>
              <a:rPr lang="sv-SE" sz="1600" dirty="0" smtClean="0"/>
              <a:t> </a:t>
            </a:r>
            <a:r>
              <a:rPr lang="sv-SE" sz="1600" dirty="0" err="1" smtClean="0"/>
              <a:t>climate</a:t>
            </a:r>
            <a:r>
              <a:rPr lang="sv-SE" sz="1600" dirty="0" smtClean="0"/>
              <a:t> policy</a:t>
            </a:r>
          </a:p>
          <a:p>
            <a:endParaRPr lang="sv-SE" dirty="0" smtClean="0"/>
          </a:p>
          <a:p>
            <a:endParaRPr lang="sv-SE" dirty="0" smtClean="0"/>
          </a:p>
          <a:p>
            <a:endParaRPr lang="sv-SE" dirty="0" smtClean="0"/>
          </a:p>
          <a:p>
            <a:endParaRPr lang="sv-SE" dirty="0" smtClean="0"/>
          </a:p>
          <a:p>
            <a:endParaRPr lang="sv-SE" dirty="0" smtClean="0"/>
          </a:p>
          <a:p>
            <a:endParaRPr lang="sv-SE" dirty="0" smtClean="0"/>
          </a:p>
        </p:txBody>
      </p:sp>
      <p:pic>
        <p:nvPicPr>
          <p:cNvPr id="8" name="Platshållare för innehåll 3"/>
          <p:cNvPicPr>
            <a:picLocks/>
          </p:cNvPicPr>
          <p:nvPr/>
        </p:nvPicPr>
        <p:blipFill>
          <a:blip r:embed="rId2" cstate="print"/>
          <a:srcRect/>
          <a:stretch>
            <a:fillRect/>
          </a:stretch>
        </p:blipFill>
        <p:spPr bwMode="auto">
          <a:xfrm>
            <a:off x="4889394" y="1278398"/>
            <a:ext cx="4102205" cy="3240703"/>
          </a:xfrm>
          <a:prstGeom prst="rect">
            <a:avLst/>
          </a:prstGeom>
          <a:noFill/>
          <a:ln w="9525">
            <a:noFill/>
            <a:miter lim="800000"/>
            <a:headEnd/>
            <a:tailEnd/>
          </a:ln>
          <a:effectLst/>
        </p:spPr>
      </p:pic>
      <p:sp>
        <p:nvSpPr>
          <p:cNvPr id="9" name="Rubrik 1"/>
          <p:cNvSpPr>
            <a:spLocks noGrp="1"/>
          </p:cNvSpPr>
          <p:nvPr>
            <p:ph type="title"/>
          </p:nvPr>
        </p:nvSpPr>
        <p:spPr/>
        <p:txBody>
          <a:bodyPr>
            <a:normAutofit/>
          </a:bodyPr>
          <a:lstStyle/>
          <a:p>
            <a:r>
              <a:rPr lang="sv-SE" dirty="0" err="1" smtClean="0"/>
              <a:t>Climate</a:t>
            </a:r>
            <a:r>
              <a:rPr lang="sv-SE" dirty="0" smtClean="0"/>
              <a:t> </a:t>
            </a:r>
            <a:r>
              <a:rPr lang="sv-SE" dirty="0" err="1" smtClean="0"/>
              <a:t>change</a:t>
            </a:r>
            <a:r>
              <a:rPr lang="sv-SE" dirty="0" smtClean="0"/>
              <a:t> </a:t>
            </a:r>
            <a:r>
              <a:rPr lang="sv-SE" dirty="0" err="1" smtClean="0"/>
              <a:t>Rising</a:t>
            </a:r>
            <a:r>
              <a:rPr lang="sv-SE" dirty="0" smtClean="0"/>
              <a:t> </a:t>
            </a:r>
            <a:r>
              <a:rPr lang="sv-SE" dirty="0" err="1" smtClean="0"/>
              <a:t>sea</a:t>
            </a:r>
            <a:r>
              <a:rPr lang="sv-SE" dirty="0" smtClean="0"/>
              <a:t> </a:t>
            </a:r>
            <a:r>
              <a:rPr lang="sv-SE" dirty="0" err="1" smtClean="0"/>
              <a:t>levels</a:t>
            </a:r>
            <a:endParaRPr lang="sv-SE" dirty="0"/>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0"/>
          </p:nvPr>
        </p:nvSpPr>
        <p:spPr/>
        <p:txBody>
          <a:bodyPr/>
          <a:lstStyle/>
          <a:p>
            <a:r>
              <a:rPr lang="en-US" smtClean="0"/>
              <a:t>SUSTAINABLE CITY – OPEN TO THE WORLD</a:t>
            </a:r>
            <a:endParaRPr lang="en-GB" dirty="0"/>
          </a:p>
        </p:txBody>
      </p:sp>
      <p:sp>
        <p:nvSpPr>
          <p:cNvPr id="3" name="Platshållare för bildnummer 2"/>
          <p:cNvSpPr>
            <a:spLocks noGrp="1"/>
          </p:cNvSpPr>
          <p:nvPr>
            <p:ph type="sldNum" sz="quarter" idx="11"/>
          </p:nvPr>
        </p:nvSpPr>
        <p:spPr/>
        <p:txBody>
          <a:bodyPr/>
          <a:lstStyle/>
          <a:p>
            <a:fld id="{CCB980A4-8073-2E47-BD49-CDC58DACAC28}" type="slidenum">
              <a:rPr lang="sv-SE" smtClean="0"/>
              <a:pPr/>
              <a:t>24</a:t>
            </a:fld>
            <a:endParaRPr lang="sv-SE" dirty="0"/>
          </a:p>
        </p:txBody>
      </p:sp>
      <p:sp>
        <p:nvSpPr>
          <p:cNvPr id="6" name="Rubrik 5"/>
          <p:cNvSpPr>
            <a:spLocks noGrp="1"/>
          </p:cNvSpPr>
          <p:nvPr>
            <p:ph type="title"/>
          </p:nvPr>
        </p:nvSpPr>
        <p:spPr/>
        <p:txBody>
          <a:bodyPr/>
          <a:lstStyle/>
          <a:p>
            <a:pPr algn="ctr"/>
            <a:r>
              <a:rPr lang="sv-SE" dirty="0" smtClean="0"/>
              <a:t>High water </a:t>
            </a:r>
            <a:r>
              <a:rPr lang="sv-SE" dirty="0" err="1" smtClean="0"/>
              <a:t>levels</a:t>
            </a:r>
            <a:endParaRPr lang="sv-SE" dirty="0"/>
          </a:p>
        </p:txBody>
      </p:sp>
      <p:pic>
        <p:nvPicPr>
          <p:cNvPr id="7" name="Picture 2"/>
          <p:cNvPicPr>
            <a:picLocks noChangeAspect="1" noChangeArrowheads="1"/>
          </p:cNvPicPr>
          <p:nvPr/>
        </p:nvPicPr>
        <p:blipFill>
          <a:blip r:embed="rId2" cstate="print"/>
          <a:srcRect l="19030" r="10040" b="18500"/>
          <a:stretch>
            <a:fillRect/>
          </a:stretch>
        </p:blipFill>
        <p:spPr bwMode="auto">
          <a:xfrm>
            <a:off x="1290337" y="1655329"/>
            <a:ext cx="6208690" cy="4593365"/>
          </a:xfrm>
          <a:prstGeom prst="rect">
            <a:avLst/>
          </a:prstGeom>
          <a:noFill/>
          <a:ln w="9525">
            <a:noFill/>
            <a:miter lim="800000"/>
            <a:headEnd/>
            <a:tailEnd/>
          </a:ln>
        </p:spPr>
      </p:pic>
      <p:sp>
        <p:nvSpPr>
          <p:cNvPr id="8" name="textruta 7"/>
          <p:cNvSpPr txBox="1"/>
          <p:nvPr/>
        </p:nvSpPr>
        <p:spPr>
          <a:xfrm>
            <a:off x="1930409" y="4861580"/>
            <a:ext cx="3072341" cy="284354"/>
          </a:xfrm>
          <a:prstGeom prst="rect">
            <a:avLst/>
          </a:prstGeom>
          <a:solidFill>
            <a:schemeClr val="bg1"/>
          </a:solidFill>
        </p:spPr>
        <p:txBody>
          <a:bodyPr wrap="square" lIns="83485" tIns="41742" rIns="83485" bIns="41742" rtlCol="0">
            <a:spAutoFit/>
          </a:bodyPr>
          <a:lstStyle/>
          <a:p>
            <a:r>
              <a:rPr lang="sv-SE" sz="1300" b="1" dirty="0" smtClean="0">
                <a:latin typeface="Arial" pitchFamily="34" charset="0"/>
                <a:cs typeface="Arial" pitchFamily="34" charset="0"/>
              </a:rPr>
              <a:t>+1,35 m </a:t>
            </a:r>
            <a:r>
              <a:rPr lang="sv-SE" sz="1300" b="1" dirty="0" err="1" smtClean="0">
                <a:latin typeface="Arial" pitchFamily="34" charset="0"/>
                <a:cs typeface="Arial" pitchFamily="34" charset="0"/>
              </a:rPr>
              <a:t>above</a:t>
            </a:r>
            <a:r>
              <a:rPr lang="sv-SE" sz="1300" b="1" dirty="0" smtClean="0">
                <a:latin typeface="Arial" pitchFamily="34" charset="0"/>
                <a:cs typeface="Arial" pitchFamily="34" charset="0"/>
              </a:rPr>
              <a:t> </a:t>
            </a:r>
            <a:r>
              <a:rPr lang="sv-SE" sz="1300" b="1" dirty="0" err="1" smtClean="0">
                <a:latin typeface="Arial" pitchFamily="34" charset="0"/>
                <a:cs typeface="Arial" pitchFamily="34" charset="0"/>
              </a:rPr>
              <a:t>todays</a:t>
            </a:r>
            <a:r>
              <a:rPr lang="sv-SE" sz="1300" b="1" dirty="0" smtClean="0">
                <a:latin typeface="Arial" pitchFamily="34" charset="0"/>
                <a:cs typeface="Arial" pitchFamily="34" charset="0"/>
              </a:rPr>
              <a:t> MW</a:t>
            </a:r>
          </a:p>
        </p:txBody>
      </p:sp>
      <p:sp>
        <p:nvSpPr>
          <p:cNvPr id="9" name="textruta 8"/>
          <p:cNvSpPr txBox="1"/>
          <p:nvPr/>
        </p:nvSpPr>
        <p:spPr>
          <a:xfrm>
            <a:off x="2954523" y="1450675"/>
            <a:ext cx="2560284" cy="684464"/>
          </a:xfrm>
          <a:prstGeom prst="rect">
            <a:avLst/>
          </a:prstGeom>
          <a:solidFill>
            <a:schemeClr val="bg1"/>
          </a:solidFill>
        </p:spPr>
        <p:txBody>
          <a:bodyPr wrap="square" lIns="83485" tIns="41742" rIns="83485" bIns="41742" rtlCol="0">
            <a:spAutoFit/>
          </a:bodyPr>
          <a:lstStyle/>
          <a:p>
            <a:r>
              <a:rPr lang="sv-SE" sz="1300" b="1" dirty="0" smtClean="0">
                <a:latin typeface="Arial" pitchFamily="34" charset="0"/>
                <a:cs typeface="Arial" pitchFamily="34" charset="0"/>
              </a:rPr>
              <a:t>+2,4 m </a:t>
            </a:r>
            <a:r>
              <a:rPr lang="sv-SE" sz="1300" b="1" dirty="0" err="1" smtClean="0">
                <a:latin typeface="Arial" pitchFamily="34" charset="0"/>
                <a:cs typeface="Arial" pitchFamily="34" charset="0"/>
              </a:rPr>
              <a:t>above</a:t>
            </a:r>
            <a:r>
              <a:rPr lang="sv-SE" sz="1300" b="1" dirty="0" smtClean="0">
                <a:latin typeface="Arial" pitchFamily="34" charset="0"/>
                <a:cs typeface="Arial" pitchFamily="34" charset="0"/>
              </a:rPr>
              <a:t> </a:t>
            </a:r>
            <a:r>
              <a:rPr lang="sv-SE" sz="1300" b="1" dirty="0" err="1" smtClean="0">
                <a:latin typeface="Arial" pitchFamily="34" charset="0"/>
                <a:cs typeface="Arial" pitchFamily="34" charset="0"/>
              </a:rPr>
              <a:t>todays</a:t>
            </a:r>
            <a:r>
              <a:rPr lang="sv-SE" sz="1300" b="1" dirty="0" smtClean="0">
                <a:latin typeface="Arial" pitchFamily="34" charset="0"/>
                <a:cs typeface="Arial" pitchFamily="34" charset="0"/>
              </a:rPr>
              <a:t> MW</a:t>
            </a:r>
          </a:p>
          <a:p>
            <a:r>
              <a:rPr lang="sv-SE" sz="1300" i="1" dirty="0" smtClean="0">
                <a:latin typeface="Arial" pitchFamily="34" charset="0"/>
                <a:cs typeface="Arial" pitchFamily="34" charset="0"/>
              </a:rPr>
              <a:t>200 </a:t>
            </a:r>
            <a:r>
              <a:rPr lang="sv-SE" sz="1300" i="1" dirty="0" err="1" smtClean="0">
                <a:latin typeface="Arial" pitchFamily="34" charset="0"/>
                <a:cs typeface="Arial" pitchFamily="34" charset="0"/>
              </a:rPr>
              <a:t>years</a:t>
            </a:r>
            <a:r>
              <a:rPr lang="sv-SE" sz="1300" i="1" dirty="0" smtClean="0">
                <a:latin typeface="Arial" pitchFamily="34" charset="0"/>
                <a:cs typeface="Arial" pitchFamily="34" charset="0"/>
              </a:rPr>
              <a:t> </a:t>
            </a:r>
            <a:r>
              <a:rPr lang="sv-SE" sz="1300" i="1" dirty="0" err="1" smtClean="0">
                <a:latin typeface="Arial" pitchFamily="34" charset="0"/>
                <a:cs typeface="Arial" pitchFamily="34" charset="0"/>
              </a:rPr>
              <a:t>value</a:t>
            </a:r>
            <a:r>
              <a:rPr lang="sv-SE" sz="1300" i="1" dirty="0" smtClean="0">
                <a:latin typeface="Arial" pitchFamily="34" charset="0"/>
                <a:cs typeface="Arial" pitchFamily="34" charset="0"/>
              </a:rPr>
              <a:t> 2100 </a:t>
            </a:r>
            <a:r>
              <a:rPr lang="sv-SE" sz="1300" i="1" dirty="0" err="1" smtClean="0">
                <a:latin typeface="Arial" pitchFamily="34" charset="0"/>
                <a:cs typeface="Arial" pitchFamily="34" charset="0"/>
              </a:rPr>
              <a:t>according</a:t>
            </a:r>
            <a:r>
              <a:rPr lang="sv-SE" sz="1300" i="1" dirty="0" smtClean="0">
                <a:latin typeface="Arial" pitchFamily="34" charset="0"/>
                <a:cs typeface="Arial" pitchFamily="34" charset="0"/>
              </a:rPr>
              <a:t> to SMHI</a:t>
            </a:r>
            <a:endParaRPr lang="sv-SE" sz="1300" i="1" dirty="0">
              <a:latin typeface="Arial" pitchFamily="34" charset="0"/>
              <a:cs typeface="Arial" pitchFamily="34" charset="0"/>
            </a:endParaRPr>
          </a:p>
        </p:txBody>
      </p:sp>
      <p:sp>
        <p:nvSpPr>
          <p:cNvPr id="10" name="textruta 9"/>
          <p:cNvSpPr txBox="1"/>
          <p:nvPr/>
        </p:nvSpPr>
        <p:spPr>
          <a:xfrm>
            <a:off x="4701761" y="4553803"/>
            <a:ext cx="780983" cy="307777"/>
          </a:xfrm>
          <a:prstGeom prst="rect">
            <a:avLst/>
          </a:prstGeom>
          <a:solidFill>
            <a:schemeClr val="tx1">
              <a:lumMod val="85000"/>
            </a:schemeClr>
          </a:solidFill>
          <a:ln w="12700">
            <a:solidFill>
              <a:schemeClr val="tx2">
                <a:lumMod val="75000"/>
              </a:schemeClr>
            </a:solidFill>
          </a:ln>
        </p:spPr>
        <p:txBody>
          <a:bodyPr wrap="none" rtlCol="0">
            <a:spAutoFit/>
          </a:bodyPr>
          <a:lstStyle/>
          <a:p>
            <a:r>
              <a:rPr lang="sv-SE" sz="1400" dirty="0" smtClean="0">
                <a:solidFill>
                  <a:schemeClr val="bg1"/>
                </a:solidFill>
              </a:rPr>
              <a:t>Gudrun</a:t>
            </a:r>
            <a:endParaRPr lang="sv-SE" sz="1400" dirty="0">
              <a:solidFill>
                <a:schemeClr val="bg1"/>
              </a:solidFill>
            </a:endParaRPr>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0"/>
          </p:nvPr>
        </p:nvSpPr>
        <p:spPr/>
        <p:txBody>
          <a:bodyPr/>
          <a:lstStyle/>
          <a:p>
            <a:r>
              <a:rPr lang="en-US" smtClean="0"/>
              <a:t>SUSTAINABLE CITY – OPEN TO THE WORLD</a:t>
            </a:r>
            <a:endParaRPr lang="en-GB" dirty="0"/>
          </a:p>
        </p:txBody>
      </p:sp>
      <p:sp>
        <p:nvSpPr>
          <p:cNvPr id="3" name="Platshållare för bildnummer 2"/>
          <p:cNvSpPr>
            <a:spLocks noGrp="1"/>
          </p:cNvSpPr>
          <p:nvPr>
            <p:ph type="sldNum" sz="quarter" idx="11"/>
          </p:nvPr>
        </p:nvSpPr>
        <p:spPr/>
        <p:txBody>
          <a:bodyPr/>
          <a:lstStyle/>
          <a:p>
            <a:fld id="{CCB980A4-8073-2E47-BD49-CDC58DACAC28}" type="slidenum">
              <a:rPr lang="sv-SE" smtClean="0"/>
              <a:pPr/>
              <a:t>25</a:t>
            </a:fld>
            <a:endParaRPr lang="sv-SE" dirty="0"/>
          </a:p>
        </p:txBody>
      </p:sp>
      <p:sp>
        <p:nvSpPr>
          <p:cNvPr id="6" name="Rubrik 5"/>
          <p:cNvSpPr>
            <a:spLocks noGrp="1"/>
          </p:cNvSpPr>
          <p:nvPr>
            <p:ph type="title"/>
          </p:nvPr>
        </p:nvSpPr>
        <p:spPr/>
        <p:txBody>
          <a:bodyPr/>
          <a:lstStyle/>
          <a:p>
            <a:r>
              <a:rPr lang="sv-SE" dirty="0" smtClean="0"/>
              <a:t>Water </a:t>
            </a:r>
            <a:r>
              <a:rPr lang="sv-SE" dirty="0" err="1" smtClean="0"/>
              <a:t>level</a:t>
            </a:r>
            <a:r>
              <a:rPr lang="sv-SE" dirty="0" smtClean="0"/>
              <a:t> meters</a:t>
            </a:r>
            <a:endParaRPr lang="sv-SE" dirty="0"/>
          </a:p>
        </p:txBody>
      </p:sp>
      <p:pic>
        <p:nvPicPr>
          <p:cNvPr id="7" name="Picture 2"/>
          <p:cNvPicPr>
            <a:picLocks noChangeAspect="1" noChangeArrowheads="1"/>
          </p:cNvPicPr>
          <p:nvPr/>
        </p:nvPicPr>
        <p:blipFill>
          <a:blip r:embed="rId2"/>
          <a:srcRect/>
          <a:stretch>
            <a:fillRect/>
          </a:stretch>
        </p:blipFill>
        <p:spPr bwMode="auto">
          <a:xfrm>
            <a:off x="300042" y="1707887"/>
            <a:ext cx="6697764" cy="4186102"/>
          </a:xfrm>
          <a:prstGeom prst="rect">
            <a:avLst/>
          </a:prstGeom>
          <a:noFill/>
          <a:ln w="9525">
            <a:noFill/>
            <a:miter lim="800000"/>
            <a:headEnd/>
            <a:tailEnd/>
          </a:ln>
        </p:spPr>
      </p:pic>
      <p:pic>
        <p:nvPicPr>
          <p:cNvPr id="8" name="Picture 8"/>
          <p:cNvPicPr>
            <a:picLocks noChangeAspect="1" noChangeArrowheads="1"/>
          </p:cNvPicPr>
          <p:nvPr/>
        </p:nvPicPr>
        <p:blipFill>
          <a:blip r:embed="rId3" cstate="print"/>
          <a:srcRect/>
          <a:stretch>
            <a:fillRect/>
          </a:stretch>
        </p:blipFill>
        <p:spPr bwMode="auto">
          <a:xfrm>
            <a:off x="5164971" y="3177392"/>
            <a:ext cx="3665670" cy="2939010"/>
          </a:xfrm>
          <a:prstGeom prst="rect">
            <a:avLst/>
          </a:prstGeom>
          <a:noFill/>
          <a:ln w="9525">
            <a:noFill/>
            <a:miter lim="800000"/>
            <a:headEnd/>
            <a:tailEnd/>
          </a:ln>
        </p:spPr>
      </p:pic>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0"/>
          </p:nvPr>
        </p:nvSpPr>
        <p:spPr/>
        <p:txBody>
          <a:bodyPr/>
          <a:lstStyle/>
          <a:p>
            <a:r>
              <a:rPr lang="en-US" smtClean="0"/>
              <a:t>SUSTAINABLE CITY – OPEN TO THE WORLD</a:t>
            </a:r>
            <a:endParaRPr lang="en-GB" dirty="0"/>
          </a:p>
        </p:txBody>
      </p:sp>
      <p:sp>
        <p:nvSpPr>
          <p:cNvPr id="3" name="Platshållare för bildnummer 2"/>
          <p:cNvSpPr>
            <a:spLocks noGrp="1"/>
          </p:cNvSpPr>
          <p:nvPr>
            <p:ph type="sldNum" sz="quarter" idx="11"/>
          </p:nvPr>
        </p:nvSpPr>
        <p:spPr/>
        <p:txBody>
          <a:bodyPr/>
          <a:lstStyle/>
          <a:p>
            <a:fld id="{CCB980A4-8073-2E47-BD49-CDC58DACAC28}" type="slidenum">
              <a:rPr lang="sv-SE" smtClean="0"/>
              <a:pPr/>
              <a:t>26</a:t>
            </a:fld>
            <a:endParaRPr lang="sv-SE" dirty="0"/>
          </a:p>
        </p:txBody>
      </p:sp>
      <p:sp>
        <p:nvSpPr>
          <p:cNvPr id="6" name="Rubrik 5"/>
          <p:cNvSpPr>
            <a:spLocks noGrp="1"/>
          </p:cNvSpPr>
          <p:nvPr>
            <p:ph type="title"/>
          </p:nvPr>
        </p:nvSpPr>
        <p:spPr>
          <a:xfrm>
            <a:off x="522000" y="324196"/>
            <a:ext cx="6738950" cy="695069"/>
          </a:xfrm>
        </p:spPr>
        <p:txBody>
          <a:bodyPr/>
          <a:lstStyle/>
          <a:p>
            <a:pPr algn="ctr"/>
            <a:r>
              <a:rPr lang="sv-SE" dirty="0" smtClean="0"/>
              <a:t>Egon</a:t>
            </a:r>
            <a:endParaRPr lang="sv-SE" dirty="0"/>
          </a:p>
        </p:txBody>
      </p:sp>
      <p:pic>
        <p:nvPicPr>
          <p:cNvPr id="7" name="Picture 2" descr="C:\Users\a001403\AppData\Local\Microsoft\Windows\Temporary Internet Files\Content.Outlook\D5T63QSN\Göteborg.bmp"/>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019265"/>
            <a:ext cx="9144000" cy="5069834"/>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0"/>
          </p:nvPr>
        </p:nvSpPr>
        <p:spPr/>
        <p:txBody>
          <a:bodyPr/>
          <a:lstStyle/>
          <a:p>
            <a:r>
              <a:rPr lang="en-US" smtClean="0"/>
              <a:t>SUSTAINABLE CITY – OPEN TO THE WORLD</a:t>
            </a:r>
            <a:endParaRPr lang="en-GB" dirty="0"/>
          </a:p>
        </p:txBody>
      </p:sp>
      <p:sp>
        <p:nvSpPr>
          <p:cNvPr id="3" name="Platshållare för bildnummer 2"/>
          <p:cNvSpPr>
            <a:spLocks noGrp="1"/>
          </p:cNvSpPr>
          <p:nvPr>
            <p:ph type="sldNum" sz="quarter" idx="11"/>
          </p:nvPr>
        </p:nvSpPr>
        <p:spPr/>
        <p:txBody>
          <a:bodyPr/>
          <a:lstStyle/>
          <a:p>
            <a:fld id="{CCB980A4-8073-2E47-BD49-CDC58DACAC28}" type="slidenum">
              <a:rPr lang="sv-SE" smtClean="0"/>
              <a:pPr/>
              <a:t>27</a:t>
            </a:fld>
            <a:endParaRPr lang="sv-SE" dirty="0"/>
          </a:p>
        </p:txBody>
      </p:sp>
      <p:sp>
        <p:nvSpPr>
          <p:cNvPr id="6" name="Rubrik 5"/>
          <p:cNvSpPr>
            <a:spLocks noGrp="1"/>
          </p:cNvSpPr>
          <p:nvPr>
            <p:ph type="title"/>
          </p:nvPr>
        </p:nvSpPr>
        <p:spPr/>
        <p:txBody>
          <a:bodyPr/>
          <a:lstStyle/>
          <a:p>
            <a:r>
              <a:rPr lang="sv-SE" dirty="0" err="1" smtClean="0"/>
              <a:t>Vulnerability</a:t>
            </a:r>
            <a:r>
              <a:rPr lang="sv-SE" dirty="0" smtClean="0"/>
              <a:t> </a:t>
            </a:r>
            <a:r>
              <a:rPr lang="sv-SE" dirty="0" err="1" smtClean="0"/>
              <a:t>communication</a:t>
            </a:r>
            <a:endParaRPr lang="sv-SE" dirty="0"/>
          </a:p>
        </p:txBody>
      </p:sp>
      <p:pic>
        <p:nvPicPr>
          <p:cNvPr id="7" name="Picture 2"/>
          <p:cNvPicPr>
            <a:picLocks noChangeAspect="1" noChangeArrowheads="1"/>
          </p:cNvPicPr>
          <p:nvPr/>
        </p:nvPicPr>
        <p:blipFill>
          <a:blip r:embed="rId2" cstate="email"/>
          <a:srcRect/>
          <a:stretch>
            <a:fillRect/>
          </a:stretch>
        </p:blipFill>
        <p:spPr bwMode="auto">
          <a:xfrm>
            <a:off x="738482" y="1073720"/>
            <a:ext cx="7941664" cy="5195330"/>
          </a:xfrm>
          <a:prstGeom prst="rect">
            <a:avLst/>
          </a:prstGeom>
          <a:noFill/>
          <a:ln w="9525">
            <a:noFill/>
            <a:miter lim="800000"/>
            <a:headEnd/>
            <a:tailEnd/>
          </a:ln>
          <a:effectLst/>
        </p:spPr>
      </p:pic>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0"/>
          </p:nvPr>
        </p:nvSpPr>
        <p:spPr/>
        <p:txBody>
          <a:bodyPr/>
          <a:lstStyle/>
          <a:p>
            <a:r>
              <a:rPr lang="en-US" smtClean="0"/>
              <a:t>SUSTAINABLE CITY – OPEN TO THE WORLD</a:t>
            </a:r>
            <a:endParaRPr lang="en-GB" dirty="0"/>
          </a:p>
        </p:txBody>
      </p:sp>
      <p:sp>
        <p:nvSpPr>
          <p:cNvPr id="3" name="Platshållare för bildnummer 2"/>
          <p:cNvSpPr>
            <a:spLocks noGrp="1"/>
          </p:cNvSpPr>
          <p:nvPr>
            <p:ph type="sldNum" sz="quarter" idx="11"/>
          </p:nvPr>
        </p:nvSpPr>
        <p:spPr/>
        <p:txBody>
          <a:bodyPr/>
          <a:lstStyle/>
          <a:p>
            <a:fld id="{CCB980A4-8073-2E47-BD49-CDC58DACAC28}" type="slidenum">
              <a:rPr lang="sv-SE" smtClean="0"/>
              <a:pPr/>
              <a:t>28</a:t>
            </a:fld>
            <a:endParaRPr lang="sv-SE" dirty="0"/>
          </a:p>
        </p:txBody>
      </p:sp>
      <p:sp>
        <p:nvSpPr>
          <p:cNvPr id="6" name="Rubrik 5"/>
          <p:cNvSpPr>
            <a:spLocks noGrp="1"/>
          </p:cNvSpPr>
          <p:nvPr>
            <p:ph type="title"/>
          </p:nvPr>
        </p:nvSpPr>
        <p:spPr/>
        <p:txBody>
          <a:bodyPr/>
          <a:lstStyle/>
          <a:p>
            <a:r>
              <a:rPr lang="sv-SE" dirty="0" err="1" smtClean="0"/>
              <a:t>Damage</a:t>
            </a:r>
            <a:r>
              <a:rPr lang="sv-SE" dirty="0" smtClean="0"/>
              <a:t> </a:t>
            </a:r>
            <a:r>
              <a:rPr lang="sv-SE" dirty="0" err="1" smtClean="0"/>
              <a:t>costs</a:t>
            </a:r>
            <a:r>
              <a:rPr lang="sv-SE" dirty="0" smtClean="0"/>
              <a:t> for </a:t>
            </a:r>
            <a:r>
              <a:rPr lang="sv-SE" dirty="0" err="1" smtClean="0"/>
              <a:t>traffic</a:t>
            </a:r>
            <a:r>
              <a:rPr lang="sv-SE" dirty="0" smtClean="0"/>
              <a:t> </a:t>
            </a:r>
            <a:r>
              <a:rPr lang="sv-SE" dirty="0" err="1" smtClean="0"/>
              <a:t>standing</a:t>
            </a:r>
            <a:r>
              <a:rPr lang="sv-SE" dirty="0" smtClean="0"/>
              <a:t> still</a:t>
            </a:r>
            <a:endParaRPr lang="sv-SE" dirty="0"/>
          </a:p>
        </p:txBody>
      </p:sp>
      <p:pic>
        <p:nvPicPr>
          <p:cNvPr id="7" name="Picture 3"/>
          <p:cNvPicPr>
            <a:picLocks noChangeAspect="1" noChangeArrowheads="1"/>
          </p:cNvPicPr>
          <p:nvPr/>
        </p:nvPicPr>
        <p:blipFill>
          <a:blip r:embed="rId2" cstate="email"/>
          <a:srcRect/>
          <a:stretch>
            <a:fillRect/>
          </a:stretch>
        </p:blipFill>
        <p:spPr bwMode="auto">
          <a:xfrm>
            <a:off x="738482" y="987394"/>
            <a:ext cx="7458210" cy="527969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0"/>
          </p:nvPr>
        </p:nvSpPr>
        <p:spPr/>
        <p:txBody>
          <a:bodyPr/>
          <a:lstStyle/>
          <a:p>
            <a:r>
              <a:rPr lang="en-US" smtClean="0"/>
              <a:t>SUSTAINABLE CITY – OPEN TO THE WORLD</a:t>
            </a:r>
            <a:endParaRPr lang="en-GB" dirty="0"/>
          </a:p>
        </p:txBody>
      </p:sp>
      <p:sp>
        <p:nvSpPr>
          <p:cNvPr id="3" name="Platshållare för bildnummer 2"/>
          <p:cNvSpPr>
            <a:spLocks noGrp="1"/>
          </p:cNvSpPr>
          <p:nvPr>
            <p:ph type="sldNum" sz="quarter" idx="11"/>
          </p:nvPr>
        </p:nvSpPr>
        <p:spPr/>
        <p:txBody>
          <a:bodyPr/>
          <a:lstStyle/>
          <a:p>
            <a:fld id="{CCB980A4-8073-2E47-BD49-CDC58DACAC28}" type="slidenum">
              <a:rPr lang="sv-SE" smtClean="0"/>
              <a:pPr/>
              <a:t>29</a:t>
            </a:fld>
            <a:endParaRPr lang="sv-SE" dirty="0"/>
          </a:p>
        </p:txBody>
      </p:sp>
      <p:sp>
        <p:nvSpPr>
          <p:cNvPr id="6" name="Rubrik 5"/>
          <p:cNvSpPr>
            <a:spLocks noGrp="1"/>
          </p:cNvSpPr>
          <p:nvPr>
            <p:ph type="title"/>
          </p:nvPr>
        </p:nvSpPr>
        <p:spPr/>
        <p:txBody>
          <a:bodyPr/>
          <a:lstStyle/>
          <a:p>
            <a:r>
              <a:rPr lang="sv-SE" dirty="0" smtClean="0"/>
              <a:t>Expansion plans</a:t>
            </a:r>
            <a:endParaRPr lang="sv-SE" dirty="0"/>
          </a:p>
        </p:txBody>
      </p:sp>
      <p:pic>
        <p:nvPicPr>
          <p:cNvPr id="7" name="Picture 2"/>
          <p:cNvPicPr>
            <a:picLocks noChangeAspect="1" noChangeArrowheads="1"/>
          </p:cNvPicPr>
          <p:nvPr/>
        </p:nvPicPr>
        <p:blipFill>
          <a:blip r:embed="rId2"/>
          <a:srcRect l="14422" t="10706" r="13078" b="7529"/>
          <a:stretch>
            <a:fillRect/>
          </a:stretch>
        </p:blipFill>
        <p:spPr bwMode="auto">
          <a:xfrm>
            <a:off x="673730" y="1029085"/>
            <a:ext cx="7431180" cy="5238003"/>
          </a:xfrm>
          <a:prstGeom prst="rect">
            <a:avLst/>
          </a:prstGeom>
          <a:noFill/>
          <a:ln w="9525">
            <a:noFill/>
            <a:miter lim="800000"/>
            <a:headEnd/>
            <a:tailEnd/>
          </a:ln>
        </p:spPr>
      </p:pic>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smtClean="0">
                <a:solidFill>
                  <a:schemeClr val="tx2"/>
                </a:solidFill>
              </a:rPr>
              <a:t>Constitutional</a:t>
            </a:r>
            <a:r>
              <a:rPr lang="sv-SE" dirty="0" smtClean="0">
                <a:solidFill>
                  <a:schemeClr val="tx2"/>
                </a:solidFill>
              </a:rPr>
              <a:t> </a:t>
            </a:r>
            <a:r>
              <a:rPr lang="sv-SE" dirty="0" err="1" smtClean="0">
                <a:solidFill>
                  <a:schemeClr val="tx2"/>
                </a:solidFill>
              </a:rPr>
              <a:t>monarchy</a:t>
            </a:r>
            <a:r>
              <a:rPr lang="sv-SE" dirty="0" smtClean="0">
                <a:solidFill>
                  <a:schemeClr val="tx2"/>
                </a:solidFill>
              </a:rPr>
              <a:t/>
            </a:r>
            <a:br>
              <a:rPr lang="sv-SE" dirty="0" smtClean="0">
                <a:solidFill>
                  <a:schemeClr val="tx2"/>
                </a:solidFill>
              </a:rPr>
            </a:br>
            <a:endParaRPr lang="sv-SE" dirty="0"/>
          </a:p>
        </p:txBody>
      </p:sp>
      <p:sp>
        <p:nvSpPr>
          <p:cNvPr id="3" name="Platshållare för bildnummer 2"/>
          <p:cNvSpPr>
            <a:spLocks noGrp="1"/>
          </p:cNvSpPr>
          <p:nvPr>
            <p:ph type="sldNum" sz="quarter" idx="14"/>
          </p:nvPr>
        </p:nvSpPr>
        <p:spPr/>
        <p:txBody>
          <a:bodyPr/>
          <a:lstStyle/>
          <a:p>
            <a:fld id="{CCB980A4-8073-2E47-BD49-CDC58DACAC28}" type="slidenum">
              <a:rPr lang="sv-SE" smtClean="0"/>
              <a:pPr/>
              <a:t>3</a:t>
            </a:fld>
            <a:endParaRPr lang="sv-SE" dirty="0"/>
          </a:p>
        </p:txBody>
      </p:sp>
      <p:sp>
        <p:nvSpPr>
          <p:cNvPr id="4" name="Platshållare för sidfot 3"/>
          <p:cNvSpPr>
            <a:spLocks noGrp="1"/>
          </p:cNvSpPr>
          <p:nvPr>
            <p:ph type="ftr" sz="quarter" idx="15"/>
          </p:nvPr>
        </p:nvSpPr>
        <p:spPr/>
        <p:txBody>
          <a:bodyPr/>
          <a:lstStyle/>
          <a:p>
            <a:r>
              <a:rPr lang="en-US" smtClean="0"/>
              <a:t>SUSTAINABLE CITY – OPEN TO THE WORLD</a:t>
            </a:r>
            <a:endParaRPr lang="en-GB" dirty="0"/>
          </a:p>
        </p:txBody>
      </p:sp>
      <p:sp>
        <p:nvSpPr>
          <p:cNvPr id="5" name="Platshållare för text 4"/>
          <p:cNvSpPr>
            <a:spLocks noGrp="1"/>
          </p:cNvSpPr>
          <p:nvPr>
            <p:ph type="body" sz="quarter" idx="13"/>
          </p:nvPr>
        </p:nvSpPr>
        <p:spPr>
          <a:xfrm>
            <a:off x="5031160" y="1440000"/>
            <a:ext cx="3719438" cy="4694400"/>
          </a:xfrm>
        </p:spPr>
        <p:txBody>
          <a:bodyPr/>
          <a:lstStyle/>
          <a:p>
            <a:pPr marL="857250" indent="-342900">
              <a:spcBef>
                <a:spcPct val="20000"/>
              </a:spcBef>
              <a:buFontTx/>
              <a:buChar char="•"/>
              <a:tabLst>
                <a:tab pos="566738" algn="l"/>
              </a:tabLst>
            </a:pPr>
            <a:r>
              <a:rPr lang="sv-SE" dirty="0" smtClean="0"/>
              <a:t>King Carl XVI Gustaf</a:t>
            </a:r>
          </a:p>
          <a:p>
            <a:pPr marL="857250" indent="-342900">
              <a:spcBef>
                <a:spcPct val="20000"/>
              </a:spcBef>
              <a:buFontTx/>
              <a:buChar char="•"/>
              <a:tabLst>
                <a:tab pos="566738" algn="l"/>
              </a:tabLst>
            </a:pPr>
            <a:r>
              <a:rPr lang="sv-SE" dirty="0" smtClean="0"/>
              <a:t>King </a:t>
            </a:r>
            <a:r>
              <a:rPr lang="sv-SE" dirty="0" err="1" smtClean="0"/>
              <a:t>since</a:t>
            </a:r>
            <a:r>
              <a:rPr lang="sv-SE" dirty="0" smtClean="0"/>
              <a:t> 1973</a:t>
            </a:r>
          </a:p>
          <a:p>
            <a:pPr marL="857250" indent="-342900">
              <a:spcBef>
                <a:spcPct val="20000"/>
              </a:spcBef>
              <a:buFontTx/>
              <a:buChar char="•"/>
              <a:tabLst>
                <a:tab pos="566738" algn="l"/>
              </a:tabLst>
            </a:pPr>
            <a:r>
              <a:rPr lang="sv-SE" dirty="0" smtClean="0"/>
              <a:t>No </a:t>
            </a:r>
            <a:r>
              <a:rPr lang="sv-SE" dirty="0" err="1" smtClean="0"/>
              <a:t>political</a:t>
            </a:r>
            <a:r>
              <a:rPr lang="sv-SE" dirty="0" smtClean="0"/>
              <a:t> power</a:t>
            </a:r>
          </a:p>
          <a:p>
            <a:pPr marL="857250" indent="-342900">
              <a:spcBef>
                <a:spcPct val="20000"/>
              </a:spcBef>
              <a:buFontTx/>
              <a:buChar char="•"/>
              <a:tabLst>
                <a:tab pos="566738" algn="l"/>
              </a:tabLst>
            </a:pPr>
            <a:r>
              <a:rPr lang="sv-SE" dirty="0" smtClean="0"/>
              <a:t>Representative /</a:t>
            </a:r>
            <a:r>
              <a:rPr lang="sv-SE" dirty="0" err="1" smtClean="0"/>
              <a:t>ceremonial</a:t>
            </a:r>
            <a:r>
              <a:rPr lang="sv-SE" dirty="0" smtClean="0"/>
              <a:t> </a:t>
            </a:r>
          </a:p>
          <a:p>
            <a:endParaRPr lang="sv-SE" dirty="0"/>
          </a:p>
        </p:txBody>
      </p:sp>
      <p:pic>
        <p:nvPicPr>
          <p:cNvPr id="6" name="Picture 13" descr="R:\OH\kungen_s.bmp"/>
          <p:cNvPicPr>
            <a:picLocks noChangeAspect="1" noChangeArrowheads="1"/>
          </p:cNvPicPr>
          <p:nvPr/>
        </p:nvPicPr>
        <p:blipFill>
          <a:blip r:embed="rId2"/>
          <a:srcRect/>
          <a:stretch>
            <a:fillRect/>
          </a:stretch>
        </p:blipFill>
        <p:spPr bwMode="auto">
          <a:xfrm>
            <a:off x="611560" y="1772816"/>
            <a:ext cx="4419600" cy="3854450"/>
          </a:xfrm>
          <a:prstGeom prst="rect">
            <a:avLst/>
          </a:prstGeom>
          <a:noFill/>
        </p:spPr>
      </p:pic>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0"/>
          </p:nvPr>
        </p:nvSpPr>
        <p:spPr/>
        <p:txBody>
          <a:bodyPr/>
          <a:lstStyle/>
          <a:p>
            <a:r>
              <a:rPr lang="en-US" smtClean="0"/>
              <a:t>SUSTAINABLE CITY – OPEN TO THE WORLD</a:t>
            </a:r>
            <a:endParaRPr lang="en-GB" dirty="0"/>
          </a:p>
        </p:txBody>
      </p:sp>
      <p:sp>
        <p:nvSpPr>
          <p:cNvPr id="3" name="Platshållare för bildnummer 2"/>
          <p:cNvSpPr>
            <a:spLocks noGrp="1"/>
          </p:cNvSpPr>
          <p:nvPr>
            <p:ph type="sldNum" sz="quarter" idx="11"/>
          </p:nvPr>
        </p:nvSpPr>
        <p:spPr/>
        <p:txBody>
          <a:bodyPr/>
          <a:lstStyle/>
          <a:p>
            <a:fld id="{CCB980A4-8073-2E47-BD49-CDC58DACAC28}" type="slidenum">
              <a:rPr lang="sv-SE" smtClean="0"/>
              <a:pPr/>
              <a:t>30</a:t>
            </a:fld>
            <a:endParaRPr lang="sv-SE" dirty="0"/>
          </a:p>
        </p:txBody>
      </p:sp>
      <p:sp>
        <p:nvSpPr>
          <p:cNvPr id="6" name="Rubrik 5"/>
          <p:cNvSpPr>
            <a:spLocks noGrp="1"/>
          </p:cNvSpPr>
          <p:nvPr>
            <p:ph type="title"/>
          </p:nvPr>
        </p:nvSpPr>
        <p:spPr>
          <a:xfrm>
            <a:off x="5975149" y="2085740"/>
            <a:ext cx="2775449" cy="665928"/>
          </a:xfrm>
        </p:spPr>
        <p:txBody>
          <a:bodyPr/>
          <a:lstStyle/>
          <a:p>
            <a:r>
              <a:rPr lang="sv-SE" dirty="0" err="1" smtClean="0"/>
              <a:t>Planning</a:t>
            </a:r>
            <a:r>
              <a:rPr lang="sv-SE" dirty="0" smtClean="0"/>
              <a:t> </a:t>
            </a:r>
            <a:r>
              <a:rPr lang="sv-SE" dirty="0" err="1" smtClean="0"/>
              <a:t>levels</a:t>
            </a:r>
            <a:r>
              <a:rPr lang="sv-SE" dirty="0" smtClean="0"/>
              <a:t/>
            </a:r>
            <a:br>
              <a:rPr lang="sv-SE" dirty="0" smtClean="0"/>
            </a:br>
            <a:r>
              <a:rPr lang="sv-SE" dirty="0" smtClean="0"/>
              <a:t/>
            </a:r>
            <a:br>
              <a:rPr lang="sv-SE" dirty="0" smtClean="0"/>
            </a:br>
            <a:r>
              <a:rPr lang="sv-SE" dirty="0" smtClean="0"/>
              <a:t>Central City</a:t>
            </a:r>
            <a:endParaRPr lang="sv-SE" dirty="0"/>
          </a:p>
        </p:txBody>
      </p:sp>
      <p:pic>
        <p:nvPicPr>
          <p:cNvPr id="7" name="Picture 2"/>
          <p:cNvPicPr>
            <a:picLocks noChangeAspect="1" noChangeArrowheads="1"/>
          </p:cNvPicPr>
          <p:nvPr/>
        </p:nvPicPr>
        <p:blipFill>
          <a:blip r:embed="rId2" cstate="email"/>
          <a:srcRect/>
          <a:stretch>
            <a:fillRect/>
          </a:stretch>
        </p:blipFill>
        <p:spPr bwMode="auto">
          <a:xfrm>
            <a:off x="344385" y="671501"/>
            <a:ext cx="5240256" cy="4755680"/>
          </a:xfrm>
          <a:prstGeom prst="rect">
            <a:avLst/>
          </a:prstGeom>
          <a:noFill/>
          <a:ln w="9525">
            <a:noFill/>
            <a:miter lim="800000"/>
            <a:headEnd/>
            <a:tailEnd/>
          </a:ln>
        </p:spPr>
      </p:pic>
      <p:cxnSp>
        <p:nvCxnSpPr>
          <p:cNvPr id="8" name="Rak 7"/>
          <p:cNvCxnSpPr/>
          <p:nvPr/>
        </p:nvCxnSpPr>
        <p:spPr>
          <a:xfrm>
            <a:off x="344385" y="4927180"/>
            <a:ext cx="245063" cy="500000"/>
          </a:xfrm>
          <a:prstGeom prst="line">
            <a:avLst/>
          </a:prstGeom>
          <a:ln>
            <a:solidFill>
              <a:srgbClr val="2C2C2C"/>
            </a:solidFill>
            <a:prstDash val="dash"/>
          </a:ln>
        </p:spPr>
        <p:style>
          <a:lnRef idx="2">
            <a:schemeClr val="accent1"/>
          </a:lnRef>
          <a:fillRef idx="0">
            <a:schemeClr val="accent1"/>
          </a:fillRef>
          <a:effectRef idx="1">
            <a:schemeClr val="accent1"/>
          </a:effectRef>
          <a:fontRef idx="minor">
            <a:schemeClr val="tx1"/>
          </a:fontRef>
        </p:style>
      </p:cxnSp>
      <p:cxnSp>
        <p:nvCxnSpPr>
          <p:cNvPr id="9" name="Rak 8"/>
          <p:cNvCxnSpPr/>
          <p:nvPr/>
        </p:nvCxnSpPr>
        <p:spPr>
          <a:xfrm>
            <a:off x="3846524" y="2274676"/>
            <a:ext cx="717918" cy="287144"/>
          </a:xfrm>
          <a:prstGeom prst="line">
            <a:avLst/>
          </a:prstGeom>
          <a:ln>
            <a:solidFill>
              <a:srgbClr val="2C2C2C"/>
            </a:solidFill>
            <a:prstDash val="dash"/>
          </a:ln>
        </p:spPr>
        <p:style>
          <a:lnRef idx="2">
            <a:schemeClr val="accent1"/>
          </a:lnRef>
          <a:fillRef idx="0">
            <a:schemeClr val="accent1"/>
          </a:fillRef>
          <a:effectRef idx="1">
            <a:schemeClr val="accent1"/>
          </a:effectRef>
          <a:fontRef idx="minor">
            <a:schemeClr val="tx1"/>
          </a:fontRef>
        </p:style>
      </p:cxnSp>
      <p:cxnSp>
        <p:nvCxnSpPr>
          <p:cNvPr id="10" name="Rak 9"/>
          <p:cNvCxnSpPr/>
          <p:nvPr/>
        </p:nvCxnSpPr>
        <p:spPr>
          <a:xfrm>
            <a:off x="4716842" y="2418248"/>
            <a:ext cx="0" cy="506321"/>
          </a:xfrm>
          <a:prstGeom prst="line">
            <a:avLst/>
          </a:prstGeom>
          <a:ln>
            <a:solidFill>
              <a:srgbClr val="2C2C2C"/>
            </a:solidFill>
            <a:prstDash val="dash"/>
          </a:ln>
        </p:spPr>
        <p:style>
          <a:lnRef idx="2">
            <a:schemeClr val="accent1"/>
          </a:lnRef>
          <a:fillRef idx="0">
            <a:schemeClr val="accent1"/>
          </a:fillRef>
          <a:effectRef idx="1">
            <a:schemeClr val="accent1"/>
          </a:effectRef>
          <a:fontRef idx="minor">
            <a:schemeClr val="tx1"/>
          </a:fontRef>
        </p:style>
      </p:cxnSp>
      <p:cxnSp>
        <p:nvCxnSpPr>
          <p:cNvPr id="11" name="Rak 10"/>
          <p:cNvCxnSpPr/>
          <p:nvPr/>
        </p:nvCxnSpPr>
        <p:spPr>
          <a:xfrm flipH="1">
            <a:off x="3846524" y="4367959"/>
            <a:ext cx="408080" cy="105799"/>
          </a:xfrm>
          <a:prstGeom prst="line">
            <a:avLst/>
          </a:prstGeom>
          <a:ln>
            <a:solidFill>
              <a:srgbClr val="2C2C2C"/>
            </a:solidFill>
            <a:prstDash val="dash"/>
          </a:ln>
        </p:spPr>
        <p:style>
          <a:lnRef idx="2">
            <a:schemeClr val="accent1"/>
          </a:lnRef>
          <a:fillRef idx="0">
            <a:schemeClr val="accent1"/>
          </a:fillRef>
          <a:effectRef idx="1">
            <a:schemeClr val="accent1"/>
          </a:effectRef>
          <a:fontRef idx="minor">
            <a:schemeClr val="tx1"/>
          </a:fontRef>
        </p:style>
      </p:cxnSp>
      <p:sp>
        <p:nvSpPr>
          <p:cNvPr id="12" name="textruta 11"/>
          <p:cNvSpPr txBox="1"/>
          <p:nvPr/>
        </p:nvSpPr>
        <p:spPr>
          <a:xfrm>
            <a:off x="2546717" y="3672714"/>
            <a:ext cx="639919" cy="369332"/>
          </a:xfrm>
          <a:prstGeom prst="rect">
            <a:avLst/>
          </a:prstGeom>
          <a:noFill/>
        </p:spPr>
        <p:txBody>
          <a:bodyPr wrap="none" rtlCol="0">
            <a:spAutoFit/>
          </a:bodyPr>
          <a:lstStyle/>
          <a:p>
            <a:r>
              <a:rPr lang="sv-SE" dirty="0" smtClean="0">
                <a:solidFill>
                  <a:srgbClr val="2C2C2C"/>
                </a:solidFill>
              </a:rPr>
              <a:t>+2,8</a:t>
            </a:r>
            <a:endParaRPr lang="sv-SE" dirty="0">
              <a:solidFill>
                <a:srgbClr val="2C2C2C"/>
              </a:solidFill>
            </a:endParaRPr>
          </a:p>
        </p:txBody>
      </p:sp>
      <p:sp>
        <p:nvSpPr>
          <p:cNvPr id="13" name="textruta 12"/>
          <p:cNvSpPr txBox="1"/>
          <p:nvPr/>
        </p:nvSpPr>
        <p:spPr>
          <a:xfrm>
            <a:off x="4076923" y="1716407"/>
            <a:ext cx="447558" cy="369332"/>
          </a:xfrm>
          <a:prstGeom prst="rect">
            <a:avLst/>
          </a:prstGeom>
          <a:noFill/>
        </p:spPr>
        <p:txBody>
          <a:bodyPr wrap="none" rtlCol="0">
            <a:spAutoFit/>
          </a:bodyPr>
          <a:lstStyle/>
          <a:p>
            <a:r>
              <a:rPr lang="sv-SE" dirty="0" smtClean="0">
                <a:solidFill>
                  <a:srgbClr val="2C2C2C"/>
                </a:solidFill>
              </a:rPr>
              <a:t>+3</a:t>
            </a:r>
            <a:endParaRPr lang="sv-SE" dirty="0">
              <a:solidFill>
                <a:srgbClr val="2C2C2C"/>
              </a:solidFill>
            </a:endParaRPr>
          </a:p>
        </p:txBody>
      </p:sp>
      <p:sp>
        <p:nvSpPr>
          <p:cNvPr id="14" name="textruta 13"/>
          <p:cNvSpPr txBox="1"/>
          <p:nvPr/>
        </p:nvSpPr>
        <p:spPr>
          <a:xfrm>
            <a:off x="24425" y="5427180"/>
            <a:ext cx="639919" cy="369332"/>
          </a:xfrm>
          <a:prstGeom prst="rect">
            <a:avLst/>
          </a:prstGeom>
          <a:noFill/>
        </p:spPr>
        <p:txBody>
          <a:bodyPr wrap="square" rtlCol="0">
            <a:spAutoFit/>
          </a:bodyPr>
          <a:lstStyle/>
          <a:p>
            <a:r>
              <a:rPr lang="sv-SE" dirty="0" smtClean="0">
                <a:solidFill>
                  <a:srgbClr val="2C2C2C"/>
                </a:solidFill>
              </a:rPr>
              <a:t>+2,5</a:t>
            </a:r>
            <a:endParaRPr lang="sv-SE" dirty="0">
              <a:solidFill>
                <a:srgbClr val="2C2C2C"/>
              </a:solidFill>
            </a:endParaRPr>
          </a:p>
        </p:txBody>
      </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0"/>
          </p:nvPr>
        </p:nvSpPr>
        <p:spPr/>
        <p:txBody>
          <a:bodyPr/>
          <a:lstStyle/>
          <a:p>
            <a:r>
              <a:rPr lang="en-US" smtClean="0"/>
              <a:t>SUSTAINABLE CITY – OPEN TO THE WORLD</a:t>
            </a:r>
            <a:endParaRPr lang="en-GB" dirty="0"/>
          </a:p>
        </p:txBody>
      </p:sp>
      <p:sp>
        <p:nvSpPr>
          <p:cNvPr id="3" name="Platshållare för bildnummer 2"/>
          <p:cNvSpPr>
            <a:spLocks noGrp="1"/>
          </p:cNvSpPr>
          <p:nvPr>
            <p:ph type="sldNum" sz="quarter" idx="11"/>
          </p:nvPr>
        </p:nvSpPr>
        <p:spPr/>
        <p:txBody>
          <a:bodyPr/>
          <a:lstStyle/>
          <a:p>
            <a:fld id="{CCB980A4-8073-2E47-BD49-CDC58DACAC28}" type="slidenum">
              <a:rPr lang="sv-SE" smtClean="0"/>
              <a:pPr/>
              <a:t>31</a:t>
            </a:fld>
            <a:endParaRPr lang="sv-SE" dirty="0"/>
          </a:p>
        </p:txBody>
      </p:sp>
      <p:sp>
        <p:nvSpPr>
          <p:cNvPr id="6" name="Rubrik 5"/>
          <p:cNvSpPr>
            <a:spLocks noGrp="1"/>
          </p:cNvSpPr>
          <p:nvPr>
            <p:ph type="title"/>
          </p:nvPr>
        </p:nvSpPr>
        <p:spPr/>
        <p:txBody>
          <a:bodyPr/>
          <a:lstStyle/>
          <a:p>
            <a:pPr algn="ctr"/>
            <a:r>
              <a:rPr lang="sv-SE" sz="1800" dirty="0" err="1" smtClean="0"/>
              <a:t>Criteria</a:t>
            </a:r>
            <a:r>
              <a:rPr lang="sv-SE" sz="1800" dirty="0" smtClean="0"/>
              <a:t> for </a:t>
            </a:r>
            <a:r>
              <a:rPr lang="sv-SE" sz="1800" dirty="0" err="1" smtClean="0"/>
              <a:t>selection</a:t>
            </a:r>
            <a:r>
              <a:rPr lang="sv-SE" sz="1800" dirty="0" smtClean="0"/>
              <a:t> of </a:t>
            </a:r>
            <a:r>
              <a:rPr lang="sv-SE" sz="1800" dirty="0" err="1" smtClean="0"/>
              <a:t>protection-</a:t>
            </a:r>
            <a:r>
              <a:rPr lang="sv-SE" sz="1800" dirty="0" smtClean="0"/>
              <a:t> </a:t>
            </a:r>
            <a:r>
              <a:rPr lang="sv-SE" sz="1800" dirty="0" err="1" smtClean="0"/>
              <a:t>current</a:t>
            </a:r>
            <a:r>
              <a:rPr lang="sv-SE" sz="1800" dirty="0" smtClean="0"/>
              <a:t> </a:t>
            </a:r>
            <a:r>
              <a:rPr lang="sv-SE" sz="1800" dirty="0" err="1" smtClean="0"/>
              <a:t>planning</a:t>
            </a:r>
            <a:r>
              <a:rPr lang="sv-SE" sz="1800" dirty="0" smtClean="0"/>
              <a:t> </a:t>
            </a:r>
            <a:r>
              <a:rPr lang="sv-SE" sz="1800" dirty="0" err="1" smtClean="0"/>
              <a:t>levels</a:t>
            </a:r>
            <a:endParaRPr lang="sv-SE" sz="1800" dirty="0"/>
          </a:p>
        </p:txBody>
      </p:sp>
      <p:pic>
        <p:nvPicPr>
          <p:cNvPr id="4098" name="Picture 2"/>
          <p:cNvPicPr>
            <a:picLocks noChangeAspect="1" noChangeArrowheads="1"/>
          </p:cNvPicPr>
          <p:nvPr/>
        </p:nvPicPr>
        <p:blipFill>
          <a:blip r:embed="rId2"/>
          <a:srcRect/>
          <a:stretch>
            <a:fillRect/>
          </a:stretch>
        </p:blipFill>
        <p:spPr bwMode="auto">
          <a:xfrm>
            <a:off x="606278" y="1015449"/>
            <a:ext cx="7964156" cy="5253602"/>
          </a:xfrm>
          <a:prstGeom prst="rect">
            <a:avLst/>
          </a:prstGeom>
          <a:noFill/>
          <a:ln w="9525">
            <a:noFill/>
            <a:miter lim="800000"/>
            <a:headEnd/>
            <a:tailEnd/>
          </a:ln>
        </p:spPr>
      </p:pic>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0"/>
          </p:nvPr>
        </p:nvSpPr>
        <p:spPr/>
        <p:txBody>
          <a:bodyPr/>
          <a:lstStyle/>
          <a:p>
            <a:r>
              <a:rPr lang="en-US" smtClean="0"/>
              <a:t>SUSTAINABLE CITY – OPEN TO THE WORLD</a:t>
            </a:r>
            <a:endParaRPr lang="en-GB" dirty="0"/>
          </a:p>
        </p:txBody>
      </p:sp>
      <p:sp>
        <p:nvSpPr>
          <p:cNvPr id="3" name="Platshållare för bildnummer 2"/>
          <p:cNvSpPr>
            <a:spLocks noGrp="1"/>
          </p:cNvSpPr>
          <p:nvPr>
            <p:ph type="sldNum" sz="quarter" idx="11"/>
          </p:nvPr>
        </p:nvSpPr>
        <p:spPr/>
        <p:txBody>
          <a:bodyPr/>
          <a:lstStyle/>
          <a:p>
            <a:fld id="{CCB980A4-8073-2E47-BD49-CDC58DACAC28}" type="slidenum">
              <a:rPr lang="sv-SE" smtClean="0"/>
              <a:pPr/>
              <a:t>32</a:t>
            </a:fld>
            <a:endParaRPr lang="sv-SE" dirty="0"/>
          </a:p>
        </p:txBody>
      </p:sp>
      <p:sp>
        <p:nvSpPr>
          <p:cNvPr id="6" name="Rubrik 5"/>
          <p:cNvSpPr>
            <a:spLocks noGrp="1"/>
          </p:cNvSpPr>
          <p:nvPr>
            <p:ph type="title"/>
          </p:nvPr>
        </p:nvSpPr>
        <p:spPr/>
        <p:txBody>
          <a:bodyPr/>
          <a:lstStyle/>
          <a:p>
            <a:r>
              <a:rPr lang="sv-SE" dirty="0" smtClean="0"/>
              <a:t>The </a:t>
            </a:r>
            <a:r>
              <a:rPr lang="sv-SE" dirty="0" err="1" smtClean="0"/>
              <a:t>hydro</a:t>
            </a:r>
            <a:r>
              <a:rPr lang="sv-SE" dirty="0" smtClean="0"/>
              <a:t> </a:t>
            </a:r>
            <a:r>
              <a:rPr lang="sv-SE" dirty="0" err="1" smtClean="0"/>
              <a:t>model</a:t>
            </a:r>
            <a:endParaRPr lang="sv-SE" dirty="0"/>
          </a:p>
        </p:txBody>
      </p:sp>
      <p:pic>
        <p:nvPicPr>
          <p:cNvPr id="1026" name="Picture 2"/>
          <p:cNvPicPr>
            <a:picLocks noChangeAspect="1" noChangeArrowheads="1"/>
          </p:cNvPicPr>
          <p:nvPr/>
        </p:nvPicPr>
        <p:blipFill>
          <a:blip r:embed="rId2"/>
          <a:srcRect/>
          <a:stretch>
            <a:fillRect/>
          </a:stretch>
        </p:blipFill>
        <p:spPr bwMode="auto">
          <a:xfrm>
            <a:off x="222742" y="1522875"/>
            <a:ext cx="5038725" cy="3762375"/>
          </a:xfrm>
          <a:prstGeom prst="rect">
            <a:avLst/>
          </a:prstGeom>
          <a:noFill/>
          <a:ln w="9525">
            <a:noFill/>
            <a:miter lim="800000"/>
            <a:headEnd/>
            <a:tailEnd/>
          </a:ln>
        </p:spPr>
      </p:pic>
      <p:sp>
        <p:nvSpPr>
          <p:cNvPr id="8" name="textruta 7"/>
          <p:cNvSpPr txBox="1"/>
          <p:nvPr/>
        </p:nvSpPr>
        <p:spPr>
          <a:xfrm>
            <a:off x="5793971" y="1878676"/>
            <a:ext cx="2504081" cy="2554545"/>
          </a:xfrm>
          <a:prstGeom prst="rect">
            <a:avLst/>
          </a:prstGeom>
          <a:noFill/>
        </p:spPr>
        <p:txBody>
          <a:bodyPr wrap="square" rtlCol="0">
            <a:spAutoFit/>
          </a:bodyPr>
          <a:lstStyle/>
          <a:p>
            <a:r>
              <a:rPr lang="sv-SE" sz="1600" b="1" dirty="0" err="1" smtClean="0">
                <a:latin typeface="Arial" panose="020B0604020202020204" pitchFamily="34" charset="0"/>
                <a:cs typeface="Arial" panose="020B0604020202020204" pitchFamily="34" charset="0"/>
              </a:rPr>
              <a:t>Simulates</a:t>
            </a:r>
            <a:r>
              <a:rPr lang="sv-SE" sz="1600" b="1" dirty="0" smtClean="0">
                <a:latin typeface="Arial" panose="020B0604020202020204" pitchFamily="34" charset="0"/>
                <a:cs typeface="Arial" panose="020B0604020202020204" pitchFamily="34" charset="0"/>
              </a:rPr>
              <a:t> </a:t>
            </a:r>
            <a:r>
              <a:rPr lang="sv-SE" sz="1600" b="1" dirty="0" err="1" smtClean="0">
                <a:latin typeface="Arial" panose="020B0604020202020204" pitchFamily="34" charset="0"/>
                <a:cs typeface="Arial" panose="020B0604020202020204" pitchFamily="34" charset="0"/>
              </a:rPr>
              <a:t>future</a:t>
            </a:r>
            <a:r>
              <a:rPr lang="sv-SE" sz="1600" b="1" dirty="0" smtClean="0">
                <a:latin typeface="Arial" panose="020B0604020202020204" pitchFamily="34" charset="0"/>
                <a:cs typeface="Arial" panose="020B0604020202020204" pitchFamily="34" charset="0"/>
              </a:rPr>
              <a:t> water </a:t>
            </a:r>
            <a:r>
              <a:rPr lang="sv-SE" sz="1600" b="1" dirty="0" err="1" smtClean="0">
                <a:latin typeface="Arial" panose="020B0604020202020204" pitchFamily="34" charset="0"/>
                <a:cs typeface="Arial" panose="020B0604020202020204" pitchFamily="34" charset="0"/>
              </a:rPr>
              <a:t>levels</a:t>
            </a:r>
            <a:endParaRPr lang="sv-SE" sz="1600" b="1" dirty="0" smtClean="0">
              <a:latin typeface="Arial" panose="020B0604020202020204" pitchFamily="34" charset="0"/>
              <a:cs typeface="Arial" panose="020B0604020202020204" pitchFamily="34" charset="0"/>
            </a:endParaRPr>
          </a:p>
          <a:p>
            <a:r>
              <a:rPr lang="sv-SE" sz="1600" b="1" dirty="0" err="1" smtClean="0">
                <a:latin typeface="Arial" panose="020B0604020202020204" pitchFamily="34" charset="0"/>
                <a:cs typeface="Arial" panose="020B0604020202020204" pitchFamily="34" charset="0"/>
              </a:rPr>
              <a:t>Flows</a:t>
            </a:r>
            <a:r>
              <a:rPr lang="sv-SE" sz="1600" b="1" dirty="0" smtClean="0">
                <a:latin typeface="Arial" panose="020B0604020202020204" pitchFamily="34" charset="0"/>
                <a:cs typeface="Arial" panose="020B0604020202020204" pitchFamily="34" charset="0"/>
              </a:rPr>
              <a:t>, </a:t>
            </a:r>
            <a:r>
              <a:rPr lang="sv-SE" sz="1600" b="1" dirty="0" err="1" smtClean="0">
                <a:latin typeface="Arial" panose="020B0604020202020204" pitchFamily="34" charset="0"/>
                <a:cs typeface="Arial" panose="020B0604020202020204" pitchFamily="34" charset="0"/>
              </a:rPr>
              <a:t>rainfall</a:t>
            </a:r>
            <a:r>
              <a:rPr lang="sv-SE" sz="1600" b="1" dirty="0" smtClean="0">
                <a:latin typeface="Arial" panose="020B0604020202020204" pitchFamily="34" charset="0"/>
                <a:cs typeface="Arial" panose="020B0604020202020204" pitchFamily="34" charset="0"/>
              </a:rPr>
              <a:t> high </a:t>
            </a:r>
            <a:r>
              <a:rPr lang="sv-SE" sz="1600" b="1" dirty="0" err="1" smtClean="0">
                <a:latin typeface="Arial" panose="020B0604020202020204" pitchFamily="34" charset="0"/>
                <a:cs typeface="Arial" panose="020B0604020202020204" pitchFamily="34" charset="0"/>
              </a:rPr>
              <a:t>sea</a:t>
            </a:r>
            <a:r>
              <a:rPr lang="sv-SE" sz="1600" b="1" dirty="0" smtClean="0">
                <a:latin typeface="Arial" panose="020B0604020202020204" pitchFamily="34" charset="0"/>
                <a:cs typeface="Arial" panose="020B0604020202020204" pitchFamily="34" charset="0"/>
              </a:rPr>
              <a:t> </a:t>
            </a:r>
            <a:r>
              <a:rPr lang="sv-SE" sz="1600" b="1" dirty="0" err="1" smtClean="0">
                <a:latin typeface="Arial" panose="020B0604020202020204" pitchFamily="34" charset="0"/>
                <a:cs typeface="Arial" panose="020B0604020202020204" pitchFamily="34" charset="0"/>
              </a:rPr>
              <a:t>levels</a:t>
            </a:r>
            <a:r>
              <a:rPr lang="sv-SE" sz="1600" b="1" dirty="0" smtClean="0">
                <a:latin typeface="Arial" panose="020B0604020202020204" pitchFamily="34" charset="0"/>
                <a:cs typeface="Arial" panose="020B0604020202020204" pitchFamily="34" charset="0"/>
              </a:rPr>
              <a:t> </a:t>
            </a:r>
            <a:r>
              <a:rPr lang="sv-SE" sz="1600" b="1" dirty="0" err="1" smtClean="0">
                <a:latin typeface="Arial" panose="020B0604020202020204" pitchFamily="34" charset="0"/>
                <a:cs typeface="Arial" panose="020B0604020202020204" pitchFamily="34" charset="0"/>
              </a:rPr>
              <a:t>etc</a:t>
            </a:r>
            <a:endParaRPr lang="sv-SE" sz="1600" b="1" dirty="0" smtClean="0">
              <a:latin typeface="Arial" panose="020B0604020202020204" pitchFamily="34" charset="0"/>
              <a:cs typeface="Arial" panose="020B0604020202020204" pitchFamily="34" charset="0"/>
            </a:endParaRPr>
          </a:p>
          <a:p>
            <a:endParaRPr lang="sv-SE" sz="1600" b="1" dirty="0" smtClean="0">
              <a:latin typeface="Arial" panose="020B0604020202020204" pitchFamily="34" charset="0"/>
              <a:cs typeface="Arial" panose="020B0604020202020204" pitchFamily="34" charset="0"/>
            </a:endParaRPr>
          </a:p>
          <a:p>
            <a:r>
              <a:rPr lang="sv-SE" sz="1600" b="1" dirty="0" err="1" smtClean="0">
                <a:latin typeface="Arial" panose="020B0604020202020204" pitchFamily="34" charset="0"/>
                <a:cs typeface="Arial" panose="020B0604020202020204" pitchFamily="34" charset="0"/>
              </a:rPr>
              <a:t>Evaluate</a:t>
            </a:r>
            <a:r>
              <a:rPr lang="sv-SE" sz="1600" b="1" dirty="0" smtClean="0">
                <a:latin typeface="Arial" panose="020B0604020202020204" pitchFamily="34" charset="0"/>
                <a:cs typeface="Arial" panose="020B0604020202020204" pitchFamily="34" charset="0"/>
              </a:rPr>
              <a:t> </a:t>
            </a:r>
            <a:r>
              <a:rPr lang="sv-SE" sz="1600" b="1" dirty="0" err="1" smtClean="0">
                <a:latin typeface="Arial" panose="020B0604020202020204" pitchFamily="34" charset="0"/>
                <a:cs typeface="Arial" panose="020B0604020202020204" pitchFamily="34" charset="0"/>
              </a:rPr>
              <a:t>protection</a:t>
            </a:r>
            <a:r>
              <a:rPr lang="sv-SE" sz="1600" b="1" dirty="0" smtClean="0">
                <a:latin typeface="Arial" panose="020B0604020202020204" pitchFamily="34" charset="0"/>
                <a:cs typeface="Arial" panose="020B0604020202020204" pitchFamily="34" charset="0"/>
              </a:rPr>
              <a:t> </a:t>
            </a:r>
            <a:r>
              <a:rPr lang="sv-SE" sz="1600" b="1" dirty="0" err="1" smtClean="0">
                <a:latin typeface="Arial" panose="020B0604020202020204" pitchFamily="34" charset="0"/>
                <a:cs typeface="Arial" panose="020B0604020202020204" pitchFamily="34" charset="0"/>
              </a:rPr>
              <a:t>measurments</a:t>
            </a:r>
            <a:endParaRPr lang="sv-SE" sz="1600" b="1" dirty="0" smtClean="0">
              <a:latin typeface="Arial" panose="020B0604020202020204" pitchFamily="34" charset="0"/>
              <a:cs typeface="Arial" panose="020B0604020202020204" pitchFamily="34" charset="0"/>
            </a:endParaRPr>
          </a:p>
          <a:p>
            <a:endParaRPr lang="sv-SE" sz="1600" b="1" dirty="0" smtClean="0">
              <a:latin typeface="Arial" panose="020B0604020202020204" pitchFamily="34" charset="0"/>
              <a:cs typeface="Arial" panose="020B0604020202020204" pitchFamily="34" charset="0"/>
            </a:endParaRPr>
          </a:p>
          <a:p>
            <a:r>
              <a:rPr lang="sv-SE" sz="1600" b="1" dirty="0" smtClean="0">
                <a:latin typeface="Arial" panose="020B0604020202020204" pitchFamily="34" charset="0"/>
                <a:cs typeface="Arial" panose="020B0604020202020204" pitchFamily="34" charset="0"/>
              </a:rPr>
              <a:t>Basis for </a:t>
            </a:r>
            <a:r>
              <a:rPr lang="sv-SE" sz="1600" b="1" dirty="0" err="1" smtClean="0">
                <a:latin typeface="Arial" panose="020B0604020202020204" pitchFamily="34" charset="0"/>
                <a:cs typeface="Arial" panose="020B0604020202020204" pitchFamily="34" charset="0"/>
              </a:rPr>
              <a:t>climate</a:t>
            </a:r>
            <a:r>
              <a:rPr lang="sv-SE" sz="1600" b="1" dirty="0" smtClean="0">
                <a:latin typeface="Arial" panose="020B0604020202020204" pitchFamily="34" charset="0"/>
                <a:cs typeface="Arial" panose="020B0604020202020204" pitchFamily="34" charset="0"/>
              </a:rPr>
              <a:t> adaption strategis</a:t>
            </a:r>
          </a:p>
        </p:txBody>
      </p:sp>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0"/>
          </p:nvPr>
        </p:nvSpPr>
        <p:spPr/>
        <p:txBody>
          <a:bodyPr/>
          <a:lstStyle/>
          <a:p>
            <a:r>
              <a:rPr lang="en-US" smtClean="0"/>
              <a:t>SUSTAINABLE CITY – OPEN TO THE WORLD</a:t>
            </a:r>
            <a:endParaRPr lang="en-GB" dirty="0"/>
          </a:p>
        </p:txBody>
      </p:sp>
      <p:sp>
        <p:nvSpPr>
          <p:cNvPr id="3" name="Platshållare för bildnummer 2"/>
          <p:cNvSpPr>
            <a:spLocks noGrp="1"/>
          </p:cNvSpPr>
          <p:nvPr>
            <p:ph type="sldNum" sz="quarter" idx="11"/>
          </p:nvPr>
        </p:nvSpPr>
        <p:spPr/>
        <p:txBody>
          <a:bodyPr/>
          <a:lstStyle/>
          <a:p>
            <a:fld id="{CCB980A4-8073-2E47-BD49-CDC58DACAC28}" type="slidenum">
              <a:rPr lang="sv-SE" smtClean="0"/>
              <a:pPr/>
              <a:t>33</a:t>
            </a:fld>
            <a:endParaRPr lang="sv-SE" dirty="0"/>
          </a:p>
        </p:txBody>
      </p:sp>
      <p:sp>
        <p:nvSpPr>
          <p:cNvPr id="6" name="Rubrik 5"/>
          <p:cNvSpPr>
            <a:spLocks noGrp="1"/>
          </p:cNvSpPr>
          <p:nvPr>
            <p:ph type="title"/>
          </p:nvPr>
        </p:nvSpPr>
        <p:spPr/>
        <p:txBody>
          <a:bodyPr/>
          <a:lstStyle/>
          <a:p>
            <a:r>
              <a:rPr lang="sv-SE" dirty="0" smtClean="0"/>
              <a:t>Hydro </a:t>
            </a:r>
            <a:r>
              <a:rPr lang="sv-SE" dirty="0" err="1" smtClean="0"/>
              <a:t>model</a:t>
            </a:r>
            <a:r>
              <a:rPr lang="sv-SE" dirty="0" smtClean="0"/>
              <a:t> - parts</a:t>
            </a:r>
            <a:br>
              <a:rPr lang="sv-SE" dirty="0" smtClean="0"/>
            </a:br>
            <a:endParaRPr lang="sv-SE" dirty="0"/>
          </a:p>
        </p:txBody>
      </p:sp>
      <p:pic>
        <p:nvPicPr>
          <p:cNvPr id="7" name="Picture 2"/>
          <p:cNvPicPr>
            <a:picLocks noChangeAspect="1" noChangeArrowheads="1"/>
          </p:cNvPicPr>
          <p:nvPr/>
        </p:nvPicPr>
        <p:blipFill>
          <a:blip r:embed="rId2" cstate="print"/>
          <a:srcRect t="277" b="-941"/>
          <a:stretch>
            <a:fillRect/>
          </a:stretch>
        </p:blipFill>
        <p:spPr bwMode="auto">
          <a:xfrm>
            <a:off x="3672714" y="1289516"/>
            <a:ext cx="5452806" cy="4668498"/>
          </a:xfrm>
          <a:prstGeom prst="rect">
            <a:avLst/>
          </a:prstGeom>
          <a:noFill/>
          <a:ln w="9525">
            <a:noFill/>
            <a:miter lim="800000"/>
            <a:headEnd/>
            <a:tailEnd/>
          </a:ln>
        </p:spPr>
      </p:pic>
      <p:sp>
        <p:nvSpPr>
          <p:cNvPr id="8" name="Rektangel 7"/>
          <p:cNvSpPr/>
          <p:nvPr/>
        </p:nvSpPr>
        <p:spPr>
          <a:xfrm>
            <a:off x="0" y="1289516"/>
            <a:ext cx="3865418" cy="5078313"/>
          </a:xfrm>
          <a:prstGeom prst="rect">
            <a:avLst/>
          </a:prstGeom>
        </p:spPr>
        <p:txBody>
          <a:bodyPr wrap="square">
            <a:spAutoFit/>
          </a:bodyPr>
          <a:lstStyle/>
          <a:p>
            <a:endParaRPr lang="sv-SE" dirty="0" smtClean="0"/>
          </a:p>
          <a:p>
            <a:pPr marL="342900" indent="-342900">
              <a:buFont typeface="+mj-lt"/>
              <a:buAutoNum type="arabicPeriod"/>
            </a:pPr>
            <a:r>
              <a:rPr lang="sv-SE" dirty="0" smtClean="0"/>
              <a:t>Central GBG– heavy </a:t>
            </a:r>
            <a:r>
              <a:rPr lang="sv-SE" dirty="0" err="1" smtClean="0"/>
              <a:t>rainfall</a:t>
            </a:r>
            <a:r>
              <a:rPr lang="sv-SE" dirty="0" smtClean="0"/>
              <a:t> and high </a:t>
            </a:r>
            <a:r>
              <a:rPr lang="sv-SE" dirty="0" err="1" smtClean="0"/>
              <a:t>sea</a:t>
            </a:r>
            <a:r>
              <a:rPr lang="sv-SE" dirty="0" smtClean="0"/>
              <a:t> </a:t>
            </a:r>
            <a:r>
              <a:rPr lang="sv-SE" dirty="0" err="1" smtClean="0"/>
              <a:t>levels</a:t>
            </a:r>
            <a:endParaRPr lang="sv-SE" dirty="0" smtClean="0"/>
          </a:p>
          <a:p>
            <a:pPr marL="342900" indent="-342900">
              <a:buFont typeface="+mj-lt"/>
              <a:buAutoNum type="arabicPeriod"/>
            </a:pPr>
            <a:endParaRPr lang="sv-SE" dirty="0" smtClean="0"/>
          </a:p>
          <a:p>
            <a:pPr marL="342900" indent="-342900">
              <a:buFont typeface="+mj-lt"/>
              <a:buAutoNum type="arabicPeriod"/>
            </a:pPr>
            <a:r>
              <a:rPr lang="sv-SE" dirty="0" smtClean="0"/>
              <a:t>Mölndalsån and Säveån – high water from </a:t>
            </a:r>
            <a:r>
              <a:rPr lang="sv-SE" dirty="0" err="1" smtClean="0"/>
              <a:t>sea</a:t>
            </a:r>
            <a:r>
              <a:rPr lang="sv-SE" dirty="0" smtClean="0"/>
              <a:t> and high flow</a:t>
            </a:r>
          </a:p>
          <a:p>
            <a:pPr marL="342900" indent="-342900">
              <a:buFont typeface="+mj-lt"/>
              <a:buAutoNum type="arabicPeriod"/>
            </a:pPr>
            <a:endParaRPr lang="sv-SE" dirty="0" smtClean="0"/>
          </a:p>
          <a:p>
            <a:pPr marL="342900" indent="-342900">
              <a:buFont typeface="+mj-lt"/>
              <a:buAutoNum type="arabicPeriod"/>
            </a:pPr>
            <a:r>
              <a:rPr lang="sv-SE" dirty="0" smtClean="0"/>
              <a:t>River </a:t>
            </a:r>
            <a:r>
              <a:rPr lang="sv-SE" dirty="0" err="1" smtClean="0"/>
              <a:t>side</a:t>
            </a:r>
            <a:r>
              <a:rPr lang="sv-SE" dirty="0" smtClean="0"/>
              <a:t> </a:t>
            </a:r>
            <a:r>
              <a:rPr lang="sv-SE" dirty="0" err="1" smtClean="0"/>
              <a:t>protection</a:t>
            </a:r>
            <a:r>
              <a:rPr lang="sv-SE" dirty="0" smtClean="0"/>
              <a:t> and </a:t>
            </a:r>
            <a:r>
              <a:rPr lang="sv-SE" dirty="0" err="1" smtClean="0"/>
              <a:t>local</a:t>
            </a:r>
            <a:r>
              <a:rPr lang="sv-SE" dirty="0" smtClean="0"/>
              <a:t> dams  </a:t>
            </a:r>
            <a:r>
              <a:rPr lang="sv-SE" dirty="0" err="1" smtClean="0"/>
              <a:t>year</a:t>
            </a:r>
            <a:r>
              <a:rPr lang="sv-SE" dirty="0" smtClean="0"/>
              <a:t> 2100</a:t>
            </a:r>
          </a:p>
          <a:p>
            <a:pPr marL="342900" indent="-342900">
              <a:buFont typeface="+mj-lt"/>
              <a:buAutoNum type="arabicPeriod"/>
            </a:pPr>
            <a:endParaRPr lang="sv-SE" dirty="0" smtClean="0"/>
          </a:p>
          <a:p>
            <a:pPr marL="342900" indent="-342900">
              <a:buFont typeface="+mj-lt"/>
              <a:buAutoNum type="arabicPeriod"/>
            </a:pPr>
            <a:r>
              <a:rPr lang="sv-SE" dirty="0" smtClean="0"/>
              <a:t>Storm </a:t>
            </a:r>
            <a:r>
              <a:rPr lang="sv-SE" dirty="0" err="1" smtClean="0"/>
              <a:t>surge</a:t>
            </a:r>
            <a:r>
              <a:rPr lang="sv-SE" dirty="0" smtClean="0"/>
              <a:t> </a:t>
            </a:r>
            <a:r>
              <a:rPr lang="sv-SE" dirty="0" err="1" smtClean="0"/>
              <a:t>barriers</a:t>
            </a:r>
            <a:r>
              <a:rPr lang="sv-SE" dirty="0" smtClean="0"/>
              <a:t> </a:t>
            </a:r>
            <a:r>
              <a:rPr lang="sv-SE" dirty="0" err="1" smtClean="0"/>
              <a:t>year</a:t>
            </a:r>
            <a:r>
              <a:rPr lang="sv-SE" dirty="0" smtClean="0"/>
              <a:t> 2100</a:t>
            </a:r>
          </a:p>
          <a:p>
            <a:pPr marL="342900" indent="-342900">
              <a:buFont typeface="+mj-lt"/>
              <a:buAutoNum type="arabicPeriod"/>
            </a:pPr>
            <a:endParaRPr lang="sv-SE" dirty="0" smtClean="0"/>
          </a:p>
          <a:p>
            <a:pPr marL="342900" indent="-342900">
              <a:buFont typeface="+mj-lt"/>
              <a:buAutoNum type="arabicPeriod"/>
            </a:pPr>
            <a:r>
              <a:rPr lang="sv-SE" dirty="0" smtClean="0"/>
              <a:t>CBA</a:t>
            </a:r>
          </a:p>
          <a:p>
            <a:pPr marL="342900" indent="-342900">
              <a:buFont typeface="+mj-lt"/>
              <a:buAutoNum type="arabicPeriod"/>
            </a:pPr>
            <a:endParaRPr lang="sv-SE" dirty="0" smtClean="0"/>
          </a:p>
          <a:p>
            <a:endParaRPr lang="sv-SE" dirty="0" smtClean="0"/>
          </a:p>
          <a:p>
            <a:endParaRPr lang="sv-SE" dirty="0" smtClean="0"/>
          </a:p>
          <a:p>
            <a:pPr>
              <a:buFont typeface="Wingdings" pitchFamily="2" charset="2"/>
              <a:buChar char="Ø"/>
            </a:pPr>
            <a:r>
              <a:rPr lang="sv-SE" dirty="0" smtClean="0"/>
              <a:t>4 independent </a:t>
            </a:r>
            <a:r>
              <a:rPr lang="sv-SE" dirty="0" err="1" smtClean="0"/>
              <a:t>models</a:t>
            </a:r>
            <a:endParaRPr lang="sv-SE" dirty="0" smtClean="0"/>
          </a:p>
          <a:p>
            <a:pPr>
              <a:buFont typeface="Wingdings" pitchFamily="2" charset="2"/>
              <a:buChar char="Ø"/>
            </a:pPr>
            <a:r>
              <a:rPr lang="sv-SE" dirty="0" smtClean="0"/>
              <a:t>48 simulations</a:t>
            </a:r>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0"/>
          </p:nvPr>
        </p:nvSpPr>
        <p:spPr/>
        <p:txBody>
          <a:bodyPr/>
          <a:lstStyle/>
          <a:p>
            <a:r>
              <a:rPr lang="en-US" smtClean="0"/>
              <a:t>SUSTAINABLE CITY – OPEN TO THE WORLD</a:t>
            </a:r>
            <a:endParaRPr lang="en-GB" dirty="0"/>
          </a:p>
        </p:txBody>
      </p:sp>
      <p:sp>
        <p:nvSpPr>
          <p:cNvPr id="3" name="Platshållare för bildnummer 2"/>
          <p:cNvSpPr>
            <a:spLocks noGrp="1"/>
          </p:cNvSpPr>
          <p:nvPr>
            <p:ph type="sldNum" sz="quarter" idx="11"/>
          </p:nvPr>
        </p:nvSpPr>
        <p:spPr/>
        <p:txBody>
          <a:bodyPr/>
          <a:lstStyle/>
          <a:p>
            <a:fld id="{CCB980A4-8073-2E47-BD49-CDC58DACAC28}" type="slidenum">
              <a:rPr lang="sv-SE" smtClean="0"/>
              <a:pPr/>
              <a:t>34</a:t>
            </a:fld>
            <a:endParaRPr lang="sv-SE" dirty="0"/>
          </a:p>
        </p:txBody>
      </p:sp>
      <p:sp>
        <p:nvSpPr>
          <p:cNvPr id="6" name="Rubrik 5"/>
          <p:cNvSpPr>
            <a:spLocks noGrp="1"/>
          </p:cNvSpPr>
          <p:nvPr>
            <p:ph type="title"/>
          </p:nvPr>
        </p:nvSpPr>
        <p:spPr/>
        <p:txBody>
          <a:bodyPr/>
          <a:lstStyle/>
          <a:p>
            <a:r>
              <a:rPr lang="sv-SE" dirty="0" smtClean="0"/>
              <a:t>Input - data</a:t>
            </a:r>
            <a:endParaRPr lang="sv-SE" dirty="0"/>
          </a:p>
        </p:txBody>
      </p:sp>
      <p:pic>
        <p:nvPicPr>
          <p:cNvPr id="7" name="Picture 1"/>
          <p:cNvPicPr>
            <a:picLocks noChangeAspect="1" noChangeArrowheads="1"/>
          </p:cNvPicPr>
          <p:nvPr/>
        </p:nvPicPr>
        <p:blipFill>
          <a:blip r:embed="rId2"/>
          <a:srcRect/>
          <a:stretch>
            <a:fillRect/>
          </a:stretch>
        </p:blipFill>
        <p:spPr bwMode="auto">
          <a:xfrm>
            <a:off x="3866520" y="1006453"/>
            <a:ext cx="5125080" cy="3626646"/>
          </a:xfrm>
          <a:prstGeom prst="rect">
            <a:avLst/>
          </a:prstGeom>
          <a:noFill/>
          <a:ln w="9525">
            <a:noFill/>
            <a:miter lim="800000"/>
            <a:headEnd/>
            <a:tailEnd/>
          </a:ln>
        </p:spPr>
      </p:pic>
      <p:pic>
        <p:nvPicPr>
          <p:cNvPr id="8" name="Picture 2"/>
          <p:cNvPicPr>
            <a:picLocks noChangeAspect="1" noChangeArrowheads="1"/>
          </p:cNvPicPr>
          <p:nvPr/>
        </p:nvPicPr>
        <p:blipFill>
          <a:blip r:embed="rId3"/>
          <a:srcRect/>
          <a:stretch>
            <a:fillRect/>
          </a:stretch>
        </p:blipFill>
        <p:spPr bwMode="auto">
          <a:xfrm>
            <a:off x="5495161" y="4766557"/>
            <a:ext cx="3496439" cy="1435205"/>
          </a:xfrm>
          <a:prstGeom prst="rect">
            <a:avLst/>
          </a:prstGeom>
          <a:noFill/>
          <a:ln w="9525">
            <a:noFill/>
            <a:miter lim="800000"/>
            <a:headEnd/>
            <a:tailEnd/>
          </a:ln>
        </p:spPr>
      </p:pic>
      <p:pic>
        <p:nvPicPr>
          <p:cNvPr id="9" name="Picture 3"/>
          <p:cNvPicPr>
            <a:picLocks noChangeAspect="1" noChangeArrowheads="1"/>
          </p:cNvPicPr>
          <p:nvPr/>
        </p:nvPicPr>
        <p:blipFill>
          <a:blip r:embed="rId4"/>
          <a:srcRect/>
          <a:stretch>
            <a:fillRect/>
          </a:stretch>
        </p:blipFill>
        <p:spPr bwMode="auto">
          <a:xfrm>
            <a:off x="2031859" y="4766557"/>
            <a:ext cx="3315520" cy="1435205"/>
          </a:xfrm>
          <a:prstGeom prst="rect">
            <a:avLst/>
          </a:prstGeom>
          <a:noFill/>
          <a:ln w="9525">
            <a:noFill/>
            <a:miter lim="800000"/>
            <a:headEnd/>
            <a:tailEnd/>
          </a:ln>
        </p:spPr>
      </p:pic>
      <p:sp>
        <p:nvSpPr>
          <p:cNvPr id="10" name="Rektangel 9"/>
          <p:cNvSpPr/>
          <p:nvPr/>
        </p:nvSpPr>
        <p:spPr>
          <a:xfrm>
            <a:off x="257695" y="1350237"/>
            <a:ext cx="3300152" cy="3416320"/>
          </a:xfrm>
          <a:prstGeom prst="rect">
            <a:avLst/>
          </a:prstGeom>
        </p:spPr>
        <p:txBody>
          <a:bodyPr wrap="square">
            <a:spAutoFit/>
          </a:bodyPr>
          <a:lstStyle/>
          <a:p>
            <a:pPr lvl="1"/>
            <a:r>
              <a:rPr lang="sv-SE" dirty="0" err="1" smtClean="0"/>
              <a:t>Bathymetri</a:t>
            </a:r>
            <a:endParaRPr lang="sv-SE" dirty="0" smtClean="0"/>
          </a:p>
          <a:p>
            <a:pPr lvl="1"/>
            <a:r>
              <a:rPr lang="sv-SE" dirty="0" smtClean="0"/>
              <a:t>Elevation data</a:t>
            </a:r>
          </a:p>
          <a:p>
            <a:pPr lvl="1"/>
            <a:r>
              <a:rPr lang="sv-SE" dirty="0" smtClean="0"/>
              <a:t>Pipes under the </a:t>
            </a:r>
            <a:r>
              <a:rPr lang="sv-SE" dirty="0" err="1" smtClean="0"/>
              <a:t>ground</a:t>
            </a:r>
            <a:endParaRPr lang="sv-SE" dirty="0" smtClean="0"/>
          </a:p>
          <a:p>
            <a:pPr lvl="1"/>
            <a:r>
              <a:rPr lang="sv-SE" dirty="0" err="1" smtClean="0"/>
              <a:t>Bridges/structures</a:t>
            </a:r>
            <a:r>
              <a:rPr lang="sv-SE" dirty="0" smtClean="0"/>
              <a:t> in water</a:t>
            </a:r>
          </a:p>
          <a:p>
            <a:pPr lvl="1"/>
            <a:r>
              <a:rPr lang="sv-SE" dirty="0" err="1" smtClean="0"/>
              <a:t>Existing</a:t>
            </a:r>
            <a:r>
              <a:rPr lang="sv-SE" dirty="0" smtClean="0"/>
              <a:t> </a:t>
            </a:r>
            <a:r>
              <a:rPr lang="sv-SE" dirty="0" err="1" smtClean="0"/>
              <a:t>hydraulic</a:t>
            </a:r>
            <a:r>
              <a:rPr lang="sv-SE" dirty="0" smtClean="0"/>
              <a:t> </a:t>
            </a:r>
            <a:r>
              <a:rPr lang="sv-SE" dirty="0" err="1" smtClean="0"/>
              <a:t>models</a:t>
            </a:r>
            <a:endParaRPr lang="sv-SE" dirty="0" smtClean="0"/>
          </a:p>
          <a:p>
            <a:pPr lvl="1"/>
            <a:r>
              <a:rPr lang="sv-SE" dirty="0" smtClean="0"/>
              <a:t>Land </a:t>
            </a:r>
            <a:r>
              <a:rPr lang="sv-SE" dirty="0" err="1" smtClean="0"/>
              <a:t>use</a:t>
            </a:r>
            <a:endParaRPr lang="sv-SE" dirty="0" smtClean="0"/>
          </a:p>
          <a:p>
            <a:pPr lvl="1"/>
            <a:r>
              <a:rPr lang="sv-SE" dirty="0" smtClean="0"/>
              <a:t>Ariel </a:t>
            </a:r>
            <a:r>
              <a:rPr lang="sv-SE" dirty="0" err="1" smtClean="0"/>
              <a:t>photographs</a:t>
            </a:r>
            <a:endParaRPr lang="sv-SE" dirty="0" smtClean="0"/>
          </a:p>
          <a:p>
            <a:pPr lvl="1"/>
            <a:r>
              <a:rPr lang="sv-SE" dirty="0" err="1" smtClean="0"/>
              <a:t>Contour</a:t>
            </a:r>
            <a:r>
              <a:rPr lang="sv-SE" dirty="0" smtClean="0"/>
              <a:t> of </a:t>
            </a:r>
            <a:r>
              <a:rPr lang="sv-SE" dirty="0" err="1" smtClean="0"/>
              <a:t>buildings</a:t>
            </a:r>
            <a:endParaRPr lang="sv-SE" dirty="0" smtClean="0"/>
          </a:p>
          <a:p>
            <a:pPr lvl="1"/>
            <a:r>
              <a:rPr lang="sv-SE" dirty="0" err="1" smtClean="0"/>
              <a:t>Functions</a:t>
            </a:r>
            <a:r>
              <a:rPr lang="sv-SE" dirty="0" smtClean="0"/>
              <a:t> </a:t>
            </a:r>
            <a:r>
              <a:rPr lang="sv-SE" dirty="0" err="1" smtClean="0"/>
              <a:t>important</a:t>
            </a:r>
            <a:r>
              <a:rPr lang="sv-SE" dirty="0" smtClean="0"/>
              <a:t> for the society</a:t>
            </a:r>
          </a:p>
          <a:p>
            <a:pPr lvl="1"/>
            <a:r>
              <a:rPr lang="sv-SE" dirty="0" err="1" smtClean="0"/>
              <a:t>Damage</a:t>
            </a:r>
            <a:r>
              <a:rPr lang="sv-SE" dirty="0" smtClean="0"/>
              <a:t> </a:t>
            </a:r>
            <a:r>
              <a:rPr lang="sv-SE" dirty="0" err="1" smtClean="0"/>
              <a:t>costs</a:t>
            </a:r>
            <a:endParaRPr lang="sv-SE" dirty="0" smtClean="0"/>
          </a:p>
        </p:txBody>
      </p:sp>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0"/>
          </p:nvPr>
        </p:nvSpPr>
        <p:spPr/>
        <p:txBody>
          <a:bodyPr/>
          <a:lstStyle/>
          <a:p>
            <a:r>
              <a:rPr lang="en-US" smtClean="0"/>
              <a:t>SUSTAINABLE CITY – OPEN TO THE WORLD</a:t>
            </a:r>
            <a:endParaRPr lang="en-GB" dirty="0"/>
          </a:p>
        </p:txBody>
      </p:sp>
      <p:sp>
        <p:nvSpPr>
          <p:cNvPr id="3" name="Platshållare för bildnummer 2"/>
          <p:cNvSpPr>
            <a:spLocks noGrp="1"/>
          </p:cNvSpPr>
          <p:nvPr>
            <p:ph type="sldNum" sz="quarter" idx="11"/>
          </p:nvPr>
        </p:nvSpPr>
        <p:spPr/>
        <p:txBody>
          <a:bodyPr/>
          <a:lstStyle/>
          <a:p>
            <a:fld id="{CCB980A4-8073-2E47-BD49-CDC58DACAC28}" type="slidenum">
              <a:rPr lang="sv-SE" smtClean="0"/>
              <a:pPr/>
              <a:t>35</a:t>
            </a:fld>
            <a:endParaRPr lang="sv-SE" dirty="0"/>
          </a:p>
        </p:txBody>
      </p:sp>
      <p:sp>
        <p:nvSpPr>
          <p:cNvPr id="6" name="Rubrik 5"/>
          <p:cNvSpPr>
            <a:spLocks noGrp="1"/>
          </p:cNvSpPr>
          <p:nvPr>
            <p:ph type="title"/>
          </p:nvPr>
        </p:nvSpPr>
        <p:spPr/>
        <p:txBody>
          <a:bodyPr/>
          <a:lstStyle/>
          <a:p>
            <a:r>
              <a:rPr lang="sv-SE" dirty="0" err="1" smtClean="0"/>
              <a:t>Current</a:t>
            </a:r>
            <a:r>
              <a:rPr lang="sv-SE" dirty="0" smtClean="0"/>
              <a:t> work</a:t>
            </a:r>
            <a:endParaRPr lang="sv-SE" dirty="0"/>
          </a:p>
        </p:txBody>
      </p:sp>
      <p:sp>
        <p:nvSpPr>
          <p:cNvPr id="7" name="Rektangel 6"/>
          <p:cNvSpPr/>
          <p:nvPr/>
        </p:nvSpPr>
        <p:spPr>
          <a:xfrm>
            <a:off x="706582" y="1859340"/>
            <a:ext cx="4572000" cy="3139321"/>
          </a:xfrm>
          <a:prstGeom prst="rect">
            <a:avLst/>
          </a:prstGeom>
        </p:spPr>
        <p:txBody>
          <a:bodyPr>
            <a:spAutoFit/>
          </a:bodyPr>
          <a:lstStyle/>
          <a:p>
            <a:r>
              <a:rPr lang="sv-SE" dirty="0" smtClean="0"/>
              <a:t>Risk </a:t>
            </a:r>
            <a:r>
              <a:rPr lang="sv-SE" dirty="0" err="1" smtClean="0"/>
              <a:t>assessment</a:t>
            </a:r>
            <a:r>
              <a:rPr lang="sv-SE" dirty="0" smtClean="0"/>
              <a:t> for a robust society</a:t>
            </a:r>
          </a:p>
          <a:p>
            <a:pPr>
              <a:buNone/>
            </a:pPr>
            <a:endParaRPr lang="sv-SE" dirty="0" smtClean="0"/>
          </a:p>
          <a:p>
            <a:r>
              <a:rPr lang="sv-SE" dirty="0" smtClean="0"/>
              <a:t>Tools for administration and make the </a:t>
            </a:r>
            <a:r>
              <a:rPr lang="sv-SE" dirty="0" err="1" smtClean="0"/>
              <a:t>hydromodel</a:t>
            </a:r>
            <a:r>
              <a:rPr lang="sv-SE" dirty="0" smtClean="0"/>
              <a:t> </a:t>
            </a:r>
            <a:r>
              <a:rPr lang="sv-SE" dirty="0" err="1" smtClean="0"/>
              <a:t>available</a:t>
            </a:r>
            <a:endParaRPr lang="sv-SE" dirty="0" smtClean="0"/>
          </a:p>
          <a:p>
            <a:endParaRPr lang="sv-SE" dirty="0" smtClean="0"/>
          </a:p>
          <a:p>
            <a:r>
              <a:rPr lang="sv-SE" dirty="0" err="1" smtClean="0"/>
              <a:t>Decision</a:t>
            </a:r>
            <a:r>
              <a:rPr lang="sv-SE" dirty="0" smtClean="0"/>
              <a:t> process</a:t>
            </a:r>
          </a:p>
          <a:p>
            <a:endParaRPr lang="sv-SE" dirty="0" smtClean="0"/>
          </a:p>
          <a:p>
            <a:r>
              <a:rPr lang="sv-SE" dirty="0" err="1" smtClean="0"/>
              <a:t>Lobbing</a:t>
            </a:r>
            <a:r>
              <a:rPr lang="sv-SE" dirty="0" smtClean="0"/>
              <a:t> </a:t>
            </a:r>
            <a:r>
              <a:rPr lang="sv-SE" dirty="0" err="1" smtClean="0"/>
              <a:t>against</a:t>
            </a:r>
            <a:r>
              <a:rPr lang="sv-SE" dirty="0" smtClean="0"/>
              <a:t> the national </a:t>
            </a:r>
            <a:r>
              <a:rPr lang="sv-SE" dirty="0" err="1" smtClean="0"/>
              <a:t>level</a:t>
            </a:r>
            <a:endParaRPr lang="sv-SE" dirty="0" smtClean="0"/>
          </a:p>
          <a:p>
            <a:endParaRPr lang="sv-SE" dirty="0" smtClean="0"/>
          </a:p>
          <a:p>
            <a:r>
              <a:rPr lang="sv-SE" dirty="0" err="1" smtClean="0"/>
              <a:t>Deepend</a:t>
            </a:r>
            <a:r>
              <a:rPr lang="sv-SE" dirty="0" smtClean="0"/>
              <a:t> </a:t>
            </a:r>
            <a:r>
              <a:rPr lang="sv-SE" dirty="0" err="1" smtClean="0"/>
              <a:t>comprehensive</a:t>
            </a:r>
            <a:r>
              <a:rPr lang="sv-SE" dirty="0" smtClean="0"/>
              <a:t> plan on the </a:t>
            </a:r>
            <a:r>
              <a:rPr lang="sv-SE" dirty="0" err="1" smtClean="0"/>
              <a:t>theme</a:t>
            </a:r>
            <a:r>
              <a:rPr lang="sv-SE" dirty="0" smtClean="0"/>
              <a:t> water</a:t>
            </a:r>
          </a:p>
        </p:txBody>
      </p:sp>
      <p:pic>
        <p:nvPicPr>
          <p:cNvPr id="8" name="Picture 2"/>
          <p:cNvPicPr>
            <a:picLocks noChangeAspect="1" noChangeArrowheads="1"/>
          </p:cNvPicPr>
          <p:nvPr/>
        </p:nvPicPr>
        <p:blipFill>
          <a:blip r:embed="rId2" cstate="print"/>
          <a:srcRect/>
          <a:stretch>
            <a:fillRect/>
          </a:stretch>
        </p:blipFill>
        <p:spPr bwMode="auto">
          <a:xfrm flipH="1">
            <a:off x="4679493" y="1859341"/>
            <a:ext cx="4196041" cy="2964284"/>
          </a:xfrm>
          <a:prstGeom prst="rect">
            <a:avLst/>
          </a:prstGeom>
          <a:noFill/>
          <a:ln w="9525">
            <a:noFill/>
            <a:miter lim="800000"/>
            <a:headEnd/>
            <a:tailEnd/>
          </a:ln>
        </p:spPr>
      </p:pic>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0"/>
          </p:nvPr>
        </p:nvSpPr>
        <p:spPr/>
        <p:txBody>
          <a:bodyPr/>
          <a:lstStyle/>
          <a:p>
            <a:r>
              <a:rPr lang="en-US" smtClean="0"/>
              <a:t>SUSTAINABLE CITY – OPEN TO THE WORLD</a:t>
            </a:r>
            <a:endParaRPr lang="en-GB" dirty="0"/>
          </a:p>
        </p:txBody>
      </p:sp>
      <p:sp>
        <p:nvSpPr>
          <p:cNvPr id="3" name="Platshållare för bildnummer 2"/>
          <p:cNvSpPr>
            <a:spLocks noGrp="1"/>
          </p:cNvSpPr>
          <p:nvPr>
            <p:ph type="sldNum" sz="quarter" idx="11"/>
          </p:nvPr>
        </p:nvSpPr>
        <p:spPr/>
        <p:txBody>
          <a:bodyPr/>
          <a:lstStyle/>
          <a:p>
            <a:fld id="{CCB980A4-8073-2E47-BD49-CDC58DACAC28}" type="slidenum">
              <a:rPr lang="sv-SE" smtClean="0"/>
              <a:pPr/>
              <a:t>36</a:t>
            </a:fld>
            <a:endParaRPr lang="sv-SE" dirty="0"/>
          </a:p>
        </p:txBody>
      </p:sp>
      <p:sp>
        <p:nvSpPr>
          <p:cNvPr id="6" name="Rubrik 5"/>
          <p:cNvSpPr>
            <a:spLocks noGrp="1"/>
          </p:cNvSpPr>
          <p:nvPr>
            <p:ph type="title"/>
          </p:nvPr>
        </p:nvSpPr>
        <p:spPr/>
        <p:txBody>
          <a:bodyPr/>
          <a:lstStyle/>
          <a:p>
            <a:r>
              <a:rPr lang="sv-SE" dirty="0" smtClean="0"/>
              <a:t>Heavy </a:t>
            </a:r>
            <a:r>
              <a:rPr lang="sv-SE" dirty="0" err="1" smtClean="0"/>
              <a:t>rain</a:t>
            </a:r>
            <a:r>
              <a:rPr lang="sv-SE" dirty="0" smtClean="0"/>
              <a:t> fall 500 </a:t>
            </a:r>
            <a:r>
              <a:rPr lang="sv-SE" dirty="0" err="1" smtClean="0"/>
              <a:t>year</a:t>
            </a:r>
            <a:r>
              <a:rPr lang="sv-SE" dirty="0" smtClean="0"/>
              <a:t> </a:t>
            </a:r>
            <a:r>
              <a:rPr lang="sv-SE" dirty="0" err="1" smtClean="0"/>
              <a:t>return</a:t>
            </a:r>
            <a:r>
              <a:rPr lang="sv-SE" dirty="0" smtClean="0"/>
              <a:t> time</a:t>
            </a:r>
            <a:endParaRPr lang="sv-SE" dirty="0"/>
          </a:p>
        </p:txBody>
      </p:sp>
      <p:pic>
        <p:nvPicPr>
          <p:cNvPr id="7" name="Picture 2"/>
          <p:cNvPicPr>
            <a:picLocks noChangeAspect="1" noChangeArrowheads="1"/>
          </p:cNvPicPr>
          <p:nvPr/>
        </p:nvPicPr>
        <p:blipFill>
          <a:blip r:embed="rId2"/>
          <a:srcRect l="11113" t="7340" r="9718" b="3774"/>
          <a:stretch>
            <a:fillRect/>
          </a:stretch>
        </p:blipFill>
        <p:spPr bwMode="auto">
          <a:xfrm>
            <a:off x="522000" y="1068545"/>
            <a:ext cx="7411174" cy="520050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0"/>
          </p:nvPr>
        </p:nvSpPr>
        <p:spPr/>
        <p:txBody>
          <a:bodyPr/>
          <a:lstStyle/>
          <a:p>
            <a:r>
              <a:rPr lang="en-US" smtClean="0"/>
              <a:t>SUSTAINABLE CITY – OPEN TO THE WORLD</a:t>
            </a:r>
            <a:endParaRPr lang="en-GB" dirty="0"/>
          </a:p>
        </p:txBody>
      </p:sp>
      <p:sp>
        <p:nvSpPr>
          <p:cNvPr id="3" name="Platshållare för bildnummer 2"/>
          <p:cNvSpPr>
            <a:spLocks noGrp="1"/>
          </p:cNvSpPr>
          <p:nvPr>
            <p:ph type="sldNum" sz="quarter" idx="11"/>
          </p:nvPr>
        </p:nvSpPr>
        <p:spPr/>
        <p:txBody>
          <a:bodyPr/>
          <a:lstStyle/>
          <a:p>
            <a:fld id="{CCB980A4-8073-2E47-BD49-CDC58DACAC28}" type="slidenum">
              <a:rPr lang="sv-SE" smtClean="0"/>
              <a:pPr/>
              <a:t>37</a:t>
            </a:fld>
            <a:endParaRPr lang="sv-SE" dirty="0"/>
          </a:p>
        </p:txBody>
      </p:sp>
      <p:sp>
        <p:nvSpPr>
          <p:cNvPr id="6" name="Rubrik 5"/>
          <p:cNvSpPr>
            <a:spLocks noGrp="1"/>
          </p:cNvSpPr>
          <p:nvPr>
            <p:ph type="title"/>
          </p:nvPr>
        </p:nvSpPr>
        <p:spPr>
          <a:xfrm>
            <a:off x="522000" y="187296"/>
            <a:ext cx="6738950" cy="695069"/>
          </a:xfrm>
        </p:spPr>
        <p:txBody>
          <a:bodyPr/>
          <a:lstStyle/>
          <a:p>
            <a:r>
              <a:rPr lang="sv-SE" dirty="0" smtClean="0"/>
              <a:t>High </a:t>
            </a:r>
            <a:r>
              <a:rPr lang="sv-SE" dirty="0" err="1" smtClean="0"/>
              <a:t>sea</a:t>
            </a:r>
            <a:r>
              <a:rPr lang="sv-SE" dirty="0" smtClean="0"/>
              <a:t> </a:t>
            </a:r>
            <a:r>
              <a:rPr lang="sv-SE" dirty="0" err="1" smtClean="0"/>
              <a:t>level</a:t>
            </a:r>
            <a:r>
              <a:rPr lang="sv-SE" dirty="0" smtClean="0"/>
              <a:t>, </a:t>
            </a:r>
            <a:r>
              <a:rPr lang="sv-SE" dirty="0" err="1" smtClean="0"/>
              <a:t>combined</a:t>
            </a:r>
            <a:r>
              <a:rPr lang="sv-SE" dirty="0" smtClean="0"/>
              <a:t> with high flow in the </a:t>
            </a:r>
            <a:r>
              <a:rPr lang="sv-SE" dirty="0" err="1" smtClean="0"/>
              <a:t>stream</a:t>
            </a:r>
            <a:endParaRPr lang="sv-SE" dirty="0"/>
          </a:p>
        </p:txBody>
      </p:sp>
      <p:pic>
        <p:nvPicPr>
          <p:cNvPr id="7" name="Picture 4"/>
          <p:cNvPicPr>
            <a:picLocks noChangeAspect="1" noChangeArrowheads="1"/>
          </p:cNvPicPr>
          <p:nvPr/>
        </p:nvPicPr>
        <p:blipFill>
          <a:blip r:embed="rId2"/>
          <a:srcRect/>
          <a:stretch>
            <a:fillRect/>
          </a:stretch>
        </p:blipFill>
        <p:spPr bwMode="auto">
          <a:xfrm>
            <a:off x="2969813" y="1377621"/>
            <a:ext cx="5959567" cy="4891429"/>
          </a:xfrm>
          <a:prstGeom prst="rect">
            <a:avLst/>
          </a:prstGeom>
          <a:noFill/>
          <a:ln w="9525">
            <a:noFill/>
            <a:miter lim="800000"/>
            <a:headEnd/>
            <a:tailEnd/>
          </a:ln>
        </p:spPr>
      </p:pic>
      <p:pic>
        <p:nvPicPr>
          <p:cNvPr id="8" name="Picture 2"/>
          <p:cNvPicPr>
            <a:picLocks noChangeAspect="1" noChangeArrowheads="1"/>
          </p:cNvPicPr>
          <p:nvPr/>
        </p:nvPicPr>
        <p:blipFill>
          <a:blip r:embed="rId3"/>
          <a:srcRect t="61257"/>
          <a:stretch>
            <a:fillRect/>
          </a:stretch>
        </p:blipFill>
        <p:spPr bwMode="auto">
          <a:xfrm>
            <a:off x="178725" y="4848363"/>
            <a:ext cx="2682744" cy="1420687"/>
          </a:xfrm>
          <a:prstGeom prst="rect">
            <a:avLst/>
          </a:prstGeom>
          <a:noFill/>
          <a:ln w="9525">
            <a:noFill/>
            <a:miter lim="800000"/>
            <a:headEnd/>
            <a:tailEnd/>
          </a:ln>
        </p:spPr>
      </p:pic>
      <p:pic>
        <p:nvPicPr>
          <p:cNvPr id="9" name="Picture 2"/>
          <p:cNvPicPr>
            <a:picLocks noChangeAspect="1" noChangeArrowheads="1"/>
          </p:cNvPicPr>
          <p:nvPr/>
        </p:nvPicPr>
        <p:blipFill>
          <a:blip r:embed="rId3"/>
          <a:srcRect l="79328" b="38743"/>
          <a:stretch>
            <a:fillRect/>
          </a:stretch>
        </p:blipFill>
        <p:spPr bwMode="auto">
          <a:xfrm>
            <a:off x="2209010" y="2080449"/>
            <a:ext cx="652459" cy="2642660"/>
          </a:xfrm>
          <a:prstGeom prst="rect">
            <a:avLst/>
          </a:prstGeom>
          <a:noFill/>
          <a:ln w="9525">
            <a:noFill/>
            <a:miter lim="800000"/>
            <a:headEnd/>
            <a:tailEnd/>
          </a:ln>
        </p:spPr>
      </p:pic>
      <p:pic>
        <p:nvPicPr>
          <p:cNvPr id="10" name="Picture 3"/>
          <p:cNvPicPr>
            <a:picLocks noChangeAspect="1" noChangeArrowheads="1"/>
          </p:cNvPicPr>
          <p:nvPr/>
        </p:nvPicPr>
        <p:blipFill>
          <a:blip r:embed="rId4"/>
          <a:srcRect/>
          <a:stretch>
            <a:fillRect/>
          </a:stretch>
        </p:blipFill>
        <p:spPr bwMode="auto">
          <a:xfrm>
            <a:off x="211969" y="843573"/>
            <a:ext cx="1492553" cy="3996477"/>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0"/>
          </p:nvPr>
        </p:nvSpPr>
        <p:spPr/>
        <p:txBody>
          <a:bodyPr/>
          <a:lstStyle/>
          <a:p>
            <a:r>
              <a:rPr lang="en-US" smtClean="0"/>
              <a:t>SUSTAINABLE CITY – OPEN TO THE WORLD</a:t>
            </a:r>
            <a:endParaRPr lang="en-GB" dirty="0"/>
          </a:p>
        </p:txBody>
      </p:sp>
      <p:sp>
        <p:nvSpPr>
          <p:cNvPr id="3" name="Platshållare för bildnummer 2"/>
          <p:cNvSpPr>
            <a:spLocks noGrp="1"/>
          </p:cNvSpPr>
          <p:nvPr>
            <p:ph type="sldNum" sz="quarter" idx="11"/>
          </p:nvPr>
        </p:nvSpPr>
        <p:spPr/>
        <p:txBody>
          <a:bodyPr/>
          <a:lstStyle/>
          <a:p>
            <a:fld id="{CCB980A4-8073-2E47-BD49-CDC58DACAC28}" type="slidenum">
              <a:rPr lang="sv-SE" smtClean="0"/>
              <a:pPr/>
              <a:t>38</a:t>
            </a:fld>
            <a:endParaRPr lang="sv-SE" dirty="0"/>
          </a:p>
        </p:txBody>
      </p:sp>
      <p:sp>
        <p:nvSpPr>
          <p:cNvPr id="6" name="Rubrik 5"/>
          <p:cNvSpPr>
            <a:spLocks noGrp="1"/>
          </p:cNvSpPr>
          <p:nvPr>
            <p:ph type="title"/>
          </p:nvPr>
        </p:nvSpPr>
        <p:spPr>
          <a:xfrm>
            <a:off x="522000" y="186613"/>
            <a:ext cx="6738950" cy="695069"/>
          </a:xfrm>
        </p:spPr>
        <p:txBody>
          <a:bodyPr/>
          <a:lstStyle/>
          <a:p>
            <a:r>
              <a:rPr lang="sv-SE" dirty="0" err="1" smtClean="0"/>
              <a:t>Important</a:t>
            </a:r>
            <a:r>
              <a:rPr lang="sv-SE" dirty="0" smtClean="0"/>
              <a:t> </a:t>
            </a:r>
            <a:r>
              <a:rPr lang="sv-SE" dirty="0" err="1" smtClean="0"/>
              <a:t>conclusions</a:t>
            </a:r>
            <a:r>
              <a:rPr lang="sv-SE" dirty="0" smtClean="0"/>
              <a:t/>
            </a:r>
            <a:br>
              <a:rPr lang="sv-SE" dirty="0" smtClean="0"/>
            </a:br>
            <a:endParaRPr lang="sv-SE" dirty="0"/>
          </a:p>
        </p:txBody>
      </p:sp>
      <p:sp>
        <p:nvSpPr>
          <p:cNvPr id="7" name="Rektangel 6"/>
          <p:cNvSpPr/>
          <p:nvPr/>
        </p:nvSpPr>
        <p:spPr>
          <a:xfrm>
            <a:off x="399011" y="881682"/>
            <a:ext cx="6641869" cy="5355312"/>
          </a:xfrm>
          <a:prstGeom prst="rect">
            <a:avLst/>
          </a:prstGeom>
        </p:spPr>
        <p:txBody>
          <a:bodyPr wrap="square">
            <a:spAutoFit/>
          </a:bodyPr>
          <a:lstStyle/>
          <a:p>
            <a:r>
              <a:rPr lang="sv-SE" dirty="0" smtClean="0"/>
              <a:t>Storm </a:t>
            </a:r>
            <a:r>
              <a:rPr lang="sv-SE" dirty="0" err="1" smtClean="0"/>
              <a:t>surge</a:t>
            </a:r>
            <a:r>
              <a:rPr lang="sv-SE" dirty="0" smtClean="0"/>
              <a:t> </a:t>
            </a:r>
            <a:r>
              <a:rPr lang="sv-SE" dirty="0" err="1" smtClean="0"/>
              <a:t>barrier</a:t>
            </a:r>
            <a:r>
              <a:rPr lang="sv-SE" dirty="0" smtClean="0"/>
              <a:t> </a:t>
            </a:r>
            <a:r>
              <a:rPr lang="sv-SE" dirty="0" err="1" smtClean="0"/>
              <a:t>requires</a:t>
            </a:r>
            <a:r>
              <a:rPr lang="sv-SE" dirty="0" smtClean="0"/>
              <a:t> river </a:t>
            </a:r>
            <a:r>
              <a:rPr lang="sv-SE" dirty="0" err="1" smtClean="0"/>
              <a:t>side</a:t>
            </a:r>
            <a:r>
              <a:rPr lang="sv-SE" dirty="0" smtClean="0"/>
              <a:t> </a:t>
            </a:r>
            <a:r>
              <a:rPr lang="sv-SE" dirty="0" err="1" smtClean="0"/>
              <a:t>protection</a:t>
            </a:r>
            <a:endParaRPr lang="sv-SE" dirty="0" smtClean="0"/>
          </a:p>
          <a:p>
            <a:r>
              <a:rPr lang="sv-SE" dirty="0" smtClean="0"/>
              <a:t/>
            </a:r>
            <a:br>
              <a:rPr lang="sv-SE" dirty="0" smtClean="0"/>
            </a:br>
            <a:r>
              <a:rPr lang="sv-SE" dirty="0" err="1" smtClean="0"/>
              <a:t>Large</a:t>
            </a:r>
            <a:r>
              <a:rPr lang="sv-SE" dirty="0" smtClean="0"/>
              <a:t> </a:t>
            </a:r>
            <a:r>
              <a:rPr lang="sv-SE" dirty="0" err="1" smtClean="0"/>
              <a:t>utility</a:t>
            </a:r>
            <a:r>
              <a:rPr lang="sv-SE" dirty="0" smtClean="0"/>
              <a:t> </a:t>
            </a:r>
            <a:r>
              <a:rPr lang="sv-SE" dirty="0" err="1" smtClean="0"/>
              <a:t>regulation</a:t>
            </a:r>
            <a:r>
              <a:rPr lang="sv-SE" dirty="0" smtClean="0"/>
              <a:t> Säveån, the Göta River</a:t>
            </a:r>
          </a:p>
          <a:p>
            <a:r>
              <a:rPr lang="sv-SE" dirty="0" smtClean="0"/>
              <a:t/>
            </a:r>
            <a:br>
              <a:rPr lang="sv-SE" dirty="0" smtClean="0"/>
            </a:br>
            <a:r>
              <a:rPr lang="sv-SE" dirty="0" smtClean="0"/>
              <a:t>Long periods of </a:t>
            </a:r>
            <a:r>
              <a:rPr lang="sv-SE" dirty="0" err="1" smtClean="0"/>
              <a:t>closure</a:t>
            </a:r>
            <a:r>
              <a:rPr lang="sv-SE" dirty="0" smtClean="0"/>
              <a:t> - </a:t>
            </a:r>
            <a:r>
              <a:rPr lang="sv-SE" dirty="0" err="1" smtClean="0"/>
              <a:t>requires</a:t>
            </a:r>
            <a:r>
              <a:rPr lang="sv-SE" dirty="0" smtClean="0"/>
              <a:t> </a:t>
            </a:r>
            <a:r>
              <a:rPr lang="sv-SE" dirty="0" err="1" smtClean="0"/>
              <a:t>pumping</a:t>
            </a:r>
            <a:endParaRPr lang="sv-SE" dirty="0" smtClean="0"/>
          </a:p>
          <a:p>
            <a:r>
              <a:rPr lang="sv-SE" dirty="0" smtClean="0"/>
              <a:t/>
            </a:r>
            <a:br>
              <a:rPr lang="sv-SE" dirty="0" smtClean="0"/>
            </a:br>
            <a:r>
              <a:rPr lang="sv-SE" dirty="0" err="1" smtClean="0"/>
              <a:t>Closing</a:t>
            </a:r>
            <a:r>
              <a:rPr lang="sv-SE" dirty="0" smtClean="0"/>
              <a:t> </a:t>
            </a:r>
            <a:r>
              <a:rPr lang="sv-SE" dirty="0" err="1" smtClean="0"/>
              <a:t>criteria</a:t>
            </a:r>
            <a:r>
              <a:rPr lang="sv-SE" dirty="0" smtClean="0"/>
              <a:t> </a:t>
            </a:r>
            <a:r>
              <a:rPr lang="sv-SE" dirty="0" err="1" smtClean="0"/>
              <a:t>controlled</a:t>
            </a:r>
            <a:r>
              <a:rPr lang="sv-SE" dirty="0" smtClean="0"/>
              <a:t> by </a:t>
            </a:r>
            <a:r>
              <a:rPr lang="sv-SE" dirty="0" err="1" smtClean="0"/>
              <a:t>frequency</a:t>
            </a:r>
            <a:endParaRPr lang="sv-SE" dirty="0" smtClean="0"/>
          </a:p>
          <a:p>
            <a:r>
              <a:rPr lang="sv-SE" dirty="0" smtClean="0"/>
              <a:t/>
            </a:r>
            <a:br>
              <a:rPr lang="sv-SE" dirty="0" smtClean="0"/>
            </a:br>
            <a:r>
              <a:rPr lang="sv-SE" dirty="0" err="1" smtClean="0"/>
              <a:t>Flood</a:t>
            </a:r>
            <a:r>
              <a:rPr lang="sv-SE" dirty="0" smtClean="0"/>
              <a:t> </a:t>
            </a:r>
            <a:r>
              <a:rPr lang="sv-SE" dirty="0" err="1" smtClean="0"/>
              <a:t>Level</a:t>
            </a:r>
            <a:r>
              <a:rPr lang="sv-SE" dirty="0" smtClean="0"/>
              <a:t> </a:t>
            </a:r>
            <a:r>
              <a:rPr lang="sv-SE" dirty="0" err="1" smtClean="0"/>
              <a:t>behind</a:t>
            </a:r>
            <a:r>
              <a:rPr lang="sv-SE" dirty="0" smtClean="0"/>
              <a:t> </a:t>
            </a:r>
            <a:r>
              <a:rPr lang="sv-SE" dirty="0" err="1" smtClean="0"/>
              <a:t>barrier</a:t>
            </a:r>
            <a:endParaRPr lang="sv-SE" dirty="0" smtClean="0"/>
          </a:p>
          <a:p>
            <a:r>
              <a:rPr lang="sv-SE" dirty="0" smtClean="0"/>
              <a:t/>
            </a:r>
            <a:br>
              <a:rPr lang="sv-SE" dirty="0" smtClean="0"/>
            </a:br>
            <a:r>
              <a:rPr lang="sv-SE" dirty="0" smtClean="0"/>
              <a:t>Pump </a:t>
            </a:r>
            <a:r>
              <a:rPr lang="sv-SE" dirty="0" err="1" smtClean="0"/>
              <a:t>capacity</a:t>
            </a:r>
            <a:endParaRPr lang="sv-SE" dirty="0" smtClean="0"/>
          </a:p>
          <a:p>
            <a:r>
              <a:rPr lang="sv-SE" dirty="0" smtClean="0"/>
              <a:t/>
            </a:r>
            <a:br>
              <a:rPr lang="sv-SE" dirty="0" smtClean="0"/>
            </a:br>
            <a:r>
              <a:rPr lang="sv-SE" dirty="0" smtClean="0"/>
              <a:t>Control </a:t>
            </a:r>
            <a:r>
              <a:rPr lang="sv-SE" dirty="0" err="1" smtClean="0"/>
              <a:t>Ability</a:t>
            </a:r>
            <a:endParaRPr lang="sv-SE" dirty="0" smtClean="0"/>
          </a:p>
          <a:p>
            <a:r>
              <a:rPr lang="sv-SE" dirty="0" smtClean="0"/>
              <a:t/>
            </a:r>
            <a:br>
              <a:rPr lang="sv-SE" dirty="0" smtClean="0"/>
            </a:br>
            <a:r>
              <a:rPr lang="sv-SE" dirty="0" err="1" smtClean="0"/>
              <a:t>Prediction</a:t>
            </a:r>
            <a:r>
              <a:rPr lang="sv-SE" dirty="0" smtClean="0"/>
              <a:t> </a:t>
            </a:r>
            <a:r>
              <a:rPr lang="sv-SE" dirty="0" err="1" smtClean="0"/>
              <a:t>Ability</a:t>
            </a:r>
            <a:r>
              <a:rPr lang="sv-SE" dirty="0" smtClean="0"/>
              <a:t/>
            </a:r>
            <a:br>
              <a:rPr lang="sv-SE" dirty="0" smtClean="0"/>
            </a:br>
            <a:r>
              <a:rPr lang="sv-SE" dirty="0" smtClean="0"/>
              <a:t/>
            </a:r>
            <a:br>
              <a:rPr lang="sv-SE" dirty="0" smtClean="0"/>
            </a:br>
            <a:r>
              <a:rPr lang="sv-SE" dirty="0" err="1" smtClean="0"/>
              <a:t>Example</a:t>
            </a:r>
            <a:r>
              <a:rPr lang="sv-SE" dirty="0" smtClean="0"/>
              <a:t> +1.5 m</a:t>
            </a:r>
            <a:br>
              <a:rPr lang="sv-SE" dirty="0" smtClean="0"/>
            </a:br>
            <a:r>
              <a:rPr lang="sv-SE" dirty="0" smtClean="0"/>
              <a:t>2014: 1.6 </a:t>
            </a:r>
            <a:r>
              <a:rPr lang="sv-SE" dirty="0" err="1" smtClean="0"/>
              <a:t>years</a:t>
            </a:r>
            <a:r>
              <a:rPr lang="sv-SE" dirty="0" smtClean="0"/>
              <a:t/>
            </a:r>
            <a:br>
              <a:rPr lang="sv-SE" dirty="0" smtClean="0"/>
            </a:br>
            <a:r>
              <a:rPr lang="sv-SE" dirty="0" smtClean="0"/>
              <a:t>2100: 14 </a:t>
            </a:r>
            <a:r>
              <a:rPr lang="sv-SE" dirty="0" err="1" smtClean="0"/>
              <a:t>times</a:t>
            </a:r>
            <a:r>
              <a:rPr lang="sv-SE" dirty="0" smtClean="0"/>
              <a:t> / </a:t>
            </a:r>
            <a:r>
              <a:rPr lang="sv-SE" dirty="0" err="1" smtClean="0"/>
              <a:t>year</a:t>
            </a:r>
            <a:endParaRPr lang="sv-SE" dirty="0" smtClean="0"/>
          </a:p>
        </p:txBody>
      </p: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0"/>
          </p:nvPr>
        </p:nvSpPr>
        <p:spPr/>
        <p:txBody>
          <a:bodyPr/>
          <a:lstStyle/>
          <a:p>
            <a:r>
              <a:rPr lang="en-US" smtClean="0"/>
              <a:t>SUSTAINABLE CITY – OPEN TO THE WORLD</a:t>
            </a:r>
            <a:endParaRPr lang="en-GB" dirty="0"/>
          </a:p>
        </p:txBody>
      </p:sp>
      <p:sp>
        <p:nvSpPr>
          <p:cNvPr id="3" name="Platshållare för bildnummer 2"/>
          <p:cNvSpPr>
            <a:spLocks noGrp="1"/>
          </p:cNvSpPr>
          <p:nvPr>
            <p:ph type="sldNum" sz="quarter" idx="11"/>
          </p:nvPr>
        </p:nvSpPr>
        <p:spPr/>
        <p:txBody>
          <a:bodyPr/>
          <a:lstStyle/>
          <a:p>
            <a:fld id="{CCB980A4-8073-2E47-BD49-CDC58DACAC28}" type="slidenum">
              <a:rPr lang="sv-SE" smtClean="0"/>
              <a:pPr/>
              <a:t>39</a:t>
            </a:fld>
            <a:endParaRPr lang="sv-SE" dirty="0"/>
          </a:p>
        </p:txBody>
      </p:sp>
      <p:sp>
        <p:nvSpPr>
          <p:cNvPr id="7" name="Underrubrik 1"/>
          <p:cNvSpPr txBox="1">
            <a:spLocks/>
          </p:cNvSpPr>
          <p:nvPr/>
        </p:nvSpPr>
        <p:spPr>
          <a:xfrm>
            <a:off x="353515" y="114774"/>
            <a:ext cx="7586368" cy="460022"/>
          </a:xfrm>
          <a:prstGeom prst="rect">
            <a:avLst/>
          </a:prstGeom>
        </p:spPr>
        <p:txBody>
          <a:bodyPr vert="horz" lIns="0" tIns="0" rIns="0" bIns="0" rtlCol="0" anchor="t" anchorCtr="0">
            <a:noAutofit/>
          </a:bodyPr>
          <a:lstStyle/>
          <a:p>
            <a:pPr marL="180000" marR="0" lvl="0" indent="-180000" algn="l" defTabSz="457200" rtl="0" eaLnBrk="1" fontAlgn="auto" latinLnBrk="0" hangingPunct="1">
              <a:lnSpc>
                <a:spcPct val="100000"/>
              </a:lnSpc>
              <a:spcBef>
                <a:spcPts val="0"/>
              </a:spcBef>
              <a:spcAft>
                <a:spcPts val="1500"/>
              </a:spcAft>
              <a:buClrTx/>
              <a:buSzTx/>
              <a:buFont typeface="Arial"/>
              <a:buChar char="•"/>
              <a:tabLst/>
              <a:defRPr/>
            </a:pPr>
            <a:r>
              <a:rPr kumimoji="0" lang="sv-SE" sz="4000" b="0" i="0" u="none" strike="noStrike" kern="1200" cap="none" spc="0" normalizeH="0" baseline="0" noProof="0" dirty="0" err="1" smtClean="0">
                <a:ln>
                  <a:noFill/>
                </a:ln>
                <a:solidFill>
                  <a:schemeClr val="tx1">
                    <a:lumMod val="50000"/>
                  </a:schemeClr>
                </a:solidFill>
                <a:effectLst/>
                <a:uLnTx/>
                <a:uFillTx/>
                <a:latin typeface="Arial"/>
                <a:ea typeface="+mn-ea"/>
                <a:cs typeface="Arial"/>
              </a:rPr>
              <a:t>Strategy</a:t>
            </a:r>
            <a:r>
              <a:rPr kumimoji="0" lang="sv-SE" sz="2000" b="0" i="0" u="none" strike="noStrike" kern="1200" cap="none" spc="0" normalizeH="0" baseline="0" noProof="0" dirty="0" smtClean="0">
                <a:ln>
                  <a:noFill/>
                </a:ln>
                <a:solidFill>
                  <a:schemeClr val="tx1">
                    <a:lumMod val="50000"/>
                  </a:schemeClr>
                </a:solidFill>
                <a:effectLst/>
                <a:uLnTx/>
                <a:uFillTx/>
                <a:latin typeface="Arial"/>
                <a:ea typeface="+mn-ea"/>
                <a:cs typeface="Arial"/>
              </a:rPr>
              <a:t> </a:t>
            </a:r>
            <a:endParaRPr kumimoji="0" lang="sv-SE" sz="2000" b="0" i="0" u="none" strike="noStrike" kern="1200" cap="none" spc="0" normalizeH="0" baseline="0" noProof="0" dirty="0">
              <a:ln>
                <a:noFill/>
              </a:ln>
              <a:solidFill>
                <a:schemeClr val="tx1">
                  <a:lumMod val="50000"/>
                </a:schemeClr>
              </a:solidFill>
              <a:effectLst/>
              <a:uLnTx/>
              <a:uFillTx/>
              <a:latin typeface="Arial"/>
              <a:ea typeface="+mn-ea"/>
              <a:cs typeface="Arial"/>
            </a:endParaRPr>
          </a:p>
        </p:txBody>
      </p:sp>
      <p:sp>
        <p:nvSpPr>
          <p:cNvPr id="8" name="Höger 7"/>
          <p:cNvSpPr/>
          <p:nvPr/>
        </p:nvSpPr>
        <p:spPr>
          <a:xfrm>
            <a:off x="738482" y="4417621"/>
            <a:ext cx="7978006" cy="114003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9" name="Ned 8"/>
          <p:cNvSpPr/>
          <p:nvPr/>
        </p:nvSpPr>
        <p:spPr>
          <a:xfrm>
            <a:off x="5130139" y="2090057"/>
            <a:ext cx="356260" cy="232756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0" name="Ellips 9"/>
          <p:cNvSpPr/>
          <p:nvPr/>
        </p:nvSpPr>
        <p:spPr>
          <a:xfrm>
            <a:off x="1223158" y="2351314"/>
            <a:ext cx="3479471" cy="16387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1" name="Ellips 10"/>
          <p:cNvSpPr/>
          <p:nvPr/>
        </p:nvSpPr>
        <p:spPr>
          <a:xfrm>
            <a:off x="5664529" y="2351314"/>
            <a:ext cx="3479471" cy="16387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2" name="textruta 11"/>
          <p:cNvSpPr txBox="1"/>
          <p:nvPr/>
        </p:nvSpPr>
        <p:spPr>
          <a:xfrm>
            <a:off x="1721922" y="2695699"/>
            <a:ext cx="2470068" cy="369332"/>
          </a:xfrm>
          <a:prstGeom prst="rect">
            <a:avLst/>
          </a:prstGeom>
          <a:noFill/>
        </p:spPr>
        <p:txBody>
          <a:bodyPr wrap="square" rtlCol="0">
            <a:spAutoFit/>
          </a:bodyPr>
          <a:lstStyle/>
          <a:p>
            <a:pPr algn="ctr"/>
            <a:r>
              <a:rPr lang="sv-SE" dirty="0" err="1" smtClean="0">
                <a:solidFill>
                  <a:srgbClr val="2C2C2C"/>
                </a:solidFill>
              </a:rPr>
              <a:t>Mid</a:t>
            </a:r>
            <a:r>
              <a:rPr lang="sv-SE" dirty="0" smtClean="0">
                <a:solidFill>
                  <a:srgbClr val="2C2C2C"/>
                </a:solidFill>
              </a:rPr>
              <a:t> term</a:t>
            </a:r>
            <a:endParaRPr lang="sv-SE" dirty="0">
              <a:solidFill>
                <a:srgbClr val="2C2C2C"/>
              </a:solidFill>
            </a:endParaRPr>
          </a:p>
        </p:txBody>
      </p:sp>
      <p:sp>
        <p:nvSpPr>
          <p:cNvPr id="13" name="textruta 12"/>
          <p:cNvSpPr txBox="1"/>
          <p:nvPr/>
        </p:nvSpPr>
        <p:spPr>
          <a:xfrm>
            <a:off x="6101937" y="2695699"/>
            <a:ext cx="2470068" cy="369332"/>
          </a:xfrm>
          <a:prstGeom prst="rect">
            <a:avLst/>
          </a:prstGeom>
          <a:noFill/>
        </p:spPr>
        <p:txBody>
          <a:bodyPr wrap="square" rtlCol="0">
            <a:spAutoFit/>
          </a:bodyPr>
          <a:lstStyle/>
          <a:p>
            <a:pPr algn="ctr"/>
            <a:r>
              <a:rPr lang="sv-SE" dirty="0" smtClean="0">
                <a:solidFill>
                  <a:srgbClr val="2C2C2C"/>
                </a:solidFill>
              </a:rPr>
              <a:t>Long term</a:t>
            </a:r>
            <a:endParaRPr lang="sv-SE" dirty="0">
              <a:solidFill>
                <a:srgbClr val="2C2C2C"/>
              </a:solidFill>
            </a:endParaRPr>
          </a:p>
        </p:txBody>
      </p:sp>
      <p:sp>
        <p:nvSpPr>
          <p:cNvPr id="14" name="textruta 13"/>
          <p:cNvSpPr txBox="1"/>
          <p:nvPr/>
        </p:nvSpPr>
        <p:spPr>
          <a:xfrm>
            <a:off x="4803567" y="1228725"/>
            <a:ext cx="1248985" cy="646331"/>
          </a:xfrm>
          <a:prstGeom prst="rect">
            <a:avLst/>
          </a:prstGeom>
          <a:noFill/>
        </p:spPr>
        <p:txBody>
          <a:bodyPr wrap="square" rtlCol="0">
            <a:spAutoFit/>
          </a:bodyPr>
          <a:lstStyle/>
          <a:p>
            <a:r>
              <a:rPr lang="sv-SE" dirty="0" err="1" smtClean="0"/>
              <a:t>Critical</a:t>
            </a:r>
            <a:r>
              <a:rPr lang="sv-SE" dirty="0" smtClean="0"/>
              <a:t> time</a:t>
            </a:r>
            <a:endParaRPr lang="sv-SE" dirty="0"/>
          </a:p>
        </p:txBody>
      </p:sp>
      <p:sp>
        <p:nvSpPr>
          <p:cNvPr id="15" name="textruta 14"/>
          <p:cNvSpPr txBox="1"/>
          <p:nvPr/>
        </p:nvSpPr>
        <p:spPr>
          <a:xfrm>
            <a:off x="738483" y="5372986"/>
            <a:ext cx="983440" cy="369332"/>
          </a:xfrm>
          <a:prstGeom prst="rect">
            <a:avLst/>
          </a:prstGeom>
          <a:noFill/>
        </p:spPr>
        <p:txBody>
          <a:bodyPr wrap="square" rtlCol="0">
            <a:spAutoFit/>
          </a:bodyPr>
          <a:lstStyle/>
          <a:p>
            <a:r>
              <a:rPr lang="sv-SE" dirty="0" smtClean="0"/>
              <a:t>År 2014</a:t>
            </a:r>
            <a:endParaRPr lang="sv-SE" dirty="0"/>
          </a:p>
        </p:txBody>
      </p:sp>
      <p:sp>
        <p:nvSpPr>
          <p:cNvPr id="16" name="textruta 15"/>
          <p:cNvSpPr txBox="1"/>
          <p:nvPr/>
        </p:nvSpPr>
        <p:spPr>
          <a:xfrm>
            <a:off x="4146699" y="5418511"/>
            <a:ext cx="983440" cy="369332"/>
          </a:xfrm>
          <a:prstGeom prst="rect">
            <a:avLst/>
          </a:prstGeom>
          <a:noFill/>
        </p:spPr>
        <p:txBody>
          <a:bodyPr wrap="square" rtlCol="0">
            <a:spAutoFit/>
          </a:bodyPr>
          <a:lstStyle/>
          <a:p>
            <a:r>
              <a:rPr lang="sv-SE" dirty="0" smtClean="0"/>
              <a:t>År 2050</a:t>
            </a:r>
            <a:endParaRPr lang="sv-SE" dirty="0"/>
          </a:p>
        </p:txBody>
      </p:sp>
      <p:sp>
        <p:nvSpPr>
          <p:cNvPr id="17" name="textruta 16"/>
          <p:cNvSpPr txBox="1"/>
          <p:nvPr/>
        </p:nvSpPr>
        <p:spPr>
          <a:xfrm>
            <a:off x="6915024" y="5418511"/>
            <a:ext cx="983440" cy="369332"/>
          </a:xfrm>
          <a:prstGeom prst="rect">
            <a:avLst/>
          </a:prstGeom>
          <a:noFill/>
        </p:spPr>
        <p:txBody>
          <a:bodyPr wrap="square" rtlCol="0">
            <a:spAutoFit/>
          </a:bodyPr>
          <a:lstStyle/>
          <a:p>
            <a:r>
              <a:rPr lang="sv-SE" dirty="0" smtClean="0"/>
              <a:t>År 2100</a:t>
            </a:r>
            <a:endParaRPr lang="sv-SE" dirty="0"/>
          </a:p>
        </p:txBody>
      </p:sp>
      <p:sp>
        <p:nvSpPr>
          <p:cNvPr id="18" name="textruta 17"/>
          <p:cNvSpPr txBox="1"/>
          <p:nvPr/>
        </p:nvSpPr>
        <p:spPr>
          <a:xfrm>
            <a:off x="902525" y="4733925"/>
            <a:ext cx="558140" cy="461665"/>
          </a:xfrm>
          <a:prstGeom prst="rect">
            <a:avLst/>
          </a:prstGeom>
          <a:noFill/>
        </p:spPr>
        <p:txBody>
          <a:bodyPr wrap="square" rtlCol="0">
            <a:spAutoFit/>
          </a:bodyPr>
          <a:lstStyle/>
          <a:p>
            <a:r>
              <a:rPr lang="sv-SE" sz="1200" dirty="0" smtClean="0">
                <a:solidFill>
                  <a:srgbClr val="2C2C2C"/>
                </a:solidFill>
              </a:rPr>
              <a:t>HHW +1,8</a:t>
            </a:r>
            <a:endParaRPr lang="sv-SE" sz="1200" dirty="0">
              <a:solidFill>
                <a:srgbClr val="2C2C2C"/>
              </a:solidFill>
            </a:endParaRPr>
          </a:p>
        </p:txBody>
      </p:sp>
      <p:sp>
        <p:nvSpPr>
          <p:cNvPr id="19" name="textruta 18"/>
          <p:cNvSpPr txBox="1"/>
          <p:nvPr/>
        </p:nvSpPr>
        <p:spPr>
          <a:xfrm>
            <a:off x="5106389" y="4733925"/>
            <a:ext cx="558140" cy="461665"/>
          </a:xfrm>
          <a:prstGeom prst="rect">
            <a:avLst/>
          </a:prstGeom>
          <a:noFill/>
        </p:spPr>
        <p:txBody>
          <a:bodyPr wrap="square" rtlCol="0">
            <a:spAutoFit/>
          </a:bodyPr>
          <a:lstStyle/>
          <a:p>
            <a:r>
              <a:rPr lang="sv-SE" sz="1200" dirty="0" smtClean="0">
                <a:solidFill>
                  <a:srgbClr val="2C2C2C"/>
                </a:solidFill>
              </a:rPr>
              <a:t>HHW +2,3</a:t>
            </a:r>
            <a:endParaRPr lang="sv-SE" sz="1200" dirty="0">
              <a:solidFill>
                <a:srgbClr val="2C2C2C"/>
              </a:solidFill>
            </a:endParaRPr>
          </a:p>
        </p:txBody>
      </p:sp>
      <p:sp>
        <p:nvSpPr>
          <p:cNvPr id="20" name="textruta 19"/>
          <p:cNvSpPr txBox="1"/>
          <p:nvPr/>
        </p:nvSpPr>
        <p:spPr>
          <a:xfrm>
            <a:off x="7284380" y="4733925"/>
            <a:ext cx="558140" cy="461665"/>
          </a:xfrm>
          <a:prstGeom prst="rect">
            <a:avLst/>
          </a:prstGeom>
          <a:noFill/>
        </p:spPr>
        <p:txBody>
          <a:bodyPr wrap="square" rtlCol="0">
            <a:spAutoFit/>
          </a:bodyPr>
          <a:lstStyle/>
          <a:p>
            <a:r>
              <a:rPr lang="sv-SE" sz="1200" dirty="0" smtClean="0">
                <a:solidFill>
                  <a:srgbClr val="2C2C2C"/>
                </a:solidFill>
              </a:rPr>
              <a:t>HHW +2,6</a:t>
            </a:r>
            <a:endParaRPr lang="sv-SE" sz="1200" dirty="0">
              <a:solidFill>
                <a:srgbClr val="2C2C2C"/>
              </a:solidFill>
            </a:endParaRPr>
          </a:p>
        </p:txBody>
      </p:sp>
      <p:pic>
        <p:nvPicPr>
          <p:cNvPr id="22" name="Picture 2" descr="http://www.ckb-rubin.ru/typo3temp/pics/1a436638cd.jpg"/>
          <p:cNvPicPr>
            <a:picLocks noChangeAspect="1" noChangeArrowheads="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7284380" y="1025056"/>
            <a:ext cx="1789968" cy="1197041"/>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Picture 2"/>
          <p:cNvPicPr>
            <a:picLocks noChangeAspect="1" noChangeArrowheads="1"/>
          </p:cNvPicPr>
          <p:nvPr/>
        </p:nvPicPr>
        <p:blipFill>
          <a:blip r:embed="rId3"/>
          <a:srcRect/>
          <a:stretch>
            <a:fillRect/>
          </a:stretch>
        </p:blipFill>
        <p:spPr bwMode="auto">
          <a:xfrm>
            <a:off x="2446368" y="609996"/>
            <a:ext cx="2327739" cy="1741317"/>
          </a:xfrm>
          <a:prstGeom prst="rect">
            <a:avLst/>
          </a:prstGeom>
          <a:noFill/>
          <a:ln w="9525">
            <a:noFill/>
            <a:miter lim="800000"/>
            <a:headEnd/>
            <a:tailEnd/>
          </a:ln>
        </p:spPr>
      </p:pic>
      <p:pic>
        <p:nvPicPr>
          <p:cNvPr id="25" name="Bildobjekt 24" descr="waterstudiopolehouses.jpg"/>
          <p:cNvPicPr>
            <a:picLocks noChangeAspect="1"/>
          </p:cNvPicPr>
          <p:nvPr/>
        </p:nvPicPr>
        <p:blipFill>
          <a:blip r:embed="rId4"/>
          <a:stretch>
            <a:fillRect/>
          </a:stretch>
        </p:blipFill>
        <p:spPr>
          <a:xfrm>
            <a:off x="312812" y="861973"/>
            <a:ext cx="2133556" cy="1228084"/>
          </a:xfrm>
          <a:prstGeom prst="rect">
            <a:avLst/>
          </a:prstGeom>
          <a:ln>
            <a:solidFill>
              <a:schemeClr val="tx1"/>
            </a:solidFill>
          </a:ln>
        </p:spPr>
      </p:pic>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22000" y="360648"/>
            <a:ext cx="6738950" cy="695069"/>
          </a:xfrm>
        </p:spPr>
        <p:txBody>
          <a:bodyPr/>
          <a:lstStyle/>
          <a:p>
            <a:r>
              <a:rPr lang="sv-SE" dirty="0" err="1" smtClean="0"/>
              <a:t>Levels</a:t>
            </a:r>
            <a:r>
              <a:rPr lang="sv-SE" dirty="0" smtClean="0"/>
              <a:t> in the administration</a:t>
            </a:r>
            <a:endParaRPr lang="sv-SE" dirty="0"/>
          </a:p>
        </p:txBody>
      </p:sp>
      <p:sp>
        <p:nvSpPr>
          <p:cNvPr id="3" name="Platshållare för bildnummer 2"/>
          <p:cNvSpPr>
            <a:spLocks noGrp="1"/>
          </p:cNvSpPr>
          <p:nvPr>
            <p:ph type="sldNum" sz="quarter" idx="14"/>
          </p:nvPr>
        </p:nvSpPr>
        <p:spPr/>
        <p:txBody>
          <a:bodyPr/>
          <a:lstStyle/>
          <a:p>
            <a:fld id="{CCB980A4-8073-2E47-BD49-CDC58DACAC28}" type="slidenum">
              <a:rPr lang="sv-SE" smtClean="0"/>
              <a:pPr/>
              <a:t>4</a:t>
            </a:fld>
            <a:endParaRPr lang="sv-SE" dirty="0"/>
          </a:p>
        </p:txBody>
      </p:sp>
      <p:sp>
        <p:nvSpPr>
          <p:cNvPr id="4" name="Platshållare för sidfot 3"/>
          <p:cNvSpPr>
            <a:spLocks noGrp="1"/>
          </p:cNvSpPr>
          <p:nvPr>
            <p:ph type="ftr" sz="quarter" idx="15"/>
          </p:nvPr>
        </p:nvSpPr>
        <p:spPr/>
        <p:txBody>
          <a:bodyPr/>
          <a:lstStyle/>
          <a:p>
            <a:r>
              <a:rPr lang="en-US" smtClean="0"/>
              <a:t>SUSTAINABLE CITY – OPEN TO THE WORLD</a:t>
            </a:r>
            <a:endParaRPr lang="en-GB" dirty="0"/>
          </a:p>
        </p:txBody>
      </p:sp>
      <p:sp>
        <p:nvSpPr>
          <p:cNvPr id="5" name="Platshållare för text 4"/>
          <p:cNvSpPr>
            <a:spLocks noGrp="1"/>
          </p:cNvSpPr>
          <p:nvPr>
            <p:ph type="body" sz="quarter" idx="13"/>
          </p:nvPr>
        </p:nvSpPr>
        <p:spPr/>
        <p:txBody>
          <a:bodyPr/>
          <a:lstStyle/>
          <a:p>
            <a:endParaRPr lang="sv-SE"/>
          </a:p>
        </p:txBody>
      </p:sp>
      <p:pic>
        <p:nvPicPr>
          <p:cNvPr id="3074" name="Picture 2"/>
          <p:cNvPicPr>
            <a:picLocks noChangeAspect="1" noChangeArrowheads="1"/>
          </p:cNvPicPr>
          <p:nvPr/>
        </p:nvPicPr>
        <p:blipFill>
          <a:blip r:embed="rId2"/>
          <a:srcRect/>
          <a:stretch>
            <a:fillRect/>
          </a:stretch>
        </p:blipFill>
        <p:spPr bwMode="auto">
          <a:xfrm>
            <a:off x="107429" y="1055717"/>
            <a:ext cx="7971751" cy="5078684"/>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0"/>
          </p:nvPr>
        </p:nvSpPr>
        <p:spPr/>
        <p:txBody>
          <a:bodyPr/>
          <a:lstStyle/>
          <a:p>
            <a:r>
              <a:rPr lang="en-US" smtClean="0"/>
              <a:t>SUSTAINABLE CITY – OPEN TO THE WORLD</a:t>
            </a:r>
            <a:endParaRPr lang="en-GB" dirty="0"/>
          </a:p>
        </p:txBody>
      </p:sp>
      <p:sp>
        <p:nvSpPr>
          <p:cNvPr id="3" name="Platshållare för bildnummer 2"/>
          <p:cNvSpPr>
            <a:spLocks noGrp="1"/>
          </p:cNvSpPr>
          <p:nvPr>
            <p:ph type="sldNum" sz="quarter" idx="11"/>
          </p:nvPr>
        </p:nvSpPr>
        <p:spPr/>
        <p:txBody>
          <a:bodyPr/>
          <a:lstStyle/>
          <a:p>
            <a:fld id="{CCB980A4-8073-2E47-BD49-CDC58DACAC28}" type="slidenum">
              <a:rPr lang="sv-SE" smtClean="0"/>
              <a:pPr/>
              <a:t>40</a:t>
            </a:fld>
            <a:endParaRPr lang="sv-SE" dirty="0"/>
          </a:p>
        </p:txBody>
      </p:sp>
      <p:sp>
        <p:nvSpPr>
          <p:cNvPr id="6" name="Rubrik 5"/>
          <p:cNvSpPr>
            <a:spLocks noGrp="1"/>
          </p:cNvSpPr>
          <p:nvPr>
            <p:ph type="title"/>
          </p:nvPr>
        </p:nvSpPr>
        <p:spPr/>
        <p:txBody>
          <a:bodyPr/>
          <a:lstStyle/>
          <a:p>
            <a:r>
              <a:rPr lang="sv-SE" dirty="0" err="1" smtClean="0"/>
              <a:t>Strategy</a:t>
            </a:r>
            <a:r>
              <a:rPr lang="sv-SE" dirty="0" smtClean="0"/>
              <a:t> </a:t>
            </a:r>
            <a:r>
              <a:rPr lang="sv-SE" dirty="0" err="1" smtClean="0"/>
              <a:t>mid</a:t>
            </a:r>
            <a:r>
              <a:rPr lang="sv-SE" dirty="0" smtClean="0"/>
              <a:t> </a:t>
            </a:r>
            <a:r>
              <a:rPr lang="sv-SE" dirty="0" err="1" smtClean="0"/>
              <a:t>long</a:t>
            </a:r>
            <a:r>
              <a:rPr lang="sv-SE" dirty="0" smtClean="0"/>
              <a:t> term</a:t>
            </a:r>
            <a:br>
              <a:rPr lang="sv-SE" dirty="0" smtClean="0"/>
            </a:br>
            <a:endParaRPr lang="sv-SE" dirty="0"/>
          </a:p>
        </p:txBody>
      </p:sp>
      <p:pic>
        <p:nvPicPr>
          <p:cNvPr id="7" name="Picture 2"/>
          <p:cNvPicPr>
            <a:picLocks noChangeAspect="1" noChangeArrowheads="1"/>
          </p:cNvPicPr>
          <p:nvPr/>
        </p:nvPicPr>
        <p:blipFill>
          <a:blip r:embed="rId2" cstate="print"/>
          <a:srcRect l="4204" t="6522" r="3866" b="7687"/>
          <a:stretch>
            <a:fillRect/>
          </a:stretch>
        </p:blipFill>
        <p:spPr bwMode="auto">
          <a:xfrm>
            <a:off x="6325991" y="4757908"/>
            <a:ext cx="2591106" cy="1472960"/>
          </a:xfrm>
          <a:prstGeom prst="rect">
            <a:avLst/>
          </a:prstGeom>
          <a:noFill/>
          <a:ln w="9525">
            <a:solidFill>
              <a:schemeClr val="tx1"/>
            </a:solidFill>
            <a:miter lim="800000"/>
            <a:headEnd/>
            <a:tailEnd/>
          </a:ln>
        </p:spPr>
      </p:pic>
      <p:pic>
        <p:nvPicPr>
          <p:cNvPr id="8" name="Picture 4"/>
          <p:cNvPicPr>
            <a:picLocks noChangeAspect="1" noChangeArrowheads="1"/>
          </p:cNvPicPr>
          <p:nvPr/>
        </p:nvPicPr>
        <p:blipFill>
          <a:blip r:embed="rId3" cstate="print"/>
          <a:srcRect t="3862"/>
          <a:stretch>
            <a:fillRect/>
          </a:stretch>
        </p:blipFill>
        <p:spPr bwMode="auto">
          <a:xfrm>
            <a:off x="6325991" y="2930627"/>
            <a:ext cx="2591106" cy="1472960"/>
          </a:xfrm>
          <a:prstGeom prst="rect">
            <a:avLst/>
          </a:prstGeom>
          <a:noFill/>
          <a:ln w="9525">
            <a:solidFill>
              <a:schemeClr val="tx1"/>
            </a:solidFill>
            <a:miter lim="800000"/>
            <a:headEnd/>
            <a:tailEnd/>
          </a:ln>
        </p:spPr>
      </p:pic>
      <p:pic>
        <p:nvPicPr>
          <p:cNvPr id="9" name="Bildobjekt 8" descr="waterstudiopolehouses.jpg"/>
          <p:cNvPicPr>
            <a:picLocks noChangeAspect="1"/>
          </p:cNvPicPr>
          <p:nvPr/>
        </p:nvPicPr>
        <p:blipFill>
          <a:blip r:embed="rId4"/>
          <a:stretch>
            <a:fillRect/>
          </a:stretch>
        </p:blipFill>
        <p:spPr>
          <a:xfrm>
            <a:off x="6325991" y="1105356"/>
            <a:ext cx="2591106" cy="1491452"/>
          </a:xfrm>
          <a:prstGeom prst="rect">
            <a:avLst/>
          </a:prstGeom>
          <a:ln>
            <a:solidFill>
              <a:schemeClr val="tx1"/>
            </a:solidFill>
          </a:ln>
        </p:spPr>
      </p:pic>
      <p:sp>
        <p:nvSpPr>
          <p:cNvPr id="10" name="Rektangel 9"/>
          <p:cNvSpPr/>
          <p:nvPr/>
        </p:nvSpPr>
        <p:spPr>
          <a:xfrm>
            <a:off x="881149" y="1279857"/>
            <a:ext cx="4572000" cy="4524315"/>
          </a:xfrm>
          <a:prstGeom prst="rect">
            <a:avLst/>
          </a:prstGeom>
        </p:spPr>
        <p:txBody>
          <a:bodyPr>
            <a:spAutoFit/>
          </a:bodyPr>
          <a:lstStyle/>
          <a:p>
            <a:r>
              <a:rPr lang="sv-SE" sz="1600" dirty="0" smtClean="0"/>
              <a:t>New </a:t>
            </a:r>
            <a:r>
              <a:rPr lang="sv-SE" sz="1600" dirty="0" err="1" smtClean="0"/>
              <a:t>buildings</a:t>
            </a:r>
            <a:endParaRPr lang="sv-SE" sz="1600" dirty="0" smtClean="0"/>
          </a:p>
          <a:p>
            <a:pPr lvl="4"/>
            <a:r>
              <a:rPr lang="sv-SE" sz="1600" dirty="0" err="1" smtClean="0"/>
              <a:t>Apply</a:t>
            </a:r>
            <a:r>
              <a:rPr lang="sv-SE" sz="1600" dirty="0" smtClean="0"/>
              <a:t> </a:t>
            </a:r>
            <a:r>
              <a:rPr lang="sv-SE" sz="1600" dirty="0" err="1" smtClean="0"/>
              <a:t>existiong</a:t>
            </a:r>
            <a:r>
              <a:rPr lang="sv-SE" sz="1600" dirty="0" smtClean="0"/>
              <a:t> </a:t>
            </a:r>
            <a:r>
              <a:rPr lang="sv-SE" sz="1600" dirty="0" err="1" smtClean="0"/>
              <a:t>levels</a:t>
            </a:r>
            <a:r>
              <a:rPr lang="sv-SE" sz="1600" dirty="0" smtClean="0"/>
              <a:t> of </a:t>
            </a:r>
            <a:r>
              <a:rPr lang="sv-SE" sz="1600" dirty="0" err="1" smtClean="0"/>
              <a:t>planning</a:t>
            </a:r>
            <a:endParaRPr lang="sv-SE" sz="1600" dirty="0" smtClean="0"/>
          </a:p>
          <a:p>
            <a:pPr lvl="4"/>
            <a:r>
              <a:rPr lang="sv-SE" sz="1600" dirty="0" smtClean="0"/>
              <a:t>Basic </a:t>
            </a:r>
            <a:r>
              <a:rPr lang="sv-SE" sz="1600" dirty="0" err="1" smtClean="0"/>
              <a:t>principle</a:t>
            </a:r>
            <a:r>
              <a:rPr lang="sv-SE" sz="1600" dirty="0" smtClean="0"/>
              <a:t> </a:t>
            </a:r>
            <a:r>
              <a:rPr lang="sv-SE" sz="1600" dirty="0" err="1" smtClean="0"/>
              <a:t>protection</a:t>
            </a:r>
            <a:r>
              <a:rPr lang="sv-SE" sz="1600" dirty="0" smtClean="0"/>
              <a:t> </a:t>
            </a:r>
            <a:r>
              <a:rPr lang="sv-SE" sz="1600" dirty="0" err="1" smtClean="0"/>
              <a:t>through</a:t>
            </a:r>
            <a:r>
              <a:rPr lang="sv-SE" sz="1600" dirty="0" smtClean="0"/>
              <a:t> elevation</a:t>
            </a:r>
          </a:p>
          <a:p>
            <a:pPr lvl="4"/>
            <a:r>
              <a:rPr lang="sv-SE" sz="1600" dirty="0" err="1" smtClean="0"/>
              <a:t>Function</a:t>
            </a:r>
            <a:r>
              <a:rPr lang="sv-SE" sz="1600" dirty="0" smtClean="0"/>
              <a:t> </a:t>
            </a:r>
            <a:r>
              <a:rPr lang="sv-SE" sz="1600" dirty="0" err="1" smtClean="0"/>
              <a:t>based</a:t>
            </a:r>
            <a:r>
              <a:rPr lang="sv-SE" sz="1600" dirty="0" smtClean="0"/>
              <a:t> approach</a:t>
            </a:r>
          </a:p>
          <a:p>
            <a:pPr lvl="4"/>
            <a:r>
              <a:rPr lang="sv-SE" sz="1600" dirty="0" smtClean="0"/>
              <a:t>Deviations </a:t>
            </a:r>
            <a:r>
              <a:rPr lang="sv-SE" sz="1600" dirty="0" err="1" smtClean="0"/>
              <a:t>require</a:t>
            </a:r>
            <a:r>
              <a:rPr lang="sv-SE" sz="1600" dirty="0" smtClean="0"/>
              <a:t> risk </a:t>
            </a:r>
            <a:r>
              <a:rPr lang="sv-SE" sz="1600" dirty="0" err="1" smtClean="0"/>
              <a:t>assesment</a:t>
            </a:r>
            <a:endParaRPr lang="sv-SE" sz="1600" dirty="0" smtClean="0"/>
          </a:p>
          <a:p>
            <a:pPr lvl="4"/>
            <a:r>
              <a:rPr lang="sv-SE" sz="1600" dirty="0" err="1" smtClean="0"/>
              <a:t>Technical</a:t>
            </a:r>
            <a:r>
              <a:rPr lang="sv-SE" sz="1600" dirty="0" smtClean="0"/>
              <a:t> </a:t>
            </a:r>
            <a:r>
              <a:rPr lang="sv-SE" sz="1600" dirty="0" err="1" smtClean="0"/>
              <a:t>protection</a:t>
            </a:r>
            <a:r>
              <a:rPr lang="sv-SE" sz="1600" dirty="0" smtClean="0"/>
              <a:t>– </a:t>
            </a:r>
            <a:r>
              <a:rPr lang="sv-SE" sz="1600" dirty="0" err="1" smtClean="0"/>
              <a:t>possible</a:t>
            </a:r>
            <a:r>
              <a:rPr lang="sv-SE" sz="1600" dirty="0" smtClean="0"/>
              <a:t> to bild 1 m </a:t>
            </a:r>
            <a:r>
              <a:rPr lang="sv-SE" sz="1600" dirty="0" err="1" smtClean="0"/>
              <a:t>higher</a:t>
            </a:r>
            <a:r>
              <a:rPr lang="sv-SE" sz="1600" dirty="0" smtClean="0"/>
              <a:t> </a:t>
            </a:r>
            <a:r>
              <a:rPr lang="sv-SE" sz="1600" dirty="0" err="1" smtClean="0"/>
              <a:t>level</a:t>
            </a:r>
            <a:endParaRPr lang="sv-SE" sz="1600" dirty="0" smtClean="0"/>
          </a:p>
          <a:p>
            <a:pPr lvl="4"/>
            <a:r>
              <a:rPr lang="sv-SE" sz="1600" dirty="0" smtClean="0"/>
              <a:t>Set </a:t>
            </a:r>
            <a:r>
              <a:rPr lang="sv-SE" sz="1600" dirty="0" err="1" smtClean="0"/>
              <a:t>aside</a:t>
            </a:r>
            <a:r>
              <a:rPr lang="sv-SE" sz="1600" dirty="0" smtClean="0"/>
              <a:t> land for </a:t>
            </a:r>
            <a:r>
              <a:rPr lang="sv-SE" sz="1600" dirty="0" err="1" smtClean="0"/>
              <a:t>future</a:t>
            </a:r>
            <a:r>
              <a:rPr lang="sv-SE" sz="1600" dirty="0" smtClean="0"/>
              <a:t> </a:t>
            </a:r>
            <a:r>
              <a:rPr lang="sv-SE" sz="1600" dirty="0" err="1" smtClean="0"/>
              <a:t>protection</a:t>
            </a:r>
            <a:endParaRPr lang="sv-SE" sz="1600" dirty="0" smtClean="0"/>
          </a:p>
          <a:p>
            <a:pPr lvl="1"/>
            <a:endParaRPr lang="sv-SE" sz="1600" dirty="0" smtClean="0"/>
          </a:p>
          <a:p>
            <a:pPr marL="0" lvl="1" indent="0">
              <a:buNone/>
            </a:pPr>
            <a:r>
              <a:rPr lang="sv-SE" sz="1600" dirty="0" err="1" smtClean="0"/>
              <a:t>Existing</a:t>
            </a:r>
            <a:r>
              <a:rPr lang="sv-SE" sz="1600" dirty="0" smtClean="0"/>
              <a:t> </a:t>
            </a:r>
            <a:r>
              <a:rPr lang="sv-SE" sz="1600" dirty="0" err="1" smtClean="0"/>
              <a:t>buildnings</a:t>
            </a:r>
            <a:endParaRPr lang="sv-SE" sz="1600" dirty="0" smtClean="0"/>
          </a:p>
          <a:p>
            <a:pPr lvl="4"/>
            <a:r>
              <a:rPr lang="sv-SE" sz="1600" dirty="0" smtClean="0"/>
              <a:t>Risk </a:t>
            </a:r>
            <a:r>
              <a:rPr lang="sv-SE" sz="1600" dirty="0" err="1" smtClean="0"/>
              <a:t>assesment</a:t>
            </a:r>
            <a:endParaRPr lang="sv-SE" sz="1600" dirty="0" smtClean="0"/>
          </a:p>
          <a:p>
            <a:pPr lvl="4"/>
            <a:r>
              <a:rPr lang="sv-SE" sz="1600" dirty="0" smtClean="0"/>
              <a:t>Risk Picture </a:t>
            </a:r>
            <a:r>
              <a:rPr lang="sv-SE" sz="1600" dirty="0" err="1" smtClean="0"/>
              <a:t>determines</a:t>
            </a:r>
            <a:r>
              <a:rPr lang="sv-SE" sz="1600" dirty="0" smtClean="0"/>
              <a:t> the </a:t>
            </a:r>
            <a:r>
              <a:rPr lang="sv-SE" sz="1600" dirty="0" err="1" smtClean="0"/>
              <a:t>need</a:t>
            </a:r>
            <a:r>
              <a:rPr lang="sv-SE" sz="1600" dirty="0" smtClean="0"/>
              <a:t> for </a:t>
            </a:r>
            <a:r>
              <a:rPr lang="sv-SE" sz="1600" dirty="0" err="1" smtClean="0"/>
              <a:t>object</a:t>
            </a:r>
            <a:r>
              <a:rPr lang="sv-SE" sz="1600" dirty="0" smtClean="0"/>
              <a:t> </a:t>
            </a:r>
            <a:r>
              <a:rPr lang="sv-SE" sz="1600" dirty="0" err="1" smtClean="0"/>
              <a:t>protection</a:t>
            </a:r>
            <a:endParaRPr lang="sv-SE" sz="1600" dirty="0" smtClean="0"/>
          </a:p>
        </p:txBody>
      </p:sp>
    </p:spTree>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0"/>
          </p:nvPr>
        </p:nvSpPr>
        <p:spPr/>
        <p:txBody>
          <a:bodyPr/>
          <a:lstStyle/>
          <a:p>
            <a:r>
              <a:rPr lang="en-US" smtClean="0"/>
              <a:t>SUSTAINABLE CITY – OPEN TO THE WORLD</a:t>
            </a:r>
            <a:endParaRPr lang="en-GB" dirty="0"/>
          </a:p>
        </p:txBody>
      </p:sp>
      <p:sp>
        <p:nvSpPr>
          <p:cNvPr id="3" name="Platshållare för bildnummer 2"/>
          <p:cNvSpPr>
            <a:spLocks noGrp="1"/>
          </p:cNvSpPr>
          <p:nvPr>
            <p:ph type="sldNum" sz="quarter" idx="11"/>
          </p:nvPr>
        </p:nvSpPr>
        <p:spPr/>
        <p:txBody>
          <a:bodyPr/>
          <a:lstStyle/>
          <a:p>
            <a:fld id="{CCB980A4-8073-2E47-BD49-CDC58DACAC28}" type="slidenum">
              <a:rPr lang="sv-SE" smtClean="0"/>
              <a:pPr/>
              <a:t>41</a:t>
            </a:fld>
            <a:endParaRPr lang="sv-SE" dirty="0"/>
          </a:p>
        </p:txBody>
      </p:sp>
      <p:sp>
        <p:nvSpPr>
          <p:cNvPr id="7" name="Underrubrik 1"/>
          <p:cNvSpPr txBox="1">
            <a:spLocks/>
          </p:cNvSpPr>
          <p:nvPr/>
        </p:nvSpPr>
        <p:spPr>
          <a:xfrm>
            <a:off x="532014" y="574796"/>
            <a:ext cx="7031435" cy="460022"/>
          </a:xfrm>
          <a:prstGeom prst="rect">
            <a:avLst/>
          </a:prstGeom>
        </p:spPr>
        <p:txBody>
          <a:bodyPr vert="horz" lIns="0" tIns="0" rIns="0" bIns="0" rtlCol="0" anchor="t" anchorCtr="0">
            <a:noAutofit/>
          </a:bodyPr>
          <a:lstStyle/>
          <a:p>
            <a:pPr marL="180000" marR="0" lvl="0" indent="-180000" algn="l" defTabSz="457200" rtl="0" eaLnBrk="1" fontAlgn="auto" latinLnBrk="0" hangingPunct="1">
              <a:lnSpc>
                <a:spcPct val="100000"/>
              </a:lnSpc>
              <a:spcBef>
                <a:spcPts val="0"/>
              </a:spcBef>
              <a:spcAft>
                <a:spcPts val="1500"/>
              </a:spcAft>
              <a:buClrTx/>
              <a:buSzTx/>
              <a:tabLst/>
              <a:defRPr/>
            </a:pPr>
            <a:r>
              <a:rPr kumimoji="0" lang="sv-SE" sz="2400" b="0" i="0" u="none" strike="noStrike" kern="1200" cap="none" spc="0" normalizeH="0" baseline="0" noProof="0" dirty="0" smtClean="0">
                <a:ln>
                  <a:noFill/>
                </a:ln>
                <a:solidFill>
                  <a:schemeClr val="tx1">
                    <a:lumMod val="50000"/>
                  </a:schemeClr>
                </a:solidFill>
                <a:effectLst/>
                <a:uLnTx/>
                <a:uFillTx/>
                <a:latin typeface="Arial"/>
                <a:ea typeface="+mn-ea"/>
                <a:cs typeface="Arial"/>
              </a:rPr>
              <a:t>Principal solution for river </a:t>
            </a:r>
            <a:r>
              <a:rPr kumimoji="0" lang="sv-SE" sz="2400" b="0" i="0" u="none" strike="noStrike" kern="1200" cap="none" spc="0" normalizeH="0" baseline="0" noProof="0" dirty="0" err="1" smtClean="0">
                <a:ln>
                  <a:noFill/>
                </a:ln>
                <a:solidFill>
                  <a:schemeClr val="tx1">
                    <a:lumMod val="50000"/>
                  </a:schemeClr>
                </a:solidFill>
                <a:effectLst/>
                <a:uLnTx/>
                <a:uFillTx/>
                <a:latin typeface="Arial"/>
                <a:ea typeface="+mn-ea"/>
                <a:cs typeface="Arial"/>
              </a:rPr>
              <a:t>side</a:t>
            </a:r>
            <a:r>
              <a:rPr kumimoji="0" lang="sv-SE" sz="2400" b="0" i="0" u="none" strike="noStrike" kern="1200" cap="none" spc="0" normalizeH="0" baseline="0" noProof="0" dirty="0" smtClean="0">
                <a:ln>
                  <a:noFill/>
                </a:ln>
                <a:solidFill>
                  <a:schemeClr val="tx1">
                    <a:lumMod val="50000"/>
                  </a:schemeClr>
                </a:solidFill>
                <a:effectLst/>
                <a:uLnTx/>
                <a:uFillTx/>
                <a:latin typeface="Arial"/>
                <a:ea typeface="+mn-ea"/>
                <a:cs typeface="Arial"/>
              </a:rPr>
              <a:t> </a:t>
            </a:r>
            <a:r>
              <a:rPr kumimoji="0" lang="sv-SE" sz="2400" b="0" i="0" u="none" strike="noStrike" kern="1200" cap="none" spc="0" normalizeH="0" baseline="0" noProof="0" dirty="0" err="1" smtClean="0">
                <a:ln>
                  <a:noFill/>
                </a:ln>
                <a:solidFill>
                  <a:schemeClr val="tx1">
                    <a:lumMod val="50000"/>
                  </a:schemeClr>
                </a:solidFill>
                <a:effectLst/>
                <a:uLnTx/>
                <a:uFillTx/>
                <a:latin typeface="Arial"/>
                <a:ea typeface="+mn-ea"/>
                <a:cs typeface="Arial"/>
              </a:rPr>
              <a:t>protection</a:t>
            </a:r>
            <a:endParaRPr kumimoji="0" lang="sv-SE" sz="2400" b="0" i="0" u="none" strike="noStrike" kern="1200" cap="none" spc="0" normalizeH="0" baseline="0" noProof="0" dirty="0">
              <a:ln>
                <a:noFill/>
              </a:ln>
              <a:solidFill>
                <a:schemeClr val="tx1">
                  <a:lumMod val="50000"/>
                </a:schemeClr>
              </a:solidFill>
              <a:effectLst/>
              <a:uLnTx/>
              <a:uFillTx/>
              <a:latin typeface="Arial"/>
              <a:ea typeface="+mn-ea"/>
              <a:cs typeface="Arial"/>
            </a:endParaRPr>
          </a:p>
        </p:txBody>
      </p:sp>
      <p:pic>
        <p:nvPicPr>
          <p:cNvPr id="8" name="Picture 2"/>
          <p:cNvPicPr>
            <a:picLocks noChangeAspect="1" noChangeArrowheads="1"/>
          </p:cNvPicPr>
          <p:nvPr/>
        </p:nvPicPr>
        <p:blipFill>
          <a:blip r:embed="rId2"/>
          <a:srcRect l="4740" t="51999" r="2071" b="3554"/>
          <a:stretch>
            <a:fillRect/>
          </a:stretch>
        </p:blipFill>
        <p:spPr bwMode="auto">
          <a:xfrm>
            <a:off x="407324" y="1695796"/>
            <a:ext cx="5911109" cy="2213779"/>
          </a:xfrm>
          <a:prstGeom prst="rect">
            <a:avLst/>
          </a:prstGeom>
          <a:noFill/>
          <a:ln w="9525">
            <a:noFill/>
            <a:miter lim="800000"/>
            <a:headEnd/>
            <a:tailEnd/>
          </a:ln>
        </p:spPr>
      </p:pic>
      <p:pic>
        <p:nvPicPr>
          <p:cNvPr id="9" name="Picture 2"/>
          <p:cNvPicPr>
            <a:picLocks noChangeAspect="1" noChangeArrowheads="1"/>
          </p:cNvPicPr>
          <p:nvPr/>
        </p:nvPicPr>
        <p:blipFill>
          <a:blip r:embed="rId3"/>
          <a:srcRect/>
          <a:stretch>
            <a:fillRect/>
          </a:stretch>
        </p:blipFill>
        <p:spPr bwMode="auto">
          <a:xfrm>
            <a:off x="6061062" y="1692395"/>
            <a:ext cx="2263787" cy="2217180"/>
          </a:xfrm>
          <a:prstGeom prst="rect">
            <a:avLst/>
          </a:prstGeom>
          <a:noFill/>
          <a:ln w="9525">
            <a:noFill/>
            <a:miter lim="800000"/>
            <a:headEnd/>
            <a:tailEnd/>
          </a:ln>
        </p:spPr>
      </p:pic>
      <p:pic>
        <p:nvPicPr>
          <p:cNvPr id="10" name="Picture 4"/>
          <p:cNvPicPr>
            <a:picLocks noChangeAspect="1" noChangeArrowheads="1"/>
          </p:cNvPicPr>
          <p:nvPr/>
        </p:nvPicPr>
        <p:blipFill>
          <a:blip r:embed="rId4"/>
          <a:srcRect t="4399" b="13809"/>
          <a:stretch>
            <a:fillRect/>
          </a:stretch>
        </p:blipFill>
        <p:spPr bwMode="auto">
          <a:xfrm>
            <a:off x="3907745" y="4081549"/>
            <a:ext cx="3833769" cy="2218291"/>
          </a:xfrm>
          <a:prstGeom prst="rect">
            <a:avLst/>
          </a:prstGeom>
          <a:noFill/>
          <a:ln w="9525">
            <a:noFill/>
            <a:miter lim="800000"/>
            <a:headEnd/>
            <a:tailEnd/>
          </a:ln>
        </p:spPr>
      </p:pic>
      <p:pic>
        <p:nvPicPr>
          <p:cNvPr id="11" name="Picture 5"/>
          <p:cNvPicPr>
            <a:picLocks noChangeAspect="1" noChangeArrowheads="1"/>
          </p:cNvPicPr>
          <p:nvPr/>
        </p:nvPicPr>
        <p:blipFill>
          <a:blip r:embed="rId5"/>
          <a:srcRect t="5104"/>
          <a:stretch>
            <a:fillRect/>
          </a:stretch>
        </p:blipFill>
        <p:spPr bwMode="auto">
          <a:xfrm>
            <a:off x="129802" y="4081549"/>
            <a:ext cx="3631941" cy="2218291"/>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0"/>
          </p:nvPr>
        </p:nvSpPr>
        <p:spPr/>
        <p:txBody>
          <a:bodyPr/>
          <a:lstStyle/>
          <a:p>
            <a:r>
              <a:rPr lang="en-US" smtClean="0"/>
              <a:t>SUSTAINABLE CITY – OPEN TO THE WORLD</a:t>
            </a:r>
            <a:endParaRPr lang="en-GB" dirty="0"/>
          </a:p>
        </p:txBody>
      </p:sp>
      <p:sp>
        <p:nvSpPr>
          <p:cNvPr id="3" name="Platshållare för bildnummer 2"/>
          <p:cNvSpPr>
            <a:spLocks noGrp="1"/>
          </p:cNvSpPr>
          <p:nvPr>
            <p:ph type="sldNum" sz="quarter" idx="11"/>
          </p:nvPr>
        </p:nvSpPr>
        <p:spPr/>
        <p:txBody>
          <a:bodyPr/>
          <a:lstStyle/>
          <a:p>
            <a:fld id="{CCB980A4-8073-2E47-BD49-CDC58DACAC28}" type="slidenum">
              <a:rPr lang="sv-SE" smtClean="0"/>
              <a:pPr/>
              <a:t>42</a:t>
            </a:fld>
            <a:endParaRPr lang="sv-SE" dirty="0"/>
          </a:p>
        </p:txBody>
      </p:sp>
      <p:sp>
        <p:nvSpPr>
          <p:cNvPr id="6" name="Rubrik 5"/>
          <p:cNvSpPr>
            <a:spLocks noGrp="1"/>
          </p:cNvSpPr>
          <p:nvPr>
            <p:ph type="title"/>
          </p:nvPr>
        </p:nvSpPr>
        <p:spPr/>
        <p:txBody>
          <a:bodyPr/>
          <a:lstStyle/>
          <a:p>
            <a:r>
              <a:rPr lang="sv-SE" dirty="0" smtClean="0"/>
              <a:t>Storm </a:t>
            </a:r>
            <a:r>
              <a:rPr lang="sv-SE" dirty="0" err="1" smtClean="0"/>
              <a:t>surge</a:t>
            </a:r>
            <a:r>
              <a:rPr lang="sv-SE" dirty="0" smtClean="0"/>
              <a:t> </a:t>
            </a:r>
            <a:r>
              <a:rPr lang="sv-SE" dirty="0" err="1" smtClean="0"/>
              <a:t>barrier</a:t>
            </a:r>
            <a:endParaRPr lang="sv-SE" dirty="0"/>
          </a:p>
        </p:txBody>
      </p: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xmlns=""/>
              </a:ext>
            </a:extLst>
          </a:blip>
          <a:srcRect b="2963"/>
          <a:stretch/>
        </p:blipFill>
        <p:spPr bwMode="auto">
          <a:xfrm>
            <a:off x="520699" y="1119214"/>
            <a:ext cx="8123682" cy="51402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0"/>
          </p:nvPr>
        </p:nvSpPr>
        <p:spPr/>
        <p:txBody>
          <a:bodyPr/>
          <a:lstStyle/>
          <a:p>
            <a:r>
              <a:rPr lang="en-US" smtClean="0"/>
              <a:t>SUSTAINABLE CITY – OPEN TO THE WORLD</a:t>
            </a:r>
            <a:endParaRPr lang="en-GB" dirty="0"/>
          </a:p>
        </p:txBody>
      </p:sp>
      <p:sp>
        <p:nvSpPr>
          <p:cNvPr id="3" name="Platshållare för bildnummer 2"/>
          <p:cNvSpPr>
            <a:spLocks noGrp="1"/>
          </p:cNvSpPr>
          <p:nvPr>
            <p:ph type="sldNum" sz="quarter" idx="11"/>
          </p:nvPr>
        </p:nvSpPr>
        <p:spPr/>
        <p:txBody>
          <a:bodyPr/>
          <a:lstStyle/>
          <a:p>
            <a:fld id="{CCB980A4-8073-2E47-BD49-CDC58DACAC28}" type="slidenum">
              <a:rPr lang="sv-SE" smtClean="0"/>
              <a:pPr/>
              <a:t>43</a:t>
            </a:fld>
            <a:endParaRPr lang="sv-SE" dirty="0"/>
          </a:p>
        </p:txBody>
      </p:sp>
      <p:sp>
        <p:nvSpPr>
          <p:cNvPr id="6" name="Rubrik 5"/>
          <p:cNvSpPr>
            <a:spLocks noGrp="1"/>
          </p:cNvSpPr>
          <p:nvPr>
            <p:ph type="title"/>
          </p:nvPr>
        </p:nvSpPr>
        <p:spPr/>
        <p:txBody>
          <a:bodyPr/>
          <a:lstStyle/>
          <a:p>
            <a:r>
              <a:rPr lang="sv-SE" dirty="0" smtClean="0"/>
              <a:t> Älvsborg storm </a:t>
            </a:r>
            <a:r>
              <a:rPr lang="sv-SE" dirty="0" err="1" smtClean="0"/>
              <a:t>surge</a:t>
            </a:r>
            <a:r>
              <a:rPr lang="sv-SE" dirty="0" smtClean="0"/>
              <a:t> </a:t>
            </a:r>
            <a:r>
              <a:rPr lang="sv-SE" dirty="0" err="1" smtClean="0"/>
              <a:t>barrrier</a:t>
            </a:r>
            <a:r>
              <a:rPr lang="sv-SE" dirty="0" smtClean="0"/>
              <a:t/>
            </a:r>
            <a:br>
              <a:rPr lang="sv-SE" dirty="0" smtClean="0"/>
            </a:br>
            <a:endParaRPr lang="sv-SE" dirty="0"/>
          </a:p>
        </p:txBody>
      </p:sp>
      <p:pic>
        <p:nvPicPr>
          <p:cNvPr id="7" name="Picture 2"/>
          <p:cNvPicPr>
            <a:picLocks noChangeAspect="1" noChangeArrowheads="1"/>
          </p:cNvPicPr>
          <p:nvPr/>
        </p:nvPicPr>
        <p:blipFill rotWithShape="1">
          <a:blip r:embed="rId2" cstate="email">
            <a:extLst>
              <a:ext uri="{28A0092B-C50C-407E-A947-70E740481C1C}">
                <a14:useLocalDpi xmlns="" xmlns:a14="http://schemas.microsoft.com/office/drawing/2010/main"/>
              </a:ext>
            </a:extLst>
          </a:blip>
          <a:srcRect/>
          <a:stretch/>
        </p:blipFill>
        <p:spPr bwMode="auto">
          <a:xfrm>
            <a:off x="1108284" y="844481"/>
            <a:ext cx="5943600" cy="323021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Rektangel 7"/>
          <p:cNvSpPr/>
          <p:nvPr/>
        </p:nvSpPr>
        <p:spPr>
          <a:xfrm>
            <a:off x="1690829" y="4345075"/>
            <a:ext cx="6839753" cy="1877437"/>
          </a:xfrm>
          <a:prstGeom prst="rect">
            <a:avLst/>
          </a:prstGeom>
        </p:spPr>
        <p:txBody>
          <a:bodyPr wrap="square">
            <a:spAutoFit/>
          </a:bodyPr>
          <a:lstStyle/>
          <a:p>
            <a:pPr marL="342900" lvl="0" indent="-342900">
              <a:spcBef>
                <a:spcPct val="20000"/>
              </a:spcBef>
              <a:buFont typeface="Arial"/>
              <a:buChar char="•"/>
              <a:defRPr/>
            </a:pPr>
            <a:r>
              <a:rPr lang="en-GB" sz="2000" b="1" dirty="0" smtClean="0"/>
              <a:t>“Robust” alternative:</a:t>
            </a:r>
          </a:p>
          <a:p>
            <a:pPr marL="742950" lvl="1" indent="-285750">
              <a:spcBef>
                <a:spcPct val="20000"/>
              </a:spcBef>
              <a:buFont typeface="Arial"/>
              <a:buChar char="–"/>
              <a:defRPr/>
            </a:pPr>
            <a:r>
              <a:rPr lang="en-GB" sz="2000" b="1" dirty="0" smtClean="0"/>
              <a:t>Segment gates (Thames barrier)</a:t>
            </a:r>
          </a:p>
          <a:p>
            <a:pPr lvl="1">
              <a:spcBef>
                <a:spcPct val="20000"/>
              </a:spcBef>
              <a:defRPr/>
            </a:pPr>
            <a:endParaRPr lang="en-GB" sz="2000" b="1" dirty="0" smtClean="0"/>
          </a:p>
          <a:p>
            <a:pPr marL="342900" lvl="0" indent="-342900">
              <a:spcBef>
                <a:spcPct val="20000"/>
              </a:spcBef>
              <a:buFont typeface="Arial"/>
              <a:buChar char="•"/>
              <a:defRPr/>
            </a:pPr>
            <a:r>
              <a:rPr lang="en-GB" sz="2000" b="1" dirty="0" smtClean="0"/>
              <a:t>“Navigational alternative:</a:t>
            </a:r>
          </a:p>
          <a:p>
            <a:pPr marL="742950" lvl="1" indent="-285750">
              <a:spcBef>
                <a:spcPct val="20000"/>
              </a:spcBef>
              <a:buFont typeface="Arial"/>
              <a:buChar char="–"/>
              <a:defRPr/>
            </a:pPr>
            <a:r>
              <a:rPr lang="en-GB" sz="2000" b="1" dirty="0" smtClean="0"/>
              <a:t>Horizontal sector gates (</a:t>
            </a:r>
            <a:r>
              <a:rPr lang="en-GB" sz="2000" b="1" dirty="0" err="1" smtClean="0"/>
              <a:t>Maeslant</a:t>
            </a:r>
            <a:r>
              <a:rPr lang="en-GB" sz="2000" b="1" dirty="0" smtClean="0"/>
              <a:t>-barrier)</a:t>
            </a:r>
            <a:endParaRPr lang="en-GB" sz="2000" b="1" dirty="0"/>
          </a:p>
        </p:txBody>
      </p:sp>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0"/>
          </p:nvPr>
        </p:nvSpPr>
        <p:spPr/>
        <p:txBody>
          <a:bodyPr/>
          <a:lstStyle/>
          <a:p>
            <a:r>
              <a:rPr lang="en-US" smtClean="0"/>
              <a:t>SUSTAINABLE CITY – OPEN TO THE WORLD</a:t>
            </a:r>
            <a:endParaRPr lang="en-GB" dirty="0"/>
          </a:p>
        </p:txBody>
      </p:sp>
      <p:sp>
        <p:nvSpPr>
          <p:cNvPr id="3" name="Platshållare för bildnummer 2"/>
          <p:cNvSpPr>
            <a:spLocks noGrp="1"/>
          </p:cNvSpPr>
          <p:nvPr>
            <p:ph type="sldNum" sz="quarter" idx="11"/>
          </p:nvPr>
        </p:nvSpPr>
        <p:spPr/>
        <p:txBody>
          <a:bodyPr/>
          <a:lstStyle/>
          <a:p>
            <a:fld id="{CCB980A4-8073-2E47-BD49-CDC58DACAC28}" type="slidenum">
              <a:rPr lang="sv-SE" smtClean="0"/>
              <a:pPr/>
              <a:t>44</a:t>
            </a:fld>
            <a:endParaRPr lang="sv-SE" dirty="0"/>
          </a:p>
        </p:txBody>
      </p:sp>
      <p:sp>
        <p:nvSpPr>
          <p:cNvPr id="6" name="Rubrik 5"/>
          <p:cNvSpPr>
            <a:spLocks noGrp="1"/>
          </p:cNvSpPr>
          <p:nvPr>
            <p:ph type="title"/>
          </p:nvPr>
        </p:nvSpPr>
        <p:spPr/>
        <p:txBody>
          <a:bodyPr/>
          <a:lstStyle/>
          <a:p>
            <a:r>
              <a:rPr lang="sv-SE" dirty="0" err="1" smtClean="0"/>
              <a:t>Technical</a:t>
            </a:r>
            <a:r>
              <a:rPr lang="sv-SE" dirty="0" smtClean="0"/>
              <a:t> </a:t>
            </a:r>
            <a:r>
              <a:rPr lang="sv-SE" dirty="0" err="1" smtClean="0"/>
              <a:t>specification</a:t>
            </a:r>
            <a:endParaRPr lang="sv-SE" dirty="0"/>
          </a:p>
        </p:txBody>
      </p:sp>
      <p:pic>
        <p:nvPicPr>
          <p:cNvPr id="7" name="Afbeelding 6"/>
          <p:cNvPicPr/>
          <p:nvPr/>
        </p:nvPicPr>
        <p:blipFill rotWithShape="1">
          <a:blip r:embed="rId2" cstate="print">
            <a:extLst>
              <a:ext uri="{28A0092B-C50C-407E-A947-70E740481C1C}">
                <a14:useLocalDpi xmlns="" xmlns:a14="http://schemas.microsoft.com/office/drawing/2010/main" val="0"/>
              </a:ext>
            </a:extLst>
          </a:blip>
          <a:srcRect/>
          <a:stretch/>
        </p:blipFill>
        <p:spPr bwMode="auto">
          <a:xfrm>
            <a:off x="4372496" y="3616036"/>
            <a:ext cx="4563686" cy="2653014"/>
          </a:xfrm>
          <a:prstGeom prst="rect">
            <a:avLst/>
          </a:prstGeom>
          <a:ln>
            <a:noFill/>
          </a:ln>
          <a:extLst>
            <a:ext uri="{53640926-AAD7-44D8-BBD7-CCE9431645EC}">
              <a14:shadowObscured xmlns="" xmlns:a14="http://schemas.microsoft.com/office/drawing/2010/main"/>
            </a:ext>
          </a:extLst>
        </p:spPr>
      </p:pic>
      <p:pic>
        <p:nvPicPr>
          <p:cNvPr id="8" name="Afbeelding 9"/>
          <p:cNvPicPr/>
          <p:nvPr/>
        </p:nvPicPr>
        <p:blipFill rotWithShape="1">
          <a:blip r:embed="rId3" cstate="screen">
            <a:extLst>
              <a:ext uri="{28A0092B-C50C-407E-A947-70E740481C1C}">
                <a14:useLocalDpi xmlns="" xmlns:a14="http://schemas.microsoft.com/office/drawing/2010/main" val="0"/>
              </a:ext>
            </a:extLst>
          </a:blip>
          <a:srcRect/>
          <a:stretch/>
        </p:blipFill>
        <p:spPr bwMode="auto">
          <a:xfrm>
            <a:off x="189491" y="4181302"/>
            <a:ext cx="3108960" cy="2087748"/>
          </a:xfrm>
          <a:prstGeom prst="rect">
            <a:avLst/>
          </a:prstGeom>
          <a:ln>
            <a:noFill/>
          </a:ln>
          <a:extLst>
            <a:ext uri="{53640926-AAD7-44D8-BBD7-CCE9431645EC}">
              <a14:shadowObscured xmlns="" xmlns:a14="http://schemas.microsoft.com/office/drawing/2010/main"/>
            </a:ext>
          </a:extLst>
        </p:spPr>
      </p:pic>
      <p:pic>
        <p:nvPicPr>
          <p:cNvPr id="9" name="Picture 2" descr="http://hesel.conne.net/images_beitraege/touristik/sehenswertes/emssperrwerk.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89491" y="2116454"/>
            <a:ext cx="3108960" cy="2064848"/>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ruta 11"/>
          <p:cNvSpPr txBox="1"/>
          <p:nvPr/>
        </p:nvSpPr>
        <p:spPr>
          <a:xfrm>
            <a:off x="4172989" y="1712422"/>
            <a:ext cx="4763193" cy="2554545"/>
          </a:xfrm>
          <a:prstGeom prst="rect">
            <a:avLst/>
          </a:prstGeom>
          <a:noFill/>
        </p:spPr>
        <p:txBody>
          <a:bodyPr wrap="square" rtlCol="0">
            <a:spAutoFit/>
          </a:bodyPr>
          <a:lstStyle/>
          <a:p>
            <a:r>
              <a:rPr lang="sv-SE" sz="1600" b="1" dirty="0" smtClean="0">
                <a:latin typeface="Arial" panose="020B0604020202020204" pitchFamily="34" charset="0"/>
                <a:cs typeface="Arial" panose="020B0604020202020204" pitchFamily="34" charset="0"/>
              </a:rPr>
              <a:t>3 </a:t>
            </a:r>
            <a:r>
              <a:rPr lang="sv-SE" sz="1600" b="1" dirty="0" err="1" smtClean="0">
                <a:latin typeface="Arial" panose="020B0604020202020204" pitchFamily="34" charset="0"/>
                <a:cs typeface="Arial" panose="020B0604020202020204" pitchFamily="34" charset="0"/>
              </a:rPr>
              <a:t>submerged</a:t>
            </a:r>
            <a:r>
              <a:rPr lang="sv-SE" sz="1600" b="1" dirty="0" smtClean="0">
                <a:latin typeface="Arial" panose="020B0604020202020204" pitchFamily="34" charset="0"/>
                <a:cs typeface="Arial" panose="020B0604020202020204" pitchFamily="34" charset="0"/>
              </a:rPr>
              <a:t> segment gates</a:t>
            </a:r>
          </a:p>
          <a:p>
            <a:endParaRPr lang="sv-SE" sz="1600" b="1" dirty="0" smtClean="0">
              <a:latin typeface="Arial" panose="020B0604020202020204" pitchFamily="34" charset="0"/>
              <a:cs typeface="Arial" panose="020B0604020202020204" pitchFamily="34" charset="0"/>
            </a:endParaRPr>
          </a:p>
          <a:p>
            <a:r>
              <a:rPr lang="sv-SE" sz="1600" b="1" dirty="0" err="1" smtClean="0">
                <a:latin typeface="Arial" panose="020B0604020202020204" pitchFamily="34" charset="0"/>
                <a:cs typeface="Arial" panose="020B0604020202020204" pitchFamily="34" charset="0"/>
              </a:rPr>
              <a:t>Connecting</a:t>
            </a:r>
            <a:r>
              <a:rPr lang="sv-SE" sz="1600" b="1" dirty="0" smtClean="0">
                <a:latin typeface="Arial" panose="020B0604020202020204" pitchFamily="34" charset="0"/>
                <a:cs typeface="Arial" panose="020B0604020202020204" pitchFamily="34" charset="0"/>
              </a:rPr>
              <a:t> </a:t>
            </a:r>
            <a:r>
              <a:rPr lang="sv-SE" sz="1600" b="1" dirty="0" err="1" smtClean="0">
                <a:latin typeface="Arial" panose="020B0604020202020204" pitchFamily="34" charset="0"/>
                <a:cs typeface="Arial" panose="020B0604020202020204" pitchFamily="34" charset="0"/>
              </a:rPr>
              <a:t>levee</a:t>
            </a:r>
            <a:r>
              <a:rPr lang="sv-SE" sz="1600" b="1" dirty="0" smtClean="0">
                <a:latin typeface="Arial" panose="020B0604020202020204" pitchFamily="34" charset="0"/>
                <a:cs typeface="Arial" panose="020B0604020202020204" pitchFamily="34" charset="0"/>
              </a:rPr>
              <a:t> </a:t>
            </a:r>
            <a:r>
              <a:rPr lang="sv-SE" sz="1600" b="1" dirty="0" err="1" smtClean="0">
                <a:latin typeface="Arial" panose="020B0604020202020204" pitchFamily="34" charset="0"/>
                <a:cs typeface="Arial" panose="020B0604020202020204" pitchFamily="34" charset="0"/>
              </a:rPr>
              <a:t>between</a:t>
            </a:r>
            <a:r>
              <a:rPr lang="sv-SE" sz="1600" b="1" dirty="0" smtClean="0">
                <a:latin typeface="Arial" panose="020B0604020202020204" pitchFamily="34" charset="0"/>
                <a:cs typeface="Arial" panose="020B0604020202020204" pitchFamily="34" charset="0"/>
              </a:rPr>
              <a:t> gates and </a:t>
            </a:r>
            <a:r>
              <a:rPr lang="sv-SE" sz="1600" b="1" dirty="0" err="1" smtClean="0">
                <a:latin typeface="Arial" panose="020B0604020202020204" pitchFamily="34" charset="0"/>
                <a:cs typeface="Arial" panose="020B0604020202020204" pitchFamily="34" charset="0"/>
              </a:rPr>
              <a:t>pumping</a:t>
            </a:r>
            <a:r>
              <a:rPr lang="sv-SE" sz="1600" b="1" dirty="0" smtClean="0">
                <a:latin typeface="Arial" panose="020B0604020202020204" pitchFamily="34" charset="0"/>
                <a:cs typeface="Arial" panose="020B0604020202020204" pitchFamily="34" charset="0"/>
              </a:rPr>
              <a:t> station</a:t>
            </a:r>
          </a:p>
          <a:p>
            <a:endParaRPr lang="sv-SE" sz="1600" b="1" dirty="0" smtClean="0">
              <a:latin typeface="Arial" panose="020B0604020202020204" pitchFamily="34" charset="0"/>
              <a:cs typeface="Arial" panose="020B0604020202020204" pitchFamily="34" charset="0"/>
            </a:endParaRPr>
          </a:p>
          <a:p>
            <a:r>
              <a:rPr lang="sv-SE" sz="1600" b="1" dirty="0" smtClean="0">
                <a:latin typeface="Arial" panose="020B0604020202020204" pitchFamily="34" charset="0"/>
                <a:cs typeface="Arial" panose="020B0604020202020204" pitchFamily="34" charset="0"/>
              </a:rPr>
              <a:t>11 pumps 115 m </a:t>
            </a:r>
            <a:r>
              <a:rPr lang="sv-SE" sz="1600" b="1" dirty="0" err="1" smtClean="0">
                <a:latin typeface="Arial" panose="020B0604020202020204" pitchFamily="34" charset="0"/>
                <a:cs typeface="Arial" panose="020B0604020202020204" pitchFamily="34" charset="0"/>
              </a:rPr>
              <a:t>long</a:t>
            </a:r>
            <a:endParaRPr lang="sv-SE" sz="1600" b="1" dirty="0" smtClean="0">
              <a:latin typeface="Arial" panose="020B0604020202020204" pitchFamily="34" charset="0"/>
              <a:cs typeface="Arial" panose="020B0604020202020204" pitchFamily="34" charset="0"/>
            </a:endParaRPr>
          </a:p>
          <a:p>
            <a:endParaRPr lang="sv-SE" sz="1600" b="1" dirty="0" smtClean="0">
              <a:latin typeface="Arial" panose="020B0604020202020204" pitchFamily="34" charset="0"/>
              <a:cs typeface="Arial" panose="020B0604020202020204" pitchFamily="34" charset="0"/>
            </a:endParaRPr>
          </a:p>
          <a:p>
            <a:endParaRPr lang="sv-SE" sz="1600" b="1" dirty="0" smtClean="0">
              <a:latin typeface="Arial" panose="020B0604020202020204" pitchFamily="34" charset="0"/>
              <a:cs typeface="Arial" panose="020B0604020202020204" pitchFamily="34" charset="0"/>
            </a:endParaRPr>
          </a:p>
          <a:p>
            <a:endParaRPr lang="sv-SE" sz="1600" b="1" dirty="0" smtClean="0">
              <a:latin typeface="Arial" panose="020B0604020202020204" pitchFamily="34" charset="0"/>
              <a:cs typeface="Arial" panose="020B0604020202020204" pitchFamily="34" charset="0"/>
            </a:endParaRPr>
          </a:p>
          <a:p>
            <a:endParaRPr lang="sv-SE" sz="1600" b="1" dirty="0" err="1" smtClean="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0"/>
          </p:nvPr>
        </p:nvSpPr>
        <p:spPr/>
        <p:txBody>
          <a:bodyPr/>
          <a:lstStyle/>
          <a:p>
            <a:r>
              <a:rPr lang="en-US" smtClean="0"/>
              <a:t>SUSTAINABLE CITY – OPEN TO THE WORLD</a:t>
            </a:r>
            <a:endParaRPr lang="en-GB" dirty="0"/>
          </a:p>
        </p:txBody>
      </p:sp>
      <p:sp>
        <p:nvSpPr>
          <p:cNvPr id="3" name="Platshållare för bildnummer 2"/>
          <p:cNvSpPr>
            <a:spLocks noGrp="1"/>
          </p:cNvSpPr>
          <p:nvPr>
            <p:ph type="sldNum" sz="quarter" idx="11"/>
          </p:nvPr>
        </p:nvSpPr>
        <p:spPr/>
        <p:txBody>
          <a:bodyPr/>
          <a:lstStyle/>
          <a:p>
            <a:fld id="{CCB980A4-8073-2E47-BD49-CDC58DACAC28}" type="slidenum">
              <a:rPr lang="sv-SE" smtClean="0"/>
              <a:pPr/>
              <a:t>45</a:t>
            </a:fld>
            <a:endParaRPr lang="sv-SE" dirty="0"/>
          </a:p>
        </p:txBody>
      </p:sp>
      <p:sp>
        <p:nvSpPr>
          <p:cNvPr id="6" name="Rubrik 5"/>
          <p:cNvSpPr>
            <a:spLocks noGrp="1"/>
          </p:cNvSpPr>
          <p:nvPr>
            <p:ph type="title"/>
          </p:nvPr>
        </p:nvSpPr>
        <p:spPr>
          <a:xfrm>
            <a:off x="3059084" y="475702"/>
            <a:ext cx="4201866" cy="695069"/>
          </a:xfrm>
        </p:spPr>
        <p:txBody>
          <a:bodyPr/>
          <a:lstStyle/>
          <a:p>
            <a:r>
              <a:rPr lang="sv-SE" dirty="0" smtClean="0"/>
              <a:t>Second option</a:t>
            </a:r>
            <a:br>
              <a:rPr lang="sv-SE" dirty="0" smtClean="0"/>
            </a:br>
            <a:endParaRPr lang="sv-SE" dirty="0"/>
          </a:p>
        </p:txBody>
      </p:sp>
      <p:sp>
        <p:nvSpPr>
          <p:cNvPr id="7" name="Rektangel 6"/>
          <p:cNvSpPr/>
          <p:nvPr/>
        </p:nvSpPr>
        <p:spPr>
          <a:xfrm>
            <a:off x="4572000" y="1120676"/>
            <a:ext cx="4572000" cy="2308324"/>
          </a:xfrm>
          <a:prstGeom prst="rect">
            <a:avLst/>
          </a:prstGeom>
        </p:spPr>
        <p:txBody>
          <a:bodyPr>
            <a:spAutoFit/>
          </a:bodyPr>
          <a:lstStyle/>
          <a:p>
            <a:r>
              <a:rPr lang="en-GB" dirty="0" smtClean="0"/>
              <a:t>2 sector gates</a:t>
            </a:r>
          </a:p>
          <a:p>
            <a:pPr lvl="1"/>
            <a:r>
              <a:rPr lang="en-GB" dirty="0" smtClean="0"/>
              <a:t>Each gate ~ 75m long</a:t>
            </a:r>
          </a:p>
          <a:p>
            <a:pPr lvl="1"/>
            <a:r>
              <a:rPr lang="en-GB" dirty="0" smtClean="0"/>
              <a:t>Total span 150 meters</a:t>
            </a:r>
          </a:p>
          <a:p>
            <a:r>
              <a:rPr lang="en-GB" dirty="0" smtClean="0"/>
              <a:t>Pumping station integrated with abutment (but complex)</a:t>
            </a:r>
          </a:p>
          <a:p>
            <a:r>
              <a:rPr lang="en-GB" dirty="0" smtClean="0"/>
              <a:t>Abandoned in view of cost and complex integration of pumping station</a:t>
            </a:r>
          </a:p>
          <a:p>
            <a:r>
              <a:rPr lang="en-GB" dirty="0" smtClean="0"/>
              <a:t>Preferred option for maritime navigation</a:t>
            </a:r>
          </a:p>
        </p:txBody>
      </p:sp>
      <p:pic>
        <p:nvPicPr>
          <p:cNvPr id="8" name="Picture 2" descr="http://www.ckb-rubin.ru/typo3temp/pics/1a436638cd.jpg"/>
          <p:cNvPicPr>
            <a:picLocks noChangeAspect="1" noChangeArrowheads="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0" y="3930"/>
            <a:ext cx="2853079" cy="1907997"/>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4" descr="http://www.knmi.nl/cms/mmbase/images/93193/tsr_115_fig5.jpg"/>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28460" y="1900092"/>
            <a:ext cx="2881539" cy="2113129"/>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6" descr="http://upload.wikimedia.org/wikipedia/commons/a/af/Maeslantkering.jpg"/>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199353" y="4013221"/>
            <a:ext cx="3044717" cy="2283538"/>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7"/>
          <p:cNvPicPr>
            <a:picLocks noChangeAspect="1" noChangeArrowheads="1"/>
          </p:cNvPicPr>
          <p:nvPr/>
        </p:nvPicPr>
        <p:blipFill rotWithShape="1">
          <a:blip r:embed="rId5" cstate="email">
            <a:extLst>
              <a:ext uri="{28A0092B-C50C-407E-A947-70E740481C1C}">
                <a14:useLocalDpi xmlns="" xmlns:a14="http://schemas.microsoft.com/office/drawing/2010/main"/>
              </a:ext>
            </a:extLst>
          </a:blip>
          <a:srcRect/>
          <a:stretch/>
        </p:blipFill>
        <p:spPr bwMode="auto">
          <a:xfrm>
            <a:off x="3497160" y="3416551"/>
            <a:ext cx="5646840" cy="338480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0"/>
          </p:nvPr>
        </p:nvSpPr>
        <p:spPr/>
        <p:txBody>
          <a:bodyPr/>
          <a:lstStyle/>
          <a:p>
            <a:r>
              <a:rPr lang="en-US" smtClean="0"/>
              <a:t>SUSTAINABLE CITY – OPEN TO THE WORLD</a:t>
            </a:r>
            <a:endParaRPr lang="en-GB" dirty="0"/>
          </a:p>
        </p:txBody>
      </p:sp>
      <p:sp>
        <p:nvSpPr>
          <p:cNvPr id="3" name="Platshållare för bildnummer 2"/>
          <p:cNvSpPr>
            <a:spLocks noGrp="1"/>
          </p:cNvSpPr>
          <p:nvPr>
            <p:ph type="sldNum" sz="quarter" idx="11"/>
          </p:nvPr>
        </p:nvSpPr>
        <p:spPr/>
        <p:txBody>
          <a:bodyPr/>
          <a:lstStyle/>
          <a:p>
            <a:fld id="{CCB980A4-8073-2E47-BD49-CDC58DACAC28}" type="slidenum">
              <a:rPr lang="sv-SE" smtClean="0"/>
              <a:pPr/>
              <a:t>46</a:t>
            </a:fld>
            <a:endParaRPr lang="sv-SE" dirty="0"/>
          </a:p>
        </p:txBody>
      </p:sp>
      <p:sp>
        <p:nvSpPr>
          <p:cNvPr id="6" name="Rubrik 5"/>
          <p:cNvSpPr>
            <a:spLocks noGrp="1"/>
          </p:cNvSpPr>
          <p:nvPr>
            <p:ph type="title"/>
          </p:nvPr>
        </p:nvSpPr>
        <p:spPr/>
        <p:txBody>
          <a:bodyPr/>
          <a:lstStyle/>
          <a:p>
            <a:pPr algn="ctr"/>
            <a:r>
              <a:rPr lang="sv-SE" dirty="0" err="1" smtClean="0"/>
              <a:t>Visitor</a:t>
            </a:r>
            <a:r>
              <a:rPr lang="sv-SE" dirty="0" smtClean="0"/>
              <a:t> </a:t>
            </a:r>
            <a:r>
              <a:rPr lang="sv-SE" dirty="0" err="1" smtClean="0"/>
              <a:t>centre</a:t>
            </a:r>
            <a:endParaRPr lang="sv-SE" dirty="0"/>
          </a:p>
        </p:txBody>
      </p:sp>
      <p:pic>
        <p:nvPicPr>
          <p:cNvPr id="7" name="Picture 3"/>
          <p:cNvPicPr>
            <a:picLocks noChangeAspect="1" noChangeArrowheads="1"/>
          </p:cNvPicPr>
          <p:nvPr/>
        </p:nvPicPr>
        <p:blipFill rotWithShape="1">
          <a:blip r:embed="rId2" cstate="email">
            <a:extLst>
              <a:ext uri="{28A0092B-C50C-407E-A947-70E740481C1C}">
                <a14:useLocalDpi xmlns="" xmlns:a14="http://schemas.microsoft.com/office/drawing/2010/main"/>
              </a:ext>
            </a:extLst>
          </a:blip>
          <a:srcRect l="17122" t="15945" r="52471" b="28522"/>
          <a:stretch/>
        </p:blipFill>
        <p:spPr bwMode="auto">
          <a:xfrm>
            <a:off x="-125943" y="3807912"/>
            <a:ext cx="3197963" cy="214258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rotWithShape="1">
          <a:blip r:embed="rId3" cstate="email">
            <a:extLst>
              <a:ext uri="{28A0092B-C50C-407E-A947-70E740481C1C}">
                <a14:useLocalDpi xmlns="" xmlns:a14="http://schemas.microsoft.com/office/drawing/2010/main"/>
              </a:ext>
            </a:extLst>
          </a:blip>
          <a:srcRect t="7426" r="73191" b="39757"/>
          <a:stretch/>
        </p:blipFill>
        <p:spPr bwMode="auto">
          <a:xfrm>
            <a:off x="0" y="1575838"/>
            <a:ext cx="3072020" cy="222019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Afbeelding 10"/>
          <p:cNvPicPr/>
          <p:nvPr/>
        </p:nvPicPr>
        <p:blipFill rotWithShape="1">
          <a:blip r:embed="rId4" cstate="email">
            <a:extLst>
              <a:ext uri="{28A0092B-C50C-407E-A947-70E740481C1C}">
                <a14:useLocalDpi xmlns="" xmlns:a14="http://schemas.microsoft.com/office/drawing/2010/main"/>
              </a:ext>
            </a:extLst>
          </a:blip>
          <a:srcRect/>
          <a:stretch/>
        </p:blipFill>
        <p:spPr bwMode="auto">
          <a:xfrm>
            <a:off x="3635896" y="2755964"/>
            <a:ext cx="4932040" cy="3213636"/>
          </a:xfrm>
          <a:prstGeom prst="rect">
            <a:avLst/>
          </a:prstGeom>
          <a:ln>
            <a:noFill/>
          </a:ln>
          <a:extLst>
            <a:ext uri="{53640926-AAD7-44D8-BBD7-CCE9431645EC}">
              <a14:shadowObscured xmlns="" xmlns:a14="http://schemas.microsoft.com/office/drawing/2010/main"/>
            </a:ext>
          </a:extLst>
        </p:spPr>
      </p:pic>
      <p:sp>
        <p:nvSpPr>
          <p:cNvPr id="10" name="Rektangel 9"/>
          <p:cNvSpPr/>
          <p:nvPr/>
        </p:nvSpPr>
        <p:spPr>
          <a:xfrm>
            <a:off x="3623292" y="1421476"/>
            <a:ext cx="4572000" cy="978729"/>
          </a:xfrm>
          <a:prstGeom prst="rect">
            <a:avLst/>
          </a:prstGeom>
        </p:spPr>
        <p:txBody>
          <a:bodyPr>
            <a:spAutoFit/>
          </a:bodyPr>
          <a:lstStyle/>
          <a:p>
            <a:pPr marL="342900" lvl="0" indent="-342900">
              <a:spcBef>
                <a:spcPct val="20000"/>
              </a:spcBef>
              <a:buFont typeface="Arial"/>
              <a:buChar char="•"/>
              <a:defRPr/>
            </a:pPr>
            <a:r>
              <a:rPr lang="en-GB" b="1" dirty="0" smtClean="0"/>
              <a:t>Visitors centre close to the barrier</a:t>
            </a:r>
          </a:p>
          <a:p>
            <a:pPr marL="342900" lvl="0" indent="-342900">
              <a:spcBef>
                <a:spcPct val="20000"/>
              </a:spcBef>
              <a:buFont typeface="Arial"/>
              <a:buChar char="•"/>
              <a:defRPr/>
            </a:pPr>
            <a:r>
              <a:rPr lang="en-GB" b="1" dirty="0" smtClean="0"/>
              <a:t>Example </a:t>
            </a:r>
            <a:r>
              <a:rPr lang="en-GB" b="1" dirty="0" err="1" smtClean="0"/>
              <a:t>Maeslantbarriären</a:t>
            </a:r>
            <a:r>
              <a:rPr lang="en-GB" b="1" dirty="0" smtClean="0"/>
              <a:t> in Netherlands</a:t>
            </a:r>
            <a:endParaRPr lang="en-GB" b="1" dirty="0"/>
          </a:p>
        </p:txBody>
      </p:sp>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0"/>
          </p:nvPr>
        </p:nvSpPr>
        <p:spPr/>
        <p:txBody>
          <a:bodyPr/>
          <a:lstStyle/>
          <a:p>
            <a:r>
              <a:rPr lang="en-US" smtClean="0"/>
              <a:t>SUSTAINABLE CITY – OPEN TO THE WORLD</a:t>
            </a:r>
            <a:endParaRPr lang="en-GB" dirty="0"/>
          </a:p>
        </p:txBody>
      </p:sp>
      <p:sp>
        <p:nvSpPr>
          <p:cNvPr id="3" name="Platshållare för bildnummer 2"/>
          <p:cNvSpPr>
            <a:spLocks noGrp="1"/>
          </p:cNvSpPr>
          <p:nvPr>
            <p:ph type="sldNum" sz="quarter" idx="11"/>
          </p:nvPr>
        </p:nvSpPr>
        <p:spPr/>
        <p:txBody>
          <a:bodyPr/>
          <a:lstStyle/>
          <a:p>
            <a:fld id="{CCB980A4-8073-2E47-BD49-CDC58DACAC28}" type="slidenum">
              <a:rPr lang="sv-SE" smtClean="0"/>
              <a:pPr/>
              <a:t>47</a:t>
            </a:fld>
            <a:endParaRPr lang="sv-SE" dirty="0"/>
          </a:p>
        </p:txBody>
      </p:sp>
      <p:sp>
        <p:nvSpPr>
          <p:cNvPr id="6" name="Rubrik 5"/>
          <p:cNvSpPr>
            <a:spLocks noGrp="1"/>
          </p:cNvSpPr>
          <p:nvPr>
            <p:ph type="title"/>
          </p:nvPr>
        </p:nvSpPr>
        <p:spPr/>
        <p:txBody>
          <a:bodyPr/>
          <a:lstStyle/>
          <a:p>
            <a:r>
              <a:rPr lang="sv-SE" dirty="0" err="1" smtClean="0"/>
              <a:t>Barrier</a:t>
            </a:r>
            <a:r>
              <a:rPr lang="sv-SE" dirty="0" smtClean="0"/>
              <a:t> Älvsborgsbron</a:t>
            </a:r>
            <a:endParaRPr lang="sv-SE" dirty="0"/>
          </a:p>
        </p:txBody>
      </p:sp>
      <p:pic>
        <p:nvPicPr>
          <p:cNvPr id="7" name="Picture 2"/>
          <p:cNvPicPr>
            <a:picLocks noChangeAspect="1" noChangeArrowheads="1"/>
          </p:cNvPicPr>
          <p:nvPr/>
        </p:nvPicPr>
        <p:blipFill>
          <a:blip r:embed="rId2" cstate="print"/>
          <a:srcRect/>
          <a:stretch>
            <a:fillRect/>
          </a:stretch>
        </p:blipFill>
        <p:spPr bwMode="auto">
          <a:xfrm>
            <a:off x="675934" y="1085218"/>
            <a:ext cx="7295986" cy="5158894"/>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0"/>
          </p:nvPr>
        </p:nvSpPr>
        <p:spPr/>
        <p:txBody>
          <a:bodyPr/>
          <a:lstStyle/>
          <a:p>
            <a:r>
              <a:rPr lang="en-US" smtClean="0"/>
              <a:t>SUSTAINABLE CITY – OPEN TO THE WORLD</a:t>
            </a:r>
            <a:endParaRPr lang="en-GB" dirty="0"/>
          </a:p>
        </p:txBody>
      </p:sp>
      <p:sp>
        <p:nvSpPr>
          <p:cNvPr id="3" name="Platshållare för bildnummer 2"/>
          <p:cNvSpPr>
            <a:spLocks noGrp="1"/>
          </p:cNvSpPr>
          <p:nvPr>
            <p:ph type="sldNum" sz="quarter" idx="11"/>
          </p:nvPr>
        </p:nvSpPr>
        <p:spPr/>
        <p:txBody>
          <a:bodyPr/>
          <a:lstStyle/>
          <a:p>
            <a:fld id="{CCB980A4-8073-2E47-BD49-CDC58DACAC28}" type="slidenum">
              <a:rPr lang="sv-SE" smtClean="0"/>
              <a:pPr/>
              <a:t>48</a:t>
            </a:fld>
            <a:endParaRPr lang="sv-SE" dirty="0"/>
          </a:p>
        </p:txBody>
      </p:sp>
      <p:pic>
        <p:nvPicPr>
          <p:cNvPr id="7" name="Picture 2"/>
          <p:cNvPicPr>
            <a:picLocks noChangeAspect="1" noChangeArrowheads="1"/>
          </p:cNvPicPr>
          <p:nvPr/>
        </p:nvPicPr>
        <p:blipFill>
          <a:blip r:embed="rId2" cstate="print"/>
          <a:srcRect/>
          <a:stretch>
            <a:fillRect/>
          </a:stretch>
        </p:blipFill>
        <p:spPr bwMode="auto">
          <a:xfrm>
            <a:off x="407324" y="937869"/>
            <a:ext cx="7539643" cy="5331181"/>
          </a:xfrm>
          <a:prstGeom prst="rect">
            <a:avLst/>
          </a:prstGeom>
          <a:noFill/>
          <a:ln w="9525">
            <a:noFill/>
            <a:miter lim="800000"/>
            <a:headEnd/>
            <a:tailEnd/>
          </a:ln>
          <a:effectLst/>
        </p:spPr>
      </p:pic>
      <p:sp>
        <p:nvSpPr>
          <p:cNvPr id="6" name="Rubrik 5"/>
          <p:cNvSpPr>
            <a:spLocks noGrp="1"/>
          </p:cNvSpPr>
          <p:nvPr>
            <p:ph type="title"/>
          </p:nvPr>
        </p:nvSpPr>
        <p:spPr>
          <a:xfrm>
            <a:off x="522000" y="242800"/>
            <a:ext cx="6738950" cy="695069"/>
          </a:xfrm>
        </p:spPr>
        <p:txBody>
          <a:bodyPr/>
          <a:lstStyle/>
          <a:p>
            <a:r>
              <a:rPr lang="sv-SE" dirty="0" err="1" smtClean="0"/>
              <a:t>Barrier</a:t>
            </a:r>
            <a:r>
              <a:rPr lang="sv-SE" dirty="0" smtClean="0"/>
              <a:t> Älvsborg</a:t>
            </a:r>
            <a:endParaRPr lang="sv-SE" dirty="0"/>
          </a:p>
        </p:txBody>
      </p:sp>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0"/>
          </p:nvPr>
        </p:nvSpPr>
        <p:spPr/>
        <p:txBody>
          <a:bodyPr/>
          <a:lstStyle/>
          <a:p>
            <a:r>
              <a:rPr lang="en-US" smtClean="0"/>
              <a:t>SUSTAINABLE CITY – OPEN TO THE WORLD</a:t>
            </a:r>
            <a:endParaRPr lang="en-GB" dirty="0"/>
          </a:p>
        </p:txBody>
      </p:sp>
      <p:sp>
        <p:nvSpPr>
          <p:cNvPr id="3" name="Platshållare för bildnummer 2"/>
          <p:cNvSpPr>
            <a:spLocks noGrp="1"/>
          </p:cNvSpPr>
          <p:nvPr>
            <p:ph type="sldNum" sz="quarter" idx="11"/>
          </p:nvPr>
        </p:nvSpPr>
        <p:spPr/>
        <p:txBody>
          <a:bodyPr/>
          <a:lstStyle/>
          <a:p>
            <a:fld id="{CCB980A4-8073-2E47-BD49-CDC58DACAC28}" type="slidenum">
              <a:rPr lang="sv-SE" smtClean="0"/>
              <a:pPr/>
              <a:t>49</a:t>
            </a:fld>
            <a:endParaRPr lang="sv-SE" dirty="0"/>
          </a:p>
        </p:txBody>
      </p:sp>
      <p:sp>
        <p:nvSpPr>
          <p:cNvPr id="6" name="Rubrik 5"/>
          <p:cNvSpPr>
            <a:spLocks noGrp="1"/>
          </p:cNvSpPr>
          <p:nvPr>
            <p:ph type="title"/>
          </p:nvPr>
        </p:nvSpPr>
        <p:spPr/>
        <p:txBody>
          <a:bodyPr/>
          <a:lstStyle/>
          <a:p>
            <a:r>
              <a:rPr lang="sv-SE" dirty="0" err="1" smtClean="0"/>
              <a:t>Barrier</a:t>
            </a:r>
            <a:r>
              <a:rPr lang="sv-SE" dirty="0" smtClean="0"/>
              <a:t> Nordre Älv</a:t>
            </a:r>
            <a:endParaRPr lang="sv-SE" dirty="0"/>
          </a:p>
        </p:txBody>
      </p:sp>
      <p:sp>
        <p:nvSpPr>
          <p:cNvPr id="7" name="Tijdelijke aanduiding voor inhoud 2"/>
          <p:cNvSpPr txBox="1">
            <a:spLocks/>
          </p:cNvSpPr>
          <p:nvPr/>
        </p:nvSpPr>
        <p:spPr>
          <a:xfrm>
            <a:off x="3133032" y="4660463"/>
            <a:ext cx="5687440" cy="2160240"/>
          </a:xfrm>
          <a:prstGeom prst="rect">
            <a:avLst/>
          </a:prstGeom>
        </p:spPr>
        <p:txBody>
          <a:bodyPr>
            <a:normAutofit/>
          </a:bodyPr>
          <a:lstStyle/>
          <a:p>
            <a:r>
              <a:rPr lang="en-GB" sz="1400" dirty="0" smtClean="0"/>
              <a:t>Location 3 is adopted (at existing </a:t>
            </a:r>
            <a:r>
              <a:rPr lang="en-GB" sz="1400" dirty="0" err="1" smtClean="0"/>
              <a:t>Ormoskärmen</a:t>
            </a:r>
            <a:r>
              <a:rPr lang="en-GB" sz="1400" dirty="0" smtClean="0"/>
              <a:t>). Existing salinity control barrier can be replaced and the function taken over by the new barrier</a:t>
            </a:r>
          </a:p>
          <a:p>
            <a:endParaRPr lang="en-GB" sz="1400" dirty="0" smtClean="0"/>
          </a:p>
          <a:p>
            <a:r>
              <a:rPr lang="en-GB" sz="1400" dirty="0" smtClean="0"/>
              <a:t>Locations 1 and 2 are of limited added value in view of flood protection, but are within protected habitat</a:t>
            </a:r>
          </a:p>
        </p:txBody>
      </p:sp>
      <p:pic>
        <p:nvPicPr>
          <p:cNvPr id="8" name="Picture 2" descr="C:\Users\tuinh\AppData\Local\Microsoft\Windows\Temporary Internet Files\Content.Outlook\QW7R292J\Nordre Älv barrier locations.JPG"/>
          <p:cNvPicPr>
            <a:picLocks noChangeAspect="1" noChangeArrowheads="1"/>
          </p:cNvPicPr>
          <p:nvPr/>
        </p:nvPicPr>
        <p:blipFill rotWithShape="1">
          <a:blip r:embed="rId2" cstate="email">
            <a:extLst>
              <a:ext uri="{28A0092B-C50C-407E-A947-70E740481C1C}">
                <a14:useLocalDpi xmlns="" xmlns:a14="http://schemas.microsoft.com/office/drawing/2010/main"/>
              </a:ext>
            </a:extLst>
          </a:blip>
          <a:srcRect/>
          <a:stretch/>
        </p:blipFill>
        <p:spPr bwMode="auto">
          <a:xfrm>
            <a:off x="3599411" y="1057151"/>
            <a:ext cx="4698641" cy="3603312"/>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94564" y="586604"/>
            <a:ext cx="6738950" cy="1013400"/>
          </a:xfrm>
        </p:spPr>
        <p:txBody>
          <a:bodyPr/>
          <a:lstStyle/>
          <a:p>
            <a:r>
              <a:rPr lang="sv-SE" dirty="0" smtClean="0"/>
              <a:t>City of Gothenburg – in </a:t>
            </a:r>
            <a:r>
              <a:rPr lang="sv-SE" dirty="0" err="1" smtClean="0"/>
              <a:t>brief</a:t>
            </a:r>
            <a:endParaRPr lang="sv-SE" dirty="0"/>
          </a:p>
        </p:txBody>
      </p:sp>
      <p:pic>
        <p:nvPicPr>
          <p:cNvPr id="5" name="Platshållare för bild 4"/>
          <p:cNvPicPr>
            <a:picLocks noGrp="1" noChangeAspect="1"/>
          </p:cNvPicPr>
          <p:nvPr>
            <p:ph type="pic" sz="quarter" idx="13"/>
          </p:nvPr>
        </p:nvPicPr>
        <p:blipFill>
          <a:blip r:embed="rId3">
            <a:extLst>
              <a:ext uri="{28A0092B-C50C-407E-A947-70E740481C1C}">
                <a14:useLocalDpi xmlns="" xmlns:a14="http://schemas.microsoft.com/office/drawing/2010/main" val="0"/>
              </a:ext>
            </a:extLst>
          </a:blip>
          <a:srcRect t="481" b="481"/>
          <a:stretch>
            <a:fillRect/>
          </a:stretch>
        </p:blipFill>
        <p:spPr/>
      </p:pic>
      <p:sp>
        <p:nvSpPr>
          <p:cNvPr id="6" name="Rektangel 5"/>
          <p:cNvSpPr/>
          <p:nvPr/>
        </p:nvSpPr>
        <p:spPr>
          <a:xfrm>
            <a:off x="176400" y="1367999"/>
            <a:ext cx="8784000" cy="4788001"/>
          </a:xfrm>
          <a:prstGeom prst="rect">
            <a:avLst/>
          </a:prstGeom>
          <a:solidFill>
            <a:schemeClr val="accent4">
              <a:lumMod val="50000"/>
              <a:alpha val="3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29" name="Platshållare för sidfot 1"/>
          <p:cNvSpPr>
            <a:spLocks noGrp="1"/>
          </p:cNvSpPr>
          <p:nvPr/>
        </p:nvSpPr>
        <p:spPr>
          <a:xfrm>
            <a:off x="5997132" y="6290112"/>
            <a:ext cx="2771223" cy="417575"/>
          </a:xfrm>
          <a:prstGeom prst="rect">
            <a:avLst/>
          </a:prstGeom>
          <a:ln>
            <a:noFill/>
          </a:ln>
        </p:spPr>
        <p:txBody>
          <a:bodyPr vert="horz" lIns="0" tIns="0" rIns="0" bIns="0" rtlCol="0" anchor="ctr"/>
          <a:lstStyle>
            <a:defPPr>
              <a:defRPr lang="sv-SE"/>
            </a:defPPr>
            <a:lvl1pPr marL="0" algn="r" defTabSz="457200" rtl="0" eaLnBrk="1" latinLnBrk="0" hangingPunct="1">
              <a:defRPr sz="800" kern="0" cap="all" spc="1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dirty="0" smtClean="0">
                <a:solidFill>
                  <a:prstClr val="white"/>
                </a:solidFill>
              </a:rPr>
              <a:t>A </a:t>
            </a:r>
            <a:r>
              <a:rPr lang="sv-SE" dirty="0" err="1" smtClean="0">
                <a:solidFill>
                  <a:prstClr val="white"/>
                </a:solidFill>
              </a:rPr>
              <a:t>sustainable</a:t>
            </a:r>
            <a:r>
              <a:rPr lang="sv-SE" dirty="0" smtClean="0">
                <a:solidFill>
                  <a:prstClr val="white"/>
                </a:solidFill>
              </a:rPr>
              <a:t> city – </a:t>
            </a:r>
            <a:r>
              <a:rPr lang="sv-SE" dirty="0" err="1" smtClean="0">
                <a:solidFill>
                  <a:prstClr val="white"/>
                </a:solidFill>
              </a:rPr>
              <a:t>open</a:t>
            </a:r>
            <a:r>
              <a:rPr lang="sv-SE" dirty="0" smtClean="0">
                <a:solidFill>
                  <a:prstClr val="white"/>
                </a:solidFill>
              </a:rPr>
              <a:t> to the world</a:t>
            </a:r>
            <a:endParaRPr lang="sv-SE" dirty="0">
              <a:solidFill>
                <a:prstClr val="white"/>
              </a:solidFill>
            </a:endParaRPr>
          </a:p>
        </p:txBody>
      </p:sp>
      <p:sp>
        <p:nvSpPr>
          <p:cNvPr id="28" name="textruta 27"/>
          <p:cNvSpPr txBox="1"/>
          <p:nvPr/>
        </p:nvSpPr>
        <p:spPr>
          <a:xfrm>
            <a:off x="401225" y="1756739"/>
            <a:ext cx="3169920" cy="654757"/>
          </a:xfrm>
          <a:prstGeom prst="rect">
            <a:avLst/>
          </a:prstGeom>
          <a:noFill/>
        </p:spPr>
        <p:txBody>
          <a:bodyPr wrap="none" lIns="0" tIns="0" rIns="0" bIns="0" rtlCol="0">
            <a:noAutofit/>
          </a:bodyPr>
          <a:lstStyle/>
          <a:p>
            <a:pPr>
              <a:lnSpc>
                <a:spcPts val="4500"/>
              </a:lnSpc>
            </a:pPr>
            <a:r>
              <a:rPr lang="sv-SE" sz="3600" b="1" dirty="0" smtClean="0">
                <a:solidFill>
                  <a:schemeClr val="tx1">
                    <a:lumMod val="50000"/>
                  </a:schemeClr>
                </a:solidFill>
                <a:latin typeface="Arial" panose="020B0604020202020204" pitchFamily="34" charset="0"/>
                <a:cs typeface="Arial" panose="020B0604020202020204" pitchFamily="34" charset="0"/>
              </a:rPr>
              <a:t>10 city </a:t>
            </a:r>
            <a:r>
              <a:rPr lang="sv-SE" sz="3600" b="1" dirty="0" err="1" smtClean="0">
                <a:solidFill>
                  <a:schemeClr val="tx1">
                    <a:lumMod val="50000"/>
                  </a:schemeClr>
                </a:solidFill>
                <a:latin typeface="Arial" panose="020B0604020202020204" pitchFamily="34" charset="0"/>
                <a:cs typeface="Arial" panose="020B0604020202020204" pitchFamily="34" charset="0"/>
              </a:rPr>
              <a:t>district</a:t>
            </a:r>
            <a:r>
              <a:rPr lang="sv-SE" sz="3600" b="1" dirty="0" smtClean="0">
                <a:solidFill>
                  <a:schemeClr val="tx1">
                    <a:lumMod val="50000"/>
                  </a:schemeClr>
                </a:solidFill>
                <a:latin typeface="Arial" panose="020B0604020202020204" pitchFamily="34" charset="0"/>
                <a:cs typeface="Arial" panose="020B0604020202020204" pitchFamily="34" charset="0"/>
              </a:rPr>
              <a:t> </a:t>
            </a:r>
            <a:r>
              <a:rPr lang="sv-SE" sz="3600" b="1" dirty="0" err="1" smtClean="0">
                <a:solidFill>
                  <a:schemeClr val="tx1">
                    <a:lumMod val="50000"/>
                  </a:schemeClr>
                </a:solidFill>
                <a:latin typeface="Arial" panose="020B0604020202020204" pitchFamily="34" charset="0"/>
                <a:cs typeface="Arial" panose="020B0604020202020204" pitchFamily="34" charset="0"/>
              </a:rPr>
              <a:t>committees</a:t>
            </a:r>
            <a:endParaRPr lang="sv-SE" sz="3600" b="1" dirty="0" smtClean="0">
              <a:solidFill>
                <a:schemeClr val="tx1">
                  <a:lumMod val="50000"/>
                </a:schemeClr>
              </a:solidFill>
              <a:latin typeface="Arial" panose="020B0604020202020204" pitchFamily="34" charset="0"/>
              <a:cs typeface="Arial" panose="020B0604020202020204" pitchFamily="34" charset="0"/>
            </a:endParaRPr>
          </a:p>
        </p:txBody>
      </p:sp>
      <p:grpSp>
        <p:nvGrpSpPr>
          <p:cNvPr id="3" name="Grupp 29"/>
          <p:cNvGrpSpPr/>
          <p:nvPr/>
        </p:nvGrpSpPr>
        <p:grpSpPr>
          <a:xfrm>
            <a:off x="474965" y="3755515"/>
            <a:ext cx="5778252" cy="657613"/>
            <a:chOff x="549396" y="4111921"/>
            <a:chExt cx="5778252" cy="657613"/>
          </a:xfrm>
        </p:grpSpPr>
        <p:sp>
          <p:nvSpPr>
            <p:cNvPr id="31" name="textruta 30"/>
            <p:cNvSpPr txBox="1"/>
            <p:nvPr/>
          </p:nvSpPr>
          <p:spPr>
            <a:xfrm>
              <a:off x="549396" y="4111921"/>
              <a:ext cx="2765583" cy="654757"/>
            </a:xfrm>
            <a:prstGeom prst="rect">
              <a:avLst/>
            </a:prstGeom>
            <a:noFill/>
          </p:spPr>
          <p:txBody>
            <a:bodyPr wrap="none" lIns="0" tIns="0" rIns="0" bIns="0" rtlCol="0">
              <a:noAutofit/>
            </a:bodyPr>
            <a:lstStyle/>
            <a:p>
              <a:pPr>
                <a:lnSpc>
                  <a:spcPts val="4500"/>
                </a:lnSpc>
              </a:pPr>
              <a:r>
                <a:rPr lang="sv-SE" sz="3600" b="1" dirty="0" err="1" smtClean="0">
                  <a:solidFill>
                    <a:schemeClr val="bg1"/>
                  </a:solidFill>
                  <a:latin typeface="Arial" panose="020B0604020202020204" pitchFamily="34" charset="0"/>
                  <a:cs typeface="Arial" panose="020B0604020202020204" pitchFamily="34" charset="0"/>
                </a:rPr>
                <a:t>Appx</a:t>
              </a:r>
              <a:r>
                <a:rPr lang="sv-SE" sz="3600" b="1" dirty="0" smtClean="0">
                  <a:solidFill>
                    <a:schemeClr val="bg1"/>
                  </a:solidFill>
                  <a:latin typeface="Arial" panose="020B0604020202020204" pitchFamily="34" charset="0"/>
                  <a:cs typeface="Arial" panose="020B0604020202020204" pitchFamily="34" charset="0"/>
                </a:rPr>
                <a:t> 60 public </a:t>
              </a:r>
              <a:r>
                <a:rPr lang="sv-SE" sz="3600" b="1" dirty="0" err="1" smtClean="0">
                  <a:solidFill>
                    <a:schemeClr val="bg1"/>
                  </a:solidFill>
                  <a:latin typeface="Arial" panose="020B0604020202020204" pitchFamily="34" charset="0"/>
                  <a:cs typeface="Arial" panose="020B0604020202020204" pitchFamily="34" charset="0"/>
                </a:rPr>
                <a:t>companies</a:t>
              </a:r>
              <a:r>
                <a:rPr lang="sv-SE" sz="3600" b="1" dirty="0" smtClean="0">
                  <a:solidFill>
                    <a:schemeClr val="bg1"/>
                  </a:solidFill>
                  <a:latin typeface="Arial" panose="020B0604020202020204" pitchFamily="34" charset="0"/>
                  <a:cs typeface="Arial" panose="020B0604020202020204" pitchFamily="34" charset="0"/>
                </a:rPr>
                <a:t> </a:t>
              </a:r>
            </a:p>
          </p:txBody>
        </p:sp>
        <p:cxnSp>
          <p:nvCxnSpPr>
            <p:cNvPr id="32" name="Rak 31"/>
            <p:cNvCxnSpPr/>
            <p:nvPr/>
          </p:nvCxnSpPr>
          <p:spPr>
            <a:xfrm flipV="1">
              <a:off x="549396" y="4769533"/>
              <a:ext cx="5778252" cy="1"/>
            </a:xfrm>
            <a:prstGeom prst="line">
              <a:avLst/>
            </a:prstGeom>
            <a:ln w="19050">
              <a:solidFill>
                <a:schemeClr val="bg2"/>
              </a:solidFill>
              <a:prstDash val="sysDot"/>
            </a:ln>
          </p:spPr>
          <p:style>
            <a:lnRef idx="1">
              <a:schemeClr val="dk1"/>
            </a:lnRef>
            <a:fillRef idx="0">
              <a:schemeClr val="dk1"/>
            </a:fillRef>
            <a:effectRef idx="0">
              <a:schemeClr val="dk1"/>
            </a:effectRef>
            <a:fontRef idx="minor">
              <a:schemeClr val="tx1"/>
            </a:fontRef>
          </p:style>
        </p:cxnSp>
      </p:grpSp>
      <p:sp>
        <p:nvSpPr>
          <p:cNvPr id="10" name="textruta 9"/>
          <p:cNvSpPr txBox="1"/>
          <p:nvPr/>
        </p:nvSpPr>
        <p:spPr>
          <a:xfrm>
            <a:off x="401225" y="2746776"/>
            <a:ext cx="3169920" cy="654757"/>
          </a:xfrm>
          <a:prstGeom prst="rect">
            <a:avLst/>
          </a:prstGeom>
          <a:noFill/>
        </p:spPr>
        <p:txBody>
          <a:bodyPr wrap="none" lIns="0" tIns="0" rIns="0" bIns="0" rtlCol="0">
            <a:noAutofit/>
          </a:bodyPr>
          <a:lstStyle/>
          <a:p>
            <a:pPr>
              <a:lnSpc>
                <a:spcPts val="4500"/>
              </a:lnSpc>
            </a:pPr>
            <a:r>
              <a:rPr lang="sv-SE" sz="3600" b="1" dirty="0" err="1" smtClean="0">
                <a:solidFill>
                  <a:schemeClr val="tx1">
                    <a:lumMod val="50000"/>
                  </a:schemeClr>
                </a:solidFill>
                <a:latin typeface="Arial" panose="020B0604020202020204" pitchFamily="34" charset="0"/>
                <a:cs typeface="Arial" panose="020B0604020202020204" pitchFamily="34" charset="0"/>
              </a:rPr>
              <a:t>Appx</a:t>
            </a:r>
            <a:r>
              <a:rPr lang="sv-SE" sz="3600" b="1" dirty="0" smtClean="0">
                <a:solidFill>
                  <a:schemeClr val="tx1">
                    <a:lumMod val="50000"/>
                  </a:schemeClr>
                </a:solidFill>
                <a:latin typeface="Arial" panose="020B0604020202020204" pitchFamily="34" charset="0"/>
                <a:cs typeface="Arial" panose="020B0604020202020204" pitchFamily="34" charset="0"/>
              </a:rPr>
              <a:t> 20 specialist administrations</a:t>
            </a:r>
          </a:p>
        </p:txBody>
      </p:sp>
      <p:cxnSp>
        <p:nvCxnSpPr>
          <p:cNvPr id="12" name="Rak 11"/>
          <p:cNvCxnSpPr/>
          <p:nvPr/>
        </p:nvCxnSpPr>
        <p:spPr>
          <a:xfrm>
            <a:off x="474965" y="3380005"/>
            <a:ext cx="7520716" cy="21528"/>
          </a:xfrm>
          <a:prstGeom prst="line">
            <a:avLst/>
          </a:prstGeom>
          <a:ln w="19050">
            <a:solidFill>
              <a:schemeClr val="bg2"/>
            </a:solidFill>
            <a:prstDash val="sysDot"/>
          </a:ln>
        </p:spPr>
        <p:style>
          <a:lnRef idx="1">
            <a:schemeClr val="dk1"/>
          </a:lnRef>
          <a:fillRef idx="0">
            <a:schemeClr val="dk1"/>
          </a:fillRef>
          <a:effectRef idx="0">
            <a:schemeClr val="dk1"/>
          </a:effectRef>
          <a:fontRef idx="minor">
            <a:schemeClr val="tx1"/>
          </a:fontRef>
        </p:style>
      </p:cxnSp>
      <p:cxnSp>
        <p:nvCxnSpPr>
          <p:cNvPr id="14" name="Rak 13"/>
          <p:cNvCxnSpPr/>
          <p:nvPr/>
        </p:nvCxnSpPr>
        <p:spPr>
          <a:xfrm>
            <a:off x="474965" y="2411496"/>
            <a:ext cx="5778252" cy="0"/>
          </a:xfrm>
          <a:prstGeom prst="line">
            <a:avLst/>
          </a:prstGeom>
          <a:ln w="19050">
            <a:solidFill>
              <a:schemeClr val="bg2"/>
            </a:solidFill>
            <a:prstDash val="sysDot"/>
          </a:ln>
        </p:spPr>
        <p:style>
          <a:lnRef idx="1">
            <a:schemeClr val="dk1"/>
          </a:lnRef>
          <a:fillRef idx="0">
            <a:schemeClr val="dk1"/>
          </a:fillRef>
          <a:effectRef idx="0">
            <a:schemeClr val="dk1"/>
          </a:effectRef>
          <a:fontRef idx="minor">
            <a:schemeClr val="tx1"/>
          </a:fontRef>
        </p:style>
      </p:cxnSp>
      <p:sp>
        <p:nvSpPr>
          <p:cNvPr id="16" name="textruta 15"/>
          <p:cNvSpPr txBox="1"/>
          <p:nvPr/>
        </p:nvSpPr>
        <p:spPr>
          <a:xfrm>
            <a:off x="3620418" y="4777311"/>
            <a:ext cx="3712482" cy="1269053"/>
          </a:xfrm>
          <a:prstGeom prst="rect">
            <a:avLst/>
          </a:prstGeom>
          <a:noFill/>
        </p:spPr>
        <p:txBody>
          <a:bodyPr wrap="none" tIns="0" rIns="0" bIns="0" rtlCol="0">
            <a:noAutofit/>
          </a:bodyPr>
          <a:lstStyle/>
          <a:p>
            <a:pPr>
              <a:lnSpc>
                <a:spcPts val="4500"/>
              </a:lnSpc>
            </a:pPr>
            <a:r>
              <a:rPr lang="sv-SE" sz="1600" b="1" dirty="0" err="1" smtClean="0">
                <a:solidFill>
                  <a:schemeClr val="bg1"/>
                </a:solidFill>
                <a:latin typeface="Arial" panose="020B0604020202020204" pitchFamily="34" charset="0"/>
                <a:cs typeface="Arial" panose="020B0604020202020204" pitchFamily="34" charset="0"/>
              </a:rPr>
              <a:t>Appx</a:t>
            </a:r>
            <a:r>
              <a:rPr lang="sv-SE" sz="1600" b="1" dirty="0" smtClean="0">
                <a:solidFill>
                  <a:schemeClr val="bg1"/>
                </a:solidFill>
                <a:latin typeface="Arial" panose="020B0604020202020204" pitchFamily="34" charset="0"/>
                <a:cs typeface="Arial" panose="020B0604020202020204" pitchFamily="34" charset="0"/>
              </a:rPr>
              <a:t>  </a:t>
            </a:r>
            <a:r>
              <a:rPr lang="sv-SE" sz="4200" b="1" dirty="0">
                <a:solidFill>
                  <a:schemeClr val="bg1"/>
                </a:solidFill>
                <a:latin typeface="Arial" panose="020B0604020202020204" pitchFamily="34" charset="0"/>
                <a:cs typeface="Arial" panose="020B0604020202020204" pitchFamily="34" charset="0"/>
              </a:rPr>
              <a:t>49</a:t>
            </a:r>
            <a:r>
              <a:rPr lang="sv-SE" sz="2000" b="1" dirty="0">
                <a:solidFill>
                  <a:schemeClr val="bg1"/>
                </a:solidFill>
                <a:latin typeface="Arial" panose="020B0604020202020204" pitchFamily="34" charset="0"/>
                <a:cs typeface="Arial" panose="020B0604020202020204" pitchFamily="34" charset="0"/>
              </a:rPr>
              <a:t> </a:t>
            </a:r>
            <a:r>
              <a:rPr lang="sv-SE" sz="4200" b="1" dirty="0">
                <a:solidFill>
                  <a:schemeClr val="bg1"/>
                </a:solidFill>
                <a:latin typeface="Arial" panose="020B0604020202020204" pitchFamily="34" charset="0"/>
                <a:cs typeface="Arial" panose="020B0604020202020204" pitchFamily="34" charset="0"/>
              </a:rPr>
              <a:t>000</a:t>
            </a:r>
            <a:r>
              <a:rPr lang="sv-SE" sz="2000" b="1" dirty="0">
                <a:solidFill>
                  <a:schemeClr val="bg1"/>
                </a:solidFill>
                <a:latin typeface="Arial" panose="020B0604020202020204" pitchFamily="34" charset="0"/>
                <a:cs typeface="Arial" panose="020B0604020202020204" pitchFamily="34" charset="0"/>
              </a:rPr>
              <a:t> </a:t>
            </a:r>
            <a:r>
              <a:rPr lang="sv-SE" sz="1600" b="1" dirty="0" err="1" smtClean="0">
                <a:solidFill>
                  <a:schemeClr val="bg1"/>
                </a:solidFill>
                <a:latin typeface="Arial" panose="020B0604020202020204" pitchFamily="34" charset="0"/>
                <a:cs typeface="Arial" panose="020B0604020202020204" pitchFamily="34" charset="0"/>
              </a:rPr>
              <a:t>employees</a:t>
            </a:r>
            <a:r>
              <a:rPr lang="sv-SE" sz="1600" b="1" dirty="0" smtClean="0">
                <a:solidFill>
                  <a:schemeClr val="bg1"/>
                </a:solidFill>
                <a:latin typeface="Arial" panose="020B0604020202020204" pitchFamily="34" charset="0"/>
                <a:cs typeface="Arial" panose="020B0604020202020204" pitchFamily="34" charset="0"/>
              </a:rPr>
              <a:t> </a:t>
            </a:r>
          </a:p>
          <a:p>
            <a:pPr>
              <a:lnSpc>
                <a:spcPts val="4000"/>
              </a:lnSpc>
            </a:pPr>
            <a:r>
              <a:rPr lang="sv-SE" sz="1600" b="1" dirty="0" smtClean="0">
                <a:solidFill>
                  <a:schemeClr val="bg1"/>
                </a:solidFill>
                <a:latin typeface="Arial" panose="020B0604020202020204" pitchFamily="34" charset="0"/>
                <a:cs typeface="Arial" panose="020B0604020202020204" pitchFamily="34" charset="0"/>
              </a:rPr>
              <a:t>of </a:t>
            </a:r>
            <a:r>
              <a:rPr lang="sv-SE" sz="1600" b="1" dirty="0" err="1" smtClean="0">
                <a:solidFill>
                  <a:schemeClr val="bg1"/>
                </a:solidFill>
                <a:latin typeface="Arial" panose="020B0604020202020204" pitchFamily="34" charset="0"/>
                <a:cs typeface="Arial" panose="020B0604020202020204" pitchFamily="34" charset="0"/>
              </a:rPr>
              <a:t>which</a:t>
            </a:r>
            <a:r>
              <a:rPr lang="sv-SE" sz="2000" b="1" dirty="0" smtClean="0">
                <a:solidFill>
                  <a:schemeClr val="bg1"/>
                </a:solidFill>
                <a:latin typeface="Arial" panose="020B0604020202020204" pitchFamily="34" charset="0"/>
                <a:cs typeface="Arial" panose="020B0604020202020204" pitchFamily="34" charset="0"/>
              </a:rPr>
              <a:t> </a:t>
            </a:r>
            <a:r>
              <a:rPr lang="sv-SE" sz="3200" b="1" dirty="0">
                <a:solidFill>
                  <a:schemeClr val="bg1"/>
                </a:solidFill>
                <a:latin typeface="Arial" panose="020B0604020202020204" pitchFamily="34" charset="0"/>
                <a:cs typeface="Arial" panose="020B0604020202020204" pitchFamily="34" charset="0"/>
              </a:rPr>
              <a:t>30</a:t>
            </a:r>
            <a:r>
              <a:rPr lang="sv-SE" sz="2000" b="1" dirty="0">
                <a:solidFill>
                  <a:schemeClr val="bg1"/>
                </a:solidFill>
                <a:latin typeface="Arial" panose="020B0604020202020204" pitchFamily="34" charset="0"/>
                <a:cs typeface="Arial" panose="020B0604020202020204" pitchFamily="34" charset="0"/>
              </a:rPr>
              <a:t> </a:t>
            </a:r>
            <a:r>
              <a:rPr lang="sv-SE" sz="3200" b="1" dirty="0">
                <a:solidFill>
                  <a:schemeClr val="bg1"/>
                </a:solidFill>
                <a:latin typeface="Arial" panose="020B0604020202020204" pitchFamily="34" charset="0"/>
                <a:cs typeface="Arial" panose="020B0604020202020204" pitchFamily="34" charset="0"/>
              </a:rPr>
              <a:t>000 </a:t>
            </a:r>
            <a:r>
              <a:rPr lang="sv-SE" sz="1600" b="1" dirty="0" smtClean="0">
                <a:solidFill>
                  <a:schemeClr val="bg1"/>
                </a:solidFill>
                <a:latin typeface="Arial" panose="020B0604020202020204" pitchFamily="34" charset="0"/>
                <a:cs typeface="Arial" panose="020B0604020202020204" pitchFamily="34" charset="0"/>
              </a:rPr>
              <a:t>in the city </a:t>
            </a:r>
            <a:r>
              <a:rPr lang="sv-SE" sz="1600" b="1" dirty="0" err="1" smtClean="0">
                <a:solidFill>
                  <a:schemeClr val="bg1"/>
                </a:solidFill>
                <a:latin typeface="Arial" panose="020B0604020202020204" pitchFamily="34" charset="0"/>
                <a:cs typeface="Arial" panose="020B0604020202020204" pitchFamily="34" charset="0"/>
              </a:rPr>
              <a:t>district</a:t>
            </a:r>
            <a:r>
              <a:rPr lang="sv-SE" sz="1600" b="1" dirty="0" smtClean="0">
                <a:solidFill>
                  <a:schemeClr val="bg1"/>
                </a:solidFill>
                <a:latin typeface="Arial" panose="020B0604020202020204" pitchFamily="34" charset="0"/>
                <a:cs typeface="Arial" panose="020B0604020202020204" pitchFamily="34" charset="0"/>
              </a:rPr>
              <a:t> </a:t>
            </a:r>
            <a:r>
              <a:rPr lang="sv-SE" sz="1600" b="1" dirty="0" err="1" smtClean="0">
                <a:solidFill>
                  <a:schemeClr val="bg1"/>
                </a:solidFill>
                <a:latin typeface="Arial" panose="020B0604020202020204" pitchFamily="34" charset="0"/>
                <a:cs typeface="Arial" panose="020B0604020202020204" pitchFamily="34" charset="0"/>
              </a:rPr>
              <a:t>committees</a:t>
            </a:r>
            <a:endParaRPr lang="sv-SE" sz="1600" b="1" dirty="0" smtClean="0">
              <a:solidFill>
                <a:schemeClr val="bg1"/>
              </a:solidFill>
              <a:latin typeface="Arial" panose="020B0604020202020204" pitchFamily="34" charset="0"/>
              <a:cs typeface="Arial" panose="020B0604020202020204" pitchFamily="34" charset="0"/>
            </a:endParaRPr>
          </a:p>
        </p:txBody>
      </p:sp>
      <p:cxnSp>
        <p:nvCxnSpPr>
          <p:cNvPr id="17" name="Rak 16"/>
          <p:cNvCxnSpPr/>
          <p:nvPr/>
        </p:nvCxnSpPr>
        <p:spPr>
          <a:xfrm>
            <a:off x="3764039" y="5871867"/>
            <a:ext cx="5004316" cy="0"/>
          </a:xfrm>
          <a:prstGeom prst="line">
            <a:avLst/>
          </a:prstGeom>
          <a:ln w="19050">
            <a:solidFill>
              <a:schemeClr val="bg2"/>
            </a:solidFill>
            <a:prstDash val="sysDot"/>
          </a:ln>
        </p:spPr>
        <p:style>
          <a:lnRef idx="1">
            <a:schemeClr val="dk1"/>
          </a:lnRef>
          <a:fillRef idx="0">
            <a:schemeClr val="dk1"/>
          </a:fillRef>
          <a:effectRef idx="0">
            <a:schemeClr val="dk1"/>
          </a:effectRef>
          <a:fontRef idx="minor">
            <a:schemeClr val="tx1"/>
          </a:fontRef>
        </p:style>
      </p:cxnSp>
    </p:spTree>
    <p:extLst>
      <p:ext uri="{BB962C8B-B14F-4D97-AF65-F5344CB8AC3E}">
        <p14:creationId xmlns="" xmlns:p14="http://schemas.microsoft.com/office/powerpoint/2010/main" val="19831516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0"/>
          </p:nvPr>
        </p:nvSpPr>
        <p:spPr/>
        <p:txBody>
          <a:bodyPr/>
          <a:lstStyle/>
          <a:p>
            <a:r>
              <a:rPr lang="en-US" smtClean="0"/>
              <a:t>SUSTAINABLE CITY – OPEN TO THE WORLD</a:t>
            </a:r>
            <a:endParaRPr lang="en-GB" dirty="0"/>
          </a:p>
        </p:txBody>
      </p:sp>
      <p:sp>
        <p:nvSpPr>
          <p:cNvPr id="3" name="Platshållare för bildnummer 2"/>
          <p:cNvSpPr>
            <a:spLocks noGrp="1"/>
          </p:cNvSpPr>
          <p:nvPr>
            <p:ph type="sldNum" sz="quarter" idx="11"/>
          </p:nvPr>
        </p:nvSpPr>
        <p:spPr/>
        <p:txBody>
          <a:bodyPr/>
          <a:lstStyle/>
          <a:p>
            <a:fld id="{CCB980A4-8073-2E47-BD49-CDC58DACAC28}" type="slidenum">
              <a:rPr lang="sv-SE" smtClean="0"/>
              <a:pPr/>
              <a:t>50</a:t>
            </a:fld>
            <a:endParaRPr lang="sv-SE" dirty="0"/>
          </a:p>
        </p:txBody>
      </p:sp>
      <p:sp>
        <p:nvSpPr>
          <p:cNvPr id="6" name="Rubrik 5"/>
          <p:cNvSpPr>
            <a:spLocks noGrp="1"/>
          </p:cNvSpPr>
          <p:nvPr>
            <p:ph type="title"/>
          </p:nvPr>
        </p:nvSpPr>
        <p:spPr/>
        <p:txBody>
          <a:bodyPr/>
          <a:lstStyle/>
          <a:p>
            <a:r>
              <a:rPr lang="sv-SE" dirty="0" smtClean="0"/>
              <a:t>Nordre Älv</a:t>
            </a:r>
            <a:endParaRPr lang="sv-SE" dirty="0"/>
          </a:p>
        </p:txBody>
      </p:sp>
      <p:sp>
        <p:nvSpPr>
          <p:cNvPr id="7" name="Tijdelijke aanduiding voor inhoud 2"/>
          <p:cNvSpPr txBox="1">
            <a:spLocks/>
          </p:cNvSpPr>
          <p:nvPr/>
        </p:nvSpPr>
        <p:spPr>
          <a:xfrm>
            <a:off x="3199676" y="1547097"/>
            <a:ext cx="5565600" cy="1728192"/>
          </a:xfrm>
          <a:prstGeom prst="rect">
            <a:avLst/>
          </a:prstGeom>
        </p:spPr>
        <p:txBody>
          <a:bodyPr>
            <a:normAutofit/>
          </a:bodyPr>
          <a:lstStyle/>
          <a:p>
            <a:r>
              <a:rPr lang="en-GB" dirty="0" smtClean="0"/>
              <a:t>Submerged segment gate located in the river bed</a:t>
            </a:r>
          </a:p>
          <a:p>
            <a:r>
              <a:rPr lang="en-GB" dirty="0" smtClean="0"/>
              <a:t>Pumping station at floodplains</a:t>
            </a:r>
          </a:p>
          <a:p>
            <a:r>
              <a:rPr lang="en-GB" dirty="0" smtClean="0"/>
              <a:t>Levees on the floodplains</a:t>
            </a: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endParaRPr kumimoji="0" lang="en-GB" sz="2800"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GB" sz="2800" b="1" i="0" u="none" strike="noStrike" kern="1200" cap="none" spc="0" normalizeH="0" baseline="0" noProof="0" dirty="0">
              <a:ln>
                <a:noFill/>
              </a:ln>
              <a:solidFill>
                <a:schemeClr val="tx1"/>
              </a:solidFill>
              <a:effectLst/>
              <a:uLnTx/>
              <a:uFillTx/>
              <a:latin typeface="+mn-lt"/>
              <a:ea typeface="+mn-ea"/>
              <a:cs typeface="+mn-cs"/>
            </a:endParaRPr>
          </a:p>
        </p:txBody>
      </p:sp>
      <p:pic>
        <p:nvPicPr>
          <p:cNvPr id="8" name="Afbeelding 9"/>
          <p:cNvPicPr/>
          <p:nvPr/>
        </p:nvPicPr>
        <p:blipFill rotWithShape="1">
          <a:blip r:embed="rId2" cstate="email">
            <a:extLst>
              <a:ext uri="{28A0092B-C50C-407E-A947-70E740481C1C}">
                <a14:useLocalDpi xmlns="" xmlns:a14="http://schemas.microsoft.com/office/drawing/2010/main"/>
              </a:ext>
            </a:extLst>
          </a:blip>
          <a:srcRect/>
          <a:stretch/>
        </p:blipFill>
        <p:spPr bwMode="auto">
          <a:xfrm>
            <a:off x="214661" y="3820924"/>
            <a:ext cx="3059832" cy="2419576"/>
          </a:xfrm>
          <a:prstGeom prst="rect">
            <a:avLst/>
          </a:prstGeom>
          <a:ln>
            <a:noFill/>
          </a:ln>
          <a:extLst>
            <a:ext uri="{53640926-AAD7-44D8-BBD7-CCE9431645EC}">
              <a14:shadowObscured xmlns="" xmlns:a14="http://schemas.microsoft.com/office/drawing/2010/main"/>
            </a:ext>
          </a:extLst>
        </p:spPr>
      </p:pic>
      <p:pic>
        <p:nvPicPr>
          <p:cNvPr id="9" name="Picture 2"/>
          <p:cNvPicPr>
            <a:picLocks noChangeAspect="1" noChangeArrowheads="1"/>
          </p:cNvPicPr>
          <p:nvPr/>
        </p:nvPicPr>
        <p:blipFill rotWithShape="1">
          <a:blip r:embed="rId3" cstate="email">
            <a:extLst>
              <a:ext uri="{28A0092B-C50C-407E-A947-70E740481C1C}">
                <a14:useLocalDpi xmlns="" xmlns:a14="http://schemas.microsoft.com/office/drawing/2010/main"/>
              </a:ext>
            </a:extLst>
          </a:blip>
          <a:srcRect/>
          <a:stretch/>
        </p:blipFill>
        <p:spPr bwMode="auto">
          <a:xfrm>
            <a:off x="3505200" y="2582900"/>
            <a:ext cx="5638800" cy="3657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4" cstate="email">
            <a:extLst>
              <a:ext uri="{28A0092B-C50C-407E-A947-70E740481C1C}">
                <a14:useLocalDpi xmlns="" xmlns:a14="http://schemas.microsoft.com/office/drawing/2010/main"/>
              </a:ext>
            </a:extLst>
          </a:blip>
          <a:srcRect l="68016" t="6667" r="3478" b="38444"/>
          <a:stretch/>
        </p:blipFill>
        <p:spPr bwMode="auto">
          <a:xfrm>
            <a:off x="197855" y="1587364"/>
            <a:ext cx="3060012" cy="223356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0"/>
          </p:nvPr>
        </p:nvSpPr>
        <p:spPr/>
        <p:txBody>
          <a:bodyPr/>
          <a:lstStyle/>
          <a:p>
            <a:r>
              <a:rPr lang="en-US" smtClean="0"/>
              <a:t>SUSTAINABLE CITY – OPEN TO THE WORLD</a:t>
            </a:r>
            <a:endParaRPr lang="en-GB" dirty="0"/>
          </a:p>
        </p:txBody>
      </p:sp>
      <p:sp>
        <p:nvSpPr>
          <p:cNvPr id="3" name="Platshållare för bildnummer 2"/>
          <p:cNvSpPr>
            <a:spLocks noGrp="1"/>
          </p:cNvSpPr>
          <p:nvPr>
            <p:ph type="sldNum" sz="quarter" idx="11"/>
          </p:nvPr>
        </p:nvSpPr>
        <p:spPr/>
        <p:txBody>
          <a:bodyPr/>
          <a:lstStyle/>
          <a:p>
            <a:fld id="{CCB980A4-8073-2E47-BD49-CDC58DACAC28}" type="slidenum">
              <a:rPr lang="sv-SE" smtClean="0"/>
              <a:pPr/>
              <a:t>51</a:t>
            </a:fld>
            <a:endParaRPr lang="sv-SE" dirty="0"/>
          </a:p>
        </p:txBody>
      </p:sp>
      <p:pic>
        <p:nvPicPr>
          <p:cNvPr id="7" name="Picture 2" descr="C:\Users\tuinh\Desktop\Field trip Zweden\SAM_2072.JPG"/>
          <p:cNvPicPr>
            <a:picLocks noChangeAspect="1" noChangeArrowheads="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382385" y="875281"/>
            <a:ext cx="7148946" cy="536171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0"/>
          </p:nvPr>
        </p:nvSpPr>
        <p:spPr/>
        <p:txBody>
          <a:bodyPr/>
          <a:lstStyle/>
          <a:p>
            <a:r>
              <a:rPr lang="en-US" smtClean="0"/>
              <a:t>SUSTAINABLE CITY – OPEN TO THE WORLD</a:t>
            </a:r>
            <a:endParaRPr lang="en-GB" dirty="0"/>
          </a:p>
        </p:txBody>
      </p:sp>
      <p:sp>
        <p:nvSpPr>
          <p:cNvPr id="3" name="Platshållare för bildnummer 2"/>
          <p:cNvSpPr>
            <a:spLocks noGrp="1"/>
          </p:cNvSpPr>
          <p:nvPr>
            <p:ph type="sldNum" sz="quarter" idx="11"/>
          </p:nvPr>
        </p:nvSpPr>
        <p:spPr/>
        <p:txBody>
          <a:bodyPr/>
          <a:lstStyle/>
          <a:p>
            <a:fld id="{CCB980A4-8073-2E47-BD49-CDC58DACAC28}" type="slidenum">
              <a:rPr lang="sv-SE" smtClean="0"/>
              <a:pPr/>
              <a:t>52</a:t>
            </a:fld>
            <a:endParaRPr lang="sv-SE" dirty="0"/>
          </a:p>
        </p:txBody>
      </p:sp>
      <p:pic>
        <p:nvPicPr>
          <p:cNvPr id="7" name="Picture 2"/>
          <p:cNvPicPr>
            <a:picLocks noChangeAspect="1" noChangeArrowheads="1"/>
          </p:cNvPicPr>
          <p:nvPr/>
        </p:nvPicPr>
        <p:blipFill>
          <a:blip r:embed="rId2" cstate="print"/>
          <a:srcRect/>
          <a:stretch>
            <a:fillRect/>
          </a:stretch>
        </p:blipFill>
        <p:spPr bwMode="auto">
          <a:xfrm>
            <a:off x="738482" y="1031141"/>
            <a:ext cx="6934165" cy="4903056"/>
          </a:xfrm>
          <a:prstGeom prst="rect">
            <a:avLst/>
          </a:prstGeom>
          <a:noFill/>
          <a:ln w="9525">
            <a:noFill/>
            <a:miter lim="800000"/>
            <a:headEnd/>
            <a:tailEnd/>
          </a:ln>
          <a:effectLst/>
        </p:spPr>
      </p:pic>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0"/>
          </p:nvPr>
        </p:nvSpPr>
        <p:spPr/>
        <p:txBody>
          <a:bodyPr/>
          <a:lstStyle/>
          <a:p>
            <a:r>
              <a:rPr lang="en-US" smtClean="0"/>
              <a:t>SUSTAINABLE CITY – OPEN TO THE WORLD</a:t>
            </a:r>
            <a:endParaRPr lang="en-GB" dirty="0"/>
          </a:p>
        </p:txBody>
      </p:sp>
      <p:sp>
        <p:nvSpPr>
          <p:cNvPr id="3" name="Platshållare för bildnummer 2"/>
          <p:cNvSpPr>
            <a:spLocks noGrp="1"/>
          </p:cNvSpPr>
          <p:nvPr>
            <p:ph type="sldNum" sz="quarter" idx="11"/>
          </p:nvPr>
        </p:nvSpPr>
        <p:spPr/>
        <p:txBody>
          <a:bodyPr/>
          <a:lstStyle/>
          <a:p>
            <a:fld id="{CCB980A4-8073-2E47-BD49-CDC58DACAC28}" type="slidenum">
              <a:rPr lang="sv-SE" smtClean="0"/>
              <a:pPr/>
              <a:t>53</a:t>
            </a:fld>
            <a:endParaRPr lang="sv-SE" dirty="0"/>
          </a:p>
        </p:txBody>
      </p:sp>
      <p:pic>
        <p:nvPicPr>
          <p:cNvPr id="7" name="Picture 2"/>
          <p:cNvPicPr>
            <a:picLocks noChangeAspect="1" noChangeArrowheads="1"/>
          </p:cNvPicPr>
          <p:nvPr/>
        </p:nvPicPr>
        <p:blipFill>
          <a:blip r:embed="rId2" cstate="print"/>
          <a:srcRect/>
          <a:stretch>
            <a:fillRect/>
          </a:stretch>
        </p:blipFill>
        <p:spPr bwMode="auto">
          <a:xfrm>
            <a:off x="682126" y="983362"/>
            <a:ext cx="7057023" cy="4989926"/>
          </a:xfrm>
          <a:prstGeom prst="rect">
            <a:avLst/>
          </a:prstGeom>
          <a:noFill/>
          <a:ln w="9525">
            <a:noFill/>
            <a:miter lim="800000"/>
            <a:headEnd/>
            <a:tailEnd/>
          </a:ln>
          <a:effectLst/>
        </p:spPr>
      </p:pic>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0"/>
          </p:nvPr>
        </p:nvSpPr>
        <p:spPr/>
        <p:txBody>
          <a:bodyPr/>
          <a:lstStyle/>
          <a:p>
            <a:r>
              <a:rPr lang="en-US" smtClean="0"/>
              <a:t>SUSTAINABLE CITY – OPEN TO THE WORLD</a:t>
            </a:r>
            <a:endParaRPr lang="en-GB" dirty="0"/>
          </a:p>
        </p:txBody>
      </p:sp>
      <p:sp>
        <p:nvSpPr>
          <p:cNvPr id="3" name="Platshållare för bildnummer 2"/>
          <p:cNvSpPr>
            <a:spLocks noGrp="1"/>
          </p:cNvSpPr>
          <p:nvPr>
            <p:ph type="sldNum" sz="quarter" idx="11"/>
          </p:nvPr>
        </p:nvSpPr>
        <p:spPr/>
        <p:txBody>
          <a:bodyPr/>
          <a:lstStyle/>
          <a:p>
            <a:fld id="{CCB980A4-8073-2E47-BD49-CDC58DACAC28}" type="slidenum">
              <a:rPr lang="sv-SE" smtClean="0"/>
              <a:pPr/>
              <a:t>54</a:t>
            </a:fld>
            <a:endParaRPr lang="sv-SE" dirty="0"/>
          </a:p>
        </p:txBody>
      </p:sp>
      <p:sp>
        <p:nvSpPr>
          <p:cNvPr id="6" name="Rubrik 5"/>
          <p:cNvSpPr>
            <a:spLocks noGrp="1"/>
          </p:cNvSpPr>
          <p:nvPr>
            <p:ph type="title"/>
          </p:nvPr>
        </p:nvSpPr>
        <p:spPr/>
        <p:txBody>
          <a:bodyPr/>
          <a:lstStyle/>
          <a:p>
            <a:pPr algn="ctr"/>
            <a:r>
              <a:rPr lang="sv-SE" sz="1800" dirty="0" smtClean="0"/>
              <a:t>        </a:t>
            </a:r>
            <a:r>
              <a:rPr lang="sv-SE" sz="1800" dirty="0" err="1" smtClean="0"/>
              <a:t>Costs</a:t>
            </a:r>
            <a:r>
              <a:rPr lang="sv-SE" sz="1800" dirty="0" smtClean="0"/>
              <a:t> million Swedish Crowns</a:t>
            </a:r>
            <a:endParaRPr lang="sv-SE" sz="1800" dirty="0"/>
          </a:p>
        </p:txBody>
      </p:sp>
      <p:sp>
        <p:nvSpPr>
          <p:cNvPr id="7" name="Platshållare för text 4"/>
          <p:cNvSpPr>
            <a:spLocks noGrp="1"/>
          </p:cNvSpPr>
          <p:nvPr>
            <p:ph type="body" sz="quarter" idx="4294967295"/>
          </p:nvPr>
        </p:nvSpPr>
        <p:spPr>
          <a:xfrm>
            <a:off x="4609838" y="1170771"/>
            <a:ext cx="4534162" cy="3505200"/>
          </a:xfrm>
          <a:prstGeom prst="rect">
            <a:avLst/>
          </a:prstGeom>
        </p:spPr>
        <p:txBody>
          <a:bodyPr/>
          <a:lstStyle/>
          <a:p>
            <a:r>
              <a:rPr lang="en-GB" dirty="0" err="1" smtClean="0"/>
              <a:t>Älvsborgsbron</a:t>
            </a:r>
            <a:endParaRPr lang="en-GB" dirty="0" smtClean="0"/>
          </a:p>
          <a:p>
            <a:pPr lvl="1"/>
            <a:r>
              <a:rPr lang="en-GB" dirty="0" smtClean="0"/>
              <a:t>Barrier: 1940 </a:t>
            </a:r>
            <a:r>
              <a:rPr lang="nl-NL" dirty="0" smtClean="0"/>
              <a:t>(1360-2920)</a:t>
            </a:r>
            <a:endParaRPr lang="en-GB" dirty="0" smtClean="0"/>
          </a:p>
          <a:p>
            <a:pPr lvl="1"/>
            <a:r>
              <a:rPr lang="en-GB" dirty="0" smtClean="0"/>
              <a:t>Pumping station: 1100 (775 – 1650)</a:t>
            </a:r>
          </a:p>
          <a:p>
            <a:r>
              <a:rPr lang="en-GB" dirty="0" smtClean="0"/>
              <a:t>Barrier </a:t>
            </a:r>
            <a:r>
              <a:rPr lang="en-GB" dirty="0" err="1" smtClean="0"/>
              <a:t>Nordre</a:t>
            </a:r>
            <a:r>
              <a:rPr lang="en-GB" dirty="0" smtClean="0"/>
              <a:t> </a:t>
            </a:r>
            <a:r>
              <a:rPr lang="en-GB" dirty="0" err="1" smtClean="0"/>
              <a:t>älv</a:t>
            </a:r>
            <a:endParaRPr lang="en-GB" dirty="0" smtClean="0"/>
          </a:p>
          <a:p>
            <a:pPr lvl="1"/>
            <a:r>
              <a:rPr lang="en-GB" dirty="0" smtClean="0"/>
              <a:t>Barrier: 790 (550 – 1190)</a:t>
            </a:r>
          </a:p>
          <a:p>
            <a:pPr lvl="1"/>
            <a:r>
              <a:rPr lang="en-GB" dirty="0" smtClean="0"/>
              <a:t>Pumping station: 1410 (990 – 2120)</a:t>
            </a:r>
          </a:p>
          <a:p>
            <a:r>
              <a:rPr lang="en-GB" dirty="0" smtClean="0"/>
              <a:t>Total: 5259 (3680 – 7870)</a:t>
            </a:r>
          </a:p>
          <a:p>
            <a:endParaRPr lang="sv-SE" dirty="0"/>
          </a:p>
        </p:txBody>
      </p:sp>
      <p:pic>
        <p:nvPicPr>
          <p:cNvPr id="8" name="Picture 2"/>
          <p:cNvPicPr>
            <a:picLocks noChangeAspect="1" noChangeArrowheads="1"/>
          </p:cNvPicPr>
          <p:nvPr/>
        </p:nvPicPr>
        <p:blipFill>
          <a:blip r:embed="rId2"/>
          <a:srcRect/>
          <a:stretch>
            <a:fillRect/>
          </a:stretch>
        </p:blipFill>
        <p:spPr bwMode="auto">
          <a:xfrm rot="16200000">
            <a:off x="-2316212" y="2316212"/>
            <a:ext cx="6858000" cy="2225576"/>
          </a:xfrm>
          <a:prstGeom prst="rect">
            <a:avLst/>
          </a:prstGeom>
          <a:noFill/>
          <a:ln w="9525">
            <a:noFill/>
            <a:miter lim="800000"/>
            <a:headEnd/>
            <a:tailEnd/>
          </a:ln>
        </p:spPr>
      </p:pic>
    </p:spTree>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0"/>
          </p:nvPr>
        </p:nvSpPr>
        <p:spPr/>
        <p:txBody>
          <a:bodyPr/>
          <a:lstStyle/>
          <a:p>
            <a:r>
              <a:rPr lang="en-US" smtClean="0"/>
              <a:t>SUSTAINABLE CITY – OPEN TO THE WORLD</a:t>
            </a:r>
            <a:endParaRPr lang="en-GB" dirty="0"/>
          </a:p>
        </p:txBody>
      </p:sp>
      <p:sp>
        <p:nvSpPr>
          <p:cNvPr id="3" name="Platshållare för bildnummer 2"/>
          <p:cNvSpPr>
            <a:spLocks noGrp="1"/>
          </p:cNvSpPr>
          <p:nvPr>
            <p:ph type="sldNum" sz="quarter" idx="11"/>
          </p:nvPr>
        </p:nvSpPr>
        <p:spPr/>
        <p:txBody>
          <a:bodyPr/>
          <a:lstStyle/>
          <a:p>
            <a:fld id="{CCB980A4-8073-2E47-BD49-CDC58DACAC28}" type="slidenum">
              <a:rPr lang="sv-SE" smtClean="0"/>
              <a:pPr/>
              <a:t>55</a:t>
            </a:fld>
            <a:endParaRPr lang="sv-SE" dirty="0"/>
          </a:p>
        </p:txBody>
      </p:sp>
      <p:sp>
        <p:nvSpPr>
          <p:cNvPr id="5" name="Platshållare för text 4"/>
          <p:cNvSpPr>
            <a:spLocks noGrp="1"/>
          </p:cNvSpPr>
          <p:nvPr>
            <p:ph type="body" sz="quarter" idx="13"/>
          </p:nvPr>
        </p:nvSpPr>
        <p:spPr/>
        <p:txBody>
          <a:bodyPr/>
          <a:lstStyle/>
          <a:p>
            <a:r>
              <a:rPr lang="en-GB" sz="1600" dirty="0" smtClean="0"/>
              <a:t>Geotechnical information is scarce, especially at </a:t>
            </a:r>
            <a:r>
              <a:rPr lang="en-GB" sz="1600" dirty="0" err="1" smtClean="0"/>
              <a:t>Älvsborgbron</a:t>
            </a:r>
            <a:r>
              <a:rPr lang="en-GB" sz="1600" dirty="0" smtClean="0"/>
              <a:t> (possible consequence: increased cost of foundation)</a:t>
            </a:r>
          </a:p>
          <a:p>
            <a:endParaRPr lang="en-GB" sz="1600" dirty="0" smtClean="0"/>
          </a:p>
          <a:p>
            <a:r>
              <a:rPr lang="en-GB" sz="1600" dirty="0" smtClean="0"/>
              <a:t>Projections of future sea levels and discharges</a:t>
            </a:r>
          </a:p>
          <a:p>
            <a:endParaRPr lang="en-GB" sz="1600" dirty="0" smtClean="0"/>
          </a:p>
          <a:p>
            <a:r>
              <a:rPr lang="en-GB" sz="1600" dirty="0" smtClean="0"/>
              <a:t>Discharge from the smaller streams</a:t>
            </a:r>
          </a:p>
          <a:p>
            <a:endParaRPr lang="en-GB" sz="1600" dirty="0" smtClean="0"/>
          </a:p>
          <a:p>
            <a:r>
              <a:rPr lang="en-GB" sz="1600" dirty="0" smtClean="0"/>
              <a:t>Political decision-making process</a:t>
            </a:r>
          </a:p>
          <a:p>
            <a:endParaRPr lang="en-GB" sz="1600" dirty="0" smtClean="0"/>
          </a:p>
          <a:p>
            <a:r>
              <a:rPr lang="en-GB" sz="1600" dirty="0" smtClean="0"/>
              <a:t>Permitting (especially related to environmental aspects)</a:t>
            </a:r>
          </a:p>
          <a:p>
            <a:endParaRPr lang="sv-SE" dirty="0"/>
          </a:p>
        </p:txBody>
      </p:sp>
      <p:sp>
        <p:nvSpPr>
          <p:cNvPr id="6" name="Rubrik 5"/>
          <p:cNvSpPr>
            <a:spLocks noGrp="1"/>
          </p:cNvSpPr>
          <p:nvPr>
            <p:ph type="title"/>
          </p:nvPr>
        </p:nvSpPr>
        <p:spPr>
          <a:xfrm>
            <a:off x="3581057" y="475702"/>
            <a:ext cx="4021084" cy="695069"/>
          </a:xfrm>
        </p:spPr>
        <p:txBody>
          <a:bodyPr/>
          <a:lstStyle/>
          <a:p>
            <a:r>
              <a:rPr lang="sv-SE" dirty="0" smtClean="0"/>
              <a:t>Risks and </a:t>
            </a:r>
            <a:r>
              <a:rPr lang="sv-SE" dirty="0" err="1" smtClean="0"/>
              <a:t>uncertainties</a:t>
            </a:r>
            <a:r>
              <a:rPr lang="sv-SE" dirty="0" smtClean="0"/>
              <a:t/>
            </a:r>
            <a:br>
              <a:rPr lang="sv-SE" dirty="0" smtClean="0"/>
            </a:br>
            <a:endParaRPr lang="sv-SE" dirty="0"/>
          </a:p>
        </p:txBody>
      </p:sp>
      <p:pic>
        <p:nvPicPr>
          <p:cNvPr id="7" name="Picture 17"/>
          <p:cNvPicPr>
            <a:picLocks noChangeAspect="1"/>
          </p:cNvPicPr>
          <p:nvPr/>
        </p:nvPicPr>
        <p:blipFill rotWithShape="1">
          <a:blip r:embed="rId2" cstate="print">
            <a:extLst>
              <a:ext uri="{28A0092B-C50C-407E-A947-70E740481C1C}">
                <a14:useLocalDpi xmlns:a14="http://schemas.microsoft.com/office/drawing/2010/main" xmlns="" val="0"/>
              </a:ext>
            </a:extLst>
          </a:blip>
          <a:srcRect l="32569" r="21693"/>
          <a:stretch/>
        </p:blipFill>
        <p:spPr>
          <a:xfrm>
            <a:off x="0" y="0"/>
            <a:ext cx="3341915" cy="6858000"/>
          </a:xfrm>
          <a:prstGeom prst="rect">
            <a:avLst/>
          </a:prstGeom>
        </p:spPr>
      </p:pic>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0"/>
          </p:nvPr>
        </p:nvSpPr>
        <p:spPr/>
        <p:txBody>
          <a:bodyPr/>
          <a:lstStyle/>
          <a:p>
            <a:r>
              <a:rPr lang="en-US" smtClean="0"/>
              <a:t>SUSTAINABLE CITY – OPEN TO THE WORLD</a:t>
            </a:r>
            <a:endParaRPr lang="en-GB" dirty="0"/>
          </a:p>
        </p:txBody>
      </p:sp>
      <p:sp>
        <p:nvSpPr>
          <p:cNvPr id="3" name="Platshållare för bildnummer 2"/>
          <p:cNvSpPr>
            <a:spLocks noGrp="1"/>
          </p:cNvSpPr>
          <p:nvPr>
            <p:ph type="sldNum" sz="quarter" idx="11"/>
          </p:nvPr>
        </p:nvSpPr>
        <p:spPr/>
        <p:txBody>
          <a:bodyPr/>
          <a:lstStyle/>
          <a:p>
            <a:fld id="{CCB980A4-8073-2E47-BD49-CDC58DACAC28}" type="slidenum">
              <a:rPr lang="sv-SE" smtClean="0"/>
              <a:pPr/>
              <a:t>56</a:t>
            </a:fld>
            <a:endParaRPr lang="sv-SE" dirty="0"/>
          </a:p>
        </p:txBody>
      </p:sp>
      <p:sp>
        <p:nvSpPr>
          <p:cNvPr id="6" name="Rubrik 5"/>
          <p:cNvSpPr>
            <a:spLocks noGrp="1"/>
          </p:cNvSpPr>
          <p:nvPr>
            <p:ph type="title"/>
          </p:nvPr>
        </p:nvSpPr>
        <p:spPr>
          <a:xfrm>
            <a:off x="3168210" y="523702"/>
            <a:ext cx="3843350" cy="695069"/>
          </a:xfrm>
        </p:spPr>
        <p:txBody>
          <a:bodyPr/>
          <a:lstStyle/>
          <a:p>
            <a:r>
              <a:rPr lang="sv-SE" dirty="0" err="1" smtClean="0"/>
              <a:t>Experiences</a:t>
            </a:r>
            <a:r>
              <a:rPr lang="sv-SE" dirty="0" smtClean="0"/>
              <a:t> from the </a:t>
            </a:r>
            <a:r>
              <a:rPr lang="sv-SE" dirty="0" err="1" smtClean="0"/>
              <a:t>Netherlands</a:t>
            </a:r>
            <a:endParaRPr lang="sv-SE" dirty="0"/>
          </a:p>
        </p:txBody>
      </p:sp>
      <p:pic>
        <p:nvPicPr>
          <p:cNvPr id="7" name="Tijdelijke aanduiding voor afbeelding 6"/>
          <p:cNvPicPr>
            <a:picLocks noChangeAspect="1"/>
          </p:cNvPicPr>
          <p:nvPr/>
        </p:nvPicPr>
        <p:blipFill rotWithShape="1">
          <a:blip r:embed="rId2" cstate="print">
            <a:extLst>
              <a:ext uri="{28A0092B-C50C-407E-A947-70E740481C1C}">
                <a14:useLocalDpi xmlns="" xmlns:a14="http://schemas.microsoft.com/office/drawing/2010/main" val="0"/>
              </a:ext>
            </a:extLst>
          </a:blip>
          <a:srcRect l="15812" r="28240"/>
          <a:stretch/>
        </p:blipFill>
        <p:spPr>
          <a:xfrm>
            <a:off x="199512" y="91443"/>
            <a:ext cx="2721737" cy="6143105"/>
          </a:xfrm>
          <a:prstGeom prst="rect">
            <a:avLst/>
          </a:prstGeom>
        </p:spPr>
      </p:pic>
      <p:sp>
        <p:nvSpPr>
          <p:cNvPr id="8" name="Tijdelijke aanduiding voor inhoud 3"/>
          <p:cNvSpPr txBox="1">
            <a:spLocks/>
          </p:cNvSpPr>
          <p:nvPr/>
        </p:nvSpPr>
        <p:spPr>
          <a:xfrm>
            <a:off x="3275856" y="2492896"/>
            <a:ext cx="5472608" cy="2840400"/>
          </a:xfrm>
          <a:prstGeom prst="rect">
            <a:avLst/>
          </a:prstGeom>
        </p:spPr>
        <p:txBody>
          <a:bodyPr/>
          <a:lstStyle/>
          <a:p>
            <a:pPr marL="180000" marR="0" lvl="0" indent="-180000" algn="l" defTabSz="457200" rtl="0" eaLnBrk="1" fontAlgn="auto" latinLnBrk="0" hangingPunct="1">
              <a:lnSpc>
                <a:spcPct val="100000"/>
              </a:lnSpc>
              <a:spcBef>
                <a:spcPts val="0"/>
              </a:spcBef>
              <a:spcAft>
                <a:spcPts val="1500"/>
              </a:spcAft>
              <a:buClrTx/>
              <a:buSzTx/>
              <a:buFont typeface="Arial"/>
              <a:buChar char="•"/>
              <a:tabLst/>
              <a:defRPr/>
            </a:pPr>
            <a:r>
              <a:rPr kumimoji="0" lang="en-GB" sz="2000" b="0" i="0" u="none" strike="noStrike" kern="1200" cap="none" spc="0" normalizeH="0" baseline="0" noProof="0" dirty="0" smtClean="0">
                <a:ln>
                  <a:noFill/>
                </a:ln>
                <a:solidFill>
                  <a:schemeClr val="tx1">
                    <a:lumMod val="50000"/>
                  </a:schemeClr>
                </a:solidFill>
                <a:effectLst/>
                <a:uLnTx/>
                <a:uFillTx/>
                <a:latin typeface="Arial"/>
                <a:ea typeface="+mn-ea"/>
                <a:cs typeface="Arial"/>
              </a:rPr>
              <a:t>Decision-making on (large) storm surge barriers is complex</a:t>
            </a:r>
          </a:p>
          <a:p>
            <a:pPr marL="180000" marR="0" lvl="0" indent="-180000" algn="l" defTabSz="457200" rtl="0" eaLnBrk="1" fontAlgn="auto" latinLnBrk="0" hangingPunct="1">
              <a:lnSpc>
                <a:spcPct val="100000"/>
              </a:lnSpc>
              <a:spcBef>
                <a:spcPts val="0"/>
              </a:spcBef>
              <a:spcAft>
                <a:spcPts val="1500"/>
              </a:spcAft>
              <a:buClrTx/>
              <a:buSzTx/>
              <a:buFont typeface="Arial"/>
              <a:buChar char="•"/>
              <a:tabLst/>
              <a:defRPr/>
            </a:pPr>
            <a:r>
              <a:rPr kumimoji="0" lang="en-GB" sz="2000" b="0" i="0" u="none" strike="noStrike" kern="1200" cap="none" spc="0" normalizeH="0" baseline="0" noProof="0" dirty="0" smtClean="0">
                <a:ln>
                  <a:noFill/>
                </a:ln>
                <a:solidFill>
                  <a:schemeClr val="tx1">
                    <a:lumMod val="50000"/>
                  </a:schemeClr>
                </a:solidFill>
                <a:effectLst/>
                <a:uLnTx/>
                <a:uFillTx/>
                <a:latin typeface="Arial"/>
                <a:ea typeface="+mn-ea"/>
                <a:cs typeface="Arial"/>
              </a:rPr>
              <a:t>Historic examples show decades of decision-making (several “false starts”)</a:t>
            </a:r>
          </a:p>
          <a:p>
            <a:pPr marL="180000" marR="0" lvl="0" indent="-180000" algn="l" defTabSz="457200" rtl="0" eaLnBrk="1" fontAlgn="auto" latinLnBrk="0" hangingPunct="1">
              <a:lnSpc>
                <a:spcPct val="100000"/>
              </a:lnSpc>
              <a:spcBef>
                <a:spcPts val="0"/>
              </a:spcBef>
              <a:spcAft>
                <a:spcPts val="1500"/>
              </a:spcAft>
              <a:buClrTx/>
              <a:buSzTx/>
              <a:buFont typeface="Arial"/>
              <a:buChar char="•"/>
              <a:tabLst/>
              <a:defRPr/>
            </a:pPr>
            <a:r>
              <a:rPr kumimoji="0" lang="en-GB" sz="2000" b="0" i="0" u="none" strike="noStrike" kern="1200" cap="none" spc="0" normalizeH="0" baseline="0" noProof="0" dirty="0" smtClean="0">
                <a:ln>
                  <a:noFill/>
                </a:ln>
                <a:solidFill>
                  <a:schemeClr val="tx1">
                    <a:lumMod val="50000"/>
                  </a:schemeClr>
                </a:solidFill>
                <a:effectLst/>
                <a:uLnTx/>
                <a:uFillTx/>
                <a:latin typeface="Arial"/>
                <a:ea typeface="+mn-ea"/>
                <a:cs typeface="Arial"/>
              </a:rPr>
              <a:t>Transparency/traceability is crucial in all studies undertaken</a:t>
            </a:r>
          </a:p>
        </p:txBody>
      </p:sp>
    </p:spTree>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0"/>
          </p:nvPr>
        </p:nvSpPr>
        <p:spPr/>
        <p:txBody>
          <a:bodyPr/>
          <a:lstStyle/>
          <a:p>
            <a:r>
              <a:rPr lang="en-US" smtClean="0"/>
              <a:t>SUSTAINABLE CITY – OPEN TO THE WORLD</a:t>
            </a:r>
            <a:endParaRPr lang="en-GB" dirty="0"/>
          </a:p>
        </p:txBody>
      </p:sp>
      <p:sp>
        <p:nvSpPr>
          <p:cNvPr id="3" name="Platshållare för bildnummer 2"/>
          <p:cNvSpPr>
            <a:spLocks noGrp="1"/>
          </p:cNvSpPr>
          <p:nvPr>
            <p:ph type="sldNum" sz="quarter" idx="11"/>
          </p:nvPr>
        </p:nvSpPr>
        <p:spPr/>
        <p:txBody>
          <a:bodyPr/>
          <a:lstStyle/>
          <a:p>
            <a:fld id="{CCB980A4-8073-2E47-BD49-CDC58DACAC28}" type="slidenum">
              <a:rPr lang="sv-SE" smtClean="0"/>
              <a:pPr/>
              <a:t>57</a:t>
            </a:fld>
            <a:endParaRPr lang="sv-SE" dirty="0"/>
          </a:p>
        </p:txBody>
      </p:sp>
      <p:pic>
        <p:nvPicPr>
          <p:cNvPr id="9" name="Platshållare för bild 8"/>
          <p:cNvPicPr>
            <a:picLocks noGrp="1" noChangeAspect="1"/>
          </p:cNvPicPr>
          <p:nvPr>
            <p:ph type="pic" sz="quarter" idx="12"/>
          </p:nvPr>
        </p:nvPicPr>
        <p:blipFill>
          <a:blip r:embed="rId2" cstate="screen">
            <a:extLst>
              <a:ext uri="{28A0092B-C50C-407E-A947-70E740481C1C}">
                <a14:useLocalDpi xmlns:a14="http://schemas.microsoft.com/office/drawing/2010/main" xmlns="" val="0"/>
              </a:ext>
            </a:extLst>
          </a:blip>
          <a:srcRect t="1861" b="1861"/>
          <a:stretch>
            <a:fillRect/>
          </a:stretch>
        </p:blipFill>
        <p:spPr/>
      </p:pic>
      <p:sp>
        <p:nvSpPr>
          <p:cNvPr id="8" name="Platshållare för text 7"/>
          <p:cNvSpPr>
            <a:spLocks noGrp="1"/>
          </p:cNvSpPr>
          <p:nvPr>
            <p:ph type="body" sz="quarter" idx="13"/>
          </p:nvPr>
        </p:nvSpPr>
        <p:spPr/>
        <p:txBody>
          <a:bodyPr/>
          <a:lstStyle/>
          <a:p>
            <a:r>
              <a:rPr lang="en-US" dirty="0" smtClean="0"/>
              <a:t> Laws and regulations need to be adapted; roles and responsibilities as well as strategies and goals should be made clearer.</a:t>
            </a:r>
          </a:p>
          <a:p>
            <a:r>
              <a:rPr lang="en-US" dirty="0" smtClean="0"/>
              <a:t> There is a need to outline how the costs of adaptation should be distributed among actors and how resources for prioritized measures can be guaranteed.</a:t>
            </a:r>
            <a:endParaRPr lang="sv-SE" dirty="0"/>
          </a:p>
        </p:txBody>
      </p:sp>
      <p:sp>
        <p:nvSpPr>
          <p:cNvPr id="6" name="Rubrik 5"/>
          <p:cNvSpPr>
            <a:spLocks noGrp="1"/>
          </p:cNvSpPr>
          <p:nvPr>
            <p:ph type="title"/>
          </p:nvPr>
        </p:nvSpPr>
        <p:spPr/>
        <p:txBody>
          <a:bodyPr/>
          <a:lstStyle/>
          <a:p>
            <a:r>
              <a:rPr lang="sv-SE" dirty="0" smtClean="0"/>
              <a:t>On the national </a:t>
            </a:r>
            <a:r>
              <a:rPr lang="sv-SE" dirty="0" err="1" smtClean="0"/>
              <a:t>level</a:t>
            </a:r>
            <a:endParaRPr lang="sv-SE" dirty="0"/>
          </a:p>
        </p:txBody>
      </p:sp>
    </p:spTree>
    <p:extLst>
      <p:ext uri="{BB962C8B-B14F-4D97-AF65-F5344CB8AC3E}">
        <p14:creationId xmlns:p14="http://schemas.microsoft.com/office/powerpoint/2010/main" xmlns="" val="4061352475"/>
      </p:ext>
    </p:extLst>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altLang="en-US" b="0" dirty="0" smtClean="0">
                <a:latin typeface="Arial" pitchFamily="34" charset="0"/>
                <a:cs typeface="Arial" pitchFamily="34" charset="0"/>
              </a:rPr>
              <a:t>No distinct flood governance policy domain on national level</a:t>
            </a:r>
            <a:endParaRPr lang="sv-SE" b="0" dirty="0"/>
          </a:p>
        </p:txBody>
      </p:sp>
      <p:sp>
        <p:nvSpPr>
          <p:cNvPr id="3" name="Platshållare för bildnummer 2"/>
          <p:cNvSpPr>
            <a:spLocks noGrp="1"/>
          </p:cNvSpPr>
          <p:nvPr>
            <p:ph type="sldNum" sz="quarter" idx="14"/>
          </p:nvPr>
        </p:nvSpPr>
        <p:spPr/>
        <p:txBody>
          <a:bodyPr/>
          <a:lstStyle/>
          <a:p>
            <a:fld id="{CCB980A4-8073-2E47-BD49-CDC58DACAC28}" type="slidenum">
              <a:rPr lang="sv-SE" smtClean="0"/>
              <a:pPr/>
              <a:t>58</a:t>
            </a:fld>
            <a:endParaRPr lang="sv-SE" dirty="0"/>
          </a:p>
        </p:txBody>
      </p:sp>
      <p:sp>
        <p:nvSpPr>
          <p:cNvPr id="4" name="Platshållare för sidfot 3"/>
          <p:cNvSpPr>
            <a:spLocks noGrp="1"/>
          </p:cNvSpPr>
          <p:nvPr>
            <p:ph type="ftr" sz="quarter" idx="15"/>
          </p:nvPr>
        </p:nvSpPr>
        <p:spPr/>
        <p:txBody>
          <a:bodyPr/>
          <a:lstStyle/>
          <a:p>
            <a:r>
              <a:rPr lang="en-US" smtClean="0"/>
              <a:t>SUSTAINABLE CITY – OPEN TO THE WORLD</a:t>
            </a:r>
            <a:endParaRPr lang="en-GB" dirty="0"/>
          </a:p>
        </p:txBody>
      </p:sp>
      <p:sp>
        <p:nvSpPr>
          <p:cNvPr id="6" name="Subtitle 2"/>
          <p:cNvSpPr>
            <a:spLocks noGrp="1"/>
          </p:cNvSpPr>
          <p:nvPr>
            <p:ph type="body" sz="quarter" idx="13"/>
          </p:nvPr>
        </p:nvSpPr>
        <p:spPr/>
        <p:txBody>
          <a:bodyPr/>
          <a:lstStyle/>
          <a:p>
            <a:pPr>
              <a:buFont typeface="Arial" charset="0"/>
              <a:buNone/>
              <a:defRPr/>
            </a:pPr>
            <a:r>
              <a:rPr lang="en-US" sz="1600" dirty="0" smtClean="0">
                <a:ea typeface="ＭＳ Ｐゴシック" pitchFamily="-101" charset="-128"/>
              </a:rPr>
              <a:t>Fragmented flood risk governance </a:t>
            </a:r>
            <a:endParaRPr lang="en-US" sz="1600" i="1" dirty="0" smtClean="0">
              <a:solidFill>
                <a:schemeClr val="bg1">
                  <a:lumMod val="65000"/>
                </a:schemeClr>
              </a:solidFill>
              <a:ea typeface="ＭＳ Ｐゴシック" pitchFamily="-101" charset="-128"/>
            </a:endParaRPr>
          </a:p>
          <a:p>
            <a:pPr marL="0" lvl="1" algn="l">
              <a:buFont typeface="Arial" charset="0"/>
              <a:buNone/>
              <a:defRPr/>
            </a:pPr>
            <a:r>
              <a:rPr lang="en-US" sz="1600" dirty="0" smtClean="0">
                <a:solidFill>
                  <a:schemeClr val="tx1"/>
                </a:solidFill>
                <a:ea typeface="ＭＳ Ｐゴシック" pitchFamily="-101" charset="-128"/>
              </a:rPr>
              <a:t>Municipalities and private persons as </a:t>
            </a:r>
          </a:p>
          <a:p>
            <a:pPr marL="0" lvl="1" algn="l">
              <a:buFont typeface="Arial" charset="0"/>
              <a:buNone/>
              <a:defRPr/>
            </a:pPr>
            <a:r>
              <a:rPr lang="en-US" sz="1600" dirty="0" smtClean="0">
                <a:solidFill>
                  <a:schemeClr val="tx1"/>
                </a:solidFill>
                <a:ea typeface="ＭＳ Ｐゴシック" pitchFamily="-101" charset="-128"/>
              </a:rPr>
              <a:t>main actors</a:t>
            </a:r>
          </a:p>
          <a:p>
            <a:pPr marL="0" lvl="1" algn="l">
              <a:buFont typeface="Arial" charset="0"/>
              <a:buNone/>
              <a:defRPr/>
            </a:pPr>
            <a:r>
              <a:rPr lang="en-US" sz="1600" i="1" dirty="0" smtClean="0">
                <a:solidFill>
                  <a:schemeClr val="bg1">
                    <a:lumMod val="65000"/>
                  </a:schemeClr>
                </a:solidFill>
                <a:ea typeface="ＭＳ Ｐゴシック" pitchFamily="-101" charset="-128"/>
              </a:rPr>
              <a:t>Support </a:t>
            </a:r>
            <a:r>
              <a:rPr lang="en-US" sz="1600" i="1" dirty="0">
                <a:solidFill>
                  <a:schemeClr val="bg1">
                    <a:lumMod val="65000"/>
                  </a:schemeClr>
                </a:solidFill>
                <a:ea typeface="ＭＳ Ｐゴシック" pitchFamily="-101" charset="-128"/>
              </a:rPr>
              <a:t>from the state</a:t>
            </a:r>
          </a:p>
          <a:p>
            <a:pPr marL="0" lvl="1" algn="l">
              <a:buFont typeface="Arial" charset="0"/>
              <a:buNone/>
              <a:defRPr/>
            </a:pPr>
            <a:r>
              <a:rPr lang="en-US" sz="1600" dirty="0" smtClean="0">
                <a:solidFill>
                  <a:schemeClr val="tx1"/>
                </a:solidFill>
                <a:ea typeface="ＭＳ Ｐゴシック" pitchFamily="-101" charset="-128"/>
              </a:rPr>
              <a:t>Dispersed legislation</a:t>
            </a:r>
          </a:p>
          <a:p>
            <a:pPr marL="0" lvl="1" algn="l">
              <a:buFont typeface="Arial" charset="0"/>
              <a:buNone/>
              <a:defRPr/>
            </a:pPr>
            <a:r>
              <a:rPr lang="en-US" sz="1600" i="1" dirty="0">
                <a:solidFill>
                  <a:schemeClr val="bg1">
                    <a:lumMod val="65000"/>
                  </a:schemeClr>
                </a:solidFill>
                <a:ea typeface="ＭＳ Ｐゴシック" pitchFamily="-101" charset="-128"/>
              </a:rPr>
              <a:t>EC, PBL, LAV, LSO, LXH, etc</a:t>
            </a:r>
            <a:r>
              <a:rPr lang="en-US" sz="1600" i="1" dirty="0" smtClean="0">
                <a:solidFill>
                  <a:schemeClr val="bg1">
                    <a:lumMod val="65000"/>
                  </a:schemeClr>
                </a:solidFill>
                <a:ea typeface="ＭＳ Ｐゴシック" pitchFamily="-101" charset="-128"/>
              </a:rPr>
              <a:t>.</a:t>
            </a:r>
            <a:endParaRPr lang="en-US" sz="1600" i="1" dirty="0">
              <a:solidFill>
                <a:schemeClr val="bg1">
                  <a:lumMod val="65000"/>
                </a:schemeClr>
              </a:solidFill>
              <a:ea typeface="ＭＳ Ｐゴシック" pitchFamily="-101" charset="-128"/>
            </a:endParaRPr>
          </a:p>
          <a:p>
            <a:pPr>
              <a:buFont typeface="Arial" charset="0"/>
              <a:buNone/>
              <a:defRPr/>
            </a:pPr>
            <a:endParaRPr lang="en-GB" altLang="en-US" sz="1800" dirty="0" smtClean="0">
              <a:ea typeface="ＭＳ Ｐゴシック" pitchFamily="-101" charset="-128"/>
            </a:endParaRPr>
          </a:p>
        </p:txBody>
      </p:sp>
      <p:pic>
        <p:nvPicPr>
          <p:cNvPr id="2050" name="Picture 2"/>
          <p:cNvPicPr>
            <a:picLocks noChangeAspect="1" noChangeArrowheads="1"/>
          </p:cNvPicPr>
          <p:nvPr/>
        </p:nvPicPr>
        <p:blipFill>
          <a:blip r:embed="rId2"/>
          <a:srcRect/>
          <a:stretch>
            <a:fillRect/>
          </a:stretch>
        </p:blipFill>
        <p:spPr bwMode="auto">
          <a:xfrm>
            <a:off x="4438999" y="1604355"/>
            <a:ext cx="4476750" cy="43719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GB" b="0" dirty="0" smtClean="0">
                <a:latin typeface="Arial" pitchFamily="34" charset="0"/>
                <a:cs typeface="Arial" pitchFamily="34" charset="0"/>
              </a:rPr>
              <a:t>Division of responsibilities between national and local level</a:t>
            </a:r>
            <a:endParaRPr lang="sv-SE" b="0" dirty="0"/>
          </a:p>
        </p:txBody>
      </p:sp>
      <p:sp>
        <p:nvSpPr>
          <p:cNvPr id="3" name="Platshållare för bildnummer 2"/>
          <p:cNvSpPr>
            <a:spLocks noGrp="1"/>
          </p:cNvSpPr>
          <p:nvPr>
            <p:ph type="sldNum" sz="quarter" idx="14"/>
          </p:nvPr>
        </p:nvSpPr>
        <p:spPr/>
        <p:txBody>
          <a:bodyPr/>
          <a:lstStyle/>
          <a:p>
            <a:fld id="{CCB980A4-8073-2E47-BD49-CDC58DACAC28}" type="slidenum">
              <a:rPr lang="sv-SE" smtClean="0"/>
              <a:pPr/>
              <a:t>59</a:t>
            </a:fld>
            <a:endParaRPr lang="sv-SE" dirty="0"/>
          </a:p>
        </p:txBody>
      </p:sp>
      <p:sp>
        <p:nvSpPr>
          <p:cNvPr id="4" name="Platshållare för sidfot 3"/>
          <p:cNvSpPr>
            <a:spLocks noGrp="1"/>
          </p:cNvSpPr>
          <p:nvPr>
            <p:ph type="ftr" sz="quarter" idx="15"/>
          </p:nvPr>
        </p:nvSpPr>
        <p:spPr/>
        <p:txBody>
          <a:bodyPr/>
          <a:lstStyle/>
          <a:p>
            <a:r>
              <a:rPr lang="en-US" smtClean="0"/>
              <a:t>SUSTAINABLE CITY – OPEN TO THE WORLD</a:t>
            </a:r>
            <a:endParaRPr lang="en-GB" dirty="0"/>
          </a:p>
        </p:txBody>
      </p:sp>
      <p:sp>
        <p:nvSpPr>
          <p:cNvPr id="5" name="Platshållare för text 4"/>
          <p:cNvSpPr>
            <a:spLocks noGrp="1"/>
          </p:cNvSpPr>
          <p:nvPr>
            <p:ph type="body" sz="quarter" idx="13"/>
          </p:nvPr>
        </p:nvSpPr>
        <p:spPr/>
        <p:txBody>
          <a:bodyPr/>
          <a:lstStyle/>
          <a:p>
            <a:pPr>
              <a:defRPr/>
            </a:pPr>
            <a:r>
              <a:rPr lang="en-GB" dirty="0" smtClean="0">
                <a:latin typeface="Arial" charset="0"/>
                <a:ea typeface="ＭＳ Ｐゴシック" pitchFamily="34" charset="-128"/>
              </a:rPr>
              <a:t>Strengths and weaknesses with municipal self-government:</a:t>
            </a:r>
          </a:p>
          <a:p>
            <a:pPr>
              <a:defRPr/>
            </a:pPr>
            <a:endParaRPr lang="en-GB" dirty="0" smtClean="0">
              <a:latin typeface="Arial" charset="0"/>
              <a:ea typeface="ＭＳ Ｐゴシック" pitchFamily="34" charset="-128"/>
            </a:endParaRPr>
          </a:p>
          <a:p>
            <a:pPr>
              <a:defRPr/>
            </a:pPr>
            <a:r>
              <a:rPr lang="en-GB" dirty="0" smtClean="0">
                <a:latin typeface="Arial" charset="0"/>
                <a:ea typeface="ＭＳ Ｐゴシック" pitchFamily="34" charset="-128"/>
              </a:rPr>
              <a:t>+ Flexibility to account for local </a:t>
            </a:r>
          </a:p>
          <a:p>
            <a:pPr>
              <a:defRPr/>
            </a:pPr>
            <a:r>
              <a:rPr lang="en-GB" dirty="0" smtClean="0">
                <a:latin typeface="Arial" charset="0"/>
                <a:ea typeface="ＭＳ Ｐゴシック" pitchFamily="34" charset="-128"/>
              </a:rPr>
              <a:t>   risks and conditions</a:t>
            </a:r>
          </a:p>
          <a:p>
            <a:pPr>
              <a:defRPr/>
            </a:pPr>
            <a:endParaRPr lang="en-GB" dirty="0" smtClean="0">
              <a:latin typeface="Arial" charset="0"/>
              <a:ea typeface="ＭＳ Ｐゴシック" pitchFamily="34" charset="-128"/>
            </a:endParaRPr>
          </a:p>
          <a:p>
            <a:pPr>
              <a:defRPr/>
            </a:pPr>
            <a:r>
              <a:rPr lang="en-GB" dirty="0" smtClean="0">
                <a:latin typeface="Arial" charset="0"/>
                <a:ea typeface="ＭＳ Ｐゴシック" pitchFamily="34" charset="-128"/>
              </a:rPr>
              <a:t>- Lack of  resources </a:t>
            </a:r>
          </a:p>
          <a:p>
            <a:endParaRPr lang="sv-SE" dirty="0"/>
          </a:p>
        </p:txBody>
      </p:sp>
      <p:pic>
        <p:nvPicPr>
          <p:cNvPr id="6" name="Picture 2" descr="C:\Users\krise\AppData\Local\Microsoft\Windows\Temporary Internet Files\Content.IE5\NKRIFKOZ\justice-scales[1].jpg"/>
          <p:cNvPicPr>
            <a:picLocks noChangeAspect="1" noChangeArrowheads="1"/>
          </p:cNvPicPr>
          <p:nvPr/>
        </p:nvPicPr>
        <p:blipFill>
          <a:blip r:embed="rId2"/>
          <a:srcRect/>
          <a:stretch>
            <a:fillRect/>
          </a:stretch>
        </p:blipFill>
        <p:spPr bwMode="auto">
          <a:xfrm>
            <a:off x="5002212" y="1933575"/>
            <a:ext cx="4141788" cy="3719513"/>
          </a:xfrm>
          <a:prstGeom prst="rect">
            <a:avLst/>
          </a:prstGeom>
          <a:noFill/>
          <a:ln w="9525">
            <a:noFill/>
            <a:miter lim="800000"/>
            <a:headEnd/>
            <a:tailEnd/>
          </a:ln>
        </p:spPr>
      </p:pic>
      <p:sp>
        <p:nvSpPr>
          <p:cNvPr id="7" name="TextBox 3"/>
          <p:cNvSpPr txBox="1">
            <a:spLocks noChangeArrowheads="1"/>
          </p:cNvSpPr>
          <p:nvPr/>
        </p:nvSpPr>
        <p:spPr bwMode="auto">
          <a:xfrm>
            <a:off x="7704327" y="4330931"/>
            <a:ext cx="1187450" cy="461962"/>
          </a:xfrm>
          <a:prstGeom prst="rect">
            <a:avLst/>
          </a:prstGeom>
          <a:noFill/>
          <a:ln w="9525">
            <a:noFill/>
            <a:miter lim="800000"/>
            <a:headEnd/>
            <a:tailEnd/>
          </a:ln>
        </p:spPr>
        <p:txBody>
          <a:bodyPr>
            <a:spAutoFit/>
          </a:bodyPr>
          <a:lstStyle/>
          <a:p>
            <a:pPr algn="ctr"/>
            <a:r>
              <a:rPr lang="sv-SE" sz="2400" b="1" dirty="0" err="1"/>
              <a:t>local</a:t>
            </a:r>
            <a:endParaRPr lang="en-US" sz="2400" b="1" dirty="0"/>
          </a:p>
        </p:txBody>
      </p:sp>
      <p:sp>
        <p:nvSpPr>
          <p:cNvPr id="8" name="TextBox 4"/>
          <p:cNvSpPr txBox="1">
            <a:spLocks noChangeArrowheads="1"/>
          </p:cNvSpPr>
          <p:nvPr/>
        </p:nvSpPr>
        <p:spPr bwMode="auto">
          <a:xfrm>
            <a:off x="5002212" y="3562350"/>
            <a:ext cx="1587500" cy="461963"/>
          </a:xfrm>
          <a:prstGeom prst="rect">
            <a:avLst/>
          </a:prstGeom>
          <a:noFill/>
          <a:ln w="9525">
            <a:noFill/>
            <a:miter lim="800000"/>
            <a:headEnd/>
            <a:tailEnd/>
          </a:ln>
        </p:spPr>
        <p:txBody>
          <a:bodyPr>
            <a:spAutoFit/>
          </a:bodyPr>
          <a:lstStyle/>
          <a:p>
            <a:pPr algn="ctr"/>
            <a:r>
              <a:rPr lang="sv-SE" sz="2400" b="1" dirty="0"/>
              <a:t>national</a:t>
            </a:r>
            <a:endParaRPr lang="en-US" sz="2400" b="1" dirty="0"/>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51139" y="510363"/>
            <a:ext cx="6738950" cy="1013400"/>
          </a:xfrm>
        </p:spPr>
        <p:txBody>
          <a:bodyPr/>
          <a:lstStyle/>
          <a:p>
            <a:r>
              <a:rPr lang="sv-SE" dirty="0" smtClean="0"/>
              <a:t>City of Gothenburg – in </a:t>
            </a:r>
            <a:r>
              <a:rPr lang="sv-SE" dirty="0" err="1" smtClean="0"/>
              <a:t>brief</a:t>
            </a:r>
            <a:endParaRPr lang="sv-SE" dirty="0"/>
          </a:p>
        </p:txBody>
      </p:sp>
      <p:pic>
        <p:nvPicPr>
          <p:cNvPr id="5" name="Platshållare för bild 4"/>
          <p:cNvPicPr>
            <a:picLocks noGrp="1" noChangeAspect="1"/>
          </p:cNvPicPr>
          <p:nvPr>
            <p:ph type="pic" sz="quarter" idx="13"/>
          </p:nvPr>
        </p:nvPicPr>
        <p:blipFill>
          <a:blip r:embed="rId3">
            <a:extLst>
              <a:ext uri="{28A0092B-C50C-407E-A947-70E740481C1C}">
                <a14:useLocalDpi xmlns="" xmlns:a14="http://schemas.microsoft.com/office/drawing/2010/main" val="0"/>
              </a:ext>
            </a:extLst>
          </a:blip>
          <a:srcRect t="481" b="481"/>
          <a:stretch>
            <a:fillRect/>
          </a:stretch>
        </p:blipFill>
        <p:spPr/>
      </p:pic>
      <p:sp>
        <p:nvSpPr>
          <p:cNvPr id="6" name="Rektangel 5"/>
          <p:cNvSpPr/>
          <p:nvPr/>
        </p:nvSpPr>
        <p:spPr>
          <a:xfrm>
            <a:off x="176400" y="1368000"/>
            <a:ext cx="8784000" cy="4922112"/>
          </a:xfrm>
          <a:prstGeom prst="rect">
            <a:avLst/>
          </a:prstGeom>
          <a:solidFill>
            <a:schemeClr val="accent4">
              <a:lumMod val="50000"/>
              <a:alpha val="3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grpSp>
        <p:nvGrpSpPr>
          <p:cNvPr id="3" name="Grupp 6"/>
          <p:cNvGrpSpPr/>
          <p:nvPr/>
        </p:nvGrpSpPr>
        <p:grpSpPr>
          <a:xfrm>
            <a:off x="499307" y="1855680"/>
            <a:ext cx="3521261" cy="1146932"/>
            <a:chOff x="5260354" y="3777718"/>
            <a:chExt cx="3513519" cy="1035084"/>
          </a:xfrm>
        </p:grpSpPr>
        <p:sp>
          <p:nvSpPr>
            <p:cNvPr id="8" name="textruta 7"/>
            <p:cNvSpPr txBox="1"/>
            <p:nvPr/>
          </p:nvSpPr>
          <p:spPr>
            <a:xfrm>
              <a:off x="5260354" y="3777718"/>
              <a:ext cx="3429000" cy="921245"/>
            </a:xfrm>
            <a:prstGeom prst="rect">
              <a:avLst/>
            </a:prstGeom>
            <a:noFill/>
          </p:spPr>
          <p:txBody>
            <a:bodyPr wrap="square" rtlCol="0">
              <a:spAutoFit/>
            </a:bodyPr>
            <a:lstStyle/>
            <a:p>
              <a:r>
                <a:rPr lang="sv-SE" sz="4200" b="1" dirty="0" smtClean="0">
                  <a:solidFill>
                    <a:schemeClr val="bg1"/>
                  </a:solidFill>
                  <a:latin typeface="Arial" panose="020B0604020202020204" pitchFamily="34" charset="0"/>
                  <a:cs typeface="Arial" panose="020B0604020202020204" pitchFamily="34" charset="0"/>
                </a:rPr>
                <a:t>34 billion</a:t>
              </a:r>
            </a:p>
            <a:p>
              <a:pPr>
                <a:lnSpc>
                  <a:spcPts val="1560"/>
                </a:lnSpc>
                <a:spcBef>
                  <a:spcPts val="600"/>
                </a:spcBef>
              </a:pPr>
              <a:r>
                <a:rPr lang="sv-SE" sz="1600" b="1" dirty="0" smtClean="0">
                  <a:solidFill>
                    <a:schemeClr val="bg1"/>
                  </a:solidFill>
                  <a:latin typeface="Arial" panose="020B0604020202020204" pitchFamily="34" charset="0"/>
                  <a:cs typeface="Arial" panose="020B0604020202020204" pitchFamily="34" charset="0"/>
                </a:rPr>
                <a:t>SEK </a:t>
              </a:r>
              <a:r>
                <a:rPr lang="sv-SE" sz="1600" b="1" dirty="0" err="1" smtClean="0">
                  <a:solidFill>
                    <a:schemeClr val="bg1"/>
                  </a:solidFill>
                  <a:latin typeface="Arial" panose="020B0604020202020204" pitchFamily="34" charset="0"/>
                  <a:cs typeface="Arial" panose="020B0604020202020204" pitchFamily="34" charset="0"/>
                </a:rPr>
                <a:t>turnover</a:t>
              </a:r>
              <a:endParaRPr lang="sv-SE" sz="1600" b="1" dirty="0">
                <a:solidFill>
                  <a:schemeClr val="bg1"/>
                </a:solidFill>
                <a:latin typeface="Arial" panose="020B0604020202020204" pitchFamily="34" charset="0"/>
                <a:cs typeface="Arial" panose="020B0604020202020204" pitchFamily="34" charset="0"/>
              </a:endParaRPr>
            </a:p>
          </p:txBody>
        </p:sp>
        <p:cxnSp>
          <p:nvCxnSpPr>
            <p:cNvPr id="9" name="Rak 8"/>
            <p:cNvCxnSpPr/>
            <p:nvPr/>
          </p:nvCxnSpPr>
          <p:spPr>
            <a:xfrm>
              <a:off x="5353873" y="4812802"/>
              <a:ext cx="3420000" cy="0"/>
            </a:xfrm>
            <a:prstGeom prst="line">
              <a:avLst/>
            </a:prstGeom>
            <a:ln w="19050">
              <a:solidFill>
                <a:schemeClr val="bg2"/>
              </a:solidFill>
              <a:prstDash val="sysDot"/>
            </a:ln>
          </p:spPr>
          <p:style>
            <a:lnRef idx="1">
              <a:schemeClr val="dk1"/>
            </a:lnRef>
            <a:fillRef idx="0">
              <a:schemeClr val="dk1"/>
            </a:fillRef>
            <a:effectRef idx="0">
              <a:schemeClr val="dk1"/>
            </a:effectRef>
            <a:fontRef idx="minor">
              <a:schemeClr val="tx1"/>
            </a:fontRef>
          </p:style>
        </p:cxnSp>
      </p:grpSp>
      <p:grpSp>
        <p:nvGrpSpPr>
          <p:cNvPr id="4" name="Grupp 12"/>
          <p:cNvGrpSpPr/>
          <p:nvPr/>
        </p:nvGrpSpPr>
        <p:grpSpPr>
          <a:xfrm>
            <a:off x="487115" y="3269124"/>
            <a:ext cx="4836856" cy="1168764"/>
            <a:chOff x="5236784" y="3291682"/>
            <a:chExt cx="3429000" cy="1168764"/>
          </a:xfrm>
        </p:grpSpPr>
        <p:sp>
          <p:nvSpPr>
            <p:cNvPr id="14" name="textruta 13"/>
            <p:cNvSpPr txBox="1"/>
            <p:nvPr/>
          </p:nvSpPr>
          <p:spPr>
            <a:xfrm>
              <a:off x="5236784" y="3291682"/>
              <a:ext cx="3429000" cy="1020792"/>
            </a:xfrm>
            <a:prstGeom prst="rect">
              <a:avLst/>
            </a:prstGeom>
            <a:noFill/>
          </p:spPr>
          <p:txBody>
            <a:bodyPr wrap="square" rtlCol="0">
              <a:spAutoFit/>
            </a:bodyPr>
            <a:lstStyle/>
            <a:p>
              <a:r>
                <a:rPr lang="sv-SE" sz="4200" b="1" dirty="0" smtClean="0">
                  <a:solidFill>
                    <a:schemeClr val="bg1"/>
                  </a:solidFill>
                  <a:latin typeface="Arial" panose="020B0604020202020204" pitchFamily="34" charset="0"/>
                  <a:cs typeface="Arial" panose="020B0604020202020204" pitchFamily="34" charset="0"/>
                </a:rPr>
                <a:t>1</a:t>
              </a:r>
              <a:r>
                <a:rPr lang="sv-SE" sz="2000" b="1" dirty="0" smtClean="0">
                  <a:solidFill>
                    <a:schemeClr val="bg1"/>
                  </a:solidFill>
                  <a:latin typeface="Arial" panose="020B0604020202020204" pitchFamily="34" charset="0"/>
                  <a:cs typeface="Arial" panose="020B0604020202020204" pitchFamily="34" charset="0"/>
                </a:rPr>
                <a:t> </a:t>
              </a:r>
              <a:r>
                <a:rPr lang="sv-SE" sz="4200" b="1" dirty="0" smtClean="0">
                  <a:solidFill>
                    <a:schemeClr val="bg1"/>
                  </a:solidFill>
                  <a:latin typeface="Arial" panose="020B0604020202020204" pitchFamily="34" charset="0"/>
                  <a:cs typeface="Arial" panose="020B0604020202020204" pitchFamily="34" charset="0"/>
                </a:rPr>
                <a:t>175 </a:t>
              </a:r>
              <a:r>
                <a:rPr lang="sv-SE" sz="4200" b="1" dirty="0" err="1" smtClean="0">
                  <a:solidFill>
                    <a:schemeClr val="bg1"/>
                  </a:solidFill>
                  <a:latin typeface="Arial" panose="020B0604020202020204" pitchFamily="34" charset="0"/>
                  <a:cs typeface="Arial" panose="020B0604020202020204" pitchFamily="34" charset="0"/>
                </a:rPr>
                <a:t>politicians</a:t>
              </a:r>
              <a:endParaRPr lang="sv-SE" sz="4200" b="1" dirty="0" smtClean="0">
                <a:solidFill>
                  <a:schemeClr val="bg1"/>
                </a:solidFill>
                <a:latin typeface="Arial" panose="020B0604020202020204" pitchFamily="34" charset="0"/>
                <a:cs typeface="Arial" panose="020B0604020202020204" pitchFamily="34" charset="0"/>
              </a:endParaRPr>
            </a:p>
            <a:p>
              <a:pPr>
                <a:lnSpc>
                  <a:spcPts val="1560"/>
                </a:lnSpc>
                <a:spcBef>
                  <a:spcPts val="600"/>
                </a:spcBef>
              </a:pPr>
              <a:r>
                <a:rPr lang="sv-SE" sz="1600" b="1" dirty="0" err="1" smtClean="0">
                  <a:solidFill>
                    <a:schemeClr val="bg1"/>
                  </a:solidFill>
                  <a:latin typeface="Arial" panose="020B0604020202020204" pitchFamily="34" charset="0"/>
                  <a:cs typeface="Arial" panose="020B0604020202020204" pitchFamily="34" charset="0"/>
                </a:rPr>
                <a:t>appx</a:t>
              </a:r>
              <a:r>
                <a:rPr lang="sv-SE" sz="1600" b="1" dirty="0" smtClean="0">
                  <a:solidFill>
                    <a:schemeClr val="bg1"/>
                  </a:solidFill>
                  <a:latin typeface="Arial" panose="020B0604020202020204" pitchFamily="34" charset="0"/>
                  <a:cs typeface="Arial" panose="020B0604020202020204" pitchFamily="34" charset="0"/>
                </a:rPr>
                <a:t> 1,300 </a:t>
              </a:r>
              <a:r>
                <a:rPr lang="sv-SE" sz="1600" b="1" dirty="0">
                  <a:solidFill>
                    <a:schemeClr val="bg1"/>
                  </a:solidFill>
                  <a:latin typeface="Arial" panose="020B0604020202020204" pitchFamily="34" charset="0"/>
                  <a:cs typeface="Arial" panose="020B0604020202020204" pitchFamily="34" charset="0"/>
                </a:rPr>
                <a:t>– </a:t>
              </a:r>
              <a:r>
                <a:rPr lang="sv-SE" sz="1600" b="1" dirty="0" smtClean="0">
                  <a:solidFill>
                    <a:schemeClr val="bg1"/>
                  </a:solidFill>
                  <a:latin typeface="Arial" panose="020B0604020202020204" pitchFamily="34" charset="0"/>
                  <a:cs typeface="Arial" panose="020B0604020202020204" pitchFamily="34" charset="0"/>
                </a:rPr>
                <a:t>1,400 </a:t>
              </a:r>
              <a:r>
                <a:rPr lang="sv-SE" sz="1600" b="1" dirty="0" err="1" smtClean="0">
                  <a:solidFill>
                    <a:schemeClr val="bg1"/>
                  </a:solidFill>
                  <a:latin typeface="Arial" panose="020B0604020202020204" pitchFamily="34" charset="0"/>
                  <a:cs typeface="Arial" panose="020B0604020202020204" pitchFamily="34" charset="0"/>
                </a:rPr>
                <a:t>assignments</a:t>
              </a:r>
              <a:endParaRPr lang="sv-SE" sz="1600" b="1" dirty="0">
                <a:solidFill>
                  <a:schemeClr val="bg1"/>
                </a:solidFill>
                <a:latin typeface="Arial" panose="020B0604020202020204" pitchFamily="34" charset="0"/>
                <a:cs typeface="Arial" panose="020B0604020202020204" pitchFamily="34" charset="0"/>
              </a:endParaRPr>
            </a:p>
          </p:txBody>
        </p:sp>
        <p:cxnSp>
          <p:nvCxnSpPr>
            <p:cNvPr id="15" name="Rak 14"/>
            <p:cNvCxnSpPr/>
            <p:nvPr/>
          </p:nvCxnSpPr>
          <p:spPr>
            <a:xfrm>
              <a:off x="5322682" y="4460446"/>
              <a:ext cx="2901093" cy="0"/>
            </a:xfrm>
            <a:prstGeom prst="line">
              <a:avLst/>
            </a:prstGeom>
            <a:ln w="19050">
              <a:solidFill>
                <a:schemeClr val="bg2"/>
              </a:solidFill>
              <a:prstDash val="sysDot"/>
            </a:ln>
          </p:spPr>
          <p:style>
            <a:lnRef idx="1">
              <a:schemeClr val="dk1"/>
            </a:lnRef>
            <a:fillRef idx="0">
              <a:schemeClr val="dk1"/>
            </a:fillRef>
            <a:effectRef idx="0">
              <a:schemeClr val="dk1"/>
            </a:effectRef>
            <a:fontRef idx="minor">
              <a:schemeClr val="tx1"/>
            </a:fontRef>
          </p:style>
        </p:cxnSp>
      </p:grpSp>
      <p:sp>
        <p:nvSpPr>
          <p:cNvPr id="29" name="Platshållare för sidfot 1"/>
          <p:cNvSpPr>
            <a:spLocks noGrp="1"/>
          </p:cNvSpPr>
          <p:nvPr/>
        </p:nvSpPr>
        <p:spPr>
          <a:xfrm>
            <a:off x="5997132" y="6290112"/>
            <a:ext cx="2771223" cy="417575"/>
          </a:xfrm>
          <a:prstGeom prst="rect">
            <a:avLst/>
          </a:prstGeom>
          <a:ln>
            <a:noFill/>
          </a:ln>
        </p:spPr>
        <p:txBody>
          <a:bodyPr vert="horz" lIns="0" tIns="0" rIns="0" bIns="0" rtlCol="0" anchor="ctr"/>
          <a:lstStyle>
            <a:defPPr>
              <a:defRPr lang="sv-SE"/>
            </a:defPPr>
            <a:lvl1pPr marL="0" algn="r" defTabSz="457200" rtl="0" eaLnBrk="1" latinLnBrk="0" hangingPunct="1">
              <a:defRPr sz="800" kern="0" cap="all" spc="1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dirty="0" smtClean="0">
                <a:solidFill>
                  <a:prstClr val="white"/>
                </a:solidFill>
              </a:rPr>
              <a:t>A SUSTAINABLE CITY – OPEN TO THE WORLD</a:t>
            </a:r>
            <a:endParaRPr lang="sv-SE" dirty="0">
              <a:solidFill>
                <a:prstClr val="white"/>
              </a:solidFill>
            </a:endParaRPr>
          </a:p>
        </p:txBody>
      </p:sp>
    </p:spTree>
    <p:extLst>
      <p:ext uri="{BB962C8B-B14F-4D97-AF65-F5344CB8AC3E}">
        <p14:creationId xmlns="" xmlns:p14="http://schemas.microsoft.com/office/powerpoint/2010/main" val="19831516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childTnLst>
                                </p:cTn>
                              </p:par>
                              <p:par>
                                <p:cTn id="17" presetID="10" presetClass="exit" presetSubtype="0" fill="hold" nodeType="withEffect">
                                  <p:stCondLst>
                                    <p:cond delay="0"/>
                                  </p:stCondLst>
                                  <p:childTnLst>
                                    <p:animEffect transition="out" filter="fade">
                                      <p:cBhvr>
                                        <p:cTn id="18" dur="1000"/>
                                        <p:tgtEl>
                                          <p:spTgt spid="3"/>
                                        </p:tgtEl>
                                      </p:cBhvr>
                                    </p:animEffect>
                                    <p:set>
                                      <p:cBhvr>
                                        <p:cTn id="19" dur="1" fill="hold">
                                          <p:stCondLst>
                                            <p:cond delay="999"/>
                                          </p:stCondLst>
                                        </p:cTn>
                                        <p:tgtEl>
                                          <p:spTgt spid="3"/>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1000"/>
                                        <p:tgtEl>
                                          <p:spTgt spid="4"/>
                                        </p:tgtEl>
                                      </p:cBhvr>
                                    </p:animEffect>
                                    <p:set>
                                      <p:cBhvr>
                                        <p:cTn id="22"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Remarks</a:t>
            </a:r>
            <a:endParaRPr lang="sv-SE" dirty="0"/>
          </a:p>
        </p:txBody>
      </p:sp>
      <p:sp>
        <p:nvSpPr>
          <p:cNvPr id="3" name="Platshållare för bildnummer 2"/>
          <p:cNvSpPr>
            <a:spLocks noGrp="1"/>
          </p:cNvSpPr>
          <p:nvPr>
            <p:ph type="sldNum" sz="quarter" idx="14"/>
          </p:nvPr>
        </p:nvSpPr>
        <p:spPr/>
        <p:txBody>
          <a:bodyPr/>
          <a:lstStyle/>
          <a:p>
            <a:fld id="{CCB980A4-8073-2E47-BD49-CDC58DACAC28}" type="slidenum">
              <a:rPr lang="sv-SE" smtClean="0"/>
              <a:pPr/>
              <a:t>60</a:t>
            </a:fld>
            <a:endParaRPr lang="sv-SE" dirty="0"/>
          </a:p>
        </p:txBody>
      </p:sp>
      <p:sp>
        <p:nvSpPr>
          <p:cNvPr id="4" name="Platshållare för sidfot 3"/>
          <p:cNvSpPr>
            <a:spLocks noGrp="1"/>
          </p:cNvSpPr>
          <p:nvPr>
            <p:ph type="ftr" sz="quarter" idx="15"/>
          </p:nvPr>
        </p:nvSpPr>
        <p:spPr/>
        <p:txBody>
          <a:bodyPr/>
          <a:lstStyle/>
          <a:p>
            <a:r>
              <a:rPr lang="en-US" smtClean="0"/>
              <a:t>SUSTAINABLE CITY – OPEN TO THE WORLD</a:t>
            </a:r>
            <a:endParaRPr lang="en-GB" dirty="0"/>
          </a:p>
        </p:txBody>
      </p:sp>
      <p:sp>
        <p:nvSpPr>
          <p:cNvPr id="5" name="Platshållare för text 4"/>
          <p:cNvSpPr>
            <a:spLocks noGrp="1"/>
          </p:cNvSpPr>
          <p:nvPr>
            <p:ph type="body" sz="quarter" idx="13"/>
          </p:nvPr>
        </p:nvSpPr>
        <p:spPr/>
        <p:txBody>
          <a:bodyPr/>
          <a:lstStyle/>
          <a:p>
            <a:pPr marL="342900" indent="-342900">
              <a:buFont typeface="Arial" pitchFamily="34" charset="0"/>
              <a:buChar char="•"/>
              <a:defRPr/>
            </a:pPr>
            <a:r>
              <a:rPr lang="en-GB" dirty="0" smtClean="0">
                <a:ea typeface="ＭＳ Ｐゴシック" pitchFamily="-101" charset="-128"/>
              </a:rPr>
              <a:t>Growing national concern – local level forerunner</a:t>
            </a:r>
          </a:p>
          <a:p>
            <a:pPr marL="342900" indent="-342900">
              <a:buFont typeface="Arial" pitchFamily="34" charset="0"/>
              <a:buChar char="•"/>
              <a:defRPr/>
            </a:pPr>
            <a:r>
              <a:rPr lang="en-GB" dirty="0" smtClean="0">
                <a:ea typeface="ＭＳ Ｐゴシック" pitchFamily="-101" charset="-128"/>
              </a:rPr>
              <a:t>Fragmented across policy areas (discourses, actors, rules and resources)</a:t>
            </a:r>
          </a:p>
          <a:p>
            <a:pPr marL="342900" indent="-342900">
              <a:buFont typeface="Arial" pitchFamily="34" charset="0"/>
              <a:buChar char="•"/>
              <a:defRPr/>
            </a:pPr>
            <a:r>
              <a:rPr lang="en-GB" dirty="0" smtClean="0">
                <a:ea typeface="ＭＳ Ｐゴシック" pitchFamily="-101" charset="-128"/>
              </a:rPr>
              <a:t>Strengths and weaknesses with the municipal self-government</a:t>
            </a:r>
          </a:p>
          <a:p>
            <a:pPr marL="342900" indent="-342900">
              <a:buFont typeface="Arial" pitchFamily="34" charset="0"/>
              <a:buChar char="•"/>
              <a:defRPr/>
            </a:pPr>
            <a:r>
              <a:rPr lang="en-GB" dirty="0" smtClean="0">
                <a:ea typeface="ＭＳ Ｐゴシック" pitchFamily="-101" charset="-128"/>
              </a:rPr>
              <a:t>The lack of coordination and integration on the national level may limit the adaptive capacity of the country as a whole</a:t>
            </a:r>
          </a:p>
          <a:p>
            <a:pPr>
              <a:buFont typeface="Arial" charset="0"/>
              <a:buNone/>
              <a:defRPr/>
            </a:pPr>
            <a:r>
              <a:rPr lang="en-GB" dirty="0" smtClean="0">
                <a:ea typeface="ＭＳ Ｐゴシック" pitchFamily="-101" charset="-128"/>
              </a:rPr>
              <a:t>	</a:t>
            </a:r>
            <a:r>
              <a:rPr lang="en-GB" sz="1800" dirty="0" smtClean="0">
                <a:ea typeface="ＭＳ Ｐゴシック" pitchFamily="-101" charset="-128"/>
              </a:rPr>
              <a:t>- limited guidance from the national level (authorities, private actors 	  	  and the general public)</a:t>
            </a:r>
          </a:p>
          <a:p>
            <a:pPr>
              <a:buFont typeface="Arial" charset="0"/>
              <a:buNone/>
              <a:defRPr/>
            </a:pPr>
            <a:r>
              <a:rPr lang="en-GB" sz="1800" dirty="0" smtClean="0">
                <a:ea typeface="ＭＳ Ｐゴシック" pitchFamily="-101" charset="-128"/>
              </a:rPr>
              <a:t>	- investments in permanent defence structures costly also for large  </a:t>
            </a:r>
          </a:p>
          <a:p>
            <a:pPr>
              <a:buFont typeface="Arial" charset="0"/>
              <a:buNone/>
              <a:defRPr/>
            </a:pPr>
            <a:r>
              <a:rPr lang="en-GB" sz="1800" dirty="0" smtClean="0">
                <a:ea typeface="ＭＳ Ｐゴシック" pitchFamily="-101" charset="-128"/>
              </a:rPr>
              <a:t>         municipalities </a:t>
            </a:r>
          </a:p>
          <a:p>
            <a:pPr>
              <a:buFont typeface="Arial" charset="0"/>
              <a:buNone/>
              <a:defRPr/>
            </a:pPr>
            <a:r>
              <a:rPr lang="en-GB" sz="1800" dirty="0" smtClean="0">
                <a:ea typeface="ＭＳ Ｐゴシック" pitchFamily="-101" charset="-128"/>
              </a:rPr>
              <a:t>	- public awareness is low while expectations on public authorities are 	  high</a:t>
            </a:r>
          </a:p>
          <a:p>
            <a:endParaRPr lang="sv-SE" dirty="0"/>
          </a:p>
        </p:txBody>
      </p:sp>
    </p:spTree>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sp>
        <p:nvSpPr>
          <p:cNvPr id="3" name="Platshållare för bildnummer 2"/>
          <p:cNvSpPr>
            <a:spLocks noGrp="1"/>
          </p:cNvSpPr>
          <p:nvPr>
            <p:ph type="sldNum" sz="quarter" idx="14"/>
          </p:nvPr>
        </p:nvSpPr>
        <p:spPr/>
        <p:txBody>
          <a:bodyPr/>
          <a:lstStyle/>
          <a:p>
            <a:fld id="{CCB980A4-8073-2E47-BD49-CDC58DACAC28}" type="slidenum">
              <a:rPr lang="sv-SE" smtClean="0"/>
              <a:pPr/>
              <a:t>61</a:t>
            </a:fld>
            <a:endParaRPr lang="sv-SE" dirty="0"/>
          </a:p>
        </p:txBody>
      </p:sp>
      <p:sp>
        <p:nvSpPr>
          <p:cNvPr id="4" name="Platshållare för sidfot 3"/>
          <p:cNvSpPr>
            <a:spLocks noGrp="1"/>
          </p:cNvSpPr>
          <p:nvPr>
            <p:ph type="ftr" sz="quarter" idx="15"/>
          </p:nvPr>
        </p:nvSpPr>
        <p:spPr/>
        <p:txBody>
          <a:bodyPr/>
          <a:lstStyle/>
          <a:p>
            <a:r>
              <a:rPr lang="en-US" smtClean="0"/>
              <a:t>SUSTAINABLE CITY – OPEN TO THE WORLD</a:t>
            </a:r>
            <a:endParaRPr lang="en-GB" dirty="0"/>
          </a:p>
        </p:txBody>
      </p:sp>
      <p:sp>
        <p:nvSpPr>
          <p:cNvPr id="5" name="Platshållare för text 4"/>
          <p:cNvSpPr>
            <a:spLocks noGrp="1"/>
          </p:cNvSpPr>
          <p:nvPr>
            <p:ph type="body" sz="quarter" idx="13"/>
          </p:nvPr>
        </p:nvSpPr>
        <p:spPr/>
        <p:txBody>
          <a:bodyPr/>
          <a:lstStyle/>
          <a:p>
            <a:endParaRPr lang="sv-SE"/>
          </a:p>
        </p:txBody>
      </p:sp>
      <p:pic>
        <p:nvPicPr>
          <p:cNvPr id="6" name="Picture 2" descr="K:\ÖPA\MILJÖ OCH KRETSLOPP\Vädermm\X-väder3\bilder\Gbg_vattenniva_2_8m.JPG"/>
          <p:cNvPicPr>
            <a:picLocks noChangeAspect="1" noChangeArrowheads="1"/>
          </p:cNvPicPr>
          <p:nvPr/>
        </p:nvPicPr>
        <p:blipFill>
          <a:blip r:embed="rId2" cstate="print"/>
          <a:srcRect/>
          <a:stretch>
            <a:fillRect/>
          </a:stretch>
        </p:blipFill>
        <p:spPr bwMode="auto">
          <a:xfrm>
            <a:off x="1" y="0"/>
            <a:ext cx="9144000" cy="5888654"/>
          </a:xfrm>
          <a:prstGeom prst="rect">
            <a:avLst/>
          </a:prstGeom>
          <a:noFill/>
        </p:spPr>
      </p:pic>
      <p:sp>
        <p:nvSpPr>
          <p:cNvPr id="7" name="textruta 6"/>
          <p:cNvSpPr txBox="1"/>
          <p:nvPr/>
        </p:nvSpPr>
        <p:spPr>
          <a:xfrm>
            <a:off x="1421064" y="1674421"/>
            <a:ext cx="6602474" cy="2800767"/>
          </a:xfrm>
          <a:prstGeom prst="rect">
            <a:avLst/>
          </a:prstGeom>
          <a:noFill/>
        </p:spPr>
        <p:txBody>
          <a:bodyPr wrap="square" rtlCol="0">
            <a:spAutoFit/>
          </a:bodyPr>
          <a:lstStyle/>
          <a:p>
            <a:pPr>
              <a:buFont typeface="Arial" charset="0"/>
              <a:buChar char="•"/>
            </a:pPr>
            <a:r>
              <a:rPr lang="sv-SE" sz="4400" dirty="0" err="1" smtClean="0">
                <a:solidFill>
                  <a:schemeClr val="bg1"/>
                </a:solidFill>
              </a:rPr>
              <a:t>More</a:t>
            </a:r>
            <a:r>
              <a:rPr lang="sv-SE" sz="4400" dirty="0" smtClean="0">
                <a:solidFill>
                  <a:schemeClr val="bg1"/>
                </a:solidFill>
              </a:rPr>
              <a:t> water in the </a:t>
            </a:r>
            <a:r>
              <a:rPr lang="sv-SE" sz="4400" dirty="0" err="1" smtClean="0">
                <a:solidFill>
                  <a:schemeClr val="bg1"/>
                </a:solidFill>
              </a:rPr>
              <a:t>future</a:t>
            </a:r>
            <a:endParaRPr lang="sv-SE" sz="4400" dirty="0" smtClean="0">
              <a:solidFill>
                <a:schemeClr val="bg1"/>
              </a:solidFill>
            </a:endParaRPr>
          </a:p>
          <a:p>
            <a:pPr>
              <a:buFont typeface="Arial" charset="0"/>
              <a:buChar char="•"/>
            </a:pPr>
            <a:r>
              <a:rPr lang="sv-SE" sz="4400" dirty="0" err="1" smtClean="0">
                <a:solidFill>
                  <a:schemeClr val="bg1"/>
                </a:solidFill>
              </a:rPr>
              <a:t>We</a:t>
            </a:r>
            <a:r>
              <a:rPr lang="sv-SE" sz="4400" dirty="0" smtClean="0">
                <a:solidFill>
                  <a:schemeClr val="bg1"/>
                </a:solidFill>
              </a:rPr>
              <a:t> </a:t>
            </a:r>
            <a:r>
              <a:rPr lang="sv-SE" sz="4400" dirty="0" err="1" smtClean="0">
                <a:solidFill>
                  <a:schemeClr val="bg1"/>
                </a:solidFill>
              </a:rPr>
              <a:t>have</a:t>
            </a:r>
            <a:r>
              <a:rPr lang="sv-SE" sz="4400" dirty="0" smtClean="0">
                <a:solidFill>
                  <a:schemeClr val="bg1"/>
                </a:solidFill>
              </a:rPr>
              <a:t> got the </a:t>
            </a:r>
            <a:r>
              <a:rPr lang="sv-SE" sz="4400" dirty="0" err="1" smtClean="0">
                <a:solidFill>
                  <a:schemeClr val="bg1"/>
                </a:solidFill>
              </a:rPr>
              <a:t>tools</a:t>
            </a:r>
            <a:endParaRPr lang="sv-SE" sz="4400" dirty="0" smtClean="0">
              <a:solidFill>
                <a:schemeClr val="bg1"/>
              </a:solidFill>
            </a:endParaRPr>
          </a:p>
          <a:p>
            <a:pPr>
              <a:buFont typeface="Arial" charset="0"/>
              <a:buChar char="•"/>
            </a:pPr>
            <a:r>
              <a:rPr lang="sv-SE" sz="4400" dirty="0" err="1" smtClean="0">
                <a:solidFill>
                  <a:schemeClr val="bg1"/>
                </a:solidFill>
              </a:rPr>
              <a:t>We</a:t>
            </a:r>
            <a:r>
              <a:rPr lang="sv-SE" sz="4400" dirty="0" smtClean="0">
                <a:solidFill>
                  <a:schemeClr val="bg1"/>
                </a:solidFill>
              </a:rPr>
              <a:t> still </a:t>
            </a:r>
            <a:r>
              <a:rPr lang="sv-SE" sz="4400" dirty="0" err="1" smtClean="0">
                <a:solidFill>
                  <a:schemeClr val="bg1"/>
                </a:solidFill>
              </a:rPr>
              <a:t>have</a:t>
            </a:r>
            <a:r>
              <a:rPr lang="sv-SE" sz="4400" dirty="0" smtClean="0">
                <a:solidFill>
                  <a:schemeClr val="bg1"/>
                </a:solidFill>
              </a:rPr>
              <a:t> </a:t>
            </a:r>
            <a:r>
              <a:rPr lang="sv-SE" sz="4400" dirty="0" err="1" smtClean="0">
                <a:solidFill>
                  <a:schemeClr val="bg1"/>
                </a:solidFill>
              </a:rPr>
              <a:t>some</a:t>
            </a:r>
            <a:r>
              <a:rPr lang="sv-SE" sz="4400" dirty="0" smtClean="0">
                <a:solidFill>
                  <a:schemeClr val="bg1"/>
                </a:solidFill>
              </a:rPr>
              <a:t> time</a:t>
            </a:r>
          </a:p>
          <a:p>
            <a:endParaRPr lang="sv-SE" sz="4400" dirty="0"/>
          </a:p>
        </p:txBody>
      </p:sp>
    </p:spTree>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p:cNvSpPr>
            <a:spLocks noGrp="1"/>
          </p:cNvSpPr>
          <p:nvPr>
            <p:ph type="body" sz="quarter" idx="14"/>
          </p:nvPr>
        </p:nvSpPr>
        <p:spPr/>
        <p:txBody>
          <a:bodyPr/>
          <a:lstStyle/>
          <a:p>
            <a:r>
              <a:rPr lang="sv-SE" dirty="0" smtClean="0"/>
              <a:t>Contact: Ulf </a:t>
            </a:r>
            <a:r>
              <a:rPr lang="sv-SE" dirty="0" err="1" smtClean="0"/>
              <a:t>Moback</a:t>
            </a:r>
            <a:endParaRPr lang="sv-SE" dirty="0" smtClean="0"/>
          </a:p>
          <a:p>
            <a:r>
              <a:rPr lang="sv-SE" dirty="0" smtClean="0"/>
              <a:t>City </a:t>
            </a:r>
            <a:r>
              <a:rPr lang="sv-SE" dirty="0" err="1" smtClean="0"/>
              <a:t>Planning</a:t>
            </a:r>
            <a:r>
              <a:rPr lang="sv-SE" dirty="0" smtClean="0"/>
              <a:t> </a:t>
            </a:r>
            <a:r>
              <a:rPr lang="sv-SE" dirty="0" err="1" smtClean="0"/>
              <a:t>Authority</a:t>
            </a:r>
            <a:endParaRPr lang="sv-SE" smtClean="0"/>
          </a:p>
          <a:p>
            <a:endParaRPr lang="sv-SE" dirty="0" smtClean="0"/>
          </a:p>
          <a:p>
            <a:r>
              <a:rPr lang="sv-SE" dirty="0" err="1" smtClean="0"/>
              <a:t>ulf.moback@sbk.goteborg.se</a:t>
            </a:r>
            <a:endParaRPr lang="sv-SE" dirty="0"/>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63497" y="586800"/>
            <a:ext cx="6738950" cy="1013400"/>
          </a:xfrm>
        </p:spPr>
        <p:txBody>
          <a:bodyPr/>
          <a:lstStyle/>
          <a:p>
            <a:r>
              <a:rPr lang="en-GB" dirty="0"/>
              <a:t>Where does the money go</a:t>
            </a:r>
            <a:r>
              <a:rPr lang="en-GB" dirty="0" smtClean="0"/>
              <a:t>?</a:t>
            </a:r>
            <a:endParaRPr lang="sv-SE" dirty="0"/>
          </a:p>
        </p:txBody>
      </p:sp>
      <p:pic>
        <p:nvPicPr>
          <p:cNvPr id="5" name="Platshållare för bild 4"/>
          <p:cNvPicPr>
            <a:picLocks noGrp="1" noChangeAspect="1"/>
          </p:cNvPicPr>
          <p:nvPr>
            <p:ph type="pic" sz="quarter" idx="13"/>
          </p:nvPr>
        </p:nvPicPr>
        <p:blipFill>
          <a:blip r:embed="rId3">
            <a:extLst>
              <a:ext uri="{28A0092B-C50C-407E-A947-70E740481C1C}">
                <a14:useLocalDpi xmlns="" xmlns:a14="http://schemas.microsoft.com/office/drawing/2010/main" val="0"/>
              </a:ext>
            </a:extLst>
          </a:blip>
          <a:srcRect t="443" b="443"/>
          <a:stretch>
            <a:fillRect/>
          </a:stretch>
        </p:blipFill>
        <p:spPr/>
      </p:pic>
      <p:sp>
        <p:nvSpPr>
          <p:cNvPr id="4" name="Platshållare för sidfot 3"/>
          <p:cNvSpPr>
            <a:spLocks noGrp="1"/>
          </p:cNvSpPr>
          <p:nvPr>
            <p:ph type="ftr" sz="quarter" idx="14"/>
          </p:nvPr>
        </p:nvSpPr>
        <p:spPr/>
        <p:txBody>
          <a:bodyPr/>
          <a:lstStyle/>
          <a:p>
            <a:r>
              <a:rPr lang="en-GB" dirty="0" smtClean="0"/>
              <a:t>A sustainable city – open to the world</a:t>
            </a:r>
            <a:endParaRPr lang="en-GB" dirty="0"/>
          </a:p>
        </p:txBody>
      </p:sp>
      <p:grpSp>
        <p:nvGrpSpPr>
          <p:cNvPr id="3" name="Grupp 25"/>
          <p:cNvGrpSpPr/>
          <p:nvPr/>
        </p:nvGrpSpPr>
        <p:grpSpPr>
          <a:xfrm>
            <a:off x="1371440" y="1758857"/>
            <a:ext cx="2143846" cy="682700"/>
            <a:chOff x="1206381" y="1570699"/>
            <a:chExt cx="2143846" cy="682700"/>
          </a:xfrm>
        </p:grpSpPr>
        <p:sp>
          <p:nvSpPr>
            <p:cNvPr id="65" name="textruta 64"/>
            <p:cNvSpPr txBox="1"/>
            <p:nvPr/>
          </p:nvSpPr>
          <p:spPr>
            <a:xfrm>
              <a:off x="1244089" y="1919909"/>
              <a:ext cx="1935653" cy="333490"/>
            </a:xfrm>
            <a:prstGeom prst="rect">
              <a:avLst/>
            </a:prstGeom>
            <a:noFill/>
          </p:spPr>
          <p:txBody>
            <a:bodyPr wrap="square" lIns="0" tIns="0" rIns="0" bIns="0" rtlCol="0">
              <a:noAutofit/>
            </a:bodyPr>
            <a:lstStyle/>
            <a:p>
              <a:pPr lvl="0"/>
              <a:r>
                <a:rPr lang="en-GB" sz="1600" b="1" baseline="30000" dirty="0">
                  <a:solidFill>
                    <a:schemeClr val="tx1">
                      <a:lumMod val="50000"/>
                    </a:schemeClr>
                  </a:solidFill>
                  <a:latin typeface="Arial" panose="020B0604020202020204" pitchFamily="34" charset="0"/>
                  <a:cs typeface="Arial" panose="020B0604020202020204" pitchFamily="34" charset="0"/>
                </a:rPr>
                <a:t>Pre-schools and childcare</a:t>
              </a:r>
              <a:endParaRPr lang="en-GB" sz="1600" b="1" baseline="30000" noProof="1">
                <a:solidFill>
                  <a:schemeClr val="tx1">
                    <a:lumMod val="50000"/>
                  </a:schemeClr>
                </a:solidFill>
                <a:latin typeface="Arial" panose="020B0604020202020204" pitchFamily="34" charset="0"/>
                <a:cs typeface="Arial" panose="020B0604020202020204" pitchFamily="34" charset="0"/>
              </a:endParaRPr>
            </a:p>
          </p:txBody>
        </p:sp>
        <p:sp>
          <p:nvSpPr>
            <p:cNvPr id="66" name="textruta 65"/>
            <p:cNvSpPr txBox="1"/>
            <p:nvPr/>
          </p:nvSpPr>
          <p:spPr>
            <a:xfrm>
              <a:off x="1206381" y="1570699"/>
              <a:ext cx="2143846" cy="282076"/>
            </a:xfrm>
            <a:prstGeom prst="rect">
              <a:avLst/>
            </a:prstGeom>
            <a:noFill/>
          </p:spPr>
          <p:txBody>
            <a:bodyPr wrap="square" lIns="0" tIns="0" rIns="0" bIns="0" rtlCol="0">
              <a:noAutofit/>
            </a:bodyPr>
            <a:lstStyle/>
            <a:p>
              <a:r>
                <a:rPr lang="sv-SE" sz="5400" b="1" baseline="30000" noProof="1" smtClean="0">
                  <a:solidFill>
                    <a:schemeClr val="accent2"/>
                  </a:solidFill>
                  <a:latin typeface="Arial" panose="020B0604020202020204" pitchFamily="34" charset="0"/>
                  <a:cs typeface="Arial" panose="020B0604020202020204" pitchFamily="34" charset="0"/>
                </a:rPr>
                <a:t>16%</a:t>
              </a:r>
            </a:p>
            <a:p>
              <a:endParaRPr lang="sv-SE" sz="4800" b="1" baseline="30000" dirty="0">
                <a:latin typeface="Arial" panose="020B0604020202020204" pitchFamily="34" charset="0"/>
                <a:cs typeface="Arial" panose="020B0604020202020204" pitchFamily="34" charset="0"/>
              </a:endParaRPr>
            </a:p>
          </p:txBody>
        </p:sp>
      </p:grpSp>
      <p:grpSp>
        <p:nvGrpSpPr>
          <p:cNvPr id="6" name="Grupp 27"/>
          <p:cNvGrpSpPr/>
          <p:nvPr/>
        </p:nvGrpSpPr>
        <p:grpSpPr>
          <a:xfrm>
            <a:off x="5829206" y="1766085"/>
            <a:ext cx="2143846" cy="682700"/>
            <a:chOff x="1206381" y="1570699"/>
            <a:chExt cx="2143846" cy="682700"/>
          </a:xfrm>
        </p:grpSpPr>
        <p:sp>
          <p:nvSpPr>
            <p:cNvPr id="55" name="textruta 54"/>
            <p:cNvSpPr txBox="1"/>
            <p:nvPr/>
          </p:nvSpPr>
          <p:spPr>
            <a:xfrm>
              <a:off x="1206381" y="1570699"/>
              <a:ext cx="2143846" cy="282076"/>
            </a:xfrm>
            <a:prstGeom prst="rect">
              <a:avLst/>
            </a:prstGeom>
            <a:noFill/>
          </p:spPr>
          <p:txBody>
            <a:bodyPr wrap="square" lIns="0" tIns="0" rIns="0" bIns="0" rtlCol="0">
              <a:noAutofit/>
            </a:bodyPr>
            <a:lstStyle/>
            <a:p>
              <a:r>
                <a:rPr lang="sv-SE" sz="5400" b="1" baseline="30000" noProof="1" smtClean="0">
                  <a:solidFill>
                    <a:schemeClr val="accent3"/>
                  </a:solidFill>
                  <a:latin typeface="Arial" panose="020B0604020202020204" pitchFamily="34" charset="0"/>
                  <a:cs typeface="Arial" panose="020B0604020202020204" pitchFamily="34" charset="0"/>
                </a:rPr>
                <a:t>11%</a:t>
              </a:r>
            </a:p>
          </p:txBody>
        </p:sp>
        <p:sp>
          <p:nvSpPr>
            <p:cNvPr id="56" name="textruta 55"/>
            <p:cNvSpPr txBox="1"/>
            <p:nvPr/>
          </p:nvSpPr>
          <p:spPr>
            <a:xfrm>
              <a:off x="1244089" y="1919909"/>
              <a:ext cx="1935653" cy="333490"/>
            </a:xfrm>
            <a:prstGeom prst="rect">
              <a:avLst/>
            </a:prstGeom>
            <a:noFill/>
          </p:spPr>
          <p:txBody>
            <a:bodyPr wrap="square" lIns="0" tIns="0" rIns="0" bIns="0" rtlCol="0">
              <a:noAutofit/>
            </a:bodyPr>
            <a:lstStyle/>
            <a:p>
              <a:pPr lvl="0"/>
              <a:r>
                <a:rPr lang="sv-SE" sz="1600" b="1" baseline="30000" noProof="1" smtClean="0">
                  <a:solidFill>
                    <a:schemeClr val="tx1">
                      <a:lumMod val="50000"/>
                    </a:schemeClr>
                  </a:solidFill>
                  <a:latin typeface="Arial" panose="020B0604020202020204" pitchFamily="34" charset="0"/>
                  <a:cs typeface="Arial" panose="020B0604020202020204" pitchFamily="34" charset="0"/>
                </a:rPr>
                <a:t>Other</a:t>
              </a:r>
              <a:endParaRPr lang="sv-SE" sz="1600" b="1" baseline="30000" noProof="1">
                <a:solidFill>
                  <a:schemeClr val="tx1">
                    <a:lumMod val="50000"/>
                  </a:schemeClr>
                </a:solidFill>
                <a:latin typeface="Arial" panose="020B0604020202020204" pitchFamily="34" charset="0"/>
                <a:cs typeface="Arial" panose="020B0604020202020204" pitchFamily="34" charset="0"/>
              </a:endParaRPr>
            </a:p>
          </p:txBody>
        </p:sp>
      </p:grpSp>
      <p:grpSp>
        <p:nvGrpSpPr>
          <p:cNvPr id="7" name="Grupp 26"/>
          <p:cNvGrpSpPr/>
          <p:nvPr/>
        </p:nvGrpSpPr>
        <p:grpSpPr>
          <a:xfrm>
            <a:off x="3822536" y="1749430"/>
            <a:ext cx="2143846" cy="443437"/>
            <a:chOff x="1206381" y="1570699"/>
            <a:chExt cx="2143846" cy="443437"/>
          </a:xfrm>
        </p:grpSpPr>
        <p:sp>
          <p:nvSpPr>
            <p:cNvPr id="61" name="textruta 60"/>
            <p:cNvSpPr txBox="1"/>
            <p:nvPr/>
          </p:nvSpPr>
          <p:spPr>
            <a:xfrm>
              <a:off x="1206381" y="1570699"/>
              <a:ext cx="2143846" cy="298731"/>
            </a:xfrm>
            <a:prstGeom prst="rect">
              <a:avLst/>
            </a:prstGeom>
            <a:noFill/>
          </p:spPr>
          <p:txBody>
            <a:bodyPr wrap="square" lIns="0" tIns="0" rIns="0" bIns="0" rtlCol="0">
              <a:noAutofit/>
            </a:bodyPr>
            <a:lstStyle/>
            <a:p>
              <a:r>
                <a:rPr lang="sv-SE" sz="5400" b="1" baseline="30000" noProof="1" smtClean="0">
                  <a:solidFill>
                    <a:schemeClr val="accent1"/>
                  </a:solidFill>
                  <a:latin typeface="Arial" panose="020B0604020202020204" pitchFamily="34" charset="0"/>
                  <a:cs typeface="Arial" panose="020B0604020202020204" pitchFamily="34" charset="0"/>
                </a:rPr>
                <a:t>18%</a:t>
              </a:r>
            </a:p>
          </p:txBody>
        </p:sp>
        <p:sp>
          <p:nvSpPr>
            <p:cNvPr id="60" name="textruta 59"/>
            <p:cNvSpPr txBox="1"/>
            <p:nvPr/>
          </p:nvSpPr>
          <p:spPr>
            <a:xfrm>
              <a:off x="1244089" y="1919909"/>
              <a:ext cx="1935653" cy="94227"/>
            </a:xfrm>
            <a:prstGeom prst="rect">
              <a:avLst/>
            </a:prstGeom>
            <a:noFill/>
          </p:spPr>
          <p:txBody>
            <a:bodyPr wrap="square" lIns="0" tIns="0" rIns="0" bIns="0" rtlCol="0">
              <a:noAutofit/>
            </a:bodyPr>
            <a:lstStyle/>
            <a:p>
              <a:pPr lvl="0"/>
              <a:r>
                <a:rPr lang="en-GB" sz="1600" b="1" baseline="30000" dirty="0">
                  <a:solidFill>
                    <a:schemeClr val="tx1">
                      <a:lumMod val="50000"/>
                    </a:schemeClr>
                  </a:solidFill>
                  <a:latin typeface="Arial" panose="020B0604020202020204" pitchFamily="34" charset="0"/>
                  <a:cs typeface="Arial" panose="020B0604020202020204" pitchFamily="34" charset="0"/>
                </a:rPr>
                <a:t>Care of the elderly</a:t>
              </a:r>
              <a:endParaRPr lang="en-GB" sz="1600" b="1" baseline="30000" noProof="1">
                <a:solidFill>
                  <a:schemeClr val="tx1">
                    <a:lumMod val="50000"/>
                  </a:schemeClr>
                </a:solidFill>
                <a:latin typeface="Arial" panose="020B0604020202020204" pitchFamily="34" charset="0"/>
                <a:cs typeface="Arial" panose="020B0604020202020204" pitchFamily="34" charset="0"/>
              </a:endParaRPr>
            </a:p>
          </p:txBody>
        </p:sp>
      </p:grpSp>
      <p:grpSp>
        <p:nvGrpSpPr>
          <p:cNvPr id="8" name="Grupp 28"/>
          <p:cNvGrpSpPr/>
          <p:nvPr/>
        </p:nvGrpSpPr>
        <p:grpSpPr>
          <a:xfrm>
            <a:off x="7105388" y="2962883"/>
            <a:ext cx="1798079" cy="682700"/>
            <a:chOff x="7541841" y="2962883"/>
            <a:chExt cx="1506927" cy="682700"/>
          </a:xfrm>
        </p:grpSpPr>
        <p:sp>
          <p:nvSpPr>
            <p:cNvPr id="52" name="textruta 51"/>
            <p:cNvSpPr txBox="1"/>
            <p:nvPr/>
          </p:nvSpPr>
          <p:spPr>
            <a:xfrm>
              <a:off x="7541841" y="2962883"/>
              <a:ext cx="1506927" cy="282076"/>
            </a:xfrm>
            <a:prstGeom prst="rect">
              <a:avLst/>
            </a:prstGeom>
            <a:noFill/>
          </p:spPr>
          <p:txBody>
            <a:bodyPr wrap="square" lIns="0" tIns="0" rIns="0" bIns="0" rtlCol="0">
              <a:noAutofit/>
            </a:bodyPr>
            <a:lstStyle/>
            <a:p>
              <a:r>
                <a:rPr lang="sv-SE" sz="5400" b="1" baseline="30000" noProof="1" smtClean="0">
                  <a:solidFill>
                    <a:schemeClr val="accent5"/>
                  </a:solidFill>
                  <a:latin typeface="Arial" panose="020B0604020202020204" pitchFamily="34" charset="0"/>
                  <a:cs typeface="Arial" panose="020B0604020202020204" pitchFamily="34" charset="0"/>
                </a:rPr>
                <a:t>14%</a:t>
              </a:r>
            </a:p>
            <a:p>
              <a:endParaRPr lang="sv-SE" sz="4800" b="1" baseline="30000" dirty="0">
                <a:latin typeface="Arial" panose="020B0604020202020204" pitchFamily="34" charset="0"/>
                <a:cs typeface="Arial" panose="020B0604020202020204" pitchFamily="34" charset="0"/>
              </a:endParaRPr>
            </a:p>
          </p:txBody>
        </p:sp>
        <p:sp>
          <p:nvSpPr>
            <p:cNvPr id="53" name="textruta 52"/>
            <p:cNvSpPr txBox="1"/>
            <p:nvPr/>
          </p:nvSpPr>
          <p:spPr>
            <a:xfrm>
              <a:off x="7579551" y="3312093"/>
              <a:ext cx="1125835" cy="333490"/>
            </a:xfrm>
            <a:prstGeom prst="rect">
              <a:avLst/>
            </a:prstGeom>
            <a:noFill/>
          </p:spPr>
          <p:txBody>
            <a:bodyPr wrap="square" lIns="0" tIns="0" rIns="0" bIns="0" rtlCol="0">
              <a:noAutofit/>
            </a:bodyPr>
            <a:lstStyle/>
            <a:p>
              <a:pPr lvl="0"/>
              <a:r>
                <a:rPr lang="en-GB" sz="1600" b="1" baseline="30000" dirty="0">
                  <a:solidFill>
                    <a:schemeClr val="tx1">
                      <a:lumMod val="50000"/>
                    </a:schemeClr>
                  </a:solidFill>
                  <a:latin typeface="Arial" panose="020B0604020202020204" pitchFamily="34" charset="0"/>
                  <a:cs typeface="Arial" panose="020B0604020202020204" pitchFamily="34" charset="0"/>
                </a:rPr>
                <a:t>Individual </a:t>
              </a:r>
              <a:r>
                <a:rPr lang="en-GB" sz="1600" b="1" baseline="30000" dirty="0" smtClean="0">
                  <a:solidFill>
                    <a:schemeClr val="tx1">
                      <a:lumMod val="50000"/>
                    </a:schemeClr>
                  </a:solidFill>
                  <a:latin typeface="Arial" panose="020B0604020202020204" pitchFamily="34" charset="0"/>
                  <a:cs typeface="Arial" panose="020B0604020202020204" pitchFamily="34" charset="0"/>
                </a:rPr>
                <a:t/>
              </a:r>
              <a:br>
                <a:rPr lang="en-GB" sz="1600" b="1" baseline="30000" dirty="0" smtClean="0">
                  <a:solidFill>
                    <a:schemeClr val="tx1">
                      <a:lumMod val="50000"/>
                    </a:schemeClr>
                  </a:solidFill>
                  <a:latin typeface="Arial" panose="020B0604020202020204" pitchFamily="34" charset="0"/>
                  <a:cs typeface="Arial" panose="020B0604020202020204" pitchFamily="34" charset="0"/>
                </a:rPr>
              </a:br>
              <a:r>
                <a:rPr lang="en-GB" sz="1600" b="1" baseline="30000" dirty="0" smtClean="0">
                  <a:solidFill>
                    <a:schemeClr val="tx1">
                      <a:lumMod val="50000"/>
                    </a:schemeClr>
                  </a:solidFill>
                  <a:latin typeface="Arial" panose="020B0604020202020204" pitchFamily="34" charset="0"/>
                  <a:cs typeface="Arial" panose="020B0604020202020204" pitchFamily="34" charset="0"/>
                </a:rPr>
                <a:t>and </a:t>
              </a:r>
              <a:r>
                <a:rPr lang="en-GB" sz="1600" b="1" baseline="30000" dirty="0">
                  <a:solidFill>
                    <a:schemeClr val="tx1">
                      <a:lumMod val="50000"/>
                    </a:schemeClr>
                  </a:solidFill>
                  <a:latin typeface="Arial" panose="020B0604020202020204" pitchFamily="34" charset="0"/>
                  <a:cs typeface="Arial" panose="020B0604020202020204" pitchFamily="34" charset="0"/>
                </a:rPr>
                <a:t>family care</a:t>
              </a:r>
              <a:endParaRPr lang="en-GB" sz="1600" b="1" baseline="30000" noProof="1">
                <a:solidFill>
                  <a:schemeClr val="tx1">
                    <a:lumMod val="50000"/>
                  </a:schemeClr>
                </a:solidFill>
                <a:latin typeface="Arial" panose="020B0604020202020204" pitchFamily="34" charset="0"/>
                <a:cs typeface="Arial" panose="020B0604020202020204" pitchFamily="34" charset="0"/>
              </a:endParaRPr>
            </a:p>
          </p:txBody>
        </p:sp>
      </p:grpSp>
      <p:grpSp>
        <p:nvGrpSpPr>
          <p:cNvPr id="9" name="Grupp 29"/>
          <p:cNvGrpSpPr/>
          <p:nvPr/>
        </p:nvGrpSpPr>
        <p:grpSpPr>
          <a:xfrm>
            <a:off x="580157" y="3148498"/>
            <a:ext cx="2143846" cy="682700"/>
            <a:chOff x="960838" y="1570699"/>
            <a:chExt cx="2143846" cy="682700"/>
          </a:xfrm>
        </p:grpSpPr>
        <p:sp>
          <p:nvSpPr>
            <p:cNvPr id="50" name="textruta 49"/>
            <p:cNvSpPr txBox="1"/>
            <p:nvPr/>
          </p:nvSpPr>
          <p:spPr>
            <a:xfrm>
              <a:off x="960838" y="1570699"/>
              <a:ext cx="2143846" cy="282076"/>
            </a:xfrm>
            <a:prstGeom prst="rect">
              <a:avLst/>
            </a:prstGeom>
            <a:noFill/>
          </p:spPr>
          <p:txBody>
            <a:bodyPr wrap="square" lIns="0" tIns="0" rIns="0" bIns="0" rtlCol="0">
              <a:noAutofit/>
            </a:bodyPr>
            <a:lstStyle/>
            <a:p>
              <a:r>
                <a:rPr lang="sv-SE" sz="5400" b="1" baseline="30000" noProof="1" smtClean="0">
                  <a:solidFill>
                    <a:schemeClr val="accent4"/>
                  </a:solidFill>
                  <a:latin typeface="Arial" panose="020B0604020202020204" pitchFamily="34" charset="0"/>
                  <a:cs typeface="Arial" panose="020B0604020202020204" pitchFamily="34" charset="0"/>
                </a:rPr>
                <a:t>17%</a:t>
              </a:r>
            </a:p>
          </p:txBody>
        </p:sp>
        <p:sp>
          <p:nvSpPr>
            <p:cNvPr id="49" name="textruta 48"/>
            <p:cNvSpPr txBox="1"/>
            <p:nvPr/>
          </p:nvSpPr>
          <p:spPr>
            <a:xfrm>
              <a:off x="998546" y="1919909"/>
              <a:ext cx="1935653" cy="333490"/>
            </a:xfrm>
            <a:prstGeom prst="rect">
              <a:avLst/>
            </a:prstGeom>
            <a:noFill/>
          </p:spPr>
          <p:txBody>
            <a:bodyPr wrap="square" lIns="0" tIns="0" rIns="0" bIns="0" rtlCol="0">
              <a:noAutofit/>
            </a:bodyPr>
            <a:lstStyle/>
            <a:p>
              <a:pPr lvl="0"/>
              <a:r>
                <a:rPr lang="en-GB" sz="1600" b="1" baseline="30000" dirty="0">
                  <a:solidFill>
                    <a:schemeClr val="tx1">
                      <a:lumMod val="50000"/>
                    </a:schemeClr>
                  </a:solidFill>
                  <a:latin typeface="Arial" panose="020B0604020202020204" pitchFamily="34" charset="0"/>
                  <a:cs typeface="Arial" panose="020B0604020202020204" pitchFamily="34" charset="0"/>
                </a:rPr>
                <a:t>Compulsory schooling</a:t>
              </a:r>
              <a:endParaRPr lang="en-GB" sz="1600" b="1" baseline="30000" noProof="1">
                <a:solidFill>
                  <a:schemeClr val="tx1">
                    <a:lumMod val="50000"/>
                  </a:schemeClr>
                </a:solidFill>
                <a:latin typeface="Arial" panose="020B0604020202020204" pitchFamily="34" charset="0"/>
                <a:cs typeface="Arial" panose="020B0604020202020204" pitchFamily="34" charset="0"/>
              </a:endParaRPr>
            </a:p>
          </p:txBody>
        </p:sp>
      </p:grpSp>
      <p:grpSp>
        <p:nvGrpSpPr>
          <p:cNvPr id="10" name="Grupp 30"/>
          <p:cNvGrpSpPr/>
          <p:nvPr/>
        </p:nvGrpSpPr>
        <p:grpSpPr>
          <a:xfrm>
            <a:off x="1747562" y="4806554"/>
            <a:ext cx="2143846" cy="682700"/>
            <a:chOff x="1683426" y="1570699"/>
            <a:chExt cx="2143846" cy="682700"/>
          </a:xfrm>
        </p:grpSpPr>
        <p:sp>
          <p:nvSpPr>
            <p:cNvPr id="45" name="textruta 44"/>
            <p:cNvSpPr txBox="1"/>
            <p:nvPr/>
          </p:nvSpPr>
          <p:spPr>
            <a:xfrm>
              <a:off x="1683426" y="1570699"/>
              <a:ext cx="2143846" cy="282076"/>
            </a:xfrm>
            <a:prstGeom prst="rect">
              <a:avLst/>
            </a:prstGeom>
            <a:noFill/>
          </p:spPr>
          <p:txBody>
            <a:bodyPr wrap="square" lIns="0" tIns="0" rIns="0" bIns="0" rtlCol="0">
              <a:noAutofit/>
            </a:bodyPr>
            <a:lstStyle/>
            <a:p>
              <a:r>
                <a:rPr lang="sv-SE" sz="1000" b="1" baseline="30000" noProof="1" smtClean="0">
                  <a:solidFill>
                    <a:schemeClr val="accent2"/>
                  </a:solidFill>
                  <a:latin typeface="Arial" panose="020B0604020202020204" pitchFamily="34" charset="0"/>
                  <a:cs typeface="Arial" panose="020B0604020202020204" pitchFamily="34" charset="0"/>
                </a:rPr>
                <a:t> </a:t>
              </a:r>
              <a:r>
                <a:rPr lang="sv-SE" sz="5400" b="1" baseline="30000" noProof="1" smtClean="0">
                  <a:solidFill>
                    <a:schemeClr val="accent6"/>
                  </a:solidFill>
                  <a:latin typeface="Arial" panose="020B0604020202020204" pitchFamily="34" charset="0"/>
                  <a:cs typeface="Arial" panose="020B0604020202020204" pitchFamily="34" charset="0"/>
                </a:rPr>
                <a:t>7%</a:t>
              </a:r>
            </a:p>
            <a:p>
              <a:endParaRPr lang="sv-SE" sz="4800" b="1" baseline="30000" dirty="0">
                <a:latin typeface="Arial" panose="020B0604020202020204" pitchFamily="34" charset="0"/>
                <a:cs typeface="Arial" panose="020B0604020202020204" pitchFamily="34" charset="0"/>
              </a:endParaRPr>
            </a:p>
          </p:txBody>
        </p:sp>
        <p:sp>
          <p:nvSpPr>
            <p:cNvPr id="44" name="textruta 43"/>
            <p:cNvSpPr txBox="1"/>
            <p:nvPr/>
          </p:nvSpPr>
          <p:spPr>
            <a:xfrm>
              <a:off x="1721134" y="1919909"/>
              <a:ext cx="1935653" cy="333490"/>
            </a:xfrm>
            <a:prstGeom prst="rect">
              <a:avLst/>
            </a:prstGeom>
            <a:noFill/>
          </p:spPr>
          <p:txBody>
            <a:bodyPr wrap="square" lIns="0" tIns="0" rIns="0" bIns="0" rtlCol="0">
              <a:noAutofit/>
            </a:bodyPr>
            <a:lstStyle/>
            <a:p>
              <a:pPr lvl="0"/>
              <a:r>
                <a:rPr lang="en-GB" sz="1600" b="1" baseline="30000" dirty="0">
                  <a:solidFill>
                    <a:schemeClr val="tx1">
                      <a:lumMod val="50000"/>
                    </a:schemeClr>
                  </a:solidFill>
                  <a:latin typeface="Arial" panose="020B0604020202020204" pitchFamily="34" charset="0"/>
                  <a:cs typeface="Arial" panose="020B0604020202020204" pitchFamily="34" charset="0"/>
                </a:rPr>
                <a:t>Upper secondary </a:t>
              </a:r>
              <a:br>
                <a:rPr lang="en-GB" sz="1600" b="1" baseline="30000" dirty="0">
                  <a:solidFill>
                    <a:schemeClr val="tx1">
                      <a:lumMod val="50000"/>
                    </a:schemeClr>
                  </a:solidFill>
                  <a:latin typeface="Arial" panose="020B0604020202020204" pitchFamily="34" charset="0"/>
                  <a:cs typeface="Arial" panose="020B0604020202020204" pitchFamily="34" charset="0"/>
                </a:rPr>
              </a:br>
              <a:r>
                <a:rPr lang="en-GB" sz="1600" b="1" baseline="30000" dirty="0">
                  <a:solidFill>
                    <a:schemeClr val="tx1">
                      <a:lumMod val="50000"/>
                    </a:schemeClr>
                  </a:solidFill>
                  <a:latin typeface="Arial" panose="020B0604020202020204" pitchFamily="34" charset="0"/>
                  <a:cs typeface="Arial" panose="020B0604020202020204" pitchFamily="34" charset="0"/>
                </a:rPr>
                <a:t>and adult education</a:t>
              </a:r>
              <a:endParaRPr lang="en-GB" sz="1600" b="1" baseline="30000" noProof="1">
                <a:solidFill>
                  <a:schemeClr val="tx1">
                    <a:lumMod val="50000"/>
                  </a:schemeClr>
                </a:solidFill>
                <a:latin typeface="Arial" panose="020B0604020202020204" pitchFamily="34" charset="0"/>
                <a:cs typeface="Arial" panose="020B0604020202020204" pitchFamily="34" charset="0"/>
              </a:endParaRPr>
            </a:p>
          </p:txBody>
        </p:sp>
      </p:grpSp>
      <p:grpSp>
        <p:nvGrpSpPr>
          <p:cNvPr id="11" name="Grupp 31"/>
          <p:cNvGrpSpPr/>
          <p:nvPr/>
        </p:nvGrpSpPr>
        <p:grpSpPr>
          <a:xfrm>
            <a:off x="3593927" y="4806554"/>
            <a:ext cx="2143846" cy="426399"/>
            <a:chOff x="977772" y="1570699"/>
            <a:chExt cx="2143846" cy="426399"/>
          </a:xfrm>
        </p:grpSpPr>
        <p:sp>
          <p:nvSpPr>
            <p:cNvPr id="40" name="textruta 39"/>
            <p:cNvSpPr txBox="1"/>
            <p:nvPr/>
          </p:nvSpPr>
          <p:spPr>
            <a:xfrm>
              <a:off x="977772" y="1570699"/>
              <a:ext cx="2143846" cy="282076"/>
            </a:xfrm>
            <a:prstGeom prst="rect">
              <a:avLst/>
            </a:prstGeom>
            <a:noFill/>
          </p:spPr>
          <p:txBody>
            <a:bodyPr wrap="square" lIns="0" tIns="0" rIns="0" bIns="0" rtlCol="0">
              <a:noAutofit/>
            </a:bodyPr>
            <a:lstStyle/>
            <a:p>
              <a:r>
                <a:rPr lang="sv-SE" sz="1600" b="1" baseline="30000" noProof="1" smtClean="0">
                  <a:solidFill>
                    <a:schemeClr val="tx1">
                      <a:lumMod val="50000"/>
                    </a:schemeClr>
                  </a:solidFill>
                  <a:latin typeface="Arial" panose="020B0604020202020204" pitchFamily="34" charset="0"/>
                  <a:cs typeface="Arial" panose="020B0604020202020204" pitchFamily="34" charset="0"/>
                </a:rPr>
                <a:t> </a:t>
              </a:r>
              <a:r>
                <a:rPr lang="sv-SE" sz="5400" b="1" baseline="30000" noProof="1" smtClean="0">
                  <a:solidFill>
                    <a:schemeClr val="tx1">
                      <a:lumMod val="50000"/>
                    </a:schemeClr>
                  </a:solidFill>
                  <a:latin typeface="Arial" panose="020B0604020202020204" pitchFamily="34" charset="0"/>
                  <a:cs typeface="Arial" panose="020B0604020202020204" pitchFamily="34" charset="0"/>
                </a:rPr>
                <a:t>4%</a:t>
              </a:r>
              <a:endParaRPr lang="sv-SE" sz="4800" b="1" baseline="30000" dirty="0">
                <a:solidFill>
                  <a:schemeClr val="tx1">
                    <a:lumMod val="50000"/>
                  </a:schemeClr>
                </a:solidFill>
                <a:latin typeface="Arial" panose="020B0604020202020204" pitchFamily="34" charset="0"/>
                <a:cs typeface="Arial" panose="020B0604020202020204" pitchFamily="34" charset="0"/>
              </a:endParaRPr>
            </a:p>
          </p:txBody>
        </p:sp>
        <p:sp>
          <p:nvSpPr>
            <p:cNvPr id="39" name="textruta 38"/>
            <p:cNvSpPr txBox="1"/>
            <p:nvPr/>
          </p:nvSpPr>
          <p:spPr>
            <a:xfrm>
              <a:off x="1015480" y="1919910"/>
              <a:ext cx="1935653" cy="77188"/>
            </a:xfrm>
            <a:prstGeom prst="rect">
              <a:avLst/>
            </a:prstGeom>
            <a:noFill/>
          </p:spPr>
          <p:txBody>
            <a:bodyPr wrap="square" lIns="0" tIns="0" rIns="0" bIns="0" rtlCol="0">
              <a:noAutofit/>
            </a:bodyPr>
            <a:lstStyle/>
            <a:p>
              <a:pPr lvl="0"/>
              <a:r>
                <a:rPr lang="en-GB" sz="1600" b="1" baseline="30000" dirty="0">
                  <a:solidFill>
                    <a:schemeClr val="tx1">
                      <a:lumMod val="50000"/>
                    </a:schemeClr>
                  </a:solidFill>
                  <a:latin typeface="Arial" panose="020B0604020202020204" pitchFamily="34" charset="0"/>
                  <a:cs typeface="Arial" panose="020B0604020202020204" pitchFamily="34" charset="0"/>
                </a:rPr>
                <a:t>Culture and leisure</a:t>
              </a:r>
              <a:endParaRPr lang="en-GB" sz="1600" b="1" baseline="30000" noProof="1">
                <a:solidFill>
                  <a:schemeClr val="tx1">
                    <a:lumMod val="50000"/>
                  </a:schemeClr>
                </a:solidFill>
                <a:latin typeface="Arial" panose="020B0604020202020204" pitchFamily="34" charset="0"/>
                <a:cs typeface="Arial" panose="020B0604020202020204" pitchFamily="34" charset="0"/>
              </a:endParaRPr>
            </a:p>
          </p:txBody>
        </p:sp>
      </p:grpSp>
      <p:grpSp>
        <p:nvGrpSpPr>
          <p:cNvPr id="12" name="Grupp 32"/>
          <p:cNvGrpSpPr/>
          <p:nvPr/>
        </p:nvGrpSpPr>
        <p:grpSpPr>
          <a:xfrm>
            <a:off x="6088738" y="4806554"/>
            <a:ext cx="1143977" cy="682700"/>
            <a:chOff x="1384188" y="1570699"/>
            <a:chExt cx="2143846" cy="682700"/>
          </a:xfrm>
        </p:grpSpPr>
        <p:sp>
          <p:nvSpPr>
            <p:cNvPr id="35" name="textruta 34"/>
            <p:cNvSpPr txBox="1"/>
            <p:nvPr/>
          </p:nvSpPr>
          <p:spPr>
            <a:xfrm>
              <a:off x="1384188" y="1570699"/>
              <a:ext cx="2143846" cy="282076"/>
            </a:xfrm>
            <a:prstGeom prst="rect">
              <a:avLst/>
            </a:prstGeom>
            <a:noFill/>
          </p:spPr>
          <p:txBody>
            <a:bodyPr wrap="square" lIns="0" tIns="0" rIns="0" bIns="0" rtlCol="0">
              <a:noAutofit/>
            </a:bodyPr>
            <a:lstStyle/>
            <a:p>
              <a:r>
                <a:rPr lang="sv-SE" sz="1000" b="1" baseline="30000" noProof="1" smtClean="0">
                  <a:solidFill>
                    <a:schemeClr val="accent2"/>
                  </a:solidFill>
                  <a:latin typeface="Arial" panose="020B0604020202020204" pitchFamily="34" charset="0"/>
                  <a:cs typeface="Arial" panose="020B0604020202020204" pitchFamily="34" charset="0"/>
                </a:rPr>
                <a:t> </a:t>
              </a:r>
              <a:r>
                <a:rPr lang="sv-SE" sz="5400" b="1" baseline="30000" noProof="1" smtClean="0">
                  <a:solidFill>
                    <a:schemeClr val="accent2"/>
                  </a:solidFill>
                  <a:latin typeface="Arial" panose="020B0604020202020204" pitchFamily="34" charset="0"/>
                  <a:cs typeface="Arial" panose="020B0604020202020204" pitchFamily="34" charset="0"/>
                </a:rPr>
                <a:t>13%</a:t>
              </a:r>
            </a:p>
            <a:p>
              <a:endParaRPr lang="sv-SE" sz="4800" b="1" baseline="30000" dirty="0">
                <a:latin typeface="Arial" panose="020B0604020202020204" pitchFamily="34" charset="0"/>
                <a:cs typeface="Arial" panose="020B0604020202020204" pitchFamily="34" charset="0"/>
              </a:endParaRPr>
            </a:p>
          </p:txBody>
        </p:sp>
        <p:sp>
          <p:nvSpPr>
            <p:cNvPr id="34" name="textruta 33"/>
            <p:cNvSpPr txBox="1"/>
            <p:nvPr/>
          </p:nvSpPr>
          <p:spPr>
            <a:xfrm>
              <a:off x="1421896" y="1919909"/>
              <a:ext cx="1935653" cy="333490"/>
            </a:xfrm>
            <a:prstGeom prst="rect">
              <a:avLst/>
            </a:prstGeom>
            <a:noFill/>
          </p:spPr>
          <p:txBody>
            <a:bodyPr wrap="square" lIns="0" tIns="0" rIns="0" bIns="0" rtlCol="0">
              <a:noAutofit/>
            </a:bodyPr>
            <a:lstStyle/>
            <a:p>
              <a:pPr lvl="0"/>
              <a:r>
                <a:rPr lang="en-GB" sz="1600" b="1" baseline="30000" dirty="0">
                  <a:solidFill>
                    <a:schemeClr val="tx1">
                      <a:lumMod val="50000"/>
                    </a:schemeClr>
                  </a:solidFill>
                  <a:latin typeface="Arial" panose="020B0604020202020204" pitchFamily="34" charset="0"/>
                  <a:cs typeface="Arial" panose="020B0604020202020204" pitchFamily="34" charset="0"/>
                </a:rPr>
                <a:t>Disabilities</a:t>
              </a:r>
              <a:endParaRPr lang="sv-SE" sz="1600" b="1" baseline="30000" noProof="1">
                <a:solidFill>
                  <a:schemeClr val="tx1">
                    <a:lumMod val="50000"/>
                  </a:schemeClr>
                </a:solidFill>
                <a:latin typeface="Arial" panose="020B0604020202020204" pitchFamily="34" charset="0"/>
                <a:cs typeface="Arial" panose="020B0604020202020204" pitchFamily="34" charset="0"/>
              </a:endParaRPr>
            </a:p>
          </p:txBody>
        </p:sp>
      </p:grpSp>
      <p:sp>
        <p:nvSpPr>
          <p:cNvPr id="70" name="textruta 69"/>
          <p:cNvSpPr txBox="1"/>
          <p:nvPr/>
        </p:nvSpPr>
        <p:spPr>
          <a:xfrm>
            <a:off x="1911284" y="5891749"/>
            <a:ext cx="5321431" cy="238308"/>
          </a:xfrm>
          <a:prstGeom prst="rect">
            <a:avLst/>
          </a:prstGeom>
          <a:noFill/>
        </p:spPr>
        <p:txBody>
          <a:bodyPr wrap="none" tIns="0" rIns="0" bIns="0" rtlCol="0">
            <a:noAutofit/>
          </a:bodyPr>
          <a:lstStyle/>
          <a:p>
            <a:pPr algn="ctr"/>
            <a:r>
              <a:rPr lang="en-GB" sz="2000" b="1" baseline="30000" dirty="0">
                <a:solidFill>
                  <a:schemeClr val="tx1">
                    <a:lumMod val="50000"/>
                  </a:schemeClr>
                </a:solidFill>
                <a:latin typeface="Arial" panose="020B0604020202020204" pitchFamily="34" charset="0"/>
                <a:cs typeface="Arial" panose="020B0604020202020204" pitchFamily="34" charset="0"/>
              </a:rPr>
              <a:t>Health, schools and social care account for 85% of the City of Gothenburg’s costs.</a:t>
            </a:r>
          </a:p>
        </p:txBody>
      </p:sp>
      <p:cxnSp>
        <p:nvCxnSpPr>
          <p:cNvPr id="21" name="Vinklad  20"/>
          <p:cNvCxnSpPr/>
          <p:nvPr/>
        </p:nvCxnSpPr>
        <p:spPr>
          <a:xfrm>
            <a:off x="1413775" y="2274812"/>
            <a:ext cx="1710425" cy="603855"/>
          </a:xfrm>
          <a:prstGeom prst="bentConnector3">
            <a:avLst>
              <a:gd name="adj1" fmla="val 99995"/>
            </a:avLst>
          </a:prstGeom>
          <a:ln w="12700" cap="rnd" cmpd="sng">
            <a:solidFill>
              <a:srgbClr val="000000"/>
            </a:solidFill>
            <a:prstDash val="sysDot"/>
            <a:tailEnd type="oval"/>
          </a:ln>
          <a:effectLst/>
        </p:spPr>
        <p:style>
          <a:lnRef idx="2">
            <a:schemeClr val="accent1"/>
          </a:lnRef>
          <a:fillRef idx="0">
            <a:schemeClr val="accent1"/>
          </a:fillRef>
          <a:effectRef idx="1">
            <a:schemeClr val="accent1"/>
          </a:effectRef>
          <a:fontRef idx="minor">
            <a:schemeClr val="tx1"/>
          </a:fontRef>
        </p:style>
      </p:cxnSp>
      <p:cxnSp>
        <p:nvCxnSpPr>
          <p:cNvPr id="75" name="Vinklad  74"/>
          <p:cNvCxnSpPr/>
          <p:nvPr/>
        </p:nvCxnSpPr>
        <p:spPr>
          <a:xfrm>
            <a:off x="3822536" y="2282040"/>
            <a:ext cx="1215131" cy="511670"/>
          </a:xfrm>
          <a:prstGeom prst="bentConnector3">
            <a:avLst>
              <a:gd name="adj1" fmla="val 100167"/>
            </a:avLst>
          </a:prstGeom>
          <a:ln w="12700" cap="rnd" cmpd="sng">
            <a:solidFill>
              <a:srgbClr val="000000"/>
            </a:solidFill>
            <a:prstDash val="sysDot"/>
            <a:tailEnd type="oval"/>
          </a:ln>
          <a:effectLst/>
        </p:spPr>
        <p:style>
          <a:lnRef idx="2">
            <a:schemeClr val="accent1"/>
          </a:lnRef>
          <a:fillRef idx="0">
            <a:schemeClr val="accent1"/>
          </a:fillRef>
          <a:effectRef idx="1">
            <a:schemeClr val="accent1"/>
          </a:effectRef>
          <a:fontRef idx="minor">
            <a:schemeClr val="tx1"/>
          </a:fontRef>
        </p:style>
      </p:cxnSp>
      <p:cxnSp>
        <p:nvCxnSpPr>
          <p:cNvPr id="90" name="Vinklad  89"/>
          <p:cNvCxnSpPr/>
          <p:nvPr/>
        </p:nvCxnSpPr>
        <p:spPr>
          <a:xfrm rot="10800000" flipV="1">
            <a:off x="5873224" y="2282040"/>
            <a:ext cx="846065" cy="511670"/>
          </a:xfrm>
          <a:prstGeom prst="bentConnector3">
            <a:avLst>
              <a:gd name="adj1" fmla="val 99035"/>
            </a:avLst>
          </a:prstGeom>
          <a:ln w="12700" cap="rnd" cmpd="sng">
            <a:solidFill>
              <a:srgbClr val="000000"/>
            </a:solidFill>
            <a:prstDash val="sysDot"/>
            <a:tailEnd type="oval"/>
          </a:ln>
          <a:effectLst/>
        </p:spPr>
        <p:style>
          <a:lnRef idx="2">
            <a:schemeClr val="accent1"/>
          </a:lnRef>
          <a:fillRef idx="0">
            <a:schemeClr val="accent1"/>
          </a:fillRef>
          <a:effectRef idx="1">
            <a:schemeClr val="accent1"/>
          </a:effectRef>
          <a:fontRef idx="minor">
            <a:schemeClr val="tx1"/>
          </a:fontRef>
        </p:style>
      </p:cxnSp>
      <p:cxnSp>
        <p:nvCxnSpPr>
          <p:cNvPr id="99" name="Rak 98"/>
          <p:cNvCxnSpPr/>
          <p:nvPr/>
        </p:nvCxnSpPr>
        <p:spPr>
          <a:xfrm>
            <a:off x="643266" y="3664453"/>
            <a:ext cx="1825498" cy="0"/>
          </a:xfrm>
          <a:prstGeom prst="line">
            <a:avLst/>
          </a:prstGeom>
          <a:ln w="12700" cap="rnd" cmpd="sng">
            <a:solidFill>
              <a:srgbClr val="000000"/>
            </a:solidFill>
            <a:prstDash val="sysDot"/>
            <a:tailEnd type="oval"/>
          </a:ln>
          <a:effectLst/>
        </p:spPr>
        <p:style>
          <a:lnRef idx="2">
            <a:schemeClr val="accent1"/>
          </a:lnRef>
          <a:fillRef idx="0">
            <a:schemeClr val="accent1"/>
          </a:fillRef>
          <a:effectRef idx="1">
            <a:schemeClr val="accent1"/>
          </a:effectRef>
          <a:fontRef idx="minor">
            <a:schemeClr val="tx1"/>
          </a:fontRef>
        </p:style>
      </p:cxnSp>
      <p:cxnSp>
        <p:nvCxnSpPr>
          <p:cNvPr id="101" name="Rak 100"/>
          <p:cNvCxnSpPr/>
          <p:nvPr/>
        </p:nvCxnSpPr>
        <p:spPr>
          <a:xfrm flipH="1">
            <a:off x="6663267" y="3637116"/>
            <a:ext cx="1473200" cy="0"/>
          </a:xfrm>
          <a:prstGeom prst="line">
            <a:avLst/>
          </a:prstGeom>
          <a:ln w="12700" cap="rnd" cmpd="sng">
            <a:solidFill>
              <a:srgbClr val="000000"/>
            </a:solidFill>
            <a:prstDash val="sysDot"/>
            <a:tailEnd type="oval"/>
          </a:ln>
          <a:effectLst/>
        </p:spPr>
        <p:style>
          <a:lnRef idx="2">
            <a:schemeClr val="accent1"/>
          </a:lnRef>
          <a:fillRef idx="0">
            <a:schemeClr val="accent1"/>
          </a:fillRef>
          <a:effectRef idx="1">
            <a:schemeClr val="accent1"/>
          </a:effectRef>
          <a:fontRef idx="minor">
            <a:schemeClr val="tx1"/>
          </a:fontRef>
        </p:style>
      </p:cxnSp>
      <p:cxnSp>
        <p:nvCxnSpPr>
          <p:cNvPr id="103" name="Vinklad  102"/>
          <p:cNvCxnSpPr/>
          <p:nvPr/>
        </p:nvCxnSpPr>
        <p:spPr>
          <a:xfrm flipV="1">
            <a:off x="1785270" y="4453468"/>
            <a:ext cx="1415133" cy="1052720"/>
          </a:xfrm>
          <a:prstGeom prst="bentConnector3">
            <a:avLst>
              <a:gd name="adj1" fmla="val 100257"/>
            </a:avLst>
          </a:prstGeom>
          <a:ln w="12700" cap="rnd" cmpd="sng">
            <a:solidFill>
              <a:srgbClr val="000000"/>
            </a:solidFill>
            <a:prstDash val="sysDot"/>
            <a:tailEnd type="oval"/>
          </a:ln>
          <a:effectLst/>
        </p:spPr>
        <p:style>
          <a:lnRef idx="2">
            <a:schemeClr val="accent1"/>
          </a:lnRef>
          <a:fillRef idx="0">
            <a:schemeClr val="accent1"/>
          </a:fillRef>
          <a:effectRef idx="1">
            <a:schemeClr val="accent1"/>
          </a:effectRef>
          <a:fontRef idx="minor">
            <a:schemeClr val="tx1"/>
          </a:fontRef>
        </p:style>
      </p:cxnSp>
      <p:cxnSp>
        <p:nvCxnSpPr>
          <p:cNvPr id="113" name="Vinklad  112"/>
          <p:cNvCxnSpPr/>
          <p:nvPr/>
        </p:nvCxnSpPr>
        <p:spPr>
          <a:xfrm flipV="1">
            <a:off x="3631635" y="4453469"/>
            <a:ext cx="1355230" cy="869040"/>
          </a:xfrm>
          <a:prstGeom prst="bentConnector3">
            <a:avLst>
              <a:gd name="adj1" fmla="val 99979"/>
            </a:avLst>
          </a:prstGeom>
          <a:ln w="12700" cap="rnd" cmpd="sng">
            <a:solidFill>
              <a:srgbClr val="000000"/>
            </a:solidFill>
            <a:prstDash val="sysDot"/>
            <a:tailEnd type="oval"/>
          </a:ln>
          <a:effectLst/>
        </p:spPr>
        <p:style>
          <a:lnRef idx="2">
            <a:schemeClr val="accent1"/>
          </a:lnRef>
          <a:fillRef idx="0">
            <a:schemeClr val="accent1"/>
          </a:fillRef>
          <a:effectRef idx="1">
            <a:schemeClr val="accent1"/>
          </a:effectRef>
          <a:fontRef idx="minor">
            <a:schemeClr val="tx1"/>
          </a:fontRef>
        </p:style>
      </p:cxnSp>
      <p:cxnSp>
        <p:nvCxnSpPr>
          <p:cNvPr id="118" name="Vinklad  117"/>
          <p:cNvCxnSpPr/>
          <p:nvPr/>
        </p:nvCxnSpPr>
        <p:spPr>
          <a:xfrm rot="10800000">
            <a:off x="5965237" y="4453473"/>
            <a:ext cx="1045164" cy="869041"/>
          </a:xfrm>
          <a:prstGeom prst="bentConnector3">
            <a:avLst>
              <a:gd name="adj1" fmla="val 99415"/>
            </a:avLst>
          </a:prstGeom>
          <a:ln w="12700" cap="rnd" cmpd="sng">
            <a:solidFill>
              <a:srgbClr val="000000"/>
            </a:solidFill>
            <a:prstDash val="sysDot"/>
            <a:tailEnd type="ova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33553092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childTnLst>
                                </p:cTn>
                              </p:par>
                              <p:par>
                                <p:cTn id="29" presetID="10" presetClass="entr" presetSubtype="0" fill="hold" nodeType="withEffect">
                                  <p:stCondLst>
                                    <p:cond delay="0"/>
                                  </p:stCondLst>
                                  <p:childTnLst>
                                    <p:set>
                                      <p:cBhvr>
                                        <p:cTn id="30" dur="1" fill="hold">
                                          <p:stCondLst>
                                            <p:cond delay="0"/>
                                          </p:stCondLst>
                                        </p:cTn>
                                        <p:tgtEl>
                                          <p:spTgt spid="99"/>
                                        </p:tgtEl>
                                        <p:attrNameLst>
                                          <p:attrName>style.visibility</p:attrName>
                                        </p:attrNameLst>
                                      </p:cBhvr>
                                      <p:to>
                                        <p:strVal val="visible"/>
                                      </p:to>
                                    </p:set>
                                    <p:animEffect transition="in" filter="fade">
                                      <p:cBhvr>
                                        <p:cTn id="31" dur="1000"/>
                                        <p:tgtEl>
                                          <p:spTgt spid="99"/>
                                        </p:tgtEl>
                                      </p:cBhvr>
                                    </p:animEffect>
                                  </p:childTnLst>
                                </p:cTn>
                              </p:par>
                              <p:par>
                                <p:cTn id="32" presetID="10"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childTnLst>
                                </p:cTn>
                              </p:par>
                              <p:par>
                                <p:cTn id="35" presetID="10" presetClass="entr" presetSubtype="0" fill="hold" nodeType="withEffect">
                                  <p:stCondLst>
                                    <p:cond delay="0"/>
                                  </p:stCondLst>
                                  <p:childTnLst>
                                    <p:set>
                                      <p:cBhvr>
                                        <p:cTn id="36" dur="1" fill="hold">
                                          <p:stCondLst>
                                            <p:cond delay="0"/>
                                          </p:stCondLst>
                                        </p:cTn>
                                        <p:tgtEl>
                                          <p:spTgt spid="75"/>
                                        </p:tgtEl>
                                        <p:attrNameLst>
                                          <p:attrName>style.visibility</p:attrName>
                                        </p:attrNameLst>
                                      </p:cBhvr>
                                      <p:to>
                                        <p:strVal val="visible"/>
                                      </p:to>
                                    </p:set>
                                    <p:animEffect transition="in" filter="fade">
                                      <p:cBhvr>
                                        <p:cTn id="37" dur="1000"/>
                                        <p:tgtEl>
                                          <p:spTgt spid="75"/>
                                        </p:tgtEl>
                                      </p:cBhvr>
                                    </p:animEffect>
                                  </p:childTnLst>
                                </p:cTn>
                              </p:par>
                              <p:par>
                                <p:cTn id="38" presetID="10" presetClass="entr" presetSubtype="0" fill="hold" nodeType="withEffect">
                                  <p:stCondLst>
                                    <p:cond delay="0"/>
                                  </p:stCondLst>
                                  <p:childTnLst>
                                    <p:set>
                                      <p:cBhvr>
                                        <p:cTn id="39" dur="1" fill="hold">
                                          <p:stCondLst>
                                            <p:cond delay="0"/>
                                          </p:stCondLst>
                                        </p:cTn>
                                        <p:tgtEl>
                                          <p:spTgt spid="90"/>
                                        </p:tgtEl>
                                        <p:attrNameLst>
                                          <p:attrName>style.visibility</p:attrName>
                                        </p:attrNameLst>
                                      </p:cBhvr>
                                      <p:to>
                                        <p:strVal val="visible"/>
                                      </p:to>
                                    </p:set>
                                    <p:animEffect transition="in" filter="fade">
                                      <p:cBhvr>
                                        <p:cTn id="40" dur="1000"/>
                                        <p:tgtEl>
                                          <p:spTgt spid="90"/>
                                        </p:tgtEl>
                                      </p:cBhvr>
                                    </p:animEffect>
                                  </p:childTnLst>
                                </p:cTn>
                              </p:par>
                              <p:par>
                                <p:cTn id="41" presetID="10" presetClass="entr" presetSubtype="0" fill="hold" nodeType="withEffect">
                                  <p:stCondLst>
                                    <p:cond delay="0"/>
                                  </p:stCondLst>
                                  <p:childTnLst>
                                    <p:set>
                                      <p:cBhvr>
                                        <p:cTn id="42" dur="1" fill="hold">
                                          <p:stCondLst>
                                            <p:cond delay="0"/>
                                          </p:stCondLst>
                                        </p:cTn>
                                        <p:tgtEl>
                                          <p:spTgt spid="101"/>
                                        </p:tgtEl>
                                        <p:attrNameLst>
                                          <p:attrName>style.visibility</p:attrName>
                                        </p:attrNameLst>
                                      </p:cBhvr>
                                      <p:to>
                                        <p:strVal val="visible"/>
                                      </p:to>
                                    </p:set>
                                    <p:animEffect transition="in" filter="fade">
                                      <p:cBhvr>
                                        <p:cTn id="43" dur="1000"/>
                                        <p:tgtEl>
                                          <p:spTgt spid="101"/>
                                        </p:tgtEl>
                                      </p:cBhvr>
                                    </p:animEffect>
                                  </p:childTnLst>
                                </p:cTn>
                              </p:par>
                              <p:par>
                                <p:cTn id="44" presetID="10" presetClass="entr" presetSubtype="0" fill="hold" nodeType="withEffect">
                                  <p:stCondLst>
                                    <p:cond delay="0"/>
                                  </p:stCondLst>
                                  <p:childTnLst>
                                    <p:set>
                                      <p:cBhvr>
                                        <p:cTn id="45" dur="1" fill="hold">
                                          <p:stCondLst>
                                            <p:cond delay="0"/>
                                          </p:stCondLst>
                                        </p:cTn>
                                        <p:tgtEl>
                                          <p:spTgt spid="118"/>
                                        </p:tgtEl>
                                        <p:attrNameLst>
                                          <p:attrName>style.visibility</p:attrName>
                                        </p:attrNameLst>
                                      </p:cBhvr>
                                      <p:to>
                                        <p:strVal val="visible"/>
                                      </p:to>
                                    </p:set>
                                    <p:animEffect transition="in" filter="fade">
                                      <p:cBhvr>
                                        <p:cTn id="46" dur="1000"/>
                                        <p:tgtEl>
                                          <p:spTgt spid="118"/>
                                        </p:tgtEl>
                                      </p:cBhvr>
                                    </p:animEffect>
                                  </p:childTnLst>
                                </p:cTn>
                              </p:par>
                              <p:par>
                                <p:cTn id="47" presetID="10" presetClass="entr" presetSubtype="0" fill="hold" nodeType="withEffect">
                                  <p:stCondLst>
                                    <p:cond delay="0"/>
                                  </p:stCondLst>
                                  <p:childTnLst>
                                    <p:set>
                                      <p:cBhvr>
                                        <p:cTn id="48" dur="1" fill="hold">
                                          <p:stCondLst>
                                            <p:cond delay="0"/>
                                          </p:stCondLst>
                                        </p:cTn>
                                        <p:tgtEl>
                                          <p:spTgt spid="103"/>
                                        </p:tgtEl>
                                        <p:attrNameLst>
                                          <p:attrName>style.visibility</p:attrName>
                                        </p:attrNameLst>
                                      </p:cBhvr>
                                      <p:to>
                                        <p:strVal val="visible"/>
                                      </p:to>
                                    </p:set>
                                    <p:animEffect transition="in" filter="fade">
                                      <p:cBhvr>
                                        <p:cTn id="49" dur="1000"/>
                                        <p:tgtEl>
                                          <p:spTgt spid="103"/>
                                        </p:tgtEl>
                                      </p:cBhvr>
                                    </p:animEffect>
                                  </p:childTnLst>
                                </p:cTn>
                              </p:par>
                              <p:par>
                                <p:cTn id="50" presetID="10" presetClass="entr" presetSubtype="0" fill="hold" nodeType="withEffect">
                                  <p:stCondLst>
                                    <p:cond delay="0"/>
                                  </p:stCondLst>
                                  <p:childTnLst>
                                    <p:set>
                                      <p:cBhvr>
                                        <p:cTn id="51" dur="1" fill="hold">
                                          <p:stCondLst>
                                            <p:cond delay="0"/>
                                          </p:stCondLst>
                                        </p:cTn>
                                        <p:tgtEl>
                                          <p:spTgt spid="113"/>
                                        </p:tgtEl>
                                        <p:attrNameLst>
                                          <p:attrName>style.visibility</p:attrName>
                                        </p:attrNameLst>
                                      </p:cBhvr>
                                      <p:to>
                                        <p:strVal val="visible"/>
                                      </p:to>
                                    </p:set>
                                    <p:animEffect transition="in" filter="fade">
                                      <p:cBhvr>
                                        <p:cTn id="52" dur="10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bild 4" descr="karta.png"/>
          <p:cNvPicPr>
            <a:picLocks noGrp="1" noChangeAspect="1"/>
          </p:cNvPicPr>
          <p:nvPr>
            <p:ph type="pic" sz="quarter" idx="13"/>
          </p:nvPr>
        </p:nvPicPr>
        <p:blipFill rotWithShape="1">
          <a:blip r:embed="rId3" cstate="screen">
            <a:extLst>
              <a:ext uri="{28A0092B-C50C-407E-A947-70E740481C1C}">
                <a14:useLocalDpi xmlns:a14="http://schemas.microsoft.com/office/drawing/2010/main" xmlns=""/>
              </a:ext>
            </a:extLst>
          </a:blip>
          <a:srcRect l="-11764" r="-11764"/>
          <a:stretch/>
        </p:blipFill>
        <p:spPr>
          <a:xfrm>
            <a:off x="-752148" y="607836"/>
            <a:ext cx="10689572" cy="5739872"/>
          </a:xfrm>
        </p:spPr>
      </p:pic>
      <p:sp>
        <p:nvSpPr>
          <p:cNvPr id="2" name="Rubrik 1"/>
          <p:cNvSpPr>
            <a:spLocks noGrp="1"/>
          </p:cNvSpPr>
          <p:nvPr>
            <p:ph type="title"/>
          </p:nvPr>
        </p:nvSpPr>
        <p:spPr>
          <a:xfrm>
            <a:off x="658800" y="417465"/>
            <a:ext cx="6738950" cy="1013400"/>
          </a:xfrm>
        </p:spPr>
        <p:txBody>
          <a:bodyPr/>
          <a:lstStyle/>
          <a:p>
            <a:pPr algn="l" rtl="0"/>
            <a:r>
              <a:rPr lang="en-GB" b="1" i="0" u="none" dirty="0"/>
              <a:t>Gothenburg </a:t>
            </a:r>
            <a:r>
              <a:rPr lang="en-GB" b="1" i="0" u="none" dirty="0" smtClean="0"/>
              <a:t/>
            </a:r>
            <a:br>
              <a:rPr lang="en-GB" b="1" i="0" u="none" dirty="0" smtClean="0"/>
            </a:br>
            <a:r>
              <a:rPr lang="en-GB" b="1" i="0" u="none" dirty="0" smtClean="0"/>
              <a:t>– </a:t>
            </a:r>
            <a:r>
              <a:rPr lang="en-GB" b="1" i="0" u="none" dirty="0"/>
              <a:t>an evolving city of the future</a:t>
            </a:r>
            <a:endParaRPr lang="en-GB" dirty="0"/>
          </a:p>
        </p:txBody>
      </p:sp>
      <p:pic>
        <p:nvPicPr>
          <p:cNvPr id="6" name="Bildobjekt 5" descr="Pil_röd.png"/>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3882925" y="2236383"/>
            <a:ext cx="1007317" cy="748947"/>
          </a:xfrm>
          <a:prstGeom prst="rect">
            <a:avLst/>
          </a:prstGeom>
        </p:spPr>
      </p:pic>
      <p:grpSp>
        <p:nvGrpSpPr>
          <p:cNvPr id="3" name="Grupp 32"/>
          <p:cNvGrpSpPr/>
          <p:nvPr/>
        </p:nvGrpSpPr>
        <p:grpSpPr>
          <a:xfrm>
            <a:off x="584942" y="2654788"/>
            <a:ext cx="4410604" cy="943848"/>
            <a:chOff x="-983986" y="90928"/>
            <a:chExt cx="4410604" cy="943848"/>
          </a:xfrm>
        </p:grpSpPr>
        <p:sp>
          <p:nvSpPr>
            <p:cNvPr id="23" name="textruta 22"/>
            <p:cNvSpPr txBox="1"/>
            <p:nvPr/>
          </p:nvSpPr>
          <p:spPr>
            <a:xfrm>
              <a:off x="-983986" y="90928"/>
              <a:ext cx="4410604" cy="943848"/>
            </a:xfrm>
            <a:prstGeom prst="rect">
              <a:avLst/>
            </a:prstGeom>
            <a:noFill/>
          </p:spPr>
          <p:txBody>
            <a:bodyPr wrap="square" rtlCol="0">
              <a:spAutoFit/>
            </a:bodyPr>
            <a:lstStyle/>
            <a:p>
              <a:pPr algn="l" rtl="0"/>
              <a:r>
                <a:rPr lang="en-GB" sz="4200" b="1" i="0" u="none" dirty="0">
                  <a:solidFill>
                    <a:schemeClr val="accent2"/>
                  </a:solidFill>
                  <a:latin typeface="Arial" panose="020B0604020202020204" pitchFamily="34" charset="0"/>
                  <a:cs typeface="Arial" panose="020B0604020202020204" pitchFamily="34" charset="0"/>
                </a:rPr>
                <a:t>533</a:t>
              </a:r>
              <a:r>
                <a:rPr lang="en-GB" sz="2000" b="1" i="0" u="none" dirty="0">
                  <a:solidFill>
                    <a:schemeClr val="accent2"/>
                  </a:solidFill>
                  <a:latin typeface="Arial" panose="020B0604020202020204" pitchFamily="34" charset="0"/>
                  <a:cs typeface="Arial" panose="020B0604020202020204" pitchFamily="34" charset="0"/>
                </a:rPr>
                <a:t>,</a:t>
              </a:r>
              <a:r>
                <a:rPr lang="en-GB" sz="4200" b="1" i="0" u="none" dirty="0">
                  <a:solidFill>
                    <a:schemeClr val="accent2"/>
                  </a:solidFill>
                  <a:latin typeface="Arial" panose="020B0604020202020204" pitchFamily="34" charset="0"/>
                  <a:cs typeface="Arial" panose="020B0604020202020204" pitchFamily="34" charset="0"/>
                </a:rPr>
                <a:t>300</a:t>
              </a:r>
            </a:p>
            <a:p>
              <a:pPr algn="l" rtl="0">
                <a:lnSpc>
                  <a:spcPts val="1560"/>
                </a:lnSpc>
              </a:pPr>
              <a:r>
                <a:rPr lang="en-GB" sz="1600" b="1" dirty="0" smtClean="0">
                  <a:solidFill>
                    <a:schemeClr val="tx1">
                      <a:lumMod val="50000"/>
                    </a:schemeClr>
                  </a:solidFill>
                  <a:latin typeface="Arial" panose="020B0604020202020204" pitchFamily="34" charset="0"/>
                  <a:cs typeface="Arial" panose="020B0604020202020204" pitchFamily="34" charset="0"/>
                </a:rPr>
                <a:t>r</a:t>
              </a:r>
              <a:r>
                <a:rPr lang="en-GB" sz="1600" b="1" i="0" u="none" dirty="0" smtClean="0">
                  <a:solidFill>
                    <a:schemeClr val="tx1">
                      <a:lumMod val="50000"/>
                    </a:schemeClr>
                  </a:solidFill>
                  <a:latin typeface="Arial" panose="020B0604020202020204" pitchFamily="34" charset="0"/>
                  <a:cs typeface="Arial" panose="020B0604020202020204" pitchFamily="34" charset="0"/>
                </a:rPr>
                <a:t>esidents</a:t>
              </a:r>
              <a:endParaRPr lang="en-GB" sz="1600" b="1" dirty="0">
                <a:solidFill>
                  <a:schemeClr val="tx1">
                    <a:lumMod val="50000"/>
                  </a:schemeClr>
                </a:solidFill>
                <a:latin typeface="Arial" panose="020B0604020202020204" pitchFamily="34" charset="0"/>
                <a:cs typeface="Arial" panose="020B0604020202020204" pitchFamily="34" charset="0"/>
              </a:endParaRPr>
            </a:p>
          </p:txBody>
        </p:sp>
        <p:cxnSp>
          <p:nvCxnSpPr>
            <p:cNvPr id="30" name="Rak 29"/>
            <p:cNvCxnSpPr/>
            <p:nvPr/>
          </p:nvCxnSpPr>
          <p:spPr>
            <a:xfrm>
              <a:off x="-879155" y="1034776"/>
              <a:ext cx="1826894" cy="0"/>
            </a:xfrm>
            <a:prstGeom prst="line">
              <a:avLst/>
            </a:prstGeom>
            <a:ln w="19050">
              <a:solidFill>
                <a:schemeClr val="tx1">
                  <a:lumMod val="50000"/>
                </a:schemeClr>
              </a:solidFill>
              <a:prstDash val="sysDot"/>
            </a:ln>
          </p:spPr>
          <p:style>
            <a:lnRef idx="1">
              <a:schemeClr val="dk1"/>
            </a:lnRef>
            <a:fillRef idx="0">
              <a:schemeClr val="dk1"/>
            </a:fillRef>
            <a:effectRef idx="0">
              <a:schemeClr val="dk1"/>
            </a:effectRef>
            <a:fontRef idx="minor">
              <a:schemeClr val="tx1"/>
            </a:fontRef>
          </p:style>
        </p:cxnSp>
      </p:grpSp>
      <p:cxnSp>
        <p:nvCxnSpPr>
          <p:cNvPr id="38" name="Rak 37"/>
          <p:cNvCxnSpPr/>
          <p:nvPr/>
        </p:nvCxnSpPr>
        <p:spPr>
          <a:xfrm>
            <a:off x="6408181" y="3537078"/>
            <a:ext cx="1818244" cy="0"/>
          </a:xfrm>
          <a:prstGeom prst="line">
            <a:avLst/>
          </a:prstGeom>
          <a:ln w="19050">
            <a:solidFill>
              <a:schemeClr val="tx1">
                <a:lumMod val="50000"/>
              </a:schemeClr>
            </a:solidFill>
            <a:prstDash val="sysDot"/>
          </a:ln>
        </p:spPr>
        <p:style>
          <a:lnRef idx="1">
            <a:schemeClr val="dk1"/>
          </a:lnRef>
          <a:fillRef idx="0">
            <a:schemeClr val="dk1"/>
          </a:fillRef>
          <a:effectRef idx="0">
            <a:schemeClr val="dk1"/>
          </a:effectRef>
          <a:fontRef idx="minor">
            <a:schemeClr val="tx1"/>
          </a:fontRef>
        </p:style>
      </p:cxnSp>
      <p:cxnSp>
        <p:nvCxnSpPr>
          <p:cNvPr id="40" name="Rak 39"/>
          <p:cNvCxnSpPr/>
          <p:nvPr/>
        </p:nvCxnSpPr>
        <p:spPr>
          <a:xfrm>
            <a:off x="658800" y="5850933"/>
            <a:ext cx="3398850" cy="0"/>
          </a:xfrm>
          <a:prstGeom prst="line">
            <a:avLst/>
          </a:prstGeom>
          <a:ln w="19050">
            <a:solidFill>
              <a:schemeClr val="tx1">
                <a:lumMod val="50000"/>
              </a:schemeClr>
            </a:solidFill>
            <a:prstDash val="sysDot"/>
          </a:ln>
        </p:spPr>
        <p:style>
          <a:lnRef idx="1">
            <a:schemeClr val="dk1"/>
          </a:lnRef>
          <a:fillRef idx="0">
            <a:schemeClr val="dk1"/>
          </a:fillRef>
          <a:effectRef idx="0">
            <a:schemeClr val="dk1"/>
          </a:effectRef>
          <a:fontRef idx="minor">
            <a:schemeClr val="tx1"/>
          </a:fontRef>
        </p:style>
      </p:cxnSp>
      <p:sp>
        <p:nvSpPr>
          <p:cNvPr id="24" name="textruta 23"/>
          <p:cNvSpPr txBox="1"/>
          <p:nvPr/>
        </p:nvSpPr>
        <p:spPr>
          <a:xfrm>
            <a:off x="4995546" y="4914026"/>
            <a:ext cx="3665854" cy="943848"/>
          </a:xfrm>
          <a:prstGeom prst="rect">
            <a:avLst/>
          </a:prstGeom>
          <a:noFill/>
        </p:spPr>
        <p:txBody>
          <a:bodyPr wrap="square" rtlCol="0">
            <a:spAutoFit/>
          </a:bodyPr>
          <a:lstStyle/>
          <a:p>
            <a:pPr algn="l" rtl="0"/>
            <a:r>
              <a:rPr lang="en-GB" sz="4200" b="1" i="0" u="none" dirty="0">
                <a:solidFill>
                  <a:schemeClr val="accent2"/>
                </a:solidFill>
                <a:latin typeface="Arial" panose="020B0604020202020204" pitchFamily="34" charset="0"/>
                <a:cs typeface="Arial" panose="020B0604020202020204" pitchFamily="34" charset="0"/>
              </a:rPr>
              <a:t>1.75 </a:t>
            </a:r>
            <a:r>
              <a:rPr lang="en-GB" sz="1600" b="1" i="0" u="none" dirty="0">
                <a:solidFill>
                  <a:schemeClr val="tx1">
                    <a:lumMod val="50000"/>
                  </a:schemeClr>
                </a:solidFill>
                <a:latin typeface="Arial" panose="020B0604020202020204" pitchFamily="34" charset="0"/>
                <a:cs typeface="Arial" panose="020B0604020202020204" pitchFamily="34" charset="0"/>
              </a:rPr>
              <a:t>million residents</a:t>
            </a:r>
          </a:p>
          <a:p>
            <a:pPr algn="l" rtl="0">
              <a:lnSpc>
                <a:spcPts val="1560"/>
              </a:lnSpc>
            </a:pPr>
            <a:r>
              <a:rPr lang="en-GB" sz="1600" b="1" i="0" u="none" dirty="0">
                <a:solidFill>
                  <a:schemeClr val="tx1">
                    <a:lumMod val="50000"/>
                  </a:schemeClr>
                </a:solidFill>
                <a:latin typeface="Arial" panose="020B0604020202020204" pitchFamily="34" charset="0"/>
                <a:cs typeface="Arial" panose="020B0604020202020204" pitchFamily="34" charset="0"/>
              </a:rPr>
              <a:t>in the Gothenburg region in 2030</a:t>
            </a:r>
            <a:endParaRPr lang="en-GB" sz="1600" dirty="0">
              <a:solidFill>
                <a:schemeClr val="tx1">
                  <a:lumMod val="50000"/>
                </a:schemeClr>
              </a:solidFill>
              <a:latin typeface="Arial" panose="020B0604020202020204" pitchFamily="34" charset="0"/>
              <a:cs typeface="Arial" panose="020B0604020202020204" pitchFamily="34" charset="0"/>
            </a:endParaRPr>
          </a:p>
        </p:txBody>
      </p:sp>
      <p:sp>
        <p:nvSpPr>
          <p:cNvPr id="25" name="textruta 24"/>
          <p:cNvSpPr txBox="1"/>
          <p:nvPr/>
        </p:nvSpPr>
        <p:spPr>
          <a:xfrm>
            <a:off x="6271555" y="2492887"/>
            <a:ext cx="2510624" cy="984885"/>
          </a:xfrm>
          <a:prstGeom prst="rect">
            <a:avLst/>
          </a:prstGeom>
          <a:noFill/>
        </p:spPr>
        <p:txBody>
          <a:bodyPr wrap="none" rtlCol="0">
            <a:spAutoFit/>
          </a:bodyPr>
          <a:lstStyle/>
          <a:p>
            <a:pPr algn="l" rtl="0"/>
            <a:r>
              <a:rPr lang="en-GB" sz="4200" b="1" i="0" u="none" dirty="0">
                <a:solidFill>
                  <a:schemeClr val="accent2"/>
                </a:solidFill>
                <a:latin typeface="Arial" panose="020B0604020202020204" pitchFamily="34" charset="0"/>
                <a:cs typeface="Arial" panose="020B0604020202020204" pitchFamily="34" charset="0"/>
              </a:rPr>
              <a:t>23%</a:t>
            </a:r>
            <a:endParaRPr lang="en-GB" sz="4200" dirty="0" smtClean="0">
              <a:solidFill>
                <a:schemeClr val="accent2"/>
              </a:solidFill>
              <a:latin typeface="Arial" panose="020B0604020202020204" pitchFamily="34" charset="0"/>
              <a:cs typeface="Arial" panose="020B0604020202020204" pitchFamily="34" charset="0"/>
            </a:endParaRPr>
          </a:p>
          <a:p>
            <a:pPr algn="l" rtl="0"/>
            <a:r>
              <a:rPr lang="en-GB" sz="1600" b="1" i="0" u="none" dirty="0" smtClean="0">
                <a:solidFill>
                  <a:schemeClr val="tx1">
                    <a:lumMod val="50000"/>
                  </a:schemeClr>
                </a:solidFill>
                <a:latin typeface="Arial" panose="020B0604020202020204" pitchFamily="34" charset="0"/>
                <a:cs typeface="Arial" panose="020B0604020202020204" pitchFamily="34" charset="0"/>
              </a:rPr>
              <a:t>born </a:t>
            </a:r>
            <a:r>
              <a:rPr lang="en-GB" sz="1600" b="1" i="0" u="none" dirty="0">
                <a:solidFill>
                  <a:schemeClr val="tx1">
                    <a:lumMod val="50000"/>
                  </a:schemeClr>
                </a:solidFill>
                <a:latin typeface="Arial" panose="020B0604020202020204" pitchFamily="34" charset="0"/>
                <a:cs typeface="Arial" panose="020B0604020202020204" pitchFamily="34" charset="0"/>
              </a:rPr>
              <a:t>outside of Sweden</a:t>
            </a:r>
            <a:endParaRPr lang="en-GB" sz="1600" dirty="0">
              <a:solidFill>
                <a:schemeClr val="tx1">
                  <a:lumMod val="50000"/>
                </a:schemeClr>
              </a:solidFill>
              <a:latin typeface="Arial" panose="020B0604020202020204" pitchFamily="34" charset="0"/>
              <a:cs typeface="Arial" panose="020B0604020202020204" pitchFamily="34" charset="0"/>
            </a:endParaRPr>
          </a:p>
        </p:txBody>
      </p:sp>
      <p:sp>
        <p:nvSpPr>
          <p:cNvPr id="26" name="textruta 25"/>
          <p:cNvSpPr txBox="1"/>
          <p:nvPr/>
        </p:nvSpPr>
        <p:spPr>
          <a:xfrm>
            <a:off x="3221433" y="3558608"/>
            <a:ext cx="2273379" cy="943848"/>
          </a:xfrm>
          <a:prstGeom prst="rect">
            <a:avLst/>
          </a:prstGeom>
          <a:noFill/>
        </p:spPr>
        <p:txBody>
          <a:bodyPr wrap="none" rtlCol="0">
            <a:spAutoFit/>
          </a:bodyPr>
          <a:lstStyle/>
          <a:p>
            <a:pPr algn="l" rtl="0"/>
            <a:r>
              <a:rPr lang="en-GB" sz="4200" b="1" i="0" u="none" dirty="0">
                <a:solidFill>
                  <a:schemeClr val="accent2"/>
                </a:solidFill>
                <a:latin typeface="Arial" panose="020B0604020202020204" pitchFamily="34" charset="0"/>
                <a:cs typeface="Arial" panose="020B0604020202020204" pitchFamily="34" charset="0"/>
              </a:rPr>
              <a:t>10</a:t>
            </a:r>
            <a:r>
              <a:rPr lang="en-GB" sz="2000" b="1" i="0" u="none" dirty="0">
                <a:solidFill>
                  <a:schemeClr val="accent2"/>
                </a:solidFill>
                <a:latin typeface="Arial" panose="020B0604020202020204" pitchFamily="34" charset="0"/>
                <a:cs typeface="Arial" panose="020B0604020202020204" pitchFamily="34" charset="0"/>
              </a:rPr>
              <a:t> </a:t>
            </a:r>
            <a:r>
              <a:rPr lang="en-GB" sz="1600" b="1" i="0" u="none" dirty="0">
                <a:solidFill>
                  <a:schemeClr val="tx1">
                    <a:lumMod val="50000"/>
                  </a:schemeClr>
                </a:solidFill>
                <a:latin typeface="Arial" panose="020B0604020202020204" pitchFamily="34" charset="0"/>
                <a:cs typeface="Arial" panose="020B0604020202020204" pitchFamily="34" charset="0"/>
              </a:rPr>
              <a:t>districts</a:t>
            </a:r>
            <a:endParaRPr lang="en-GB" sz="1600" dirty="0" smtClean="0">
              <a:solidFill>
                <a:schemeClr val="tx1">
                  <a:lumMod val="50000"/>
                </a:schemeClr>
              </a:solidFill>
              <a:latin typeface="Arial" panose="020B0604020202020204" pitchFamily="34" charset="0"/>
              <a:cs typeface="Arial" panose="020B0604020202020204" pitchFamily="34" charset="0"/>
            </a:endParaRPr>
          </a:p>
          <a:p>
            <a:pPr algn="l" rtl="0">
              <a:lnSpc>
                <a:spcPts val="1560"/>
              </a:lnSpc>
            </a:pPr>
            <a:r>
              <a:rPr lang="en-GB" sz="1600" b="1" i="0" u="none" dirty="0" err="1">
                <a:solidFill>
                  <a:schemeClr val="tx1">
                    <a:lumMod val="50000"/>
                  </a:schemeClr>
                </a:solidFill>
                <a:latin typeface="Arial" panose="020B0604020202020204" pitchFamily="34" charset="0"/>
                <a:cs typeface="Arial" panose="020B0604020202020204" pitchFamily="34" charset="0"/>
              </a:rPr>
              <a:t>Majorna-Linné</a:t>
            </a:r>
            <a:r>
              <a:rPr lang="en-GB" sz="1600" b="1" i="0" u="none" dirty="0">
                <a:solidFill>
                  <a:schemeClr val="tx1">
                    <a:lumMod val="50000"/>
                  </a:schemeClr>
                </a:solidFill>
                <a:latin typeface="Arial" panose="020B0604020202020204" pitchFamily="34" charset="0"/>
                <a:cs typeface="Arial" panose="020B0604020202020204" pitchFamily="34" charset="0"/>
              </a:rPr>
              <a:t> the largest</a:t>
            </a:r>
            <a:endParaRPr lang="en-GB" sz="1600" dirty="0">
              <a:solidFill>
                <a:schemeClr val="tx1">
                  <a:lumMod val="50000"/>
                </a:schemeClr>
              </a:solidFill>
              <a:latin typeface="Arial" panose="020B0604020202020204" pitchFamily="34" charset="0"/>
              <a:cs typeface="Arial" panose="020B0604020202020204" pitchFamily="34" charset="0"/>
            </a:endParaRPr>
          </a:p>
        </p:txBody>
      </p:sp>
      <p:cxnSp>
        <p:nvCxnSpPr>
          <p:cNvPr id="45" name="Rak 44"/>
          <p:cNvCxnSpPr/>
          <p:nvPr/>
        </p:nvCxnSpPr>
        <p:spPr>
          <a:xfrm>
            <a:off x="5084219" y="5879508"/>
            <a:ext cx="3492514" cy="0"/>
          </a:xfrm>
          <a:prstGeom prst="line">
            <a:avLst/>
          </a:prstGeom>
          <a:ln w="19050">
            <a:solidFill>
              <a:schemeClr val="tx1">
                <a:lumMod val="50000"/>
              </a:schemeClr>
            </a:solidFill>
            <a:prstDash val="sysDot"/>
          </a:ln>
        </p:spPr>
        <p:style>
          <a:lnRef idx="1">
            <a:schemeClr val="dk1"/>
          </a:lnRef>
          <a:fillRef idx="0">
            <a:schemeClr val="dk1"/>
          </a:fillRef>
          <a:effectRef idx="0">
            <a:schemeClr val="dk1"/>
          </a:effectRef>
          <a:fontRef idx="minor">
            <a:schemeClr val="tx1"/>
          </a:fontRef>
        </p:style>
      </p:cxnSp>
      <p:sp>
        <p:nvSpPr>
          <p:cNvPr id="4" name="Platshållare för sidfot 3"/>
          <p:cNvSpPr>
            <a:spLocks noGrp="1"/>
          </p:cNvSpPr>
          <p:nvPr>
            <p:ph type="ftr" sz="quarter" idx="14"/>
          </p:nvPr>
        </p:nvSpPr>
        <p:spPr/>
        <p:txBody>
          <a:bodyPr/>
          <a:lstStyle/>
          <a:p>
            <a:pPr algn="r" rtl="0"/>
            <a:r>
              <a:rPr lang="en-GB" b="0" i="0" u="none"/>
              <a:t>A SUSTAINABLE CITY – OPEN TO THE WORLD </a:t>
            </a:r>
            <a:endParaRPr lang="en-GB" dirty="0"/>
          </a:p>
        </p:txBody>
      </p:sp>
      <p:sp>
        <p:nvSpPr>
          <p:cNvPr id="35" name="textruta 34"/>
          <p:cNvSpPr txBox="1"/>
          <p:nvPr/>
        </p:nvSpPr>
        <p:spPr>
          <a:xfrm>
            <a:off x="567168" y="4704795"/>
            <a:ext cx="3898998" cy="1354217"/>
          </a:xfrm>
          <a:prstGeom prst="rect">
            <a:avLst/>
          </a:prstGeom>
          <a:noFill/>
        </p:spPr>
        <p:txBody>
          <a:bodyPr wrap="square" rtlCol="0">
            <a:spAutoFit/>
          </a:bodyPr>
          <a:lstStyle/>
          <a:p>
            <a:r>
              <a:rPr lang="sv-SE" sz="4200" b="1" dirty="0" smtClean="0">
                <a:solidFill>
                  <a:schemeClr val="accent2"/>
                </a:solidFill>
                <a:latin typeface="Arial" panose="020B0604020202020204" pitchFamily="34" charset="0"/>
                <a:cs typeface="Arial" panose="020B0604020202020204" pitchFamily="34" charset="0"/>
              </a:rPr>
              <a:t>1,1</a:t>
            </a:r>
            <a:endParaRPr lang="sv-SE" sz="4200" dirty="0" smtClean="0">
              <a:solidFill>
                <a:schemeClr val="accent2"/>
              </a:solidFill>
              <a:latin typeface="Arial" panose="020B0604020202020204" pitchFamily="34" charset="0"/>
              <a:cs typeface="Arial" panose="020B0604020202020204" pitchFamily="34" charset="0"/>
            </a:endParaRPr>
          </a:p>
          <a:p>
            <a:pPr>
              <a:lnSpc>
                <a:spcPts val="1560"/>
              </a:lnSpc>
            </a:pPr>
            <a:r>
              <a:rPr lang="sv-SE" sz="1600" b="1" dirty="0" smtClean="0">
                <a:solidFill>
                  <a:schemeClr val="tx1">
                    <a:lumMod val="50000"/>
                  </a:schemeClr>
                </a:solidFill>
                <a:latin typeface="Arial" panose="020B0604020202020204" pitchFamily="34" charset="0"/>
                <a:cs typeface="Arial" panose="020B0604020202020204" pitchFamily="34" charset="0"/>
              </a:rPr>
              <a:t>million residents in the Gothenburg </a:t>
            </a:r>
            <a:r>
              <a:rPr lang="sv-SE" sz="1600" b="1" dirty="0" err="1" smtClean="0">
                <a:solidFill>
                  <a:schemeClr val="tx1">
                    <a:lumMod val="50000"/>
                  </a:schemeClr>
                </a:solidFill>
                <a:latin typeface="Arial" panose="020B0604020202020204" pitchFamily="34" charset="0"/>
                <a:cs typeface="Arial" panose="020B0604020202020204" pitchFamily="34" charset="0"/>
              </a:rPr>
              <a:t>labour</a:t>
            </a:r>
            <a:r>
              <a:rPr lang="sv-SE" sz="1600" b="1" dirty="0" smtClean="0">
                <a:solidFill>
                  <a:schemeClr val="tx1">
                    <a:lumMod val="50000"/>
                  </a:schemeClr>
                </a:solidFill>
                <a:latin typeface="Arial" panose="020B0604020202020204" pitchFamily="34" charset="0"/>
                <a:cs typeface="Arial" panose="020B0604020202020204" pitchFamily="34" charset="0"/>
              </a:rPr>
              <a:t> market region today</a:t>
            </a:r>
            <a:endParaRPr lang="sv-SE" sz="1600" dirty="0" smtClean="0">
              <a:solidFill>
                <a:schemeClr val="tx1">
                  <a:lumMod val="50000"/>
                </a:schemeClr>
              </a:solidFill>
              <a:latin typeface="Arial" panose="020B0604020202020204" pitchFamily="34" charset="0"/>
              <a:cs typeface="Arial" panose="020B0604020202020204" pitchFamily="34" charset="0"/>
            </a:endParaRPr>
          </a:p>
        </p:txBody>
      </p:sp>
      <p:cxnSp>
        <p:nvCxnSpPr>
          <p:cNvPr id="51" name="Rak 50"/>
          <p:cNvCxnSpPr/>
          <p:nvPr/>
        </p:nvCxnSpPr>
        <p:spPr>
          <a:xfrm>
            <a:off x="3337962" y="4502456"/>
            <a:ext cx="2525256" cy="0"/>
          </a:xfrm>
          <a:prstGeom prst="line">
            <a:avLst/>
          </a:prstGeom>
          <a:ln w="19050">
            <a:solidFill>
              <a:schemeClr val="tx1">
                <a:lumMod val="50000"/>
              </a:schemeClr>
            </a:solidFill>
            <a:prstDash val="sysDot"/>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xmlns="" val="3420954483"/>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pPr algn="l" rtl="0"/>
            <a:r>
              <a:rPr lang="en-GB" b="1" i="0" u="none"/>
              <a:t>A city open to the world</a:t>
            </a:r>
            <a:endParaRPr lang="en-GB" dirty="0"/>
          </a:p>
        </p:txBody>
      </p:sp>
      <p:pic>
        <p:nvPicPr>
          <p:cNvPr id="3" name="Platshållare för bild 2" descr="Skepp.jpg"/>
          <p:cNvPicPr>
            <a:picLocks noGrp="1" noChangeAspect="1"/>
          </p:cNvPicPr>
          <p:nvPr>
            <p:ph type="pic" sz="quarter" idx="13"/>
          </p:nvPr>
        </p:nvPicPr>
        <p:blipFill>
          <a:blip r:embed="rId3" cstate="screen">
            <a:extLst>
              <a:ext uri="{28A0092B-C50C-407E-A947-70E740481C1C}">
                <a14:useLocalDpi xmlns:a14="http://schemas.microsoft.com/office/drawing/2010/main" xmlns=""/>
              </a:ext>
            </a:extLst>
          </a:blip>
          <a:srcRect t="402" b="402"/>
          <a:stretch>
            <a:fillRect/>
          </a:stretch>
        </p:blipFill>
        <p:spPr/>
      </p:pic>
      <p:sp>
        <p:nvSpPr>
          <p:cNvPr id="11" name="Platshållare för sidfot 8"/>
          <p:cNvSpPr>
            <a:spLocks noGrp="1"/>
          </p:cNvSpPr>
          <p:nvPr>
            <p:ph type="ftr" sz="quarter" idx="14"/>
          </p:nvPr>
        </p:nvSpPr>
        <p:spPr/>
        <p:txBody>
          <a:bodyPr/>
          <a:lstStyle/>
          <a:p>
            <a:pPr algn="r" rtl="0"/>
            <a:r>
              <a:rPr lang="en-GB" b="0" i="0" u="none" kern="0" spc="100"/>
              <a:t>A SUSTAINABLE CITY – OPEN TO THE WORLD </a:t>
            </a:r>
            <a:endParaRPr lang="en-GB" dirty="0"/>
          </a:p>
        </p:txBody>
      </p:sp>
      <p:graphicFrame>
        <p:nvGraphicFramePr>
          <p:cNvPr id="10" name="Tabell 9"/>
          <p:cNvGraphicFramePr>
            <a:graphicFrameLocks noGrp="1"/>
          </p:cNvGraphicFramePr>
          <p:nvPr>
            <p:extLst>
              <p:ext uri="{D42A27DB-BD31-4B8C-83A1-F6EECF244321}">
                <p14:modId xmlns:p14="http://schemas.microsoft.com/office/powerpoint/2010/main" xmlns="" val="1515055307"/>
              </p:ext>
            </p:extLst>
          </p:nvPr>
        </p:nvGraphicFramePr>
        <p:xfrm>
          <a:off x="5350934" y="1629678"/>
          <a:ext cx="3573092" cy="1257456"/>
        </p:xfrm>
        <a:graphic>
          <a:graphicData uri="http://schemas.openxmlformats.org/drawingml/2006/table">
            <a:tbl>
              <a:tblPr firstRow="1" bandRow="1">
                <a:effectLst/>
                <a:tableStyleId>{5C22544A-7EE6-4342-B048-85BDC9FD1C3A}</a:tableStyleId>
              </a:tblPr>
              <a:tblGrid>
                <a:gridCol w="3573092"/>
              </a:tblGrid>
              <a:tr h="628728">
                <a:tc>
                  <a:txBody>
                    <a:bodyPr/>
                    <a:lstStyle/>
                    <a:p>
                      <a:endParaRPr lang="en-GB"/>
                    </a:p>
                  </a:txBody>
                  <a:tcPr marL="0" marR="0" marT="0" marB="0" anchor="b">
                    <a:lnL w="12700" cmpd="sng">
                      <a:noFill/>
                    </a:lnL>
                    <a:lnR w="12700" cmpd="sng">
                      <a:noFill/>
                    </a:lnR>
                    <a:lnT w="12700" cmpd="sng">
                      <a:noFill/>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r>
              <a:tr h="628728">
                <a:tc>
                  <a:txBody>
                    <a:bodyPr/>
                    <a:lstStyle/>
                    <a:p>
                      <a:endParaRPr lang="en-GB" dirty="0"/>
                    </a:p>
                  </a:txBody>
                  <a:tcPr marL="0" marR="0" marT="0" marB="0">
                    <a:lnL w="12700" cmpd="sng">
                      <a:noFill/>
                    </a:lnL>
                    <a:lnR w="12700" cmpd="sng">
                      <a:noFill/>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5" name="Grupp 11"/>
          <p:cNvGrpSpPr/>
          <p:nvPr/>
        </p:nvGrpSpPr>
        <p:grpSpPr>
          <a:xfrm>
            <a:off x="4833008" y="1538280"/>
            <a:ext cx="3926396" cy="1358706"/>
            <a:chOff x="4833008" y="1538280"/>
            <a:chExt cx="3926396" cy="1358706"/>
          </a:xfrm>
        </p:grpSpPr>
        <p:cxnSp>
          <p:nvCxnSpPr>
            <p:cNvPr id="13" name="Rak 12"/>
            <p:cNvCxnSpPr/>
            <p:nvPr/>
          </p:nvCxnSpPr>
          <p:spPr>
            <a:xfrm>
              <a:off x="5027955" y="2896986"/>
              <a:ext cx="3578672" cy="0"/>
            </a:xfrm>
            <a:prstGeom prst="line">
              <a:avLst/>
            </a:prstGeom>
            <a:ln w="19050">
              <a:solidFill>
                <a:schemeClr val="tx1">
                  <a:lumMod val="50000"/>
                </a:schemeClr>
              </a:solidFill>
              <a:prstDash val="sysDot"/>
            </a:ln>
          </p:spPr>
          <p:style>
            <a:lnRef idx="1">
              <a:schemeClr val="dk1"/>
            </a:lnRef>
            <a:fillRef idx="0">
              <a:schemeClr val="dk1"/>
            </a:fillRef>
            <a:effectRef idx="0">
              <a:schemeClr val="dk1"/>
            </a:effectRef>
            <a:fontRef idx="minor">
              <a:schemeClr val="tx1"/>
            </a:fontRef>
          </p:style>
        </p:cxnSp>
        <p:sp>
          <p:nvSpPr>
            <p:cNvPr id="2" name="textruta 1"/>
            <p:cNvSpPr txBox="1"/>
            <p:nvPr/>
          </p:nvSpPr>
          <p:spPr>
            <a:xfrm>
              <a:off x="4833008" y="1538280"/>
              <a:ext cx="3926396" cy="1354217"/>
            </a:xfrm>
            <a:prstGeom prst="rect">
              <a:avLst/>
            </a:prstGeom>
            <a:noFill/>
          </p:spPr>
          <p:txBody>
            <a:bodyPr wrap="none" rtlCol="0">
              <a:spAutoFit/>
            </a:bodyPr>
            <a:lstStyle/>
            <a:p>
              <a:pPr algn="l" rtl="0"/>
              <a:r>
                <a:rPr lang="en-GB" sz="4200" b="1" i="0" u="none" dirty="0">
                  <a:solidFill>
                    <a:schemeClr val="accent2"/>
                  </a:solidFill>
                  <a:latin typeface="Arial" panose="020B0604020202020204" pitchFamily="34" charset="0"/>
                  <a:cs typeface="Arial" panose="020B0604020202020204" pitchFamily="34" charset="0"/>
                </a:rPr>
                <a:t>18th century</a:t>
              </a:r>
            </a:p>
            <a:p>
              <a:pPr marL="93663" algn="l" rtl="0">
                <a:lnSpc>
                  <a:spcPts val="1560"/>
                </a:lnSpc>
              </a:pPr>
              <a:r>
                <a:rPr lang="en-GB" sz="1400" b="1" i="0" u="none" dirty="0">
                  <a:solidFill>
                    <a:schemeClr val="tx1">
                      <a:lumMod val="50000"/>
                    </a:schemeClr>
                  </a:solidFill>
                  <a:latin typeface="Arial" panose="020B0604020202020204" pitchFamily="34" charset="0"/>
                  <a:cs typeface="Arial" panose="020B0604020202020204" pitchFamily="34" charset="0"/>
                </a:rPr>
                <a:t>Built by Dutch and Germans</a:t>
              </a:r>
              <a:r>
                <a:rPr lang="en-GB" sz="1400" b="0" i="0" u="none" dirty="0">
                  <a:solidFill>
                    <a:schemeClr val="tx1">
                      <a:lumMod val="50000"/>
                    </a:schemeClr>
                  </a:solidFill>
                  <a:latin typeface="Arial" panose="020B0604020202020204" pitchFamily="34" charset="0"/>
                  <a:cs typeface="Arial" panose="020B0604020202020204" pitchFamily="34" charset="0"/>
                </a:rPr>
                <a:t> </a:t>
              </a:r>
              <a:r>
                <a:rPr lang="en-GB" sz="1400" b="1" i="0" u="none" dirty="0" smtClean="0">
                  <a:solidFill>
                    <a:schemeClr val="tx1">
                      <a:lumMod val="50000"/>
                    </a:schemeClr>
                  </a:solidFill>
                  <a:latin typeface="Arial" panose="020B0604020202020204" pitchFamily="34" charset="0"/>
                  <a:cs typeface="Arial" panose="020B0604020202020204" pitchFamily="34" charset="0"/>
                </a:rPr>
                <a:t>Developed </a:t>
              </a:r>
              <a:br>
                <a:rPr lang="en-GB" sz="1400" b="1" i="0" u="none" dirty="0" smtClean="0">
                  <a:solidFill>
                    <a:schemeClr val="tx1">
                      <a:lumMod val="50000"/>
                    </a:schemeClr>
                  </a:solidFill>
                  <a:latin typeface="Arial" panose="020B0604020202020204" pitchFamily="34" charset="0"/>
                  <a:cs typeface="Arial" panose="020B0604020202020204" pitchFamily="34" charset="0"/>
                </a:rPr>
              </a:br>
              <a:r>
                <a:rPr lang="en-GB" sz="1400" b="1" i="0" u="none" dirty="0" smtClean="0">
                  <a:solidFill>
                    <a:schemeClr val="tx1">
                      <a:lumMod val="50000"/>
                    </a:schemeClr>
                  </a:solidFill>
                  <a:latin typeface="Arial" panose="020B0604020202020204" pitchFamily="34" charset="0"/>
                  <a:cs typeface="Arial" panose="020B0604020202020204" pitchFamily="34" charset="0"/>
                </a:rPr>
                <a:t>into a </a:t>
              </a:r>
              <a:r>
                <a:rPr lang="en-GB" sz="1400" b="1" i="0" u="none" dirty="0">
                  <a:solidFill>
                    <a:schemeClr val="tx1">
                      <a:lumMod val="50000"/>
                    </a:schemeClr>
                  </a:solidFill>
                  <a:latin typeface="Arial" panose="020B0604020202020204" pitchFamily="34" charset="0"/>
                  <a:cs typeface="Arial" panose="020B0604020202020204" pitchFamily="34" charset="0"/>
                </a:rPr>
                <a:t>shipping and trading city, </a:t>
              </a:r>
              <a:r>
                <a:rPr lang="en-GB" sz="1400" b="1" i="0" u="none" dirty="0" smtClean="0">
                  <a:solidFill>
                    <a:schemeClr val="tx1">
                      <a:lumMod val="50000"/>
                    </a:schemeClr>
                  </a:solidFill>
                  <a:latin typeface="Arial" panose="020B0604020202020204" pitchFamily="34" charset="0"/>
                  <a:cs typeface="Arial" panose="020B0604020202020204" pitchFamily="34" charset="0"/>
                </a:rPr>
                <a:t>partly </a:t>
              </a:r>
              <a:br>
                <a:rPr lang="en-GB" sz="1400" b="1" i="0" u="none" dirty="0" smtClean="0">
                  <a:solidFill>
                    <a:schemeClr val="tx1">
                      <a:lumMod val="50000"/>
                    </a:schemeClr>
                  </a:solidFill>
                  <a:latin typeface="Arial" panose="020B0604020202020204" pitchFamily="34" charset="0"/>
                  <a:cs typeface="Arial" panose="020B0604020202020204" pitchFamily="34" charset="0"/>
                </a:rPr>
              </a:br>
              <a:r>
                <a:rPr lang="en-GB" sz="1400" b="1" i="0" u="none" dirty="0" smtClean="0">
                  <a:solidFill>
                    <a:schemeClr val="tx1">
                      <a:lumMod val="50000"/>
                    </a:schemeClr>
                  </a:solidFill>
                  <a:latin typeface="Arial" panose="020B0604020202020204" pitchFamily="34" charset="0"/>
                  <a:cs typeface="Arial" panose="020B0604020202020204" pitchFamily="34" charset="0"/>
                </a:rPr>
                <a:t>thanks </a:t>
              </a:r>
              <a:r>
                <a:rPr lang="en-GB" sz="1400" b="1" i="0" u="none" dirty="0">
                  <a:solidFill>
                    <a:schemeClr val="tx1">
                      <a:lumMod val="50000"/>
                    </a:schemeClr>
                  </a:solidFill>
                  <a:latin typeface="Arial" panose="020B0604020202020204" pitchFamily="34" charset="0"/>
                  <a:cs typeface="Arial" panose="020B0604020202020204" pitchFamily="34" charset="0"/>
                </a:rPr>
                <a:t>to </a:t>
              </a:r>
              <a:r>
                <a:rPr lang="en-GB" sz="1400" b="1" i="0" u="none" dirty="0" smtClean="0">
                  <a:solidFill>
                    <a:schemeClr val="tx1">
                      <a:lumMod val="50000"/>
                    </a:schemeClr>
                  </a:solidFill>
                  <a:latin typeface="Arial" panose="020B0604020202020204" pitchFamily="34" charset="0"/>
                  <a:cs typeface="Arial" panose="020B0604020202020204" pitchFamily="34" charset="0"/>
                </a:rPr>
                <a:t>the </a:t>
              </a:r>
              <a:r>
                <a:rPr lang="en-GB" sz="1400" b="1" i="0" u="none" dirty="0">
                  <a:solidFill>
                    <a:schemeClr val="tx1">
                      <a:lumMod val="50000"/>
                    </a:schemeClr>
                  </a:solidFill>
                  <a:latin typeface="Arial" panose="020B0604020202020204" pitchFamily="34" charset="0"/>
                  <a:cs typeface="Arial" panose="020B0604020202020204" pitchFamily="34" charset="0"/>
                </a:rPr>
                <a:t>Swedish East India </a:t>
              </a:r>
              <a:r>
                <a:rPr lang="en-GB" sz="1400" b="1" i="0" u="none" dirty="0" smtClean="0">
                  <a:solidFill>
                    <a:schemeClr val="tx1">
                      <a:lumMod val="50000"/>
                    </a:schemeClr>
                  </a:solidFill>
                  <a:latin typeface="Arial" panose="020B0604020202020204" pitchFamily="34" charset="0"/>
                  <a:cs typeface="Arial" panose="020B0604020202020204" pitchFamily="34" charset="0"/>
                </a:rPr>
                <a:t>Company</a:t>
              </a:r>
              <a:endParaRPr lang="en-GB" sz="1400" dirty="0" smtClean="0">
                <a:solidFill>
                  <a:schemeClr val="tx1">
                    <a:lumMod val="50000"/>
                  </a:schemeClr>
                </a:solidFill>
                <a:latin typeface="Arial" panose="020B0604020202020204" pitchFamily="34" charset="0"/>
                <a:cs typeface="Arial" panose="020B0604020202020204" pitchFamily="34" charset="0"/>
              </a:endParaRPr>
            </a:p>
          </p:txBody>
        </p:sp>
      </p:grpSp>
      <p:grpSp>
        <p:nvGrpSpPr>
          <p:cNvPr id="6" name="Grupp 17"/>
          <p:cNvGrpSpPr/>
          <p:nvPr/>
        </p:nvGrpSpPr>
        <p:grpSpPr>
          <a:xfrm>
            <a:off x="4833008" y="2972117"/>
            <a:ext cx="3773619" cy="1149033"/>
            <a:chOff x="4833008" y="2972117"/>
            <a:chExt cx="3773619" cy="1149033"/>
          </a:xfrm>
        </p:grpSpPr>
        <p:cxnSp>
          <p:nvCxnSpPr>
            <p:cNvPr id="14" name="Rak 13"/>
            <p:cNvCxnSpPr/>
            <p:nvPr/>
          </p:nvCxnSpPr>
          <p:spPr>
            <a:xfrm>
              <a:off x="5023871" y="4119788"/>
              <a:ext cx="3582756" cy="0"/>
            </a:xfrm>
            <a:prstGeom prst="line">
              <a:avLst/>
            </a:prstGeom>
            <a:ln w="19050">
              <a:solidFill>
                <a:schemeClr val="tx1">
                  <a:lumMod val="50000"/>
                </a:schemeClr>
              </a:solidFill>
              <a:prstDash val="sysDot"/>
            </a:ln>
          </p:spPr>
          <p:style>
            <a:lnRef idx="1">
              <a:schemeClr val="dk1"/>
            </a:lnRef>
            <a:fillRef idx="0">
              <a:schemeClr val="dk1"/>
            </a:fillRef>
            <a:effectRef idx="0">
              <a:schemeClr val="dk1"/>
            </a:effectRef>
            <a:fontRef idx="minor">
              <a:schemeClr val="tx1"/>
            </a:fontRef>
          </p:style>
        </p:cxnSp>
        <p:sp>
          <p:nvSpPr>
            <p:cNvPr id="16" name="textruta 15"/>
            <p:cNvSpPr txBox="1"/>
            <p:nvPr/>
          </p:nvSpPr>
          <p:spPr>
            <a:xfrm>
              <a:off x="4833008" y="2972117"/>
              <a:ext cx="3432350" cy="1149033"/>
            </a:xfrm>
            <a:prstGeom prst="rect">
              <a:avLst/>
            </a:prstGeom>
            <a:noFill/>
          </p:spPr>
          <p:txBody>
            <a:bodyPr wrap="none" rtlCol="0">
              <a:spAutoFit/>
            </a:bodyPr>
            <a:lstStyle/>
            <a:p>
              <a:pPr algn="l" rtl="0"/>
              <a:r>
                <a:rPr lang="en-GB" sz="4200" b="1" i="0" u="none" dirty="0">
                  <a:solidFill>
                    <a:schemeClr val="accent2"/>
                  </a:solidFill>
                  <a:latin typeface="Arial" panose="020B0604020202020204" pitchFamily="34" charset="0"/>
                  <a:cs typeface="Arial" panose="020B0604020202020204" pitchFamily="34" charset="0"/>
                </a:rPr>
                <a:t>19th century</a:t>
              </a:r>
            </a:p>
            <a:p>
              <a:pPr marL="85725" algn="l" rtl="0">
                <a:lnSpc>
                  <a:spcPts val="1560"/>
                </a:lnSpc>
              </a:pPr>
              <a:r>
                <a:rPr lang="en-GB" sz="1400" b="1" i="0" u="none" dirty="0">
                  <a:solidFill>
                    <a:schemeClr val="tx1">
                      <a:lumMod val="50000"/>
                    </a:schemeClr>
                  </a:solidFill>
                  <a:latin typeface="Arial" panose="020B0604020202020204" pitchFamily="34" charset="0"/>
                  <a:cs typeface="Arial" panose="020B0604020202020204" pitchFamily="34" charset="0"/>
                </a:rPr>
                <a:t>The industrial city evolves thanks to </a:t>
              </a:r>
              <a:r>
                <a:rPr lang="en-GB" sz="1400" b="1" i="0" u="none" dirty="0" smtClean="0">
                  <a:solidFill>
                    <a:schemeClr val="tx1">
                      <a:lumMod val="50000"/>
                    </a:schemeClr>
                  </a:solidFill>
                  <a:latin typeface="Arial" panose="020B0604020202020204" pitchFamily="34" charset="0"/>
                  <a:cs typeface="Arial" panose="020B0604020202020204" pitchFamily="34" charset="0"/>
                </a:rPr>
                <a:t/>
              </a:r>
              <a:br>
                <a:rPr lang="en-GB" sz="1400" b="1" i="0" u="none" dirty="0" smtClean="0">
                  <a:solidFill>
                    <a:schemeClr val="tx1">
                      <a:lumMod val="50000"/>
                    </a:schemeClr>
                  </a:solidFill>
                  <a:latin typeface="Arial" panose="020B0604020202020204" pitchFamily="34" charset="0"/>
                  <a:cs typeface="Arial" panose="020B0604020202020204" pitchFamily="34" charset="0"/>
                </a:rPr>
              </a:br>
              <a:r>
                <a:rPr lang="en-GB" sz="1400" b="1" i="0" u="none" dirty="0" smtClean="0">
                  <a:solidFill>
                    <a:schemeClr val="tx1">
                      <a:lumMod val="50000"/>
                    </a:schemeClr>
                  </a:solidFill>
                  <a:latin typeface="Arial" panose="020B0604020202020204" pitchFamily="34" charset="0"/>
                  <a:cs typeface="Arial" panose="020B0604020202020204" pitchFamily="34" charset="0"/>
                </a:rPr>
                <a:t>expertise from </a:t>
              </a:r>
              <a:r>
                <a:rPr lang="en-GB" sz="1400" b="1" i="0" u="none" dirty="0">
                  <a:solidFill>
                    <a:schemeClr val="tx1">
                      <a:lumMod val="50000"/>
                    </a:schemeClr>
                  </a:solidFill>
                  <a:latin typeface="Arial" panose="020B0604020202020204" pitchFamily="34" charset="0"/>
                  <a:cs typeface="Arial" panose="020B0604020202020204" pitchFamily="34" charset="0"/>
                </a:rPr>
                <a:t>England and Scotland</a:t>
              </a:r>
              <a:endParaRPr lang="en-GB" sz="1400" dirty="0" smtClean="0">
                <a:solidFill>
                  <a:schemeClr val="tx1">
                    <a:lumMod val="50000"/>
                  </a:schemeClr>
                </a:solidFill>
                <a:latin typeface="Arial" panose="020B0604020202020204" pitchFamily="34" charset="0"/>
                <a:cs typeface="Arial" panose="020B0604020202020204" pitchFamily="34" charset="0"/>
              </a:endParaRPr>
            </a:p>
          </p:txBody>
        </p:sp>
      </p:grpSp>
      <p:grpSp>
        <p:nvGrpSpPr>
          <p:cNvPr id="8" name="Grupp 18"/>
          <p:cNvGrpSpPr/>
          <p:nvPr/>
        </p:nvGrpSpPr>
        <p:grpSpPr>
          <a:xfrm>
            <a:off x="4833007" y="4195496"/>
            <a:ext cx="3773620" cy="1354217"/>
            <a:chOff x="4833007" y="4195496"/>
            <a:chExt cx="3773620" cy="1354217"/>
          </a:xfrm>
        </p:grpSpPr>
        <p:sp>
          <p:nvSpPr>
            <p:cNvPr id="4" name="textruta 3"/>
            <p:cNvSpPr txBox="1"/>
            <p:nvPr/>
          </p:nvSpPr>
          <p:spPr>
            <a:xfrm>
              <a:off x="4833007" y="4195496"/>
              <a:ext cx="3637893" cy="1354217"/>
            </a:xfrm>
            <a:prstGeom prst="rect">
              <a:avLst/>
            </a:prstGeom>
            <a:noFill/>
          </p:spPr>
          <p:txBody>
            <a:bodyPr wrap="square" rtlCol="0">
              <a:spAutoFit/>
            </a:bodyPr>
            <a:lstStyle/>
            <a:p>
              <a:pPr algn="l" rtl="0"/>
              <a:r>
                <a:rPr lang="en-GB" b="1" i="0" u="none" dirty="0" smtClean="0">
                  <a:solidFill>
                    <a:schemeClr val="accent2"/>
                  </a:solidFill>
                  <a:latin typeface="Arial" panose="020B0604020202020204" pitchFamily="34" charset="0"/>
                  <a:cs typeface="Arial" panose="020B0604020202020204" pitchFamily="34" charset="0"/>
                </a:rPr>
                <a:t> </a:t>
              </a:r>
              <a:r>
                <a:rPr lang="en-GB" sz="4200" b="1" i="0" u="none" dirty="0" smtClean="0">
                  <a:solidFill>
                    <a:schemeClr val="accent2"/>
                  </a:solidFill>
                  <a:latin typeface="Arial" panose="020B0604020202020204" pitchFamily="34" charset="0"/>
                  <a:cs typeface="Arial" panose="020B0604020202020204" pitchFamily="34" charset="0"/>
                </a:rPr>
                <a:t>20th </a:t>
              </a:r>
              <a:r>
                <a:rPr lang="en-GB" sz="4200" b="1" i="0" u="none" dirty="0">
                  <a:solidFill>
                    <a:schemeClr val="accent2"/>
                  </a:solidFill>
                  <a:latin typeface="Arial" panose="020B0604020202020204" pitchFamily="34" charset="0"/>
                  <a:cs typeface="Arial" panose="020B0604020202020204" pitchFamily="34" charset="0"/>
                </a:rPr>
                <a:t>century</a:t>
              </a:r>
            </a:p>
            <a:p>
              <a:pPr marL="85725" algn="l" rtl="0">
                <a:lnSpc>
                  <a:spcPts val="1560"/>
                </a:lnSpc>
              </a:pPr>
              <a:r>
                <a:rPr lang="en-GB" sz="1400" b="1" i="0" u="none" dirty="0">
                  <a:solidFill>
                    <a:schemeClr val="tx1">
                      <a:lumMod val="50000"/>
                    </a:schemeClr>
                  </a:solidFill>
                  <a:latin typeface="Arial" panose="020B0604020202020204" pitchFamily="34" charset="0"/>
                  <a:cs typeface="Arial" panose="020B0604020202020204" pitchFamily="34" charset="0"/>
                </a:rPr>
                <a:t>The economy grows with workers </a:t>
              </a:r>
              <a:r>
                <a:rPr lang="en-GB" sz="1400" b="1" i="0" u="none" dirty="0" smtClean="0">
                  <a:solidFill>
                    <a:schemeClr val="tx1">
                      <a:lumMod val="50000"/>
                    </a:schemeClr>
                  </a:solidFill>
                  <a:latin typeface="Arial" panose="020B0604020202020204" pitchFamily="34" charset="0"/>
                  <a:cs typeface="Arial" panose="020B0604020202020204" pitchFamily="34" charset="0"/>
                </a:rPr>
                <a:t>from </a:t>
              </a:r>
              <a:r>
                <a:rPr lang="en-GB" sz="1400" b="1" i="0" u="none" dirty="0">
                  <a:solidFill>
                    <a:schemeClr val="tx1">
                      <a:lumMod val="50000"/>
                    </a:schemeClr>
                  </a:solidFill>
                  <a:latin typeface="Arial" panose="020B0604020202020204" pitchFamily="34" charset="0"/>
                  <a:cs typeface="Arial" panose="020B0604020202020204" pitchFamily="34" charset="0"/>
                </a:rPr>
                <a:t>countries like Italy, Greece, </a:t>
              </a:r>
              <a:r>
                <a:rPr lang="en-GB" sz="1400" b="1" i="0" u="none" dirty="0" smtClean="0">
                  <a:solidFill>
                    <a:schemeClr val="tx1">
                      <a:lumMod val="50000"/>
                    </a:schemeClr>
                  </a:solidFill>
                  <a:latin typeface="Arial" panose="020B0604020202020204" pitchFamily="34" charset="0"/>
                  <a:cs typeface="Arial" panose="020B0604020202020204" pitchFamily="34" charset="0"/>
                </a:rPr>
                <a:t>the </a:t>
              </a:r>
              <a:r>
                <a:rPr lang="en-GB" sz="1400" b="1" i="0" u="none" dirty="0">
                  <a:solidFill>
                    <a:schemeClr val="tx1">
                      <a:lumMod val="50000"/>
                    </a:schemeClr>
                  </a:solidFill>
                  <a:latin typeface="Arial" panose="020B0604020202020204" pitchFamily="34" charset="0"/>
                  <a:cs typeface="Arial" panose="020B0604020202020204" pitchFamily="34" charset="0"/>
                </a:rPr>
                <a:t>former Yugoslavia and Finland</a:t>
              </a:r>
              <a:endParaRPr lang="en-GB" sz="1400" b="1" dirty="0">
                <a:solidFill>
                  <a:schemeClr val="tx1">
                    <a:lumMod val="50000"/>
                  </a:schemeClr>
                </a:solidFill>
                <a:latin typeface="Arial" panose="020B0604020202020204" pitchFamily="34" charset="0"/>
                <a:cs typeface="Arial" panose="020B0604020202020204" pitchFamily="34" charset="0"/>
              </a:endParaRPr>
            </a:p>
          </p:txBody>
        </p:sp>
        <p:cxnSp>
          <p:nvCxnSpPr>
            <p:cNvPr id="15" name="Rak 14"/>
            <p:cNvCxnSpPr/>
            <p:nvPr/>
          </p:nvCxnSpPr>
          <p:spPr>
            <a:xfrm>
              <a:off x="5019787" y="5543939"/>
              <a:ext cx="3586840" cy="0"/>
            </a:xfrm>
            <a:prstGeom prst="line">
              <a:avLst/>
            </a:prstGeom>
            <a:ln w="19050">
              <a:solidFill>
                <a:schemeClr val="tx1">
                  <a:lumMod val="50000"/>
                </a:schemeClr>
              </a:solidFill>
              <a:prstDash val="sysDot"/>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xmlns="" val="384996582"/>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GBG-Stad-Mall_ENG_PPT">
  <a:themeElements>
    <a:clrScheme name="GBG-Stad-färgtema">
      <a:dk1>
        <a:srgbClr val="575757"/>
      </a:dk1>
      <a:lt1>
        <a:sysClr val="window" lastClr="FFFFFF"/>
      </a:lt1>
      <a:dk2>
        <a:srgbClr val="575757"/>
      </a:dk2>
      <a:lt2>
        <a:srgbClr val="FFFFFF"/>
      </a:lt2>
      <a:accent1>
        <a:srgbClr val="1475B8"/>
      </a:accent1>
      <a:accent2>
        <a:srgbClr val="F18700"/>
      </a:accent2>
      <a:accent3>
        <a:srgbClr val="9DCBCD"/>
      </a:accent3>
      <a:accent4>
        <a:srgbClr val="727BA0"/>
      </a:accent4>
      <a:accent5>
        <a:srgbClr val="BD0066"/>
      </a:accent5>
      <a:accent6>
        <a:srgbClr val="C1C12A"/>
      </a:accent6>
      <a:hlink>
        <a:srgbClr val="1475B8"/>
      </a:hlink>
      <a:folHlink>
        <a:srgbClr val="9DCBCD"/>
      </a:folHlink>
    </a:clrScheme>
    <a:fontScheme name="Gbg-Stad-teckensnit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600" b="1" dirty="0" err="1" smtClean="0">
            <a:latin typeface="Arial" panose="020B0604020202020204" pitchFamily="34" charset="0"/>
            <a:cs typeface="Arial" panose="020B0604020202020204" pitchFamily="34" charset="0"/>
          </a:defRPr>
        </a:defPPr>
      </a:lstStyle>
    </a:txDef>
  </a:objectDefaults>
  <a:extraClrSchemeLst/>
</a:theme>
</file>

<file path=ppt/theme/theme2.xml><?xml version="1.0" encoding="utf-8"?>
<a:theme xmlns:a="http://schemas.openxmlformats.org/drawingml/2006/main" name="GBGstad-grön">
  <a:themeElements>
    <a:clrScheme name="GBG-stad-färgtema">
      <a:dk1>
        <a:srgbClr val="575757"/>
      </a:dk1>
      <a:lt1>
        <a:sysClr val="window" lastClr="FFFFFF"/>
      </a:lt1>
      <a:dk2>
        <a:srgbClr val="575757"/>
      </a:dk2>
      <a:lt2>
        <a:srgbClr val="FFFFFF"/>
      </a:lt2>
      <a:accent1>
        <a:srgbClr val="1475B8"/>
      </a:accent1>
      <a:accent2>
        <a:srgbClr val="F18700"/>
      </a:accent2>
      <a:accent3>
        <a:srgbClr val="9DCBCD"/>
      </a:accent3>
      <a:accent4>
        <a:srgbClr val="727BA0"/>
      </a:accent4>
      <a:accent5>
        <a:srgbClr val="BD0066"/>
      </a:accent5>
      <a:accent6>
        <a:srgbClr val="C1C12A"/>
      </a:accent6>
      <a:hlink>
        <a:srgbClr val="1475B8"/>
      </a:hlink>
      <a:folHlink>
        <a:srgbClr val="9DCBCD"/>
      </a:folHlink>
    </a:clrScheme>
    <a:fontScheme name="GBG-Stad-teckensnit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600" b="1" dirty="0" err="1" smtClean="0">
            <a:latin typeface="Arial" panose="020B0604020202020204" pitchFamily="34" charset="0"/>
            <a:cs typeface="Arial" panose="020B0604020202020204" pitchFamily="34" charset="0"/>
          </a:defRPr>
        </a:defPPr>
      </a:lstStyle>
    </a:txDef>
  </a:objectDefaults>
  <a:extraClrSchemeLst/>
</a:theme>
</file>

<file path=ppt/theme/theme3.xml><?xml version="1.0" encoding="utf-8"?>
<a:theme xmlns:a="http://schemas.openxmlformats.org/drawingml/2006/main" name="GBGstad-röd">
  <a:themeElements>
    <a:clrScheme name="GBG-stad-färgtema">
      <a:dk1>
        <a:srgbClr val="575757"/>
      </a:dk1>
      <a:lt1>
        <a:sysClr val="window" lastClr="FFFFFF"/>
      </a:lt1>
      <a:dk2>
        <a:srgbClr val="575757"/>
      </a:dk2>
      <a:lt2>
        <a:srgbClr val="FFFFFF"/>
      </a:lt2>
      <a:accent1>
        <a:srgbClr val="1475B8"/>
      </a:accent1>
      <a:accent2>
        <a:srgbClr val="F18700"/>
      </a:accent2>
      <a:accent3>
        <a:srgbClr val="9DCBCD"/>
      </a:accent3>
      <a:accent4>
        <a:srgbClr val="727BA0"/>
      </a:accent4>
      <a:accent5>
        <a:srgbClr val="BD0066"/>
      </a:accent5>
      <a:accent6>
        <a:srgbClr val="C1C12A"/>
      </a:accent6>
      <a:hlink>
        <a:srgbClr val="1475B8"/>
      </a:hlink>
      <a:folHlink>
        <a:srgbClr val="9DCBCD"/>
      </a:folHlink>
    </a:clrScheme>
    <a:fontScheme name="GBG-Stad-teckensnit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600" b="1" dirty="0" err="1" smtClean="0">
            <a:latin typeface="Arial" panose="020B0604020202020204" pitchFamily="34" charset="0"/>
            <a:cs typeface="Arial" panose="020B0604020202020204" pitchFamily="34" charset="0"/>
          </a:defRPr>
        </a:defPPr>
      </a:lstStyle>
    </a:txDef>
  </a:objectDefaults>
  <a:extraClrSchemeLst/>
</a:theme>
</file>

<file path=ppt/theme/theme4.xml><?xml version="1.0" encoding="utf-8"?>
<a:theme xmlns:a="http://schemas.openxmlformats.org/drawingml/2006/main" name="GBGstad-prickar">
  <a:themeElements>
    <a:clrScheme name="GBG-stad-färgtema">
      <a:dk1>
        <a:srgbClr val="575757"/>
      </a:dk1>
      <a:lt1>
        <a:sysClr val="window" lastClr="FFFFFF"/>
      </a:lt1>
      <a:dk2>
        <a:srgbClr val="575757"/>
      </a:dk2>
      <a:lt2>
        <a:srgbClr val="FFFFFF"/>
      </a:lt2>
      <a:accent1>
        <a:srgbClr val="1475B8"/>
      </a:accent1>
      <a:accent2>
        <a:srgbClr val="F18700"/>
      </a:accent2>
      <a:accent3>
        <a:srgbClr val="9DCBCD"/>
      </a:accent3>
      <a:accent4>
        <a:srgbClr val="727BA0"/>
      </a:accent4>
      <a:accent5>
        <a:srgbClr val="BD0066"/>
      </a:accent5>
      <a:accent6>
        <a:srgbClr val="C1C12A"/>
      </a:accent6>
      <a:hlink>
        <a:srgbClr val="1475B8"/>
      </a:hlink>
      <a:folHlink>
        <a:srgbClr val="9DCBCD"/>
      </a:folHlink>
    </a:clrScheme>
    <a:fontScheme name="GBG-Stad-teckensnit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600" b="1" dirty="0" err="1" smtClean="0">
            <a:latin typeface="Arial" panose="020B0604020202020204" pitchFamily="34" charset="0"/>
            <a:cs typeface="Arial" panose="020B0604020202020204" pitchFamily="34" charset="0"/>
          </a:defRPr>
        </a:defPPr>
      </a:lstStyle>
    </a:txDef>
  </a:objectDefaults>
  <a:extraClrSchemeLst/>
</a:theme>
</file>

<file path=ppt/theme/theme5.xml><?xml version="1.0" encoding="utf-8"?>
<a:theme xmlns:a="http://schemas.openxmlformats.org/drawingml/2006/main" name="GBGstad-turkos">
  <a:themeElements>
    <a:clrScheme name="GBG-stad-färgtema">
      <a:dk1>
        <a:srgbClr val="575757"/>
      </a:dk1>
      <a:lt1>
        <a:sysClr val="window" lastClr="FFFFFF"/>
      </a:lt1>
      <a:dk2>
        <a:srgbClr val="575757"/>
      </a:dk2>
      <a:lt2>
        <a:srgbClr val="FFFFFF"/>
      </a:lt2>
      <a:accent1>
        <a:srgbClr val="1475B8"/>
      </a:accent1>
      <a:accent2>
        <a:srgbClr val="F18700"/>
      </a:accent2>
      <a:accent3>
        <a:srgbClr val="9DCBCD"/>
      </a:accent3>
      <a:accent4>
        <a:srgbClr val="727BA0"/>
      </a:accent4>
      <a:accent5>
        <a:srgbClr val="BD0066"/>
      </a:accent5>
      <a:accent6>
        <a:srgbClr val="C1C12A"/>
      </a:accent6>
      <a:hlink>
        <a:srgbClr val="1475B8"/>
      </a:hlink>
      <a:folHlink>
        <a:srgbClr val="9DCBCD"/>
      </a:folHlink>
    </a:clrScheme>
    <a:fontScheme name="GBG-Stad-teckensnit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600" b="1" dirty="0" err="1" smtClean="0">
            <a:latin typeface="Arial" panose="020B0604020202020204" pitchFamily="34" charset="0"/>
            <a:cs typeface="Arial" panose="020B0604020202020204" pitchFamily="34" charset="0"/>
          </a:defRPr>
        </a:defPPr>
      </a:lstStyle>
    </a:txDef>
  </a:objectDefaults>
  <a:extraClrSchemeLst/>
</a:theme>
</file>

<file path=ppt/theme/theme6.xml><?xml version="1.0" encoding="utf-8"?>
<a:theme xmlns:a="http://schemas.openxmlformats.org/drawingml/2006/main" name="GBGstad-lila">
  <a:themeElements>
    <a:clrScheme name="GBG-stad-färgtema">
      <a:dk1>
        <a:srgbClr val="575757"/>
      </a:dk1>
      <a:lt1>
        <a:sysClr val="window" lastClr="FFFFFF"/>
      </a:lt1>
      <a:dk2>
        <a:srgbClr val="575757"/>
      </a:dk2>
      <a:lt2>
        <a:srgbClr val="FFFFFF"/>
      </a:lt2>
      <a:accent1>
        <a:srgbClr val="1475B8"/>
      </a:accent1>
      <a:accent2>
        <a:srgbClr val="F18700"/>
      </a:accent2>
      <a:accent3>
        <a:srgbClr val="9DCBCD"/>
      </a:accent3>
      <a:accent4>
        <a:srgbClr val="727BA0"/>
      </a:accent4>
      <a:accent5>
        <a:srgbClr val="BD0066"/>
      </a:accent5>
      <a:accent6>
        <a:srgbClr val="C1C12A"/>
      </a:accent6>
      <a:hlink>
        <a:srgbClr val="1475B8"/>
      </a:hlink>
      <a:folHlink>
        <a:srgbClr val="9DCBCD"/>
      </a:folHlink>
    </a:clrScheme>
    <a:fontScheme name="GBG-Stad-teckensnit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600" b="1" dirty="0" err="1" smtClean="0">
            <a:latin typeface="Arial" panose="020B0604020202020204" pitchFamily="34" charset="0"/>
            <a:cs typeface="Arial" panose="020B0604020202020204" pitchFamily="34" charset="0"/>
          </a:defRPr>
        </a:defPPr>
      </a:lstStyle>
    </a:txDef>
  </a:objectDefaults>
  <a:extraClrSchemeLst/>
</a:theme>
</file>

<file path=ppt/theme/theme7.xml><?xml version="1.0" encoding="utf-8"?>
<a:theme xmlns:a="http://schemas.openxmlformats.org/drawingml/2006/main" name="GBGstad-avslut">
  <a:themeElements>
    <a:clrScheme name="GBG-stad-färgtema">
      <a:dk1>
        <a:srgbClr val="575757"/>
      </a:dk1>
      <a:lt1>
        <a:sysClr val="window" lastClr="FFFFFF"/>
      </a:lt1>
      <a:dk2>
        <a:srgbClr val="575757"/>
      </a:dk2>
      <a:lt2>
        <a:srgbClr val="FFFFFF"/>
      </a:lt2>
      <a:accent1>
        <a:srgbClr val="1475B8"/>
      </a:accent1>
      <a:accent2>
        <a:srgbClr val="F18700"/>
      </a:accent2>
      <a:accent3>
        <a:srgbClr val="9DCBCD"/>
      </a:accent3>
      <a:accent4>
        <a:srgbClr val="727BA0"/>
      </a:accent4>
      <a:accent5>
        <a:srgbClr val="BD0066"/>
      </a:accent5>
      <a:accent6>
        <a:srgbClr val="C1C12A"/>
      </a:accent6>
      <a:hlink>
        <a:srgbClr val="1475B8"/>
      </a:hlink>
      <a:folHlink>
        <a:srgbClr val="9DCBCD"/>
      </a:folHlink>
    </a:clrScheme>
    <a:fontScheme name="GBG-Stad-teckensnit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600" b="1" dirty="0" err="1" smtClean="0">
            <a:latin typeface="Arial" panose="020B0604020202020204" pitchFamily="34" charset="0"/>
            <a:cs typeface="Arial" panose="020B0604020202020204" pitchFamily="34" charset="0"/>
          </a:defRPr>
        </a:defPPr>
      </a:lstStyle>
    </a:txDef>
  </a:objectDefaults>
  <a:extraClrScheme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GBG-Stad-Mall_ENG_PPT</Template>
  <TotalTime>326</TotalTime>
  <Words>2998</Words>
  <Application>Microsoft Office PowerPoint</Application>
  <PresentationFormat>Bildspel på skärmen (4:3)</PresentationFormat>
  <Paragraphs>566</Paragraphs>
  <Slides>62</Slides>
  <Notes>14</Notes>
  <HiddenSlides>0</HiddenSlides>
  <MMClips>0</MMClips>
  <ScaleCrop>false</ScaleCrop>
  <HeadingPairs>
    <vt:vector size="4" baseType="variant">
      <vt:variant>
        <vt:lpstr>Tema</vt:lpstr>
      </vt:variant>
      <vt:variant>
        <vt:i4>7</vt:i4>
      </vt:variant>
      <vt:variant>
        <vt:lpstr>Bildrubriker</vt:lpstr>
      </vt:variant>
      <vt:variant>
        <vt:i4>62</vt:i4>
      </vt:variant>
    </vt:vector>
  </HeadingPairs>
  <TitlesOfParts>
    <vt:vector size="69" baseType="lpstr">
      <vt:lpstr>GBG-Stad-Mall_ENG_PPT</vt:lpstr>
      <vt:lpstr>GBGstad-grön</vt:lpstr>
      <vt:lpstr>GBGstad-röd</vt:lpstr>
      <vt:lpstr>GBGstad-prickar</vt:lpstr>
      <vt:lpstr>GBGstad-turkos</vt:lpstr>
      <vt:lpstr>GBGstad-lila</vt:lpstr>
      <vt:lpstr>GBGstad-avslut</vt:lpstr>
      <vt:lpstr>Gothenburg</vt:lpstr>
      <vt:lpstr>Sweden</vt:lpstr>
      <vt:lpstr>Constitutional monarchy </vt:lpstr>
      <vt:lpstr>Levels in the administration</vt:lpstr>
      <vt:lpstr>City of Gothenburg – in brief</vt:lpstr>
      <vt:lpstr>City of Gothenburg – in brief</vt:lpstr>
      <vt:lpstr>Where does the money go?</vt:lpstr>
      <vt:lpstr>Gothenburg  – an evolving city of the future</vt:lpstr>
      <vt:lpstr>A city open to the world</vt:lpstr>
      <vt:lpstr>A city open to the world</vt:lpstr>
      <vt:lpstr>Great strengths and opportunities</vt:lpstr>
      <vt:lpstr>Gothenburg is growing  – but the aim is to shorten distances</vt:lpstr>
      <vt:lpstr>A close city – Gothenburg 2035</vt:lpstr>
      <vt:lpstr>River city – inclusive green dynamic </vt:lpstr>
      <vt:lpstr>ElectriCity – a collaboration  for sustainable public transport</vt:lpstr>
      <vt:lpstr>DriveMe – self-driving cars  for sustainable mobility</vt:lpstr>
      <vt:lpstr>2021 – more than an anniversary </vt:lpstr>
      <vt:lpstr>A sustainable city – open to the world</vt:lpstr>
      <vt:lpstr>Bild 19</vt:lpstr>
      <vt:lpstr>The City has expanded over wetlands</vt:lpstr>
      <vt:lpstr>A future extreme weather event</vt:lpstr>
      <vt:lpstr>From www.goteborg.se</vt:lpstr>
      <vt:lpstr>Climate change Rising sea levels</vt:lpstr>
      <vt:lpstr>High water levels</vt:lpstr>
      <vt:lpstr>Water level meters</vt:lpstr>
      <vt:lpstr>Egon</vt:lpstr>
      <vt:lpstr>Vulnerability communication</vt:lpstr>
      <vt:lpstr>Damage costs for traffic standing still</vt:lpstr>
      <vt:lpstr>Expansion plans</vt:lpstr>
      <vt:lpstr>Planning levels  Central City</vt:lpstr>
      <vt:lpstr>Criteria for selection of protection- current planning levels</vt:lpstr>
      <vt:lpstr>The hydro model</vt:lpstr>
      <vt:lpstr>Hydro model - parts </vt:lpstr>
      <vt:lpstr>Input - data</vt:lpstr>
      <vt:lpstr>Current work</vt:lpstr>
      <vt:lpstr>Heavy rain fall 500 year return time</vt:lpstr>
      <vt:lpstr>High sea level, combined with high flow in the stream</vt:lpstr>
      <vt:lpstr>Important conclusions </vt:lpstr>
      <vt:lpstr>Bild 39</vt:lpstr>
      <vt:lpstr>Strategy mid long term </vt:lpstr>
      <vt:lpstr>Bild 41</vt:lpstr>
      <vt:lpstr>Storm surge barrier</vt:lpstr>
      <vt:lpstr> Älvsborg storm surge barrrier </vt:lpstr>
      <vt:lpstr>Technical specification</vt:lpstr>
      <vt:lpstr>Second option </vt:lpstr>
      <vt:lpstr>Visitor centre</vt:lpstr>
      <vt:lpstr>Barrier Älvsborgsbron</vt:lpstr>
      <vt:lpstr>Barrier Älvsborg</vt:lpstr>
      <vt:lpstr>Barrier Nordre Älv</vt:lpstr>
      <vt:lpstr>Nordre Älv</vt:lpstr>
      <vt:lpstr>Bild 51</vt:lpstr>
      <vt:lpstr>Bild 52</vt:lpstr>
      <vt:lpstr>Bild 53</vt:lpstr>
      <vt:lpstr>        Costs million Swedish Crowns</vt:lpstr>
      <vt:lpstr>Risks and uncertainties </vt:lpstr>
      <vt:lpstr>Experiences from the Netherlands</vt:lpstr>
      <vt:lpstr>On the national level</vt:lpstr>
      <vt:lpstr>No distinct flood governance policy domain on national level</vt:lpstr>
      <vt:lpstr>Division of responsibilities between national and local level</vt:lpstr>
      <vt:lpstr>Remarks</vt:lpstr>
      <vt:lpstr>Bild 61</vt:lpstr>
      <vt:lpstr>Bild 62</vt:lpstr>
    </vt:vector>
  </TitlesOfParts>
  <Company>Göteborgs stad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Gothenburg</dc:title>
  <dc:creator>ulfmob0715</dc:creator>
  <cp:lastModifiedBy>ulfmob0715</cp:lastModifiedBy>
  <cp:revision>29</cp:revision>
  <cp:lastPrinted>2014-06-25T13:57:34Z</cp:lastPrinted>
  <dcterms:created xsi:type="dcterms:W3CDTF">2015-05-20T08:56:29Z</dcterms:created>
  <dcterms:modified xsi:type="dcterms:W3CDTF">2015-05-25T12:59:12Z</dcterms:modified>
</cp:coreProperties>
</file>