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24215" y="172958"/>
            <a:ext cx="135352" cy="117147"/>
          </a:xfrm>
          <a:custGeom>
            <a:avLst/>
            <a:gdLst/>
            <a:ahLst/>
            <a:cxnLst/>
            <a:rect l="l" t="t" r="r" b="b"/>
            <a:pathLst>
              <a:path w="135352" h="117147">
                <a:moveTo>
                  <a:pt x="68862" y="0"/>
                </a:moveTo>
                <a:lnTo>
                  <a:pt x="31266" y="7438"/>
                </a:lnTo>
                <a:lnTo>
                  <a:pt x="5266" y="36568"/>
                </a:lnTo>
                <a:lnTo>
                  <a:pt x="0" y="70905"/>
                </a:lnTo>
                <a:lnTo>
                  <a:pt x="3673" y="83468"/>
                </a:lnTo>
                <a:lnTo>
                  <a:pt x="43871" y="113707"/>
                </a:lnTo>
                <a:lnTo>
                  <a:pt x="79266" y="117147"/>
                </a:lnTo>
                <a:lnTo>
                  <a:pt x="93709" y="114871"/>
                </a:lnTo>
                <a:lnTo>
                  <a:pt x="105408" y="110823"/>
                </a:lnTo>
                <a:lnTo>
                  <a:pt x="115084" y="105117"/>
                </a:lnTo>
                <a:lnTo>
                  <a:pt x="123456" y="97868"/>
                </a:lnTo>
                <a:lnTo>
                  <a:pt x="125573" y="94852"/>
                </a:lnTo>
                <a:lnTo>
                  <a:pt x="58929" y="94852"/>
                </a:lnTo>
                <a:lnTo>
                  <a:pt x="46877" y="90400"/>
                </a:lnTo>
                <a:lnTo>
                  <a:pt x="37194" y="82040"/>
                </a:lnTo>
                <a:lnTo>
                  <a:pt x="30847" y="69349"/>
                </a:lnTo>
                <a:lnTo>
                  <a:pt x="28802" y="51909"/>
                </a:lnTo>
                <a:lnTo>
                  <a:pt x="32408" y="41906"/>
                </a:lnTo>
                <a:lnTo>
                  <a:pt x="39547" y="33644"/>
                </a:lnTo>
                <a:lnTo>
                  <a:pt x="50709" y="27622"/>
                </a:lnTo>
                <a:lnTo>
                  <a:pt x="66382" y="24340"/>
                </a:lnTo>
                <a:lnTo>
                  <a:pt x="127991" y="24296"/>
                </a:lnTo>
                <a:lnTo>
                  <a:pt x="119142" y="14655"/>
                </a:lnTo>
                <a:lnTo>
                  <a:pt x="107994" y="7754"/>
                </a:lnTo>
                <a:lnTo>
                  <a:pt x="95450" y="3346"/>
                </a:lnTo>
                <a:lnTo>
                  <a:pt x="82182" y="928"/>
                </a:lnTo>
                <a:lnTo>
                  <a:pt x="68862" y="0"/>
                </a:lnTo>
                <a:close/>
              </a:path>
              <a:path w="135352" h="117147">
                <a:moveTo>
                  <a:pt x="135352" y="76555"/>
                </a:moveTo>
                <a:lnTo>
                  <a:pt x="105939" y="76803"/>
                </a:lnTo>
                <a:lnTo>
                  <a:pt x="101401" y="82833"/>
                </a:lnTo>
                <a:lnTo>
                  <a:pt x="93579" y="88935"/>
                </a:lnTo>
                <a:lnTo>
                  <a:pt x="80184" y="93484"/>
                </a:lnTo>
                <a:lnTo>
                  <a:pt x="58929" y="94852"/>
                </a:lnTo>
                <a:lnTo>
                  <a:pt x="125573" y="94852"/>
                </a:lnTo>
                <a:lnTo>
                  <a:pt x="131399" y="86551"/>
                </a:lnTo>
                <a:lnTo>
                  <a:pt x="135352" y="76555"/>
                </a:lnTo>
                <a:close/>
              </a:path>
              <a:path w="135352" h="117147">
                <a:moveTo>
                  <a:pt x="127991" y="24296"/>
                </a:moveTo>
                <a:lnTo>
                  <a:pt x="87055" y="24296"/>
                </a:lnTo>
                <a:lnTo>
                  <a:pt x="97534" y="31363"/>
                </a:lnTo>
                <a:lnTo>
                  <a:pt x="103687" y="37888"/>
                </a:lnTo>
                <a:lnTo>
                  <a:pt x="128222" y="24548"/>
                </a:lnTo>
                <a:lnTo>
                  <a:pt x="127991" y="242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71752" y="239794"/>
            <a:ext cx="29246" cy="48048"/>
          </a:xfrm>
          <a:custGeom>
            <a:avLst/>
            <a:gdLst/>
            <a:ahLst/>
            <a:cxnLst/>
            <a:rect l="l" t="t" r="r" b="b"/>
            <a:pathLst>
              <a:path w="29246" h="48048">
                <a:moveTo>
                  <a:pt x="0" y="24024"/>
                </a:moveTo>
                <a:lnTo>
                  <a:pt x="29246" y="24024"/>
                </a:lnTo>
              </a:path>
            </a:pathLst>
          </a:custGeom>
          <a:ln w="4931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bk object 19"/>
          <p:cNvSpPr/>
          <p:nvPr/>
        </p:nvSpPr>
        <p:spPr>
          <a:xfrm>
            <a:off x="471752" y="229046"/>
            <a:ext cx="124295" cy="0"/>
          </a:xfrm>
          <a:custGeom>
            <a:avLst/>
            <a:gdLst/>
            <a:ahLst/>
            <a:cxnLst/>
            <a:rect l="l" t="t" r="r" b="b"/>
            <a:pathLst>
              <a:path w="124295" h="0">
                <a:moveTo>
                  <a:pt x="0" y="0"/>
                </a:moveTo>
                <a:lnTo>
                  <a:pt x="124295" y="0"/>
                </a:lnTo>
              </a:path>
            </a:pathLst>
          </a:custGeom>
          <a:ln w="227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bk object 20"/>
          <p:cNvSpPr/>
          <p:nvPr/>
        </p:nvSpPr>
        <p:spPr>
          <a:xfrm>
            <a:off x="471752" y="174043"/>
            <a:ext cx="29246" cy="44255"/>
          </a:xfrm>
          <a:custGeom>
            <a:avLst/>
            <a:gdLst/>
            <a:ahLst/>
            <a:cxnLst/>
            <a:rect l="l" t="t" r="r" b="b"/>
            <a:pathLst>
              <a:path w="29246" h="44255">
                <a:moveTo>
                  <a:pt x="0" y="22127"/>
                </a:moveTo>
                <a:lnTo>
                  <a:pt x="29246" y="22127"/>
                </a:lnTo>
              </a:path>
            </a:pathLst>
          </a:custGeom>
          <a:ln w="45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bk object 21"/>
          <p:cNvSpPr/>
          <p:nvPr/>
        </p:nvSpPr>
        <p:spPr>
          <a:xfrm>
            <a:off x="566802" y="239849"/>
            <a:ext cx="29246" cy="48318"/>
          </a:xfrm>
          <a:custGeom>
            <a:avLst/>
            <a:gdLst/>
            <a:ahLst/>
            <a:cxnLst/>
            <a:rect l="l" t="t" r="r" b="b"/>
            <a:pathLst>
              <a:path w="29246" h="48318">
                <a:moveTo>
                  <a:pt x="0" y="24159"/>
                </a:moveTo>
                <a:lnTo>
                  <a:pt x="29246" y="24159"/>
                </a:lnTo>
              </a:path>
            </a:pathLst>
          </a:custGeom>
          <a:ln w="495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bk object 22"/>
          <p:cNvSpPr/>
          <p:nvPr/>
        </p:nvSpPr>
        <p:spPr>
          <a:xfrm>
            <a:off x="566802" y="174620"/>
            <a:ext cx="29246" cy="43486"/>
          </a:xfrm>
          <a:custGeom>
            <a:avLst/>
            <a:gdLst/>
            <a:ahLst/>
            <a:cxnLst/>
            <a:rect l="l" t="t" r="r" b="b"/>
            <a:pathLst>
              <a:path w="29246" h="43486">
                <a:moveTo>
                  <a:pt x="0" y="21743"/>
                </a:moveTo>
                <a:lnTo>
                  <a:pt x="29246" y="21743"/>
                </a:lnTo>
              </a:path>
            </a:pathLst>
          </a:custGeom>
          <a:ln w="4475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bk object 23"/>
          <p:cNvSpPr/>
          <p:nvPr/>
        </p:nvSpPr>
        <p:spPr>
          <a:xfrm>
            <a:off x="610740" y="174620"/>
            <a:ext cx="138818" cy="113547"/>
          </a:xfrm>
          <a:custGeom>
            <a:avLst/>
            <a:gdLst/>
            <a:ahLst/>
            <a:cxnLst/>
            <a:rect l="l" t="t" r="r" b="b"/>
            <a:pathLst>
              <a:path w="138818" h="113547">
                <a:moveTo>
                  <a:pt x="84981" y="0"/>
                </a:moveTo>
                <a:lnTo>
                  <a:pt x="53534" y="0"/>
                </a:lnTo>
                <a:lnTo>
                  <a:pt x="0" y="113547"/>
                </a:lnTo>
                <a:lnTo>
                  <a:pt x="29190" y="113541"/>
                </a:lnTo>
                <a:lnTo>
                  <a:pt x="41407" y="89388"/>
                </a:lnTo>
                <a:lnTo>
                  <a:pt x="127395" y="89388"/>
                </a:lnTo>
                <a:lnTo>
                  <a:pt x="117066" y="67618"/>
                </a:lnTo>
                <a:lnTo>
                  <a:pt x="86725" y="67618"/>
                </a:lnTo>
                <a:lnTo>
                  <a:pt x="51559" y="66632"/>
                </a:lnTo>
                <a:lnTo>
                  <a:pt x="65735" y="33824"/>
                </a:lnTo>
                <a:lnTo>
                  <a:pt x="68175" y="31407"/>
                </a:lnTo>
                <a:lnTo>
                  <a:pt x="68175" y="26575"/>
                </a:lnTo>
                <a:lnTo>
                  <a:pt x="97591" y="26575"/>
                </a:lnTo>
                <a:lnTo>
                  <a:pt x="84981" y="0"/>
                </a:lnTo>
                <a:close/>
              </a:path>
              <a:path w="138818" h="113547">
                <a:moveTo>
                  <a:pt x="127395" y="89388"/>
                </a:moveTo>
                <a:lnTo>
                  <a:pt x="41407" y="89388"/>
                </a:lnTo>
                <a:lnTo>
                  <a:pt x="97403" y="89389"/>
                </a:lnTo>
                <a:lnTo>
                  <a:pt x="107408" y="113546"/>
                </a:lnTo>
                <a:lnTo>
                  <a:pt x="138818" y="113463"/>
                </a:lnTo>
                <a:lnTo>
                  <a:pt x="127395" y="89388"/>
                </a:lnTo>
                <a:close/>
              </a:path>
              <a:path w="138818" h="113547">
                <a:moveTo>
                  <a:pt x="97591" y="26575"/>
                </a:moveTo>
                <a:lnTo>
                  <a:pt x="68175" y="26575"/>
                </a:lnTo>
                <a:lnTo>
                  <a:pt x="68175" y="28991"/>
                </a:lnTo>
                <a:lnTo>
                  <a:pt x="70616" y="28991"/>
                </a:lnTo>
                <a:lnTo>
                  <a:pt x="70616" y="33824"/>
                </a:lnTo>
                <a:lnTo>
                  <a:pt x="73056" y="36237"/>
                </a:lnTo>
                <a:lnTo>
                  <a:pt x="86725" y="67618"/>
                </a:lnTo>
                <a:lnTo>
                  <a:pt x="117066" y="67618"/>
                </a:lnTo>
                <a:lnTo>
                  <a:pt x="97591" y="26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bk object 24"/>
          <p:cNvSpPr/>
          <p:nvPr/>
        </p:nvSpPr>
        <p:spPr>
          <a:xfrm>
            <a:off x="764213" y="277095"/>
            <a:ext cx="85296" cy="0"/>
          </a:xfrm>
          <a:custGeom>
            <a:avLst/>
            <a:gdLst/>
            <a:ahLst/>
            <a:cxnLst/>
            <a:rect l="l" t="t" r="r" b="b"/>
            <a:pathLst>
              <a:path w="85296" h="0">
                <a:moveTo>
                  <a:pt x="0" y="0"/>
                </a:moveTo>
                <a:lnTo>
                  <a:pt x="85296" y="0"/>
                </a:lnTo>
              </a:path>
            </a:pathLst>
          </a:custGeom>
          <a:ln w="2276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bk object 25"/>
          <p:cNvSpPr/>
          <p:nvPr/>
        </p:nvSpPr>
        <p:spPr>
          <a:xfrm>
            <a:off x="778840" y="174043"/>
            <a:ext cx="0" cy="92304"/>
          </a:xfrm>
          <a:custGeom>
            <a:avLst/>
            <a:gdLst/>
            <a:ahLst/>
            <a:cxnLst/>
            <a:rect l="l" t="t" r="r" b="b"/>
            <a:pathLst>
              <a:path w="0" h="92304">
                <a:moveTo>
                  <a:pt x="0" y="0"/>
                </a:moveTo>
                <a:lnTo>
                  <a:pt x="0" y="92304"/>
                </a:lnTo>
              </a:path>
            </a:pathLst>
          </a:custGeom>
          <a:ln w="3052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bk object 26"/>
          <p:cNvSpPr/>
          <p:nvPr/>
        </p:nvSpPr>
        <p:spPr>
          <a:xfrm>
            <a:off x="869003" y="174620"/>
            <a:ext cx="151099" cy="113547"/>
          </a:xfrm>
          <a:custGeom>
            <a:avLst/>
            <a:gdLst/>
            <a:ahLst/>
            <a:cxnLst/>
            <a:rect l="l" t="t" r="r" b="b"/>
            <a:pathLst>
              <a:path w="151099" h="113547">
                <a:moveTo>
                  <a:pt x="49075" y="24159"/>
                </a:moveTo>
                <a:lnTo>
                  <a:pt x="24374" y="24159"/>
                </a:lnTo>
                <a:lnTo>
                  <a:pt x="29298" y="33935"/>
                </a:lnTo>
                <a:lnTo>
                  <a:pt x="60926" y="113547"/>
                </a:lnTo>
                <a:lnTo>
                  <a:pt x="87736" y="113547"/>
                </a:lnTo>
                <a:lnTo>
                  <a:pt x="98780" y="86972"/>
                </a:lnTo>
                <a:lnTo>
                  <a:pt x="75563" y="86972"/>
                </a:lnTo>
                <a:lnTo>
                  <a:pt x="73123" y="79723"/>
                </a:lnTo>
                <a:lnTo>
                  <a:pt x="73123" y="77310"/>
                </a:lnTo>
                <a:lnTo>
                  <a:pt x="68114" y="69754"/>
                </a:lnTo>
                <a:lnTo>
                  <a:pt x="49075" y="24159"/>
                </a:lnTo>
                <a:close/>
              </a:path>
              <a:path w="151099" h="113547">
                <a:moveTo>
                  <a:pt x="38987" y="0"/>
                </a:moveTo>
                <a:lnTo>
                  <a:pt x="0" y="0"/>
                </a:lnTo>
                <a:lnTo>
                  <a:pt x="3" y="113547"/>
                </a:lnTo>
                <a:lnTo>
                  <a:pt x="26814" y="113540"/>
                </a:lnTo>
                <a:lnTo>
                  <a:pt x="26814" y="33824"/>
                </a:lnTo>
                <a:lnTo>
                  <a:pt x="24374" y="28991"/>
                </a:lnTo>
                <a:lnTo>
                  <a:pt x="24374" y="24159"/>
                </a:lnTo>
                <a:lnTo>
                  <a:pt x="49075" y="24159"/>
                </a:lnTo>
                <a:lnTo>
                  <a:pt x="38987" y="0"/>
                </a:lnTo>
                <a:close/>
              </a:path>
              <a:path w="151099" h="113547">
                <a:moveTo>
                  <a:pt x="151080" y="24159"/>
                </a:moveTo>
                <a:lnTo>
                  <a:pt x="124284" y="24159"/>
                </a:lnTo>
                <a:lnTo>
                  <a:pt x="124288" y="113547"/>
                </a:lnTo>
                <a:lnTo>
                  <a:pt x="151099" y="113415"/>
                </a:lnTo>
                <a:lnTo>
                  <a:pt x="151080" y="24159"/>
                </a:lnTo>
                <a:close/>
              </a:path>
              <a:path w="151099" h="113547">
                <a:moveTo>
                  <a:pt x="151075" y="0"/>
                </a:moveTo>
                <a:lnTo>
                  <a:pt x="109543" y="307"/>
                </a:lnTo>
                <a:lnTo>
                  <a:pt x="80416" y="70061"/>
                </a:lnTo>
                <a:lnTo>
                  <a:pt x="78003" y="77310"/>
                </a:lnTo>
                <a:lnTo>
                  <a:pt x="75563" y="82139"/>
                </a:lnTo>
                <a:lnTo>
                  <a:pt x="75563" y="86972"/>
                </a:lnTo>
                <a:lnTo>
                  <a:pt x="98780" y="86972"/>
                </a:lnTo>
                <a:lnTo>
                  <a:pt x="121872" y="31407"/>
                </a:lnTo>
                <a:lnTo>
                  <a:pt x="124284" y="28991"/>
                </a:lnTo>
                <a:lnTo>
                  <a:pt x="124284" y="24159"/>
                </a:lnTo>
                <a:lnTo>
                  <a:pt x="151080" y="24159"/>
                </a:lnTo>
                <a:lnTo>
                  <a:pt x="151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bk object 27"/>
          <p:cNvSpPr/>
          <p:nvPr/>
        </p:nvSpPr>
        <p:spPr>
          <a:xfrm>
            <a:off x="1046917" y="278359"/>
            <a:ext cx="107231" cy="0"/>
          </a:xfrm>
          <a:custGeom>
            <a:avLst/>
            <a:gdLst/>
            <a:ahLst/>
            <a:cxnLst/>
            <a:rect l="l" t="t" r="r" b="b"/>
            <a:pathLst>
              <a:path w="107231" h="0">
                <a:moveTo>
                  <a:pt x="0" y="0"/>
                </a:moveTo>
                <a:lnTo>
                  <a:pt x="107231" y="0"/>
                </a:lnTo>
              </a:path>
            </a:pathLst>
          </a:custGeom>
          <a:ln w="2023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bk object 28"/>
          <p:cNvSpPr/>
          <p:nvPr/>
        </p:nvSpPr>
        <p:spPr>
          <a:xfrm>
            <a:off x="1046917" y="239794"/>
            <a:ext cx="26814" cy="29082"/>
          </a:xfrm>
          <a:custGeom>
            <a:avLst/>
            <a:gdLst/>
            <a:ahLst/>
            <a:cxnLst/>
            <a:rect l="l" t="t" r="r" b="b"/>
            <a:pathLst>
              <a:path w="26814" h="29082">
                <a:moveTo>
                  <a:pt x="0" y="14541"/>
                </a:moveTo>
                <a:lnTo>
                  <a:pt x="26814" y="14541"/>
                </a:lnTo>
              </a:path>
            </a:pathLst>
          </a:custGeom>
          <a:ln w="3035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bk object 29"/>
          <p:cNvSpPr/>
          <p:nvPr/>
        </p:nvSpPr>
        <p:spPr>
          <a:xfrm>
            <a:off x="1046917" y="230311"/>
            <a:ext cx="95057" cy="0"/>
          </a:xfrm>
          <a:custGeom>
            <a:avLst/>
            <a:gdLst/>
            <a:ahLst/>
            <a:cxnLst/>
            <a:rect l="l" t="t" r="r" b="b"/>
            <a:pathLst>
              <a:path w="95057" h="0">
                <a:moveTo>
                  <a:pt x="0" y="0"/>
                </a:moveTo>
                <a:lnTo>
                  <a:pt x="95057" y="0"/>
                </a:lnTo>
              </a:path>
            </a:pathLst>
          </a:custGeom>
          <a:ln w="2023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bk object 30"/>
          <p:cNvSpPr/>
          <p:nvPr/>
        </p:nvSpPr>
        <p:spPr>
          <a:xfrm>
            <a:off x="1046917" y="196803"/>
            <a:ext cx="26814" cy="24024"/>
          </a:xfrm>
          <a:custGeom>
            <a:avLst/>
            <a:gdLst/>
            <a:ahLst/>
            <a:cxnLst/>
            <a:rect l="l" t="t" r="r" b="b"/>
            <a:pathLst>
              <a:path w="26814" h="24024">
                <a:moveTo>
                  <a:pt x="0" y="12012"/>
                </a:moveTo>
                <a:lnTo>
                  <a:pt x="26814" y="12012"/>
                </a:lnTo>
              </a:path>
            </a:pathLst>
          </a:custGeom>
          <a:ln w="2529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bk object 31"/>
          <p:cNvSpPr/>
          <p:nvPr/>
        </p:nvSpPr>
        <p:spPr>
          <a:xfrm>
            <a:off x="1046917" y="185423"/>
            <a:ext cx="104790" cy="0"/>
          </a:xfrm>
          <a:custGeom>
            <a:avLst/>
            <a:gdLst/>
            <a:ahLst/>
            <a:cxnLst/>
            <a:rect l="l" t="t" r="r" b="b"/>
            <a:pathLst>
              <a:path w="104790" h="0">
                <a:moveTo>
                  <a:pt x="0" y="0"/>
                </a:moveTo>
                <a:lnTo>
                  <a:pt x="104790" y="0"/>
                </a:lnTo>
              </a:path>
            </a:pathLst>
          </a:custGeom>
          <a:ln w="2402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bk object 32"/>
          <p:cNvSpPr/>
          <p:nvPr/>
        </p:nvSpPr>
        <p:spPr>
          <a:xfrm>
            <a:off x="1305739" y="172217"/>
            <a:ext cx="120719" cy="118161"/>
          </a:xfrm>
          <a:custGeom>
            <a:avLst/>
            <a:gdLst/>
            <a:ahLst/>
            <a:cxnLst/>
            <a:rect l="l" t="t" r="r" b="b"/>
            <a:pathLst>
              <a:path w="120719" h="118161">
                <a:moveTo>
                  <a:pt x="26323" y="82126"/>
                </a:moveTo>
                <a:lnTo>
                  <a:pt x="0" y="90128"/>
                </a:lnTo>
                <a:lnTo>
                  <a:pt x="9470" y="101200"/>
                </a:lnTo>
                <a:lnTo>
                  <a:pt x="20461" y="108937"/>
                </a:lnTo>
                <a:lnTo>
                  <a:pt x="32526" y="113920"/>
                </a:lnTo>
                <a:lnTo>
                  <a:pt x="45217" y="116731"/>
                </a:lnTo>
                <a:lnTo>
                  <a:pt x="58087" y="117951"/>
                </a:lnTo>
                <a:lnTo>
                  <a:pt x="70687" y="118161"/>
                </a:lnTo>
                <a:lnTo>
                  <a:pt x="83394" y="116683"/>
                </a:lnTo>
                <a:lnTo>
                  <a:pt x="96843" y="112800"/>
                </a:lnTo>
                <a:lnTo>
                  <a:pt x="108942" y="105388"/>
                </a:lnTo>
                <a:lnTo>
                  <a:pt x="113612" y="98881"/>
                </a:lnTo>
                <a:lnTo>
                  <a:pt x="60709" y="98881"/>
                </a:lnTo>
                <a:lnTo>
                  <a:pt x="47280" y="96535"/>
                </a:lnTo>
                <a:lnTo>
                  <a:pt x="35169" y="91079"/>
                </a:lnTo>
                <a:lnTo>
                  <a:pt x="26323" y="82126"/>
                </a:lnTo>
                <a:close/>
              </a:path>
              <a:path w="120719" h="118161">
                <a:moveTo>
                  <a:pt x="58841" y="0"/>
                </a:moveTo>
                <a:lnTo>
                  <a:pt x="20690" y="10410"/>
                </a:lnTo>
                <a:lnTo>
                  <a:pt x="9269" y="24145"/>
                </a:lnTo>
                <a:lnTo>
                  <a:pt x="9269" y="28977"/>
                </a:lnTo>
                <a:lnTo>
                  <a:pt x="39936" y="65518"/>
                </a:lnTo>
                <a:lnTo>
                  <a:pt x="68572" y="69914"/>
                </a:lnTo>
                <a:lnTo>
                  <a:pt x="79952" y="72463"/>
                </a:lnTo>
                <a:lnTo>
                  <a:pt x="84805" y="72463"/>
                </a:lnTo>
                <a:lnTo>
                  <a:pt x="92126" y="74880"/>
                </a:lnTo>
                <a:lnTo>
                  <a:pt x="92313" y="84217"/>
                </a:lnTo>
                <a:lnTo>
                  <a:pt x="86671" y="93670"/>
                </a:lnTo>
                <a:lnTo>
                  <a:pt x="73953" y="97955"/>
                </a:lnTo>
                <a:lnTo>
                  <a:pt x="60709" y="98881"/>
                </a:lnTo>
                <a:lnTo>
                  <a:pt x="113612" y="98881"/>
                </a:lnTo>
                <a:lnTo>
                  <a:pt x="117598" y="93326"/>
                </a:lnTo>
                <a:lnTo>
                  <a:pt x="120719" y="75491"/>
                </a:lnTo>
                <a:lnTo>
                  <a:pt x="114666" y="62893"/>
                </a:lnTo>
                <a:lnTo>
                  <a:pt x="104329" y="54985"/>
                </a:lnTo>
                <a:lnTo>
                  <a:pt x="91419" y="50419"/>
                </a:lnTo>
                <a:lnTo>
                  <a:pt x="77648" y="47848"/>
                </a:lnTo>
                <a:lnTo>
                  <a:pt x="62089" y="46023"/>
                </a:lnTo>
                <a:lnTo>
                  <a:pt x="50697" y="43472"/>
                </a:lnTo>
                <a:lnTo>
                  <a:pt x="43377" y="41056"/>
                </a:lnTo>
                <a:lnTo>
                  <a:pt x="36084" y="41056"/>
                </a:lnTo>
                <a:lnTo>
                  <a:pt x="36462" y="30357"/>
                </a:lnTo>
                <a:lnTo>
                  <a:pt x="45159" y="21421"/>
                </a:lnTo>
                <a:lnTo>
                  <a:pt x="60431" y="19312"/>
                </a:lnTo>
                <a:lnTo>
                  <a:pt x="116567" y="19312"/>
                </a:lnTo>
                <a:lnTo>
                  <a:pt x="112717" y="15591"/>
                </a:lnTo>
                <a:lnTo>
                  <a:pt x="97218" y="5507"/>
                </a:lnTo>
                <a:lnTo>
                  <a:pt x="86118" y="2441"/>
                </a:lnTo>
                <a:lnTo>
                  <a:pt x="73648" y="604"/>
                </a:lnTo>
                <a:lnTo>
                  <a:pt x="58841" y="0"/>
                </a:lnTo>
                <a:close/>
              </a:path>
              <a:path w="120719" h="118161">
                <a:moveTo>
                  <a:pt x="116567" y="19312"/>
                </a:moveTo>
                <a:lnTo>
                  <a:pt x="75072" y="19312"/>
                </a:lnTo>
                <a:lnTo>
                  <a:pt x="89686" y="26561"/>
                </a:lnTo>
                <a:lnTo>
                  <a:pt x="92126" y="31393"/>
                </a:lnTo>
                <a:lnTo>
                  <a:pt x="94570" y="31392"/>
                </a:lnTo>
                <a:lnTo>
                  <a:pt x="119903" y="22537"/>
                </a:lnTo>
                <a:lnTo>
                  <a:pt x="116567" y="193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bk object 33"/>
          <p:cNvSpPr/>
          <p:nvPr/>
        </p:nvSpPr>
        <p:spPr>
          <a:xfrm>
            <a:off x="1176083" y="174620"/>
            <a:ext cx="124189" cy="113547"/>
          </a:xfrm>
          <a:custGeom>
            <a:avLst/>
            <a:gdLst/>
            <a:ahLst/>
            <a:cxnLst/>
            <a:rect l="l" t="t" r="r" b="b"/>
            <a:pathLst>
              <a:path w="124189" h="113547">
                <a:moveTo>
                  <a:pt x="78002" y="0"/>
                </a:moveTo>
                <a:lnTo>
                  <a:pt x="0" y="0"/>
                </a:lnTo>
                <a:lnTo>
                  <a:pt x="67" y="113547"/>
                </a:lnTo>
                <a:lnTo>
                  <a:pt x="29256" y="113322"/>
                </a:lnTo>
                <a:lnTo>
                  <a:pt x="29502" y="67645"/>
                </a:lnTo>
                <a:lnTo>
                  <a:pt x="91882" y="67645"/>
                </a:lnTo>
                <a:lnTo>
                  <a:pt x="90177" y="65229"/>
                </a:lnTo>
                <a:lnTo>
                  <a:pt x="95057" y="65229"/>
                </a:lnTo>
                <a:lnTo>
                  <a:pt x="102350" y="62813"/>
                </a:lnTo>
                <a:lnTo>
                  <a:pt x="113089" y="54987"/>
                </a:lnTo>
                <a:lnTo>
                  <a:pt x="116174" y="48318"/>
                </a:lnTo>
                <a:lnTo>
                  <a:pt x="29254" y="48318"/>
                </a:lnTo>
                <a:lnTo>
                  <a:pt x="29354" y="19326"/>
                </a:lnTo>
                <a:lnTo>
                  <a:pt x="115850" y="19326"/>
                </a:lnTo>
                <a:lnTo>
                  <a:pt x="115702" y="18911"/>
                </a:lnTo>
                <a:lnTo>
                  <a:pt x="103261" y="5243"/>
                </a:lnTo>
                <a:lnTo>
                  <a:pt x="91799" y="1101"/>
                </a:lnTo>
                <a:lnTo>
                  <a:pt x="78002" y="0"/>
                </a:lnTo>
                <a:close/>
              </a:path>
              <a:path w="124189" h="113547">
                <a:moveTo>
                  <a:pt x="91882" y="67645"/>
                </a:moveTo>
                <a:lnTo>
                  <a:pt x="29502" y="67645"/>
                </a:lnTo>
                <a:lnTo>
                  <a:pt x="60946" y="67680"/>
                </a:lnTo>
                <a:lnTo>
                  <a:pt x="92853" y="113546"/>
                </a:lnTo>
                <a:lnTo>
                  <a:pt x="124189" y="113411"/>
                </a:lnTo>
                <a:lnTo>
                  <a:pt x="91882" y="67645"/>
                </a:lnTo>
                <a:close/>
              </a:path>
              <a:path w="124189" h="113547">
                <a:moveTo>
                  <a:pt x="115850" y="19326"/>
                </a:moveTo>
                <a:lnTo>
                  <a:pt x="85296" y="19326"/>
                </a:lnTo>
                <a:lnTo>
                  <a:pt x="87736" y="24159"/>
                </a:lnTo>
                <a:lnTo>
                  <a:pt x="90177" y="26575"/>
                </a:lnTo>
                <a:lnTo>
                  <a:pt x="90177" y="28991"/>
                </a:lnTo>
                <a:lnTo>
                  <a:pt x="92617" y="31407"/>
                </a:lnTo>
                <a:lnTo>
                  <a:pt x="92617" y="48318"/>
                </a:lnTo>
                <a:lnTo>
                  <a:pt x="116174" y="48318"/>
                </a:lnTo>
                <a:lnTo>
                  <a:pt x="117979" y="44417"/>
                </a:lnTo>
                <a:lnTo>
                  <a:pt x="119243" y="28818"/>
                </a:lnTo>
                <a:lnTo>
                  <a:pt x="115850" y="193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bk object 34"/>
          <p:cNvSpPr/>
          <p:nvPr/>
        </p:nvSpPr>
        <p:spPr>
          <a:xfrm>
            <a:off x="0" y="457200"/>
            <a:ext cx="9144000" cy="1650"/>
          </a:xfrm>
          <a:custGeom>
            <a:avLst/>
            <a:gdLst/>
            <a:ahLst/>
            <a:cxnLst/>
            <a:rect l="l" t="t" r="r" b="b"/>
            <a:pathLst>
              <a:path w="9144000" h="1650">
                <a:moveTo>
                  <a:pt x="0" y="0"/>
                </a:moveTo>
                <a:lnTo>
                  <a:pt x="9144000" y="1650"/>
                </a:lnTo>
              </a:path>
            </a:pathLst>
          </a:custGeom>
          <a:ln w="3175">
            <a:solidFill>
              <a:srgbClr val="CCCCC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bk object 35"/>
          <p:cNvSpPr/>
          <p:nvPr/>
        </p:nvSpPr>
        <p:spPr>
          <a:xfrm>
            <a:off x="1836420" y="42671"/>
            <a:ext cx="2455163" cy="3627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bk object 36"/>
          <p:cNvSpPr/>
          <p:nvPr/>
        </p:nvSpPr>
        <p:spPr>
          <a:xfrm>
            <a:off x="1620774" y="148589"/>
            <a:ext cx="762" cy="184403"/>
          </a:xfrm>
          <a:custGeom>
            <a:avLst/>
            <a:gdLst/>
            <a:ahLst/>
            <a:cxnLst/>
            <a:rect l="l" t="t" r="r" b="b"/>
            <a:pathLst>
              <a:path w="762" h="184403">
                <a:moveTo>
                  <a:pt x="762" y="0"/>
                </a:moveTo>
                <a:lnTo>
                  <a:pt x="0" y="18440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0473" y="1019809"/>
            <a:ext cx="7763052" cy="3149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0473" y="1412494"/>
            <a:ext cx="7763052" cy="3383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3540" y="6095898"/>
            <a:ext cx="8358112" cy="50439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rbsec.se/about/organization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rbsec.se/research/priority-areas/politics-and-governance" TargetMode="External"/><Relationship Id="rId3" Type="http://schemas.openxmlformats.org/officeDocument/2006/relationships/hyperlink" Target="http://www.urbsec.se/research/priority-areas/communication-and-interaction" TargetMode="External"/><Relationship Id="rId4" Type="http://schemas.openxmlformats.org/officeDocument/2006/relationships/hyperlink" Target="http://www.urbsec.se/research/priority-areas/infrastructures-and-interdependencies" TargetMode="External"/><Relationship Id="rId5" Type="http://schemas.openxmlformats.org/officeDocument/2006/relationships/hyperlink" Target="http://www.urbsec.se/research/priority-areas/sustainability-and-resilience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c.europa.eu/research/participants/portal/desktop/en/opportunities/h2020/topics/1088-drs-14-2015.html" TargetMode="External"/><Relationship Id="rId3" Type="http://schemas.openxmlformats.org/officeDocument/2006/relationships/hyperlink" Target="http://ec.europa.eu/research/participants/portal/desktop/en/opportunities/h2020/topics/1089-drs-15-2015.html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urbsec.se/seminars%252C%252Bevents/seminars" TargetMode="External"/><Relationship Id="rId3" Type="http://schemas.openxmlformats.org/officeDocument/2006/relationships/hyperlink" Target="http://www.urbsec.se/seminars%252C%252Bevents/events%252C%252Bworkshops%252C%252Bconferences" TargetMode="External"/><Relationship Id="rId4" Type="http://schemas.openxmlformats.org/officeDocument/2006/relationships/hyperlink" Target="mailto:michael.landzelius%40chalmers.se" TargetMode="External"/><Relationship Id="rId5" Type="http://schemas.openxmlformats.org/officeDocument/2006/relationships/hyperlink" Target="mailto:michael.landzelius%40gu.se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66481" y="6095898"/>
            <a:ext cx="1075055" cy="31115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6401460"/>
            <a:ext cx="8358505" cy="19939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Urban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Safe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y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and</a:t>
            </a:r>
            <a:r>
              <a:rPr dirty="0" smtClean="0" sz="2000" spc="-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Soc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etal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Secur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ty</a:t>
            </a:r>
            <a:r>
              <a:rPr dirty="0" smtClean="0" sz="2000" spc="-2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Resear</a:t>
            </a:r>
            <a:r>
              <a:rPr dirty="0" smtClean="0" sz="2000" spc="5" b="1">
                <a:latin typeface="Arial"/>
                <a:cs typeface="Arial"/>
              </a:rPr>
              <a:t>c</a:t>
            </a:r>
            <a:r>
              <a:rPr dirty="0" smtClean="0" sz="2000" spc="0" b="1">
                <a:latin typeface="Arial"/>
                <a:cs typeface="Arial"/>
              </a:rPr>
              <a:t>h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Center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(</a:t>
            </a:r>
            <a:r>
              <a:rPr dirty="0" smtClean="0" sz="2000" spc="5" b="1">
                <a:latin typeface="Arial"/>
                <a:cs typeface="Arial"/>
              </a:rPr>
              <a:t>U</a:t>
            </a:r>
            <a:r>
              <a:rPr dirty="0" smtClean="0" sz="2000" spc="0" b="1">
                <a:latin typeface="Arial"/>
                <a:cs typeface="Arial"/>
              </a:rPr>
              <a:t>R</a:t>
            </a:r>
            <a:r>
              <a:rPr dirty="0" smtClean="0" sz="2000" spc="5" b="1">
                <a:latin typeface="Arial"/>
                <a:cs typeface="Arial"/>
              </a:rPr>
              <a:t>B</a:t>
            </a:r>
            <a:r>
              <a:rPr dirty="0" smtClean="0" sz="2000" spc="0" b="1">
                <a:latin typeface="Arial"/>
                <a:cs typeface="Arial"/>
              </a:rPr>
              <a:t>S</a:t>
            </a:r>
            <a:r>
              <a:rPr dirty="0" smtClean="0" sz="2000" spc="-10" b="1">
                <a:latin typeface="Arial"/>
                <a:cs typeface="Arial"/>
              </a:rPr>
              <a:t>E</a:t>
            </a:r>
            <a:r>
              <a:rPr dirty="0" smtClean="0" sz="2000" spc="0" b="1">
                <a:latin typeface="Arial"/>
                <a:cs typeface="Arial"/>
              </a:rPr>
              <a:t>C)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1599946"/>
            <a:ext cx="7644765" cy="321183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BSEC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as</a:t>
            </a:r>
            <a:r>
              <a:rPr dirty="0" smtClean="0" sz="1800" spc="3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est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is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ed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in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2</a:t>
            </a:r>
            <a:r>
              <a:rPr dirty="0" smtClean="0" sz="1800" spc="-10">
                <a:latin typeface="Arial"/>
                <a:cs typeface="Arial"/>
              </a:rPr>
              <a:t>0</a:t>
            </a:r>
            <a:r>
              <a:rPr dirty="0" smtClean="0" sz="1800" spc="0">
                <a:latin typeface="Arial"/>
                <a:cs typeface="Arial"/>
              </a:rPr>
              <a:t>11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as a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jo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nt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strate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ic 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iti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tive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by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iv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rsity</a:t>
            </a:r>
            <a:r>
              <a:rPr dirty="0" smtClean="0" sz="1800" spc="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Goth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urg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mers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iv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rsity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ec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30">
                <a:latin typeface="Arial"/>
                <a:cs typeface="Arial"/>
              </a:rPr>
              <a:t>y</a:t>
            </a:r>
            <a:r>
              <a:rPr dirty="0" smtClean="0" sz="1800" spc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4"/>
              </a:spcBef>
            </a:pPr>
            <a:endParaRPr sz="800"/>
          </a:p>
          <a:p>
            <a:pPr marL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U</a:t>
            </a:r>
            <a:r>
              <a:rPr dirty="0" smtClean="0" sz="1800" spc="-15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BS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ss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s: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62"/>
              </a:spcBef>
            </a:pPr>
            <a:endParaRPr sz="1300"/>
          </a:p>
          <a:p>
            <a:pPr marL="553720" marR="1109980" indent="-289560">
              <a:lnSpc>
                <a:spcPct val="100000"/>
              </a:lnSpc>
              <a:buFont typeface="Arial"/>
              <a:buAutoNum type="arabicParenR"/>
              <a:tabLst>
                <a:tab pos="530860" algn="l"/>
              </a:tabLst>
            </a:pPr>
            <a:r>
              <a:rPr dirty="0" smtClean="0" sz="1800" spc="0">
                <a:latin typeface="Arial"/>
                <a:cs typeface="Arial"/>
              </a:rPr>
              <a:t>Incr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res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arch</a:t>
            </a:r>
            <a:r>
              <a:rPr dirty="0" smtClean="0" sz="1800" spc="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co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rati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dirty="0" smtClean="0" sz="1800" spc="2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an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 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iv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rsiti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20">
                <a:latin typeface="Arial"/>
                <a:cs typeface="Arial"/>
              </a:rPr>
              <a:t>x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nd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arch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vo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ume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on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ter to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ics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750"/>
              </a:lnSpc>
              <a:spcBef>
                <a:spcPts val="41"/>
              </a:spcBef>
              <a:buFont typeface="Arial"/>
              <a:buAutoNum type="arabicParenR"/>
            </a:pPr>
            <a:endParaRPr sz="750"/>
          </a:p>
          <a:p>
            <a:pPr marL="530860" indent="-266700">
              <a:lnSpc>
                <a:spcPct val="100000"/>
              </a:lnSpc>
              <a:buFont typeface="Arial"/>
              <a:buAutoNum type="arabicParenR"/>
              <a:tabLst>
                <a:tab pos="530860" algn="l"/>
              </a:tabLst>
            </a:pP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dirty="0" smtClean="0" sz="1800" spc="-4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rk</a:t>
            </a:r>
            <a:r>
              <a:rPr dirty="0" smtClean="0" sz="1800" spc="4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mtClean="0" sz="1800" spc="-45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ri</a:t>
            </a:r>
            <a:r>
              <a:rPr dirty="0" smtClean="0" sz="1800" spc="-10">
                <a:latin typeface="Arial"/>
                <a:cs typeface="Arial"/>
              </a:rPr>
              <a:t>v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ctor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ctors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 </a:t>
            </a:r>
            <a:r>
              <a:rPr dirty="0" smtClean="0" sz="1800" spc="-45">
                <a:latin typeface="Arial"/>
                <a:cs typeface="Arial"/>
              </a:rPr>
              <a:t>w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ll</a:t>
            </a:r>
            <a:r>
              <a:rPr dirty="0" smtClean="0" sz="1800" spc="40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 civ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l</a:t>
            </a:r>
            <a:endParaRPr sz="1800">
              <a:latin typeface="Arial"/>
              <a:cs typeface="Arial"/>
            </a:endParaRPr>
          </a:p>
          <a:p>
            <a:pPr marL="55372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soc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et</a:t>
            </a:r>
            <a:r>
              <a:rPr dirty="0" smtClean="0" sz="1800" spc="-25">
                <a:latin typeface="Arial"/>
                <a:cs typeface="Arial"/>
              </a:rPr>
              <a:t>y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est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ish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BSEC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as a 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atform </a:t>
            </a:r>
            <a:r>
              <a:rPr dirty="0" smtClean="0" sz="1800" spc="0">
                <a:latin typeface="Arial"/>
                <a:cs typeface="Arial"/>
              </a:rPr>
              <a:t>for such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co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rati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4"/>
              </a:spcBef>
            </a:pPr>
            <a:endParaRPr sz="800"/>
          </a:p>
          <a:p>
            <a:pPr marL="530860" indent="-266700">
              <a:lnSpc>
                <a:spcPct val="100000"/>
              </a:lnSpc>
              <a:buFont typeface="Arial"/>
              <a:buAutoNum type="arabicParenR" startAt="3"/>
              <a:tabLst>
                <a:tab pos="530860" algn="l"/>
              </a:tabLst>
            </a:pPr>
            <a:r>
              <a:rPr dirty="0" smtClean="0" sz="1800" spc="0">
                <a:latin typeface="Arial"/>
                <a:cs typeface="Arial"/>
              </a:rPr>
              <a:t>Ac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mic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arch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co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rati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3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com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ed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taki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-</a:t>
            </a:r>
            <a:r>
              <a:rPr dirty="0" smtClean="0" sz="1800" spc="-5"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  <a:p>
            <a:pPr marL="553720">
              <a:lnSpc>
                <a:spcPct val="100000"/>
              </a:lnSpc>
            </a:pPr>
            <a:r>
              <a:rPr dirty="0" smtClean="0" sz="1800">
                <a:solidFill>
                  <a:srgbClr val="FF0000"/>
                </a:solidFill>
                <a:latin typeface="Arial"/>
                <a:cs typeface="Arial"/>
              </a:rPr>
              <a:t>pr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ctice</a:t>
            </a:r>
            <a:r>
              <a:rPr dirty="0" smtClean="0" sz="1800" spc="1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re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ev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nt</a:t>
            </a:r>
            <a:r>
              <a:rPr dirty="0" smtClean="0" sz="1800" spc="1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kn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dirty="0" smtClean="0" sz="1800" spc="-4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dirty="0" smtClean="0" sz="1800" spc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dirty="0" smtClean="0" sz="1800" spc="-1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dirty="0" smtClean="0" sz="1800" spc="10">
                <a:latin typeface="Arial"/>
                <a:cs typeface="Arial"/>
              </a:rPr>
              <a:t>-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ps</a:t>
            </a:r>
            <a:r>
              <a:rPr dirty="0" smtClean="0" sz="1800" spc="5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ch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66481" y="6095898"/>
            <a:ext cx="1075055" cy="31115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540" y="6401460"/>
            <a:ext cx="8358505" cy="19939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947546"/>
            <a:ext cx="3442335" cy="30289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ts val="2380"/>
              </a:lnSpc>
            </a:pPr>
            <a:r>
              <a:rPr dirty="0" smtClean="0" sz="2000" b="1">
                <a:latin typeface="Arial"/>
                <a:cs typeface="Arial"/>
              </a:rPr>
              <a:t>U</a:t>
            </a:r>
            <a:r>
              <a:rPr dirty="0" smtClean="0" sz="2000" spc="5" b="1">
                <a:latin typeface="Arial"/>
                <a:cs typeface="Arial"/>
              </a:rPr>
              <a:t>R</a:t>
            </a:r>
            <a:r>
              <a:rPr dirty="0" smtClean="0" sz="2000" spc="0" b="1">
                <a:latin typeface="Arial"/>
                <a:cs typeface="Arial"/>
              </a:rPr>
              <a:t>BSEC 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s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 </a:t>
            </a:r>
            <a:r>
              <a:rPr dirty="0" smtClean="0" sz="2000" spc="-10" b="1">
                <a:latin typeface="Arial"/>
                <a:cs typeface="Arial"/>
              </a:rPr>
              <a:t>‘</a:t>
            </a:r>
            <a:r>
              <a:rPr dirty="0" smtClean="0" sz="2000" spc="0" b="1">
                <a:latin typeface="Arial"/>
                <a:cs typeface="Arial"/>
              </a:rPr>
              <a:t>sof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’</a:t>
            </a:r>
            <a:r>
              <a:rPr dirty="0" smtClean="0" sz="2000" spc="-3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cen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er…: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1436496"/>
            <a:ext cx="7440930" cy="123761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rch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siti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at th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ir 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me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rtments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 </a:t>
            </a:r>
            <a:r>
              <a:rPr dirty="0" smtClean="0" sz="1800" spc="-45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ork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et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0">
                <a:latin typeface="Arial"/>
                <a:cs typeface="Arial"/>
              </a:rPr>
              <a:t> in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vari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us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stel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ati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ns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 </a:t>
            </a:r>
            <a:r>
              <a:rPr dirty="0" smtClean="0" sz="1800" spc="5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rati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of a 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rticu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ar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j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ct.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0"/>
              </a:spcBef>
            </a:pPr>
            <a:endParaRPr sz="600"/>
          </a:p>
          <a:p>
            <a:pPr marL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or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ting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rtments: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665"/>
              </a:lnSpc>
            </a:pPr>
            <a:r>
              <a:rPr dirty="0" smtClean="0" sz="2400">
                <a:solidFill>
                  <a:srgbClr val="FF00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473" y="2412872"/>
            <a:ext cx="5039995" cy="518159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>
              <a:lnSpc>
                <a:spcPts val="1750"/>
              </a:lnSpc>
            </a:pPr>
            <a:r>
              <a:rPr dirty="0" smtClean="0" sz="1600" spc="-10">
                <a:latin typeface="Arial"/>
                <a:cs typeface="Arial"/>
              </a:rPr>
              <a:t>App</a:t>
            </a:r>
            <a:r>
              <a:rPr dirty="0" smtClean="0" sz="1600" spc="0">
                <a:latin typeface="Arial"/>
                <a:cs typeface="Arial"/>
              </a:rPr>
              <a:t>l</a:t>
            </a:r>
            <a:r>
              <a:rPr dirty="0" smtClean="0" sz="1600" spc="-10">
                <a:latin typeface="Arial"/>
                <a:cs typeface="Arial"/>
              </a:rPr>
              <a:t>ied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Informat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on</a:t>
            </a:r>
            <a:r>
              <a:rPr dirty="0" smtClean="0" sz="1600" spc="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Technology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(Chalmers</a:t>
            </a:r>
            <a:r>
              <a:rPr dirty="0" smtClean="0" sz="1600" spc="2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GU)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225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Architecture</a:t>
            </a:r>
            <a:r>
              <a:rPr dirty="0" smtClean="0" sz="1600" spc="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(Chalmers)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0473" y="2799334"/>
            <a:ext cx="5389245" cy="354584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 indent="-342900">
              <a:lnSpc>
                <a:spcPts val="263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Computer</a:t>
            </a:r>
            <a:r>
              <a:rPr dirty="0" smtClean="0" sz="1600" spc="2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Scien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e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1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Eng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neering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(Chalmers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GU)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Energy</a:t>
            </a:r>
            <a:r>
              <a:rPr dirty="0" smtClean="0" sz="1600" spc="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En</a:t>
            </a:r>
            <a:r>
              <a:rPr dirty="0" smtClean="0" sz="1600" spc="-5">
                <a:latin typeface="Arial"/>
                <a:cs typeface="Arial"/>
              </a:rPr>
              <a:t>v</a:t>
            </a:r>
            <a:r>
              <a:rPr dirty="0" smtClean="0" sz="1600" spc="-10">
                <a:latin typeface="Arial"/>
                <a:cs typeface="Arial"/>
              </a:rPr>
              <a:t>ironment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(Chalmers)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lobal</a:t>
            </a:r>
            <a:r>
              <a:rPr dirty="0" smtClean="0" sz="1600" spc="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Studies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Journal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s</a:t>
            </a:r>
            <a:r>
              <a:rPr dirty="0" smtClean="0" sz="1600" spc="-10">
                <a:latin typeface="Arial"/>
                <a:cs typeface="Arial"/>
              </a:rPr>
              <a:t>m</a:t>
            </a:r>
            <a:r>
              <a:rPr dirty="0" smtClean="0" sz="1600" spc="-5">
                <a:latin typeface="Arial"/>
                <a:cs typeface="Arial"/>
              </a:rPr>
              <a:t>,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Media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Commun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cation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Law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30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25">
                <a:latin typeface="Arial"/>
                <a:cs typeface="Arial"/>
              </a:rPr>
              <a:t>O</a:t>
            </a:r>
            <a:r>
              <a:rPr dirty="0" smtClean="0" sz="1600" spc="-10">
                <a:latin typeface="Arial"/>
                <a:cs typeface="Arial"/>
              </a:rPr>
              <a:t>ccupat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onal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Environmental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Medicine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Ph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losoph</a:t>
            </a:r>
            <a:r>
              <a:rPr dirty="0" smtClean="0" sz="1600" spc="-30">
                <a:latin typeface="Arial"/>
                <a:cs typeface="Arial"/>
              </a:rPr>
              <a:t>y</a:t>
            </a:r>
            <a:r>
              <a:rPr dirty="0" smtClean="0" sz="1600" spc="-5">
                <a:latin typeface="Arial"/>
                <a:cs typeface="Arial"/>
              </a:rPr>
              <a:t>,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Lingu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stics,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Theory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of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S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ien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e</a:t>
            </a:r>
            <a:r>
              <a:rPr dirty="0" smtClean="0" sz="1600" spc="-1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Po</a:t>
            </a:r>
            <a:r>
              <a:rPr dirty="0" smtClean="0" sz="1600" spc="0">
                <a:latin typeface="Arial"/>
                <a:cs typeface="Arial"/>
              </a:rPr>
              <a:t>l</a:t>
            </a:r>
            <a:r>
              <a:rPr dirty="0" smtClean="0" sz="1600" spc="-10">
                <a:latin typeface="Arial"/>
                <a:cs typeface="Arial"/>
              </a:rPr>
              <a:t>itical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S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5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en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e</a:t>
            </a:r>
            <a:r>
              <a:rPr dirty="0" smtClean="0" sz="1600" spc="-4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5">
                <a:latin typeface="Arial"/>
                <a:cs typeface="Arial"/>
              </a:rPr>
              <a:t>P</a:t>
            </a:r>
            <a:r>
              <a:rPr dirty="0" smtClean="0" sz="1600" spc="-5">
                <a:latin typeface="Arial"/>
                <a:cs typeface="Arial"/>
              </a:rPr>
              <a:t>s</a:t>
            </a:r>
            <a:r>
              <a:rPr dirty="0" smtClean="0" sz="1600" spc="-30">
                <a:latin typeface="Arial"/>
                <a:cs typeface="Arial"/>
              </a:rPr>
              <a:t>y</a:t>
            </a:r>
            <a:r>
              <a:rPr dirty="0" smtClean="0" sz="1600" spc="-10">
                <a:latin typeface="Arial"/>
                <a:cs typeface="Arial"/>
              </a:rPr>
              <a:t>chology</a:t>
            </a:r>
            <a:r>
              <a:rPr dirty="0" smtClean="0" sz="1600" spc="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Pub</a:t>
            </a:r>
            <a:r>
              <a:rPr dirty="0" smtClean="0" sz="1600" spc="0">
                <a:latin typeface="Arial"/>
                <a:cs typeface="Arial"/>
              </a:rPr>
              <a:t>l</a:t>
            </a:r>
            <a:r>
              <a:rPr dirty="0" smtClean="0" sz="1600" spc="-10">
                <a:latin typeface="Arial"/>
                <a:cs typeface="Arial"/>
              </a:rPr>
              <a:t>ic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Administration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So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ial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Work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So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iet</a:t>
            </a:r>
            <a:r>
              <a:rPr dirty="0" smtClean="0" sz="1600" spc="-30">
                <a:latin typeface="Arial"/>
                <a:cs typeface="Arial"/>
              </a:rPr>
              <a:t>y</a:t>
            </a:r>
            <a:r>
              <a:rPr dirty="0" smtClean="0" sz="1600" spc="-5">
                <a:latin typeface="Arial"/>
                <a:cs typeface="Arial"/>
              </a:rPr>
              <a:t>,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25">
                <a:latin typeface="Arial"/>
                <a:cs typeface="Arial"/>
              </a:rPr>
              <a:t>O</a:t>
            </a:r>
            <a:r>
              <a:rPr dirty="0" smtClean="0" sz="1600" spc="-10">
                <a:latin typeface="Arial"/>
                <a:cs typeface="Arial"/>
              </a:rPr>
              <a:t>pinion,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Med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a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In</a:t>
            </a:r>
            <a:r>
              <a:rPr dirty="0" smtClean="0" sz="1600" spc="-5">
                <a:latin typeface="Arial"/>
                <a:cs typeface="Arial"/>
              </a:rPr>
              <a:t>s</a:t>
            </a:r>
            <a:r>
              <a:rPr dirty="0" smtClean="0" sz="1600" spc="-10">
                <a:latin typeface="Arial"/>
                <a:cs typeface="Arial"/>
              </a:rPr>
              <a:t>titute</a:t>
            </a:r>
            <a:r>
              <a:rPr dirty="0" smtClean="0" sz="1600" spc="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192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So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iology</a:t>
            </a:r>
            <a:r>
              <a:rPr dirty="0" smtClean="0" sz="1600" spc="-1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W</a:t>
            </a:r>
            <a:r>
              <a:rPr dirty="0" smtClean="0" sz="1600" spc="-10">
                <a:latin typeface="Arial"/>
                <a:cs typeface="Arial"/>
              </a:rPr>
              <a:t>ork</a:t>
            </a:r>
            <a:r>
              <a:rPr dirty="0" smtClean="0" sz="1600" spc="15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S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ien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e</a:t>
            </a:r>
            <a:r>
              <a:rPr dirty="0" smtClean="0" sz="1600" spc="-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</a:t>
            </a:r>
            <a:r>
              <a:rPr dirty="0" smtClean="0" sz="1600" spc="-25">
                <a:latin typeface="Arial"/>
                <a:cs typeface="Arial"/>
              </a:rPr>
              <a:t>G</a:t>
            </a:r>
            <a:r>
              <a:rPr dirty="0" smtClean="0" sz="1600" spc="-10">
                <a:latin typeface="Arial"/>
                <a:cs typeface="Arial"/>
              </a:rPr>
              <a:t>U)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ts val="217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600" spc="-10">
                <a:latin typeface="Arial"/>
                <a:cs typeface="Arial"/>
              </a:rPr>
              <a:t>Technology</a:t>
            </a:r>
            <a:r>
              <a:rPr dirty="0" smtClean="0" sz="1600" spc="-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Management</a:t>
            </a:r>
            <a:r>
              <a:rPr dirty="0" smtClean="0" sz="1600" spc="25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and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5">
                <a:latin typeface="Arial"/>
                <a:cs typeface="Arial"/>
              </a:rPr>
              <a:t>E</a:t>
            </a:r>
            <a:r>
              <a:rPr dirty="0" smtClean="0" sz="1600" spc="-5">
                <a:latin typeface="Arial"/>
                <a:cs typeface="Arial"/>
              </a:rPr>
              <a:t>c</a:t>
            </a:r>
            <a:r>
              <a:rPr dirty="0" smtClean="0" sz="1600" spc="-10">
                <a:latin typeface="Arial"/>
                <a:cs typeface="Arial"/>
              </a:rPr>
              <a:t>onom</a:t>
            </a:r>
            <a:r>
              <a:rPr dirty="0" smtClean="0" sz="1600" spc="0">
                <a:latin typeface="Arial"/>
                <a:cs typeface="Arial"/>
              </a:rPr>
              <a:t>i</a:t>
            </a:r>
            <a:r>
              <a:rPr dirty="0" smtClean="0" sz="1600" spc="-10">
                <a:latin typeface="Arial"/>
                <a:cs typeface="Arial"/>
              </a:rPr>
              <a:t>cs</a:t>
            </a:r>
            <a:r>
              <a:rPr dirty="0" smtClean="0" sz="1600" spc="-10">
                <a:latin typeface="Arial"/>
                <a:cs typeface="Arial"/>
              </a:rPr>
              <a:t> </a:t>
            </a:r>
            <a:r>
              <a:rPr dirty="0" smtClean="0" sz="1600" spc="-10">
                <a:latin typeface="Arial"/>
                <a:cs typeface="Arial"/>
              </a:rPr>
              <a:t>(Chalmers)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…</a:t>
            </a:r>
            <a:r>
              <a:rPr dirty="0" smtClean="0" sz="2000" b="1">
                <a:latin typeface="Arial"/>
                <a:cs typeface="Arial"/>
              </a:rPr>
              <a:t>a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‘soft’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cen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er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20" b="1">
                <a:latin typeface="Arial"/>
                <a:cs typeface="Arial"/>
              </a:rPr>
              <a:t>w</a:t>
            </a:r>
            <a:r>
              <a:rPr dirty="0" smtClean="0" sz="2000" spc="0" b="1">
                <a:latin typeface="Arial"/>
                <a:cs typeface="Arial"/>
              </a:rPr>
              <a:t>i</a:t>
            </a:r>
            <a:r>
              <a:rPr dirty="0" smtClean="0" sz="2000" spc="-1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h</a:t>
            </a:r>
            <a:r>
              <a:rPr dirty="0" smtClean="0" sz="2000" spc="-4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sma</a:t>
            </a:r>
            <a:r>
              <a:rPr dirty="0" smtClean="0" sz="2000" spc="-10" b="1">
                <a:latin typeface="Arial"/>
                <a:cs typeface="Arial"/>
              </a:rPr>
              <a:t>l</a:t>
            </a:r>
            <a:r>
              <a:rPr dirty="0" smtClean="0" sz="2000" spc="0" b="1">
                <a:latin typeface="Arial"/>
                <a:cs typeface="Arial"/>
              </a:rPr>
              <a:t>l</a:t>
            </a:r>
            <a:r>
              <a:rPr dirty="0" smtClean="0" sz="2000" spc="-2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core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-5" b="1">
                <a:latin typeface="Arial"/>
                <a:cs typeface="Arial"/>
              </a:rPr>
              <a:t>o</a:t>
            </a:r>
            <a:r>
              <a:rPr dirty="0" smtClean="0" sz="2000" spc="0" b="1">
                <a:latin typeface="Arial"/>
                <a:cs typeface="Arial"/>
              </a:rPr>
              <a:t>f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ac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i</a:t>
            </a:r>
            <a:r>
              <a:rPr dirty="0" smtClean="0" sz="2000" spc="-30" b="1">
                <a:latin typeface="Arial"/>
                <a:cs typeface="Arial"/>
              </a:rPr>
              <a:t>v</a:t>
            </a:r>
            <a:r>
              <a:rPr dirty="0" smtClean="0" sz="2000" spc="0" b="1">
                <a:latin typeface="Arial"/>
                <a:cs typeface="Arial"/>
              </a:rPr>
              <a:t>ities: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599946"/>
            <a:ext cx="7074534" cy="425640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 s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ft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ter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ut</a:t>
            </a:r>
            <a:r>
              <a:rPr dirty="0" smtClean="0" sz="1800" spc="3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rma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arch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staf</a:t>
            </a:r>
            <a:r>
              <a:rPr dirty="0" smtClean="0" sz="1800" spc="5">
                <a:latin typeface="Arial"/>
                <a:cs typeface="Arial"/>
              </a:rPr>
              <a:t>f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URBSEC’s </a:t>
            </a:r>
            <a:r>
              <a:rPr dirty="0" smtClean="0" sz="1800" spc="0">
                <a:latin typeface="Arial"/>
                <a:cs typeface="Arial"/>
              </a:rPr>
              <a:t>core</a:t>
            </a:r>
            <a:r>
              <a:rPr dirty="0" smtClean="0" sz="1800" spc="0">
                <a:latin typeface="Arial"/>
                <a:cs typeface="Arial"/>
              </a:rPr>
              <a:t> activ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ties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or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iz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j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ctive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3145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fl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 </a:t>
            </a:r>
            <a:r>
              <a:rPr dirty="0" smtClean="0" sz="1800" spc="5">
                <a:latin typeface="Arial"/>
                <a:cs typeface="Arial"/>
              </a:rPr>
              <a:t>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ter</a:t>
            </a:r>
            <a:r>
              <a:rPr dirty="0" smtClean="0" sz="1800" spc="-10">
                <a:latin typeface="Arial"/>
                <a:cs typeface="Arial"/>
              </a:rPr>
              <a:t>’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lt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5">
                <a:latin typeface="Arial"/>
                <a:cs typeface="Arial"/>
              </a:rPr>
              <a:t>-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is</a:t>
            </a:r>
            <a:r>
              <a:rPr dirty="0" smtClean="0" sz="1800" spc="-10">
                <a:latin typeface="Arial"/>
                <a:cs typeface="Arial"/>
              </a:rPr>
              <a:t>c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5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ry</a:t>
            </a:r>
            <a:r>
              <a:rPr dirty="0" smtClean="0" sz="1800" spc="4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955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le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-5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-ro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nded</a:t>
            </a:r>
            <a:r>
              <a:rPr dirty="0" smtClean="0" sz="1800" spc="5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strate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ic 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cis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-mak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ng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965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timize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ac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arch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j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965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cre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 ca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ac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 </a:t>
            </a:r>
            <a:r>
              <a:rPr dirty="0" smtClean="0" sz="1800" spc="5">
                <a:latin typeface="Arial"/>
                <a:cs typeface="Arial"/>
              </a:rPr>
              <a:t>f</a:t>
            </a:r>
            <a:r>
              <a:rPr dirty="0" smtClean="0" sz="1800" spc="0">
                <a:latin typeface="Arial"/>
                <a:cs typeface="Arial"/>
              </a:rPr>
              <a:t>ast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fle</a:t>
            </a:r>
            <a:r>
              <a:rPr dirty="0" smtClean="0" sz="1800" spc="-20">
                <a:latin typeface="Arial"/>
                <a:cs typeface="Arial"/>
              </a:rPr>
              <a:t>x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le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 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rtu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iti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8"/>
              </a:spcBef>
            </a:pPr>
            <a:endParaRPr sz="5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In terms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formal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or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iz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tio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BSEC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r </a:t>
            </a:r>
            <a:r>
              <a:rPr dirty="0" smtClean="0" sz="1800" spc="0">
                <a:latin typeface="Arial"/>
                <a:cs typeface="Arial"/>
              </a:rPr>
              <a:t>”</a:t>
            </a:r>
            <a:r>
              <a:rPr dirty="0" smtClean="0" sz="1800" spc="0">
                <a:latin typeface="Arial"/>
                <a:cs typeface="Arial"/>
              </a:rPr>
              <a:t>fu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ctio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0">
                <a:latin typeface="Arial"/>
                <a:cs typeface="Arial"/>
              </a:rPr>
              <a:t>”: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3170"/>
              </a:lnSpc>
              <a:spcBef>
                <a:spcPts val="335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Ste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mmittee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ctor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Pri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rity Area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ers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66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rch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ms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U</a:t>
            </a:r>
            <a:r>
              <a:rPr dirty="0" smtClean="0" sz="2000" spc="5" b="1">
                <a:latin typeface="Arial"/>
                <a:cs typeface="Arial"/>
              </a:rPr>
              <a:t>R</a:t>
            </a:r>
            <a:r>
              <a:rPr dirty="0" smtClean="0" sz="2000" spc="0" b="1">
                <a:latin typeface="Arial"/>
                <a:cs typeface="Arial"/>
              </a:rPr>
              <a:t>BSEC</a:t>
            </a:r>
            <a:r>
              <a:rPr dirty="0" smtClean="0" sz="2000" spc="-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-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Steering</a:t>
            </a:r>
            <a:r>
              <a:rPr dirty="0" smtClean="0" sz="2000" spc="-2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Com</a:t>
            </a:r>
            <a:r>
              <a:rPr dirty="0" smtClean="0" sz="2000" spc="-10" b="1">
                <a:latin typeface="Arial"/>
                <a:cs typeface="Arial"/>
              </a:rPr>
              <a:t>m</a:t>
            </a:r>
            <a:r>
              <a:rPr dirty="0" smtClean="0" sz="2000" spc="0" b="1">
                <a:latin typeface="Arial"/>
                <a:cs typeface="Arial"/>
              </a:rPr>
              <a:t>ittee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599946"/>
            <a:ext cx="7682230" cy="408686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354330">
              <a:lnSpc>
                <a:spcPct val="100000"/>
              </a:lnSpc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Ste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ri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g</a:t>
            </a:r>
            <a:r>
              <a:rPr dirty="0" smtClean="0" sz="1800" spc="5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C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mmittee</a:t>
            </a:r>
            <a:r>
              <a:rPr dirty="0" smtClean="0" sz="1800" spc="15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sists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mem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ers from b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th 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iv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rsiti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and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from </a:t>
            </a:r>
            <a:r>
              <a:rPr dirty="0" smtClean="0" sz="1800" spc="5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20">
                <a:latin typeface="Arial"/>
                <a:cs typeface="Arial"/>
              </a:rPr>
              <a:t>x</a:t>
            </a:r>
            <a:r>
              <a:rPr dirty="0" smtClean="0" sz="1800" spc="0">
                <a:latin typeface="Arial"/>
                <a:cs typeface="Arial"/>
              </a:rPr>
              <a:t>ter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al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rtn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 Li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men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nce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rk: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Mar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Stern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5">
                <a:latin typeface="Arial"/>
                <a:cs typeface="Arial"/>
              </a:rPr>
              <a:t>(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r),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Prof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ssor, </a:t>
            </a:r>
            <a:r>
              <a:rPr dirty="0" smtClean="0" sz="1800" spc="5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Stu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(GU);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96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ri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30">
                <a:latin typeface="Arial"/>
                <a:cs typeface="Arial"/>
              </a:rPr>
              <a:t>y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-Pric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4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Prof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ssor, Po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itic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nce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(GU);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95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Bo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rrh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m,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ram Ma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er,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C</a:t>
            </a:r>
            <a:r>
              <a:rPr dirty="0" smtClean="0" sz="1800" spc="0">
                <a:latin typeface="Arial"/>
                <a:cs typeface="Arial"/>
              </a:rPr>
              <a:t>AP,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lm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nce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rk;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96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Ma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Alm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re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Assista</a:t>
            </a:r>
            <a:r>
              <a:rPr dirty="0" smtClean="0" sz="1800" spc="-15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Prof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ssor, Com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ut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nce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ts val="1980"/>
              </a:lnSpc>
            </a:pPr>
            <a:r>
              <a:rPr dirty="0" smtClean="0" sz="180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ng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mers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GU);</a:t>
            </a:r>
            <a:endParaRPr sz="1800">
              <a:latin typeface="Arial"/>
              <a:cs typeface="Arial"/>
            </a:endParaRPr>
          </a:p>
          <a:p>
            <a:pPr marL="355600" marR="34925" indent="-342900">
              <a:lnSpc>
                <a:spcPct val="94400"/>
              </a:lnSpc>
              <a:spcBef>
                <a:spcPts val="85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Stefan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Forsa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us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lss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n,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D, EU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or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at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Op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rative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Strate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ic</a:t>
            </a:r>
            <a:r>
              <a:rPr dirty="0" smtClean="0" sz="1800" spc="0">
                <a:latin typeface="Arial"/>
                <a:cs typeface="Arial"/>
              </a:rPr>
              <a:t> S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ort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mers);</a:t>
            </a:r>
            <a:endParaRPr sz="1800">
              <a:latin typeface="Arial"/>
              <a:cs typeface="Arial"/>
            </a:endParaRPr>
          </a:p>
          <a:p>
            <a:pPr marL="355600" marR="12700" indent="-342900">
              <a:lnSpc>
                <a:spcPct val="94500"/>
              </a:lnSpc>
              <a:spcBef>
                <a:spcPts val="70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Ur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an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é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Ass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ci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Prof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ssor,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5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IT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mers</a:t>
            </a:r>
            <a:r>
              <a:rPr dirty="0" smtClean="0" sz="1800" spc="0">
                <a:latin typeface="Arial"/>
                <a:cs typeface="Arial"/>
              </a:rPr>
              <a:t> 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GU);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314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ra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Ass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ci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Prof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ssor,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pt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La</a:t>
            </a:r>
            <a:r>
              <a:rPr dirty="0" smtClean="0" sz="1800" spc="0">
                <a:latin typeface="Arial"/>
                <a:cs typeface="Arial"/>
              </a:rPr>
              <a:t>w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(GU)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U</a:t>
            </a:r>
            <a:r>
              <a:rPr dirty="0" smtClean="0" sz="2000" spc="5" b="1">
                <a:latin typeface="Arial"/>
                <a:cs typeface="Arial"/>
              </a:rPr>
              <a:t>R</a:t>
            </a:r>
            <a:r>
              <a:rPr dirty="0" smtClean="0" sz="2000" spc="0" b="1">
                <a:latin typeface="Arial"/>
                <a:cs typeface="Arial"/>
              </a:rPr>
              <a:t>BSEC</a:t>
            </a:r>
            <a:r>
              <a:rPr dirty="0" smtClean="0" sz="2000" spc="-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–</a:t>
            </a:r>
            <a:r>
              <a:rPr dirty="0" smtClean="0" sz="2000" spc="-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Pr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ority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Resear</a:t>
            </a:r>
            <a:r>
              <a:rPr dirty="0" smtClean="0" sz="2000" spc="5" b="1">
                <a:latin typeface="Arial"/>
                <a:cs typeface="Arial"/>
              </a:rPr>
              <a:t>c</a:t>
            </a:r>
            <a:r>
              <a:rPr dirty="0" smtClean="0" sz="2000" spc="0" b="1">
                <a:latin typeface="Arial"/>
                <a:cs typeface="Arial"/>
              </a:rPr>
              <a:t>h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Ar</a:t>
            </a:r>
            <a:r>
              <a:rPr dirty="0" smtClean="0" sz="2000" spc="5" b="1">
                <a:latin typeface="Arial"/>
                <a:cs typeface="Arial"/>
              </a:rPr>
              <a:t>e</a:t>
            </a:r>
            <a:r>
              <a:rPr dirty="0" smtClean="0" sz="2000" spc="0" b="1">
                <a:latin typeface="Arial"/>
                <a:cs typeface="Arial"/>
              </a:rPr>
              <a:t>as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624329"/>
            <a:ext cx="7416800" cy="426212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Ste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mmittee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 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ci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ed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r Pri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rity 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rch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770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  <a:hlinkClick r:id="rId2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  <a:hlinkClick r:id="rId2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P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o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l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tics</a:t>
            </a:r>
            <a:r>
              <a:rPr dirty="0" smtClean="0" sz="1800" spc="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d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Gov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rn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a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nce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595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  <a:hlinkClick r:id="rId3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  <a:hlinkClick r:id="rId3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C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o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mmu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ic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a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tion</a:t>
            </a:r>
            <a:r>
              <a:rPr dirty="0" smtClean="0" sz="1800" spc="1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a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d</a:t>
            </a:r>
            <a:r>
              <a:rPr dirty="0" smtClean="0" sz="1800" spc="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Inter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a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ction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590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  <a:hlinkClick r:id="rId4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  <a:hlinkClick r:id="rId4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Infrastructur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s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a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d</a:t>
            </a:r>
            <a:r>
              <a:rPr dirty="0" smtClean="0" sz="1800" spc="5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Inter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d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e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p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e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d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nc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i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4"/>
              </a:rPr>
              <a:t>es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590"/>
              </a:lnSpc>
            </a:pPr>
            <a:r>
              <a:rPr dirty="0" smtClean="0" sz="2700">
                <a:solidFill>
                  <a:srgbClr val="FF0000"/>
                </a:solidFill>
                <a:latin typeface="Courier New"/>
                <a:cs typeface="Courier New"/>
                <a:hlinkClick r:id="rId5"/>
              </a:rPr>
              <a:t>o</a:t>
            </a:r>
            <a:r>
              <a:rPr dirty="0" smtClean="0" sz="2700" spc="-545">
                <a:solidFill>
                  <a:srgbClr val="FF0000"/>
                </a:solidFill>
                <a:latin typeface="Courier New"/>
                <a:cs typeface="Courier New"/>
                <a:hlinkClick r:id="rId5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S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u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stai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a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b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i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l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ity</a:t>
            </a:r>
            <a:r>
              <a:rPr dirty="0" smtClean="0" sz="1800" spc="25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a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n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d</a:t>
            </a:r>
            <a:r>
              <a:rPr dirty="0" smtClean="0" sz="1800" spc="5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 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R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si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l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i</a:t>
            </a:r>
            <a:r>
              <a:rPr dirty="0" smtClean="0" sz="1800" spc="-1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e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5"/>
              </a:rPr>
              <a:t>nce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800"/>
              </a:lnSpc>
              <a:spcBef>
                <a:spcPts val="43"/>
              </a:spcBef>
            </a:pPr>
            <a:endParaRPr sz="8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 marR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With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t, 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5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tme</a:t>
            </a:r>
            <a:r>
              <a:rPr dirty="0" smtClean="0" sz="1800" spc="-15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 Pr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rity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is</a:t>
            </a:r>
            <a:r>
              <a:rPr dirty="0" smtClean="0" sz="1800" spc="0">
                <a:latin typeface="Arial"/>
                <a:cs typeface="Arial"/>
              </a:rPr>
              <a:t> 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g.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y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form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tive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em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nt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m </a:t>
            </a:r>
            <a:r>
              <a:rPr dirty="0" smtClean="0" sz="1800" spc="5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et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er 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ith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0">
                <a:latin typeface="Arial"/>
                <a:cs typeface="Arial"/>
              </a:rPr>
              <a:t> d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rect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r.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m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is to: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77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s</a:t>
            </a:r>
            <a:r>
              <a:rPr dirty="0" smtClean="0" sz="1800">
                <a:latin typeface="Arial"/>
                <a:cs typeface="Arial"/>
              </a:rPr>
              <a:t>tre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strate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ic foc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s 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BSE</a:t>
            </a:r>
            <a:r>
              <a:rPr dirty="0" smtClean="0" sz="1800" spc="-10">
                <a:latin typeface="Arial"/>
                <a:cs typeface="Arial"/>
              </a:rPr>
              <a:t>C</a:t>
            </a:r>
            <a:r>
              <a:rPr dirty="0" smtClean="0" sz="1800" spc="0">
                <a:latin typeface="Arial"/>
                <a:cs typeface="Arial"/>
              </a:rPr>
              <a:t>’s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fil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8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i</a:t>
            </a:r>
            <a:r>
              <a:rPr dirty="0" smtClean="0" sz="1800" spc="-15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ca</a:t>
            </a:r>
            <a:r>
              <a:rPr dirty="0" smtClean="0" sz="1800" spc="-15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city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 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j</a:t>
            </a:r>
            <a:r>
              <a:rPr dirty="0" smtClean="0" sz="1800" spc="-15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cts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ft 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ti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8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-5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ncr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ac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of imme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 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rtu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iti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8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cre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ca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ac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to or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ize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j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rtn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rsh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ps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Appointment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-5" b="1">
                <a:latin typeface="Arial"/>
                <a:cs typeface="Arial"/>
              </a:rPr>
              <a:t>o</a:t>
            </a:r>
            <a:r>
              <a:rPr dirty="0" smtClean="0" sz="2000" spc="0" b="1">
                <a:latin typeface="Arial"/>
                <a:cs typeface="Arial"/>
              </a:rPr>
              <a:t>f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Pr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ority</a:t>
            </a:r>
            <a:r>
              <a:rPr dirty="0" smtClean="0" sz="2000" spc="-3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Ar</a:t>
            </a:r>
            <a:r>
              <a:rPr dirty="0" smtClean="0" sz="2000" spc="5" b="1">
                <a:latin typeface="Arial"/>
                <a:cs typeface="Arial"/>
              </a:rPr>
              <a:t>e</a:t>
            </a:r>
            <a:r>
              <a:rPr dirty="0" smtClean="0" sz="2000" spc="0" b="1">
                <a:latin typeface="Arial"/>
                <a:cs typeface="Arial"/>
              </a:rPr>
              <a:t>a</a:t>
            </a:r>
            <a:r>
              <a:rPr dirty="0" smtClean="0" sz="2000" spc="-1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Leaders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and </a:t>
            </a:r>
            <a:r>
              <a:rPr dirty="0" smtClean="0" sz="2000" spc="-10" b="1">
                <a:latin typeface="Arial"/>
                <a:cs typeface="Arial"/>
              </a:rPr>
              <a:t>E</a:t>
            </a:r>
            <a:r>
              <a:rPr dirty="0" smtClean="0" sz="2000" spc="0" b="1">
                <a:latin typeface="Arial"/>
                <a:cs typeface="Arial"/>
              </a:rPr>
              <a:t>U</a:t>
            </a:r>
            <a:r>
              <a:rPr dirty="0" smtClean="0" sz="2000" spc="5" b="1">
                <a:latin typeface="Arial"/>
                <a:cs typeface="Arial"/>
              </a:rPr>
              <a:t>-</a:t>
            </a:r>
            <a:r>
              <a:rPr dirty="0" smtClean="0" sz="2000" spc="0" b="1">
                <a:latin typeface="Arial"/>
                <a:cs typeface="Arial"/>
              </a:rPr>
              <a:t>appl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ca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751329"/>
            <a:ext cx="7249159" cy="3853179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19050">
              <a:lnSpc>
                <a:spcPct val="100000"/>
              </a:lnSpc>
            </a:pPr>
            <a:r>
              <a:rPr dirty="0" smtClean="0" sz="2000">
                <a:latin typeface="Arial"/>
                <a:cs typeface="Arial"/>
              </a:rPr>
              <a:t>U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B</a:t>
            </a:r>
            <a:r>
              <a:rPr dirty="0" smtClean="0" sz="2000" spc="-1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EC</a:t>
            </a:r>
            <a:r>
              <a:rPr dirty="0" smtClean="0" sz="2000" spc="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is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p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1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5">
                <a:latin typeface="Arial"/>
                <a:cs typeface="Arial"/>
              </a:rPr>
              <a:t>n</a:t>
            </a:r>
            <a:r>
              <a:rPr dirty="0" smtClean="0" sz="2000" spc="0">
                <a:latin typeface="Arial"/>
                <a:cs typeface="Arial"/>
              </a:rPr>
              <a:t>tly</a:t>
            </a:r>
            <a:r>
              <a:rPr dirty="0" smtClean="0" sz="2000" spc="-4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engaged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as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Swedi</a:t>
            </a:r>
            <a:r>
              <a:rPr dirty="0" smtClean="0" sz="2000" spc="5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h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pa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tner</a:t>
            </a:r>
            <a:r>
              <a:rPr dirty="0" smtClean="0" sz="2000" spc="-4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</a:t>
            </a:r>
            <a:r>
              <a:rPr dirty="0" smtClean="0" sz="2000" spc="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two</a:t>
            </a:r>
            <a:r>
              <a:rPr dirty="0" smtClean="0" sz="2000" spc="0">
                <a:latin typeface="Arial"/>
                <a:cs typeface="Arial"/>
              </a:rPr>
              <a:t> </a:t>
            </a:r>
            <a:r>
              <a:rPr dirty="0" smtClean="0" sz="2000" spc="-10">
                <a:latin typeface="Arial"/>
                <a:cs typeface="Arial"/>
              </a:rPr>
              <a:t>E</a:t>
            </a:r>
            <a:r>
              <a:rPr dirty="0" smtClean="0" sz="2000" spc="0">
                <a:latin typeface="Arial"/>
                <a:cs typeface="Arial"/>
              </a:rPr>
              <a:t>uropean</a:t>
            </a:r>
            <a:r>
              <a:rPr dirty="0" smtClean="0" sz="2000" spc="-3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Union,</a:t>
            </a:r>
            <a:r>
              <a:rPr dirty="0" smtClean="0" sz="2000" spc="-2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Ho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izon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2020-</a:t>
            </a:r>
            <a:r>
              <a:rPr dirty="0" smtClean="0" sz="2000" spc="0">
                <a:latin typeface="Arial"/>
                <a:cs typeface="Arial"/>
              </a:rPr>
              <a:t>application</a:t>
            </a:r>
            <a:r>
              <a:rPr dirty="0" smtClean="0" sz="2000" spc="-1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,</a:t>
            </a:r>
            <a:r>
              <a:rPr dirty="0" smtClean="0" sz="2000" spc="-5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</a:t>
            </a:r>
            <a:r>
              <a:rPr dirty="0" smtClean="0" sz="2000" spc="-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the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area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”</a:t>
            </a:r>
            <a:r>
              <a:rPr dirty="0" smtClean="0" sz="2000" spc="-1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ecu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0">
                <a:latin typeface="Arial"/>
                <a:cs typeface="Arial"/>
              </a:rPr>
              <a:t> Socities</a:t>
            </a:r>
            <a:r>
              <a:rPr dirty="0" smtClean="0" sz="2000" spc="0">
                <a:latin typeface="Arial"/>
                <a:cs typeface="Arial"/>
              </a:rPr>
              <a:t>”.</a:t>
            </a:r>
            <a:endParaRPr sz="2000">
              <a:latin typeface="Arial"/>
              <a:cs typeface="Arial"/>
            </a:endParaRPr>
          </a:p>
          <a:p>
            <a:pPr marL="12700" marR="12700">
              <a:lnSpc>
                <a:spcPct val="100000"/>
              </a:lnSpc>
              <a:spcBef>
                <a:spcPts val="480"/>
              </a:spcBef>
            </a:pPr>
            <a:r>
              <a:rPr dirty="0" smtClean="0" sz="2000">
                <a:latin typeface="Arial"/>
                <a:cs typeface="Arial"/>
              </a:rPr>
              <a:t>The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eation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of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an ope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ati</a:t>
            </a:r>
            <a:r>
              <a:rPr dirty="0" smtClean="0" sz="2000" spc="-10">
                <a:latin typeface="Arial"/>
                <a:cs typeface="Arial"/>
              </a:rPr>
              <a:t>v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-3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manag</a:t>
            </a:r>
            <a:r>
              <a:rPr dirty="0" smtClean="0" sz="2000" spc="5">
                <a:latin typeface="Arial"/>
                <a:cs typeface="Arial"/>
              </a:rPr>
              <a:t>e</a:t>
            </a:r>
            <a:r>
              <a:rPr dirty="0" smtClean="0" sz="2000" spc="0">
                <a:latin typeface="Arial"/>
                <a:cs typeface="Arial"/>
              </a:rPr>
              <a:t>ment</a:t>
            </a:r>
            <a:r>
              <a:rPr dirty="0" smtClean="0" sz="2000" spc="-5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team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5">
                <a:latin typeface="Arial"/>
                <a:cs typeface="Arial"/>
              </a:rPr>
              <a:t>w</a:t>
            </a:r>
            <a:r>
              <a:rPr dirty="0" smtClean="0" sz="2000" spc="0">
                <a:latin typeface="Arial"/>
                <a:cs typeface="Arial"/>
              </a:rPr>
              <a:t>ill</a:t>
            </a:r>
            <a:r>
              <a:rPr dirty="0" smtClean="0" sz="2000" spc="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increa</a:t>
            </a:r>
            <a:r>
              <a:rPr dirty="0" smtClean="0" sz="2000" spc="5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-3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the</a:t>
            </a:r>
            <a:r>
              <a:rPr dirty="0" smtClean="0" sz="2000" spc="0">
                <a:latin typeface="Arial"/>
                <a:cs typeface="Arial"/>
              </a:rPr>
              <a:t> c</a:t>
            </a:r>
            <a:r>
              <a:rPr dirty="0" smtClean="0" sz="2000" spc="5">
                <a:latin typeface="Arial"/>
                <a:cs typeface="Arial"/>
              </a:rPr>
              <a:t>a</a:t>
            </a:r>
            <a:r>
              <a:rPr dirty="0" smtClean="0" sz="2000" spc="0">
                <a:latin typeface="Arial"/>
                <a:cs typeface="Arial"/>
              </a:rPr>
              <a:t>pa</a:t>
            </a:r>
            <a:r>
              <a:rPr dirty="0" smtClean="0" sz="2000" spc="5">
                <a:latin typeface="Arial"/>
                <a:cs typeface="Arial"/>
              </a:rPr>
              <a:t>c</a:t>
            </a:r>
            <a:r>
              <a:rPr dirty="0" smtClean="0" sz="2000" spc="0">
                <a:latin typeface="Arial"/>
                <a:cs typeface="Arial"/>
              </a:rPr>
              <a:t>ity</a:t>
            </a:r>
            <a:r>
              <a:rPr dirty="0" smtClean="0" sz="2000" spc="-4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to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pa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ticipate</a:t>
            </a:r>
            <a:r>
              <a:rPr dirty="0" smtClean="0" sz="2000" spc="-4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 </a:t>
            </a:r>
            <a:r>
              <a:rPr dirty="0" smtClean="0" sz="2000" spc="-10">
                <a:latin typeface="Arial"/>
                <a:cs typeface="Arial"/>
              </a:rPr>
              <a:t>E</a:t>
            </a:r>
            <a:r>
              <a:rPr dirty="0" smtClean="0" sz="2000" spc="0">
                <a:latin typeface="Arial"/>
                <a:cs typeface="Arial"/>
              </a:rPr>
              <a:t>U-c</a:t>
            </a:r>
            <a:r>
              <a:rPr dirty="0" smtClean="0" sz="2000" spc="5">
                <a:latin typeface="Arial"/>
                <a:cs typeface="Arial"/>
              </a:rPr>
              <a:t>a</a:t>
            </a:r>
            <a:r>
              <a:rPr dirty="0" smtClean="0" sz="2000" spc="0">
                <a:latin typeface="Arial"/>
                <a:cs typeface="Arial"/>
              </a:rPr>
              <a:t>lls,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which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tend</a:t>
            </a:r>
            <a:r>
              <a:rPr dirty="0" smtClean="0" sz="2000" spc="-2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to</a:t>
            </a:r>
            <a:r>
              <a:rPr dirty="0" smtClean="0" sz="2000" spc="-2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be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more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ti</a:t>
            </a:r>
            <a:r>
              <a:rPr dirty="0" smtClean="0" sz="2000" spc="-10">
                <a:latin typeface="Arial"/>
                <a:cs typeface="Arial"/>
              </a:rPr>
              <a:t>m</a:t>
            </a:r>
            <a:r>
              <a:rPr dirty="0" smtClean="0" sz="2000" spc="0">
                <a:latin typeface="Arial"/>
                <a:cs typeface="Arial"/>
              </a:rPr>
              <a:t>e-</a:t>
            </a:r>
            <a:r>
              <a:rPr dirty="0" smtClean="0" sz="2000" spc="0">
                <a:latin typeface="Arial"/>
                <a:cs typeface="Arial"/>
              </a:rPr>
              <a:t> c</a:t>
            </a:r>
            <a:r>
              <a:rPr dirty="0" smtClean="0" sz="2000" spc="5">
                <a:latin typeface="Arial"/>
                <a:cs typeface="Arial"/>
              </a:rPr>
              <a:t>o</a:t>
            </a:r>
            <a:r>
              <a:rPr dirty="0" smtClean="0" sz="2000" spc="0">
                <a:latin typeface="Arial"/>
                <a:cs typeface="Arial"/>
              </a:rPr>
              <a:t>n</a:t>
            </a:r>
            <a:r>
              <a:rPr dirty="0" smtClean="0" sz="2000" spc="5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uming</a:t>
            </a:r>
            <a:r>
              <a:rPr dirty="0" smtClean="0" sz="2000" spc="-3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a</a:t>
            </a:r>
            <a:r>
              <a:rPr dirty="0" smtClean="0" sz="2000" spc="5">
                <a:latin typeface="Arial"/>
                <a:cs typeface="Arial"/>
              </a:rPr>
              <a:t>n</a:t>
            </a:r>
            <a:r>
              <a:rPr dirty="0" smtClean="0" sz="2000" spc="0">
                <a:latin typeface="Arial"/>
                <a:cs typeface="Arial"/>
              </a:rPr>
              <a:t>d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la</a:t>
            </a:r>
            <a:r>
              <a:rPr dirty="0" smtClean="0" sz="2000" spc="5">
                <a:latin typeface="Arial"/>
                <a:cs typeface="Arial"/>
              </a:rPr>
              <a:t>b</a:t>
            </a:r>
            <a:r>
              <a:rPr dirty="0" smtClean="0" sz="2000" spc="0">
                <a:latin typeface="Arial"/>
                <a:cs typeface="Arial"/>
              </a:rPr>
              <a:t>o</a:t>
            </a:r>
            <a:r>
              <a:rPr dirty="0" smtClean="0" sz="2000" spc="-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-intensive</a:t>
            </a:r>
            <a:r>
              <a:rPr dirty="0" smtClean="0" sz="2000" spc="-4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than</a:t>
            </a:r>
            <a:r>
              <a:rPr dirty="0" smtClean="0" sz="2000" spc="-2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national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a</a:t>
            </a:r>
            <a:r>
              <a:rPr dirty="0" smtClean="0" sz="2000" spc="0">
                <a:latin typeface="Arial"/>
                <a:cs typeface="Arial"/>
              </a:rPr>
              <a:t>lls.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mtClean="0" sz="2000">
                <a:latin typeface="Arial"/>
                <a:cs typeface="Arial"/>
              </a:rPr>
              <a:t>Bo</a:t>
            </a:r>
            <a:r>
              <a:rPr dirty="0" smtClean="0" sz="2000" spc="-10">
                <a:latin typeface="Arial"/>
                <a:cs typeface="Arial"/>
              </a:rPr>
              <a:t>t</a:t>
            </a:r>
            <a:r>
              <a:rPr dirty="0" smtClean="0" sz="2000" spc="0">
                <a:latin typeface="Arial"/>
                <a:cs typeface="Arial"/>
              </a:rPr>
              <a:t>h</a:t>
            </a:r>
            <a:r>
              <a:rPr dirty="0" smtClean="0" sz="2000" spc="-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a</a:t>
            </a:r>
            <a:r>
              <a:rPr dirty="0" smtClean="0" sz="2000" spc="0">
                <a:latin typeface="Arial"/>
                <a:cs typeface="Arial"/>
              </a:rPr>
              <a:t>lls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o</a:t>
            </a:r>
            <a:r>
              <a:rPr dirty="0" smtClean="0" sz="2000" spc="0">
                <a:latin typeface="Arial"/>
                <a:cs typeface="Arial"/>
              </a:rPr>
              <a:t>n</a:t>
            </a:r>
            <a:r>
              <a:rPr dirty="0" smtClean="0" sz="2000" spc="5">
                <a:latin typeface="Arial"/>
                <a:cs typeface="Arial"/>
              </a:rPr>
              <a:t>c</a:t>
            </a:r>
            <a:r>
              <a:rPr dirty="0" smtClean="0" sz="2000" spc="0">
                <a:latin typeface="Arial"/>
                <a:cs typeface="Arial"/>
              </a:rPr>
              <a:t>ern</a:t>
            </a:r>
            <a:r>
              <a:rPr dirty="0" smtClean="0" sz="2000" spc="-4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it</a:t>
            </a:r>
            <a:r>
              <a:rPr dirty="0" smtClean="0" sz="2000" spc="-10">
                <a:latin typeface="Arial"/>
                <a:cs typeface="Arial"/>
              </a:rPr>
              <a:t>i</a:t>
            </a:r>
            <a:r>
              <a:rPr dirty="0" smtClean="0" sz="2000" spc="0">
                <a:latin typeface="Arial"/>
                <a:cs typeface="Arial"/>
              </a:rPr>
              <a:t>c</a:t>
            </a:r>
            <a:r>
              <a:rPr dirty="0" smtClean="0" sz="2000" spc="5">
                <a:latin typeface="Arial"/>
                <a:cs typeface="Arial"/>
              </a:rPr>
              <a:t>a</a:t>
            </a:r>
            <a:r>
              <a:rPr dirty="0" smtClean="0" sz="2000" spc="0">
                <a:latin typeface="Arial"/>
                <a:cs typeface="Arial"/>
              </a:rPr>
              <a:t>l</a:t>
            </a:r>
            <a:r>
              <a:rPr dirty="0" smtClean="0" sz="2000" spc="-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</a:t>
            </a:r>
            <a:r>
              <a:rPr dirty="0" smtClean="0" sz="2000" spc="-10">
                <a:latin typeface="Arial"/>
                <a:cs typeface="Arial"/>
              </a:rPr>
              <a:t>f</a:t>
            </a:r>
            <a:r>
              <a:rPr dirty="0" smtClean="0" sz="2000" spc="0">
                <a:latin typeface="Arial"/>
                <a:cs typeface="Arial"/>
              </a:rPr>
              <a:t>rast</a:t>
            </a:r>
            <a:r>
              <a:rPr dirty="0" smtClean="0" sz="2000" spc="-10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uc</a:t>
            </a:r>
            <a:r>
              <a:rPr dirty="0" smtClean="0" sz="2000" spc="-10">
                <a:latin typeface="Arial"/>
                <a:cs typeface="Arial"/>
              </a:rPr>
              <a:t>t</a:t>
            </a:r>
            <a:r>
              <a:rPr dirty="0" smtClean="0" sz="2000" spc="0">
                <a:latin typeface="Arial"/>
                <a:cs typeface="Arial"/>
              </a:rPr>
              <a:t>ure</a:t>
            </a:r>
            <a:r>
              <a:rPr dirty="0" smtClean="0" sz="2000" spc="-4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Protection: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355600" marR="416559" indent="-342900">
              <a:lnSpc>
                <a:spcPct val="9440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-5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DRS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-</a:t>
            </a:r>
            <a:r>
              <a:rPr dirty="0" smtClean="0" sz="1800" spc="-5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14</a:t>
            </a:r>
            <a:r>
              <a:rPr dirty="0" smtClean="0" sz="1800" spc="0">
                <a:latin typeface="Arial"/>
                <a:cs typeface="Arial"/>
              </a:rPr>
              <a:t>: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tical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Infrastructure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ce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cat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-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-25">
                <a:latin typeface="Arial"/>
                <a:cs typeface="Arial"/>
              </a:rPr>
              <a:t>y</a:t>
            </a:r>
            <a:r>
              <a:rPr dirty="0" smtClean="0" sz="1800" spc="0">
                <a:latin typeface="Arial"/>
                <a:cs typeface="Arial"/>
              </a:rPr>
              <a:t>sis</a:t>
            </a:r>
            <a:r>
              <a:rPr dirty="0" smtClean="0" sz="1800" spc="3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and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ve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me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met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s for ass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ssi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res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 marL="355600" marR="137795" indent="-342900">
              <a:lnSpc>
                <a:spcPct val="94400"/>
              </a:lnSpc>
              <a:spcBef>
                <a:spcPts val="315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-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DRS</a:t>
            </a:r>
            <a:r>
              <a:rPr dirty="0" smtClean="0" sz="18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-</a:t>
            </a:r>
            <a:r>
              <a:rPr dirty="0" smtClean="0" sz="1800" spc="-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15</a:t>
            </a:r>
            <a:r>
              <a:rPr dirty="0" smtClean="0" sz="1800" spc="0">
                <a:latin typeface="Arial"/>
                <a:cs typeface="Arial"/>
              </a:rPr>
              <a:t>: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Prot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cting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te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tia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ly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zar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 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tive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sites/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0">
                <a:latin typeface="Arial"/>
                <a:cs typeface="Arial"/>
              </a:rPr>
              <a:t> co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si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ng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mu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-5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-sect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ri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dependencie</a:t>
            </a:r>
            <a:r>
              <a:rPr dirty="0" smtClean="0" sz="1800" spc="5">
                <a:latin typeface="Arial"/>
                <a:cs typeface="Arial"/>
              </a:rPr>
              <a:t>s</a:t>
            </a:r>
            <a:r>
              <a:rPr dirty="0" smtClean="0" sz="1800" spc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spc="-5" b="1">
                <a:latin typeface="Arial"/>
                <a:cs typeface="Arial"/>
              </a:rPr>
              <a:t>E</a:t>
            </a:r>
            <a:r>
              <a:rPr dirty="0" smtClean="0" sz="2000" spc="5" b="1">
                <a:latin typeface="Arial"/>
                <a:cs typeface="Arial"/>
              </a:rPr>
              <a:t>U</a:t>
            </a:r>
            <a:r>
              <a:rPr dirty="0" smtClean="0" sz="2000" spc="0" b="1">
                <a:latin typeface="Arial"/>
                <a:cs typeface="Arial"/>
              </a:rPr>
              <a:t>-appl</a:t>
            </a:r>
            <a:r>
              <a:rPr dirty="0" smtClean="0" sz="2000" spc="-10" b="1">
                <a:latin typeface="Arial"/>
                <a:cs typeface="Arial"/>
              </a:rPr>
              <a:t>i</a:t>
            </a:r>
            <a:r>
              <a:rPr dirty="0" smtClean="0" sz="2000" spc="0" b="1">
                <a:latin typeface="Arial"/>
                <a:cs typeface="Arial"/>
              </a:rPr>
              <a:t>ca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ions</a:t>
            </a:r>
            <a:r>
              <a:rPr dirty="0" smtClean="0" sz="2000" spc="-4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on CI</a:t>
            </a:r>
            <a:r>
              <a:rPr dirty="0" smtClean="0" sz="2000" spc="-10" b="1">
                <a:latin typeface="Arial"/>
                <a:cs typeface="Arial"/>
              </a:rPr>
              <a:t>P</a:t>
            </a:r>
            <a:r>
              <a:rPr dirty="0" smtClean="0" sz="2000" spc="0" b="1">
                <a:latin typeface="Arial"/>
                <a:cs typeface="Arial"/>
              </a:rPr>
              <a:t>: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Consor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ium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746250"/>
            <a:ext cx="7313295" cy="383349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1800" b="1">
                <a:latin typeface="Arial"/>
                <a:cs typeface="Arial"/>
              </a:rPr>
              <a:t>Ge</a:t>
            </a:r>
            <a:r>
              <a:rPr dirty="0" smtClean="0" sz="1800" spc="-10" b="1">
                <a:latin typeface="Arial"/>
                <a:cs typeface="Arial"/>
              </a:rPr>
              <a:t>r</a:t>
            </a:r>
            <a:r>
              <a:rPr dirty="0" smtClean="0" sz="1800" spc="0" b="1">
                <a:latin typeface="Arial"/>
                <a:cs typeface="Arial"/>
              </a:rPr>
              <a:t>m</a:t>
            </a:r>
            <a:r>
              <a:rPr dirty="0" smtClean="0" sz="1800" spc="-10" b="1">
                <a:latin typeface="Arial"/>
                <a:cs typeface="Arial"/>
              </a:rPr>
              <a:t>a</a:t>
            </a:r>
            <a:r>
              <a:rPr dirty="0" smtClean="0" sz="1800" spc="0" b="1">
                <a:latin typeface="Arial"/>
                <a:cs typeface="Arial"/>
              </a:rPr>
              <a:t>ny</a:t>
            </a:r>
            <a:endParaRPr sz="18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430"/>
              </a:spcBef>
              <a:buFont typeface="Arial"/>
              <a:buAutoNum type="arabicPeriod"/>
              <a:tabLst>
                <a:tab pos="266700" algn="l"/>
              </a:tabLst>
            </a:pPr>
            <a:r>
              <a:rPr dirty="0" smtClean="0" sz="180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iv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rsity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of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5">
                <a:latin typeface="Arial"/>
                <a:cs typeface="Arial"/>
              </a:rPr>
              <a:t>F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Armed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Forces </a:t>
            </a:r>
            <a:r>
              <a:rPr dirty="0" smtClean="0" sz="1800" spc="-5">
                <a:latin typeface="Arial"/>
                <a:cs typeface="Arial"/>
              </a:rPr>
              <a:t>(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iB</a:t>
            </a:r>
            <a:r>
              <a:rPr dirty="0" smtClean="0" sz="1800" spc="-45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,</a:t>
            </a:r>
            <a:r>
              <a:rPr dirty="0" smtClean="0" sz="1800" spc="4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430"/>
              </a:spcBef>
              <a:buFont typeface="Arial"/>
              <a:buAutoNum type="arabicPeriod"/>
              <a:tabLst>
                <a:tab pos="266700" algn="l"/>
              </a:tabLst>
            </a:pPr>
            <a:r>
              <a:rPr dirty="0" smtClean="0" sz="1800" spc="0">
                <a:latin typeface="Arial"/>
                <a:cs typeface="Arial"/>
              </a:rPr>
              <a:t>Fe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er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Institute</a:t>
            </a:r>
            <a:r>
              <a:rPr dirty="0" smtClean="0" sz="1800" spc="-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 Mater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rch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esti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-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(BAM,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n)</a:t>
            </a:r>
            <a:endParaRPr sz="1800">
              <a:latin typeface="Arial"/>
              <a:cs typeface="Arial"/>
            </a:endParaRPr>
          </a:p>
          <a:p>
            <a:pPr marL="266700" indent="-254635">
              <a:lnSpc>
                <a:spcPct val="100000"/>
              </a:lnSpc>
              <a:spcBef>
                <a:spcPts val="430"/>
              </a:spcBef>
              <a:buFont typeface="Arial"/>
              <a:buAutoNum type="arabicPeriod"/>
              <a:tabLst>
                <a:tab pos="266700" algn="l"/>
              </a:tabLst>
            </a:pPr>
            <a:r>
              <a:rPr dirty="0" smtClean="0" sz="1800" spc="0">
                <a:latin typeface="Arial"/>
                <a:cs typeface="Arial"/>
              </a:rPr>
              <a:t>Cr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ab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GmbH (C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ns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lti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firm in sce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-a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-25">
                <a:latin typeface="Arial"/>
                <a:cs typeface="Arial"/>
              </a:rPr>
              <a:t>y</a:t>
            </a:r>
            <a:r>
              <a:rPr dirty="0" smtClean="0" sz="1800" spc="10">
                <a:latin typeface="Arial"/>
                <a:cs typeface="Arial"/>
              </a:rPr>
              <a:t>s</a:t>
            </a:r>
            <a:r>
              <a:rPr dirty="0" smtClean="0" sz="1800" spc="0">
                <a:latin typeface="Arial"/>
                <a:cs typeface="Arial"/>
              </a:rPr>
              <a:t>is</a:t>
            </a:r>
            <a:r>
              <a:rPr dirty="0" smtClean="0" sz="1800" spc="4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risk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22"/>
              </a:spcBef>
            </a:pPr>
            <a:endParaRPr sz="85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dirty="0" smtClean="0" sz="1800" b="1">
                <a:latin typeface="Arial"/>
                <a:cs typeface="Arial"/>
              </a:rPr>
              <a:t>Fran</a:t>
            </a:r>
            <a:r>
              <a:rPr dirty="0" smtClean="0" sz="1800" spc="-10" b="1">
                <a:latin typeface="Arial"/>
                <a:cs typeface="Arial"/>
              </a:rPr>
              <a:t>c</a:t>
            </a:r>
            <a:r>
              <a:rPr dirty="0" smtClean="0" sz="1800" spc="0" b="1"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buFont typeface="Arial"/>
              <a:buAutoNum type="arabicPeriod"/>
              <a:tabLst>
                <a:tab pos="266700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Fre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ch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stit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te 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ce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tec</a:t>
            </a:r>
            <a:r>
              <a:rPr dirty="0" smtClean="0" sz="1800" spc="-15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5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y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for</a:t>
            </a:r>
            <a:r>
              <a:rPr dirty="0" smtClean="0" sz="1800" spc="-1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rt,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mtClean="0" sz="1800">
                <a:latin typeface="Arial"/>
                <a:cs typeface="Arial"/>
              </a:rPr>
              <a:t>D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ve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o</a:t>
            </a:r>
            <a:r>
              <a:rPr dirty="0" smtClean="0" sz="1800" spc="-10">
                <a:latin typeface="Arial"/>
                <a:cs typeface="Arial"/>
              </a:rPr>
              <a:t>p</a:t>
            </a:r>
            <a:r>
              <a:rPr dirty="0" smtClean="0" sz="1800" spc="0">
                <a:latin typeface="Arial"/>
                <a:cs typeface="Arial"/>
              </a:rPr>
              <a:t>me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-40">
                <a:latin typeface="Arial"/>
                <a:cs typeface="Arial"/>
              </a:rPr>
              <a:t>w</a:t>
            </a:r>
            <a:r>
              <a:rPr dirty="0" smtClean="0" sz="1800" spc="0">
                <a:latin typeface="Arial"/>
                <a:cs typeface="Arial"/>
              </a:rPr>
              <a:t>orks</a:t>
            </a:r>
            <a:r>
              <a:rPr dirty="0" smtClean="0" sz="1800" spc="3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(I</a:t>
            </a:r>
            <a:r>
              <a:rPr dirty="0" smtClean="0" sz="1800" spc="5">
                <a:latin typeface="Arial"/>
                <a:cs typeface="Arial"/>
              </a:rPr>
              <a:t>F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AR)</a:t>
            </a:r>
            <a:endParaRPr sz="1800">
              <a:latin typeface="Arial"/>
              <a:cs typeface="Arial"/>
            </a:endParaRPr>
          </a:p>
          <a:p>
            <a:pPr marL="12700" marR="12700">
              <a:lnSpc>
                <a:spcPct val="100000"/>
              </a:lnSpc>
              <a:spcBef>
                <a:spcPts val="430"/>
              </a:spcBef>
              <a:buFont typeface="Arial"/>
              <a:buAutoNum type="arabicPeriod" startAt="2"/>
              <a:tabLst>
                <a:tab pos="266700" algn="l"/>
              </a:tabLst>
            </a:pP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nt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 </a:t>
            </a:r>
            <a:r>
              <a:rPr dirty="0" smtClean="0" sz="1800" spc="5">
                <a:latin typeface="Arial"/>
                <a:cs typeface="Arial"/>
              </a:rPr>
              <a:t>f</a:t>
            </a:r>
            <a:r>
              <a:rPr dirty="0" smtClean="0" sz="1800" spc="0">
                <a:latin typeface="Arial"/>
                <a:cs typeface="Arial"/>
              </a:rPr>
              <a:t>or 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rch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</a:t>
            </a:r>
            <a:r>
              <a:rPr dirty="0" smtClean="0" sz="1800" spc="-15">
                <a:latin typeface="Arial"/>
                <a:cs typeface="Arial"/>
              </a:rPr>
              <a:t>x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rtise</a:t>
            </a:r>
            <a:r>
              <a:rPr dirty="0" smtClean="0" sz="1800" spc="2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sk,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the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Env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ro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me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t,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Mo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0">
                <a:latin typeface="Arial"/>
                <a:cs typeface="Arial"/>
              </a:rPr>
              <a:t>ity</a:t>
            </a:r>
            <a:r>
              <a:rPr dirty="0" smtClean="0" sz="1800" spc="0">
                <a:latin typeface="Arial"/>
                <a:cs typeface="Arial"/>
              </a:rPr>
              <a:t> 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-use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g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(CE</a:t>
            </a:r>
            <a:r>
              <a:rPr dirty="0" smtClean="0" sz="1800" spc="-10">
                <a:latin typeface="Arial"/>
                <a:cs typeface="Arial"/>
              </a:rPr>
              <a:t>R</a:t>
            </a:r>
            <a:r>
              <a:rPr dirty="0" smtClean="0" sz="1800" spc="0">
                <a:latin typeface="Arial"/>
                <a:cs typeface="Arial"/>
              </a:rPr>
              <a:t>EMA)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21"/>
              </a:spcBef>
            </a:pPr>
            <a:endParaRPr sz="85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dirty="0" smtClean="0" sz="1800" b="1">
                <a:latin typeface="Arial"/>
                <a:cs typeface="Arial"/>
              </a:rPr>
              <a:t>The</a:t>
            </a:r>
            <a:r>
              <a:rPr dirty="0" smtClean="0" sz="1800" spc="-15" b="1">
                <a:latin typeface="Arial"/>
                <a:cs typeface="Arial"/>
              </a:rPr>
              <a:t> </a:t>
            </a:r>
            <a:r>
              <a:rPr dirty="0" smtClean="0" sz="1800" spc="0" b="1">
                <a:latin typeface="Arial"/>
                <a:cs typeface="Arial"/>
              </a:rPr>
              <a:t>C</a:t>
            </a:r>
            <a:r>
              <a:rPr dirty="0" smtClean="0" sz="1800" spc="-10" b="1">
                <a:latin typeface="Arial"/>
                <a:cs typeface="Arial"/>
              </a:rPr>
              <a:t>z</a:t>
            </a:r>
            <a:r>
              <a:rPr dirty="0" smtClean="0" sz="1800" spc="-10" b="1">
                <a:latin typeface="Arial"/>
                <a:cs typeface="Arial"/>
              </a:rPr>
              <a:t>e</a:t>
            </a:r>
            <a:r>
              <a:rPr dirty="0" smtClean="0" sz="1800" spc="-10" b="1">
                <a:latin typeface="Arial"/>
                <a:cs typeface="Arial"/>
              </a:rPr>
              <a:t>c</a:t>
            </a:r>
            <a:r>
              <a:rPr dirty="0" smtClean="0" sz="1800" spc="0" b="1">
                <a:latin typeface="Arial"/>
                <a:cs typeface="Arial"/>
              </a:rPr>
              <a:t>h</a:t>
            </a:r>
            <a:r>
              <a:rPr dirty="0" smtClean="0" sz="1800" spc="15" b="1">
                <a:latin typeface="Arial"/>
                <a:cs typeface="Arial"/>
              </a:rPr>
              <a:t> </a:t>
            </a:r>
            <a:r>
              <a:rPr dirty="0" smtClean="0" sz="1800" spc="0" b="1">
                <a:latin typeface="Arial"/>
                <a:cs typeface="Arial"/>
              </a:rPr>
              <a:t>R</a:t>
            </a:r>
            <a:r>
              <a:rPr dirty="0" smtClean="0" sz="1800" spc="-15" b="1">
                <a:latin typeface="Arial"/>
                <a:cs typeface="Arial"/>
              </a:rPr>
              <a:t>e</a:t>
            </a:r>
            <a:r>
              <a:rPr dirty="0" smtClean="0" sz="1800" spc="0" b="1">
                <a:latin typeface="Arial"/>
                <a:cs typeface="Arial"/>
              </a:rPr>
              <a:t>public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mtClean="0" sz="1800">
                <a:latin typeface="Arial"/>
                <a:cs typeface="Arial"/>
              </a:rPr>
              <a:t>Cz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ch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ec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cal</a:t>
            </a:r>
            <a:r>
              <a:rPr dirty="0" smtClean="0" sz="1800" spc="-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Un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vers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in Pra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ue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(CV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Exa</a:t>
            </a:r>
            <a:r>
              <a:rPr dirty="0" smtClean="0" sz="2000" spc="-10" b="1">
                <a:latin typeface="Arial"/>
                <a:cs typeface="Arial"/>
              </a:rPr>
              <a:t>m</a:t>
            </a:r>
            <a:r>
              <a:rPr dirty="0" smtClean="0" sz="2000" spc="0" b="1">
                <a:latin typeface="Arial"/>
                <a:cs typeface="Arial"/>
              </a:rPr>
              <a:t>ples</a:t>
            </a:r>
            <a:r>
              <a:rPr dirty="0" smtClean="0" sz="2000" spc="-20" b="1">
                <a:latin typeface="Arial"/>
                <a:cs typeface="Arial"/>
              </a:rPr>
              <a:t> </a:t>
            </a:r>
            <a:r>
              <a:rPr dirty="0" smtClean="0" sz="2000" spc="-5" b="1">
                <a:latin typeface="Arial"/>
                <a:cs typeface="Arial"/>
              </a:rPr>
              <a:t>o</a:t>
            </a:r>
            <a:r>
              <a:rPr dirty="0" smtClean="0" sz="2000" spc="0" b="1">
                <a:latin typeface="Arial"/>
                <a:cs typeface="Arial"/>
              </a:rPr>
              <a:t>f</a:t>
            </a:r>
            <a:r>
              <a:rPr dirty="0" smtClean="0" sz="2000" spc="-1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partners</a:t>
            </a:r>
            <a:r>
              <a:rPr dirty="0" smtClean="0" sz="2000" spc="-2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in</a:t>
            </a:r>
            <a:r>
              <a:rPr dirty="0" smtClean="0" sz="2000" spc="-20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col</a:t>
            </a:r>
            <a:r>
              <a:rPr dirty="0" smtClean="0" sz="2000" spc="-10" b="1">
                <a:latin typeface="Arial"/>
                <a:cs typeface="Arial"/>
              </a:rPr>
              <a:t>l</a:t>
            </a:r>
            <a:r>
              <a:rPr dirty="0" smtClean="0" sz="2000" spc="0" b="1">
                <a:latin typeface="Arial"/>
                <a:cs typeface="Arial"/>
              </a:rPr>
              <a:t>abora</a:t>
            </a:r>
            <a:r>
              <a:rPr dirty="0" smtClean="0" sz="2000" spc="5" b="1">
                <a:latin typeface="Arial"/>
                <a:cs typeface="Arial"/>
              </a:rPr>
              <a:t>t</a:t>
            </a:r>
            <a:r>
              <a:rPr dirty="0" smtClean="0" sz="2000" spc="0" b="1">
                <a:latin typeface="Arial"/>
                <a:cs typeface="Arial"/>
              </a:rPr>
              <a:t>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412494"/>
            <a:ext cx="4646930" cy="338391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 indent="-342900">
              <a:lnSpc>
                <a:spcPts val="317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cur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Are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d</a:t>
            </a:r>
            <a:r>
              <a:rPr dirty="0" smtClean="0" sz="1800" spc="0">
                <a:latin typeface="Arial"/>
                <a:cs typeface="Arial"/>
              </a:rPr>
              <a:t>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lm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1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B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ard</a:t>
            </a:r>
            <a:r>
              <a:rPr dirty="0" smtClean="0" sz="1800" spc="-5">
                <a:latin typeface="Arial"/>
                <a:cs typeface="Arial"/>
              </a:rPr>
              <a:t> 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V</a:t>
            </a:r>
            <a:r>
              <a:rPr dirty="0" smtClean="0" sz="1800" spc="-10">
                <a:latin typeface="Arial"/>
                <a:cs typeface="Arial"/>
              </a:rPr>
              <a:t>ä</a:t>
            </a:r>
            <a:r>
              <a:rPr dirty="0" smtClean="0" sz="1800" spc="0">
                <a:latin typeface="Arial"/>
                <a:cs typeface="Arial"/>
              </a:rPr>
              <a:t>stra </a:t>
            </a:r>
            <a:r>
              <a:rPr dirty="0" smtClean="0" sz="1800" spc="5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öt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nd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R</a:t>
            </a:r>
            <a:r>
              <a:rPr dirty="0" smtClean="0" sz="1800" spc="-15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g</a:t>
            </a:r>
            <a:r>
              <a:rPr dirty="0" smtClean="0" sz="1800" spc="0">
                <a:latin typeface="Arial"/>
                <a:cs typeface="Arial"/>
              </a:rPr>
              <a:t>i</a:t>
            </a:r>
            <a:r>
              <a:rPr dirty="0" smtClean="0" sz="1800" spc="-1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V</a:t>
            </a:r>
            <a:r>
              <a:rPr dirty="0" smtClean="0" sz="1800" spc="-10">
                <a:latin typeface="Arial"/>
                <a:cs typeface="Arial"/>
              </a:rPr>
              <a:t>ä</a:t>
            </a:r>
            <a:r>
              <a:rPr dirty="0" smtClean="0" sz="1800" spc="0">
                <a:latin typeface="Arial"/>
                <a:cs typeface="Arial"/>
              </a:rPr>
              <a:t>stra G</a:t>
            </a:r>
            <a:r>
              <a:rPr dirty="0" smtClean="0" sz="1800" spc="-10">
                <a:latin typeface="Arial"/>
                <a:cs typeface="Arial"/>
              </a:rPr>
              <a:t>ö</a:t>
            </a:r>
            <a:r>
              <a:rPr dirty="0" smtClean="0" sz="1800" spc="0">
                <a:latin typeface="Arial"/>
                <a:cs typeface="Arial"/>
              </a:rPr>
              <a:t>ta</a:t>
            </a:r>
            <a:r>
              <a:rPr dirty="0" smtClean="0" sz="1800" spc="-1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P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ce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th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rity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V</a:t>
            </a:r>
            <a:r>
              <a:rPr dirty="0" smtClean="0" sz="1800" spc="-10">
                <a:latin typeface="Arial"/>
                <a:cs typeface="Arial"/>
              </a:rPr>
              <a:t>ä</a:t>
            </a:r>
            <a:r>
              <a:rPr dirty="0" smtClean="0" sz="1800" spc="0">
                <a:latin typeface="Arial"/>
                <a:cs typeface="Arial"/>
              </a:rPr>
              <a:t>stra Göt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nd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Gre</a:t>
            </a:r>
            <a:r>
              <a:rPr dirty="0" smtClean="0" sz="1800" spc="-10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ter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Goth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urg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scue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rvic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C</a:t>
            </a:r>
            <a:r>
              <a:rPr dirty="0" smtClean="0" sz="1800" spc="-10">
                <a:latin typeface="Arial"/>
                <a:cs typeface="Arial"/>
              </a:rPr>
              <a:t>i</a:t>
            </a:r>
            <a:r>
              <a:rPr dirty="0" smtClean="0" sz="1800" spc="0">
                <a:latin typeface="Arial"/>
                <a:cs typeface="Arial"/>
              </a:rPr>
              <a:t>ty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-5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f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Goth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b</a:t>
            </a:r>
            <a:r>
              <a:rPr dirty="0" smtClean="0" sz="1800" spc="0">
                <a:latin typeface="Arial"/>
                <a:cs typeface="Arial"/>
              </a:rPr>
              <a:t>urg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C</a:t>
            </a:r>
            <a:r>
              <a:rPr dirty="0" smtClean="0" sz="1800" spc="-15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rm</a:t>
            </a:r>
            <a:r>
              <a:rPr dirty="0" smtClean="0" sz="1800" spc="-10">
                <a:latin typeface="Arial"/>
                <a:cs typeface="Arial"/>
              </a:rPr>
              <a:t>e</a:t>
            </a:r>
            <a:r>
              <a:rPr dirty="0" smtClean="0" sz="1800" spc="-10">
                <a:latin typeface="Arial"/>
                <a:cs typeface="Arial"/>
              </a:rPr>
              <a:t>n</a:t>
            </a:r>
            <a:r>
              <a:rPr dirty="0" smtClean="0" sz="1800" spc="0">
                <a:latin typeface="Arial"/>
                <a:cs typeface="Arial"/>
              </a:rPr>
              <a:t>ta</a:t>
            </a:r>
            <a:r>
              <a:rPr dirty="0" smtClean="0" sz="1800" spc="1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5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Ericss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59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he</a:t>
            </a:r>
            <a:r>
              <a:rPr dirty="0" smtClean="0" sz="1800" spc="-2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SAAB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Gro</a:t>
            </a:r>
            <a:r>
              <a:rPr dirty="0" smtClean="0" sz="1800" spc="-10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p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66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1800">
                <a:latin typeface="Arial"/>
                <a:cs typeface="Arial"/>
              </a:rPr>
              <a:t>V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lvo</a:t>
            </a:r>
            <a:r>
              <a:rPr dirty="0" smtClean="0" sz="1800" spc="5">
                <a:latin typeface="Arial"/>
                <a:cs typeface="Arial"/>
              </a:rPr>
              <a:t> </a:t>
            </a:r>
            <a:r>
              <a:rPr dirty="0" smtClean="0" sz="1800" spc="10">
                <a:latin typeface="Arial"/>
                <a:cs typeface="Arial"/>
              </a:rPr>
              <a:t>T</a:t>
            </a:r>
            <a:r>
              <a:rPr dirty="0" smtClean="0" sz="1800" spc="0">
                <a:latin typeface="Arial"/>
                <a:cs typeface="Arial"/>
              </a:rPr>
              <a:t>ec</a:t>
            </a:r>
            <a:r>
              <a:rPr dirty="0" smtClean="0" sz="1800" spc="-10">
                <a:latin typeface="Arial"/>
                <a:cs typeface="Arial"/>
              </a:rPr>
              <a:t>h</a:t>
            </a:r>
            <a:r>
              <a:rPr dirty="0" smtClean="0" sz="1800" spc="0">
                <a:latin typeface="Arial"/>
                <a:cs typeface="Arial"/>
              </a:rPr>
              <a:t>n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l</a:t>
            </a:r>
            <a:r>
              <a:rPr dirty="0" smtClean="0" sz="1800" spc="-10">
                <a:latin typeface="Arial"/>
                <a:cs typeface="Arial"/>
              </a:rPr>
              <a:t>o</a:t>
            </a:r>
            <a:r>
              <a:rPr dirty="0" smtClean="0" sz="1800" spc="0">
                <a:latin typeface="Arial"/>
                <a:cs typeface="Arial"/>
              </a:rPr>
              <a:t>gy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019809"/>
            <a:ext cx="1874520" cy="31559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000" b="1">
                <a:latin typeface="Arial"/>
                <a:cs typeface="Arial"/>
              </a:rPr>
              <a:t>Open</a:t>
            </a:r>
            <a:r>
              <a:rPr dirty="0" smtClean="0" sz="2000" spc="-15" b="1">
                <a:latin typeface="Arial"/>
                <a:cs typeface="Arial"/>
              </a:rPr>
              <a:t> </a:t>
            </a:r>
            <a:r>
              <a:rPr dirty="0" smtClean="0" sz="2000" spc="0" b="1">
                <a:latin typeface="Arial"/>
                <a:cs typeface="Arial"/>
              </a:rPr>
              <a:t>Acti</a:t>
            </a:r>
            <a:r>
              <a:rPr dirty="0" smtClean="0" sz="2000" spc="-25" b="1">
                <a:latin typeface="Arial"/>
                <a:cs typeface="Arial"/>
              </a:rPr>
              <a:t>v</a:t>
            </a:r>
            <a:r>
              <a:rPr dirty="0" smtClean="0" sz="2000" spc="0" b="1">
                <a:latin typeface="Arial"/>
                <a:cs typeface="Arial"/>
              </a:rPr>
              <a:t>ities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noAutofit/>
          </a:bodyPr>
          <a:lstStyle/>
          <a:p>
            <a:pPr algn="r" marR="13335">
              <a:lnSpc>
                <a:spcPct val="100000"/>
              </a:lnSpc>
            </a:pPr>
            <a:r>
              <a:rPr dirty="0" smtClean="0" sz="2000">
                <a:latin typeface="Verdana"/>
                <a:cs typeface="Verdana"/>
              </a:rPr>
              <a:t>UR</a:t>
            </a:r>
            <a:r>
              <a:rPr dirty="0" smtClean="0" sz="2000" spc="-10">
                <a:latin typeface="Verdana"/>
                <a:cs typeface="Verdana"/>
              </a:rPr>
              <a:t>B</a:t>
            </a:r>
            <a:r>
              <a:rPr dirty="0" smtClean="0" sz="2000" spc="0">
                <a:latin typeface="Verdana"/>
                <a:cs typeface="Verdana"/>
              </a:rPr>
              <a:t>SEC</a:t>
            </a:r>
            <a:endParaRPr sz="2000">
              <a:latin typeface="Verdana"/>
              <a:cs typeface="Verdana"/>
            </a:endParaRPr>
          </a:p>
          <a:p>
            <a:pPr algn="r" marR="12700">
              <a:lnSpc>
                <a:spcPct val="100000"/>
              </a:lnSpc>
              <a:spcBef>
                <a:spcPts val="5"/>
              </a:spcBef>
            </a:pPr>
            <a:r>
              <a:rPr dirty="0" smtClean="0" sz="1250" spc="-10">
                <a:latin typeface="Verdana"/>
                <a:cs typeface="Verdana"/>
              </a:rPr>
              <a:t>Centrum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0">
                <a:latin typeface="Verdana"/>
                <a:cs typeface="Verdana"/>
              </a:rPr>
              <a:t>f</a:t>
            </a:r>
            <a:r>
              <a:rPr dirty="0" smtClean="0" sz="1250" spc="-10">
                <a:latin typeface="Verdana"/>
                <a:cs typeface="Verdana"/>
              </a:rPr>
              <a:t>ör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urb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5">
                <a:latin typeface="Verdana"/>
                <a:cs typeface="Verdana"/>
              </a:rPr>
              <a:t>t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ygghet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och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mh</a:t>
            </a:r>
            <a:r>
              <a:rPr dirty="0" smtClean="0" sz="1250" spc="-15">
                <a:latin typeface="Verdana"/>
                <a:cs typeface="Verdana"/>
              </a:rPr>
              <a:t>ä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5">
                <a:latin typeface="Verdana"/>
                <a:cs typeface="Verdana"/>
              </a:rPr>
              <a:t>l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ä</a:t>
            </a:r>
            <a:r>
              <a:rPr dirty="0" smtClean="0" sz="1250" spc="-10">
                <a:latin typeface="Verdana"/>
                <a:cs typeface="Verdana"/>
              </a:rPr>
              <a:t>ke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het</a:t>
            </a:r>
            <a:r>
              <a:rPr dirty="0" smtClean="0" sz="1250" spc="4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|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ban</a:t>
            </a:r>
            <a:r>
              <a:rPr dirty="0" smtClean="0" sz="1250" spc="-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fety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0">
                <a:latin typeface="Verdana"/>
                <a:cs typeface="Verdana"/>
              </a:rPr>
              <a:t>nd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So</a:t>
            </a:r>
            <a:r>
              <a:rPr dirty="0" smtClean="0" sz="1250" spc="-15">
                <a:latin typeface="Verdana"/>
                <a:cs typeface="Verdana"/>
              </a:rPr>
              <a:t>c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et</a:t>
            </a:r>
            <a:r>
              <a:rPr dirty="0" smtClean="0" sz="1250" spc="-15">
                <a:latin typeface="Verdana"/>
                <a:cs typeface="Verdana"/>
              </a:rPr>
              <a:t>a</a:t>
            </a:r>
            <a:r>
              <a:rPr dirty="0" smtClean="0" sz="1250" spc="-5">
                <a:latin typeface="Verdana"/>
                <a:cs typeface="Verdana"/>
              </a:rPr>
              <a:t>l</a:t>
            </a:r>
            <a:r>
              <a:rPr dirty="0" smtClean="0" sz="1250" spc="10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Secu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5">
                <a:latin typeface="Verdana"/>
                <a:cs typeface="Verdana"/>
              </a:rPr>
              <a:t>i</a:t>
            </a:r>
            <a:r>
              <a:rPr dirty="0" smtClean="0" sz="1250" spc="-10">
                <a:latin typeface="Verdana"/>
                <a:cs typeface="Verdana"/>
              </a:rPr>
              <a:t>ty</a:t>
            </a:r>
            <a:r>
              <a:rPr dirty="0" smtClean="0" sz="1250" spc="-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Re</a:t>
            </a:r>
            <a:r>
              <a:rPr dirty="0" smtClean="0" sz="1250" spc="-15">
                <a:latin typeface="Verdana"/>
                <a:cs typeface="Verdana"/>
              </a:rPr>
              <a:t>s</a:t>
            </a:r>
            <a:r>
              <a:rPr dirty="0" smtClean="0" sz="1250" spc="-10">
                <a:latin typeface="Verdana"/>
                <a:cs typeface="Verdana"/>
              </a:rPr>
              <a:t>e</a:t>
            </a:r>
            <a:r>
              <a:rPr dirty="0" smtClean="0" sz="1250" spc="-20">
                <a:latin typeface="Verdana"/>
                <a:cs typeface="Verdana"/>
              </a:rPr>
              <a:t>a</a:t>
            </a:r>
            <a:r>
              <a:rPr dirty="0" smtClean="0" sz="1250" spc="-15">
                <a:latin typeface="Verdana"/>
                <a:cs typeface="Verdana"/>
              </a:rPr>
              <a:t>r</a:t>
            </a:r>
            <a:r>
              <a:rPr dirty="0" smtClean="0" sz="1250" spc="-10">
                <a:latin typeface="Verdana"/>
                <a:cs typeface="Verdana"/>
              </a:rPr>
              <a:t>ch</a:t>
            </a:r>
            <a:r>
              <a:rPr dirty="0" smtClean="0" sz="1250" spc="35">
                <a:latin typeface="Verdana"/>
                <a:cs typeface="Verdana"/>
              </a:rPr>
              <a:t> </a:t>
            </a:r>
            <a:r>
              <a:rPr dirty="0" smtClean="0" sz="1250" spc="-10">
                <a:latin typeface="Verdana"/>
                <a:cs typeface="Verdana"/>
              </a:rPr>
              <a:t>Center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473" y="1430477"/>
            <a:ext cx="6809105" cy="72136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 marR="12700" indent="-342900">
              <a:lnSpc>
                <a:spcPct val="9440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2000">
                <a:latin typeface="Arial"/>
                <a:cs typeface="Arial"/>
              </a:rPr>
              <a:t>Open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s</a:t>
            </a:r>
            <a:r>
              <a:rPr dirty="0" smtClean="0" sz="2000" spc="5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e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2"/>
              </a:rPr>
              <a:t>minars</a:t>
            </a:r>
            <a:r>
              <a:rPr dirty="0" smtClean="0" sz="2000" spc="-25">
                <a:solidFill>
                  <a:srgbClr val="3333CC"/>
                </a:solidFill>
                <a:latin typeface="Arial"/>
                <a:cs typeface="Arial"/>
                <a:hlinkClick r:id="rId2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 </a:t>
            </a:r>
            <a:r>
              <a:rPr dirty="0" smtClean="0" sz="2000" spc="-10">
                <a:latin typeface="Arial"/>
                <a:cs typeface="Arial"/>
              </a:rPr>
              <a:t>t</a:t>
            </a:r>
            <a:r>
              <a:rPr dirty="0" smtClean="0" sz="2000" spc="0">
                <a:latin typeface="Arial"/>
                <a:cs typeface="Arial"/>
              </a:rPr>
              <a:t>he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Kuggen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buildin</a:t>
            </a:r>
            <a:r>
              <a:rPr dirty="0" smtClean="0" sz="2000" spc="5">
                <a:latin typeface="Arial"/>
                <a:cs typeface="Arial"/>
              </a:rPr>
              <a:t>g</a:t>
            </a:r>
            <a:r>
              <a:rPr dirty="0" smtClean="0" sz="2000" spc="0">
                <a:latin typeface="Arial"/>
                <a:cs typeface="Arial"/>
              </a:rPr>
              <a:t>,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Speakers</a:t>
            </a:r>
            <a:r>
              <a:rPr dirty="0" smtClean="0" sz="2000" spc="-3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Corne</a:t>
            </a:r>
            <a:r>
              <a:rPr dirty="0" smtClean="0" sz="2000" spc="1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,</a:t>
            </a:r>
            <a:r>
              <a:rPr dirty="0" smtClean="0" sz="2000" spc="0">
                <a:latin typeface="Arial"/>
                <a:cs typeface="Arial"/>
              </a:rPr>
              <a:t> Chalmers</a:t>
            </a:r>
            <a:r>
              <a:rPr dirty="0" smtClean="0" sz="2000" spc="-3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Lindholmen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2467051"/>
            <a:ext cx="7399020" cy="72136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 marR="12700" indent="-342900">
              <a:lnSpc>
                <a:spcPct val="9440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2000">
                <a:latin typeface="Arial"/>
                <a:cs typeface="Arial"/>
              </a:rPr>
              <a:t>Yearly</a:t>
            </a:r>
            <a:r>
              <a:rPr dirty="0" smtClean="0" sz="2000" spc="-10">
                <a:latin typeface="Arial"/>
                <a:cs typeface="Arial"/>
              </a:rPr>
              <a:t> 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re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s</a:t>
            </a:r>
            <a:r>
              <a:rPr dirty="0" smtClean="0" sz="2000" spc="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e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ar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ch</a:t>
            </a:r>
            <a:r>
              <a:rPr dirty="0" smtClean="0" sz="2000" spc="-4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c</a:t>
            </a:r>
            <a:r>
              <a:rPr dirty="0" smtClean="0" sz="2000" spc="5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o</a:t>
            </a:r>
            <a:r>
              <a:rPr dirty="0" smtClean="0" sz="2000" spc="0" u="heavy">
                <a:solidFill>
                  <a:srgbClr val="3333CC"/>
                </a:solidFill>
                <a:latin typeface="Arial"/>
                <a:cs typeface="Arial"/>
                <a:hlinkClick r:id="rId3"/>
              </a:rPr>
              <a:t>nference</a:t>
            </a:r>
            <a:r>
              <a:rPr dirty="0" smtClean="0" sz="2000" spc="-45">
                <a:solidFill>
                  <a:srgbClr val="3333C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with</a:t>
            </a:r>
            <a:r>
              <a:rPr dirty="0" smtClean="0" sz="2000" spc="-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and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for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U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B</a:t>
            </a:r>
            <a:r>
              <a:rPr dirty="0" smtClean="0" sz="2000" spc="-1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EC re</a:t>
            </a:r>
            <a:r>
              <a:rPr dirty="0" smtClean="0" sz="2000" spc="5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ea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che</a:t>
            </a:r>
            <a:r>
              <a:rPr dirty="0" smtClean="0" sz="2000" spc="-10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s</a:t>
            </a:r>
            <a:r>
              <a:rPr dirty="0" smtClean="0" sz="2000" spc="0">
                <a:latin typeface="Arial"/>
                <a:cs typeface="Arial"/>
              </a:rPr>
              <a:t> with</a:t>
            </a:r>
            <a:r>
              <a:rPr dirty="0" smtClean="0" sz="2000" spc="-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invi</a:t>
            </a:r>
            <a:r>
              <a:rPr dirty="0" smtClean="0" sz="2000" spc="-15">
                <a:latin typeface="Arial"/>
                <a:cs typeface="Arial"/>
              </a:rPr>
              <a:t>t</a:t>
            </a:r>
            <a:r>
              <a:rPr dirty="0" smtClean="0" sz="2000" spc="0">
                <a:latin typeface="Arial"/>
                <a:cs typeface="Arial"/>
              </a:rPr>
              <a:t>ed ex</a:t>
            </a:r>
            <a:r>
              <a:rPr dirty="0" smtClean="0" sz="2000" spc="-10">
                <a:latin typeface="Arial"/>
                <a:cs typeface="Arial"/>
              </a:rPr>
              <a:t>t</a:t>
            </a:r>
            <a:r>
              <a:rPr dirty="0" smtClean="0" sz="2000" spc="0">
                <a:latin typeface="Arial"/>
                <a:cs typeface="Arial"/>
              </a:rPr>
              <a:t>ernal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pa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ticipants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473" y="3478021"/>
            <a:ext cx="1316990" cy="46609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55600" indent="-342900">
              <a:lnSpc>
                <a:spcPct val="100000"/>
              </a:lnSpc>
              <a:buClr>
                <a:srgbClr val="FF0000"/>
              </a:buClr>
              <a:buSzPct val="150000"/>
              <a:buFont typeface="Arial"/>
              <a:buChar char="•"/>
              <a:tabLst>
                <a:tab pos="354965" algn="l"/>
              </a:tabLst>
            </a:pPr>
            <a:r>
              <a:rPr dirty="0" smtClean="0" sz="2000">
                <a:latin typeface="Arial"/>
                <a:cs typeface="Arial"/>
              </a:rPr>
              <a:t>Contact: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19552" y="3544061"/>
            <a:ext cx="3733165" cy="147383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 marR="12700">
              <a:lnSpc>
                <a:spcPct val="120000"/>
              </a:lnSpc>
            </a:pPr>
            <a:r>
              <a:rPr dirty="0" smtClean="0" sz="2000">
                <a:latin typeface="Arial"/>
                <a:cs typeface="Arial"/>
              </a:rPr>
              <a:t>Di</a:t>
            </a:r>
            <a:r>
              <a:rPr dirty="0" smtClean="0" sz="2000" spc="5">
                <a:latin typeface="Arial"/>
                <a:cs typeface="Arial"/>
              </a:rPr>
              <a:t>r</a:t>
            </a:r>
            <a:r>
              <a:rPr dirty="0" smtClean="0" sz="2000" spc="0">
                <a:latin typeface="Arial"/>
                <a:cs typeface="Arial"/>
              </a:rPr>
              <a:t>e</a:t>
            </a:r>
            <a:r>
              <a:rPr dirty="0" smtClean="0" sz="2000" spc="5">
                <a:latin typeface="Arial"/>
                <a:cs typeface="Arial"/>
              </a:rPr>
              <a:t>c</a:t>
            </a:r>
            <a:r>
              <a:rPr dirty="0" smtClean="0" sz="2000" spc="0">
                <a:latin typeface="Arial"/>
                <a:cs typeface="Arial"/>
              </a:rPr>
              <a:t>tor:</a:t>
            </a:r>
            <a:r>
              <a:rPr dirty="0" smtClean="0" sz="2000" spc="0">
                <a:latin typeface="Arial"/>
                <a:cs typeface="Arial"/>
                <a:hlinkClick r:id="rId4"/>
              </a:rPr>
              <a:t> mich</a:t>
            </a:r>
            <a:r>
              <a:rPr dirty="0" smtClean="0" sz="2000" spc="5">
                <a:latin typeface="Arial"/>
                <a:cs typeface="Arial"/>
                <a:hlinkClick r:id="rId4"/>
              </a:rPr>
              <a:t>a</a:t>
            </a:r>
            <a:r>
              <a:rPr dirty="0" smtClean="0" sz="2000" spc="0">
                <a:latin typeface="Arial"/>
                <a:cs typeface="Arial"/>
                <a:hlinkClick r:id="rId4"/>
              </a:rPr>
              <a:t>el.landzeliu</a:t>
            </a:r>
            <a:r>
              <a:rPr dirty="0" smtClean="0" sz="2000" spc="5">
                <a:latin typeface="Arial"/>
                <a:cs typeface="Arial"/>
                <a:hlinkClick r:id="rId4"/>
              </a:rPr>
              <a:t>s</a:t>
            </a:r>
            <a:r>
              <a:rPr dirty="0" smtClean="0" sz="2000" spc="-10">
                <a:latin typeface="Arial"/>
                <a:cs typeface="Arial"/>
                <a:hlinkClick r:id="rId4"/>
              </a:rPr>
              <a:t>@</a:t>
            </a:r>
            <a:r>
              <a:rPr dirty="0" smtClean="0" sz="2000" spc="0">
                <a:latin typeface="Arial"/>
                <a:cs typeface="Arial"/>
                <a:hlinkClick r:id="rId4"/>
              </a:rPr>
              <a:t>chalme</a:t>
            </a:r>
            <a:r>
              <a:rPr dirty="0" smtClean="0" sz="2000" spc="-10">
                <a:latin typeface="Arial"/>
                <a:cs typeface="Arial"/>
                <a:hlinkClick r:id="rId4"/>
              </a:rPr>
              <a:t>r</a:t>
            </a:r>
            <a:r>
              <a:rPr dirty="0" smtClean="0" sz="2000" spc="0">
                <a:latin typeface="Arial"/>
                <a:cs typeface="Arial"/>
                <a:hlinkClick r:id="rId4"/>
              </a:rPr>
              <a:t>s</a:t>
            </a:r>
            <a:r>
              <a:rPr dirty="0" smtClean="0" sz="2000" spc="-15">
                <a:latin typeface="Arial"/>
                <a:cs typeface="Arial"/>
                <a:hlinkClick r:id="rId4"/>
              </a:rPr>
              <a:t>.</a:t>
            </a:r>
            <a:r>
              <a:rPr dirty="0" smtClean="0" sz="2000" spc="0">
                <a:latin typeface="Arial"/>
                <a:cs typeface="Arial"/>
                <a:hlinkClick r:id="rId4"/>
              </a:rPr>
              <a:t>se</a:t>
            </a:r>
            <a:r>
              <a:rPr dirty="0" smtClean="0" sz="2000" spc="0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  <a:hlinkClick r:id="rId5"/>
              </a:rPr>
              <a:t>mich</a:t>
            </a:r>
            <a:r>
              <a:rPr dirty="0" smtClean="0" sz="2000" spc="5">
                <a:latin typeface="Arial"/>
                <a:cs typeface="Arial"/>
                <a:hlinkClick r:id="rId5"/>
              </a:rPr>
              <a:t>a</a:t>
            </a:r>
            <a:r>
              <a:rPr dirty="0" smtClean="0" sz="2000" spc="0">
                <a:latin typeface="Arial"/>
                <a:cs typeface="Arial"/>
                <a:hlinkClick r:id="rId5"/>
              </a:rPr>
              <a:t>el.landzeliu</a:t>
            </a:r>
            <a:r>
              <a:rPr dirty="0" smtClean="0" sz="2000" spc="5">
                <a:latin typeface="Arial"/>
                <a:cs typeface="Arial"/>
                <a:hlinkClick r:id="rId5"/>
              </a:rPr>
              <a:t>s</a:t>
            </a:r>
            <a:r>
              <a:rPr dirty="0" smtClean="0" sz="2000" spc="-10">
                <a:latin typeface="Arial"/>
                <a:cs typeface="Arial"/>
                <a:hlinkClick r:id="rId5"/>
              </a:rPr>
              <a:t>@</a:t>
            </a:r>
            <a:r>
              <a:rPr dirty="0" smtClean="0" sz="2000" spc="0">
                <a:latin typeface="Arial"/>
                <a:cs typeface="Arial"/>
                <a:hlinkClick r:id="rId5"/>
              </a:rPr>
              <a:t>gu.</a:t>
            </a:r>
            <a:r>
              <a:rPr dirty="0" smtClean="0" sz="2000" spc="-10">
                <a:latin typeface="Arial"/>
                <a:cs typeface="Arial"/>
                <a:hlinkClick r:id="rId5"/>
              </a:rPr>
              <a:t>s</a:t>
            </a:r>
            <a:r>
              <a:rPr dirty="0" smtClean="0" sz="2000" spc="0">
                <a:latin typeface="Arial"/>
                <a:cs typeface="Arial"/>
                <a:hlinkClick r:id="rId5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mtClean="0" sz="2000">
                <a:latin typeface="Arial"/>
                <a:cs typeface="Arial"/>
              </a:rPr>
              <a:t>+46</a:t>
            </a:r>
            <a:r>
              <a:rPr dirty="0" smtClean="0" sz="2000" spc="-2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709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522</a:t>
            </a:r>
            <a:r>
              <a:rPr dirty="0" smtClean="0" sz="2000" spc="-15">
                <a:latin typeface="Arial"/>
                <a:cs typeface="Arial"/>
              </a:rPr>
              <a:t> </a:t>
            </a:r>
            <a:r>
              <a:rPr dirty="0" smtClean="0" sz="2000" spc="0">
                <a:latin typeface="Arial"/>
                <a:cs typeface="Arial"/>
              </a:rPr>
              <a:t>610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76169" y="5279237"/>
            <a:ext cx="3244850" cy="43624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2800" spc="-25">
                <a:latin typeface="Arial"/>
                <a:cs typeface="Arial"/>
              </a:rPr>
              <a:t>…a</a:t>
            </a:r>
            <a:r>
              <a:rPr dirty="0" smtClean="0" sz="2800" spc="-15">
                <a:latin typeface="Arial"/>
                <a:cs typeface="Arial"/>
              </a:rPr>
              <a:t>n</a:t>
            </a:r>
            <a:r>
              <a:rPr dirty="0" smtClean="0" sz="2800" spc="-20">
                <a:latin typeface="Arial"/>
                <a:cs typeface="Arial"/>
              </a:rPr>
              <a:t>d</a:t>
            </a:r>
            <a:r>
              <a:rPr dirty="0" smtClean="0" sz="2800" spc="15">
                <a:latin typeface="Arial"/>
                <a:cs typeface="Arial"/>
              </a:rPr>
              <a:t> </a:t>
            </a:r>
            <a:r>
              <a:rPr dirty="0" smtClean="0" sz="2800" spc="-20">
                <a:latin typeface="Arial"/>
                <a:cs typeface="Arial"/>
              </a:rPr>
              <a:t>TH</a:t>
            </a:r>
            <a:r>
              <a:rPr dirty="0" smtClean="0" sz="2800" spc="-35">
                <a:latin typeface="Arial"/>
                <a:cs typeface="Arial"/>
              </a:rPr>
              <a:t>A</a:t>
            </a:r>
            <a:r>
              <a:rPr dirty="0" smtClean="0" sz="2800" spc="-20">
                <a:latin typeface="Arial"/>
                <a:cs typeface="Arial"/>
              </a:rPr>
              <a:t>NK</a:t>
            </a:r>
            <a:r>
              <a:rPr dirty="0" smtClean="0" sz="2800" spc="15">
                <a:latin typeface="Arial"/>
                <a:cs typeface="Arial"/>
              </a:rPr>
              <a:t> </a:t>
            </a:r>
            <a:r>
              <a:rPr dirty="0" smtClean="0" sz="2800" spc="-25">
                <a:latin typeface="Arial"/>
                <a:cs typeface="Arial"/>
              </a:rPr>
              <a:t>YO</a:t>
            </a:r>
            <a:r>
              <a:rPr dirty="0" smtClean="0" sz="2800" spc="-40">
                <a:latin typeface="Arial"/>
                <a:cs typeface="Arial"/>
              </a:rPr>
              <a:t>U</a:t>
            </a:r>
            <a:r>
              <a:rPr dirty="0" smtClean="0" sz="2800" spc="-10">
                <a:latin typeface="Arial"/>
                <a:cs typeface="Arial"/>
              </a:rPr>
              <a:t>!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Michael Landzelius</dc:creator>
  <dc:title>Möte MSB – URBSEC Centrum för urban trygghet och samhällssäkerhet  2011-11-28</dc:title>
  <dcterms:created xsi:type="dcterms:W3CDTF">2015-07-19T01:41:04Z</dcterms:created>
  <dcterms:modified xsi:type="dcterms:W3CDTF">2015-07-19T01:41:04Z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2015-05-27T00:00:00Z</vt:filetime>
  </property>
  <property fmtid="{D5CDD505-2E9C-101B-9397-08002B2CF9AE}" pid="3" name="LastSaved">
    <vt:filetime>2015-07-19T00:00:00Z</vt:filetime>
  </property>
</Properties>
</file>