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handoutMasterIdLst>
    <p:handoutMasterId r:id="rId34"/>
  </p:handoutMasterIdLst>
  <p:sldIdLst>
    <p:sldId id="256" r:id="rId2"/>
    <p:sldId id="354" r:id="rId3"/>
    <p:sldId id="367" r:id="rId4"/>
    <p:sldId id="421" r:id="rId5"/>
    <p:sldId id="386" r:id="rId6"/>
    <p:sldId id="393" r:id="rId7"/>
    <p:sldId id="397" r:id="rId8"/>
    <p:sldId id="372" r:id="rId9"/>
    <p:sldId id="414" r:id="rId10"/>
    <p:sldId id="377" r:id="rId11"/>
    <p:sldId id="398" r:id="rId12"/>
    <p:sldId id="378" r:id="rId13"/>
    <p:sldId id="379" r:id="rId14"/>
    <p:sldId id="382" r:id="rId15"/>
    <p:sldId id="415" r:id="rId16"/>
    <p:sldId id="400" r:id="rId17"/>
    <p:sldId id="384" r:id="rId18"/>
    <p:sldId id="385" r:id="rId19"/>
    <p:sldId id="387" r:id="rId20"/>
    <p:sldId id="388" r:id="rId21"/>
    <p:sldId id="389" r:id="rId22"/>
    <p:sldId id="390" r:id="rId23"/>
    <p:sldId id="391" r:id="rId24"/>
    <p:sldId id="405" r:id="rId25"/>
    <p:sldId id="406" r:id="rId26"/>
    <p:sldId id="413" r:id="rId27"/>
    <p:sldId id="416" r:id="rId28"/>
    <p:sldId id="417" r:id="rId29"/>
    <p:sldId id="418" r:id="rId30"/>
    <p:sldId id="419" r:id="rId31"/>
    <p:sldId id="420" r:id="rId32"/>
  </p:sldIdLst>
  <p:sldSz cx="9144000" cy="6858000" type="screen4x3"/>
  <p:notesSz cx="6858000" cy="9144000"/>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E2F4"/>
    <a:srgbClr val="009AA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9" autoAdjust="0"/>
    <p:restoredTop sz="83513" autoAdjust="0"/>
  </p:normalViewPr>
  <p:slideViewPr>
    <p:cSldViewPr snapToGrid="0" snapToObjects="1">
      <p:cViewPr>
        <p:scale>
          <a:sx n="334" d="100"/>
          <a:sy n="334" d="100"/>
        </p:scale>
        <p:origin x="-72" y="7380"/>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0531EAE-1E07-2346-BAB0-29F3E273C40A}" type="datetimeFigureOut">
              <a:rPr lang="sv-SE" smtClean="0"/>
              <a:pPr/>
              <a:t>2015-05-28</a:t>
            </a:fld>
            <a:endParaRPr lang="sv-SE"/>
          </a:p>
        </p:txBody>
      </p:sp>
      <p:sp>
        <p:nvSpPr>
          <p:cNvPr id="4" name="Platshållare för sidfo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C97DECD-9FE8-F244-9562-74A025CE3194}" type="slidenum">
              <a:rPr lang="sv-SE" smtClean="0"/>
              <a:pPr/>
              <a:t>‹#›</a:t>
            </a:fld>
            <a:endParaRPr lang="sv-SE"/>
          </a:p>
        </p:txBody>
      </p:sp>
    </p:spTree>
    <p:extLst>
      <p:ext uri="{BB962C8B-B14F-4D97-AF65-F5344CB8AC3E}">
        <p14:creationId xmlns:p14="http://schemas.microsoft.com/office/powerpoint/2010/main" xmlns="" val="13595858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5C1F-5179-434F-8C36-26A73DB00FA7}" type="datetimeFigureOut">
              <a:rPr lang="sv-SE" smtClean="0"/>
              <a:pPr/>
              <a:t>2015-05-28</a:t>
            </a:fld>
            <a:endParaRPr lang="sv-SE"/>
          </a:p>
        </p:txBody>
      </p:sp>
      <p:sp>
        <p:nvSpPr>
          <p:cNvPr id="4" name="Platshållare för bildobjekt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49CC54-94EA-9B4B-BF40-D1844F9A5543}" type="slidenum">
              <a:rPr lang="sv-SE" smtClean="0"/>
              <a:pPr/>
              <a:t>‹#›</a:t>
            </a:fld>
            <a:endParaRPr lang="sv-SE"/>
          </a:p>
        </p:txBody>
      </p:sp>
    </p:spTree>
    <p:extLst>
      <p:ext uri="{BB962C8B-B14F-4D97-AF65-F5344CB8AC3E}">
        <p14:creationId xmlns:p14="http://schemas.microsoft.com/office/powerpoint/2010/main" xmlns="" val="276047704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smtClean="0"/>
              <a:t>I am </a:t>
            </a:r>
            <a:r>
              <a:rPr lang="sv-SE" dirty="0" err="1" smtClean="0"/>
              <a:t>going</a:t>
            </a:r>
            <a:r>
              <a:rPr lang="sv-SE" dirty="0" smtClean="0"/>
              <a:t> to </a:t>
            </a:r>
            <a:r>
              <a:rPr lang="sv-SE" dirty="0" err="1" smtClean="0"/>
              <a:t>tell</a:t>
            </a:r>
            <a:r>
              <a:rPr lang="sv-SE" dirty="0" smtClean="0"/>
              <a:t> you </a:t>
            </a:r>
            <a:r>
              <a:rPr lang="sv-SE" dirty="0" err="1" smtClean="0"/>
              <a:t>about</a:t>
            </a:r>
            <a:r>
              <a:rPr lang="sv-SE" dirty="0" smtClean="0"/>
              <a:t> the </a:t>
            </a:r>
            <a:r>
              <a:rPr lang="sv-SE" dirty="0" err="1" smtClean="0"/>
              <a:t>common</a:t>
            </a:r>
            <a:r>
              <a:rPr lang="sv-SE" dirty="0" smtClean="0"/>
              <a:t> </a:t>
            </a:r>
            <a:r>
              <a:rPr lang="sv-SE" dirty="0" err="1" smtClean="0"/>
              <a:t>Traffic</a:t>
            </a:r>
            <a:r>
              <a:rPr lang="sv-SE" dirty="0" smtClean="0"/>
              <a:t> management center that </a:t>
            </a:r>
            <a:r>
              <a:rPr lang="sv-SE" dirty="0" err="1" smtClean="0"/>
              <a:t>we</a:t>
            </a:r>
            <a:r>
              <a:rPr lang="sv-SE" dirty="0" smtClean="0"/>
              <a:t> are </a:t>
            </a:r>
            <a:r>
              <a:rPr lang="sv-SE" dirty="0" err="1" smtClean="0"/>
              <a:t>buiding</a:t>
            </a:r>
            <a:r>
              <a:rPr lang="sv-SE" baseline="0" dirty="0" smtClean="0"/>
              <a:t> </a:t>
            </a:r>
            <a:r>
              <a:rPr lang="sv-SE" dirty="0" smtClean="0"/>
              <a:t> in the Gothenburg region. Three</a:t>
            </a:r>
            <a:r>
              <a:rPr lang="sv-SE" baseline="0" dirty="0" smtClean="0"/>
              <a:t> </a:t>
            </a:r>
            <a:r>
              <a:rPr lang="sv-SE" baseline="0" dirty="0" err="1" smtClean="0"/>
              <a:t>parties</a:t>
            </a:r>
            <a:r>
              <a:rPr lang="sv-SE" baseline="0" dirty="0" smtClean="0"/>
              <a:t>: </a:t>
            </a:r>
            <a:r>
              <a:rPr lang="sv-SE" dirty="0" smtClean="0"/>
              <a:t>State Road administration, The City (</a:t>
            </a:r>
            <a:r>
              <a:rPr lang="sv-SE" dirty="0" err="1" smtClean="0"/>
              <a:t>us</a:t>
            </a:r>
            <a:r>
              <a:rPr lang="sv-SE" dirty="0" smtClean="0"/>
              <a:t>) and the lokal public </a:t>
            </a:r>
            <a:r>
              <a:rPr lang="sv-SE" dirty="0" err="1" smtClean="0"/>
              <a:t>transportation</a:t>
            </a:r>
            <a:r>
              <a:rPr lang="sv-SE" dirty="0" smtClean="0"/>
              <a:t> </a:t>
            </a:r>
            <a:r>
              <a:rPr lang="sv-SE" dirty="0" err="1" smtClean="0"/>
              <a:t>authority</a:t>
            </a:r>
            <a:r>
              <a:rPr lang="sv-SE" dirty="0" smtClean="0"/>
              <a:t>. </a:t>
            </a:r>
          </a:p>
          <a:p>
            <a:endParaRPr lang="sv-SE" dirty="0" smtClean="0"/>
          </a:p>
          <a:p>
            <a:r>
              <a:rPr lang="sv-SE" dirty="0" err="1" smtClean="0"/>
              <a:t>Subjects</a:t>
            </a:r>
            <a:r>
              <a:rPr lang="sv-SE" dirty="0" smtClean="0"/>
              <a:t> today:</a:t>
            </a:r>
          </a:p>
          <a:p>
            <a:r>
              <a:rPr lang="sv-SE" dirty="0" err="1" smtClean="0"/>
              <a:t>-Why</a:t>
            </a:r>
            <a:r>
              <a:rPr lang="sv-SE" dirty="0" smtClean="0"/>
              <a:t> </a:t>
            </a:r>
            <a:r>
              <a:rPr lang="sv-SE" dirty="0" err="1" smtClean="0"/>
              <a:t>do</a:t>
            </a:r>
            <a:r>
              <a:rPr lang="sv-SE" dirty="0" smtClean="0"/>
              <a:t> </a:t>
            </a:r>
            <a:r>
              <a:rPr lang="sv-SE" dirty="0" err="1" smtClean="0"/>
              <a:t>we</a:t>
            </a:r>
            <a:r>
              <a:rPr lang="sv-SE" dirty="0" smtClean="0"/>
              <a:t> </a:t>
            </a:r>
            <a:r>
              <a:rPr lang="sv-SE" dirty="0" err="1" smtClean="0"/>
              <a:t>need</a:t>
            </a:r>
            <a:r>
              <a:rPr lang="sv-SE" dirty="0" smtClean="0"/>
              <a:t> to </a:t>
            </a:r>
            <a:r>
              <a:rPr lang="sv-SE" dirty="0" err="1" smtClean="0"/>
              <a:t>do</a:t>
            </a:r>
            <a:r>
              <a:rPr lang="sv-SE" dirty="0" smtClean="0"/>
              <a:t> this</a:t>
            </a:r>
            <a:r>
              <a:rPr lang="sv-SE" baseline="0" dirty="0" smtClean="0"/>
              <a:t> </a:t>
            </a:r>
            <a:r>
              <a:rPr lang="sv-SE" baseline="0" dirty="0" err="1" smtClean="0"/>
              <a:t>now</a:t>
            </a:r>
            <a:r>
              <a:rPr lang="sv-SE" baseline="0" dirty="0" smtClean="0"/>
              <a:t>, and </a:t>
            </a:r>
            <a:r>
              <a:rPr lang="sv-SE" baseline="0" dirty="0" err="1" smtClean="0"/>
              <a:t>why</a:t>
            </a:r>
            <a:r>
              <a:rPr lang="sv-SE" baseline="0" dirty="0" smtClean="0"/>
              <a:t> </a:t>
            </a:r>
            <a:r>
              <a:rPr lang="sv-SE" baseline="0" dirty="0" err="1" smtClean="0"/>
              <a:t>do</a:t>
            </a:r>
            <a:r>
              <a:rPr lang="sv-SE" baseline="0" dirty="0" smtClean="0"/>
              <a:t> </a:t>
            </a:r>
            <a:r>
              <a:rPr lang="sv-SE" baseline="0" dirty="0" err="1" smtClean="0"/>
              <a:t>we</a:t>
            </a:r>
            <a:r>
              <a:rPr lang="sv-SE" baseline="0" dirty="0" smtClean="0"/>
              <a:t> </a:t>
            </a:r>
            <a:r>
              <a:rPr lang="sv-SE" baseline="0" dirty="0" err="1" smtClean="0"/>
              <a:t>need</a:t>
            </a:r>
            <a:r>
              <a:rPr lang="sv-SE" baseline="0" dirty="0" smtClean="0"/>
              <a:t> to </a:t>
            </a:r>
            <a:r>
              <a:rPr lang="sv-SE" baseline="0" dirty="0" err="1" smtClean="0"/>
              <a:t>do</a:t>
            </a:r>
            <a:r>
              <a:rPr lang="sv-SE" baseline="0" dirty="0" smtClean="0"/>
              <a:t> it </a:t>
            </a:r>
            <a:r>
              <a:rPr lang="sv-SE" baseline="0" dirty="0" err="1" smtClean="0"/>
              <a:t>together</a:t>
            </a:r>
            <a:endParaRPr lang="sv-SE" baseline="0" dirty="0" smtClean="0"/>
          </a:p>
          <a:p>
            <a:pPr>
              <a:buFontTx/>
              <a:buChar char="-"/>
            </a:pPr>
            <a:r>
              <a:rPr lang="sv-SE" baseline="0" dirty="0" smtClean="0"/>
              <a:t>A </a:t>
            </a:r>
            <a:r>
              <a:rPr lang="sv-SE" baseline="0" dirty="0" err="1" smtClean="0"/>
              <a:t>little</a:t>
            </a:r>
            <a:r>
              <a:rPr lang="sv-SE" baseline="0" dirty="0" smtClean="0"/>
              <a:t> bit of history </a:t>
            </a:r>
            <a:r>
              <a:rPr lang="sv-SE" baseline="0" dirty="0" err="1" smtClean="0"/>
              <a:t>before</a:t>
            </a:r>
            <a:r>
              <a:rPr lang="sv-SE" baseline="0" dirty="0" smtClean="0"/>
              <a:t> the </a:t>
            </a:r>
            <a:r>
              <a:rPr lang="sv-SE" baseline="0" dirty="0" err="1" smtClean="0"/>
              <a:t>project</a:t>
            </a:r>
            <a:endParaRPr lang="sv-SE" baseline="0" dirty="0" smtClean="0"/>
          </a:p>
          <a:p>
            <a:pPr>
              <a:buFontTx/>
              <a:buChar char="-"/>
            </a:pPr>
            <a:r>
              <a:rPr lang="sv-SE" baseline="0" dirty="0" smtClean="0"/>
              <a:t>Go </a:t>
            </a:r>
            <a:r>
              <a:rPr lang="sv-SE" baseline="0" dirty="0" err="1" smtClean="0"/>
              <a:t>trough</a:t>
            </a:r>
            <a:r>
              <a:rPr lang="sv-SE" baseline="0" dirty="0" smtClean="0"/>
              <a:t> </a:t>
            </a:r>
            <a:r>
              <a:rPr lang="sv-SE" baseline="0" dirty="0" err="1" smtClean="0"/>
              <a:t>what</a:t>
            </a:r>
            <a:r>
              <a:rPr lang="sv-SE" baseline="0" dirty="0" smtClean="0"/>
              <a:t> steps </a:t>
            </a:r>
            <a:r>
              <a:rPr lang="sv-SE" baseline="0" dirty="0" err="1" smtClean="0"/>
              <a:t>we</a:t>
            </a:r>
            <a:r>
              <a:rPr lang="sv-SE" baseline="0" dirty="0" smtClean="0"/>
              <a:t> </a:t>
            </a:r>
            <a:r>
              <a:rPr lang="sv-SE" baseline="0" dirty="0" err="1" smtClean="0"/>
              <a:t>have</a:t>
            </a:r>
            <a:r>
              <a:rPr lang="sv-SE" baseline="0" dirty="0" smtClean="0"/>
              <a:t> taken and are </a:t>
            </a:r>
            <a:r>
              <a:rPr lang="sv-SE" baseline="0" dirty="0" err="1" smtClean="0"/>
              <a:t>currently</a:t>
            </a:r>
            <a:r>
              <a:rPr lang="sv-SE" baseline="0" dirty="0" smtClean="0"/>
              <a:t> </a:t>
            </a:r>
            <a:r>
              <a:rPr lang="sv-SE" baseline="0" dirty="0" err="1" smtClean="0"/>
              <a:t>taking</a:t>
            </a:r>
            <a:r>
              <a:rPr lang="sv-SE" baseline="0" dirty="0" smtClean="0"/>
              <a:t>  to </a:t>
            </a:r>
            <a:r>
              <a:rPr lang="sv-SE" baseline="0" dirty="0" err="1" smtClean="0"/>
              <a:t>create</a:t>
            </a:r>
            <a:r>
              <a:rPr lang="sv-SE" baseline="0" dirty="0" smtClean="0"/>
              <a:t> this  </a:t>
            </a:r>
            <a:r>
              <a:rPr lang="sv-SE" baseline="0" dirty="0" err="1" smtClean="0"/>
              <a:t>common</a:t>
            </a:r>
            <a:r>
              <a:rPr lang="sv-SE" baseline="0" dirty="0" smtClean="0"/>
              <a:t> </a:t>
            </a:r>
            <a:r>
              <a:rPr lang="sv-SE" baseline="0" dirty="0" err="1" smtClean="0"/>
              <a:t>traffic</a:t>
            </a:r>
            <a:r>
              <a:rPr lang="sv-SE" baseline="0" dirty="0" smtClean="0"/>
              <a:t> management center, </a:t>
            </a:r>
            <a:r>
              <a:rPr lang="sv-SE" baseline="0" dirty="0" err="1" smtClean="0"/>
              <a:t>which</a:t>
            </a:r>
            <a:r>
              <a:rPr lang="sv-SE" baseline="0" dirty="0" smtClean="0"/>
              <a:t> </a:t>
            </a:r>
            <a:r>
              <a:rPr lang="sv-SE" baseline="0" dirty="0" err="1" smtClean="0"/>
              <a:t>includes</a:t>
            </a:r>
            <a:r>
              <a:rPr lang="sv-SE" baseline="0" dirty="0" smtClean="0"/>
              <a:t> a </a:t>
            </a:r>
            <a:r>
              <a:rPr lang="sv-SE" baseline="0" dirty="0" err="1" smtClean="0"/>
              <a:t>little</a:t>
            </a:r>
            <a:r>
              <a:rPr lang="sv-SE" baseline="0" dirty="0" smtClean="0"/>
              <a:t> bit </a:t>
            </a:r>
            <a:r>
              <a:rPr lang="sv-SE" baseline="0" dirty="0" err="1" smtClean="0"/>
              <a:t>about</a:t>
            </a:r>
            <a:r>
              <a:rPr lang="sv-SE" baseline="0" dirty="0" smtClean="0"/>
              <a:t> </a:t>
            </a:r>
            <a:r>
              <a:rPr lang="sv-SE" baseline="0" dirty="0" err="1" smtClean="0"/>
              <a:t>how</a:t>
            </a:r>
            <a:r>
              <a:rPr lang="sv-SE" baseline="0" dirty="0" smtClean="0"/>
              <a:t> </a:t>
            </a:r>
            <a:r>
              <a:rPr lang="sv-SE" baseline="0" dirty="0" err="1" smtClean="0"/>
              <a:t>they</a:t>
            </a:r>
            <a:r>
              <a:rPr lang="sv-SE" baseline="0" dirty="0" smtClean="0"/>
              <a:t> work </a:t>
            </a:r>
            <a:r>
              <a:rPr lang="sv-SE" baseline="0" dirty="0" err="1" smtClean="0"/>
              <a:t>now</a:t>
            </a:r>
            <a:endParaRPr lang="sv-SE" baseline="0" dirty="0" smtClean="0"/>
          </a:p>
          <a:p>
            <a:pPr marL="0" marR="0" indent="0" algn="l" defTabSz="457200" rtl="0" eaLnBrk="1" fontAlgn="auto" latinLnBrk="0" hangingPunct="1">
              <a:lnSpc>
                <a:spcPct val="100000"/>
              </a:lnSpc>
              <a:spcBef>
                <a:spcPts val="0"/>
              </a:spcBef>
              <a:spcAft>
                <a:spcPts val="0"/>
              </a:spcAft>
              <a:buClrTx/>
              <a:buSzTx/>
              <a:buFontTx/>
              <a:buChar char="-"/>
              <a:tabLst/>
              <a:defRPr/>
            </a:pPr>
            <a:r>
              <a:rPr lang="sv-SE" baseline="0" dirty="0" smtClean="0"/>
              <a:t> </a:t>
            </a:r>
            <a:r>
              <a:rPr lang="sv-SE" baseline="0" dirty="0" err="1" smtClean="0"/>
              <a:t>Then</a:t>
            </a:r>
            <a:r>
              <a:rPr lang="sv-SE" baseline="0" dirty="0" smtClean="0"/>
              <a:t> the </a:t>
            </a:r>
            <a:r>
              <a:rPr lang="sv-SE" baseline="0" dirty="0" err="1" smtClean="0"/>
              <a:t>next</a:t>
            </a:r>
            <a:r>
              <a:rPr lang="sv-SE" baseline="0" dirty="0" smtClean="0"/>
              <a:t> steps</a:t>
            </a:r>
          </a:p>
          <a:p>
            <a:pPr>
              <a:buFontTx/>
              <a:buChar char="-"/>
            </a:pPr>
            <a:endParaRPr lang="sv-SE" baseline="0" dirty="0" smtClean="0"/>
          </a:p>
          <a:p>
            <a:endParaRPr lang="sv-SE" baseline="0" dirty="0" smtClean="0"/>
          </a:p>
          <a:p>
            <a:endParaRPr lang="sv-SE" dirty="0" smtClean="0"/>
          </a:p>
          <a:p>
            <a:endParaRPr lang="sv-SE" dirty="0" smtClean="0"/>
          </a:p>
          <a:p>
            <a:endParaRPr lang="sv-SE" dirty="0" smtClean="0"/>
          </a:p>
        </p:txBody>
      </p:sp>
      <p:sp>
        <p:nvSpPr>
          <p:cNvPr id="4" name="Platshållare för bildnummer 3"/>
          <p:cNvSpPr>
            <a:spLocks noGrp="1"/>
          </p:cNvSpPr>
          <p:nvPr>
            <p:ph type="sldNum" sz="quarter" idx="10"/>
          </p:nvPr>
        </p:nvSpPr>
        <p:spPr/>
        <p:txBody>
          <a:bodyPr/>
          <a:lstStyle/>
          <a:p>
            <a:fld id="{4249CC54-94EA-9B4B-BF40-D1844F9A5543}" type="slidenum">
              <a:rPr lang="sv-SE" smtClean="0"/>
              <a:pPr/>
              <a:t>1</a:t>
            </a:fld>
            <a:endParaRPr lang="sv-S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4249CC54-94EA-9B4B-BF40-D1844F9A5543}" type="slidenum">
              <a:rPr lang="sv-SE" smtClean="0"/>
              <a:pPr/>
              <a:t>10</a:t>
            </a:fld>
            <a:endParaRPr lang="sv-S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rtl="0"/>
            <a:r>
              <a:rPr lang="sv-SE" sz="1200" b="0" i="0" u="none" strike="noStrike" kern="1200" baseline="0" dirty="0" smtClean="0">
                <a:solidFill>
                  <a:schemeClr val="tx1"/>
                </a:solidFill>
                <a:latin typeface="+mn-lt"/>
                <a:ea typeface="+mn-ea"/>
                <a:cs typeface="+mn-cs"/>
              </a:rPr>
              <a:t>• Moderna realtidssystem innehåller en hel del avancerad teknik. Men den stora utmaningen är att få olika organisationer att samarbeta och dela information med varandra.  </a:t>
            </a:r>
          </a:p>
          <a:p>
            <a:pPr rtl="0"/>
            <a:endParaRPr lang="sv-SE" sz="1200" b="0" i="0" u="none" strike="noStrike" kern="1200" baseline="0" dirty="0" smtClean="0">
              <a:solidFill>
                <a:schemeClr val="tx1"/>
              </a:solidFill>
              <a:latin typeface="+mn-lt"/>
              <a:ea typeface="+mn-ea"/>
              <a:cs typeface="+mn-cs"/>
            </a:endParaRPr>
          </a:p>
          <a:p>
            <a:pPr rtl="0"/>
            <a:r>
              <a:rPr lang="sv-SE" sz="1200" b="0" i="0" u="none" strike="noStrike" kern="1200" baseline="0" dirty="0" smtClean="0">
                <a:solidFill>
                  <a:schemeClr val="tx1"/>
                </a:solidFill>
                <a:latin typeface="+mn-lt"/>
                <a:ea typeface="+mn-ea"/>
                <a:cs typeface="+mn-cs"/>
              </a:rPr>
              <a:t>• Vägar och banor kan vara statliga eller kommunala. Informationen har inte varit kompatibel. Olika trafikhuvudmän har inte samarbetet. DART är en mkt ovanlig arbetsgrupp i och med att representanter från olika organisationer möts och samarbetar.</a:t>
            </a:r>
          </a:p>
          <a:p>
            <a:pPr rtl="0"/>
            <a:endParaRPr lang="sv-SE" sz="1200" b="0" i="0" u="none" strike="noStrike" kern="1200" baseline="0" dirty="0" smtClean="0">
              <a:solidFill>
                <a:schemeClr val="tx1"/>
              </a:solidFill>
              <a:latin typeface="+mn-lt"/>
              <a:ea typeface="+mn-ea"/>
              <a:cs typeface="+mn-cs"/>
            </a:endParaRPr>
          </a:p>
          <a:p>
            <a:pPr rtl="0"/>
            <a:endParaRPr lang="sv-SE" sz="1200" b="0" i="0" u="none" strike="noStrike" kern="1200" baseline="0" dirty="0" smtClean="0">
              <a:solidFill>
                <a:schemeClr val="tx1"/>
              </a:solidFill>
              <a:latin typeface="+mn-lt"/>
              <a:ea typeface="+mn-ea"/>
              <a:cs typeface="+mn-cs"/>
            </a:endParaRPr>
          </a:p>
          <a:p>
            <a:pPr rtl="0"/>
            <a:r>
              <a:rPr lang="sv-SE" sz="1200" b="0" i="0" u="none" strike="noStrike" kern="1200" baseline="0" dirty="0" smtClean="0">
                <a:solidFill>
                  <a:schemeClr val="tx1"/>
                </a:solidFill>
                <a:latin typeface="+mn-lt"/>
                <a:ea typeface="+mn-ea"/>
                <a:cs typeface="+mn-cs"/>
              </a:rPr>
              <a:t>• Vi arbetar för att informationen varken ska tillhöra, kommunen, staten, den ena trafikhuvudmannen eller den andra, utan precis som drömresenären vara gränslöst regional. </a:t>
            </a:r>
            <a:endParaRPr lang="sv-SE" baseline="0" dirty="0"/>
          </a:p>
        </p:txBody>
      </p:sp>
      <p:sp>
        <p:nvSpPr>
          <p:cNvPr id="4" name="Platshållare för bildnummer 3"/>
          <p:cNvSpPr>
            <a:spLocks noGrp="1"/>
          </p:cNvSpPr>
          <p:nvPr>
            <p:ph type="sldNum" sz="quarter" idx="10"/>
          </p:nvPr>
        </p:nvSpPr>
        <p:spPr/>
        <p:txBody>
          <a:bodyPr/>
          <a:lstStyle/>
          <a:p>
            <a:fld id="{1DBD15F8-A9A1-E24C-8BA2-486E7975047D}" type="slidenum">
              <a:rPr lang="sv-SE" smtClean="0"/>
              <a:pPr/>
              <a:t>11</a:t>
            </a:fld>
            <a:endParaRPr lang="sv-SE"/>
          </a:p>
        </p:txBody>
      </p:sp>
    </p:spTree>
    <p:extLst>
      <p:ext uri="{BB962C8B-B14F-4D97-AF65-F5344CB8AC3E}">
        <p14:creationId xmlns="" xmlns:p14="http://schemas.microsoft.com/office/powerpoint/2010/main" val="1457878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1DBD15F8-A9A1-E24C-8BA2-486E7975047D}" type="slidenum">
              <a:rPr lang="sv-SE" smtClean="0"/>
              <a:pPr/>
              <a:t>12</a:t>
            </a:fld>
            <a:endParaRPr lang="sv-SE"/>
          </a:p>
        </p:txBody>
      </p:sp>
    </p:spTree>
    <p:extLst>
      <p:ext uri="{BB962C8B-B14F-4D97-AF65-F5344CB8AC3E}">
        <p14:creationId xmlns="" xmlns:p14="http://schemas.microsoft.com/office/powerpoint/2010/main" val="750412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sv-SE" sz="1400" dirty="0" smtClean="0"/>
              <a:t>med </a:t>
            </a:r>
            <a:r>
              <a:rPr lang="sv-SE" sz="1400" dirty="0" err="1" smtClean="0"/>
              <a:t>bl</a:t>
            </a:r>
            <a:r>
              <a:rPr lang="sv-SE" sz="1400" dirty="0" smtClean="0"/>
              <a:t> a det transportintensiva näringslivet, taxi, åkeri- och bussbranschen, blåljusmyndigheter, räddningsverk, Svensk Handel, Cykelfrämjandet m </a:t>
            </a:r>
            <a:r>
              <a:rPr lang="sv-SE" sz="1400" dirty="0" err="1" smtClean="0"/>
              <a:t>m</a:t>
            </a:r>
            <a:endParaRPr lang="sv-SE" sz="1400" dirty="0" smtClean="0"/>
          </a:p>
          <a:p>
            <a:endParaRPr lang="sv-SE" dirty="0"/>
          </a:p>
        </p:txBody>
      </p:sp>
      <p:sp>
        <p:nvSpPr>
          <p:cNvPr id="4" name="Platshållare för bildnummer 3"/>
          <p:cNvSpPr>
            <a:spLocks noGrp="1"/>
          </p:cNvSpPr>
          <p:nvPr>
            <p:ph type="sldNum" sz="quarter" idx="10"/>
          </p:nvPr>
        </p:nvSpPr>
        <p:spPr/>
        <p:txBody>
          <a:bodyPr/>
          <a:lstStyle/>
          <a:p>
            <a:fld id="{79C17C7D-D8D8-4CD0-9ED0-3A9FBEF43007}" type="slidenum">
              <a:rPr lang="sv-SE" smtClean="0"/>
              <a:pPr/>
              <a:t>13</a:t>
            </a:fld>
            <a:endParaRPr lang="sv-S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514350" indent="-514350">
              <a:buClr>
                <a:srgbClr val="0070C0"/>
              </a:buClr>
              <a:buSzPct val="200000"/>
              <a:buFont typeface="+mj-lt"/>
              <a:buAutoNum type="arabicPeriod"/>
            </a:pPr>
            <a:r>
              <a:rPr lang="sv-SE" sz="1200" b="1" dirty="0" smtClean="0"/>
              <a:t>Publicera  trafikinformation för alla akuta störningar eller andra händelser med stor trafikpåverkan.</a:t>
            </a:r>
          </a:p>
          <a:p>
            <a:pPr marL="514350" indent="-514350">
              <a:buClr>
                <a:srgbClr val="0070C0"/>
              </a:buClr>
              <a:buSzPct val="200000"/>
              <a:buFont typeface="+mj-lt"/>
              <a:buAutoNum type="arabicPeriod"/>
            </a:pPr>
            <a:endParaRPr lang="sv-SE" sz="1200" dirty="0" smtClean="0"/>
          </a:p>
          <a:p>
            <a:pPr marL="514350" lvl="0" indent="-514350">
              <a:buClr>
                <a:srgbClr val="0070C0"/>
              </a:buClr>
              <a:buSzPct val="200000"/>
              <a:buFont typeface="+mj-lt"/>
              <a:buAutoNum type="arabicPeriod"/>
            </a:pPr>
            <a:r>
              <a:rPr lang="sv-SE" sz="1200" b="1" dirty="0" err="1" smtClean="0"/>
              <a:t>Resolve</a:t>
            </a:r>
            <a:r>
              <a:rPr lang="sv-SE" sz="1200" b="1" dirty="0" smtClean="0"/>
              <a:t> </a:t>
            </a:r>
            <a:r>
              <a:rPr lang="sv-SE" sz="1200" b="1" dirty="0" err="1" smtClean="0"/>
              <a:t>any</a:t>
            </a:r>
            <a:r>
              <a:rPr lang="sv-SE" sz="1200" b="1" dirty="0" smtClean="0"/>
              <a:t> </a:t>
            </a:r>
            <a:r>
              <a:rPr lang="sv-SE" sz="1200" b="1" dirty="0" err="1" smtClean="0"/>
              <a:t>disturbances</a:t>
            </a:r>
            <a:r>
              <a:rPr lang="sv-SE" sz="1200" b="1" dirty="0" smtClean="0"/>
              <a:t> that </a:t>
            </a:r>
            <a:r>
              <a:rPr lang="sv-SE" sz="1200" b="1" dirty="0" err="1" smtClean="0"/>
              <a:t>have</a:t>
            </a:r>
            <a:r>
              <a:rPr lang="sv-SE" sz="1200" b="1" dirty="0" smtClean="0"/>
              <a:t> an </a:t>
            </a:r>
            <a:r>
              <a:rPr lang="sv-SE" sz="1200" b="1" dirty="0" err="1" smtClean="0"/>
              <a:t>impact</a:t>
            </a:r>
            <a:r>
              <a:rPr lang="sv-SE" sz="1200" b="1" dirty="0" smtClean="0"/>
              <a:t> on the transport </a:t>
            </a:r>
            <a:r>
              <a:rPr lang="sv-SE" sz="1200" b="1" dirty="0" err="1" smtClean="0"/>
              <a:t>network</a:t>
            </a:r>
            <a:r>
              <a:rPr lang="sv-SE" sz="1200" b="1" dirty="0" smtClean="0"/>
              <a:t> har stor trafikpåverkan.</a:t>
            </a:r>
          </a:p>
          <a:p>
            <a:pPr marL="514350" lvl="0" indent="-514350">
              <a:buClr>
                <a:srgbClr val="0070C0"/>
              </a:buClr>
              <a:buSzPct val="200000"/>
              <a:buFont typeface="+mj-lt"/>
              <a:buAutoNum type="arabicPeriod"/>
            </a:pPr>
            <a:endParaRPr lang="sv-SE" sz="1200" dirty="0" smtClean="0"/>
          </a:p>
          <a:p>
            <a:pPr marL="514350" lvl="0" indent="-514350">
              <a:buClr>
                <a:srgbClr val="0070C0"/>
              </a:buClr>
              <a:buSzPct val="200000"/>
              <a:buFont typeface="+mj-lt"/>
              <a:buAutoNum type="arabicPeriod"/>
            </a:pPr>
            <a:r>
              <a:rPr lang="sv-SE" sz="1200" b="1" dirty="0" smtClean="0"/>
              <a:t>Informera om planerade trafikbegränsningar i trafiksystemet, så att </a:t>
            </a:r>
            <a:r>
              <a:rPr lang="sv-SE" sz="1200" b="1" dirty="0" err="1" smtClean="0"/>
              <a:t>omplanering</a:t>
            </a:r>
            <a:r>
              <a:rPr lang="sv-SE" sz="1200" b="1" dirty="0" smtClean="0"/>
              <a:t> av res- eller transportbehov är möjlig.</a:t>
            </a:r>
          </a:p>
          <a:p>
            <a:pPr marL="514350" lvl="0" indent="-514350">
              <a:buClr>
                <a:srgbClr val="0070C0"/>
              </a:buClr>
              <a:buSzPct val="200000"/>
              <a:buFont typeface="+mj-lt"/>
              <a:buAutoNum type="arabicPeriod"/>
            </a:pPr>
            <a:endParaRPr lang="sv-SE" sz="1200" dirty="0" smtClean="0"/>
          </a:p>
          <a:p>
            <a:pPr marL="514350" lvl="0" indent="-514350">
              <a:buClr>
                <a:srgbClr val="0070C0"/>
              </a:buClr>
              <a:buSzPct val="200000"/>
              <a:buFont typeface="+mj-lt"/>
              <a:buAutoNum type="arabicPeriod"/>
            </a:pPr>
            <a:r>
              <a:rPr lang="sv-SE" sz="1200" b="1" dirty="0" smtClean="0"/>
              <a:t>Säkerställa kritiska godsstråk och den prioriterade kollektivtrafikens framkomlighet vid större störningar.</a:t>
            </a:r>
          </a:p>
          <a:p>
            <a:pPr marL="514350" lvl="0" indent="-514350">
              <a:buClr>
                <a:srgbClr val="0070C0"/>
              </a:buClr>
              <a:buSzPct val="200000"/>
              <a:buFont typeface="+mj-lt"/>
              <a:buAutoNum type="arabicPeriod"/>
            </a:pPr>
            <a:endParaRPr lang="sv-SE" sz="1200" dirty="0" smtClean="0"/>
          </a:p>
          <a:p>
            <a:pPr marL="514350" lvl="0" indent="-514350">
              <a:buClr>
                <a:srgbClr val="0070C0"/>
              </a:buClr>
              <a:buSzPct val="200000"/>
              <a:buFont typeface="+mj-lt"/>
              <a:buAutoNum type="arabicPeriod"/>
            </a:pPr>
            <a:r>
              <a:rPr lang="sv-SE" sz="1200" b="1" dirty="0" smtClean="0"/>
              <a:t>Bidra till att säkerställa pålitliga restider på definierade stråk.</a:t>
            </a:r>
            <a:endParaRPr lang="en-GB" dirty="0"/>
          </a:p>
        </p:txBody>
      </p:sp>
      <p:sp>
        <p:nvSpPr>
          <p:cNvPr id="4" name="Platshållare för bildnummer 3"/>
          <p:cNvSpPr>
            <a:spLocks noGrp="1"/>
          </p:cNvSpPr>
          <p:nvPr>
            <p:ph type="sldNum" sz="quarter" idx="10"/>
          </p:nvPr>
        </p:nvSpPr>
        <p:spPr/>
        <p:txBody>
          <a:bodyPr/>
          <a:lstStyle/>
          <a:p>
            <a:fld id="{4249CC54-94EA-9B4B-BF40-D1844F9A5543}" type="slidenum">
              <a:rPr lang="sv-SE" smtClean="0"/>
              <a:pPr/>
              <a:t>14</a:t>
            </a:fld>
            <a:endParaRPr lang="sv-S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v-S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sv-SE" baseline="0" dirty="0" smtClean="0"/>
              <a:t>Idén är att följande fyra funktionsområden ska finnas inom Trafik Göteborg.</a:t>
            </a:r>
          </a:p>
          <a:p>
            <a:pPr marL="0" marR="0" indent="0" algn="l" defTabSz="914400" rtl="0" eaLnBrk="1" fontAlgn="auto" latinLnBrk="0" hangingPunct="1">
              <a:lnSpc>
                <a:spcPct val="100000"/>
              </a:lnSpc>
              <a:spcBef>
                <a:spcPts val="0"/>
              </a:spcBef>
              <a:spcAft>
                <a:spcPts val="0"/>
              </a:spcAft>
              <a:buClrTx/>
              <a:buSzTx/>
              <a:buFontTx/>
              <a:buNone/>
              <a:tabLst/>
              <a:defRPr/>
            </a:pPr>
            <a:r>
              <a:rPr lang="sv-SE" baseline="0" dirty="0" smtClean="0"/>
              <a:t>Operativ Trafikledning innehåller klassisk trafikledning: </a:t>
            </a:r>
            <a:br>
              <a:rPr lang="sv-SE" baseline="0" dirty="0" smtClean="0"/>
            </a:br>
            <a:r>
              <a:rPr lang="sv-SE" baseline="0" dirty="0" smtClean="0"/>
              <a:t>Det handlar om att leda, styra och informera. Informera om akuta störningar, avhjälpa störningar med trafikpåverkan, avropa olika åtgärdsplaner.  Försöksverksamheten har sitt fokus här.</a:t>
            </a:r>
          </a:p>
          <a:p>
            <a:pPr marL="0" marR="0" indent="0" algn="l" defTabSz="914400" rtl="0" eaLnBrk="1" fontAlgn="auto" latinLnBrk="0" hangingPunct="1">
              <a:lnSpc>
                <a:spcPct val="100000"/>
              </a:lnSpc>
              <a:spcBef>
                <a:spcPts val="0"/>
              </a:spcBef>
              <a:spcAft>
                <a:spcPts val="0"/>
              </a:spcAft>
              <a:buClrTx/>
              <a:buSzTx/>
              <a:buFontTx/>
              <a:buNone/>
              <a:tabLst/>
              <a:defRPr/>
            </a:pPr>
            <a:r>
              <a:rPr lang="sv-SE" baseline="0" dirty="0" smtClean="0"/>
              <a:t/>
            </a:r>
            <a:br>
              <a:rPr lang="sv-SE" baseline="0" dirty="0" smtClean="0"/>
            </a:br>
            <a:r>
              <a:rPr lang="sv-SE" baseline="0" dirty="0" smtClean="0"/>
              <a:t>Trafikredaktionen: (information om trafikbegränsningar) är ett område som skall jobba med att sammanställa och  informera Trafikanter och andra intressenter om planerade trafikstörningar på en mer övergripande nivå.  De ska ha koll på hur situationen Kommer att vara i Göteborg  och i de utpekade stråken på lite längre sikt och ansvara för att kommunicera ut detta, samlat och i etablerade kanaler.</a:t>
            </a:r>
          </a:p>
          <a:p>
            <a:pPr marL="0" marR="0" indent="0" algn="l" defTabSz="914400" rtl="0" eaLnBrk="1" fontAlgn="auto" latinLnBrk="0" hangingPunct="1">
              <a:lnSpc>
                <a:spcPct val="100000"/>
              </a:lnSpc>
              <a:spcBef>
                <a:spcPts val="0"/>
              </a:spcBef>
              <a:spcAft>
                <a:spcPts val="0"/>
              </a:spcAft>
              <a:buClrTx/>
              <a:buSzTx/>
              <a:buFontTx/>
              <a:buNone/>
              <a:tabLst/>
              <a:defRPr/>
            </a:pPr>
            <a:r>
              <a:rPr lang="sv-SE" baseline="0" dirty="0" smtClean="0"/>
              <a:t/>
            </a:r>
            <a:br>
              <a:rPr lang="sv-SE" baseline="0" dirty="0" smtClean="0"/>
            </a:br>
            <a:r>
              <a:rPr lang="sv-SE" baseline="0" dirty="0" smtClean="0"/>
              <a:t>Trafikanalys och åtgärdsplaner: ska jobba med att kontinuerligt analysera trafiksituationen utifrån alla trafikantslag och ge förslag på förändrade och nya åtgärdsplaner, föreslå förbättringar i transportsystemet till respektive linjeorganisation</a:t>
            </a:r>
            <a:br>
              <a:rPr lang="sv-SE" baseline="0" dirty="0" smtClean="0"/>
            </a:br>
            <a:endParaRPr lang="sv-S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sv-SE" baseline="0" dirty="0" smtClean="0"/>
              <a:t>Verksamhetsutvecklingsområdet: ska jobba med att utveckla nya förmågor och samverkan och bevaka nya teknikområden</a:t>
            </a:r>
          </a:p>
          <a:p>
            <a:pPr marL="0" marR="0" indent="0" algn="l" defTabSz="914400" rtl="0" eaLnBrk="1" fontAlgn="auto" latinLnBrk="0" hangingPunct="1">
              <a:lnSpc>
                <a:spcPct val="100000"/>
              </a:lnSpc>
              <a:spcBef>
                <a:spcPts val="0"/>
              </a:spcBef>
              <a:spcAft>
                <a:spcPts val="0"/>
              </a:spcAft>
              <a:buClrTx/>
              <a:buSzTx/>
              <a:buFontTx/>
              <a:buNone/>
              <a:tabLst/>
              <a:defRPr/>
            </a:pPr>
            <a:endParaRPr lang="sv-S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sv-SE" baseline="0" dirty="0" smtClean="0"/>
              <a:t>Trafik Göteborg kommer även att dockas till Trafikverkets nationella och regionala operativa ledning. Det innebär att Trafik Göteborg kommer att kunna åtnjuta möjligheten till stöd och ledning av en transportslagsövergripande verksamhet  </a:t>
            </a:r>
          </a:p>
        </p:txBody>
      </p:sp>
      <p:sp>
        <p:nvSpPr>
          <p:cNvPr id="4" name="Platshållare för bildnummer 3"/>
          <p:cNvSpPr>
            <a:spLocks noGrp="1"/>
          </p:cNvSpPr>
          <p:nvPr>
            <p:ph type="sldNum" sz="quarter" idx="10"/>
          </p:nvPr>
        </p:nvSpPr>
        <p:spPr>
          <a:xfrm>
            <a:off x="3920918" y="7996616"/>
            <a:ext cx="2999574" cy="420951"/>
          </a:xfrm>
          <a:prstGeom prst="rect">
            <a:avLst/>
          </a:prstGeom>
        </p:spPr>
        <p:txBody>
          <a:bodyPr/>
          <a:lstStyle/>
          <a:p>
            <a:pPr algn="ctr" defTabSz="584200"/>
            <a:fld id="{A049125D-DA0D-4E31-8581-06409EBB76A5}" type="slidenum">
              <a:rPr lang="sv-SE" sz="3600" kern="0" smtClean="0">
                <a:solidFill>
                  <a:sysClr val="windowText" lastClr="000000"/>
                </a:solidFill>
                <a:latin typeface="Helvetica Light"/>
                <a:sym typeface="Helvetica Light"/>
              </a:rPr>
              <a:pPr algn="ctr" defTabSz="584200"/>
              <a:t>15</a:t>
            </a:fld>
            <a:endParaRPr lang="sv-SE" sz="3600" kern="0">
              <a:solidFill>
                <a:sysClr val="windowText" lastClr="000000"/>
              </a:solidFill>
              <a:latin typeface="Helvetica Light"/>
              <a:sym typeface="Helvetica Light"/>
            </a:endParaRPr>
          </a:p>
        </p:txBody>
      </p:sp>
    </p:spTree>
    <p:extLst>
      <p:ext uri="{BB962C8B-B14F-4D97-AF65-F5344CB8AC3E}">
        <p14:creationId xmlns="" xmlns:p14="http://schemas.microsoft.com/office/powerpoint/2010/main" val="2765564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4249CC54-94EA-9B4B-BF40-D1844F9A5543}" type="slidenum">
              <a:rPr lang="sv-SE" smtClean="0"/>
              <a:pPr/>
              <a:t>16</a:t>
            </a:fld>
            <a:endParaRPr lang="sv-S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4249CC54-94EA-9B4B-BF40-D1844F9A5543}" type="slidenum">
              <a:rPr lang="sv-SE" smtClean="0"/>
              <a:pPr/>
              <a:t>17</a:t>
            </a:fld>
            <a:endParaRPr lang="sv-S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4249CC54-94EA-9B4B-BF40-D1844F9A5543}" type="slidenum">
              <a:rPr lang="sv-SE" smtClean="0"/>
              <a:pPr/>
              <a:t>18</a:t>
            </a:fld>
            <a:endParaRPr lang="sv-S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4249CC54-94EA-9B4B-BF40-D1844F9A5543}" type="slidenum">
              <a:rPr lang="sv-SE" smtClean="0"/>
              <a:pPr/>
              <a:t>19</a:t>
            </a:fld>
            <a:endParaRPr lang="sv-S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rtl="0"/>
            <a:r>
              <a:rPr lang="sv-SE" sz="1200" b="0" i="0" u="none" strike="noStrike" kern="1200" baseline="0" dirty="0" smtClean="0">
                <a:solidFill>
                  <a:schemeClr val="tx1"/>
                </a:solidFill>
                <a:latin typeface="+mn-lt"/>
                <a:ea typeface="+mn-ea"/>
                <a:cs typeface="+mn-cs"/>
              </a:rPr>
              <a:t> </a:t>
            </a:r>
          </a:p>
          <a:p>
            <a:pPr rtl="0"/>
            <a:endParaRPr lang="sv-SE" sz="1200" b="0" i="0" u="none" strike="noStrike" kern="1200" baseline="0" dirty="0" smtClean="0">
              <a:solidFill>
                <a:schemeClr val="tx1"/>
              </a:solidFill>
              <a:latin typeface="+mn-lt"/>
              <a:ea typeface="+mn-ea"/>
              <a:cs typeface="+mn-cs"/>
            </a:endParaRPr>
          </a:p>
          <a:p>
            <a:pPr rtl="0"/>
            <a:r>
              <a:rPr lang="sv-SE" sz="1200" b="0" i="0" u="none" strike="noStrike" kern="1200" baseline="0" dirty="0" smtClean="0">
                <a:solidFill>
                  <a:schemeClr val="tx1"/>
                </a:solidFill>
                <a:latin typeface="+mn-lt"/>
                <a:ea typeface="+mn-ea"/>
                <a:cs typeface="+mn-cs"/>
              </a:rPr>
              <a:t>• Vägar och banor kan vara statliga eller kommunala. Informationen har inte varit kompatibel. Olika trafikhuvudmän har inte samarbetet. DART är en mkt ovanlig arbetsgrupp i och med att representanter från olika organisationer möts och samarbetar.</a:t>
            </a:r>
          </a:p>
          <a:p>
            <a:pPr rtl="0"/>
            <a:endParaRPr lang="sv-SE" sz="1200" b="0" i="0" u="none" strike="noStrike" kern="1200" baseline="0" dirty="0" smtClean="0">
              <a:solidFill>
                <a:schemeClr val="tx1"/>
              </a:solidFill>
              <a:latin typeface="+mn-lt"/>
              <a:ea typeface="+mn-ea"/>
              <a:cs typeface="+mn-cs"/>
            </a:endParaRPr>
          </a:p>
          <a:p>
            <a:pPr rtl="0"/>
            <a:endParaRPr lang="sv-SE" sz="1200" b="0" i="0" u="none" strike="noStrike" kern="1200" baseline="0" dirty="0" smtClean="0">
              <a:solidFill>
                <a:schemeClr val="tx1"/>
              </a:solidFill>
              <a:latin typeface="+mn-lt"/>
              <a:ea typeface="+mn-ea"/>
              <a:cs typeface="+mn-cs"/>
            </a:endParaRPr>
          </a:p>
          <a:p>
            <a:pPr rtl="0"/>
            <a:r>
              <a:rPr lang="sv-SE" sz="1200" b="0" i="0" u="none" strike="noStrike" kern="1200" baseline="0" dirty="0" smtClean="0">
                <a:solidFill>
                  <a:schemeClr val="tx1"/>
                </a:solidFill>
                <a:latin typeface="+mn-lt"/>
                <a:ea typeface="+mn-ea"/>
                <a:cs typeface="+mn-cs"/>
              </a:rPr>
              <a:t>• Vi arbetar för att informationen varken ska tillhöra, kommunen, staten, den ena trafikhuvudmannen eller den andra, utan precis som drömresenären vara gränslöst regional. </a:t>
            </a:r>
            <a:endParaRPr lang="sv-SE" baseline="0" dirty="0"/>
          </a:p>
        </p:txBody>
      </p:sp>
      <p:sp>
        <p:nvSpPr>
          <p:cNvPr id="4" name="Platshållare för bildnummer 3"/>
          <p:cNvSpPr>
            <a:spLocks noGrp="1"/>
          </p:cNvSpPr>
          <p:nvPr>
            <p:ph type="sldNum" sz="quarter" idx="10"/>
          </p:nvPr>
        </p:nvSpPr>
        <p:spPr/>
        <p:txBody>
          <a:bodyPr/>
          <a:lstStyle/>
          <a:p>
            <a:fld id="{1DBD15F8-A9A1-E24C-8BA2-486E7975047D}" type="slidenum">
              <a:rPr lang="sv-SE" smtClean="0"/>
              <a:pPr/>
              <a:t>21</a:t>
            </a:fld>
            <a:endParaRPr lang="sv-SE"/>
          </a:p>
        </p:txBody>
      </p:sp>
    </p:spTree>
    <p:extLst>
      <p:ext uri="{BB962C8B-B14F-4D97-AF65-F5344CB8AC3E}">
        <p14:creationId xmlns="" xmlns:p14="http://schemas.microsoft.com/office/powerpoint/2010/main" val="1457878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Staden här !</a:t>
            </a:r>
          </a:p>
          <a:p>
            <a:endParaRPr lang="sv-SE" sz="1200" kern="1200" dirty="0" smtClean="0">
              <a:solidFill>
                <a:schemeClr val="tx1"/>
              </a:solidFill>
              <a:effectLst/>
              <a:latin typeface="+mn-lt"/>
              <a:ea typeface="+mn-ea"/>
              <a:cs typeface="+mn-cs"/>
            </a:endParaRPr>
          </a:p>
          <a:p>
            <a:pPr eaLnBrk="1" hangingPunct="1"/>
            <a:r>
              <a:rPr lang="sv-SE" dirty="0" smtClean="0"/>
              <a:t>55 000 vägmärken </a:t>
            </a:r>
          </a:p>
          <a:p>
            <a:pPr eaLnBrk="1" hangingPunct="1"/>
            <a:r>
              <a:rPr lang="sv-SE" dirty="0" smtClean="0"/>
              <a:t>Men också:</a:t>
            </a:r>
          </a:p>
          <a:p>
            <a:pPr eaLnBrk="1" hangingPunct="1"/>
            <a:r>
              <a:rPr lang="sv-SE" sz="1200" dirty="0" smtClean="0">
                <a:sym typeface="Wingdings" pitchFamily="2" charset="2"/>
              </a:rPr>
              <a:t>135 gatubroar + 1 </a:t>
            </a:r>
            <a:r>
              <a:rPr lang="sv-SE" sz="1200" dirty="0" err="1" smtClean="0">
                <a:sym typeface="Wingdings" pitchFamily="2" charset="2"/>
              </a:rPr>
              <a:t>älvförbindels</a:t>
            </a:r>
            <a:r>
              <a:rPr lang="sv-SE" sz="1200" dirty="0" smtClean="0">
                <a:sym typeface="Wingdings" pitchFamily="2" charset="2"/>
              </a:rPr>
              <a:t> – Göta älvbron</a:t>
            </a:r>
          </a:p>
          <a:p>
            <a:pPr eaLnBrk="1" hangingPunct="1"/>
            <a:r>
              <a:rPr lang="sv-SE" sz="1200" dirty="0" smtClean="0">
                <a:sym typeface="Wingdings" pitchFamily="2" charset="2"/>
              </a:rPr>
              <a:t>252 gångbroar och tunnlar</a:t>
            </a:r>
          </a:p>
          <a:p>
            <a:pPr eaLnBrk="1" hangingPunct="1"/>
            <a:r>
              <a:rPr lang="sv-SE" sz="1200" dirty="0" smtClean="0">
                <a:sym typeface="Wingdings" pitchFamily="2" charset="2"/>
              </a:rPr>
              <a:t>42 spårvägsbroar</a:t>
            </a:r>
          </a:p>
          <a:p>
            <a:pPr eaLnBrk="1" hangingPunct="1"/>
            <a:r>
              <a:rPr lang="sv-SE" sz="1200" dirty="0" smtClean="0">
                <a:sym typeface="Wingdings" pitchFamily="2" charset="2"/>
              </a:rPr>
              <a:t>425 konstbyggnader160 000 meter räcken och stängsel</a:t>
            </a:r>
          </a:p>
          <a:p>
            <a:pPr eaLnBrk="1" hangingPunct="1"/>
            <a:r>
              <a:rPr lang="sv-SE" sz="1200" dirty="0" smtClean="0">
                <a:sym typeface="Wingdings" pitchFamily="2" charset="2"/>
              </a:rPr>
              <a:t>+ en massa cykelställ, papperskorgar och bänkar!</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1DBD15F8-A9A1-E24C-8BA2-486E7975047D}" type="slidenum">
              <a:rPr lang="sv-SE" smtClean="0"/>
              <a:pPr/>
              <a:t>22</a:t>
            </a:fld>
            <a:endParaRPr lang="sv-SE"/>
          </a:p>
        </p:txBody>
      </p:sp>
    </p:spTree>
    <p:extLst>
      <p:ext uri="{BB962C8B-B14F-4D97-AF65-F5344CB8AC3E}">
        <p14:creationId xmlns="" xmlns:p14="http://schemas.microsoft.com/office/powerpoint/2010/main" val="7504125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1DBD15F8-A9A1-E24C-8BA2-486E7975047D}" type="slidenum">
              <a:rPr lang="sv-SE" smtClean="0"/>
              <a:pPr/>
              <a:t>23</a:t>
            </a:fld>
            <a:endParaRPr lang="sv-SE"/>
          </a:p>
        </p:txBody>
      </p:sp>
    </p:spTree>
    <p:extLst>
      <p:ext uri="{BB962C8B-B14F-4D97-AF65-F5344CB8AC3E}">
        <p14:creationId xmlns="" xmlns:p14="http://schemas.microsoft.com/office/powerpoint/2010/main" val="7504125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174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E000E15-E03D-4AA2-8036-9B6AF50E3B7E}" type="slidenum">
              <a:rPr lang="en-US">
                <a:cs typeface="Arial" charset="0"/>
              </a:rPr>
              <a:pPr fontAlgn="base">
                <a:spcBef>
                  <a:spcPct val="0"/>
                </a:spcBef>
                <a:spcAft>
                  <a:spcPct val="0"/>
                </a:spcAft>
              </a:pPr>
              <a:t>24</a:t>
            </a:fld>
            <a:endParaRPr lang="en-US">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276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9FB718B-390B-4F73-A4F0-319CDABB1CB4}" type="slidenum">
              <a:rPr lang="en-US">
                <a:cs typeface="Arial" charset="0"/>
              </a:rPr>
              <a:pPr fontAlgn="base">
                <a:spcBef>
                  <a:spcPct val="0"/>
                </a:spcBef>
                <a:spcAft>
                  <a:spcPct val="0"/>
                </a:spcAft>
              </a:pPr>
              <a:t>25</a:t>
            </a:fld>
            <a:endParaRPr lang="en-US">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hape 226"/>
          <p:cNvSpPr>
            <a:spLocks noGrp="1" noRot="1" noChangeAspect="1" noTextEdit="1"/>
          </p:cNvSpPr>
          <p:nvPr>
            <p:ph type="sldImg"/>
          </p:nvPr>
        </p:nvSpPr>
        <p:spPr bwMode="auto">
          <a:noFill/>
        </p:spPr>
      </p:sp>
      <p:sp>
        <p:nvSpPr>
          <p:cNvPr id="227" name="Shape 227"/>
          <p:cNvSpPr>
            <a:spLocks noGrp="1"/>
          </p:cNvSpPr>
          <p:nvPr>
            <p:ph type="body" sz="quarter" idx="1"/>
          </p:nvPr>
        </p:nvSpPr>
        <p:spPr/>
        <p:txBody>
          <a:bodyPr/>
          <a:lstStyle>
            <a:lvl1pPr>
              <a:lnSpc>
                <a:spcPct val="100000"/>
              </a:lnSpc>
              <a:defRPr sz="2000"/>
            </a:lvl1pPr>
          </a:lstStyle>
          <a:p>
            <a:pPr eaLnBrk="1" fontAlgn="auto" hangingPunct="1">
              <a:spcBef>
                <a:spcPts val="0"/>
              </a:spcBef>
              <a:spcAft>
                <a:spcPts val="0"/>
              </a:spcAft>
              <a:defRPr sz="1800"/>
            </a:pPr>
            <a:endParaRPr lang="sv-SE" sz="1800" dirty="0" smtClean="0">
              <a:solidFill>
                <a:sysClr val="windowText" lastClr="000000"/>
              </a:solidFill>
            </a:endParaRPr>
          </a:p>
          <a:p>
            <a:pPr eaLnBrk="1" fontAlgn="auto" hangingPunct="1">
              <a:spcBef>
                <a:spcPts val="0"/>
              </a:spcBef>
              <a:spcAft>
                <a:spcPts val="0"/>
              </a:spcAft>
              <a:defRPr sz="1800"/>
            </a:pPr>
            <a:endParaRPr lang="sv-SE" sz="1800" dirty="0" smtClean="0">
              <a:solidFill>
                <a:sysClr val="windowText" lastClr="000000"/>
              </a:solidFill>
            </a:endParaRPr>
          </a:p>
          <a:p>
            <a:pPr eaLnBrk="1" fontAlgn="auto" hangingPunct="1">
              <a:spcBef>
                <a:spcPts val="0"/>
              </a:spcBef>
              <a:spcAft>
                <a:spcPts val="0"/>
              </a:spcAft>
              <a:defRPr/>
            </a:pPr>
            <a:r>
              <a:rPr lang="sv-SE" b="1" dirty="0" smtClean="0">
                <a:solidFill>
                  <a:sysClr val="windowText" lastClr="000000"/>
                </a:solidFill>
              </a:rPr>
              <a:t>Innebär:</a:t>
            </a:r>
          </a:p>
          <a:p>
            <a:pPr eaLnBrk="1" fontAlgn="auto" hangingPunct="1">
              <a:spcBef>
                <a:spcPts val="0"/>
              </a:spcBef>
              <a:spcAft>
                <a:spcPts val="0"/>
              </a:spcAft>
              <a:defRPr/>
            </a:pPr>
            <a:endParaRPr lang="sv-SE" b="1" dirty="0" smtClean="0">
              <a:solidFill>
                <a:sysClr val="windowText" lastClr="000000"/>
              </a:solidFill>
            </a:endParaRPr>
          </a:p>
          <a:p>
            <a:pPr marL="285750" indent="-285750" eaLnBrk="1" fontAlgn="auto" hangingPunct="1">
              <a:spcBef>
                <a:spcPts val="0"/>
              </a:spcBef>
              <a:spcAft>
                <a:spcPts val="0"/>
              </a:spcAft>
              <a:buFont typeface="Arial" panose="020B0604020202020204" pitchFamily="34" charset="0"/>
              <a:buChar char="•"/>
              <a:defRPr/>
            </a:pPr>
            <a:r>
              <a:rPr lang="sv-SE" b="1" dirty="0" smtClean="0">
                <a:solidFill>
                  <a:sysClr val="windowText" lastClr="000000"/>
                </a:solidFill>
              </a:rPr>
              <a:t>Att kund inom 5 minuter får reda på vad som hänt och hur länge störningen ska pågå.</a:t>
            </a:r>
          </a:p>
          <a:p>
            <a:pPr marL="285750" indent="-285750" eaLnBrk="1" fontAlgn="auto" hangingPunct="1">
              <a:spcBef>
                <a:spcPts val="0"/>
              </a:spcBef>
              <a:spcAft>
                <a:spcPts val="0"/>
              </a:spcAft>
              <a:buFont typeface="Arial" panose="020B0604020202020204" pitchFamily="34" charset="0"/>
              <a:buChar char="•"/>
              <a:defRPr/>
            </a:pPr>
            <a:r>
              <a:rPr lang="sv-SE" b="1" dirty="0" smtClean="0">
                <a:solidFill>
                  <a:sysClr val="windowText" lastClr="000000"/>
                </a:solidFill>
              </a:rPr>
              <a:t>Att vi inom 10 minuter meddelar alternativa färdvägar.</a:t>
            </a:r>
          </a:p>
          <a:p>
            <a:pPr marL="285750" indent="-285750" eaLnBrk="1" fontAlgn="auto" hangingPunct="1">
              <a:spcBef>
                <a:spcPts val="0"/>
              </a:spcBef>
              <a:spcAft>
                <a:spcPts val="0"/>
              </a:spcAft>
              <a:buFont typeface="Arial" panose="020B0604020202020204" pitchFamily="34" charset="0"/>
              <a:buChar char="•"/>
              <a:defRPr/>
            </a:pPr>
            <a:r>
              <a:rPr lang="sv-SE" b="1" dirty="0" smtClean="0">
                <a:solidFill>
                  <a:sysClr val="windowText" lastClr="000000"/>
                </a:solidFill>
              </a:rPr>
              <a:t>Att informationen är relevant, tillförlitlig och kan ges dygnet runt.</a:t>
            </a:r>
          </a:p>
          <a:p>
            <a:pPr eaLnBrk="1" fontAlgn="auto" hangingPunct="1">
              <a:spcBef>
                <a:spcPts val="0"/>
              </a:spcBef>
              <a:spcAft>
                <a:spcPts val="0"/>
              </a:spcAft>
              <a:defRPr sz="1800"/>
            </a:pPr>
            <a:endParaRPr lang="sv-SE" sz="1800" dirty="0" smtClean="0">
              <a:solidFill>
                <a:sysClr val="windowText" lastClr="000000"/>
              </a:solidFill>
            </a:endParaRPr>
          </a:p>
          <a:p>
            <a:pPr eaLnBrk="1" fontAlgn="auto" hangingPunct="1">
              <a:spcBef>
                <a:spcPts val="0"/>
              </a:spcBef>
              <a:spcAft>
                <a:spcPts val="0"/>
              </a:spcAft>
              <a:defRPr sz="1800"/>
            </a:pPr>
            <a:r>
              <a:rPr sz="1800" dirty="0" err="1" smtClean="0">
                <a:solidFill>
                  <a:sysClr val="windowText" lastClr="000000"/>
                </a:solidFill>
              </a:rPr>
              <a:t>Målet</a:t>
            </a:r>
            <a:r>
              <a:rPr sz="1800" dirty="0" smtClean="0">
                <a:solidFill>
                  <a:sysClr val="windowText" lastClr="000000"/>
                </a:solidFill>
              </a:rPr>
              <a:t> </a:t>
            </a:r>
            <a:r>
              <a:rPr sz="1800" dirty="0" err="1">
                <a:solidFill>
                  <a:sysClr val="windowText" lastClr="000000"/>
                </a:solidFill>
              </a:rPr>
              <a:t>är</a:t>
            </a:r>
            <a:r>
              <a:rPr sz="1800" dirty="0">
                <a:solidFill>
                  <a:sysClr val="windowText" lastClr="000000"/>
                </a:solidFill>
              </a:rPr>
              <a:t> </a:t>
            </a:r>
            <a:r>
              <a:rPr sz="1800" dirty="0" err="1">
                <a:solidFill>
                  <a:sysClr val="windowText" lastClr="000000"/>
                </a:solidFill>
              </a:rPr>
              <a:t>att</a:t>
            </a:r>
            <a:r>
              <a:rPr sz="1800" dirty="0">
                <a:solidFill>
                  <a:sysClr val="windowText" lastClr="000000"/>
                </a:solidFill>
              </a:rPr>
              <a:t> </a:t>
            </a:r>
            <a:r>
              <a:rPr sz="1800" dirty="0" err="1">
                <a:solidFill>
                  <a:sysClr val="windowText" lastClr="000000"/>
                </a:solidFill>
              </a:rPr>
              <a:t>trafikanten</a:t>
            </a:r>
            <a:r>
              <a:rPr sz="1800" dirty="0">
                <a:solidFill>
                  <a:sysClr val="windowText" lastClr="000000"/>
                </a:solidFill>
              </a:rPr>
              <a:t> </a:t>
            </a:r>
            <a:r>
              <a:rPr sz="1800" dirty="0" err="1">
                <a:solidFill>
                  <a:sysClr val="windowText" lastClr="000000"/>
                </a:solidFill>
              </a:rPr>
              <a:t>ska</a:t>
            </a:r>
            <a:r>
              <a:rPr sz="1800" dirty="0">
                <a:solidFill>
                  <a:sysClr val="windowText" lastClr="000000"/>
                </a:solidFill>
              </a:rPr>
              <a:t> </a:t>
            </a:r>
            <a:r>
              <a:rPr sz="1800" dirty="0" err="1">
                <a:solidFill>
                  <a:sysClr val="windowText" lastClr="000000"/>
                </a:solidFill>
              </a:rPr>
              <a:t>informeras</a:t>
            </a:r>
            <a:r>
              <a:rPr sz="1800" dirty="0">
                <a:solidFill>
                  <a:sysClr val="windowText" lastClr="000000"/>
                </a:solidFill>
              </a:rPr>
              <a:t> </a:t>
            </a:r>
            <a:r>
              <a:rPr sz="1800" dirty="0" err="1">
                <a:solidFill>
                  <a:sysClr val="windowText" lastClr="000000"/>
                </a:solidFill>
              </a:rPr>
              <a:t>om</a:t>
            </a:r>
            <a:r>
              <a:rPr sz="1800" dirty="0">
                <a:solidFill>
                  <a:sysClr val="windowText" lastClr="000000"/>
                </a:solidFill>
              </a:rPr>
              <a:t> </a:t>
            </a:r>
            <a:r>
              <a:rPr sz="1800" dirty="0" err="1">
                <a:solidFill>
                  <a:sysClr val="windowText" lastClr="000000"/>
                </a:solidFill>
              </a:rPr>
              <a:t>störningar</a:t>
            </a:r>
            <a:r>
              <a:rPr sz="1800" dirty="0">
                <a:solidFill>
                  <a:sysClr val="windowText" lastClr="000000"/>
                </a:solidFill>
              </a:rPr>
              <a:t> </a:t>
            </a:r>
            <a:r>
              <a:rPr sz="1800" dirty="0" err="1">
                <a:solidFill>
                  <a:sysClr val="windowText" lastClr="000000"/>
                </a:solidFill>
              </a:rPr>
              <a:t>inom</a:t>
            </a:r>
            <a:r>
              <a:rPr sz="1800" dirty="0">
                <a:solidFill>
                  <a:sysClr val="windowText" lastClr="000000"/>
                </a:solidFill>
              </a:rPr>
              <a:t> fem </a:t>
            </a:r>
            <a:r>
              <a:rPr sz="1800" dirty="0" err="1">
                <a:solidFill>
                  <a:sysClr val="windowText" lastClr="000000"/>
                </a:solidFill>
              </a:rPr>
              <a:t>minuter</a:t>
            </a:r>
            <a:r>
              <a:rPr sz="1800" dirty="0">
                <a:solidFill>
                  <a:sysClr val="windowText" lastClr="000000"/>
                </a:solidFill>
              </a:rPr>
              <a:t>, </a:t>
            </a:r>
            <a:r>
              <a:rPr sz="1800" dirty="0" err="1">
                <a:solidFill>
                  <a:sysClr val="windowText" lastClr="000000"/>
                </a:solidFill>
              </a:rPr>
              <a:t>och</a:t>
            </a:r>
            <a:r>
              <a:rPr sz="1800" dirty="0">
                <a:solidFill>
                  <a:sysClr val="windowText" lastClr="000000"/>
                </a:solidFill>
              </a:rPr>
              <a:t> </a:t>
            </a:r>
            <a:r>
              <a:rPr sz="1800" dirty="0" err="1">
                <a:solidFill>
                  <a:sysClr val="windowText" lastClr="000000"/>
                </a:solidFill>
              </a:rPr>
              <a:t>att</a:t>
            </a:r>
            <a:r>
              <a:rPr sz="1800" dirty="0">
                <a:solidFill>
                  <a:sysClr val="windowText" lastClr="000000"/>
                </a:solidFill>
              </a:rPr>
              <a:t> </a:t>
            </a:r>
            <a:r>
              <a:rPr sz="1800" dirty="0" err="1">
                <a:solidFill>
                  <a:sysClr val="windowText" lastClr="000000"/>
                </a:solidFill>
              </a:rPr>
              <a:t>alternativa</a:t>
            </a:r>
            <a:r>
              <a:rPr sz="1800" dirty="0">
                <a:solidFill>
                  <a:sysClr val="windowText" lastClr="000000"/>
                </a:solidFill>
              </a:rPr>
              <a:t> </a:t>
            </a:r>
            <a:r>
              <a:rPr sz="1800" dirty="0" err="1">
                <a:solidFill>
                  <a:sysClr val="windowText" lastClr="000000"/>
                </a:solidFill>
              </a:rPr>
              <a:t>färdvägar</a:t>
            </a:r>
            <a:r>
              <a:rPr sz="1800" dirty="0">
                <a:solidFill>
                  <a:sysClr val="windowText" lastClr="000000"/>
                </a:solidFill>
              </a:rPr>
              <a:t> </a:t>
            </a:r>
            <a:r>
              <a:rPr sz="1800" dirty="0" err="1">
                <a:solidFill>
                  <a:sysClr val="windowText" lastClr="000000"/>
                </a:solidFill>
              </a:rPr>
              <a:t>ska</a:t>
            </a:r>
            <a:r>
              <a:rPr sz="1800" dirty="0">
                <a:solidFill>
                  <a:sysClr val="windowText" lastClr="000000"/>
                </a:solidFill>
              </a:rPr>
              <a:t> </a:t>
            </a:r>
            <a:r>
              <a:rPr sz="1800" dirty="0" err="1">
                <a:solidFill>
                  <a:sysClr val="windowText" lastClr="000000"/>
                </a:solidFill>
              </a:rPr>
              <a:t>meddelas</a:t>
            </a:r>
            <a:r>
              <a:rPr sz="1800" dirty="0">
                <a:solidFill>
                  <a:sysClr val="windowText" lastClr="000000"/>
                </a:solidFill>
              </a:rPr>
              <a:t> </a:t>
            </a:r>
            <a:r>
              <a:rPr sz="1800" dirty="0" err="1">
                <a:solidFill>
                  <a:sysClr val="windowText" lastClr="000000"/>
                </a:solidFill>
              </a:rPr>
              <a:t>inom</a:t>
            </a:r>
            <a:r>
              <a:rPr sz="1800" dirty="0">
                <a:solidFill>
                  <a:sysClr val="windowText" lastClr="000000"/>
                </a:solidFill>
              </a:rPr>
              <a:t> 10 </a:t>
            </a:r>
            <a:r>
              <a:rPr sz="1800" dirty="0" err="1">
                <a:solidFill>
                  <a:sysClr val="windowText" lastClr="000000"/>
                </a:solidFill>
              </a:rPr>
              <a:t>minuter</a:t>
            </a:r>
            <a:r>
              <a:rPr sz="1800" dirty="0">
                <a:solidFill>
                  <a:sysClr val="windowText" lastClr="000000"/>
                </a:solidFill>
              </a:rPr>
              <a:t>. </a:t>
            </a:r>
            <a:r>
              <a:rPr sz="1800" dirty="0" err="1">
                <a:solidFill>
                  <a:sysClr val="windowText" lastClr="000000"/>
                </a:solidFill>
              </a:rPr>
              <a:t>Det</a:t>
            </a:r>
            <a:r>
              <a:rPr sz="1800" dirty="0">
                <a:solidFill>
                  <a:sysClr val="windowText" lastClr="000000"/>
                </a:solidFill>
              </a:rPr>
              <a:t> </a:t>
            </a:r>
            <a:r>
              <a:rPr sz="1800" dirty="0" err="1">
                <a:solidFill>
                  <a:sysClr val="windowText" lastClr="000000"/>
                </a:solidFill>
              </a:rPr>
              <a:t>gäller</a:t>
            </a:r>
            <a:r>
              <a:rPr sz="1800" dirty="0">
                <a:solidFill>
                  <a:sysClr val="windowText" lastClr="000000"/>
                </a:solidFill>
              </a:rPr>
              <a:t> </a:t>
            </a:r>
            <a:r>
              <a:rPr sz="1800" dirty="0" err="1">
                <a:solidFill>
                  <a:sysClr val="windowText" lastClr="000000"/>
                </a:solidFill>
              </a:rPr>
              <a:t>alla</a:t>
            </a:r>
            <a:r>
              <a:rPr sz="1800" dirty="0">
                <a:solidFill>
                  <a:sysClr val="windowText" lastClr="000000"/>
                </a:solidFill>
              </a:rPr>
              <a:t> former </a:t>
            </a:r>
            <a:r>
              <a:rPr sz="1800" dirty="0" err="1">
                <a:solidFill>
                  <a:sysClr val="windowText" lastClr="000000"/>
                </a:solidFill>
              </a:rPr>
              <a:t>av</a:t>
            </a:r>
            <a:r>
              <a:rPr sz="1800" dirty="0">
                <a:solidFill>
                  <a:sysClr val="windowText" lastClr="000000"/>
                </a:solidFill>
              </a:rPr>
              <a:t> </a:t>
            </a:r>
            <a:r>
              <a:rPr sz="1800" dirty="0" err="1">
                <a:solidFill>
                  <a:sysClr val="windowText" lastClr="000000"/>
                </a:solidFill>
              </a:rPr>
              <a:t>störningar</a:t>
            </a:r>
            <a:r>
              <a:rPr sz="1800" dirty="0">
                <a:solidFill>
                  <a:sysClr val="windowText" lastClr="000000"/>
                </a:solidFill>
              </a:rPr>
              <a:t>, </a:t>
            </a:r>
            <a:r>
              <a:rPr sz="1800" dirty="0" err="1">
                <a:solidFill>
                  <a:sysClr val="windowText" lastClr="000000"/>
                </a:solidFill>
              </a:rPr>
              <a:t>från</a:t>
            </a:r>
            <a:r>
              <a:rPr sz="1800" dirty="0">
                <a:solidFill>
                  <a:sysClr val="windowText" lastClr="000000"/>
                </a:solidFill>
              </a:rPr>
              <a:t> </a:t>
            </a:r>
            <a:r>
              <a:rPr sz="1800" dirty="0" err="1">
                <a:solidFill>
                  <a:sysClr val="windowText" lastClr="000000"/>
                </a:solidFill>
              </a:rPr>
              <a:t>vägarbeten</a:t>
            </a:r>
            <a:r>
              <a:rPr sz="1800" dirty="0">
                <a:solidFill>
                  <a:sysClr val="windowText" lastClr="000000"/>
                </a:solidFill>
              </a:rPr>
              <a:t> till </a:t>
            </a:r>
            <a:r>
              <a:rPr sz="1800" dirty="0" err="1">
                <a:solidFill>
                  <a:sysClr val="windowText" lastClr="000000"/>
                </a:solidFill>
              </a:rPr>
              <a:t>stillastående</a:t>
            </a:r>
            <a:r>
              <a:rPr sz="1800" dirty="0">
                <a:solidFill>
                  <a:sysClr val="windowText" lastClr="000000"/>
                </a:solidFill>
              </a:rPr>
              <a:t> </a:t>
            </a:r>
            <a:r>
              <a:rPr sz="1800" dirty="0" err="1">
                <a:solidFill>
                  <a:sysClr val="windowText" lastClr="000000"/>
                </a:solidFill>
              </a:rPr>
              <a:t>bildar</a:t>
            </a:r>
            <a:r>
              <a:rPr sz="1800" dirty="0">
                <a:solidFill>
                  <a:sysClr val="windowText" lastClr="000000"/>
                </a:solidFill>
              </a:rPr>
              <a:t> </a:t>
            </a:r>
            <a:r>
              <a:rPr sz="1800" dirty="0" err="1">
                <a:solidFill>
                  <a:sysClr val="windowText" lastClr="000000"/>
                </a:solidFill>
              </a:rPr>
              <a:t>och</a:t>
            </a:r>
            <a:r>
              <a:rPr sz="1800" dirty="0">
                <a:solidFill>
                  <a:sysClr val="windowText" lastClr="000000"/>
                </a:solidFill>
              </a:rPr>
              <a:t> </a:t>
            </a:r>
            <a:r>
              <a:rPr sz="1800" dirty="0" err="1">
                <a:solidFill>
                  <a:sysClr val="windowText" lastClr="000000"/>
                </a:solidFill>
              </a:rPr>
              <a:t>djur</a:t>
            </a:r>
            <a:r>
              <a:rPr sz="1800" dirty="0">
                <a:solidFill>
                  <a:sysClr val="windowText" lastClr="000000"/>
                </a:solidFill>
              </a:rPr>
              <a:t> </a:t>
            </a:r>
            <a:r>
              <a:rPr sz="1800" dirty="0" err="1">
                <a:solidFill>
                  <a:sysClr val="windowText" lastClr="000000"/>
                </a:solidFill>
              </a:rPr>
              <a:t>på</a:t>
            </a:r>
            <a:r>
              <a:rPr sz="1800" dirty="0">
                <a:solidFill>
                  <a:sysClr val="windowText" lastClr="000000"/>
                </a:solidFill>
              </a:rPr>
              <a:t> </a:t>
            </a:r>
            <a:r>
              <a:rPr sz="1800" dirty="0" err="1">
                <a:solidFill>
                  <a:sysClr val="windowText" lastClr="000000"/>
                </a:solidFill>
              </a:rPr>
              <a:t>vägarna</a:t>
            </a:r>
            <a:r>
              <a:rPr sz="1800" dirty="0">
                <a:solidFill>
                  <a:sysClr val="windowText" lastClr="000000"/>
                </a:solidFill>
              </a:rPr>
              <a: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hape 232"/>
          <p:cNvSpPr>
            <a:spLocks noGrp="1" noRot="1" noChangeAspect="1" noTextEdit="1"/>
          </p:cNvSpPr>
          <p:nvPr>
            <p:ph type="sldImg"/>
          </p:nvPr>
        </p:nvSpPr>
        <p:spPr bwMode="auto">
          <a:noFill/>
        </p:spPr>
      </p:sp>
      <p:sp>
        <p:nvSpPr>
          <p:cNvPr id="63491" name="Shape 233"/>
          <p:cNvSpPr>
            <a:spLocks noGrp="1"/>
          </p:cNvSpPr>
          <p:nvPr>
            <p:ph type="body" sz="quarter" idx="1"/>
          </p:nvPr>
        </p:nvSpPr>
        <p:spPr bwMode="auto">
          <a:noFill/>
        </p:spPr>
        <p:txBody>
          <a:bodyPr vert="horz" wrap="square" lIns="91440" tIns="45720" rIns="91440" bIns="45720" numCol="1" anchor="t" anchorCtr="0" compatLnSpc="1">
            <a:prstTxWarp prst="textNoShape">
              <a:avLst/>
            </a:prstTxWarp>
          </a:bodyPr>
          <a:lstStyle/>
          <a:p>
            <a:pPr eaLnBrk="1" hangingPunct="1">
              <a:lnSpc>
                <a:spcPct val="100000"/>
              </a:lnSpc>
              <a:spcBef>
                <a:spcPct val="0"/>
              </a:spcBef>
            </a:pPr>
            <a:r>
              <a:rPr lang="sv-SE" sz="2000" smtClean="0">
                <a:solidFill>
                  <a:srgbClr val="000000"/>
                </a:solidFill>
              </a:rPr>
              <a:t>Trafik Göteborg ska inte bara informera om störningar, utan även skicka ut vägassistans, beredskapsstyrkor eller entreprenörer för att åtgärda dem.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hape 239"/>
          <p:cNvSpPr>
            <a:spLocks noGrp="1" noRot="1" noChangeAspect="1" noTextEdit="1"/>
          </p:cNvSpPr>
          <p:nvPr>
            <p:ph type="sldImg"/>
          </p:nvPr>
        </p:nvSpPr>
        <p:spPr bwMode="auto">
          <a:noFill/>
        </p:spPr>
      </p:sp>
      <p:sp>
        <p:nvSpPr>
          <p:cNvPr id="64515" name="Shape 240"/>
          <p:cNvSpPr>
            <a:spLocks noGrp="1"/>
          </p:cNvSpPr>
          <p:nvPr>
            <p:ph type="body" sz="quarter" idx="1"/>
          </p:nvPr>
        </p:nvSpPr>
        <p:spPr bwMode="auto">
          <a:noFill/>
        </p:spPr>
        <p:txBody>
          <a:bodyPr vert="horz" wrap="square" lIns="91440" tIns="45720" rIns="91440" bIns="45720" numCol="1" anchor="t" anchorCtr="0" compatLnSpc="1">
            <a:prstTxWarp prst="textNoShape">
              <a:avLst/>
            </a:prstTxWarp>
          </a:bodyPr>
          <a:lstStyle/>
          <a:p>
            <a:pPr eaLnBrk="1" hangingPunct="1">
              <a:lnSpc>
                <a:spcPct val="100000"/>
              </a:lnSpc>
              <a:spcBef>
                <a:spcPct val="0"/>
              </a:spcBef>
            </a:pPr>
            <a:r>
              <a:rPr lang="sv-SE" sz="2000" smtClean="0">
                <a:solidFill>
                  <a:srgbClr val="000000"/>
                </a:solidFill>
              </a:rPr>
              <a:t>Det stora evenemangen påverkar förstås trafiksituationen, och det är därför något som Trafik Göteborg jobbar med. Den vanligaste formen av planerad störning är dock vägarbeten. Men i båda fallen handlar det om att ge trafikanterna och transportörerna information om störningarna, så att de kan planera om sina resor.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hape 245"/>
          <p:cNvSpPr>
            <a:spLocks noGrp="1" noRot="1" noChangeAspect="1" noTextEdit="1"/>
          </p:cNvSpPr>
          <p:nvPr>
            <p:ph type="sldImg"/>
          </p:nvPr>
        </p:nvSpPr>
        <p:spPr bwMode="auto">
          <a:noFill/>
        </p:spPr>
      </p:sp>
      <p:sp>
        <p:nvSpPr>
          <p:cNvPr id="65539" name="Shape 246"/>
          <p:cNvSpPr>
            <a:spLocks noGrp="1"/>
          </p:cNvSpPr>
          <p:nvPr>
            <p:ph type="body" sz="quarter" idx="1"/>
          </p:nvPr>
        </p:nvSpPr>
        <p:spPr bwMode="auto">
          <a:noFill/>
        </p:spPr>
        <p:txBody>
          <a:bodyPr vert="horz" wrap="square" lIns="91440" tIns="45720" rIns="91440" bIns="45720" numCol="1" anchor="t" anchorCtr="0" compatLnSpc="1">
            <a:prstTxWarp prst="textNoShape">
              <a:avLst/>
            </a:prstTxWarp>
          </a:bodyPr>
          <a:lstStyle/>
          <a:p>
            <a:pPr eaLnBrk="1" hangingPunct="1">
              <a:lnSpc>
                <a:spcPct val="100000"/>
              </a:lnSpc>
              <a:spcBef>
                <a:spcPct val="0"/>
              </a:spcBef>
            </a:pPr>
            <a:r>
              <a:rPr lang="sv-SE" sz="2000" dirty="0" smtClean="0">
                <a:solidFill>
                  <a:srgbClr val="000000"/>
                </a:solidFill>
              </a:rPr>
              <a:t>Detta innebär att transportörer och kollektivtrafiken informeras så fort som möjligt, så att de har möjlighet att planera om sina resor. Det kan också innebär att deras framkomlighet prioriteras, exempelvis genom att de släpps fram i egna filer.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hape 251"/>
          <p:cNvSpPr>
            <a:spLocks noGrp="1" noRot="1" noChangeAspect="1" noTextEdit="1"/>
          </p:cNvSpPr>
          <p:nvPr>
            <p:ph type="sldImg"/>
          </p:nvPr>
        </p:nvSpPr>
        <p:spPr bwMode="auto">
          <a:noFill/>
        </p:spPr>
      </p:sp>
      <p:sp>
        <p:nvSpPr>
          <p:cNvPr id="66563" name="Shape 252"/>
          <p:cNvSpPr>
            <a:spLocks noGrp="1"/>
          </p:cNvSpPr>
          <p:nvPr>
            <p:ph type="body" sz="quarter" idx="1"/>
          </p:nvPr>
        </p:nvSpPr>
        <p:spPr bwMode="auto">
          <a:noFill/>
        </p:spPr>
        <p:txBody>
          <a:bodyPr vert="horz" wrap="square" lIns="91440" tIns="45720" rIns="91440" bIns="45720" numCol="1" anchor="t" anchorCtr="0" compatLnSpc="1">
            <a:prstTxWarp prst="textNoShape">
              <a:avLst/>
            </a:prstTxWarp>
          </a:bodyPr>
          <a:lstStyle/>
          <a:p>
            <a:pPr eaLnBrk="1" hangingPunct="1">
              <a:lnSpc>
                <a:spcPct val="100000"/>
              </a:lnSpc>
              <a:spcBef>
                <a:spcPct val="0"/>
              </a:spcBef>
            </a:pPr>
            <a:r>
              <a:rPr lang="sv-SE" sz="2000" smtClean="0">
                <a:solidFill>
                  <a:srgbClr val="000000"/>
                </a:solidFill>
              </a:rPr>
              <a:t>Att en resa tar långt tid är naturligtvis aldrig positivt. Men själva osäkerheten kring hur lång eller kort tid resan tar upplevs många gånger som ett ännu större problem. Det gör det ju svårt att planera. Att ge pålitliga prognoser är därför en prioriterad uppgift för Trafik Göteborg. </a:t>
            </a:r>
          </a:p>
          <a:p>
            <a:pPr eaLnBrk="1" hangingPunct="1">
              <a:lnSpc>
                <a:spcPct val="100000"/>
              </a:lnSpc>
              <a:spcBef>
                <a:spcPct val="0"/>
              </a:spcBef>
            </a:pPr>
            <a:endParaRPr lang="sv-SE" sz="1500" smtClean="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smtClean="0"/>
              <a:t>The </a:t>
            </a:r>
            <a:r>
              <a:rPr lang="sv-SE" dirty="0" err="1" smtClean="0"/>
              <a:t>expectations</a:t>
            </a:r>
            <a:r>
              <a:rPr lang="sv-SE" dirty="0" smtClean="0"/>
              <a:t> </a:t>
            </a:r>
            <a:r>
              <a:rPr lang="sv-SE" baseline="0" dirty="0" smtClean="0"/>
              <a:t> on </a:t>
            </a:r>
            <a:r>
              <a:rPr lang="sv-SE" baseline="0" dirty="0" err="1" smtClean="0"/>
              <a:t>us</a:t>
            </a:r>
            <a:r>
              <a:rPr lang="sv-SE" baseline="0" dirty="0" smtClean="0"/>
              <a:t> are getting </a:t>
            </a:r>
            <a:r>
              <a:rPr lang="sv-SE" baseline="0" dirty="0" err="1" smtClean="0"/>
              <a:t>higher</a:t>
            </a:r>
            <a:r>
              <a:rPr lang="sv-SE" baseline="0" dirty="0" smtClean="0"/>
              <a:t>. </a:t>
            </a:r>
            <a:r>
              <a:rPr lang="sv-SE" baseline="0" dirty="0" err="1" smtClean="0"/>
              <a:t>These</a:t>
            </a:r>
            <a:r>
              <a:rPr lang="sv-SE" baseline="0" dirty="0" smtClean="0"/>
              <a:t> </a:t>
            </a:r>
            <a:r>
              <a:rPr lang="sv-SE" baseline="0" dirty="0" err="1" smtClean="0"/>
              <a:t>expections</a:t>
            </a:r>
            <a:r>
              <a:rPr lang="sv-SE" baseline="0" dirty="0" smtClean="0"/>
              <a:t> </a:t>
            </a:r>
            <a:r>
              <a:rPr lang="sv-SE" baseline="0" dirty="0" err="1" smtClean="0"/>
              <a:t>we</a:t>
            </a:r>
            <a:r>
              <a:rPr lang="sv-SE" baseline="0" dirty="0" smtClean="0"/>
              <a:t> </a:t>
            </a:r>
            <a:r>
              <a:rPr lang="sv-SE" baseline="0" dirty="0" err="1" smtClean="0"/>
              <a:t>have</a:t>
            </a:r>
            <a:r>
              <a:rPr lang="sv-SE" baseline="0" dirty="0" smtClean="0"/>
              <a:t> </a:t>
            </a:r>
            <a:r>
              <a:rPr lang="sv-SE" baseline="0" dirty="0" err="1" smtClean="0"/>
              <a:t>found</a:t>
            </a:r>
            <a:r>
              <a:rPr lang="sv-SE" baseline="0" dirty="0" smtClean="0"/>
              <a:t> </a:t>
            </a:r>
            <a:r>
              <a:rPr lang="sv-SE" baseline="0" dirty="0" err="1" smtClean="0"/>
              <a:t>through</a:t>
            </a:r>
            <a:r>
              <a:rPr lang="sv-SE" baseline="0" dirty="0" smtClean="0"/>
              <a:t> </a:t>
            </a:r>
            <a:r>
              <a:rPr lang="sv-SE" baseline="0" dirty="0" err="1" smtClean="0"/>
              <a:t>interviews</a:t>
            </a:r>
            <a:r>
              <a:rPr lang="sv-SE" baseline="0" dirty="0" smtClean="0"/>
              <a:t> with </a:t>
            </a:r>
            <a:r>
              <a:rPr lang="sv-SE" baseline="0" dirty="0" err="1" smtClean="0"/>
              <a:t>stakeholders</a:t>
            </a:r>
            <a:r>
              <a:rPr lang="sv-SE" baseline="0" dirty="0" smtClean="0"/>
              <a:t>, </a:t>
            </a:r>
            <a:r>
              <a:rPr lang="sv-SE" baseline="0" dirty="0" err="1" smtClean="0"/>
              <a:t>such</a:t>
            </a:r>
            <a:r>
              <a:rPr lang="sv-SE" baseline="0" dirty="0" smtClean="0"/>
              <a:t> as civil </a:t>
            </a:r>
            <a:r>
              <a:rPr lang="sv-SE" baseline="0" dirty="0" err="1" smtClean="0"/>
              <a:t>protection</a:t>
            </a:r>
            <a:r>
              <a:rPr lang="sv-SE" baseline="0" dirty="0" smtClean="0"/>
              <a:t> </a:t>
            </a:r>
            <a:r>
              <a:rPr lang="sv-SE" baseline="0" dirty="0" err="1" smtClean="0"/>
              <a:t>authorities</a:t>
            </a:r>
            <a:r>
              <a:rPr lang="sv-SE" baseline="0" dirty="0" smtClean="0"/>
              <a:t>, </a:t>
            </a:r>
            <a:r>
              <a:rPr lang="sv-SE" baseline="0" dirty="0" err="1" smtClean="0"/>
              <a:t>carriers</a:t>
            </a:r>
            <a:r>
              <a:rPr lang="sv-SE" baseline="0" dirty="0" smtClean="0"/>
              <a:t>, </a:t>
            </a:r>
            <a:r>
              <a:rPr lang="sv-SE" baseline="0" dirty="0" err="1" smtClean="0"/>
              <a:t>busindustry</a:t>
            </a:r>
            <a:r>
              <a:rPr lang="sv-SE" baseline="0" dirty="0" smtClean="0"/>
              <a:t>, </a:t>
            </a:r>
            <a:r>
              <a:rPr lang="sv-SE" baseline="0" dirty="0" err="1" smtClean="0"/>
              <a:t>bicykle</a:t>
            </a:r>
            <a:r>
              <a:rPr lang="sv-SE" baseline="0" dirty="0" smtClean="0"/>
              <a:t> national association, taxi </a:t>
            </a:r>
            <a:r>
              <a:rPr lang="sv-SE" baseline="0" dirty="0" err="1" smtClean="0"/>
              <a:t>companies</a:t>
            </a:r>
            <a:r>
              <a:rPr lang="sv-SE" baseline="0" dirty="0" smtClean="0"/>
              <a:t> etc.</a:t>
            </a:r>
            <a:endParaRPr lang="sv-SE"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0" dirty="0" smtClean="0">
                <a:solidFill>
                  <a:schemeClr val="accent1"/>
                </a:solidFill>
              </a:rPr>
              <a:t>An increasing demand for information can be found be just looking at how people use internet in Sweden. </a:t>
            </a:r>
          </a:p>
          <a:p>
            <a:r>
              <a:rPr lang="en-GB" sz="1200" b="0" dirty="0" smtClean="0">
                <a:solidFill>
                  <a:schemeClr val="accent1"/>
                </a:solidFill>
              </a:rPr>
              <a:t>My</a:t>
            </a:r>
            <a:r>
              <a:rPr lang="en-GB" sz="1200" b="0" baseline="0" dirty="0" smtClean="0">
                <a:solidFill>
                  <a:schemeClr val="accent1"/>
                </a:solidFill>
              </a:rPr>
              <a:t> children 6 and 9 years old are probably on the almost internet everyday looking </a:t>
            </a:r>
            <a:endParaRPr lang="sv-SE" b="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354013" indent="-176213"/>
            <a:r>
              <a:rPr lang="en-GB" sz="2400" dirty="0" smtClean="0">
                <a:latin typeface="Calibri" pitchFamily="34" charset="0"/>
                <a:cs typeface="Calibri" pitchFamily="34" charset="0"/>
              </a:rPr>
              <a:t>So we have city growing and higher</a:t>
            </a:r>
            <a:r>
              <a:rPr lang="en-GB" sz="2400" baseline="0" dirty="0" smtClean="0">
                <a:latin typeface="Calibri" pitchFamily="34" charset="0"/>
                <a:cs typeface="Calibri" pitchFamily="34" charset="0"/>
              </a:rPr>
              <a:t> expectations on us in many ways. On top of that we are soon going to go through a period in Gothenburg with a large amount of mayor construction work. Some of the caused be the west </a:t>
            </a:r>
            <a:r>
              <a:rPr lang="en-GB" sz="2400" baseline="0" dirty="0" err="1" smtClean="0">
                <a:latin typeface="Calibri" pitchFamily="34" charset="0"/>
                <a:cs typeface="Calibri" pitchFamily="34" charset="0"/>
              </a:rPr>
              <a:t>sweden</a:t>
            </a:r>
            <a:r>
              <a:rPr lang="en-GB" sz="2400" baseline="0" dirty="0" smtClean="0">
                <a:latin typeface="Calibri" pitchFamily="34" charset="0"/>
                <a:cs typeface="Calibri" pitchFamily="34" charset="0"/>
              </a:rPr>
              <a:t> agreement, but not all of them</a:t>
            </a:r>
          </a:p>
          <a:p>
            <a:pPr marL="354013" indent="-176213"/>
            <a:r>
              <a:rPr lang="en-GB" sz="2400" baseline="0" dirty="0" smtClean="0">
                <a:latin typeface="Calibri" pitchFamily="34" charset="0"/>
                <a:cs typeface="Calibri" pitchFamily="34" charset="0"/>
              </a:rPr>
              <a:t>This is a map over the city </a:t>
            </a:r>
            <a:r>
              <a:rPr lang="en-GB" sz="2400" baseline="0" dirty="0" err="1" smtClean="0">
                <a:latin typeface="Calibri" pitchFamily="34" charset="0"/>
                <a:cs typeface="Calibri" pitchFamily="34" charset="0"/>
              </a:rPr>
              <a:t>center</a:t>
            </a:r>
            <a:r>
              <a:rPr lang="en-GB" sz="2400" baseline="0" dirty="0" smtClean="0">
                <a:latin typeface="Calibri" pitchFamily="34" charset="0"/>
                <a:cs typeface="Calibri" pitchFamily="34" charset="0"/>
              </a:rPr>
              <a:t>. The red areas are soon to be construction areas.  But just to give you an idea of the map.  If you had a chance to look around in the city </a:t>
            </a:r>
            <a:r>
              <a:rPr lang="en-GB" sz="2400" baseline="0" dirty="0" err="1" smtClean="0">
                <a:latin typeface="Calibri" pitchFamily="34" charset="0"/>
                <a:cs typeface="Calibri" pitchFamily="34" charset="0"/>
              </a:rPr>
              <a:t>center</a:t>
            </a:r>
            <a:r>
              <a:rPr lang="en-GB" sz="2400" baseline="0" dirty="0" smtClean="0">
                <a:latin typeface="Calibri" pitchFamily="34" charset="0"/>
                <a:cs typeface="Calibri" pitchFamily="34" charset="0"/>
              </a:rPr>
              <a:t> you know that we have the river “</a:t>
            </a:r>
            <a:r>
              <a:rPr lang="en-GB" sz="2400" baseline="0" dirty="0" err="1" smtClean="0">
                <a:latin typeface="Calibri" pitchFamily="34" charset="0"/>
                <a:cs typeface="Calibri" pitchFamily="34" charset="0"/>
              </a:rPr>
              <a:t>Göta</a:t>
            </a:r>
            <a:r>
              <a:rPr lang="en-GB" sz="2400"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älv</a:t>
            </a:r>
            <a:r>
              <a:rPr lang="en-GB" sz="2400" baseline="0" dirty="0" smtClean="0">
                <a:latin typeface="Calibri" pitchFamily="34" charset="0"/>
                <a:cs typeface="Calibri" pitchFamily="34" charset="0"/>
              </a:rPr>
              <a:t>” running right through the city, and the connections over the river are of course </a:t>
            </a:r>
            <a:r>
              <a:rPr lang="en-GB" sz="2400" baseline="0" dirty="0" err="1" smtClean="0">
                <a:latin typeface="Calibri" pitchFamily="34" charset="0"/>
                <a:cs typeface="Calibri" pitchFamily="34" charset="0"/>
              </a:rPr>
              <a:t>bottlenecs</a:t>
            </a:r>
            <a:r>
              <a:rPr lang="en-GB" sz="2400" baseline="0" dirty="0" smtClean="0">
                <a:latin typeface="Calibri" pitchFamily="34" charset="0"/>
                <a:cs typeface="Calibri" pitchFamily="34" charset="0"/>
              </a:rPr>
              <a:t> as they are.  We are about here right now</a:t>
            </a:r>
            <a:endParaRPr lang="en-GB" sz="2400" dirty="0" smtClean="0">
              <a:latin typeface="Calibri" pitchFamily="34" charset="0"/>
              <a:cs typeface="Calibri" pitchFamily="34" charset="0"/>
            </a:endParaRPr>
          </a:p>
          <a:p>
            <a:pPr marL="354013" indent="-176213"/>
            <a:endParaRPr lang="en-GB" sz="2400" dirty="0" smtClean="0">
              <a:latin typeface="Calibri" pitchFamily="34" charset="0"/>
              <a:cs typeface="Calibri" pitchFamily="34" charset="0"/>
            </a:endParaRPr>
          </a:p>
          <a:p>
            <a:pPr marL="354013" indent="-176213"/>
            <a:endParaRPr lang="en-GB" sz="2400" dirty="0" smtClean="0">
              <a:latin typeface="Calibri" pitchFamily="34" charset="0"/>
              <a:cs typeface="Calibri" pitchFamily="34" charset="0"/>
            </a:endParaRPr>
          </a:p>
          <a:p>
            <a:pPr marL="354013" indent="-176213"/>
            <a:r>
              <a:rPr lang="en-GB" sz="2400" dirty="0" smtClean="0">
                <a:latin typeface="Calibri" pitchFamily="34" charset="0"/>
                <a:cs typeface="Calibri" pitchFamily="34" charset="0"/>
              </a:rPr>
              <a:t>Large Infrastructure investments</a:t>
            </a:r>
          </a:p>
          <a:p>
            <a:pPr marL="534013" lvl="2" indent="-176213"/>
            <a:r>
              <a:rPr lang="en-GB" sz="1800" dirty="0" smtClean="0">
                <a:latin typeface="Calibri" pitchFamily="34" charset="0"/>
                <a:cs typeface="Calibri" pitchFamily="34" charset="0"/>
              </a:rPr>
              <a:t>2016 marks the start of several major infrastructure projects which may, due to construction works affect the capacity of the transport network negatively. </a:t>
            </a:r>
            <a:endParaRPr lang="sv-SE" dirty="0"/>
          </a:p>
        </p:txBody>
      </p:sp>
      <p:sp>
        <p:nvSpPr>
          <p:cNvPr id="4" name="Platshållare för bildnummer 3"/>
          <p:cNvSpPr>
            <a:spLocks noGrp="1"/>
          </p:cNvSpPr>
          <p:nvPr>
            <p:ph type="sldNum" sz="quarter" idx="10"/>
          </p:nvPr>
        </p:nvSpPr>
        <p:spPr/>
        <p:txBody>
          <a:bodyPr/>
          <a:lstStyle/>
          <a:p>
            <a:fld id="{4249CC54-94EA-9B4B-BF40-D1844F9A5543}" type="slidenum">
              <a:rPr lang="sv-SE" smtClean="0"/>
              <a:pPr/>
              <a:t>5</a:t>
            </a:fld>
            <a:endParaRPr lang="sv-S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47500" lnSpcReduction="20000"/>
          </a:bodyPr>
          <a:lstStyle/>
          <a:p>
            <a:pPr marL="0" marR="0" indent="0" defTabSz="457200" eaLnBrk="1" fontAlgn="auto" latinLnBrk="0" hangingPunct="1">
              <a:lnSpc>
                <a:spcPct val="125000"/>
              </a:lnSpc>
              <a:spcBef>
                <a:spcPts val="0"/>
              </a:spcBef>
              <a:spcAft>
                <a:spcPts val="0"/>
              </a:spcAft>
              <a:buClrTx/>
              <a:buSzTx/>
              <a:buFontTx/>
              <a:buNone/>
              <a:tabLst/>
              <a:defRPr/>
            </a:pPr>
            <a:r>
              <a:rPr lang="en-US" sz="2400" noProof="0" dirty="0" smtClean="0">
                <a:latin typeface="+mj-lt"/>
                <a:ea typeface="+mj-ea"/>
                <a:cs typeface="+mj-cs"/>
                <a:sym typeface="Avenir Roman"/>
              </a:rPr>
              <a:t>One</a:t>
            </a:r>
            <a:r>
              <a:rPr lang="en-US" sz="2400" baseline="0" noProof="0" dirty="0" smtClean="0">
                <a:latin typeface="+mj-lt"/>
                <a:ea typeface="+mj-ea"/>
                <a:cs typeface="+mj-cs"/>
                <a:sym typeface="Avenir Roman"/>
              </a:rPr>
              <a:t> of the key solutions to handle the challenge that we are facing is the creation of a common Traffic management center. The parties so far are the two </a:t>
            </a:r>
            <a:r>
              <a:rPr lang="en-US" sz="2400" baseline="0" noProof="0" dirty="0" err="1" smtClean="0">
                <a:latin typeface="+mj-lt"/>
                <a:ea typeface="+mj-ea"/>
                <a:cs typeface="+mj-cs"/>
                <a:sym typeface="Avenir Roman"/>
              </a:rPr>
              <a:t>mayour</a:t>
            </a:r>
            <a:r>
              <a:rPr lang="en-US" sz="2400" baseline="0" noProof="0" dirty="0" smtClean="0">
                <a:latin typeface="+mj-lt"/>
                <a:ea typeface="+mj-ea"/>
                <a:cs typeface="+mj-cs"/>
                <a:sym typeface="Avenir Roman"/>
              </a:rPr>
              <a:t> road keepers, </a:t>
            </a:r>
            <a:r>
              <a:rPr lang="en-US" sz="2400" baseline="0" noProof="0" dirty="0" err="1" smtClean="0">
                <a:latin typeface="+mj-lt"/>
                <a:ea typeface="+mj-ea"/>
                <a:cs typeface="+mj-cs"/>
                <a:sym typeface="Avenir Roman"/>
              </a:rPr>
              <a:t>Trafikverket</a:t>
            </a:r>
            <a:r>
              <a:rPr lang="en-US" sz="2400" baseline="0" noProof="0" dirty="0" smtClean="0">
                <a:latin typeface="+mj-lt"/>
                <a:ea typeface="+mj-ea"/>
                <a:cs typeface="+mj-cs"/>
                <a:sym typeface="Avenir Roman"/>
              </a:rPr>
              <a:t> (State Road Administration), and the city of Gothenburg. Our third party is </a:t>
            </a:r>
            <a:r>
              <a:rPr lang="en-US" sz="2400" baseline="0" noProof="0" dirty="0" err="1" smtClean="0">
                <a:latin typeface="+mj-lt"/>
                <a:ea typeface="+mj-ea"/>
                <a:cs typeface="+mj-cs"/>
                <a:sym typeface="Avenir Roman"/>
              </a:rPr>
              <a:t>Västtrafik</a:t>
            </a:r>
            <a:r>
              <a:rPr lang="en-US" sz="2400" baseline="0" noProof="0" dirty="0" smtClean="0">
                <a:latin typeface="+mj-lt"/>
                <a:ea typeface="+mj-ea"/>
                <a:cs typeface="+mj-cs"/>
                <a:sym typeface="Avenir Roman"/>
              </a:rPr>
              <a:t>, the regional public transport authority.</a:t>
            </a:r>
          </a:p>
          <a:p>
            <a:pPr marL="0" marR="0" indent="0" defTabSz="457200" eaLnBrk="1" fontAlgn="auto" latinLnBrk="0" hangingPunct="1">
              <a:lnSpc>
                <a:spcPct val="125000"/>
              </a:lnSpc>
              <a:spcBef>
                <a:spcPts val="0"/>
              </a:spcBef>
              <a:spcAft>
                <a:spcPts val="0"/>
              </a:spcAft>
              <a:buClrTx/>
              <a:buSzTx/>
              <a:buFontTx/>
              <a:buNone/>
              <a:tabLst/>
              <a:defRPr/>
            </a:pPr>
            <a:endParaRPr lang="en-US" sz="2400" baseline="0" noProof="0" dirty="0" smtClean="0">
              <a:latin typeface="+mj-lt"/>
              <a:ea typeface="+mj-ea"/>
              <a:cs typeface="+mj-cs"/>
              <a:sym typeface="Avenir Roman"/>
            </a:endParaRPr>
          </a:p>
          <a:p>
            <a:pPr marL="0" marR="0" indent="0" defTabSz="457200" eaLnBrk="1" fontAlgn="auto" latinLnBrk="0" hangingPunct="1">
              <a:lnSpc>
                <a:spcPct val="125000"/>
              </a:lnSpc>
              <a:spcBef>
                <a:spcPts val="0"/>
              </a:spcBef>
              <a:spcAft>
                <a:spcPts val="0"/>
              </a:spcAft>
              <a:buClrTx/>
              <a:buSzTx/>
              <a:buFontTx/>
              <a:buNone/>
              <a:tabLst/>
              <a:defRPr/>
            </a:pPr>
            <a:r>
              <a:rPr lang="en-US" sz="2400" baseline="0" noProof="0" dirty="0" smtClean="0">
                <a:latin typeface="+mj-lt"/>
                <a:ea typeface="+mj-ea"/>
                <a:cs typeface="+mj-cs"/>
                <a:sym typeface="Avenir Roman"/>
              </a:rPr>
              <a:t>Through quick and reliable traffic information and effective handling of disturbances, we believe that we can soothe the traffic problems that we could be facing.  And we as the city cannot do this on our own. As you saw the blend of our streets in the previous picture. The commuter or the carriage company does not se the difference between the city or the state roads or streets.  </a:t>
            </a:r>
          </a:p>
          <a:p>
            <a:pPr marL="0" marR="0" indent="0" defTabSz="457200" eaLnBrk="1" fontAlgn="auto" latinLnBrk="0" hangingPunct="1">
              <a:lnSpc>
                <a:spcPct val="125000"/>
              </a:lnSpc>
              <a:spcBef>
                <a:spcPts val="0"/>
              </a:spcBef>
              <a:spcAft>
                <a:spcPts val="0"/>
              </a:spcAft>
              <a:buClrTx/>
              <a:buSzTx/>
              <a:buFontTx/>
              <a:buNone/>
              <a:tabLst/>
              <a:defRPr/>
            </a:pPr>
            <a:r>
              <a:rPr lang="en-US" sz="2400" baseline="0" noProof="0" dirty="0" smtClean="0">
                <a:latin typeface="+mj-lt"/>
                <a:ea typeface="+mj-ea"/>
                <a:cs typeface="+mj-cs"/>
                <a:sym typeface="Avenir Roman"/>
              </a:rPr>
              <a:t>To handle the future challenge we have made some </a:t>
            </a:r>
            <a:r>
              <a:rPr lang="en-US" sz="2400" baseline="0" noProof="0" dirty="0" err="1" smtClean="0">
                <a:latin typeface="+mj-lt"/>
                <a:ea typeface="+mj-ea"/>
                <a:cs typeface="+mj-cs"/>
                <a:sym typeface="Avenir Roman"/>
              </a:rPr>
              <a:t>prioritations</a:t>
            </a:r>
            <a:r>
              <a:rPr lang="en-US" sz="2400" baseline="0" noProof="0" dirty="0" smtClean="0">
                <a:latin typeface="+mj-lt"/>
                <a:ea typeface="+mj-ea"/>
                <a:cs typeface="+mj-cs"/>
                <a:sym typeface="Avenir Roman"/>
              </a:rPr>
              <a:t>. Public transportations shall be led through, goods transport will be led around. Bicycles will be led through, cars will be guided to their destinations.</a:t>
            </a:r>
          </a:p>
          <a:p>
            <a:pPr marL="0" marR="0" indent="0" defTabSz="457200" eaLnBrk="1" fontAlgn="auto" latinLnBrk="0" hangingPunct="1">
              <a:lnSpc>
                <a:spcPct val="125000"/>
              </a:lnSpc>
              <a:spcBef>
                <a:spcPts val="0"/>
              </a:spcBef>
              <a:spcAft>
                <a:spcPts val="0"/>
              </a:spcAft>
              <a:buClrTx/>
              <a:buSzTx/>
              <a:buFontTx/>
              <a:buNone/>
              <a:tabLst/>
              <a:defRPr/>
            </a:pPr>
            <a:endParaRPr lang="sv-SE" sz="2400" baseline="0" dirty="0" smtClean="0">
              <a:latin typeface="+mj-lt"/>
              <a:ea typeface="+mj-ea"/>
              <a:cs typeface="+mj-cs"/>
              <a:sym typeface="Avenir Roman"/>
            </a:endParaRPr>
          </a:p>
          <a:p>
            <a:pPr marL="0" marR="0" indent="0" defTabSz="457200" eaLnBrk="1" fontAlgn="auto" latinLnBrk="0" hangingPunct="1">
              <a:lnSpc>
                <a:spcPct val="125000"/>
              </a:lnSpc>
              <a:spcBef>
                <a:spcPts val="0"/>
              </a:spcBef>
              <a:spcAft>
                <a:spcPts val="0"/>
              </a:spcAft>
              <a:buClrTx/>
              <a:buSzTx/>
              <a:buFontTx/>
              <a:buNone/>
              <a:tabLst/>
              <a:defRPr/>
            </a:pPr>
            <a:r>
              <a:rPr lang="sv-SE" sz="2400" dirty="0" smtClean="0">
                <a:latin typeface="+mj-lt"/>
                <a:ea typeface="+mj-ea"/>
                <a:cs typeface="+mj-cs"/>
                <a:sym typeface="Avenir Roman"/>
              </a:rPr>
              <a:t>För</a:t>
            </a:r>
            <a:r>
              <a:rPr lang="sv-SE" sz="2400" baseline="0" dirty="0" smtClean="0">
                <a:latin typeface="+mj-lt"/>
                <a:ea typeface="+mj-ea"/>
                <a:cs typeface="+mj-cs"/>
                <a:sym typeface="Avenir Roman"/>
              </a:rPr>
              <a:t> att klara framkomligheten de närmsta åren har arbetet med en gemensam trafikledningscentral blivit en av nycklarna för att klara våra gemensamma utmaning. I arbetet ingår Trafikverket, Trafikkontoret Göteborg och </a:t>
            </a:r>
            <a:r>
              <a:rPr lang="sv-SE" sz="2400" baseline="0" dirty="0" err="1" smtClean="0">
                <a:latin typeface="+mj-lt"/>
                <a:ea typeface="+mj-ea"/>
                <a:cs typeface="+mj-cs"/>
                <a:sym typeface="Avenir Roman"/>
              </a:rPr>
              <a:t>Västttrafik</a:t>
            </a:r>
            <a:r>
              <a:rPr lang="sv-SE" sz="2400" baseline="0" dirty="0" smtClean="0">
                <a:latin typeface="+mj-lt"/>
                <a:ea typeface="+mj-ea"/>
                <a:cs typeface="+mj-cs"/>
                <a:sym typeface="Avenir Roman"/>
              </a:rPr>
              <a:t>. </a:t>
            </a:r>
          </a:p>
          <a:p>
            <a:pPr marL="0" marR="0" indent="0" defTabSz="457200" eaLnBrk="1" fontAlgn="auto" latinLnBrk="0" hangingPunct="1">
              <a:lnSpc>
                <a:spcPct val="125000"/>
              </a:lnSpc>
              <a:spcBef>
                <a:spcPts val="0"/>
              </a:spcBef>
              <a:spcAft>
                <a:spcPts val="0"/>
              </a:spcAft>
              <a:buClrTx/>
              <a:buSzTx/>
              <a:buFontTx/>
              <a:buNone/>
              <a:tabLst/>
              <a:defRPr/>
            </a:pPr>
            <a:r>
              <a:rPr lang="sv-SE" sz="2400" baseline="0" dirty="0" smtClean="0">
                <a:latin typeface="+mj-lt"/>
                <a:ea typeface="+mj-ea"/>
                <a:cs typeface="+mj-cs"/>
                <a:sym typeface="Avenir Roman"/>
              </a:rPr>
              <a:t>Redan vid trängselskattens införande 1/1 2013 etablerades en försöksverksamhet för samordnad vägtrafikledning mellan Göteborgs stad och Trafikverket. </a:t>
            </a:r>
          </a:p>
          <a:p>
            <a:pPr marL="0" marR="0" indent="0" defTabSz="457200" eaLnBrk="1" fontAlgn="auto" latinLnBrk="0" hangingPunct="1">
              <a:lnSpc>
                <a:spcPct val="125000"/>
              </a:lnSpc>
              <a:spcBef>
                <a:spcPts val="0"/>
              </a:spcBef>
              <a:spcAft>
                <a:spcPts val="0"/>
              </a:spcAft>
              <a:buClrTx/>
              <a:buSzTx/>
              <a:buFontTx/>
              <a:buNone/>
              <a:tabLst/>
              <a:defRPr/>
            </a:pPr>
            <a:r>
              <a:rPr lang="sv-SE" sz="2400" baseline="0" dirty="0" smtClean="0">
                <a:latin typeface="+mj-lt"/>
                <a:ea typeface="+mj-ea"/>
                <a:cs typeface="+mj-cs"/>
                <a:sym typeface="Avenir Roman"/>
              </a:rPr>
              <a:t>Försöksverksamheten var en viktig del i vägen mot en permanent samverkan och piloten har varit en viktig del i att lära oss om hur vi bäst samverkar för bästa trafikantnytta.</a:t>
            </a:r>
          </a:p>
          <a:p>
            <a:pPr marL="0" marR="0" indent="0" defTabSz="457200" eaLnBrk="1" fontAlgn="auto" latinLnBrk="0" hangingPunct="1">
              <a:lnSpc>
                <a:spcPct val="125000"/>
              </a:lnSpc>
              <a:spcBef>
                <a:spcPts val="0"/>
              </a:spcBef>
              <a:spcAft>
                <a:spcPts val="0"/>
              </a:spcAft>
              <a:buClrTx/>
              <a:buSzTx/>
              <a:buFontTx/>
              <a:buNone/>
              <a:tabLst/>
              <a:defRPr/>
            </a:pPr>
            <a:r>
              <a:rPr lang="sv-SE" sz="2400" baseline="0" dirty="0" smtClean="0">
                <a:latin typeface="+mj-lt"/>
                <a:ea typeface="+mj-ea"/>
                <a:cs typeface="+mj-cs"/>
                <a:sym typeface="Avenir Roman"/>
              </a:rPr>
              <a:t>Parallellt med försöksverksamheten har även en långsiktig målbild tagits framför det fortsatta arbetet. I det arbetet har även Göteborgs Regionens kommunalförbund och Västtrafik medverkat.</a:t>
            </a:r>
            <a:endParaRPr lang="sv-SE" sz="2400" dirty="0" smtClean="0">
              <a:latin typeface="+mj-lt"/>
              <a:ea typeface="+mj-ea"/>
              <a:cs typeface="+mj-cs"/>
              <a:sym typeface="Avenir Roman"/>
            </a:endParaRPr>
          </a:p>
          <a:p>
            <a:endParaRPr lang="sv-SE" dirty="0" smtClean="0"/>
          </a:p>
          <a:p>
            <a:pPr marL="0" marR="0" indent="0" defTabSz="457200" eaLnBrk="1" fontAlgn="auto" latinLnBrk="0" hangingPunct="1">
              <a:lnSpc>
                <a:spcPct val="125000"/>
              </a:lnSpc>
              <a:spcBef>
                <a:spcPts val="0"/>
              </a:spcBef>
              <a:spcAft>
                <a:spcPts val="0"/>
              </a:spcAft>
              <a:buClrTx/>
              <a:buSzTx/>
              <a:buFontTx/>
              <a:buNone/>
              <a:tabLst/>
              <a:defRPr/>
            </a:pPr>
            <a:r>
              <a:rPr lang="sv-SE" sz="2400" dirty="0" smtClean="0">
                <a:latin typeface="+mj-lt"/>
                <a:ea typeface="+mj-ea"/>
                <a:cs typeface="+mj-cs"/>
                <a:sym typeface="Avenir Roman"/>
              </a:rPr>
              <a:t>Vår utgångspunkt är att Trafik Göteborg ska erbjuda regionens kunder, dvs. vardagsresenären, näringslivstransporter och byggtrafik, bästa möjlighet för att planera hela sin resa/transport genom en pålitlig och åtkomlig trafikinformation. </a:t>
            </a:r>
          </a:p>
          <a:p>
            <a:pPr marL="0" marR="0" indent="0" defTabSz="457200" eaLnBrk="1" fontAlgn="auto" latinLnBrk="0" hangingPunct="1">
              <a:lnSpc>
                <a:spcPct val="125000"/>
              </a:lnSpc>
              <a:spcBef>
                <a:spcPts val="0"/>
              </a:spcBef>
              <a:spcAft>
                <a:spcPts val="0"/>
              </a:spcAft>
              <a:buClrTx/>
              <a:buSzTx/>
              <a:buFontTx/>
              <a:buNone/>
              <a:tabLst/>
              <a:defRPr/>
            </a:pPr>
            <a:r>
              <a:rPr lang="sv-SE" sz="2400" i="0" dirty="0" smtClean="0">
                <a:latin typeface="Calibri" pitchFamily="34" charset="0"/>
                <a:cs typeface="Calibri" pitchFamily="34" charset="0"/>
              </a:rPr>
              <a:t>Trafik</a:t>
            </a:r>
            <a:r>
              <a:rPr lang="sv-SE" sz="2400" i="0" baseline="0" dirty="0" smtClean="0">
                <a:latin typeface="Calibri" pitchFamily="34" charset="0"/>
                <a:cs typeface="Calibri" pitchFamily="34" charset="0"/>
              </a:rPr>
              <a:t> Göteborg är i första hand ett samarbete mellan Göteborgs kommun ”Trafikkontoret”, Västtrafik och Trafikverket. Fokus riktar sig till ett geografiska området runt Göteborg med ca en timmes resväg från centrum.</a:t>
            </a:r>
            <a:br>
              <a:rPr lang="sv-SE" sz="2400" i="0" baseline="0" dirty="0" smtClean="0">
                <a:latin typeface="Calibri" pitchFamily="34" charset="0"/>
                <a:cs typeface="Calibri" pitchFamily="34" charset="0"/>
              </a:rPr>
            </a:br>
            <a:endParaRPr lang="sv-SE" sz="2400" i="0" kern="1200" baseline="0" dirty="0" smtClean="0">
              <a:solidFill>
                <a:schemeClr val="tx1"/>
              </a:solidFill>
              <a:latin typeface="+mn-lt"/>
              <a:ea typeface="+mn-ea"/>
              <a:cs typeface="+mn-cs"/>
            </a:endParaRPr>
          </a:p>
          <a:p>
            <a:pPr marL="0" marR="0" indent="0" defTabSz="457200" eaLnBrk="1" fontAlgn="auto" latinLnBrk="0" hangingPunct="1">
              <a:lnSpc>
                <a:spcPct val="125000"/>
              </a:lnSpc>
              <a:spcBef>
                <a:spcPts val="0"/>
              </a:spcBef>
              <a:spcAft>
                <a:spcPts val="0"/>
              </a:spcAft>
              <a:buClrTx/>
              <a:buSzTx/>
              <a:buFontTx/>
              <a:buNone/>
              <a:tabLst/>
              <a:defRPr/>
            </a:pPr>
            <a:r>
              <a:rPr lang="sv-SE" sz="2400" i="0" baseline="0" dirty="0" smtClean="0"/>
              <a:t>Den uttalade </a:t>
            </a:r>
            <a:r>
              <a:rPr lang="sv-SE" sz="2400" i="0" dirty="0" smtClean="0">
                <a:latin typeface="Calibri" pitchFamily="34" charset="0"/>
                <a:cs typeface="Calibri" pitchFamily="34" charset="0"/>
              </a:rPr>
              <a:t>Visionen</a:t>
            </a:r>
            <a:r>
              <a:rPr lang="sv-SE" sz="2400" i="0" baseline="0" dirty="0" smtClean="0">
                <a:latin typeface="Calibri" pitchFamily="34" charset="0"/>
                <a:cs typeface="Calibri" pitchFamily="34" charset="0"/>
              </a:rPr>
              <a:t> är att:</a:t>
            </a:r>
            <a:r>
              <a:rPr lang="sv-SE" sz="2400" i="0" dirty="0" smtClean="0">
                <a:latin typeface="Calibri" pitchFamily="34" charset="0"/>
                <a:cs typeface="Calibri" pitchFamily="34" charset="0"/>
              </a:rPr>
              <a:t> ”Trafik Göteborg gör hela resan och transporten inom Västra Götalandsregionen effektiv, pålitlig och komfortabel oavsett trafikslag”.</a:t>
            </a:r>
            <a:br>
              <a:rPr lang="sv-SE" sz="2400" i="0" dirty="0" smtClean="0">
                <a:latin typeface="Calibri" pitchFamily="34" charset="0"/>
                <a:cs typeface="Calibri" pitchFamily="34" charset="0"/>
              </a:rPr>
            </a:br>
            <a:endParaRPr lang="sv-SE" sz="2400" dirty="0" smtClean="0">
              <a:latin typeface="+mj-lt"/>
              <a:ea typeface="+mj-ea"/>
              <a:cs typeface="+mj-cs"/>
              <a:sym typeface="Avenir Roman"/>
            </a:endParaRPr>
          </a:p>
          <a:p>
            <a:endParaRPr lang="sv-SE" dirty="0"/>
          </a:p>
        </p:txBody>
      </p:sp>
    </p:spTree>
    <p:extLst>
      <p:ext uri="{BB962C8B-B14F-4D97-AF65-F5344CB8AC3E}">
        <p14:creationId xmlns="" xmlns:p14="http://schemas.microsoft.com/office/powerpoint/2010/main" val="3985208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smtClean="0"/>
              <a:t>Trafikverket</a:t>
            </a:r>
            <a:r>
              <a:rPr lang="sv-SE" baseline="0" dirty="0" smtClean="0"/>
              <a:t> har en befintlig linjeverksamhet som man har öppnat upp för samarbete med Göteborgs Stad. Samtidigt pågår nationella strömningar där ansatsen är att man skall</a:t>
            </a:r>
          </a:p>
          <a:p>
            <a:endParaRPr lang="sv-SE" baseline="0" dirty="0" smtClean="0"/>
          </a:p>
          <a:p>
            <a:r>
              <a:rPr lang="sv-SE" baseline="0" dirty="0" smtClean="0"/>
              <a:t> slå ihop vägtrafikledning med tågtrafikledningen. Men vår region har hittills kunna hävda sig att vi behöver en gemensam ansats inom Vägtrafikledning.</a:t>
            </a:r>
          </a:p>
          <a:p>
            <a:endParaRPr lang="sv-SE" baseline="0" dirty="0" smtClean="0"/>
          </a:p>
          <a:p>
            <a:pPr rtl="0" eaLnBrk="1" fontAlgn="base" latinLnBrk="0" hangingPunct="1"/>
            <a:r>
              <a:rPr lang="sv-SE" sz="1200" b="1" i="0" u="none" strike="noStrike" kern="1200" baseline="0" dirty="0" smtClean="0">
                <a:solidFill>
                  <a:schemeClr val="tx1"/>
                </a:solidFill>
                <a:latin typeface="+mn-lt"/>
                <a:ea typeface="+mn-ea"/>
                <a:cs typeface="+mn-cs"/>
              </a:rPr>
              <a:t>139 mil gator och  vägar</a:t>
            </a:r>
            <a:endParaRPr lang="en-US" sz="1200" b="1" i="0" u="none" strike="noStrike" kern="1200" baseline="0" dirty="0" smtClean="0">
              <a:solidFill>
                <a:schemeClr val="tx1"/>
              </a:solidFill>
              <a:latin typeface="+mn-lt"/>
              <a:ea typeface="+mn-ea"/>
              <a:cs typeface="+mn-cs"/>
            </a:endParaRPr>
          </a:p>
          <a:p>
            <a:pPr rtl="0" eaLnBrk="1" fontAlgn="base" latinLnBrk="0" hangingPunct="1"/>
            <a:r>
              <a:rPr lang="sv-SE" sz="1200" b="1" i="0" u="none" strike="noStrike" kern="1200" baseline="0" dirty="0" smtClean="0">
                <a:solidFill>
                  <a:schemeClr val="tx1"/>
                </a:solidFill>
                <a:latin typeface="+mn-lt"/>
                <a:ea typeface="+mn-ea"/>
                <a:cs typeface="+mn-cs"/>
              </a:rPr>
              <a:t>47 mil gång- och cykelbanor</a:t>
            </a:r>
            <a:endParaRPr lang="en-US" sz="1200" b="1" i="0" u="none" strike="noStrike" kern="1200" baseline="0" dirty="0" smtClean="0">
              <a:solidFill>
                <a:schemeClr val="tx1"/>
              </a:solidFill>
              <a:latin typeface="+mn-lt"/>
              <a:ea typeface="+mn-ea"/>
              <a:cs typeface="+mn-cs"/>
            </a:endParaRPr>
          </a:p>
          <a:p>
            <a:pPr rtl="0" eaLnBrk="1" fontAlgn="base" latinLnBrk="0" hangingPunct="1"/>
            <a:r>
              <a:rPr lang="sv-SE" sz="1200" b="1" i="0" u="none" strike="noStrike" kern="1200" baseline="0" dirty="0" smtClean="0">
                <a:solidFill>
                  <a:schemeClr val="tx1"/>
                </a:solidFill>
                <a:latin typeface="+mn-lt"/>
                <a:ea typeface="+mn-ea"/>
                <a:cs typeface="+mn-cs"/>
              </a:rPr>
              <a:t>8 mil spårvägsbana</a:t>
            </a:r>
            <a:endParaRPr lang="en-US" sz="1200" b="1" i="0" u="none" strike="noStrike" kern="1200" baseline="0" dirty="0" smtClean="0">
              <a:solidFill>
                <a:schemeClr val="tx1"/>
              </a:solidFill>
              <a:latin typeface="+mn-lt"/>
              <a:ea typeface="+mn-ea"/>
              <a:cs typeface="+mn-cs"/>
            </a:endParaRPr>
          </a:p>
          <a:p>
            <a:pPr rtl="0" eaLnBrk="1" fontAlgn="base" latinLnBrk="0" hangingPunct="1"/>
            <a:r>
              <a:rPr lang="sv-SE" sz="1200" b="1" i="0" u="none" strike="noStrike" kern="1200" baseline="0" dirty="0" smtClean="0">
                <a:solidFill>
                  <a:schemeClr val="tx1"/>
                </a:solidFill>
                <a:latin typeface="+mn-lt"/>
                <a:ea typeface="+mn-ea"/>
                <a:cs typeface="+mn-cs"/>
              </a:rPr>
              <a:t>1,5 mil kajer</a:t>
            </a:r>
            <a:endParaRPr lang="en-US" sz="1200" b="1" i="0" u="none" strike="noStrike" kern="1200" baseline="0" dirty="0" smtClean="0">
              <a:solidFill>
                <a:schemeClr val="tx1"/>
              </a:solidFill>
              <a:latin typeface="+mn-lt"/>
              <a:ea typeface="+mn-ea"/>
              <a:cs typeface="+mn-cs"/>
            </a:endParaRPr>
          </a:p>
          <a:p>
            <a:pPr rtl="0" eaLnBrk="1" fontAlgn="base" latinLnBrk="0" hangingPunct="1"/>
            <a:r>
              <a:rPr lang="sv-SE" sz="1200" b="1" i="0" u="none" strike="noStrike" kern="1200" baseline="0" dirty="0" smtClean="0">
                <a:solidFill>
                  <a:schemeClr val="tx1"/>
                </a:solidFill>
                <a:latin typeface="+mn-lt"/>
                <a:ea typeface="+mn-ea"/>
                <a:cs typeface="+mn-cs"/>
              </a:rPr>
              <a:t>1,6 mil järnväg</a:t>
            </a:r>
            <a:endParaRPr lang="en-US" sz="1200" b="1" i="0" u="none" strike="noStrike" kern="1200" baseline="0" dirty="0" smtClean="0">
              <a:solidFill>
                <a:schemeClr val="tx1"/>
              </a:solidFill>
              <a:latin typeface="+mn-lt"/>
              <a:ea typeface="+mn-ea"/>
              <a:cs typeface="+mn-cs"/>
            </a:endParaRPr>
          </a:p>
          <a:p>
            <a:pPr rtl="0" eaLnBrk="1" fontAlgn="base" latinLnBrk="0" hangingPunct="1"/>
            <a:r>
              <a:rPr lang="sv-SE" sz="1200" b="1" i="0" u="none" strike="noStrike" kern="1200" baseline="0" dirty="0" smtClean="0">
                <a:solidFill>
                  <a:schemeClr val="tx1"/>
                </a:solidFill>
                <a:latin typeface="+mn-lt"/>
                <a:ea typeface="+mn-ea"/>
                <a:cs typeface="+mn-cs"/>
              </a:rPr>
              <a:t>439 broar och tunnlar</a:t>
            </a:r>
            <a:endParaRPr lang="en-US" sz="1200" b="1" i="0" u="none" strike="noStrike" kern="1200" baseline="0" dirty="0" smtClean="0">
              <a:solidFill>
                <a:schemeClr val="tx1"/>
              </a:solidFill>
              <a:latin typeface="+mn-lt"/>
              <a:ea typeface="+mn-ea"/>
              <a:cs typeface="+mn-cs"/>
            </a:endParaRPr>
          </a:p>
          <a:p>
            <a:pPr rtl="0" eaLnBrk="1" fontAlgn="base" latinLnBrk="0" hangingPunct="1"/>
            <a:r>
              <a:rPr lang="sv-SE" sz="1200" b="1" i="0" u="none" strike="noStrike" kern="1200" baseline="0" dirty="0" smtClean="0">
                <a:solidFill>
                  <a:schemeClr val="tx1"/>
                </a:solidFill>
                <a:latin typeface="+mn-lt"/>
                <a:ea typeface="+mn-ea"/>
                <a:cs typeface="+mn-cs"/>
              </a:rPr>
              <a:t>1850 hållplatslägen</a:t>
            </a:r>
            <a:endParaRPr lang="en-US" sz="1200" b="1" i="0" u="none" strike="noStrike" kern="1200" baseline="0" dirty="0" smtClean="0">
              <a:solidFill>
                <a:schemeClr val="tx1"/>
              </a:solidFill>
              <a:latin typeface="+mn-lt"/>
              <a:ea typeface="+mn-ea"/>
              <a:cs typeface="+mn-cs"/>
            </a:endParaRPr>
          </a:p>
          <a:p>
            <a:pPr rtl="0" eaLnBrk="1" fontAlgn="base" latinLnBrk="0" hangingPunct="1"/>
            <a:r>
              <a:rPr lang="sv-SE" sz="1200" b="1" i="0" u="none" strike="noStrike" kern="1200" baseline="0" dirty="0" smtClean="0">
                <a:solidFill>
                  <a:schemeClr val="tx1"/>
                </a:solidFill>
                <a:latin typeface="+mn-lt"/>
                <a:ea typeface="+mn-ea"/>
                <a:cs typeface="+mn-cs"/>
              </a:rPr>
              <a:t>92 000 ljuspunkter</a:t>
            </a:r>
            <a:endParaRPr lang="en-US" sz="1200" b="1" i="0" u="none" strike="noStrike" kern="1200" baseline="0" dirty="0" smtClean="0">
              <a:solidFill>
                <a:schemeClr val="tx1"/>
              </a:solidFill>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pPr>
              <a:defRPr/>
            </a:pPr>
            <a:fld id="{12BF308B-1B22-4C97-B792-99E4D1F46881}" type="slidenum">
              <a:rPr lang="sv-SE" smtClean="0"/>
              <a:pPr>
                <a:defRPr/>
              </a:pPr>
              <a:t>7</a:t>
            </a:fld>
            <a:endParaRPr lang="sv-SE"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1DBD15F8-A9A1-E24C-8BA2-486E7975047D}" type="slidenum">
              <a:rPr lang="sv-SE" smtClean="0"/>
              <a:pPr/>
              <a:t>8</a:t>
            </a:fld>
            <a:endParaRPr lang="sv-SE"/>
          </a:p>
        </p:txBody>
      </p:sp>
    </p:spTree>
    <p:extLst>
      <p:ext uri="{BB962C8B-B14F-4D97-AF65-F5344CB8AC3E}">
        <p14:creationId xmlns="" xmlns:p14="http://schemas.microsoft.com/office/powerpoint/2010/main" val="750412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1DBD15F8-A9A1-E24C-8BA2-486E7975047D}" type="slidenum">
              <a:rPr lang="sv-SE" smtClean="0"/>
              <a:pPr/>
              <a:t>9</a:t>
            </a:fld>
            <a:endParaRPr lang="sv-SE"/>
          </a:p>
        </p:txBody>
      </p:sp>
    </p:spTree>
    <p:extLst>
      <p:ext uri="{BB962C8B-B14F-4D97-AF65-F5344CB8AC3E}">
        <p14:creationId xmlns="" xmlns:p14="http://schemas.microsoft.com/office/powerpoint/2010/main" val="750412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540000" y="1080000"/>
            <a:ext cx="7772400" cy="1470025"/>
          </a:xfrm>
        </p:spPr>
        <p:txBody>
          <a:bodyPr/>
          <a:lstStyle>
            <a:lvl1pPr>
              <a:defRPr>
                <a:solidFill>
                  <a:schemeClr val="accent1"/>
                </a:solidFill>
              </a:defRPr>
            </a:lvl1pPr>
          </a:lstStyle>
          <a:p>
            <a:r>
              <a:rPr lang="sv-SE" smtClean="0"/>
              <a:t>Klicka här för att ändra format</a:t>
            </a:r>
            <a:endParaRPr lang="sv-SE" dirty="0"/>
          </a:p>
        </p:txBody>
      </p:sp>
      <p:sp>
        <p:nvSpPr>
          <p:cNvPr id="3" name="Underrubrik 2"/>
          <p:cNvSpPr>
            <a:spLocks noGrp="1"/>
          </p:cNvSpPr>
          <p:nvPr>
            <p:ph type="subTitle" idx="1"/>
          </p:nvPr>
        </p:nvSpPr>
        <p:spPr>
          <a:xfrm>
            <a:off x="1371600" y="2129022"/>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dirty="0"/>
          </a:p>
        </p:txBody>
      </p:sp>
      <p:sp>
        <p:nvSpPr>
          <p:cNvPr id="4" name="Platshållare för datum 3"/>
          <p:cNvSpPr>
            <a:spLocks noGrp="1"/>
          </p:cNvSpPr>
          <p:nvPr>
            <p:ph type="dt" sz="half" idx="10"/>
          </p:nvPr>
        </p:nvSpPr>
        <p:spPr/>
        <p:txBody>
          <a:bodyPr/>
          <a:lstStyle/>
          <a:p>
            <a:fld id="{307E6239-E72D-7D40-B4B8-9B17A0C9B2FC}" type="datetime1">
              <a:rPr lang="sv-SE" smtClean="0"/>
              <a:pPr/>
              <a:t>2015-05-28</a:t>
            </a:fld>
            <a:endParaRPr lang="sv-SE"/>
          </a:p>
        </p:txBody>
      </p:sp>
      <p:sp>
        <p:nvSpPr>
          <p:cNvPr id="5" name="Platshållare för sidfot 4"/>
          <p:cNvSpPr>
            <a:spLocks noGrp="1"/>
          </p:cNvSpPr>
          <p:nvPr>
            <p:ph type="ftr" sz="quarter" idx="11"/>
          </p:nvPr>
        </p:nvSpPr>
        <p:spPr/>
        <p:txBody>
          <a:bodyPr/>
          <a:lstStyle/>
          <a:p>
            <a:r>
              <a:rPr lang="sv-SE" smtClean="0"/>
              <a:t>Namn</a:t>
            </a:r>
            <a:endParaRPr lang="sv-SE"/>
          </a:p>
        </p:txBody>
      </p:sp>
    </p:spTree>
    <p:extLst>
      <p:ext uri="{BB962C8B-B14F-4D97-AF65-F5344CB8AC3E}">
        <p14:creationId xmlns:p14="http://schemas.microsoft.com/office/powerpoint/2010/main" xmlns="" val="3453455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6ABA81EE-0E3F-9B4C-87D3-EEEF9E0F51B6}" type="datetime1">
              <a:rPr lang="sv-SE" smtClean="0"/>
              <a:pPr/>
              <a:t>2015-05-28</a:t>
            </a:fld>
            <a:endParaRPr lang="sv-SE"/>
          </a:p>
        </p:txBody>
      </p:sp>
      <p:sp>
        <p:nvSpPr>
          <p:cNvPr id="5" name="Platshållare för sidfot 4"/>
          <p:cNvSpPr>
            <a:spLocks noGrp="1"/>
          </p:cNvSpPr>
          <p:nvPr>
            <p:ph type="ftr" sz="quarter" idx="11"/>
          </p:nvPr>
        </p:nvSpPr>
        <p:spPr/>
        <p:txBody>
          <a:bodyPr/>
          <a:lstStyle/>
          <a:p>
            <a:r>
              <a:rPr lang="sv-SE" smtClean="0"/>
              <a:t>Namn</a:t>
            </a:r>
            <a:endParaRPr lang="sv-SE"/>
          </a:p>
        </p:txBody>
      </p:sp>
    </p:spTree>
    <p:extLst>
      <p:ext uri="{BB962C8B-B14F-4D97-AF65-F5344CB8AC3E}">
        <p14:creationId xmlns:p14="http://schemas.microsoft.com/office/powerpoint/2010/main" xmlns="" val="876033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2F4E8C52-B6D2-E74C-814F-6CC64C939DA8}" type="datetime1">
              <a:rPr lang="sv-SE" smtClean="0"/>
              <a:pPr/>
              <a:t>2015-05-28</a:t>
            </a:fld>
            <a:endParaRPr lang="sv-SE"/>
          </a:p>
        </p:txBody>
      </p:sp>
      <p:sp>
        <p:nvSpPr>
          <p:cNvPr id="5" name="Platshållare för sidfot 4"/>
          <p:cNvSpPr>
            <a:spLocks noGrp="1"/>
          </p:cNvSpPr>
          <p:nvPr>
            <p:ph type="ftr" sz="quarter" idx="11"/>
          </p:nvPr>
        </p:nvSpPr>
        <p:spPr/>
        <p:txBody>
          <a:bodyPr/>
          <a:lstStyle/>
          <a:p>
            <a:r>
              <a:rPr lang="sv-SE" smtClean="0"/>
              <a:t>Namn</a:t>
            </a:r>
            <a:endParaRPr lang="sv-SE"/>
          </a:p>
        </p:txBody>
      </p:sp>
    </p:spTree>
    <p:extLst>
      <p:ext uri="{BB962C8B-B14F-4D97-AF65-F5344CB8AC3E}">
        <p14:creationId xmlns:p14="http://schemas.microsoft.com/office/powerpoint/2010/main" xmlns="" val="1691605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3043103E-E04C-0941-9AF7-DE7654E7EFAE}" type="datetime1">
              <a:rPr lang="sv-SE" smtClean="0"/>
              <a:pPr/>
              <a:t>2015-05-28</a:t>
            </a:fld>
            <a:endParaRPr lang="sv-SE"/>
          </a:p>
        </p:txBody>
      </p:sp>
      <p:sp>
        <p:nvSpPr>
          <p:cNvPr id="5" name="Platshållare för sidfot 4"/>
          <p:cNvSpPr>
            <a:spLocks noGrp="1"/>
          </p:cNvSpPr>
          <p:nvPr>
            <p:ph type="ftr" sz="quarter" idx="11"/>
          </p:nvPr>
        </p:nvSpPr>
        <p:spPr/>
        <p:txBody>
          <a:bodyPr/>
          <a:lstStyle/>
          <a:p>
            <a:r>
              <a:rPr lang="sv-SE" smtClean="0"/>
              <a:t>Namn</a:t>
            </a:r>
            <a:endParaRPr lang="sv-SE"/>
          </a:p>
        </p:txBody>
      </p:sp>
    </p:spTree>
    <p:extLst>
      <p:ext uri="{BB962C8B-B14F-4D97-AF65-F5344CB8AC3E}">
        <p14:creationId xmlns:p14="http://schemas.microsoft.com/office/powerpoint/2010/main" xmlns="" val="3800151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6D94403F-8E26-BF4A-80F7-179F5BCACF0F}" type="datetime1">
              <a:rPr lang="sv-SE" smtClean="0"/>
              <a:pPr/>
              <a:t>2015-05-28</a:t>
            </a:fld>
            <a:endParaRPr lang="sv-SE"/>
          </a:p>
        </p:txBody>
      </p:sp>
      <p:sp>
        <p:nvSpPr>
          <p:cNvPr id="5" name="Platshållare för sidfot 4"/>
          <p:cNvSpPr>
            <a:spLocks noGrp="1"/>
          </p:cNvSpPr>
          <p:nvPr>
            <p:ph type="ftr" sz="quarter" idx="11"/>
          </p:nvPr>
        </p:nvSpPr>
        <p:spPr/>
        <p:txBody>
          <a:bodyPr/>
          <a:lstStyle/>
          <a:p>
            <a:r>
              <a:rPr lang="sv-SE" smtClean="0"/>
              <a:t>Namn</a:t>
            </a:r>
            <a:endParaRPr lang="sv-SE"/>
          </a:p>
        </p:txBody>
      </p:sp>
    </p:spTree>
    <p:extLst>
      <p:ext uri="{BB962C8B-B14F-4D97-AF65-F5344CB8AC3E}">
        <p14:creationId xmlns:p14="http://schemas.microsoft.com/office/powerpoint/2010/main" xmlns="" val="2621804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5400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8DEE20D1-8AFD-4D4E-AA9F-A93CD7DC7607}" type="datetime1">
              <a:rPr lang="sv-SE" smtClean="0"/>
              <a:pPr/>
              <a:t>2015-05-28</a:t>
            </a:fld>
            <a:endParaRPr lang="sv-SE"/>
          </a:p>
        </p:txBody>
      </p:sp>
      <p:sp>
        <p:nvSpPr>
          <p:cNvPr id="6" name="Platshållare för sidfot 5"/>
          <p:cNvSpPr>
            <a:spLocks noGrp="1"/>
          </p:cNvSpPr>
          <p:nvPr>
            <p:ph type="ftr" sz="quarter" idx="11"/>
          </p:nvPr>
        </p:nvSpPr>
        <p:spPr/>
        <p:txBody>
          <a:bodyPr/>
          <a:lstStyle/>
          <a:p>
            <a:r>
              <a:rPr lang="sv-SE" smtClean="0"/>
              <a:t>Namn</a:t>
            </a:r>
            <a:endParaRPr lang="sv-SE"/>
          </a:p>
        </p:txBody>
      </p:sp>
    </p:spTree>
    <p:extLst>
      <p:ext uri="{BB962C8B-B14F-4D97-AF65-F5344CB8AC3E}">
        <p14:creationId xmlns:p14="http://schemas.microsoft.com/office/powerpoint/2010/main" xmlns="" val="72135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5400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5400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EE93D0DA-C99A-1A48-A657-A79CD0DD66DC}" type="datetime1">
              <a:rPr lang="sv-SE" smtClean="0"/>
              <a:pPr/>
              <a:t>2015-05-28</a:t>
            </a:fld>
            <a:endParaRPr lang="sv-SE"/>
          </a:p>
        </p:txBody>
      </p:sp>
      <p:sp>
        <p:nvSpPr>
          <p:cNvPr id="8" name="Platshållare för sidfot 7"/>
          <p:cNvSpPr>
            <a:spLocks noGrp="1"/>
          </p:cNvSpPr>
          <p:nvPr>
            <p:ph type="ftr" sz="quarter" idx="11"/>
          </p:nvPr>
        </p:nvSpPr>
        <p:spPr/>
        <p:txBody>
          <a:bodyPr/>
          <a:lstStyle/>
          <a:p>
            <a:r>
              <a:rPr lang="sv-SE" smtClean="0"/>
              <a:t>Namn</a:t>
            </a:r>
            <a:endParaRPr lang="sv-SE"/>
          </a:p>
        </p:txBody>
      </p:sp>
    </p:spTree>
    <p:extLst>
      <p:ext uri="{BB962C8B-B14F-4D97-AF65-F5344CB8AC3E}">
        <p14:creationId xmlns:p14="http://schemas.microsoft.com/office/powerpoint/2010/main" xmlns="" val="701021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F92D7AD6-7C65-DD49-A5E8-BCA9D08D8CCC}" type="datetime1">
              <a:rPr lang="sv-SE" smtClean="0"/>
              <a:pPr/>
              <a:t>2015-05-28</a:t>
            </a:fld>
            <a:endParaRPr lang="sv-SE"/>
          </a:p>
        </p:txBody>
      </p:sp>
      <p:sp>
        <p:nvSpPr>
          <p:cNvPr id="4" name="Platshållare för sidfot 3"/>
          <p:cNvSpPr>
            <a:spLocks noGrp="1"/>
          </p:cNvSpPr>
          <p:nvPr>
            <p:ph type="ftr" sz="quarter" idx="11"/>
          </p:nvPr>
        </p:nvSpPr>
        <p:spPr/>
        <p:txBody>
          <a:bodyPr/>
          <a:lstStyle/>
          <a:p>
            <a:r>
              <a:rPr lang="sv-SE" smtClean="0"/>
              <a:t>Namn</a:t>
            </a:r>
            <a:endParaRPr lang="sv-SE"/>
          </a:p>
        </p:txBody>
      </p:sp>
    </p:spTree>
    <p:extLst>
      <p:ext uri="{BB962C8B-B14F-4D97-AF65-F5344CB8AC3E}">
        <p14:creationId xmlns:p14="http://schemas.microsoft.com/office/powerpoint/2010/main" xmlns="" val="2923338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CC9CE85A-2E10-E34C-9960-29AE94E56FD0}" type="datetime1">
              <a:rPr lang="sv-SE" smtClean="0"/>
              <a:pPr/>
              <a:t>2015-05-28</a:t>
            </a:fld>
            <a:endParaRPr lang="sv-SE"/>
          </a:p>
        </p:txBody>
      </p:sp>
      <p:sp>
        <p:nvSpPr>
          <p:cNvPr id="3" name="Platshållare för sidfot 2"/>
          <p:cNvSpPr>
            <a:spLocks noGrp="1"/>
          </p:cNvSpPr>
          <p:nvPr>
            <p:ph type="ftr" sz="quarter" idx="11"/>
          </p:nvPr>
        </p:nvSpPr>
        <p:spPr/>
        <p:txBody>
          <a:bodyPr/>
          <a:lstStyle/>
          <a:p>
            <a:r>
              <a:rPr lang="sv-SE" smtClean="0"/>
              <a:t>Namn</a:t>
            </a:r>
            <a:endParaRPr lang="sv-SE"/>
          </a:p>
        </p:txBody>
      </p:sp>
    </p:spTree>
    <p:extLst>
      <p:ext uri="{BB962C8B-B14F-4D97-AF65-F5344CB8AC3E}">
        <p14:creationId xmlns:p14="http://schemas.microsoft.com/office/powerpoint/2010/main" xmlns="" val="3066962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8D032862-3A26-BA48-A1CE-FA5F86C39AB1}" type="datetime1">
              <a:rPr lang="sv-SE" smtClean="0"/>
              <a:pPr/>
              <a:t>2015-05-28</a:t>
            </a:fld>
            <a:endParaRPr lang="sv-SE"/>
          </a:p>
        </p:txBody>
      </p:sp>
      <p:sp>
        <p:nvSpPr>
          <p:cNvPr id="6" name="Platshållare för sidfot 5"/>
          <p:cNvSpPr>
            <a:spLocks noGrp="1"/>
          </p:cNvSpPr>
          <p:nvPr>
            <p:ph type="ftr" sz="quarter" idx="11"/>
          </p:nvPr>
        </p:nvSpPr>
        <p:spPr/>
        <p:txBody>
          <a:bodyPr/>
          <a:lstStyle/>
          <a:p>
            <a:r>
              <a:rPr lang="sv-SE" smtClean="0"/>
              <a:t>Namn</a:t>
            </a:r>
            <a:endParaRPr lang="sv-SE"/>
          </a:p>
        </p:txBody>
      </p:sp>
    </p:spTree>
    <p:extLst>
      <p:ext uri="{BB962C8B-B14F-4D97-AF65-F5344CB8AC3E}">
        <p14:creationId xmlns:p14="http://schemas.microsoft.com/office/powerpoint/2010/main" xmlns="" val="782005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Dra bilden till platshållaren eller klicka på ikonen för att lägga till den</a:t>
            </a:r>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79FB6B43-66D8-BF40-84C9-B3F080ACC152}" type="datetime1">
              <a:rPr lang="sv-SE" smtClean="0"/>
              <a:pPr/>
              <a:t>2015-05-28</a:t>
            </a:fld>
            <a:endParaRPr lang="sv-SE"/>
          </a:p>
        </p:txBody>
      </p:sp>
      <p:sp>
        <p:nvSpPr>
          <p:cNvPr id="6" name="Platshållare för sidfot 5"/>
          <p:cNvSpPr>
            <a:spLocks noGrp="1"/>
          </p:cNvSpPr>
          <p:nvPr>
            <p:ph type="ftr" sz="quarter" idx="11"/>
          </p:nvPr>
        </p:nvSpPr>
        <p:spPr/>
        <p:txBody>
          <a:bodyPr/>
          <a:lstStyle/>
          <a:p>
            <a:r>
              <a:rPr lang="sv-SE" smtClean="0"/>
              <a:t>Namn</a:t>
            </a:r>
            <a:endParaRPr lang="sv-SE"/>
          </a:p>
        </p:txBody>
      </p:sp>
    </p:spTree>
    <p:extLst>
      <p:ext uri="{BB962C8B-B14F-4D97-AF65-F5344CB8AC3E}">
        <p14:creationId xmlns:p14="http://schemas.microsoft.com/office/powerpoint/2010/main" xmlns="" val="494517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ktangel 6"/>
          <p:cNvSpPr/>
          <p:nvPr/>
        </p:nvSpPr>
        <p:spPr>
          <a:xfrm>
            <a:off x="0" y="6210000"/>
            <a:ext cx="9144000" cy="648000"/>
          </a:xfrm>
          <a:prstGeom prst="rect">
            <a:avLst/>
          </a:prstGeom>
          <a:solidFill>
            <a:srgbClr val="009AA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 name="Platshållare för rubrik 1"/>
          <p:cNvSpPr>
            <a:spLocks noGrp="1"/>
          </p:cNvSpPr>
          <p:nvPr>
            <p:ph type="title"/>
          </p:nvPr>
        </p:nvSpPr>
        <p:spPr>
          <a:xfrm>
            <a:off x="540000" y="1080000"/>
            <a:ext cx="8229600" cy="1143000"/>
          </a:xfrm>
          <a:prstGeom prst="rect">
            <a:avLst/>
          </a:prstGeom>
        </p:spPr>
        <p:txBody>
          <a:bodyPr vert="horz" lIns="0" tIns="0" rIns="0" bIns="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540000" y="2332037"/>
            <a:ext cx="8229600" cy="3686039"/>
          </a:xfrm>
          <a:prstGeom prst="rect">
            <a:avLst/>
          </a:prstGeom>
        </p:spPr>
        <p:txBody>
          <a:bodyPr vert="horz" lIns="0" tIns="0" rIns="0" bIns="0" rtlCol="0">
            <a:norm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datum 3"/>
          <p:cNvSpPr>
            <a:spLocks noGrp="1"/>
          </p:cNvSpPr>
          <p:nvPr>
            <p:ph type="dt" sz="half" idx="2"/>
          </p:nvPr>
        </p:nvSpPr>
        <p:spPr>
          <a:xfrm>
            <a:off x="6801498" y="6306163"/>
            <a:ext cx="1800000" cy="180000"/>
          </a:xfrm>
          <a:prstGeom prst="rect">
            <a:avLst/>
          </a:prstGeom>
        </p:spPr>
        <p:txBody>
          <a:bodyPr vert="horz" lIns="0" tIns="0" rIns="0" bIns="0" rtlCol="0" anchor="ctr"/>
          <a:lstStyle>
            <a:lvl1pPr algn="r">
              <a:defRPr sz="1000">
                <a:solidFill>
                  <a:schemeClr val="bg1"/>
                </a:solidFill>
              </a:defRPr>
            </a:lvl1pPr>
          </a:lstStyle>
          <a:p>
            <a:fld id="{E6825F58-A399-8242-A630-5C6E615D6183}" type="datetime1">
              <a:rPr lang="sv-SE" smtClean="0"/>
              <a:pPr/>
              <a:t>2015-05-28</a:t>
            </a:fld>
            <a:endParaRPr lang="sv-SE" dirty="0"/>
          </a:p>
        </p:txBody>
      </p:sp>
      <p:sp>
        <p:nvSpPr>
          <p:cNvPr id="5" name="Platshållare för sidfot 4"/>
          <p:cNvSpPr>
            <a:spLocks noGrp="1"/>
          </p:cNvSpPr>
          <p:nvPr>
            <p:ph type="ftr" sz="quarter" idx="3"/>
          </p:nvPr>
        </p:nvSpPr>
        <p:spPr>
          <a:xfrm>
            <a:off x="6801498" y="6587645"/>
            <a:ext cx="1800000" cy="180000"/>
          </a:xfrm>
          <a:prstGeom prst="rect">
            <a:avLst/>
          </a:prstGeom>
        </p:spPr>
        <p:txBody>
          <a:bodyPr vert="horz" lIns="0" tIns="0" rIns="0" bIns="0" rtlCol="0" anchor="ctr"/>
          <a:lstStyle>
            <a:lvl1pPr algn="r">
              <a:defRPr sz="1000">
                <a:solidFill>
                  <a:schemeClr val="bg1"/>
                </a:solidFill>
              </a:defRPr>
            </a:lvl1pPr>
          </a:lstStyle>
          <a:p>
            <a:r>
              <a:rPr lang="sv-SE" smtClean="0"/>
              <a:t>Namn</a:t>
            </a:r>
            <a:endParaRPr lang="sv-SE" dirty="0"/>
          </a:p>
        </p:txBody>
      </p:sp>
      <p:pic>
        <p:nvPicPr>
          <p:cNvPr id="8" name="Bildobjekt 7" descr="neg 1 logorad.png"/>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a:off x="540000" y="6410764"/>
            <a:ext cx="6778300" cy="262111"/>
          </a:xfrm>
          <a:prstGeom prst="rect">
            <a:avLst/>
          </a:prstGeom>
        </p:spPr>
      </p:pic>
    </p:spTree>
    <p:extLst>
      <p:ext uri="{BB962C8B-B14F-4D97-AF65-F5344CB8AC3E}">
        <p14:creationId xmlns:p14="http://schemas.microsoft.com/office/powerpoint/2010/main" xmlns="" val="20815384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p:txStyles>
    <p:titleStyle>
      <a:lvl1pPr algn="l" defTabSz="457200" rtl="0" eaLnBrk="1" latinLnBrk="0" hangingPunct="1">
        <a:spcBef>
          <a:spcPct val="0"/>
        </a:spcBef>
        <a:buNone/>
        <a:defRPr sz="3000" b="1" kern="1200" baseline="0">
          <a:solidFill>
            <a:schemeClr val="accent1"/>
          </a:solidFill>
          <a:latin typeface="+mj-lt"/>
          <a:ea typeface="+mj-ea"/>
          <a:cs typeface="+mj-cs"/>
        </a:defRPr>
      </a:lvl1pPr>
    </p:titleStyle>
    <p:bodyStyle>
      <a:lvl1pPr marL="0" indent="-1800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1pPr>
      <a:lvl2pPr marL="180000" indent="1800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2pPr>
      <a:lvl3pPr marL="360000" indent="108000" algn="l" defTabSz="457200" rtl="0" eaLnBrk="1" latinLnBrk="0" hangingPunct="1">
        <a:spcBef>
          <a:spcPct val="20000"/>
        </a:spcBef>
        <a:buClr>
          <a:schemeClr val="accent1"/>
        </a:buClr>
        <a:buFont typeface="Arial"/>
        <a:buChar char="•"/>
        <a:defRPr sz="1500" kern="1200">
          <a:solidFill>
            <a:schemeClr val="tx1"/>
          </a:solidFill>
          <a:latin typeface="+mn-lt"/>
          <a:ea typeface="+mn-ea"/>
          <a:cs typeface="+mn-cs"/>
        </a:defRPr>
      </a:lvl3pPr>
      <a:lvl4pPr marL="504000" indent="144000" algn="l" defTabSz="457200" rtl="0" eaLnBrk="1" latinLnBrk="0" hangingPunct="1">
        <a:spcBef>
          <a:spcPct val="20000"/>
        </a:spcBef>
        <a:buClr>
          <a:schemeClr val="accent1"/>
        </a:buClr>
        <a:buFont typeface="Arial"/>
        <a:buChar char="–"/>
        <a:defRPr sz="1500" kern="1200">
          <a:solidFill>
            <a:schemeClr val="tx1"/>
          </a:solidFill>
          <a:latin typeface="+mn-lt"/>
          <a:ea typeface="+mn-ea"/>
          <a:cs typeface="+mn-cs"/>
        </a:defRPr>
      </a:lvl4pPr>
      <a:lvl5pPr marL="648000" indent="108000" algn="l" defTabSz="457200" rtl="0" eaLnBrk="1" latinLnBrk="0" hangingPunct="1">
        <a:spcBef>
          <a:spcPct val="20000"/>
        </a:spcBef>
        <a:buClr>
          <a:schemeClr val="accent1"/>
        </a:buClr>
        <a:buFont typeface="Arial"/>
        <a:buChar char="•"/>
        <a:defRPr sz="15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notesSlide" Target="../notesSlides/notesSlide13.xml"/><Relationship Id="rId7"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docid=qP7ba0wlmZunKM&amp;tbnid=oRk6rFweAsDEaM:&amp;ved=0CAUQjRw&amp;url=http://animals.nationalgeographic.com/animals/mammals/african-elephant/&amp;ei=LmFsU6KmA-aryAPXi4DYBA&amp;bvm=bv.66330100,d.bGQ&amp;psig=AFQjCNG5sDFjbn35YuKXftRFm7KDHTkvbA&amp;ust=1399698091015111"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594BDBCD-D750-0C4C-816C-0E86408A3109}" type="datetime1">
              <a:rPr lang="sv-SE" smtClean="0"/>
              <a:pPr/>
              <a:t>2015-05-28</a:t>
            </a:fld>
            <a:endParaRPr lang="sv-SE"/>
          </a:p>
        </p:txBody>
      </p:sp>
      <p:sp>
        <p:nvSpPr>
          <p:cNvPr id="6" name="Rektangel 5"/>
          <p:cNvSpPr/>
          <p:nvPr/>
        </p:nvSpPr>
        <p:spPr>
          <a:xfrm>
            <a:off x="0" y="6210000"/>
            <a:ext cx="9144000" cy="648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8" name="Bildobjekt 7" descr="neg 1 logorad.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80447" y="6410764"/>
            <a:ext cx="6778300" cy="262111"/>
          </a:xfrm>
          <a:prstGeom prst="rect">
            <a:avLst/>
          </a:prstGeom>
        </p:spPr>
      </p:pic>
      <p:pic>
        <p:nvPicPr>
          <p:cNvPr id="9" name="Picture 2" descr="D:\Dropbox\Trafikkontoret Magnus\Ma-Lou\SAM_3479.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731245" y="1130764"/>
            <a:ext cx="3403850" cy="223673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 xmlns:a14="http://schemas.microsoft.com/office/drawing/2010/main">
                <a:solidFill>
                  <a:srgbClr val="FFFFFF"/>
                </a:solidFill>
              </a14:hiddenFill>
            </a:ext>
          </a:extLst>
        </p:spPr>
      </p:pic>
      <p:sp>
        <p:nvSpPr>
          <p:cNvPr id="10" name="Shape 65"/>
          <p:cNvSpPr txBox="1">
            <a:spLocks/>
          </p:cNvSpPr>
          <p:nvPr/>
        </p:nvSpPr>
        <p:spPr>
          <a:xfrm>
            <a:off x="-1" y="4403181"/>
            <a:ext cx="9144001" cy="886265"/>
          </a:xfrm>
          <a:prstGeom prst="rect">
            <a:avLst/>
          </a:prstGeom>
        </p:spPr>
        <p:txBody>
          <a:bodyPr vert="horz" lIns="0" tIns="0" rIns="0" bIns="0" rtlCol="0" anchor="t" anchorCtr="0">
            <a:normAutofit lnSpcReduction="10000"/>
          </a:bodyPr>
          <a:lstStyle>
            <a:lvl1pPr algn="ctr">
              <a:defRPr sz="6000"/>
            </a:lvl1pPr>
          </a:lstStyle>
          <a:p>
            <a:pPr marL="0" marR="0" lvl="0" indent="0" algn="ctr" defTabSz="457200" rtl="0" eaLnBrk="1" fontAlgn="auto" latinLnBrk="0" hangingPunct="1">
              <a:lnSpc>
                <a:spcPct val="100000"/>
              </a:lnSpc>
              <a:spcBef>
                <a:spcPct val="0"/>
              </a:spcBef>
              <a:spcAft>
                <a:spcPts val="0"/>
              </a:spcAft>
              <a:buClrTx/>
              <a:buSzTx/>
              <a:buFontTx/>
              <a:buNone/>
              <a:tabLst/>
              <a:defRPr sz="1800">
                <a:solidFill>
                  <a:srgbClr val="000000"/>
                </a:solidFill>
              </a:defRPr>
            </a:pPr>
            <a:r>
              <a:rPr kumimoji="0" lang="en-US" sz="1800" b="1" i="0" u="none" strike="noStrike" kern="1200" cap="none" spc="0" normalizeH="0" baseline="0" dirty="0" smtClean="0">
                <a:ln>
                  <a:noFill/>
                </a:ln>
                <a:solidFill>
                  <a:srgbClr val="009AA6"/>
                </a:solidFill>
                <a:effectLst/>
                <a:uLnTx/>
                <a:uFillTx/>
                <a:latin typeface="Calibri" pitchFamily="34" charset="0"/>
                <a:ea typeface="+mj-ea"/>
                <a:cs typeface="Calibri" pitchFamily="34" charset="0"/>
              </a:rPr>
              <a:t>The Future </a:t>
            </a:r>
            <a:r>
              <a:rPr kumimoji="0" lang="en-US" sz="1800" b="1" i="0" u="none" strike="noStrike" kern="1200" cap="none" spc="0" normalizeH="0" dirty="0" smtClean="0">
                <a:ln>
                  <a:noFill/>
                </a:ln>
                <a:solidFill>
                  <a:srgbClr val="009AA6"/>
                </a:solidFill>
                <a:effectLst/>
                <a:uLnTx/>
                <a:uFillTx/>
                <a:latin typeface="Calibri" pitchFamily="34" charset="0"/>
                <a:ea typeface="+mj-ea"/>
                <a:cs typeface="Calibri" pitchFamily="34" charset="0"/>
              </a:rPr>
              <a:t>Traffic Management Center of Gothenburg</a:t>
            </a:r>
            <a:endParaRPr kumimoji="0" lang="en-US" sz="1800" b="1" i="0" u="none" strike="noStrike" kern="1200" cap="none" spc="0" normalizeH="0" baseline="0" dirty="0" smtClean="0">
              <a:ln>
                <a:noFill/>
              </a:ln>
              <a:solidFill>
                <a:srgbClr val="009AA6"/>
              </a:solidFill>
              <a:effectLst/>
              <a:uLnTx/>
              <a:uFillTx/>
              <a:latin typeface="Calibri" pitchFamily="34" charset="0"/>
              <a:ea typeface="+mj-ea"/>
              <a:cs typeface="Calibri"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sz="1800">
                <a:solidFill>
                  <a:srgbClr val="000000"/>
                </a:solidFill>
              </a:defRPr>
            </a:pPr>
            <a:r>
              <a:rPr kumimoji="0" lang="en-US" sz="4400" b="1" i="0" u="none" strike="noStrike" kern="1200" cap="none" spc="0" normalizeH="0" baseline="0" dirty="0" err="1" smtClean="0">
                <a:ln>
                  <a:noFill/>
                </a:ln>
                <a:solidFill>
                  <a:srgbClr val="009AA6"/>
                </a:solidFill>
                <a:effectLst/>
                <a:uLnTx/>
                <a:uFillTx/>
                <a:latin typeface="Calibri" pitchFamily="34" charset="0"/>
                <a:ea typeface="+mj-ea"/>
                <a:cs typeface="Calibri" pitchFamily="34" charset="0"/>
              </a:rPr>
              <a:t>Trafik</a:t>
            </a:r>
            <a:r>
              <a:rPr kumimoji="0" lang="en-US" sz="4400" b="1" i="0" u="none" strike="noStrike" kern="1200" cap="none" spc="0" normalizeH="0" baseline="0" dirty="0" smtClean="0">
                <a:ln>
                  <a:noFill/>
                </a:ln>
                <a:solidFill>
                  <a:srgbClr val="009AA6"/>
                </a:solidFill>
                <a:effectLst/>
                <a:uLnTx/>
                <a:uFillTx/>
                <a:latin typeface="Calibri" pitchFamily="34" charset="0"/>
                <a:ea typeface="+mj-ea"/>
                <a:cs typeface="Calibri" pitchFamily="34" charset="0"/>
              </a:rPr>
              <a:t> </a:t>
            </a:r>
            <a:r>
              <a:rPr kumimoji="0" lang="en-US" sz="4400" b="1" i="0" u="none" strike="noStrike" kern="1200" cap="none" spc="0" normalizeH="0" baseline="0" dirty="0" err="1" smtClean="0">
                <a:ln>
                  <a:noFill/>
                </a:ln>
                <a:solidFill>
                  <a:srgbClr val="009AA6"/>
                </a:solidFill>
                <a:effectLst/>
                <a:uLnTx/>
                <a:uFillTx/>
                <a:latin typeface="Calibri" pitchFamily="34" charset="0"/>
                <a:ea typeface="+mj-ea"/>
                <a:cs typeface="Calibri" pitchFamily="34" charset="0"/>
              </a:rPr>
              <a:t>Göteborg</a:t>
            </a:r>
            <a:endParaRPr kumimoji="0" lang="en-US" sz="1000" b="1" i="0" u="none" strike="noStrike" kern="1200" cap="none" spc="0" normalizeH="0" baseline="0" dirty="0">
              <a:ln>
                <a:noFill/>
              </a:ln>
              <a:solidFill>
                <a:srgbClr val="009AA6"/>
              </a:solidFill>
              <a:effectLst/>
              <a:uLnTx/>
              <a:uFillTx/>
              <a:latin typeface="Calibri" pitchFamily="34" charset="0"/>
              <a:ea typeface="+mj-ea"/>
              <a:cs typeface="Calibri" pitchFamily="34" charset="0"/>
            </a:endParaRPr>
          </a:p>
        </p:txBody>
      </p:sp>
      <p:sp>
        <p:nvSpPr>
          <p:cNvPr id="13" name="Rektangel 12"/>
          <p:cNvSpPr/>
          <p:nvPr/>
        </p:nvSpPr>
        <p:spPr>
          <a:xfrm>
            <a:off x="-1" y="5570806"/>
            <a:ext cx="9144001" cy="400103"/>
          </a:xfrm>
          <a:prstGeom prst="rect">
            <a:avLst/>
          </a:prstGeom>
        </p:spPr>
        <p:txBody>
          <a:bodyPr wrap="square" lIns="91434" tIns="45717" rIns="91434" bIns="45717">
            <a:spAutoFit/>
          </a:bodyPr>
          <a:lstStyle/>
          <a:p>
            <a:pPr algn="ctr"/>
            <a:r>
              <a:rPr lang="sv-SE" sz="2000" dirty="0" smtClean="0">
                <a:solidFill>
                  <a:srgbClr val="009AA6"/>
                </a:solidFill>
                <a:latin typeface="Calibri" pitchFamily="34" charset="0"/>
                <a:cs typeface="Calibri" pitchFamily="34" charset="0"/>
              </a:rPr>
              <a:t>Camilla </a:t>
            </a:r>
            <a:r>
              <a:rPr lang="sv-SE" sz="2000" dirty="0">
                <a:solidFill>
                  <a:srgbClr val="009AA6"/>
                </a:solidFill>
                <a:latin typeface="Calibri" pitchFamily="34" charset="0"/>
                <a:cs typeface="Calibri" pitchFamily="34" charset="0"/>
              </a:rPr>
              <a:t>Nordström, </a:t>
            </a:r>
            <a:r>
              <a:rPr lang="sv-SE" sz="2000" dirty="0" smtClean="0">
                <a:solidFill>
                  <a:srgbClr val="009AA6"/>
                </a:solidFill>
                <a:latin typeface="Calibri" pitchFamily="34" charset="0"/>
                <a:cs typeface="Calibri" pitchFamily="34" charset="0"/>
              </a:rPr>
              <a:t>City of Gothenburg</a:t>
            </a:r>
            <a:endParaRPr lang="sv-SE" sz="2000" dirty="0"/>
          </a:p>
        </p:txBody>
      </p:sp>
    </p:spTree>
    <p:extLst>
      <p:ext uri="{BB962C8B-B14F-4D97-AF65-F5344CB8AC3E}">
        <p14:creationId xmlns:p14="http://schemas.microsoft.com/office/powerpoint/2010/main" xmlns="" val="40578467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3847606" y="1422400"/>
            <a:ext cx="4991106" cy="4584700"/>
          </a:xfrm>
        </p:spPr>
        <p:txBody>
          <a:bodyPr>
            <a:normAutofit fontScale="85000" lnSpcReduction="10000"/>
          </a:bodyPr>
          <a:lstStyle/>
          <a:p>
            <a:pPr>
              <a:buNone/>
            </a:pPr>
            <a:endParaRPr lang="sv-SE" dirty="0" smtClean="0"/>
          </a:p>
          <a:p>
            <a:pPr marL="88900" lvl="1" indent="0">
              <a:buNone/>
            </a:pPr>
            <a:r>
              <a:rPr lang="en-GB" sz="2000" dirty="0" smtClean="0"/>
              <a:t>Has resulted in:</a:t>
            </a:r>
          </a:p>
          <a:p>
            <a:pPr marL="355600" lvl="1" indent="3175">
              <a:buNone/>
            </a:pPr>
            <a:endParaRPr lang="en-GB" sz="1600" dirty="0" smtClean="0"/>
          </a:p>
          <a:p>
            <a:pPr marL="534988" indent="-268288">
              <a:buFontTx/>
              <a:buChar char="-"/>
            </a:pPr>
            <a:r>
              <a:rPr lang="en-GB" sz="1800" dirty="0" smtClean="0">
                <a:latin typeface="Calibri" pitchFamily="34" charset="0"/>
                <a:cs typeface="Calibri" pitchFamily="34" charset="0"/>
              </a:rPr>
              <a:t>4 Traffic leaders engaged by the City sit together with the SRA traffic leaders.</a:t>
            </a:r>
          </a:p>
          <a:p>
            <a:pPr marL="534988" indent="-268288">
              <a:buFontTx/>
              <a:buChar char="-"/>
            </a:pPr>
            <a:r>
              <a:rPr lang="en-GB" sz="1800" dirty="0" smtClean="0">
                <a:latin typeface="Calibri" pitchFamily="34" charset="0"/>
                <a:cs typeface="Calibri" pitchFamily="34" charset="0"/>
              </a:rPr>
              <a:t>Traffic management for the City's roads 24/7</a:t>
            </a:r>
          </a:p>
          <a:p>
            <a:pPr marL="534988" indent="-268288">
              <a:buFontTx/>
              <a:buChar char="-"/>
            </a:pPr>
            <a:r>
              <a:rPr lang="en-GB" sz="1800" dirty="0" smtClean="0">
                <a:latin typeface="Calibri" pitchFamily="34" charset="0"/>
                <a:cs typeface="Calibri" pitchFamily="34" charset="0"/>
              </a:rPr>
              <a:t>Connecting the PTA (</a:t>
            </a:r>
            <a:r>
              <a:rPr lang="en-GB" sz="1800" dirty="0" err="1" smtClean="0">
                <a:latin typeface="Calibri" pitchFamily="34" charset="0"/>
                <a:cs typeface="Calibri" pitchFamily="34" charset="0"/>
              </a:rPr>
              <a:t>Västtrafik</a:t>
            </a:r>
            <a:r>
              <a:rPr lang="en-GB" sz="1800" dirty="0" smtClean="0">
                <a:latin typeface="Calibri" pitchFamily="34" charset="0"/>
                <a:cs typeface="Calibri" pitchFamily="34" charset="0"/>
              </a:rPr>
              <a:t>) customer information </a:t>
            </a:r>
            <a:r>
              <a:rPr lang="en-GB" sz="1800" dirty="0" err="1" smtClean="0">
                <a:latin typeface="Calibri" pitchFamily="34" charset="0"/>
                <a:cs typeface="Calibri" pitchFamily="34" charset="0"/>
              </a:rPr>
              <a:t>center</a:t>
            </a:r>
            <a:r>
              <a:rPr lang="en-GB" sz="1800" dirty="0" smtClean="0">
                <a:latin typeface="Calibri" pitchFamily="34" charset="0"/>
                <a:cs typeface="Calibri" pitchFamily="34" charset="0"/>
              </a:rPr>
              <a:t> (KIC), the City's Customer Contact </a:t>
            </a:r>
            <a:r>
              <a:rPr lang="en-GB" sz="1800" dirty="0" err="1" smtClean="0">
                <a:latin typeface="Calibri" pitchFamily="34" charset="0"/>
                <a:cs typeface="Calibri" pitchFamily="34" charset="0"/>
              </a:rPr>
              <a:t>Center</a:t>
            </a:r>
            <a:r>
              <a:rPr lang="en-GB" sz="1800" dirty="0" smtClean="0">
                <a:latin typeface="Calibri" pitchFamily="34" charset="0"/>
                <a:cs typeface="Calibri" pitchFamily="34" charset="0"/>
              </a:rPr>
              <a:t> (KC) and the Traffic Management </a:t>
            </a:r>
            <a:r>
              <a:rPr lang="en-GB" sz="1800" dirty="0" err="1" smtClean="0">
                <a:latin typeface="Calibri" pitchFamily="34" charset="0"/>
                <a:cs typeface="Calibri" pitchFamily="34" charset="0"/>
              </a:rPr>
              <a:t>Center</a:t>
            </a:r>
            <a:r>
              <a:rPr lang="en-GB" sz="1800" dirty="0" smtClean="0">
                <a:latin typeface="Calibri" pitchFamily="34" charset="0"/>
                <a:cs typeface="Calibri" pitchFamily="34" charset="0"/>
              </a:rPr>
              <a:t> (TLVV). </a:t>
            </a:r>
            <a:endParaRPr lang="en-GB" dirty="0" smtClean="0">
              <a:latin typeface="Calibri" pitchFamily="34" charset="0"/>
              <a:cs typeface="Calibri" pitchFamily="34" charset="0"/>
            </a:endParaRPr>
          </a:p>
          <a:p>
            <a:pPr marL="534988" lvl="1" indent="-268288">
              <a:buFontTx/>
              <a:buChar char="-"/>
            </a:pPr>
            <a:r>
              <a:rPr lang="en-GB" dirty="0" smtClean="0">
                <a:latin typeface="Calibri" pitchFamily="34" charset="0"/>
                <a:cs typeface="Calibri" pitchFamily="34" charset="0"/>
              </a:rPr>
              <a:t>General  editorial information about future road works are distributed through our common Traffic editor.</a:t>
            </a:r>
            <a:endParaRPr lang="sv-SE" dirty="0" smtClean="0">
              <a:latin typeface="Calibri" pitchFamily="34" charset="0"/>
              <a:cs typeface="Calibri" pitchFamily="34" charset="0"/>
            </a:endParaRPr>
          </a:p>
          <a:p>
            <a:pPr marL="534988" indent="-268288">
              <a:buFontTx/>
              <a:buChar char="-"/>
            </a:pPr>
            <a:endParaRPr lang="en-GB" sz="1800" dirty="0" smtClean="0">
              <a:latin typeface="Calibri" pitchFamily="34" charset="0"/>
              <a:cs typeface="Calibri" pitchFamily="34" charset="0"/>
            </a:endParaRPr>
          </a:p>
          <a:p>
            <a:pPr marL="534988" indent="-268288">
              <a:buFontTx/>
              <a:buChar char="-"/>
            </a:pPr>
            <a:r>
              <a:rPr lang="en-GB" sz="1800" dirty="0" smtClean="0">
                <a:latin typeface="Calibri" pitchFamily="34" charset="0"/>
                <a:cs typeface="Calibri" pitchFamily="34" charset="0"/>
              </a:rPr>
              <a:t>Connecting administrative systems for road works.</a:t>
            </a:r>
          </a:p>
          <a:p>
            <a:pPr marL="534988" indent="-268288">
              <a:buFontTx/>
              <a:buChar char="-"/>
            </a:pPr>
            <a:r>
              <a:rPr lang="en-GB" sz="1800" dirty="0" smtClean="0">
                <a:latin typeface="Calibri" pitchFamily="34" charset="0"/>
                <a:cs typeface="Calibri" pitchFamily="34" charset="0"/>
              </a:rPr>
              <a:t>Adding road cameras and connecting the two systems. </a:t>
            </a:r>
          </a:p>
          <a:p>
            <a:pPr marL="534988" indent="-268288">
              <a:buFontTx/>
              <a:buChar char="-"/>
            </a:pPr>
            <a:r>
              <a:rPr lang="en-GB" sz="1800" dirty="0" smtClean="0">
                <a:latin typeface="Calibri" pitchFamily="34" charset="0"/>
                <a:cs typeface="Calibri" pitchFamily="34" charset="0"/>
              </a:rPr>
              <a:t>Distributing traffic information about the municipalities roads using SRA existing channels  to road users. </a:t>
            </a:r>
          </a:p>
        </p:txBody>
      </p:sp>
      <p:sp>
        <p:nvSpPr>
          <p:cNvPr id="4" name="Rektangel 3"/>
          <p:cNvSpPr/>
          <p:nvPr/>
        </p:nvSpPr>
        <p:spPr>
          <a:xfrm>
            <a:off x="1719824" y="345182"/>
            <a:ext cx="5666937" cy="584775"/>
          </a:xfrm>
          <a:prstGeom prst="rect">
            <a:avLst/>
          </a:prstGeom>
        </p:spPr>
        <p:txBody>
          <a:bodyPr wrap="none">
            <a:spAutoFit/>
          </a:bodyPr>
          <a:lstStyle/>
          <a:p>
            <a:pPr algn="ctr"/>
            <a:r>
              <a:rPr lang="en-GB" sz="3200" b="1" dirty="0" smtClean="0">
                <a:solidFill>
                  <a:schemeClr val="accent1"/>
                </a:solidFill>
                <a:latin typeface="+mj-lt"/>
                <a:ea typeface="+mj-ea"/>
                <a:cs typeface="+mj-cs"/>
              </a:rPr>
              <a:t>Learning by doing -The pilot</a:t>
            </a:r>
            <a:endParaRPr lang="en-GB" sz="1600" b="1" dirty="0" smtClean="0">
              <a:solidFill>
                <a:schemeClr val="accent1"/>
              </a:solidFill>
              <a:latin typeface="+mj-lt"/>
              <a:ea typeface="+mj-ea"/>
              <a:cs typeface="+mj-cs"/>
            </a:endParaRPr>
          </a:p>
        </p:txBody>
      </p:sp>
      <p:pic>
        <p:nvPicPr>
          <p:cNvPr id="5" name="Bildobjekt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285110" y="2333764"/>
            <a:ext cx="3206338" cy="2404753"/>
          </a:xfrm>
          <a:prstGeom prst="rect">
            <a:avLst/>
          </a:prstGeom>
          <a:noFill/>
          <a:ln>
            <a:noFill/>
          </a:ln>
          <a:effectLst>
            <a:outerShdw blurRad="50800" dist="38100" dir="5400000" algn="t" rotWithShape="0">
              <a:prstClr val="black">
                <a:alpha val="40000"/>
              </a:prstClr>
            </a:out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dobjekt 1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89409"/>
            <a:ext cx="9144000" cy="5996158"/>
          </a:xfrm>
          <a:prstGeom prst="rect">
            <a:avLst/>
          </a:prstGeom>
        </p:spPr>
      </p:pic>
      <p:sp>
        <p:nvSpPr>
          <p:cNvPr id="11" name="Rektangel 10"/>
          <p:cNvSpPr/>
          <p:nvPr/>
        </p:nvSpPr>
        <p:spPr>
          <a:xfrm>
            <a:off x="1903707" y="102321"/>
            <a:ext cx="5512856" cy="584775"/>
          </a:xfrm>
          <a:prstGeom prst="rect">
            <a:avLst/>
          </a:prstGeom>
        </p:spPr>
        <p:txBody>
          <a:bodyPr wrap="none">
            <a:spAutoFit/>
          </a:bodyPr>
          <a:lstStyle/>
          <a:p>
            <a:r>
              <a:rPr lang="en-GB" sz="3200" b="1" dirty="0" smtClean="0">
                <a:solidFill>
                  <a:schemeClr val="accent1"/>
                </a:solidFill>
                <a:latin typeface="+mj-lt"/>
                <a:ea typeface="+mj-ea"/>
                <a:cs typeface="+mj-cs"/>
              </a:rPr>
              <a:t>Traffic Management </a:t>
            </a:r>
            <a:r>
              <a:rPr lang="en-GB" sz="3200" b="1" dirty="0" err="1" smtClean="0">
                <a:solidFill>
                  <a:schemeClr val="accent1"/>
                </a:solidFill>
                <a:latin typeface="+mj-lt"/>
                <a:ea typeface="+mj-ea"/>
                <a:cs typeface="+mj-cs"/>
              </a:rPr>
              <a:t>Center</a:t>
            </a:r>
            <a:endParaRPr lang="en-GB" sz="1600" b="1" dirty="0" smtClean="0">
              <a:solidFill>
                <a:schemeClr val="accent1"/>
              </a:solidFill>
              <a:latin typeface="+mj-lt"/>
              <a:ea typeface="+mj-ea"/>
              <a:cs typeface="+mj-cs"/>
            </a:endParaRPr>
          </a:p>
        </p:txBody>
      </p:sp>
      <p:sp>
        <p:nvSpPr>
          <p:cNvPr id="4" name="Rubrik 1"/>
          <p:cNvSpPr>
            <a:spLocks noGrp="1"/>
          </p:cNvSpPr>
          <p:nvPr>
            <p:ph type="title"/>
          </p:nvPr>
        </p:nvSpPr>
        <p:spPr>
          <a:xfrm>
            <a:off x="533400" y="134979"/>
            <a:ext cx="8229600" cy="779419"/>
          </a:xfrm>
          <a:solidFill>
            <a:schemeClr val="bg1"/>
          </a:solidFill>
          <a:ln>
            <a:noFill/>
          </a:ln>
        </p:spPr>
        <p:txBody>
          <a:bodyPr/>
          <a:lstStyle/>
          <a:p>
            <a:pPr algn="ctr"/>
            <a:r>
              <a:rPr lang="en-US" dirty="0" smtClean="0"/>
              <a:t>Traffic Management Center</a:t>
            </a:r>
            <a:endParaRPr lang="en-US" dirty="0"/>
          </a:p>
        </p:txBody>
      </p:sp>
      <p:sp>
        <p:nvSpPr>
          <p:cNvPr id="7" name="Rektangel med rundade hörn 6"/>
          <p:cNvSpPr/>
          <p:nvPr/>
        </p:nvSpPr>
        <p:spPr>
          <a:xfrm>
            <a:off x="283026" y="578236"/>
            <a:ext cx="1687286" cy="586533"/>
          </a:xfrm>
          <a:prstGeom prst="roundRect">
            <a:avLst/>
          </a:prstGeom>
          <a:solidFill>
            <a:schemeClr val="accent2">
              <a:lumMod val="20000"/>
              <a:lumOff val="80000"/>
            </a:schemeClr>
          </a:solidFill>
          <a:ln w="38100">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mtClean="0">
                <a:solidFill>
                  <a:schemeClr val="tx1"/>
                </a:solidFill>
              </a:rPr>
              <a:t>Sourses of information</a:t>
            </a:r>
            <a:endParaRPr lang="en-US">
              <a:solidFill>
                <a:schemeClr val="tx1"/>
              </a:solidFill>
            </a:endParaRPr>
          </a:p>
        </p:txBody>
      </p:sp>
      <p:sp>
        <p:nvSpPr>
          <p:cNvPr id="8" name="Rektangel med rundade hörn 7"/>
          <p:cNvSpPr/>
          <p:nvPr/>
        </p:nvSpPr>
        <p:spPr>
          <a:xfrm>
            <a:off x="7238005" y="539638"/>
            <a:ext cx="1687286" cy="586533"/>
          </a:xfrm>
          <a:prstGeom prst="roundRect">
            <a:avLst/>
          </a:prstGeom>
          <a:solidFill>
            <a:schemeClr val="bg1">
              <a:lumMod val="95000"/>
            </a:schemeClr>
          </a:solidFill>
          <a:ln w="38100">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Output</a:t>
            </a:r>
            <a:endParaRPr lang="en-US" dirty="0">
              <a:solidFill>
                <a:schemeClr val="tx1"/>
              </a:solidFill>
            </a:endParaRPr>
          </a:p>
        </p:txBody>
      </p:sp>
      <p:sp>
        <p:nvSpPr>
          <p:cNvPr id="9" name="Rektangel med rundade hörn 8"/>
          <p:cNvSpPr/>
          <p:nvPr/>
        </p:nvSpPr>
        <p:spPr>
          <a:xfrm>
            <a:off x="2978722" y="1137059"/>
            <a:ext cx="1080660" cy="664031"/>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GB" sz="900" b="1" dirty="0" smtClean="0">
                <a:solidFill>
                  <a:schemeClr val="tx1">
                    <a:lumMod val="50000"/>
                    <a:lumOff val="50000"/>
                  </a:schemeClr>
                </a:solidFill>
              </a:rPr>
              <a:t>SOS</a:t>
            </a:r>
          </a:p>
          <a:p>
            <a:pPr algn="r"/>
            <a:r>
              <a:rPr lang="en-GB" sz="900" b="1" dirty="0" smtClean="0">
                <a:solidFill>
                  <a:schemeClr val="tx1">
                    <a:lumMod val="50000"/>
                    <a:lumOff val="50000"/>
                  </a:schemeClr>
                </a:solidFill>
              </a:rPr>
              <a:t>Police</a:t>
            </a:r>
          </a:p>
          <a:p>
            <a:pPr algn="r"/>
            <a:r>
              <a:rPr lang="en-GB" sz="900" b="1" dirty="0" smtClean="0">
                <a:solidFill>
                  <a:schemeClr val="tx1">
                    <a:lumMod val="50000"/>
                    <a:lumOff val="50000"/>
                  </a:schemeClr>
                </a:solidFill>
              </a:rPr>
              <a:t>Emergency Services</a:t>
            </a:r>
            <a:endParaRPr lang="en-GB" sz="900" b="1" dirty="0">
              <a:solidFill>
                <a:schemeClr val="tx1">
                  <a:lumMod val="50000"/>
                  <a:lumOff val="50000"/>
                </a:schemeClr>
              </a:solidFill>
            </a:endParaRPr>
          </a:p>
        </p:txBody>
      </p:sp>
      <p:sp>
        <p:nvSpPr>
          <p:cNvPr id="10" name="Rektangel med rundade hörn 9"/>
          <p:cNvSpPr/>
          <p:nvPr/>
        </p:nvSpPr>
        <p:spPr>
          <a:xfrm>
            <a:off x="720435" y="1925781"/>
            <a:ext cx="1183272" cy="443346"/>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GB" sz="900" b="1" dirty="0" smtClean="0">
                <a:solidFill>
                  <a:schemeClr val="tx1">
                    <a:lumMod val="50000"/>
                    <a:lumOff val="50000"/>
                  </a:schemeClr>
                </a:solidFill>
              </a:rPr>
              <a:t>Phone calls from road users</a:t>
            </a:r>
            <a:endParaRPr lang="en-GB" sz="900" b="1" dirty="0">
              <a:solidFill>
                <a:schemeClr val="tx1">
                  <a:lumMod val="50000"/>
                  <a:lumOff val="50000"/>
                </a:schemeClr>
              </a:solidFill>
            </a:endParaRPr>
          </a:p>
        </p:txBody>
      </p:sp>
      <p:sp>
        <p:nvSpPr>
          <p:cNvPr id="12" name="Rektangel med rundade hörn 11"/>
          <p:cNvSpPr/>
          <p:nvPr/>
        </p:nvSpPr>
        <p:spPr>
          <a:xfrm>
            <a:off x="116766" y="2785750"/>
            <a:ext cx="1080660" cy="664031"/>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GB" sz="900" b="1" dirty="0" smtClean="0">
                <a:solidFill>
                  <a:schemeClr val="tx1">
                    <a:lumMod val="50000"/>
                    <a:lumOff val="50000"/>
                  </a:schemeClr>
                </a:solidFill>
              </a:rPr>
              <a:t>Technical road information systems.</a:t>
            </a:r>
            <a:endParaRPr lang="en-GB" sz="900" b="1" dirty="0">
              <a:solidFill>
                <a:schemeClr val="tx1">
                  <a:lumMod val="50000"/>
                  <a:lumOff val="50000"/>
                </a:schemeClr>
              </a:solidFill>
            </a:endParaRPr>
          </a:p>
        </p:txBody>
      </p:sp>
      <p:sp>
        <p:nvSpPr>
          <p:cNvPr id="13" name="Rektangel med rundade hörn 12"/>
          <p:cNvSpPr/>
          <p:nvPr/>
        </p:nvSpPr>
        <p:spPr>
          <a:xfrm>
            <a:off x="255316" y="4100945"/>
            <a:ext cx="1080660" cy="235527"/>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GB" sz="900" b="1" dirty="0" smtClean="0">
                <a:solidFill>
                  <a:schemeClr val="tx1">
                    <a:lumMod val="50000"/>
                    <a:lumOff val="50000"/>
                  </a:schemeClr>
                </a:solidFill>
              </a:rPr>
              <a:t>Contractors</a:t>
            </a:r>
            <a:endParaRPr lang="en-GB" sz="900" b="1" dirty="0">
              <a:solidFill>
                <a:schemeClr val="tx1">
                  <a:lumMod val="50000"/>
                  <a:lumOff val="50000"/>
                </a:schemeClr>
              </a:solidFill>
            </a:endParaRPr>
          </a:p>
        </p:txBody>
      </p:sp>
      <p:sp>
        <p:nvSpPr>
          <p:cNvPr id="14" name="Rektangel med rundade hörn 13"/>
          <p:cNvSpPr/>
          <p:nvPr/>
        </p:nvSpPr>
        <p:spPr>
          <a:xfrm>
            <a:off x="1100440" y="4835326"/>
            <a:ext cx="1227123" cy="443346"/>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GB" sz="900" b="1" dirty="0" smtClean="0">
                <a:solidFill>
                  <a:schemeClr val="tx1">
                    <a:lumMod val="50000"/>
                    <a:lumOff val="50000"/>
                  </a:schemeClr>
                </a:solidFill>
              </a:rPr>
              <a:t>Road reporters/ professional drivers</a:t>
            </a:r>
            <a:endParaRPr lang="en-GB" sz="900" b="1" dirty="0">
              <a:solidFill>
                <a:schemeClr val="tx1">
                  <a:lumMod val="50000"/>
                  <a:lumOff val="50000"/>
                </a:schemeClr>
              </a:solidFill>
            </a:endParaRPr>
          </a:p>
        </p:txBody>
      </p:sp>
      <p:sp>
        <p:nvSpPr>
          <p:cNvPr id="15" name="Rektangel med rundade hörn 14"/>
          <p:cNvSpPr/>
          <p:nvPr/>
        </p:nvSpPr>
        <p:spPr>
          <a:xfrm>
            <a:off x="2216770" y="5666626"/>
            <a:ext cx="1183272" cy="263119"/>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GB" sz="900" b="1" dirty="0" smtClean="0">
                <a:solidFill>
                  <a:schemeClr val="tx1">
                    <a:lumMod val="50000"/>
                    <a:lumOff val="50000"/>
                  </a:schemeClr>
                </a:solidFill>
              </a:rPr>
              <a:t>Road weather</a:t>
            </a:r>
            <a:endParaRPr lang="en-GB" sz="900" b="1" dirty="0">
              <a:solidFill>
                <a:schemeClr val="tx1">
                  <a:lumMod val="50000"/>
                  <a:lumOff val="50000"/>
                </a:schemeClr>
              </a:solidFill>
            </a:endParaRPr>
          </a:p>
        </p:txBody>
      </p:sp>
      <p:sp>
        <p:nvSpPr>
          <p:cNvPr id="16" name="Rektangel med rundade hörn 15"/>
          <p:cNvSpPr/>
          <p:nvPr/>
        </p:nvSpPr>
        <p:spPr>
          <a:xfrm>
            <a:off x="6137553" y="1233051"/>
            <a:ext cx="1399308" cy="264224"/>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GB" sz="900" b="1" dirty="0" smtClean="0">
                <a:solidFill>
                  <a:schemeClr val="tx1">
                    <a:lumMod val="50000"/>
                    <a:lumOff val="50000"/>
                  </a:schemeClr>
                </a:solidFill>
              </a:rPr>
              <a:t>Traffic management</a:t>
            </a:r>
            <a:endParaRPr lang="en-GB" sz="900" b="1" dirty="0">
              <a:solidFill>
                <a:schemeClr val="tx1">
                  <a:lumMod val="50000"/>
                  <a:lumOff val="50000"/>
                </a:schemeClr>
              </a:solidFill>
            </a:endParaRPr>
          </a:p>
        </p:txBody>
      </p:sp>
      <p:sp>
        <p:nvSpPr>
          <p:cNvPr id="17" name="Rektangel med rundade hörn 16"/>
          <p:cNvSpPr/>
          <p:nvPr/>
        </p:nvSpPr>
        <p:spPr>
          <a:xfrm>
            <a:off x="7388853" y="1925781"/>
            <a:ext cx="1214838" cy="40178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900" b="1" dirty="0" smtClean="0">
                <a:solidFill>
                  <a:schemeClr val="tx1">
                    <a:lumMod val="50000"/>
                    <a:lumOff val="50000"/>
                  </a:schemeClr>
                </a:solidFill>
              </a:rPr>
              <a:t>Signs</a:t>
            </a:r>
            <a:endParaRPr lang="en-GB" sz="900" b="1" dirty="0">
              <a:solidFill>
                <a:schemeClr val="tx1">
                  <a:lumMod val="50000"/>
                  <a:lumOff val="50000"/>
                </a:schemeClr>
              </a:solidFill>
            </a:endParaRPr>
          </a:p>
        </p:txBody>
      </p:sp>
      <p:sp>
        <p:nvSpPr>
          <p:cNvPr id="18" name="Rektangel med rundade hörn 17"/>
          <p:cNvSpPr/>
          <p:nvPr/>
        </p:nvSpPr>
        <p:spPr>
          <a:xfrm>
            <a:off x="7724308" y="4107871"/>
            <a:ext cx="1200983" cy="200891"/>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900" b="1" dirty="0" smtClean="0">
                <a:solidFill>
                  <a:schemeClr val="tx1">
                    <a:lumMod val="50000"/>
                    <a:lumOff val="50000"/>
                  </a:schemeClr>
                </a:solidFill>
              </a:rPr>
              <a:t>Mobile services</a:t>
            </a:r>
            <a:endParaRPr lang="en-GB" sz="900" b="1" dirty="0">
              <a:solidFill>
                <a:schemeClr val="tx1">
                  <a:lumMod val="50000"/>
                  <a:lumOff val="50000"/>
                </a:schemeClr>
              </a:solidFill>
            </a:endParaRPr>
          </a:p>
        </p:txBody>
      </p:sp>
      <p:sp>
        <p:nvSpPr>
          <p:cNvPr id="20" name="Rektangel med rundade hörn 19"/>
          <p:cNvSpPr/>
          <p:nvPr/>
        </p:nvSpPr>
        <p:spPr>
          <a:xfrm>
            <a:off x="6976133" y="4869891"/>
            <a:ext cx="1200983" cy="408781"/>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900" b="1" dirty="0" smtClean="0">
                <a:solidFill>
                  <a:schemeClr val="tx1">
                    <a:lumMod val="50000"/>
                    <a:lumOff val="50000"/>
                  </a:schemeClr>
                </a:solidFill>
              </a:rPr>
              <a:t>Navigational services</a:t>
            </a:r>
            <a:endParaRPr lang="en-GB" sz="900" b="1" dirty="0">
              <a:solidFill>
                <a:schemeClr val="tx1">
                  <a:lumMod val="50000"/>
                  <a:lumOff val="50000"/>
                </a:schemeClr>
              </a:solidFill>
            </a:endParaRPr>
          </a:p>
        </p:txBody>
      </p:sp>
    </p:spTree>
    <p:extLst>
      <p:ext uri="{BB962C8B-B14F-4D97-AF65-F5344CB8AC3E}">
        <p14:creationId xmlns="" xmlns:p14="http://schemas.microsoft.com/office/powerpoint/2010/main" val="42626288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1"/>
          <p:cNvSpPr txBox="1">
            <a:spLocks/>
          </p:cNvSpPr>
          <p:nvPr/>
        </p:nvSpPr>
        <p:spPr>
          <a:xfrm>
            <a:off x="293822" y="482124"/>
            <a:ext cx="8350208" cy="35106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GB" sz="3200" b="1" dirty="0">
              <a:solidFill>
                <a:schemeClr val="accent1"/>
              </a:solidFill>
            </a:endParaRPr>
          </a:p>
        </p:txBody>
      </p:sp>
      <p:sp>
        <p:nvSpPr>
          <p:cNvPr id="13" name="Rubrik 1"/>
          <p:cNvSpPr txBox="1">
            <a:spLocks/>
          </p:cNvSpPr>
          <p:nvPr/>
        </p:nvSpPr>
        <p:spPr>
          <a:xfrm>
            <a:off x="446222" y="657656"/>
            <a:ext cx="8350208" cy="35106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200" b="1" dirty="0" smtClean="0">
                <a:solidFill>
                  <a:schemeClr val="accent1"/>
                </a:solidFill>
              </a:rPr>
              <a:t>Step 2</a:t>
            </a:r>
          </a:p>
          <a:p>
            <a:r>
              <a:rPr lang="en-GB" sz="2000" b="1" dirty="0" smtClean="0">
                <a:solidFill>
                  <a:schemeClr val="accent1"/>
                </a:solidFill>
              </a:rPr>
              <a:t>Establish a permanent Common Traffic Management Center</a:t>
            </a:r>
            <a:endParaRPr lang="en-GB" sz="3200" b="1" dirty="0">
              <a:solidFill>
                <a:schemeClr val="accent1"/>
              </a:solidFill>
            </a:endParaRPr>
          </a:p>
        </p:txBody>
      </p:sp>
      <p:pic>
        <p:nvPicPr>
          <p:cNvPr id="7" name="Bildobjekt 6" descr="helena.jpg"/>
          <p:cNvPicPr>
            <a:picLocks noChangeAspect="1"/>
          </p:cNvPicPr>
          <p:nvPr/>
        </p:nvPicPr>
        <p:blipFill rotWithShape="1">
          <a:blip r:embed="rId3">
            <a:extLst>
              <a:ext uri="{28A0092B-C50C-407E-A947-70E740481C1C}">
                <a14:useLocalDpi xmlns="" xmlns:a14="http://schemas.microsoft.com/office/drawing/2010/main" val="0"/>
              </a:ext>
            </a:extLst>
          </a:blip>
          <a:srcRect b="5303"/>
          <a:stretch/>
        </p:blipFill>
        <p:spPr>
          <a:xfrm>
            <a:off x="2911997" y="1701800"/>
            <a:ext cx="3333650" cy="3223732"/>
          </a:xfrm>
          <a:prstGeom prst="rect">
            <a:avLst/>
          </a:prstGeom>
          <a:effectLst>
            <a:outerShdw blurRad="50800" dist="38100" dir="5400000" algn="t" rotWithShape="0">
              <a:prstClr val="black">
                <a:alpha val="40000"/>
              </a:prstClr>
            </a:outerShdw>
          </a:effectLst>
        </p:spPr>
      </p:pic>
    </p:spTree>
    <p:extLst>
      <p:ext uri="{BB962C8B-B14F-4D97-AF65-F5344CB8AC3E}">
        <p14:creationId xmlns="" xmlns:p14="http://schemas.microsoft.com/office/powerpoint/2010/main" val="24514047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1" descr="tk-Utsikt4 Mats Udde Jonsson.jpg"/>
          <p:cNvPicPr>
            <a:picLocks noChangeAspect="1"/>
          </p:cNvPicPr>
          <p:nvPr/>
        </p:nvPicPr>
        <p:blipFill>
          <a:blip r:embed="rId4"/>
          <a:srcRect/>
          <a:stretch>
            <a:fillRect/>
          </a:stretch>
        </p:blipFill>
        <p:spPr bwMode="auto">
          <a:xfrm>
            <a:off x="1199551" y="1092200"/>
            <a:ext cx="1818616" cy="2725737"/>
          </a:xfrm>
          <a:prstGeom prst="rect">
            <a:avLst/>
          </a:prstGeom>
          <a:noFill/>
          <a:ln w="9525">
            <a:noFill/>
            <a:miter lim="800000"/>
            <a:headEnd/>
            <a:tailEnd/>
          </a:ln>
        </p:spPr>
      </p:pic>
      <p:sp>
        <p:nvSpPr>
          <p:cNvPr id="3" name="Platshållare för innehåll 2"/>
          <p:cNvSpPr>
            <a:spLocks noGrp="1"/>
          </p:cNvSpPr>
          <p:nvPr>
            <p:ph idx="1"/>
          </p:nvPr>
        </p:nvSpPr>
        <p:spPr>
          <a:xfrm>
            <a:off x="3378200" y="1738313"/>
            <a:ext cx="5647218" cy="4114800"/>
          </a:xfrm>
        </p:spPr>
        <p:txBody>
          <a:bodyPr>
            <a:normAutofit/>
          </a:bodyPr>
          <a:lstStyle/>
          <a:p>
            <a:pPr marL="88900" indent="0">
              <a:buNone/>
            </a:pPr>
            <a:r>
              <a:rPr lang="en-GB" dirty="0" smtClean="0"/>
              <a:t>An overall consensus between the Swedish Transport Administration (</a:t>
            </a:r>
            <a:r>
              <a:rPr lang="en-GB" dirty="0" err="1" smtClean="0"/>
              <a:t>Trafikverket</a:t>
            </a:r>
            <a:r>
              <a:rPr lang="en-GB" dirty="0" smtClean="0"/>
              <a:t>), Gothenburg City (Trafikkontoret) and the Public Transport Authority (</a:t>
            </a:r>
            <a:r>
              <a:rPr lang="en-GB" dirty="0" err="1" smtClean="0"/>
              <a:t>Västtrafik</a:t>
            </a:r>
            <a:r>
              <a:rPr lang="en-GB" dirty="0" smtClean="0"/>
              <a:t>) has been created through:</a:t>
            </a:r>
            <a:endParaRPr lang="en-GB" sz="2400" dirty="0" smtClean="0"/>
          </a:p>
          <a:p>
            <a:pPr marL="542925" lvl="1" indent="-184150"/>
            <a:r>
              <a:rPr lang="en-GB" sz="2000" dirty="0" smtClean="0"/>
              <a:t>User expectations through interviews  </a:t>
            </a:r>
            <a:br>
              <a:rPr lang="en-GB" sz="2000" dirty="0" smtClean="0"/>
            </a:br>
            <a:endParaRPr lang="en-GB" sz="1400" dirty="0" smtClean="0"/>
          </a:p>
          <a:p>
            <a:pPr marL="542925" lvl="1" indent="-184150"/>
            <a:r>
              <a:rPr lang="en-GB" sz="2000" dirty="0" smtClean="0"/>
              <a:t>Defining Common Goals using our users expectations as a basis.</a:t>
            </a:r>
          </a:p>
          <a:p>
            <a:pPr marL="542925" lvl="1" indent="-184150"/>
            <a:endParaRPr lang="en-GB" sz="2000" dirty="0" smtClean="0"/>
          </a:p>
          <a:p>
            <a:pPr marL="542925" lvl="1" indent="-184150"/>
            <a:endParaRPr lang="en-GB" dirty="0" smtClean="0"/>
          </a:p>
          <a:p>
            <a:pPr marL="85725" lvl="1" indent="0">
              <a:buNone/>
            </a:pPr>
            <a:r>
              <a:rPr lang="en-GB" sz="1400" b="1" dirty="0" smtClean="0"/>
              <a:t>NB</a:t>
            </a:r>
            <a:r>
              <a:rPr lang="en-GB" sz="1400" dirty="0" smtClean="0"/>
              <a:t>: All municipalities within the Gothenburg Region (GR) are also invited to join this joint venture.</a:t>
            </a:r>
          </a:p>
        </p:txBody>
      </p:sp>
      <p:sp>
        <p:nvSpPr>
          <p:cNvPr id="2" name="Rubrik 1"/>
          <p:cNvSpPr>
            <a:spLocks noGrp="1"/>
          </p:cNvSpPr>
          <p:nvPr>
            <p:ph type="title"/>
          </p:nvPr>
        </p:nvSpPr>
        <p:spPr>
          <a:xfrm>
            <a:off x="533400" y="469900"/>
            <a:ext cx="8229600" cy="660400"/>
          </a:xfrm>
        </p:spPr>
        <p:txBody>
          <a:bodyPr/>
          <a:lstStyle/>
          <a:p>
            <a:pPr algn="ctr"/>
            <a:r>
              <a:rPr lang="sv-SE" dirty="0" smtClean="0"/>
              <a:t>Trafik Göteborg – </a:t>
            </a:r>
            <a:r>
              <a:rPr lang="en-GB" dirty="0" smtClean="0"/>
              <a:t>a Common Vision</a:t>
            </a:r>
            <a:endParaRPr lang="en-GB" dirty="0"/>
          </a:p>
        </p:txBody>
      </p:sp>
      <p:pic>
        <p:nvPicPr>
          <p:cNvPr id="5" name="Picture 22" descr="Regina-tåg_TH"/>
          <p:cNvPicPr>
            <a:picLocks noChangeAspect="1" noChangeArrowheads="1"/>
          </p:cNvPicPr>
          <p:nvPr/>
        </p:nvPicPr>
        <p:blipFill>
          <a:blip r:embed="rId5"/>
          <a:srcRect/>
          <a:stretch>
            <a:fillRect/>
          </a:stretch>
        </p:blipFill>
        <p:spPr bwMode="auto">
          <a:xfrm>
            <a:off x="166688" y="1674813"/>
            <a:ext cx="1801812" cy="1609725"/>
          </a:xfrm>
          <a:prstGeom prst="rect">
            <a:avLst/>
          </a:prstGeom>
          <a:noFill/>
          <a:ln w="9525">
            <a:noFill/>
            <a:miter lim="800000"/>
            <a:headEnd/>
            <a:tailEnd/>
          </a:ln>
        </p:spPr>
      </p:pic>
      <p:graphicFrame>
        <p:nvGraphicFramePr>
          <p:cNvPr id="7" name="Object 4"/>
          <p:cNvGraphicFramePr>
            <a:graphicFrameLocks noChangeAspect="1"/>
          </p:cNvGraphicFramePr>
          <p:nvPr/>
        </p:nvGraphicFramePr>
        <p:xfrm>
          <a:off x="17498" y="3910013"/>
          <a:ext cx="1695450" cy="1943100"/>
        </p:xfrm>
        <a:graphic>
          <a:graphicData uri="http://schemas.openxmlformats.org/presentationml/2006/ole">
            <p:oleObj spid="_x0000_s52226" name="Photo Editor-foto" r:id="rId6" imgW="3828571" imgH="5714286" progId="">
              <p:embed/>
            </p:oleObj>
          </a:graphicData>
        </a:graphic>
      </p:graphicFrame>
      <p:pic>
        <p:nvPicPr>
          <p:cNvPr id="12" name="Bildobjekt 7" descr="Järntorget.jpg"/>
          <p:cNvPicPr>
            <a:picLocks noChangeAspect="1"/>
          </p:cNvPicPr>
          <p:nvPr/>
        </p:nvPicPr>
        <p:blipFill>
          <a:blip r:embed="rId7"/>
          <a:srcRect/>
          <a:stretch>
            <a:fillRect/>
          </a:stretch>
        </p:blipFill>
        <p:spPr bwMode="auto">
          <a:xfrm>
            <a:off x="865223" y="3589338"/>
            <a:ext cx="2157377" cy="1910327"/>
          </a:xfrm>
          <a:prstGeom prst="rect">
            <a:avLst/>
          </a:prstGeom>
          <a:noFill/>
          <a:ln w="9525">
            <a:noFill/>
            <a:miter lim="800000"/>
            <a:headEnd/>
            <a:tailEnd/>
          </a:ln>
        </p:spPr>
      </p:pic>
      <p:pic>
        <p:nvPicPr>
          <p:cNvPr id="10" name="Picture 7" descr="varningsskylt"/>
          <p:cNvPicPr>
            <a:picLocks noChangeAspect="1" noChangeArrowheads="1"/>
          </p:cNvPicPr>
          <p:nvPr/>
        </p:nvPicPr>
        <p:blipFill>
          <a:blip r:embed="rId8"/>
          <a:srcRect/>
          <a:stretch>
            <a:fillRect/>
          </a:stretch>
        </p:blipFill>
        <p:spPr bwMode="auto">
          <a:xfrm>
            <a:off x="1695450" y="5073846"/>
            <a:ext cx="1327150" cy="917183"/>
          </a:xfrm>
          <a:prstGeom prst="rect">
            <a:avLst/>
          </a:prstGeom>
          <a:noFill/>
          <a:ln w="9525">
            <a:noFill/>
            <a:miter lim="800000"/>
            <a:headEnd/>
            <a:tailEnd/>
          </a:ln>
        </p:spPr>
      </p:pic>
    </p:spTree>
    <p:extLst>
      <p:ext uri="{BB962C8B-B14F-4D97-AF65-F5344CB8AC3E}">
        <p14:creationId xmlns="" xmlns:p14="http://schemas.microsoft.com/office/powerpoint/2010/main" val="13925308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85800" y="332656"/>
            <a:ext cx="7772400" cy="644806"/>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algn="ctr"/>
            <a:r>
              <a:rPr lang="en-GB" dirty="0" smtClean="0"/>
              <a:t>Common Goals</a:t>
            </a:r>
            <a:endParaRPr lang="en-GB" dirty="0"/>
          </a:p>
        </p:txBody>
      </p:sp>
      <p:sp>
        <p:nvSpPr>
          <p:cNvPr id="3" name="Platshållare för innehåll 2"/>
          <p:cNvSpPr>
            <a:spLocks noGrp="1"/>
          </p:cNvSpPr>
          <p:nvPr>
            <p:ph idx="1"/>
          </p:nvPr>
        </p:nvSpPr>
        <p:spPr>
          <a:xfrm>
            <a:off x="916209" y="977462"/>
            <a:ext cx="7772400" cy="4902514"/>
          </a:xfrm>
        </p:spPr>
        <p:txBody>
          <a:bodyPr/>
          <a:lstStyle/>
          <a:p>
            <a:pPr lvl="0">
              <a:buClr>
                <a:srgbClr val="0070C0"/>
              </a:buClr>
              <a:buSzPct val="200000"/>
              <a:buFont typeface="+mj-lt"/>
              <a:buAutoNum type="arabicPeriod"/>
            </a:pPr>
            <a:endParaRPr lang="sv-SE" sz="1800" b="1" dirty="0"/>
          </a:p>
          <a:p>
            <a:pPr marL="514350" indent="-514350">
              <a:buClr>
                <a:srgbClr val="0070C0"/>
              </a:buClr>
              <a:buSzPct val="200000"/>
              <a:buFont typeface="+mj-lt"/>
              <a:buAutoNum type="arabicPeriod"/>
            </a:pPr>
            <a:r>
              <a:rPr lang="en-GB" sz="1800" b="1" dirty="0" smtClean="0"/>
              <a:t>Publish traffic information for all disturbances or events that have an impact on the transport network. </a:t>
            </a:r>
          </a:p>
          <a:p>
            <a:pPr marL="514350" indent="-514350">
              <a:buClr>
                <a:srgbClr val="0070C0"/>
              </a:buClr>
              <a:buSzPct val="200000"/>
              <a:buFont typeface="+mj-lt"/>
              <a:buAutoNum type="arabicPeriod"/>
            </a:pPr>
            <a:endParaRPr lang="en-GB" sz="1800" dirty="0" smtClean="0"/>
          </a:p>
          <a:p>
            <a:pPr marL="514350" lvl="0" indent="-514350">
              <a:buClr>
                <a:srgbClr val="0070C0"/>
              </a:buClr>
              <a:buSzPct val="200000"/>
              <a:buFont typeface="+mj-lt"/>
              <a:buAutoNum type="arabicPeriod"/>
            </a:pPr>
            <a:r>
              <a:rPr lang="en-GB" sz="1800" b="1" dirty="0" smtClean="0"/>
              <a:t>Resolve any disturbances or obstacles effectively and efficiently that have an impact on the transport network.</a:t>
            </a:r>
          </a:p>
          <a:p>
            <a:pPr marL="514350" lvl="0" indent="-514350">
              <a:buClr>
                <a:srgbClr val="0070C0"/>
              </a:buClr>
              <a:buSzPct val="200000"/>
              <a:buFont typeface="+mj-lt"/>
              <a:buAutoNum type="arabicPeriod"/>
            </a:pPr>
            <a:endParaRPr lang="en-GB" sz="1800" dirty="0" smtClean="0"/>
          </a:p>
          <a:p>
            <a:pPr marL="514350" lvl="0" indent="-514350">
              <a:buClr>
                <a:srgbClr val="0070C0"/>
              </a:buClr>
              <a:buSzPct val="200000"/>
              <a:buFont typeface="+mj-lt"/>
              <a:buAutoNum type="arabicPeriod"/>
            </a:pPr>
            <a:r>
              <a:rPr lang="en-US" sz="1800" b="1" dirty="0" smtClean="0"/>
              <a:t>Inform users of planned traffic restrictions so that re-routing of goods or transport is possible.</a:t>
            </a:r>
          </a:p>
          <a:p>
            <a:pPr marL="514350" lvl="0" indent="-514350">
              <a:buClr>
                <a:srgbClr val="0070C0"/>
              </a:buClr>
              <a:buSzPct val="200000"/>
              <a:buFont typeface="+mj-lt"/>
              <a:buAutoNum type="arabicPeriod"/>
            </a:pPr>
            <a:endParaRPr lang="en-GB" sz="1800" dirty="0" smtClean="0"/>
          </a:p>
          <a:p>
            <a:pPr marL="514350" indent="-514350">
              <a:buClr>
                <a:srgbClr val="0070C0"/>
              </a:buClr>
              <a:buSzPct val="200000"/>
              <a:buFont typeface="+mj-lt"/>
              <a:buAutoNum type="arabicPeriod"/>
            </a:pPr>
            <a:r>
              <a:rPr lang="en-GB" sz="1800" b="1" dirty="0" smtClean="0"/>
              <a:t>Ensure that critical freight routes work and prioritize public transport during major disruptions. </a:t>
            </a:r>
          </a:p>
          <a:p>
            <a:pPr marL="514350" indent="-514350">
              <a:buClr>
                <a:srgbClr val="0070C0"/>
              </a:buClr>
              <a:buSzPct val="200000"/>
              <a:buFont typeface="+mj-lt"/>
              <a:buAutoNum type="arabicPeriod"/>
            </a:pPr>
            <a:endParaRPr lang="en-GB" sz="1800" b="1" dirty="0" smtClean="0"/>
          </a:p>
          <a:p>
            <a:pPr marL="514350" indent="-514350">
              <a:buClr>
                <a:srgbClr val="0070C0"/>
              </a:buClr>
              <a:buSzPct val="200000"/>
              <a:buFont typeface="+mj-lt"/>
              <a:buAutoNum type="arabicPeriod"/>
            </a:pPr>
            <a:r>
              <a:rPr lang="en-GB" sz="1800" b="1" dirty="0" smtClean="0"/>
              <a:t>Help to ensure reliable journey times on defined routes.</a:t>
            </a:r>
            <a:endParaRPr lang="en-GB" sz="1800" b="1" dirty="0"/>
          </a:p>
        </p:txBody>
      </p:sp>
    </p:spTree>
    <p:extLst>
      <p:ext uri="{BB962C8B-B14F-4D97-AF65-F5344CB8AC3E}">
        <p14:creationId xmlns:p14="http://schemas.microsoft.com/office/powerpoint/2010/main" xmlns="" val="22178899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ubrik 15"/>
          <p:cNvSpPr>
            <a:spLocks noGrp="1"/>
          </p:cNvSpPr>
          <p:nvPr>
            <p:ph type="title"/>
          </p:nvPr>
        </p:nvSpPr>
        <p:spPr>
          <a:xfrm>
            <a:off x="417085" y="536092"/>
            <a:ext cx="8229602" cy="1252039"/>
          </a:xfrm>
          <a:noFill/>
          <a:ln w="9525">
            <a:noFill/>
            <a:miter lim="800000"/>
            <a:headEnd/>
            <a:tailEnd/>
          </a:ln>
          <a:effectLst/>
        </p:spPr>
        <p:txBody>
          <a:bodyPr vert="horz" wrap="square" lIns="91440" tIns="45720" rIns="91440" bIns="45720" numCol="1" anchor="ctr" anchorCtr="0" compatLnSpc="1">
            <a:prstTxWarp prst="textNoShape">
              <a:avLst/>
            </a:prstTxWarp>
            <a:normAutofit/>
          </a:bodyPr>
          <a:lstStyle/>
          <a:p>
            <a:pPr algn="ctr"/>
            <a:r>
              <a:rPr lang="sv-SE" dirty="0" smtClean="0"/>
              <a:t>Funktion areas Trafik Göteborg</a:t>
            </a:r>
            <a:br>
              <a:rPr lang="sv-SE" dirty="0" smtClean="0"/>
            </a:br>
            <a:endParaRPr lang="sv-SE" dirty="0"/>
          </a:p>
        </p:txBody>
      </p:sp>
      <p:sp>
        <p:nvSpPr>
          <p:cNvPr id="5" name="Ellips 4"/>
          <p:cNvSpPr/>
          <p:nvPr/>
        </p:nvSpPr>
        <p:spPr>
          <a:xfrm>
            <a:off x="1062414" y="2416271"/>
            <a:ext cx="2193474" cy="1224136"/>
          </a:xfrm>
          <a:prstGeom prst="ellipse">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rtlCol="0" anchor="ctr"/>
          <a:lstStyle/>
          <a:p>
            <a:pPr algn="ctr" defTabSz="410751"/>
            <a:r>
              <a:rPr lang="sv-SE" sz="1600" kern="0" dirty="0" smtClean="0">
                <a:solidFill>
                  <a:srgbClr val="FFFFFF">
                    <a:lumMod val="95000"/>
                  </a:srgbClr>
                </a:solidFill>
                <a:latin typeface="Calibri" panose="020F0502020204030204" pitchFamily="34" charset="0"/>
                <a:cs typeface="Calibri" panose="020F0502020204030204" pitchFamily="34" charset="0"/>
                <a:sym typeface="Helvetica Light"/>
              </a:rPr>
              <a:t>Road </a:t>
            </a:r>
            <a:r>
              <a:rPr lang="en-US" sz="1600" kern="0" dirty="0" smtClean="0">
                <a:solidFill>
                  <a:srgbClr val="FFFFFF">
                    <a:lumMod val="95000"/>
                  </a:srgbClr>
                </a:solidFill>
                <a:latin typeface="Calibri" panose="020F0502020204030204" pitchFamily="34" charset="0"/>
                <a:cs typeface="Calibri" panose="020F0502020204030204" pitchFamily="34" charset="0"/>
                <a:sym typeface="Helvetica Light"/>
              </a:rPr>
              <a:t>Traffic</a:t>
            </a:r>
            <a:r>
              <a:rPr lang="sv-SE" sz="1600" kern="0" dirty="0" smtClean="0">
                <a:solidFill>
                  <a:srgbClr val="FFFFFF">
                    <a:lumMod val="95000"/>
                  </a:srgbClr>
                </a:solidFill>
                <a:latin typeface="Calibri" panose="020F0502020204030204" pitchFamily="34" charset="0"/>
                <a:cs typeface="Calibri" panose="020F0502020204030204" pitchFamily="34" charset="0"/>
                <a:sym typeface="Helvetica Light"/>
              </a:rPr>
              <a:t> management</a:t>
            </a:r>
            <a:endParaRPr lang="sv-SE" sz="1600" kern="0" dirty="0">
              <a:solidFill>
                <a:srgbClr val="FFFFFF">
                  <a:lumMod val="95000"/>
                </a:srgbClr>
              </a:solidFill>
              <a:latin typeface="Calibri" panose="020F0502020204030204" pitchFamily="34" charset="0"/>
              <a:cs typeface="Calibri" panose="020F0502020204030204" pitchFamily="34" charset="0"/>
              <a:sym typeface="Helvetica Light"/>
            </a:endParaRPr>
          </a:p>
        </p:txBody>
      </p:sp>
      <p:sp>
        <p:nvSpPr>
          <p:cNvPr id="6" name="Ellips 5"/>
          <p:cNvSpPr/>
          <p:nvPr/>
        </p:nvSpPr>
        <p:spPr>
          <a:xfrm>
            <a:off x="830904" y="4076696"/>
            <a:ext cx="2193474" cy="1224136"/>
          </a:xfrm>
          <a:prstGeom prst="ellipse">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rtlCol="0" anchor="ctr"/>
          <a:lstStyle/>
          <a:p>
            <a:pPr algn="ctr" defTabSz="410751"/>
            <a:r>
              <a:rPr lang="sv-SE" sz="1600" kern="0" dirty="0" err="1" smtClean="0">
                <a:solidFill>
                  <a:srgbClr val="FFFFFF">
                    <a:lumMod val="95000"/>
                  </a:srgbClr>
                </a:solidFill>
                <a:latin typeface="Calibri" panose="020F0502020204030204" pitchFamily="34" charset="0"/>
                <a:cs typeface="Calibri" panose="020F0502020204030204" pitchFamily="34" charset="0"/>
                <a:sym typeface="Helvetica Light"/>
              </a:rPr>
              <a:t>Traffic</a:t>
            </a:r>
            <a:r>
              <a:rPr lang="sv-SE" sz="1600" kern="0" dirty="0" smtClean="0">
                <a:solidFill>
                  <a:srgbClr val="FFFFFF">
                    <a:lumMod val="95000"/>
                  </a:srgbClr>
                </a:solidFill>
                <a:latin typeface="Calibri" panose="020F0502020204030204" pitchFamily="34" charset="0"/>
                <a:cs typeface="Calibri" panose="020F0502020204030204" pitchFamily="34" charset="0"/>
                <a:sym typeface="Helvetica Light"/>
              </a:rPr>
              <a:t> </a:t>
            </a:r>
            <a:r>
              <a:rPr lang="sv-SE" sz="1600" kern="0" dirty="0" err="1" smtClean="0">
                <a:solidFill>
                  <a:srgbClr val="FFFFFF">
                    <a:lumMod val="95000"/>
                  </a:srgbClr>
                </a:solidFill>
                <a:latin typeface="Calibri" panose="020F0502020204030204" pitchFamily="34" charset="0"/>
                <a:cs typeface="Calibri" panose="020F0502020204030204" pitchFamily="34" charset="0"/>
                <a:sym typeface="Helvetica Light"/>
              </a:rPr>
              <a:t>Editorial</a:t>
            </a:r>
            <a:r>
              <a:rPr lang="sv-SE" sz="1600" kern="0" dirty="0" smtClean="0">
                <a:solidFill>
                  <a:srgbClr val="FFFFFF">
                    <a:lumMod val="95000"/>
                  </a:srgbClr>
                </a:solidFill>
                <a:latin typeface="Calibri" panose="020F0502020204030204" pitchFamily="34" charset="0"/>
                <a:cs typeface="Calibri" panose="020F0502020204030204" pitchFamily="34" charset="0"/>
                <a:sym typeface="Helvetica Light"/>
              </a:rPr>
              <a:t> </a:t>
            </a:r>
            <a:r>
              <a:rPr lang="sv-SE" sz="1600" kern="0" dirty="0" err="1" smtClean="0">
                <a:solidFill>
                  <a:srgbClr val="FFFFFF">
                    <a:lumMod val="95000"/>
                  </a:srgbClr>
                </a:solidFill>
                <a:latin typeface="Calibri" panose="020F0502020204030204" pitchFamily="34" charset="0"/>
                <a:cs typeface="Calibri" panose="020F0502020204030204" pitchFamily="34" charset="0"/>
                <a:sym typeface="Helvetica Light"/>
              </a:rPr>
              <a:t>office</a:t>
            </a:r>
            <a:endParaRPr lang="sv-SE" sz="1600" kern="0" dirty="0">
              <a:solidFill>
                <a:srgbClr val="FFFFFF">
                  <a:lumMod val="95000"/>
                </a:srgbClr>
              </a:solidFill>
              <a:latin typeface="Calibri" panose="020F0502020204030204" pitchFamily="34" charset="0"/>
              <a:cs typeface="Calibri" panose="020F0502020204030204" pitchFamily="34" charset="0"/>
              <a:sym typeface="Helvetica Light"/>
            </a:endParaRPr>
          </a:p>
        </p:txBody>
      </p:sp>
      <p:sp>
        <p:nvSpPr>
          <p:cNvPr id="7" name="Ellips 6"/>
          <p:cNvSpPr/>
          <p:nvPr/>
        </p:nvSpPr>
        <p:spPr>
          <a:xfrm>
            <a:off x="3630386" y="4873881"/>
            <a:ext cx="2193474" cy="1224136"/>
          </a:xfrm>
          <a:prstGeom prst="ellipse">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rtlCol="0" anchor="ctr"/>
          <a:lstStyle/>
          <a:p>
            <a:pPr algn="ctr" defTabSz="410751"/>
            <a:r>
              <a:rPr lang="sv-SE" sz="1600" kern="0" dirty="0" err="1" smtClean="0">
                <a:solidFill>
                  <a:srgbClr val="FFFFFF">
                    <a:lumMod val="95000"/>
                  </a:srgbClr>
                </a:solidFill>
                <a:latin typeface="Calibri" panose="020F0502020204030204" pitchFamily="34" charset="0"/>
                <a:cs typeface="Calibri" panose="020F0502020204030204" pitchFamily="34" charset="0"/>
                <a:sym typeface="Helvetica Light"/>
              </a:rPr>
              <a:t>Traffic</a:t>
            </a:r>
            <a:r>
              <a:rPr lang="sv-SE" sz="1600" kern="0" dirty="0" smtClean="0">
                <a:solidFill>
                  <a:srgbClr val="FFFFFF">
                    <a:lumMod val="95000"/>
                  </a:srgbClr>
                </a:solidFill>
                <a:latin typeface="Calibri" panose="020F0502020204030204" pitchFamily="34" charset="0"/>
                <a:cs typeface="Calibri" panose="020F0502020204030204" pitchFamily="34" charset="0"/>
                <a:sym typeface="Helvetica Light"/>
              </a:rPr>
              <a:t> </a:t>
            </a:r>
            <a:r>
              <a:rPr lang="sv-SE" sz="1600" kern="0" dirty="0" err="1" smtClean="0">
                <a:solidFill>
                  <a:srgbClr val="FFFFFF">
                    <a:lumMod val="95000"/>
                  </a:srgbClr>
                </a:solidFill>
                <a:latin typeface="Calibri" panose="020F0502020204030204" pitchFamily="34" charset="0"/>
                <a:cs typeface="Calibri" panose="020F0502020204030204" pitchFamily="34" charset="0"/>
                <a:sym typeface="Helvetica Light"/>
              </a:rPr>
              <a:t>Analysis</a:t>
            </a:r>
            <a:r>
              <a:rPr lang="sv-SE" sz="1600" kern="0" dirty="0" smtClean="0">
                <a:solidFill>
                  <a:srgbClr val="FFFFFF">
                    <a:lumMod val="95000"/>
                  </a:srgbClr>
                </a:solidFill>
                <a:latin typeface="Calibri" panose="020F0502020204030204" pitchFamily="34" charset="0"/>
                <a:cs typeface="Calibri" panose="020F0502020204030204" pitchFamily="34" charset="0"/>
                <a:sym typeface="Helvetica Light"/>
              </a:rPr>
              <a:t> </a:t>
            </a:r>
            <a:endParaRPr lang="sv-SE" sz="1600" kern="0" dirty="0">
              <a:solidFill>
                <a:srgbClr val="FFFFFF">
                  <a:lumMod val="95000"/>
                </a:srgbClr>
              </a:solidFill>
              <a:latin typeface="Calibri" panose="020F0502020204030204" pitchFamily="34" charset="0"/>
              <a:cs typeface="Calibri" panose="020F0502020204030204" pitchFamily="34" charset="0"/>
              <a:sym typeface="Helvetica Light"/>
            </a:endParaRPr>
          </a:p>
        </p:txBody>
      </p:sp>
      <p:sp>
        <p:nvSpPr>
          <p:cNvPr id="8" name="Ellips 7"/>
          <p:cNvSpPr/>
          <p:nvPr/>
        </p:nvSpPr>
        <p:spPr>
          <a:xfrm>
            <a:off x="5740504" y="2204864"/>
            <a:ext cx="2193474" cy="1224136"/>
          </a:xfrm>
          <a:prstGeom prst="ellipse">
            <a:avLst/>
          </a:prstGeom>
          <a:solidFill>
            <a:schemeClr val="accent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rtlCol="0" anchor="ctr"/>
          <a:lstStyle/>
          <a:p>
            <a:pPr algn="ctr" defTabSz="410751"/>
            <a:r>
              <a:rPr lang="sv-SE" sz="1600" kern="0" dirty="0" smtClean="0">
                <a:solidFill>
                  <a:schemeClr val="tx1">
                    <a:lumMod val="50000"/>
                    <a:lumOff val="50000"/>
                  </a:schemeClr>
                </a:solidFill>
                <a:latin typeface="Calibri" panose="020F0502020204030204" pitchFamily="34" charset="0"/>
                <a:cs typeface="Calibri" panose="020F0502020204030204" pitchFamily="34" charset="0"/>
                <a:sym typeface="Helvetica Light"/>
              </a:rPr>
              <a:t>Management, administration and Development</a:t>
            </a:r>
            <a:endParaRPr lang="sv-SE" sz="1600" kern="0" dirty="0">
              <a:solidFill>
                <a:schemeClr val="tx1">
                  <a:lumMod val="50000"/>
                  <a:lumOff val="50000"/>
                </a:schemeClr>
              </a:solidFill>
              <a:latin typeface="Calibri" panose="020F0502020204030204" pitchFamily="34" charset="0"/>
              <a:cs typeface="Calibri" panose="020F0502020204030204" pitchFamily="34" charset="0"/>
              <a:sym typeface="Helvetica Light"/>
            </a:endParaRPr>
          </a:p>
        </p:txBody>
      </p:sp>
      <p:sp>
        <p:nvSpPr>
          <p:cNvPr id="9" name="Ellips 8"/>
          <p:cNvSpPr/>
          <p:nvPr/>
        </p:nvSpPr>
        <p:spPr>
          <a:xfrm>
            <a:off x="3318038" y="3178280"/>
            <a:ext cx="2491518" cy="1395375"/>
          </a:xfrm>
          <a:prstGeom prst="ellipse">
            <a:avLst/>
          </a:prstGeom>
          <a:solidFill>
            <a:srgbClr val="0099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rtlCol="0" anchor="ctr"/>
          <a:lstStyle/>
          <a:p>
            <a:pPr algn="ctr" defTabSz="410751"/>
            <a:r>
              <a:rPr lang="sv-SE" sz="1969" kern="0" dirty="0" smtClean="0">
                <a:solidFill>
                  <a:srgbClr val="FFFFFF">
                    <a:lumMod val="95000"/>
                  </a:srgbClr>
                </a:solidFill>
                <a:latin typeface="Calibri" panose="020F0502020204030204" pitchFamily="34" charset="0"/>
                <a:cs typeface="Calibri" panose="020F0502020204030204" pitchFamily="34" charset="0"/>
                <a:sym typeface="Helvetica Light"/>
              </a:rPr>
              <a:t>Trafik </a:t>
            </a:r>
            <a:r>
              <a:rPr lang="sv-SE" sz="1969" kern="0" dirty="0">
                <a:solidFill>
                  <a:srgbClr val="FFFFFF">
                    <a:lumMod val="95000"/>
                  </a:srgbClr>
                </a:solidFill>
                <a:latin typeface="Calibri" panose="020F0502020204030204" pitchFamily="34" charset="0"/>
                <a:cs typeface="Calibri" panose="020F0502020204030204" pitchFamily="34" charset="0"/>
                <a:sym typeface="Helvetica Light"/>
              </a:rPr>
              <a:t>Göteborg</a:t>
            </a:r>
          </a:p>
        </p:txBody>
      </p:sp>
      <p:sp>
        <p:nvSpPr>
          <p:cNvPr id="11" name="Vänster-höger 10"/>
          <p:cNvSpPr/>
          <p:nvPr/>
        </p:nvSpPr>
        <p:spPr>
          <a:xfrm rot="1684382">
            <a:off x="2973639" y="3404078"/>
            <a:ext cx="446387" cy="156327"/>
          </a:xfrm>
          <a:prstGeom prst="leftRightArrow">
            <a:avLst/>
          </a:prstGeom>
          <a:solidFill>
            <a:schemeClr val="accent6">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1"/>
            <a:endParaRPr lang="sv-SE" sz="1600" kern="0">
              <a:solidFill>
                <a:srgbClr val="FFFFFF"/>
              </a:solidFill>
              <a:sym typeface="Helvetica Light"/>
            </a:endParaRPr>
          </a:p>
        </p:txBody>
      </p:sp>
      <p:sp>
        <p:nvSpPr>
          <p:cNvPr id="14" name="Vänster-höger 13"/>
          <p:cNvSpPr/>
          <p:nvPr/>
        </p:nvSpPr>
        <p:spPr>
          <a:xfrm rot="5031504">
            <a:off x="4459260" y="4726887"/>
            <a:ext cx="447254" cy="154783"/>
          </a:xfrm>
          <a:prstGeom prst="leftRightArrow">
            <a:avLst/>
          </a:prstGeom>
          <a:solidFill>
            <a:schemeClr val="accent6">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1"/>
            <a:endParaRPr lang="sv-SE" sz="1600" kern="0">
              <a:solidFill>
                <a:srgbClr val="FFFFFF"/>
              </a:solidFill>
              <a:sym typeface="Helvetica Light"/>
            </a:endParaRPr>
          </a:p>
        </p:txBody>
      </p:sp>
      <p:sp>
        <p:nvSpPr>
          <p:cNvPr id="15" name="Vänster-höger 14"/>
          <p:cNvSpPr/>
          <p:nvPr/>
        </p:nvSpPr>
        <p:spPr>
          <a:xfrm rot="19767560">
            <a:off x="3007861" y="4314756"/>
            <a:ext cx="446387" cy="156327"/>
          </a:xfrm>
          <a:prstGeom prst="leftRightArrow">
            <a:avLst/>
          </a:prstGeom>
          <a:solidFill>
            <a:schemeClr val="accent6">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1"/>
            <a:endParaRPr lang="sv-SE" sz="1600" kern="0">
              <a:solidFill>
                <a:srgbClr val="FFFFFF"/>
              </a:solidFill>
              <a:sym typeface="Helvetica Light"/>
            </a:endParaRPr>
          </a:p>
        </p:txBody>
      </p:sp>
      <p:sp>
        <p:nvSpPr>
          <p:cNvPr id="17" name="Vänster-höger 16"/>
          <p:cNvSpPr/>
          <p:nvPr/>
        </p:nvSpPr>
        <p:spPr>
          <a:xfrm rot="19502526">
            <a:off x="5517309" y="3230076"/>
            <a:ext cx="446387" cy="156327"/>
          </a:xfrm>
          <a:prstGeom prst="leftRightArrow">
            <a:avLst/>
          </a:prstGeom>
          <a:solidFill>
            <a:schemeClr val="accent6">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1"/>
            <a:endParaRPr lang="sv-SE" sz="1600" kern="0">
              <a:solidFill>
                <a:srgbClr val="FFFFFF"/>
              </a:solidFill>
              <a:sym typeface="Helvetica Light"/>
            </a:endParaRPr>
          </a:p>
        </p:txBody>
      </p:sp>
    </p:spTree>
    <p:extLst>
      <p:ext uri="{BB962C8B-B14F-4D97-AF65-F5344CB8AC3E}">
        <p14:creationId xmlns="" xmlns:p14="http://schemas.microsoft.com/office/powerpoint/2010/main" val="44425330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smtClean="0"/>
              <a:t>Next</a:t>
            </a:r>
            <a:r>
              <a:rPr lang="sv-SE" dirty="0" smtClean="0"/>
              <a:t> steps</a:t>
            </a:r>
            <a:endParaRPr lang="sv-SE" dirty="0"/>
          </a:p>
        </p:txBody>
      </p:sp>
      <p:sp>
        <p:nvSpPr>
          <p:cNvPr id="3" name="Platshållare för innehåll 2"/>
          <p:cNvSpPr>
            <a:spLocks noGrp="1"/>
          </p:cNvSpPr>
          <p:nvPr>
            <p:ph idx="1"/>
          </p:nvPr>
        </p:nvSpPr>
        <p:spPr/>
        <p:txBody>
          <a:bodyPr>
            <a:normAutofit lnSpcReduction="10000"/>
          </a:bodyPr>
          <a:lstStyle/>
          <a:p>
            <a:r>
              <a:rPr lang="en-US" dirty="0" smtClean="0"/>
              <a:t>Agreement for 10 years is about too be signed</a:t>
            </a:r>
          </a:p>
          <a:p>
            <a:r>
              <a:rPr lang="en-US" dirty="0" smtClean="0"/>
              <a:t>Establishing the new ”organization” from the pilot with a common agreed management, and the name </a:t>
            </a:r>
            <a:r>
              <a:rPr lang="en-US" dirty="0" err="1" smtClean="0"/>
              <a:t>Trafik</a:t>
            </a:r>
            <a:r>
              <a:rPr lang="en-US" dirty="0" smtClean="0"/>
              <a:t> </a:t>
            </a:r>
            <a:r>
              <a:rPr lang="en-US" dirty="0" err="1" smtClean="0"/>
              <a:t>Göteborg</a:t>
            </a:r>
            <a:r>
              <a:rPr lang="en-US" dirty="0" smtClean="0"/>
              <a:t> by December 2015.</a:t>
            </a:r>
          </a:p>
          <a:p>
            <a:r>
              <a:rPr lang="en-US" dirty="0" smtClean="0"/>
              <a:t>Further organizational development, routines etc</a:t>
            </a:r>
          </a:p>
          <a:p>
            <a:r>
              <a:rPr lang="en-US" dirty="0" smtClean="0"/>
              <a:t>Further development, implementation of technical systems</a:t>
            </a:r>
          </a:p>
          <a:p>
            <a:pPr lvl="1"/>
            <a:r>
              <a:rPr lang="en-US" dirty="0" smtClean="0"/>
              <a:t>Traffic signals</a:t>
            </a:r>
          </a:p>
          <a:p>
            <a:pPr lvl="1"/>
            <a:r>
              <a:rPr lang="en-US" dirty="0" smtClean="0"/>
              <a:t>More </a:t>
            </a:r>
            <a:r>
              <a:rPr lang="en-US" dirty="0" err="1" smtClean="0"/>
              <a:t>kameras</a:t>
            </a:r>
            <a:r>
              <a:rPr lang="en-US" dirty="0" smtClean="0"/>
              <a:t>, more information signs</a:t>
            </a:r>
          </a:p>
          <a:p>
            <a:pPr lvl="1"/>
            <a:r>
              <a:rPr lang="en-US" dirty="0" smtClean="0"/>
              <a:t>Better information channels </a:t>
            </a:r>
          </a:p>
          <a:p>
            <a:pPr lvl="1"/>
            <a:r>
              <a:rPr lang="en-US" dirty="0" smtClean="0"/>
              <a:t>Including traffic management systems for the new </a:t>
            </a:r>
            <a:r>
              <a:rPr lang="en-US" dirty="0" err="1" smtClean="0"/>
              <a:t>Hisingen</a:t>
            </a:r>
            <a:r>
              <a:rPr lang="en-US" dirty="0" smtClean="0"/>
              <a:t> bridge</a:t>
            </a:r>
          </a:p>
          <a:p>
            <a:pPr lvl="1"/>
            <a:r>
              <a:rPr lang="en-US" dirty="0" smtClean="0"/>
              <a:t>Etc</a:t>
            </a:r>
          </a:p>
          <a:p>
            <a:r>
              <a:rPr lang="en-US" dirty="0" smtClean="0"/>
              <a:t>More partners</a:t>
            </a:r>
          </a:p>
          <a:p>
            <a:endParaRPr lang="en-US" dirty="0"/>
          </a:p>
        </p:txBody>
      </p:sp>
      <p:sp>
        <p:nvSpPr>
          <p:cNvPr id="4" name="Platshållare för datum 3"/>
          <p:cNvSpPr>
            <a:spLocks noGrp="1"/>
          </p:cNvSpPr>
          <p:nvPr>
            <p:ph type="dt" sz="half" idx="10"/>
          </p:nvPr>
        </p:nvSpPr>
        <p:spPr/>
        <p:txBody>
          <a:bodyPr/>
          <a:lstStyle/>
          <a:p>
            <a:fld id="{3043103E-E04C-0941-9AF7-DE7654E7EFAE}" type="datetime1">
              <a:rPr lang="sv-SE" smtClean="0"/>
              <a:pPr/>
              <a:t>2015-05-28</a:t>
            </a:fld>
            <a:endParaRPr lang="sv-SE"/>
          </a:p>
        </p:txBody>
      </p:sp>
      <p:sp>
        <p:nvSpPr>
          <p:cNvPr id="5" name="Platshållare för sidfot 4"/>
          <p:cNvSpPr>
            <a:spLocks noGrp="1"/>
          </p:cNvSpPr>
          <p:nvPr>
            <p:ph type="ftr" sz="quarter" idx="11"/>
          </p:nvPr>
        </p:nvSpPr>
        <p:spPr/>
        <p:txBody>
          <a:bodyPr/>
          <a:lstStyle/>
          <a:p>
            <a:r>
              <a:rPr lang="sv-SE" smtClean="0"/>
              <a:t>Namn</a:t>
            </a:r>
            <a:endParaRPr lang="sv-SE"/>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662655" y="212746"/>
            <a:ext cx="7781297" cy="1569660"/>
          </a:xfrm>
          <a:prstGeom prst="rect">
            <a:avLst/>
          </a:prstGeom>
        </p:spPr>
        <p:txBody>
          <a:bodyPr wrap="none">
            <a:spAutoFit/>
          </a:bodyPr>
          <a:lstStyle/>
          <a:p>
            <a:pPr algn="ctr"/>
            <a:r>
              <a:rPr lang="en-GB" sz="3200" b="1" dirty="0" smtClean="0">
                <a:solidFill>
                  <a:schemeClr val="accent1"/>
                </a:solidFill>
                <a:latin typeface="+mj-lt"/>
                <a:ea typeface="+mj-ea"/>
                <a:cs typeface="+mj-cs"/>
              </a:rPr>
              <a:t>To Sum up with a Swedish expression:</a:t>
            </a:r>
          </a:p>
          <a:p>
            <a:pPr algn="ctr"/>
            <a:r>
              <a:rPr lang="en-GB" sz="3200" b="1" dirty="0" smtClean="0">
                <a:solidFill>
                  <a:schemeClr val="accent1"/>
                </a:solidFill>
                <a:latin typeface="+mj-lt"/>
                <a:ea typeface="+mj-ea"/>
                <a:cs typeface="+mj-cs"/>
              </a:rPr>
              <a:t>How do you eat an Elephant ?</a:t>
            </a:r>
          </a:p>
          <a:p>
            <a:pPr algn="ctr"/>
            <a:r>
              <a:rPr lang="en-GB" sz="3200" b="1" dirty="0" smtClean="0">
                <a:solidFill>
                  <a:schemeClr val="accent1"/>
                </a:solidFill>
                <a:latin typeface="+mj-lt"/>
                <a:ea typeface="+mj-ea"/>
                <a:cs typeface="+mj-cs"/>
              </a:rPr>
              <a:t>The Answer is; One bit at a time</a:t>
            </a:r>
            <a:endParaRPr lang="en-GB" sz="1600" b="1" dirty="0" smtClean="0">
              <a:solidFill>
                <a:schemeClr val="accent1"/>
              </a:solidFill>
              <a:latin typeface="+mj-lt"/>
              <a:ea typeface="+mj-ea"/>
              <a:cs typeface="+mj-cs"/>
            </a:endParaRPr>
          </a:p>
        </p:txBody>
      </p:sp>
      <p:sp>
        <p:nvSpPr>
          <p:cNvPr id="7" name="Platshållare för innehåll 2"/>
          <p:cNvSpPr>
            <a:spLocks noGrp="1"/>
          </p:cNvSpPr>
          <p:nvPr>
            <p:ph idx="1"/>
          </p:nvPr>
        </p:nvSpPr>
        <p:spPr>
          <a:xfrm>
            <a:off x="3413772" y="1989139"/>
            <a:ext cx="5526971" cy="3686039"/>
          </a:xfrm>
        </p:spPr>
        <p:txBody>
          <a:bodyPr>
            <a:normAutofit fontScale="92500" lnSpcReduction="20000"/>
          </a:bodyPr>
          <a:lstStyle/>
          <a:p>
            <a:pPr>
              <a:buNone/>
            </a:pPr>
            <a:r>
              <a:rPr lang="en-GB" sz="2800" dirty="0" smtClean="0"/>
              <a:t>This is, and has been a huge job !</a:t>
            </a:r>
          </a:p>
          <a:p>
            <a:endParaRPr lang="en-GB" dirty="0" smtClean="0"/>
          </a:p>
          <a:p>
            <a:pPr marL="177800" indent="0">
              <a:buNone/>
            </a:pPr>
            <a:r>
              <a:rPr lang="en-GB" dirty="0" smtClean="0"/>
              <a:t>It requires a lot of work within the organisations:</a:t>
            </a:r>
          </a:p>
          <a:p>
            <a:pPr marL="177800" indent="0">
              <a:buNone/>
            </a:pPr>
            <a:endParaRPr lang="en-GB" dirty="0" smtClean="0"/>
          </a:p>
          <a:p>
            <a:pPr marL="815000" lvl="1" indent="-457200"/>
            <a:r>
              <a:rPr lang="en-GB" dirty="0" smtClean="0"/>
              <a:t>New routines regarding road work sand contractors</a:t>
            </a:r>
          </a:p>
          <a:p>
            <a:pPr marL="815000" lvl="1" indent="-457200"/>
            <a:r>
              <a:rPr lang="en-GB" dirty="0" smtClean="0"/>
              <a:t>Technical systems needed to be connected together</a:t>
            </a:r>
          </a:p>
          <a:p>
            <a:pPr marL="815000" lvl="1" indent="-457200"/>
            <a:r>
              <a:rPr lang="en-GB" dirty="0" smtClean="0"/>
              <a:t>Internal cultural differences need to be dealt with</a:t>
            </a:r>
          </a:p>
          <a:p>
            <a:pPr marL="177800" indent="0">
              <a:buNone/>
            </a:pPr>
            <a:endParaRPr lang="en-GB" dirty="0" smtClean="0"/>
          </a:p>
          <a:p>
            <a:pPr marL="177800" indent="0">
              <a:buNone/>
            </a:pPr>
            <a:r>
              <a:rPr lang="en-GB" dirty="0" smtClean="0"/>
              <a:t>This needs to be worked in within all three organisations requiring and should not be underestimated. </a:t>
            </a:r>
            <a:endParaRPr lang="en-GB" dirty="0"/>
          </a:p>
        </p:txBody>
      </p:sp>
      <p:pic>
        <p:nvPicPr>
          <p:cNvPr id="2050" name="Picture 2" descr="http://images.nationalgeographic.com/wpf/media-live/photos/000/004/cache/african-elephant_435_600x450.jpg">
            <a:hlinkClick r:id="rId3"/>
          </p:cNvPr>
          <p:cNvPicPr>
            <a:picLocks noChangeAspect="1" noChangeArrowheads="1"/>
          </p:cNvPicPr>
          <p:nvPr/>
        </p:nvPicPr>
        <p:blipFill>
          <a:blip r:embed="rId4"/>
          <a:srcRect/>
          <a:stretch>
            <a:fillRect/>
          </a:stretch>
        </p:blipFill>
        <p:spPr bwMode="auto">
          <a:xfrm>
            <a:off x="217710" y="2671302"/>
            <a:ext cx="2894239" cy="2171978"/>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85800" y="1790700"/>
            <a:ext cx="7772400" cy="1143000"/>
          </a:xfrm>
        </p:spPr>
        <p:txBody>
          <a:bodyPr>
            <a:noAutofit/>
          </a:bodyPr>
          <a:lstStyle/>
          <a:p>
            <a:pPr algn="ctr"/>
            <a:r>
              <a:rPr lang="en-GB" sz="4400" dirty="0" smtClean="0"/>
              <a:t>Thank you for listening !</a:t>
            </a:r>
            <a:br>
              <a:rPr lang="en-GB" sz="4400" dirty="0" smtClean="0"/>
            </a:br>
            <a:r>
              <a:rPr lang="en-GB" sz="4400" dirty="0" smtClean="0"/>
              <a:t/>
            </a:r>
            <a:br>
              <a:rPr lang="en-GB" sz="4400" dirty="0" smtClean="0"/>
            </a:br>
            <a:r>
              <a:rPr lang="en-GB" sz="4400" dirty="0" smtClean="0"/>
              <a:t>Questions ?</a:t>
            </a:r>
            <a:endParaRPr lang="en-GB" sz="4400" dirty="0"/>
          </a:p>
        </p:txBody>
      </p:sp>
      <p:sp>
        <p:nvSpPr>
          <p:cNvPr id="4" name="Platshållare för bildnummer 3"/>
          <p:cNvSpPr>
            <a:spLocks noGrp="1"/>
          </p:cNvSpPr>
          <p:nvPr>
            <p:ph type="sldNum" sz="quarter" idx="4294967295"/>
          </p:nvPr>
        </p:nvSpPr>
        <p:spPr>
          <a:xfrm>
            <a:off x="6553200" y="6248400"/>
            <a:ext cx="1905000" cy="457200"/>
          </a:xfrm>
          <a:prstGeom prst="rect">
            <a:avLst/>
          </a:prstGeom>
        </p:spPr>
        <p:txBody>
          <a:bodyPr/>
          <a:lstStyle/>
          <a:p>
            <a:fld id="{7BF123E2-9B52-B740-AE10-D9FDE9C7EE01}" type="slidenum">
              <a:rPr lang="sv-SE" smtClean="0"/>
              <a:pPr/>
              <a:t>18</a:t>
            </a:fld>
            <a:endParaRPr lang="sv-SE"/>
          </a:p>
        </p:txBody>
      </p:sp>
    </p:spTree>
    <p:extLst>
      <p:ext uri="{BB962C8B-B14F-4D97-AF65-F5344CB8AC3E}">
        <p14:creationId xmlns="" xmlns:p14="http://schemas.microsoft.com/office/powerpoint/2010/main" val="7396890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ubrik 5"/>
          <p:cNvSpPr>
            <a:spLocks noGrp="1"/>
          </p:cNvSpPr>
          <p:nvPr>
            <p:ph type="ctrTitle"/>
          </p:nvPr>
        </p:nvSpPr>
        <p:spPr/>
        <p:txBody>
          <a:bodyPr/>
          <a:lstStyle/>
          <a:p>
            <a:r>
              <a:rPr lang="sv-SE" dirty="0" smtClean="0"/>
              <a:t>Bortklippt</a:t>
            </a:r>
            <a:endParaRPr lang="sv-SE" dirty="0"/>
          </a:p>
        </p:txBody>
      </p:sp>
      <p:sp>
        <p:nvSpPr>
          <p:cNvPr id="7" name="Underrubrik 6"/>
          <p:cNvSpPr>
            <a:spLocks noGrp="1"/>
          </p:cNvSpPr>
          <p:nvPr>
            <p:ph type="subTitle" idx="1"/>
          </p:nvPr>
        </p:nvSpPr>
        <p:spPr/>
        <p:txBody>
          <a:bodyPr/>
          <a:lstStyle/>
          <a:p>
            <a:endParaRPr lang="sv-SE"/>
          </a:p>
        </p:txBody>
      </p:sp>
      <p:sp>
        <p:nvSpPr>
          <p:cNvPr id="4" name="Platshållare för datum 3"/>
          <p:cNvSpPr>
            <a:spLocks noGrp="1"/>
          </p:cNvSpPr>
          <p:nvPr>
            <p:ph type="dt" sz="half" idx="10"/>
          </p:nvPr>
        </p:nvSpPr>
        <p:spPr/>
        <p:txBody>
          <a:bodyPr/>
          <a:lstStyle/>
          <a:p>
            <a:fld id="{3043103E-E04C-0941-9AF7-DE7654E7EFAE}" type="datetime1">
              <a:rPr lang="sv-SE" smtClean="0"/>
              <a:pPr/>
              <a:t>2015-05-28</a:t>
            </a:fld>
            <a:endParaRPr lang="sv-SE"/>
          </a:p>
        </p:txBody>
      </p:sp>
      <p:sp>
        <p:nvSpPr>
          <p:cNvPr id="5" name="Platshållare för sidfot 4"/>
          <p:cNvSpPr>
            <a:spLocks noGrp="1"/>
          </p:cNvSpPr>
          <p:nvPr>
            <p:ph type="ftr" sz="quarter" idx="11"/>
          </p:nvPr>
        </p:nvSpPr>
        <p:spPr/>
        <p:txBody>
          <a:bodyPr/>
          <a:lstStyle/>
          <a:p>
            <a:r>
              <a:rPr lang="sv-SE" smtClean="0"/>
              <a:t>Namn</a:t>
            </a:r>
            <a:endParaRPr lang="sv-SE"/>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descr="35308544492.jpg"/>
          <p:cNvPicPr>
            <a:picLocks noChangeAspect="1"/>
          </p:cNvPicPr>
          <p:nvPr/>
        </p:nvPicPr>
        <p:blipFill>
          <a:blip r:embed="rId3" cstate="print"/>
          <a:srcRect l="26895" t="8574" r="13972"/>
          <a:stretch>
            <a:fillRect/>
          </a:stretch>
        </p:blipFill>
        <p:spPr bwMode="auto">
          <a:xfrm>
            <a:off x="7226300" y="2"/>
            <a:ext cx="1917700" cy="3622675"/>
          </a:xfrm>
          <a:prstGeom prst="rect">
            <a:avLst/>
          </a:prstGeom>
          <a:noFill/>
          <a:ln w="9525">
            <a:noFill/>
            <a:miter lim="800000"/>
            <a:headEnd/>
            <a:tailEnd/>
          </a:ln>
        </p:spPr>
      </p:pic>
      <p:pic>
        <p:nvPicPr>
          <p:cNvPr id="5" name="Bildobjekt 4" descr="Bildarkivet_ETEJ.jpg"/>
          <p:cNvPicPr>
            <a:picLocks noChangeAspect="1"/>
          </p:cNvPicPr>
          <p:nvPr/>
        </p:nvPicPr>
        <p:blipFill>
          <a:blip r:embed="rId4" cstate="print"/>
          <a:srcRect l="20992" t="140" r="34985"/>
          <a:stretch>
            <a:fillRect/>
          </a:stretch>
        </p:blipFill>
        <p:spPr bwMode="auto">
          <a:xfrm>
            <a:off x="7226300" y="3145168"/>
            <a:ext cx="1917700" cy="2928938"/>
          </a:xfrm>
          <a:prstGeom prst="rect">
            <a:avLst/>
          </a:prstGeom>
          <a:noFill/>
          <a:ln w="9525">
            <a:noFill/>
            <a:miter lim="800000"/>
            <a:headEnd/>
            <a:tailEnd/>
          </a:ln>
        </p:spPr>
      </p:pic>
      <p:sp>
        <p:nvSpPr>
          <p:cNvPr id="7" name="Platshållare för innehåll 6"/>
          <p:cNvSpPr>
            <a:spLocks noGrp="1"/>
          </p:cNvSpPr>
          <p:nvPr>
            <p:ph idx="1"/>
          </p:nvPr>
        </p:nvSpPr>
        <p:spPr>
          <a:xfrm>
            <a:off x="450927" y="1340769"/>
            <a:ext cx="6646892" cy="4525963"/>
          </a:xfrm>
        </p:spPr>
        <p:txBody>
          <a:bodyPr>
            <a:normAutofit/>
          </a:bodyPr>
          <a:lstStyle/>
          <a:p>
            <a:pPr marL="354013" lvl="1" indent="-176213"/>
            <a:endParaRPr lang="en-US" sz="1200" dirty="0" smtClean="0">
              <a:latin typeface="Calibri" pitchFamily="34" charset="0"/>
              <a:cs typeface="Calibri" pitchFamily="34" charset="0"/>
            </a:endParaRPr>
          </a:p>
          <a:p>
            <a:pPr marL="354013" indent="-176213">
              <a:buNone/>
            </a:pPr>
            <a:r>
              <a:rPr lang="en-US" sz="2400" dirty="0" smtClean="0">
                <a:latin typeface="Calibri" pitchFamily="34" charset="0"/>
                <a:cs typeface="Calibri" pitchFamily="34" charset="0"/>
              </a:rPr>
              <a:t>From a ”Big Little City” to a ”Little Big City” </a:t>
            </a:r>
          </a:p>
          <a:p>
            <a:pPr marL="354013" lvl="1" indent="-176213"/>
            <a:r>
              <a:rPr lang="en-US" sz="2100" dirty="0" smtClean="0">
                <a:latin typeface="Calibri" pitchFamily="34" charset="0"/>
                <a:cs typeface="Calibri" pitchFamily="34" charset="0"/>
              </a:rPr>
              <a:t>Increased urbanization</a:t>
            </a:r>
          </a:p>
          <a:p>
            <a:pPr marL="354013" lvl="1" indent="-176213"/>
            <a:r>
              <a:rPr lang="en-US" sz="2100" dirty="0" smtClean="0">
                <a:latin typeface="Calibri" pitchFamily="34" charset="0"/>
                <a:cs typeface="Calibri" pitchFamily="34" charset="0"/>
              </a:rPr>
              <a:t>Gothenburg is the engine of the regional labor market </a:t>
            </a:r>
          </a:p>
          <a:p>
            <a:pPr marL="354013" lvl="1" indent="-176213"/>
            <a:r>
              <a:rPr lang="en-US" sz="2100" dirty="0" smtClean="0">
                <a:latin typeface="Calibri" pitchFamily="34" charset="0"/>
                <a:cs typeface="Calibri" pitchFamily="34" charset="0"/>
              </a:rPr>
              <a:t>More people walking, cycling and use public transport</a:t>
            </a:r>
          </a:p>
          <a:p>
            <a:pPr marL="354013" lvl="1" indent="-176213"/>
            <a:r>
              <a:rPr lang="en-US" sz="2100" dirty="0" smtClean="0">
                <a:latin typeface="Calibri" pitchFamily="34" charset="0"/>
                <a:cs typeface="Calibri" pitchFamily="34" charset="0"/>
              </a:rPr>
              <a:t>Effective goods transport will be necessary</a:t>
            </a:r>
            <a:endParaRPr lang="en-US" sz="1800" dirty="0" smtClean="0">
              <a:latin typeface="Calibri" pitchFamily="34" charset="0"/>
              <a:cs typeface="Calibri" pitchFamily="34" charset="0"/>
            </a:endParaRPr>
          </a:p>
          <a:p>
            <a:pPr>
              <a:buNone/>
            </a:pPr>
            <a:endParaRPr lang="en-US" sz="1600" dirty="0" smtClean="0">
              <a:latin typeface="Calibri" pitchFamily="34" charset="0"/>
              <a:cs typeface="Calibri" pitchFamily="34" charset="0"/>
            </a:endParaRPr>
          </a:p>
        </p:txBody>
      </p:sp>
      <p:sp>
        <p:nvSpPr>
          <p:cNvPr id="6" name="Rubrik 1"/>
          <p:cNvSpPr txBox="1">
            <a:spLocks/>
          </p:cNvSpPr>
          <p:nvPr/>
        </p:nvSpPr>
        <p:spPr>
          <a:xfrm>
            <a:off x="293822" y="269095"/>
            <a:ext cx="8350208" cy="7297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3200" b="1" dirty="0" smtClean="0">
                <a:solidFill>
                  <a:schemeClr val="accent1"/>
                </a:solidFill>
              </a:rPr>
              <a:t>Gothenburg- a City in Change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82601" y="234952"/>
            <a:ext cx="8204200" cy="1139825"/>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mtClean="0"/>
          </a:p>
        </p:txBody>
      </p:sp>
      <p:pic>
        <p:nvPicPr>
          <p:cNvPr id="7171" name="Picture 3" descr="flygfoto älven mot väster"/>
          <p:cNvPicPr>
            <a:picLocks noGrp="1" noChangeAspect="1" noChangeArrowheads="1"/>
          </p:cNvPicPr>
          <p:nvPr>
            <p:ph idx="1"/>
          </p:nvPr>
        </p:nvPicPr>
        <p:blipFill>
          <a:blip r:embed="rId2" cstate="print"/>
          <a:srcRect/>
          <a:stretch>
            <a:fillRect/>
          </a:stretch>
        </p:blipFill>
        <p:spPr bwMode="auto">
          <a:xfrm>
            <a:off x="-677862" y="-26988"/>
            <a:ext cx="10450513" cy="6878638"/>
          </a:xfrm>
          <a:noFill/>
          <a:ln>
            <a:miter lim="800000"/>
            <a:headEnd/>
            <a:tailEnd/>
          </a:ln>
        </p:spPr>
      </p:pic>
      <p:sp>
        <p:nvSpPr>
          <p:cNvPr id="7172" name="Freeform 4"/>
          <p:cNvSpPr>
            <a:spLocks/>
          </p:cNvSpPr>
          <p:nvPr/>
        </p:nvSpPr>
        <p:spPr bwMode="auto">
          <a:xfrm>
            <a:off x="3209926" y="3735390"/>
            <a:ext cx="1362075" cy="1857375"/>
          </a:xfrm>
          <a:custGeom>
            <a:avLst/>
            <a:gdLst>
              <a:gd name="T0" fmla="*/ 691 w 859"/>
              <a:gd name="T1" fmla="*/ 0 h 1173"/>
              <a:gd name="T2" fmla="*/ 838 w 859"/>
              <a:gd name="T3" fmla="*/ 231 h 1173"/>
              <a:gd name="T4" fmla="*/ 859 w 859"/>
              <a:gd name="T5" fmla="*/ 932 h 1173"/>
              <a:gd name="T6" fmla="*/ 618 w 859"/>
              <a:gd name="T7" fmla="*/ 1173 h 1173"/>
              <a:gd name="T8" fmla="*/ 0 w 859"/>
              <a:gd name="T9" fmla="*/ 1152 h 1173"/>
              <a:gd name="T10" fmla="*/ 220 w 859"/>
              <a:gd name="T11" fmla="*/ 796 h 1173"/>
              <a:gd name="T12" fmla="*/ 283 w 859"/>
              <a:gd name="T13" fmla="*/ 597 h 1173"/>
              <a:gd name="T14" fmla="*/ 304 w 859"/>
              <a:gd name="T15" fmla="*/ 367 h 1173"/>
              <a:gd name="T16" fmla="*/ 314 w 859"/>
              <a:gd name="T17" fmla="*/ 11 h 1173"/>
              <a:gd name="T18" fmla="*/ 691 w 859"/>
              <a:gd name="T19" fmla="*/ 0 h 11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9"/>
              <a:gd name="T31" fmla="*/ 0 h 1173"/>
              <a:gd name="T32" fmla="*/ 859 w 859"/>
              <a:gd name="T33" fmla="*/ 1173 h 117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9" h="1173">
                <a:moveTo>
                  <a:pt x="691" y="0"/>
                </a:moveTo>
                <a:lnTo>
                  <a:pt x="838" y="231"/>
                </a:lnTo>
                <a:lnTo>
                  <a:pt x="859" y="932"/>
                </a:lnTo>
                <a:lnTo>
                  <a:pt x="618" y="1173"/>
                </a:lnTo>
                <a:lnTo>
                  <a:pt x="0" y="1152"/>
                </a:lnTo>
                <a:lnTo>
                  <a:pt x="220" y="796"/>
                </a:lnTo>
                <a:lnTo>
                  <a:pt x="283" y="597"/>
                </a:lnTo>
                <a:lnTo>
                  <a:pt x="304" y="367"/>
                </a:lnTo>
                <a:lnTo>
                  <a:pt x="314" y="11"/>
                </a:lnTo>
                <a:lnTo>
                  <a:pt x="691" y="0"/>
                </a:lnTo>
                <a:close/>
              </a:path>
            </a:pathLst>
          </a:custGeom>
          <a:solidFill>
            <a:srgbClr val="CAD5FA">
              <a:alpha val="52156"/>
            </a:srgbClr>
          </a:solidFill>
          <a:ln w="12700" cap="flat">
            <a:solidFill>
              <a:schemeClr val="tx1"/>
            </a:solidFill>
            <a:prstDash val="dash"/>
            <a:round/>
            <a:headEnd/>
            <a:tailEnd/>
          </a:ln>
        </p:spPr>
        <p:txBody>
          <a:bodyPr/>
          <a:lstStyle/>
          <a:p>
            <a:endParaRPr lang="sv-SE"/>
          </a:p>
        </p:txBody>
      </p:sp>
      <p:sp>
        <p:nvSpPr>
          <p:cNvPr id="7173" name="Freeform 5"/>
          <p:cNvSpPr>
            <a:spLocks/>
          </p:cNvSpPr>
          <p:nvPr/>
        </p:nvSpPr>
        <p:spPr bwMode="auto">
          <a:xfrm>
            <a:off x="687388" y="3570290"/>
            <a:ext cx="2787650" cy="2022475"/>
          </a:xfrm>
          <a:custGeom>
            <a:avLst/>
            <a:gdLst>
              <a:gd name="T0" fmla="*/ 1613 w 1760"/>
              <a:gd name="T1" fmla="*/ 136 h 1277"/>
              <a:gd name="T2" fmla="*/ 1508 w 1760"/>
              <a:gd name="T3" fmla="*/ 62 h 1277"/>
              <a:gd name="T4" fmla="*/ 953 w 1760"/>
              <a:gd name="T5" fmla="*/ 0 h 1277"/>
              <a:gd name="T6" fmla="*/ 84 w 1760"/>
              <a:gd name="T7" fmla="*/ 523 h 1277"/>
              <a:gd name="T8" fmla="*/ 0 w 1760"/>
              <a:gd name="T9" fmla="*/ 691 h 1277"/>
              <a:gd name="T10" fmla="*/ 42 w 1760"/>
              <a:gd name="T11" fmla="*/ 1078 h 1277"/>
              <a:gd name="T12" fmla="*/ 283 w 1760"/>
              <a:gd name="T13" fmla="*/ 1235 h 1277"/>
              <a:gd name="T14" fmla="*/ 597 w 1760"/>
              <a:gd name="T15" fmla="*/ 1267 h 1277"/>
              <a:gd name="T16" fmla="*/ 1247 w 1760"/>
              <a:gd name="T17" fmla="*/ 1267 h 1277"/>
              <a:gd name="T18" fmla="*/ 1404 w 1760"/>
              <a:gd name="T19" fmla="*/ 1277 h 1277"/>
              <a:gd name="T20" fmla="*/ 1624 w 1760"/>
              <a:gd name="T21" fmla="*/ 1015 h 1277"/>
              <a:gd name="T22" fmla="*/ 1749 w 1760"/>
              <a:gd name="T23" fmla="*/ 754 h 1277"/>
              <a:gd name="T24" fmla="*/ 1760 w 1760"/>
              <a:gd name="T25" fmla="*/ 481 h 1277"/>
              <a:gd name="T26" fmla="*/ 1760 w 1760"/>
              <a:gd name="T27" fmla="*/ 251 h 1277"/>
              <a:gd name="T28" fmla="*/ 1613 w 1760"/>
              <a:gd name="T29" fmla="*/ 136 h 12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60"/>
              <a:gd name="T46" fmla="*/ 0 h 1277"/>
              <a:gd name="T47" fmla="*/ 1760 w 1760"/>
              <a:gd name="T48" fmla="*/ 1277 h 12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60" h="1277">
                <a:moveTo>
                  <a:pt x="1613" y="136"/>
                </a:moveTo>
                <a:lnTo>
                  <a:pt x="1508" y="62"/>
                </a:lnTo>
                <a:lnTo>
                  <a:pt x="953" y="0"/>
                </a:lnTo>
                <a:lnTo>
                  <a:pt x="84" y="523"/>
                </a:lnTo>
                <a:lnTo>
                  <a:pt x="0" y="691"/>
                </a:lnTo>
                <a:lnTo>
                  <a:pt x="42" y="1078"/>
                </a:lnTo>
                <a:lnTo>
                  <a:pt x="283" y="1235"/>
                </a:lnTo>
                <a:lnTo>
                  <a:pt x="597" y="1267"/>
                </a:lnTo>
                <a:lnTo>
                  <a:pt x="1247" y="1267"/>
                </a:lnTo>
                <a:lnTo>
                  <a:pt x="1404" y="1277"/>
                </a:lnTo>
                <a:lnTo>
                  <a:pt x="1624" y="1015"/>
                </a:lnTo>
                <a:lnTo>
                  <a:pt x="1749" y="754"/>
                </a:lnTo>
                <a:lnTo>
                  <a:pt x="1760" y="481"/>
                </a:lnTo>
                <a:lnTo>
                  <a:pt x="1760" y="251"/>
                </a:lnTo>
                <a:lnTo>
                  <a:pt x="1613" y="136"/>
                </a:lnTo>
                <a:close/>
              </a:path>
            </a:pathLst>
          </a:custGeom>
          <a:solidFill>
            <a:srgbClr val="CAD5FA">
              <a:alpha val="67842"/>
            </a:srgbClr>
          </a:solidFill>
          <a:ln w="12700" cap="flat">
            <a:solidFill>
              <a:schemeClr val="tx1"/>
            </a:solidFill>
            <a:prstDash val="dash"/>
            <a:round/>
            <a:headEnd/>
            <a:tailEnd/>
          </a:ln>
        </p:spPr>
        <p:txBody>
          <a:bodyPr/>
          <a:lstStyle/>
          <a:p>
            <a:endParaRPr lang="sv-SE"/>
          </a:p>
        </p:txBody>
      </p:sp>
      <p:sp>
        <p:nvSpPr>
          <p:cNvPr id="7174" name="Freeform 6"/>
          <p:cNvSpPr>
            <a:spLocks/>
          </p:cNvSpPr>
          <p:nvPr/>
        </p:nvSpPr>
        <p:spPr bwMode="auto">
          <a:xfrm>
            <a:off x="2295526" y="1922463"/>
            <a:ext cx="1911350" cy="1676400"/>
          </a:xfrm>
          <a:custGeom>
            <a:avLst/>
            <a:gdLst>
              <a:gd name="T0" fmla="*/ 1173 w 1205"/>
              <a:gd name="T1" fmla="*/ 1037 h 1058"/>
              <a:gd name="T2" fmla="*/ 985 w 1205"/>
              <a:gd name="T3" fmla="*/ 817 h 1058"/>
              <a:gd name="T4" fmla="*/ 597 w 1205"/>
              <a:gd name="T5" fmla="*/ 743 h 1058"/>
              <a:gd name="T6" fmla="*/ 482 w 1205"/>
              <a:gd name="T7" fmla="*/ 670 h 1058"/>
              <a:gd name="T8" fmla="*/ 388 w 1205"/>
              <a:gd name="T9" fmla="*/ 607 h 1058"/>
              <a:gd name="T10" fmla="*/ 451 w 1205"/>
              <a:gd name="T11" fmla="*/ 513 h 1058"/>
              <a:gd name="T12" fmla="*/ 650 w 1205"/>
              <a:gd name="T13" fmla="*/ 450 h 1058"/>
              <a:gd name="T14" fmla="*/ 985 w 1205"/>
              <a:gd name="T15" fmla="*/ 335 h 1058"/>
              <a:gd name="T16" fmla="*/ 1173 w 1205"/>
              <a:gd name="T17" fmla="*/ 272 h 1058"/>
              <a:gd name="T18" fmla="*/ 1205 w 1205"/>
              <a:gd name="T19" fmla="*/ 199 h 1058"/>
              <a:gd name="T20" fmla="*/ 1006 w 1205"/>
              <a:gd name="T21" fmla="*/ 157 h 1058"/>
              <a:gd name="T22" fmla="*/ 953 w 1205"/>
              <a:gd name="T23" fmla="*/ 115 h 1058"/>
              <a:gd name="T24" fmla="*/ 880 w 1205"/>
              <a:gd name="T25" fmla="*/ 31 h 1058"/>
              <a:gd name="T26" fmla="*/ 712 w 1205"/>
              <a:gd name="T27" fmla="*/ 0 h 1058"/>
              <a:gd name="T28" fmla="*/ 817 w 1205"/>
              <a:gd name="T29" fmla="*/ 115 h 1058"/>
              <a:gd name="T30" fmla="*/ 1037 w 1205"/>
              <a:gd name="T31" fmla="*/ 199 h 1058"/>
              <a:gd name="T32" fmla="*/ 922 w 1205"/>
              <a:gd name="T33" fmla="*/ 272 h 1058"/>
              <a:gd name="T34" fmla="*/ 650 w 1205"/>
              <a:gd name="T35" fmla="*/ 356 h 1058"/>
              <a:gd name="T36" fmla="*/ 304 w 1205"/>
              <a:gd name="T37" fmla="*/ 335 h 1058"/>
              <a:gd name="T38" fmla="*/ 0 w 1205"/>
              <a:gd name="T39" fmla="*/ 471 h 1058"/>
              <a:gd name="T40" fmla="*/ 21 w 1205"/>
              <a:gd name="T41" fmla="*/ 576 h 1058"/>
              <a:gd name="T42" fmla="*/ 262 w 1205"/>
              <a:gd name="T43" fmla="*/ 607 h 1058"/>
              <a:gd name="T44" fmla="*/ 367 w 1205"/>
              <a:gd name="T45" fmla="*/ 733 h 1058"/>
              <a:gd name="T46" fmla="*/ 618 w 1205"/>
              <a:gd name="T47" fmla="*/ 806 h 1058"/>
              <a:gd name="T48" fmla="*/ 723 w 1205"/>
              <a:gd name="T49" fmla="*/ 859 h 1058"/>
              <a:gd name="T50" fmla="*/ 545 w 1205"/>
              <a:gd name="T51" fmla="*/ 1037 h 1058"/>
              <a:gd name="T52" fmla="*/ 807 w 1205"/>
              <a:gd name="T53" fmla="*/ 1058 h 1058"/>
              <a:gd name="T54" fmla="*/ 1173 w 1205"/>
              <a:gd name="T55" fmla="*/ 1037 h 105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05"/>
              <a:gd name="T85" fmla="*/ 0 h 1058"/>
              <a:gd name="T86" fmla="*/ 1205 w 1205"/>
              <a:gd name="T87" fmla="*/ 1058 h 105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05" h="1058">
                <a:moveTo>
                  <a:pt x="1173" y="1037"/>
                </a:moveTo>
                <a:lnTo>
                  <a:pt x="985" y="817"/>
                </a:lnTo>
                <a:lnTo>
                  <a:pt x="597" y="743"/>
                </a:lnTo>
                <a:lnTo>
                  <a:pt x="482" y="670"/>
                </a:lnTo>
                <a:lnTo>
                  <a:pt x="388" y="607"/>
                </a:lnTo>
                <a:lnTo>
                  <a:pt x="451" y="513"/>
                </a:lnTo>
                <a:lnTo>
                  <a:pt x="650" y="450"/>
                </a:lnTo>
                <a:lnTo>
                  <a:pt x="985" y="335"/>
                </a:lnTo>
                <a:lnTo>
                  <a:pt x="1173" y="272"/>
                </a:lnTo>
                <a:lnTo>
                  <a:pt x="1205" y="199"/>
                </a:lnTo>
                <a:lnTo>
                  <a:pt x="1006" y="157"/>
                </a:lnTo>
                <a:lnTo>
                  <a:pt x="953" y="115"/>
                </a:lnTo>
                <a:lnTo>
                  <a:pt x="880" y="31"/>
                </a:lnTo>
                <a:lnTo>
                  <a:pt x="712" y="0"/>
                </a:lnTo>
                <a:lnTo>
                  <a:pt x="817" y="115"/>
                </a:lnTo>
                <a:lnTo>
                  <a:pt x="1037" y="199"/>
                </a:lnTo>
                <a:lnTo>
                  <a:pt x="922" y="272"/>
                </a:lnTo>
                <a:lnTo>
                  <a:pt x="650" y="356"/>
                </a:lnTo>
                <a:lnTo>
                  <a:pt x="304" y="335"/>
                </a:lnTo>
                <a:lnTo>
                  <a:pt x="0" y="471"/>
                </a:lnTo>
                <a:lnTo>
                  <a:pt x="21" y="576"/>
                </a:lnTo>
                <a:lnTo>
                  <a:pt x="262" y="607"/>
                </a:lnTo>
                <a:lnTo>
                  <a:pt x="367" y="733"/>
                </a:lnTo>
                <a:lnTo>
                  <a:pt x="618" y="806"/>
                </a:lnTo>
                <a:lnTo>
                  <a:pt x="723" y="859"/>
                </a:lnTo>
                <a:lnTo>
                  <a:pt x="545" y="1037"/>
                </a:lnTo>
                <a:lnTo>
                  <a:pt x="807" y="1058"/>
                </a:lnTo>
                <a:lnTo>
                  <a:pt x="1173" y="1037"/>
                </a:lnTo>
                <a:close/>
              </a:path>
            </a:pathLst>
          </a:custGeom>
          <a:solidFill>
            <a:srgbClr val="CAD5FA">
              <a:alpha val="54901"/>
            </a:srgbClr>
          </a:solidFill>
          <a:ln w="9525" cap="flat">
            <a:solidFill>
              <a:schemeClr val="tx1"/>
            </a:solidFill>
            <a:prstDash val="dash"/>
            <a:round/>
            <a:headEnd/>
            <a:tailEnd/>
          </a:ln>
        </p:spPr>
        <p:txBody>
          <a:bodyPr/>
          <a:lstStyle/>
          <a:p>
            <a:endParaRPr lang="sv-SE"/>
          </a:p>
        </p:txBody>
      </p:sp>
      <p:sp>
        <p:nvSpPr>
          <p:cNvPr id="7175" name="Freeform 7"/>
          <p:cNvSpPr>
            <a:spLocks/>
          </p:cNvSpPr>
          <p:nvPr/>
        </p:nvSpPr>
        <p:spPr bwMode="auto">
          <a:xfrm>
            <a:off x="4046539" y="2917825"/>
            <a:ext cx="3335337" cy="812800"/>
          </a:xfrm>
          <a:custGeom>
            <a:avLst/>
            <a:gdLst>
              <a:gd name="T0" fmla="*/ 576 w 2105"/>
              <a:gd name="T1" fmla="*/ 461 h 513"/>
              <a:gd name="T2" fmla="*/ 0 w 2105"/>
              <a:gd name="T3" fmla="*/ 42 h 513"/>
              <a:gd name="T4" fmla="*/ 63 w 2105"/>
              <a:gd name="T5" fmla="*/ 11 h 513"/>
              <a:gd name="T6" fmla="*/ 890 w 2105"/>
              <a:gd name="T7" fmla="*/ 0 h 513"/>
              <a:gd name="T8" fmla="*/ 1215 w 2105"/>
              <a:gd name="T9" fmla="*/ 42 h 513"/>
              <a:gd name="T10" fmla="*/ 1843 w 2105"/>
              <a:gd name="T11" fmla="*/ 325 h 513"/>
              <a:gd name="T12" fmla="*/ 2105 w 2105"/>
              <a:gd name="T13" fmla="*/ 398 h 513"/>
              <a:gd name="T14" fmla="*/ 1958 w 2105"/>
              <a:gd name="T15" fmla="*/ 513 h 513"/>
              <a:gd name="T16" fmla="*/ 1403 w 2105"/>
              <a:gd name="T17" fmla="*/ 471 h 513"/>
              <a:gd name="T18" fmla="*/ 984 w 2105"/>
              <a:gd name="T19" fmla="*/ 450 h 513"/>
              <a:gd name="T20" fmla="*/ 576 w 2105"/>
              <a:gd name="T21" fmla="*/ 461 h 5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05"/>
              <a:gd name="T34" fmla="*/ 0 h 513"/>
              <a:gd name="T35" fmla="*/ 2105 w 2105"/>
              <a:gd name="T36" fmla="*/ 513 h 5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05" h="513">
                <a:moveTo>
                  <a:pt x="576" y="461"/>
                </a:moveTo>
                <a:lnTo>
                  <a:pt x="0" y="42"/>
                </a:lnTo>
                <a:lnTo>
                  <a:pt x="63" y="11"/>
                </a:lnTo>
                <a:lnTo>
                  <a:pt x="890" y="0"/>
                </a:lnTo>
                <a:lnTo>
                  <a:pt x="1215" y="42"/>
                </a:lnTo>
                <a:lnTo>
                  <a:pt x="1843" y="325"/>
                </a:lnTo>
                <a:lnTo>
                  <a:pt x="2105" y="398"/>
                </a:lnTo>
                <a:lnTo>
                  <a:pt x="1958" y="513"/>
                </a:lnTo>
                <a:lnTo>
                  <a:pt x="1403" y="471"/>
                </a:lnTo>
                <a:lnTo>
                  <a:pt x="984" y="450"/>
                </a:lnTo>
                <a:lnTo>
                  <a:pt x="576" y="461"/>
                </a:lnTo>
                <a:close/>
              </a:path>
            </a:pathLst>
          </a:custGeom>
          <a:solidFill>
            <a:srgbClr val="CAD5FA">
              <a:alpha val="50980"/>
            </a:srgbClr>
          </a:solidFill>
          <a:ln w="9525" cap="flat">
            <a:solidFill>
              <a:schemeClr val="tx1"/>
            </a:solidFill>
            <a:prstDash val="dash"/>
            <a:round/>
            <a:headEnd/>
            <a:tailEnd/>
          </a:ln>
        </p:spPr>
        <p:txBody>
          <a:bodyPr/>
          <a:lstStyle/>
          <a:p>
            <a:endParaRPr lang="sv-SE"/>
          </a:p>
        </p:txBody>
      </p:sp>
      <p:sp>
        <p:nvSpPr>
          <p:cNvPr id="7176" name="Freeform 8"/>
          <p:cNvSpPr>
            <a:spLocks/>
          </p:cNvSpPr>
          <p:nvPr/>
        </p:nvSpPr>
        <p:spPr bwMode="auto">
          <a:xfrm>
            <a:off x="6950075" y="3282950"/>
            <a:ext cx="914400" cy="249238"/>
          </a:xfrm>
          <a:custGeom>
            <a:avLst/>
            <a:gdLst>
              <a:gd name="T0" fmla="*/ 0 w 576"/>
              <a:gd name="T1" fmla="*/ 31 h 157"/>
              <a:gd name="T2" fmla="*/ 429 w 576"/>
              <a:gd name="T3" fmla="*/ 157 h 157"/>
              <a:gd name="T4" fmla="*/ 576 w 576"/>
              <a:gd name="T5" fmla="*/ 41 h 157"/>
              <a:gd name="T6" fmla="*/ 272 w 576"/>
              <a:gd name="T7" fmla="*/ 0 h 157"/>
              <a:gd name="T8" fmla="*/ 0 w 576"/>
              <a:gd name="T9" fmla="*/ 31 h 157"/>
              <a:gd name="T10" fmla="*/ 0 60000 65536"/>
              <a:gd name="T11" fmla="*/ 0 60000 65536"/>
              <a:gd name="T12" fmla="*/ 0 60000 65536"/>
              <a:gd name="T13" fmla="*/ 0 60000 65536"/>
              <a:gd name="T14" fmla="*/ 0 60000 65536"/>
              <a:gd name="T15" fmla="*/ 0 w 576"/>
              <a:gd name="T16" fmla="*/ 0 h 157"/>
              <a:gd name="T17" fmla="*/ 576 w 576"/>
              <a:gd name="T18" fmla="*/ 157 h 157"/>
            </a:gdLst>
            <a:ahLst/>
            <a:cxnLst>
              <a:cxn ang="T10">
                <a:pos x="T0" y="T1"/>
              </a:cxn>
              <a:cxn ang="T11">
                <a:pos x="T2" y="T3"/>
              </a:cxn>
              <a:cxn ang="T12">
                <a:pos x="T4" y="T5"/>
              </a:cxn>
              <a:cxn ang="T13">
                <a:pos x="T6" y="T7"/>
              </a:cxn>
              <a:cxn ang="T14">
                <a:pos x="T8" y="T9"/>
              </a:cxn>
            </a:cxnLst>
            <a:rect l="T15" t="T16" r="T17" b="T18"/>
            <a:pathLst>
              <a:path w="576" h="157">
                <a:moveTo>
                  <a:pt x="0" y="31"/>
                </a:moveTo>
                <a:lnTo>
                  <a:pt x="429" y="157"/>
                </a:lnTo>
                <a:lnTo>
                  <a:pt x="576" y="41"/>
                </a:lnTo>
                <a:lnTo>
                  <a:pt x="272" y="0"/>
                </a:lnTo>
                <a:lnTo>
                  <a:pt x="0" y="31"/>
                </a:lnTo>
                <a:close/>
              </a:path>
            </a:pathLst>
          </a:custGeom>
          <a:solidFill>
            <a:srgbClr val="CAD5FA">
              <a:alpha val="50195"/>
            </a:srgbClr>
          </a:solidFill>
          <a:ln w="9525" cap="flat">
            <a:solidFill>
              <a:schemeClr val="tx1"/>
            </a:solidFill>
            <a:prstDash val="dash"/>
            <a:round/>
            <a:headEnd/>
            <a:tailEnd/>
          </a:ln>
        </p:spPr>
        <p:txBody>
          <a:bodyPr/>
          <a:lstStyle/>
          <a:p>
            <a:endParaRPr lang="sv-SE"/>
          </a:p>
        </p:txBody>
      </p:sp>
      <p:sp>
        <p:nvSpPr>
          <p:cNvPr id="7177" name="Freeform 9"/>
          <p:cNvSpPr>
            <a:spLocks/>
          </p:cNvSpPr>
          <p:nvPr/>
        </p:nvSpPr>
        <p:spPr bwMode="auto">
          <a:xfrm>
            <a:off x="5143500" y="3733800"/>
            <a:ext cx="3201988" cy="1709738"/>
          </a:xfrm>
          <a:custGeom>
            <a:avLst/>
            <a:gdLst>
              <a:gd name="T0" fmla="*/ 555 w 2021"/>
              <a:gd name="T1" fmla="*/ 1079 h 1079"/>
              <a:gd name="T2" fmla="*/ 1644 w 2021"/>
              <a:gd name="T3" fmla="*/ 1058 h 1079"/>
              <a:gd name="T4" fmla="*/ 2021 w 2021"/>
              <a:gd name="T5" fmla="*/ 922 h 1079"/>
              <a:gd name="T6" fmla="*/ 2011 w 2021"/>
              <a:gd name="T7" fmla="*/ 817 h 1079"/>
              <a:gd name="T8" fmla="*/ 2011 w 2021"/>
              <a:gd name="T9" fmla="*/ 576 h 1079"/>
              <a:gd name="T10" fmla="*/ 1791 w 2021"/>
              <a:gd name="T11" fmla="*/ 199 h 1079"/>
              <a:gd name="T12" fmla="*/ 1581 w 2021"/>
              <a:gd name="T13" fmla="*/ 63 h 1079"/>
              <a:gd name="T14" fmla="*/ 1382 w 2021"/>
              <a:gd name="T15" fmla="*/ 42 h 1079"/>
              <a:gd name="T16" fmla="*/ 1058 w 2021"/>
              <a:gd name="T17" fmla="*/ 53 h 1079"/>
              <a:gd name="T18" fmla="*/ 503 w 2021"/>
              <a:gd name="T19" fmla="*/ 0 h 1079"/>
              <a:gd name="T20" fmla="*/ 0 w 2021"/>
              <a:gd name="T21" fmla="*/ 0 h 1079"/>
              <a:gd name="T22" fmla="*/ 220 w 2021"/>
              <a:gd name="T23" fmla="*/ 461 h 1079"/>
              <a:gd name="T24" fmla="*/ 377 w 2021"/>
              <a:gd name="T25" fmla="*/ 828 h 1079"/>
              <a:gd name="T26" fmla="*/ 555 w 2021"/>
              <a:gd name="T27" fmla="*/ 1079 h 107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21"/>
              <a:gd name="T43" fmla="*/ 0 h 1079"/>
              <a:gd name="T44" fmla="*/ 2021 w 2021"/>
              <a:gd name="T45" fmla="*/ 1079 h 107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21" h="1079">
                <a:moveTo>
                  <a:pt x="555" y="1079"/>
                </a:moveTo>
                <a:lnTo>
                  <a:pt x="1644" y="1058"/>
                </a:lnTo>
                <a:lnTo>
                  <a:pt x="2021" y="922"/>
                </a:lnTo>
                <a:lnTo>
                  <a:pt x="2011" y="817"/>
                </a:lnTo>
                <a:lnTo>
                  <a:pt x="2011" y="576"/>
                </a:lnTo>
                <a:lnTo>
                  <a:pt x="1791" y="199"/>
                </a:lnTo>
                <a:lnTo>
                  <a:pt x="1581" y="63"/>
                </a:lnTo>
                <a:lnTo>
                  <a:pt x="1382" y="42"/>
                </a:lnTo>
                <a:lnTo>
                  <a:pt x="1058" y="53"/>
                </a:lnTo>
                <a:lnTo>
                  <a:pt x="503" y="0"/>
                </a:lnTo>
                <a:lnTo>
                  <a:pt x="0" y="0"/>
                </a:lnTo>
                <a:lnTo>
                  <a:pt x="220" y="461"/>
                </a:lnTo>
                <a:lnTo>
                  <a:pt x="377" y="828"/>
                </a:lnTo>
                <a:lnTo>
                  <a:pt x="555" y="1079"/>
                </a:lnTo>
                <a:close/>
              </a:path>
            </a:pathLst>
          </a:custGeom>
          <a:solidFill>
            <a:srgbClr val="CAD5FA">
              <a:alpha val="50980"/>
            </a:srgbClr>
          </a:solidFill>
          <a:ln w="15875" cap="flat">
            <a:solidFill>
              <a:schemeClr val="tx1"/>
            </a:solidFill>
            <a:prstDash val="dash"/>
            <a:round/>
            <a:headEnd/>
            <a:tailEnd/>
          </a:ln>
        </p:spPr>
        <p:txBody>
          <a:bodyPr/>
          <a:lstStyle/>
          <a:p>
            <a:endParaRPr lang="sv-SE"/>
          </a:p>
        </p:txBody>
      </p:sp>
      <p:sp>
        <p:nvSpPr>
          <p:cNvPr id="7178" name="Line 10"/>
          <p:cNvSpPr>
            <a:spLocks noChangeShapeType="1"/>
          </p:cNvSpPr>
          <p:nvPr/>
        </p:nvSpPr>
        <p:spPr bwMode="auto">
          <a:xfrm flipV="1">
            <a:off x="3821114" y="3663950"/>
            <a:ext cx="2073275" cy="33338"/>
          </a:xfrm>
          <a:prstGeom prst="line">
            <a:avLst/>
          </a:prstGeom>
          <a:noFill/>
          <a:ln w="41275">
            <a:solidFill>
              <a:srgbClr val="FF0000"/>
            </a:solidFill>
            <a:prstDash val="dash"/>
            <a:round/>
            <a:headEnd type="triangle" w="med" len="med"/>
            <a:tailEnd type="triangle" w="med" len="med"/>
          </a:ln>
        </p:spPr>
        <p:txBody>
          <a:bodyPr/>
          <a:lstStyle/>
          <a:p>
            <a:endParaRPr lang="sv-SE"/>
          </a:p>
        </p:txBody>
      </p:sp>
      <p:sp>
        <p:nvSpPr>
          <p:cNvPr id="7179" name="Line 11"/>
          <p:cNvSpPr>
            <a:spLocks noChangeShapeType="1"/>
          </p:cNvSpPr>
          <p:nvPr/>
        </p:nvSpPr>
        <p:spPr bwMode="auto">
          <a:xfrm flipV="1">
            <a:off x="4176714" y="4510090"/>
            <a:ext cx="2071687" cy="33337"/>
          </a:xfrm>
          <a:prstGeom prst="line">
            <a:avLst/>
          </a:prstGeom>
          <a:noFill/>
          <a:ln w="53975">
            <a:solidFill>
              <a:srgbClr val="FF0000"/>
            </a:solidFill>
            <a:prstDash val="dash"/>
            <a:round/>
            <a:headEnd type="triangle" w="med" len="med"/>
            <a:tailEnd type="triangle" w="med" len="med"/>
          </a:ln>
        </p:spPr>
        <p:txBody>
          <a:bodyPr/>
          <a:lstStyle/>
          <a:p>
            <a:endParaRPr lang="sv-SE"/>
          </a:p>
        </p:txBody>
      </p:sp>
      <p:sp>
        <p:nvSpPr>
          <p:cNvPr id="7180" name="Line 12"/>
          <p:cNvSpPr>
            <a:spLocks noChangeShapeType="1"/>
          </p:cNvSpPr>
          <p:nvPr/>
        </p:nvSpPr>
        <p:spPr bwMode="auto">
          <a:xfrm flipH="1" flipV="1">
            <a:off x="3244851" y="2432050"/>
            <a:ext cx="1408113" cy="217488"/>
          </a:xfrm>
          <a:prstGeom prst="line">
            <a:avLst/>
          </a:prstGeom>
          <a:noFill/>
          <a:ln w="31750">
            <a:solidFill>
              <a:srgbClr val="FF0000"/>
            </a:solidFill>
            <a:prstDash val="dash"/>
            <a:round/>
            <a:headEnd type="triangle" w="med" len="med"/>
            <a:tailEnd type="triangle" w="med" len="med"/>
          </a:ln>
        </p:spPr>
        <p:txBody>
          <a:bodyPr/>
          <a:lstStyle/>
          <a:p>
            <a:endParaRPr lang="sv-SE"/>
          </a:p>
        </p:txBody>
      </p:sp>
      <p:sp>
        <p:nvSpPr>
          <p:cNvPr id="7181" name="Freeform 13"/>
          <p:cNvSpPr>
            <a:spLocks/>
          </p:cNvSpPr>
          <p:nvPr/>
        </p:nvSpPr>
        <p:spPr bwMode="auto">
          <a:xfrm>
            <a:off x="6126164" y="5562600"/>
            <a:ext cx="3698875" cy="1409700"/>
          </a:xfrm>
          <a:custGeom>
            <a:avLst/>
            <a:gdLst>
              <a:gd name="T0" fmla="*/ 94 w 2335"/>
              <a:gd name="T1" fmla="*/ 105 h 890"/>
              <a:gd name="T2" fmla="*/ 1550 w 2335"/>
              <a:gd name="T3" fmla="*/ 0 h 890"/>
              <a:gd name="T4" fmla="*/ 1697 w 2335"/>
              <a:gd name="T5" fmla="*/ 116 h 890"/>
              <a:gd name="T6" fmla="*/ 2074 w 2335"/>
              <a:gd name="T7" fmla="*/ 304 h 890"/>
              <a:gd name="T8" fmla="*/ 2335 w 2335"/>
              <a:gd name="T9" fmla="*/ 377 h 890"/>
              <a:gd name="T10" fmla="*/ 2293 w 2335"/>
              <a:gd name="T11" fmla="*/ 890 h 890"/>
              <a:gd name="T12" fmla="*/ 1121 w 2335"/>
              <a:gd name="T13" fmla="*/ 828 h 890"/>
              <a:gd name="T14" fmla="*/ 0 w 2335"/>
              <a:gd name="T15" fmla="*/ 126 h 890"/>
              <a:gd name="T16" fmla="*/ 94 w 2335"/>
              <a:gd name="T17" fmla="*/ 105 h 8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35"/>
              <a:gd name="T28" fmla="*/ 0 h 890"/>
              <a:gd name="T29" fmla="*/ 2335 w 2335"/>
              <a:gd name="T30" fmla="*/ 890 h 8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35" h="890">
                <a:moveTo>
                  <a:pt x="94" y="105"/>
                </a:moveTo>
                <a:lnTo>
                  <a:pt x="1550" y="0"/>
                </a:lnTo>
                <a:lnTo>
                  <a:pt x="1697" y="116"/>
                </a:lnTo>
                <a:lnTo>
                  <a:pt x="2074" y="304"/>
                </a:lnTo>
                <a:lnTo>
                  <a:pt x="2335" y="377"/>
                </a:lnTo>
                <a:lnTo>
                  <a:pt x="2293" y="890"/>
                </a:lnTo>
                <a:lnTo>
                  <a:pt x="1121" y="828"/>
                </a:lnTo>
                <a:lnTo>
                  <a:pt x="0" y="126"/>
                </a:lnTo>
                <a:lnTo>
                  <a:pt x="94" y="105"/>
                </a:lnTo>
                <a:close/>
              </a:path>
            </a:pathLst>
          </a:custGeom>
          <a:solidFill>
            <a:srgbClr val="CAD5FA">
              <a:alpha val="54901"/>
            </a:srgbClr>
          </a:solidFill>
          <a:ln w="15875" cap="flat">
            <a:solidFill>
              <a:schemeClr val="tx1"/>
            </a:solidFill>
            <a:prstDash val="dash"/>
            <a:round/>
            <a:headEnd/>
            <a:tailEnd/>
          </a:ln>
        </p:spPr>
        <p:txBody>
          <a:bodyPr/>
          <a:lstStyle/>
          <a:p>
            <a:endParaRPr lang="sv-SE"/>
          </a:p>
        </p:txBody>
      </p:sp>
      <p:sp>
        <p:nvSpPr>
          <p:cNvPr id="7182" name="Freeform 14"/>
          <p:cNvSpPr>
            <a:spLocks/>
          </p:cNvSpPr>
          <p:nvPr/>
        </p:nvSpPr>
        <p:spPr bwMode="auto">
          <a:xfrm>
            <a:off x="3617914" y="5762627"/>
            <a:ext cx="3114675" cy="1160463"/>
          </a:xfrm>
          <a:custGeom>
            <a:avLst/>
            <a:gdLst>
              <a:gd name="T0" fmla="*/ 0 w 1968"/>
              <a:gd name="T1" fmla="*/ 503 h 733"/>
              <a:gd name="T2" fmla="*/ 911 w 1968"/>
              <a:gd name="T3" fmla="*/ 0 h 733"/>
              <a:gd name="T4" fmla="*/ 1968 w 1968"/>
              <a:gd name="T5" fmla="*/ 733 h 733"/>
              <a:gd name="T6" fmla="*/ 230 w 1968"/>
              <a:gd name="T7" fmla="*/ 723 h 733"/>
              <a:gd name="T8" fmla="*/ 0 w 1968"/>
              <a:gd name="T9" fmla="*/ 503 h 733"/>
              <a:gd name="T10" fmla="*/ 0 60000 65536"/>
              <a:gd name="T11" fmla="*/ 0 60000 65536"/>
              <a:gd name="T12" fmla="*/ 0 60000 65536"/>
              <a:gd name="T13" fmla="*/ 0 60000 65536"/>
              <a:gd name="T14" fmla="*/ 0 60000 65536"/>
              <a:gd name="T15" fmla="*/ 0 w 1968"/>
              <a:gd name="T16" fmla="*/ 0 h 733"/>
              <a:gd name="T17" fmla="*/ 1968 w 1968"/>
              <a:gd name="T18" fmla="*/ 733 h 733"/>
            </a:gdLst>
            <a:ahLst/>
            <a:cxnLst>
              <a:cxn ang="T10">
                <a:pos x="T0" y="T1"/>
              </a:cxn>
              <a:cxn ang="T11">
                <a:pos x="T2" y="T3"/>
              </a:cxn>
              <a:cxn ang="T12">
                <a:pos x="T4" y="T5"/>
              </a:cxn>
              <a:cxn ang="T13">
                <a:pos x="T6" y="T7"/>
              </a:cxn>
              <a:cxn ang="T14">
                <a:pos x="T8" y="T9"/>
              </a:cxn>
            </a:cxnLst>
            <a:rect l="T15" t="T16" r="T17" b="T18"/>
            <a:pathLst>
              <a:path w="1968" h="733">
                <a:moveTo>
                  <a:pt x="0" y="503"/>
                </a:moveTo>
                <a:lnTo>
                  <a:pt x="911" y="0"/>
                </a:lnTo>
                <a:lnTo>
                  <a:pt x="1968" y="733"/>
                </a:lnTo>
                <a:lnTo>
                  <a:pt x="230" y="723"/>
                </a:lnTo>
                <a:lnTo>
                  <a:pt x="0" y="503"/>
                </a:lnTo>
                <a:close/>
              </a:path>
            </a:pathLst>
          </a:custGeom>
          <a:solidFill>
            <a:srgbClr val="CAD5FA">
              <a:alpha val="45882"/>
            </a:srgbClr>
          </a:solidFill>
          <a:ln w="15875" cap="flat">
            <a:solidFill>
              <a:schemeClr val="tx1"/>
            </a:solidFill>
            <a:prstDash val="dash"/>
            <a:round/>
            <a:headEnd/>
            <a:tailEnd/>
          </a:ln>
        </p:spPr>
        <p:txBody>
          <a:bodyPr/>
          <a:lstStyle/>
          <a:p>
            <a:endParaRPr lang="sv-SE"/>
          </a:p>
        </p:txBody>
      </p:sp>
      <p:sp>
        <p:nvSpPr>
          <p:cNvPr id="7183" name="Line 15"/>
          <p:cNvSpPr>
            <a:spLocks noChangeShapeType="1"/>
          </p:cNvSpPr>
          <p:nvPr/>
        </p:nvSpPr>
        <p:spPr bwMode="auto">
          <a:xfrm flipH="1">
            <a:off x="5694363" y="5713415"/>
            <a:ext cx="2235200" cy="1101725"/>
          </a:xfrm>
          <a:prstGeom prst="line">
            <a:avLst/>
          </a:prstGeom>
          <a:noFill/>
          <a:ln w="60325">
            <a:solidFill>
              <a:srgbClr val="FF0000"/>
            </a:solidFill>
            <a:prstDash val="dash"/>
            <a:round/>
            <a:headEnd type="triangle" w="med" len="med"/>
            <a:tailEnd type="triangle" w="med" len="med"/>
          </a:ln>
        </p:spPr>
        <p:txBody>
          <a:bodyPr/>
          <a:lstStyle/>
          <a:p>
            <a:endParaRPr lang="sv-SE"/>
          </a:p>
        </p:txBody>
      </p:sp>
      <p:sp>
        <p:nvSpPr>
          <p:cNvPr id="7184" name="Freeform 16"/>
          <p:cNvSpPr>
            <a:spLocks/>
          </p:cNvSpPr>
          <p:nvPr/>
        </p:nvSpPr>
        <p:spPr bwMode="auto">
          <a:xfrm>
            <a:off x="4195763" y="2336802"/>
            <a:ext cx="2105025" cy="563563"/>
          </a:xfrm>
          <a:custGeom>
            <a:avLst/>
            <a:gdLst>
              <a:gd name="T0" fmla="*/ 73 w 1330"/>
              <a:gd name="T1" fmla="*/ 345 h 356"/>
              <a:gd name="T2" fmla="*/ 0 w 1330"/>
              <a:gd name="T3" fmla="*/ 335 h 356"/>
              <a:gd name="T4" fmla="*/ 0 w 1330"/>
              <a:gd name="T5" fmla="*/ 199 h 356"/>
              <a:gd name="T6" fmla="*/ 157 w 1330"/>
              <a:gd name="T7" fmla="*/ 115 h 356"/>
              <a:gd name="T8" fmla="*/ 367 w 1330"/>
              <a:gd name="T9" fmla="*/ 83 h 356"/>
              <a:gd name="T10" fmla="*/ 545 w 1330"/>
              <a:gd name="T11" fmla="*/ 41 h 356"/>
              <a:gd name="T12" fmla="*/ 775 w 1330"/>
              <a:gd name="T13" fmla="*/ 41 h 356"/>
              <a:gd name="T14" fmla="*/ 985 w 1330"/>
              <a:gd name="T15" fmla="*/ 0 h 356"/>
              <a:gd name="T16" fmla="*/ 1299 w 1330"/>
              <a:gd name="T17" fmla="*/ 83 h 356"/>
              <a:gd name="T18" fmla="*/ 1330 w 1330"/>
              <a:gd name="T19" fmla="*/ 209 h 356"/>
              <a:gd name="T20" fmla="*/ 1047 w 1330"/>
              <a:gd name="T21" fmla="*/ 356 h 356"/>
              <a:gd name="T22" fmla="*/ 73 w 1330"/>
              <a:gd name="T23" fmla="*/ 345 h 3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30"/>
              <a:gd name="T37" fmla="*/ 0 h 356"/>
              <a:gd name="T38" fmla="*/ 1330 w 1330"/>
              <a:gd name="T39" fmla="*/ 356 h 3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30" h="356">
                <a:moveTo>
                  <a:pt x="73" y="345"/>
                </a:moveTo>
                <a:lnTo>
                  <a:pt x="0" y="335"/>
                </a:lnTo>
                <a:lnTo>
                  <a:pt x="0" y="199"/>
                </a:lnTo>
                <a:lnTo>
                  <a:pt x="157" y="115"/>
                </a:lnTo>
                <a:lnTo>
                  <a:pt x="367" y="83"/>
                </a:lnTo>
                <a:lnTo>
                  <a:pt x="545" y="41"/>
                </a:lnTo>
                <a:lnTo>
                  <a:pt x="775" y="41"/>
                </a:lnTo>
                <a:lnTo>
                  <a:pt x="985" y="0"/>
                </a:lnTo>
                <a:lnTo>
                  <a:pt x="1299" y="83"/>
                </a:lnTo>
                <a:lnTo>
                  <a:pt x="1330" y="209"/>
                </a:lnTo>
                <a:lnTo>
                  <a:pt x="1047" y="356"/>
                </a:lnTo>
                <a:lnTo>
                  <a:pt x="73" y="345"/>
                </a:lnTo>
                <a:close/>
              </a:path>
            </a:pathLst>
          </a:custGeom>
          <a:solidFill>
            <a:srgbClr val="CAD5FA">
              <a:alpha val="27058"/>
            </a:srgbClr>
          </a:solidFill>
          <a:ln w="9525" cap="flat">
            <a:solidFill>
              <a:schemeClr val="tx1"/>
            </a:solidFill>
            <a:prstDash val="dash"/>
            <a:round/>
            <a:headEnd/>
            <a:tailEnd/>
          </a:ln>
        </p:spPr>
        <p:txBody>
          <a:bodyPr/>
          <a:lstStyle/>
          <a:p>
            <a:endParaRPr lang="sv-SE"/>
          </a:p>
        </p:txBody>
      </p:sp>
      <p:sp>
        <p:nvSpPr>
          <p:cNvPr id="7185" name="Freeform 17"/>
          <p:cNvSpPr>
            <a:spLocks/>
          </p:cNvSpPr>
          <p:nvPr/>
        </p:nvSpPr>
        <p:spPr bwMode="auto">
          <a:xfrm>
            <a:off x="7535863" y="3384550"/>
            <a:ext cx="2389187" cy="1460500"/>
          </a:xfrm>
          <a:custGeom>
            <a:avLst/>
            <a:gdLst>
              <a:gd name="T0" fmla="*/ 0 w 1508"/>
              <a:gd name="T1" fmla="*/ 220 h 922"/>
              <a:gd name="T2" fmla="*/ 293 w 1508"/>
              <a:gd name="T3" fmla="*/ 0 h 922"/>
              <a:gd name="T4" fmla="*/ 1508 w 1508"/>
              <a:gd name="T5" fmla="*/ 178 h 922"/>
              <a:gd name="T6" fmla="*/ 1424 w 1508"/>
              <a:gd name="T7" fmla="*/ 660 h 922"/>
              <a:gd name="T8" fmla="*/ 1089 w 1508"/>
              <a:gd name="T9" fmla="*/ 681 h 922"/>
              <a:gd name="T10" fmla="*/ 807 w 1508"/>
              <a:gd name="T11" fmla="*/ 849 h 922"/>
              <a:gd name="T12" fmla="*/ 608 w 1508"/>
              <a:gd name="T13" fmla="*/ 922 h 922"/>
              <a:gd name="T14" fmla="*/ 471 w 1508"/>
              <a:gd name="T15" fmla="*/ 493 h 922"/>
              <a:gd name="T16" fmla="*/ 325 w 1508"/>
              <a:gd name="T17" fmla="*/ 315 h 922"/>
              <a:gd name="T18" fmla="*/ 73 w 1508"/>
              <a:gd name="T19" fmla="*/ 210 h 9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08"/>
              <a:gd name="T31" fmla="*/ 0 h 922"/>
              <a:gd name="T32" fmla="*/ 1508 w 1508"/>
              <a:gd name="T33" fmla="*/ 922 h 9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08" h="922">
                <a:moveTo>
                  <a:pt x="0" y="220"/>
                </a:moveTo>
                <a:lnTo>
                  <a:pt x="293" y="0"/>
                </a:lnTo>
                <a:lnTo>
                  <a:pt x="1508" y="178"/>
                </a:lnTo>
                <a:lnTo>
                  <a:pt x="1424" y="660"/>
                </a:lnTo>
                <a:lnTo>
                  <a:pt x="1089" y="681"/>
                </a:lnTo>
                <a:lnTo>
                  <a:pt x="807" y="849"/>
                </a:lnTo>
                <a:lnTo>
                  <a:pt x="608" y="922"/>
                </a:lnTo>
                <a:lnTo>
                  <a:pt x="471" y="493"/>
                </a:lnTo>
                <a:lnTo>
                  <a:pt x="325" y="315"/>
                </a:lnTo>
                <a:lnTo>
                  <a:pt x="73" y="210"/>
                </a:lnTo>
              </a:path>
            </a:pathLst>
          </a:custGeom>
          <a:solidFill>
            <a:srgbClr val="CAD5FA">
              <a:alpha val="45882"/>
            </a:srgbClr>
          </a:solidFill>
          <a:ln w="9525" cap="flat">
            <a:solidFill>
              <a:schemeClr val="tx1"/>
            </a:solidFill>
            <a:prstDash val="dash"/>
            <a:round/>
            <a:headEnd/>
            <a:tailEnd/>
          </a:ln>
        </p:spPr>
        <p:txBody>
          <a:bodyPr/>
          <a:lstStyle/>
          <a:p>
            <a:endParaRPr lang="sv-SE"/>
          </a:p>
        </p:txBody>
      </p:sp>
      <p:sp>
        <p:nvSpPr>
          <p:cNvPr id="7186" name="Freeform 18"/>
          <p:cNvSpPr>
            <a:spLocks/>
          </p:cNvSpPr>
          <p:nvPr/>
        </p:nvSpPr>
        <p:spPr bwMode="auto">
          <a:xfrm>
            <a:off x="5602288" y="1485900"/>
            <a:ext cx="2228850" cy="300038"/>
          </a:xfrm>
          <a:custGeom>
            <a:avLst/>
            <a:gdLst>
              <a:gd name="T0" fmla="*/ 157 w 1404"/>
              <a:gd name="T1" fmla="*/ 95 h 189"/>
              <a:gd name="T2" fmla="*/ 576 w 1404"/>
              <a:gd name="T3" fmla="*/ 0 h 189"/>
              <a:gd name="T4" fmla="*/ 1069 w 1404"/>
              <a:gd name="T5" fmla="*/ 21 h 189"/>
              <a:gd name="T6" fmla="*/ 1330 w 1404"/>
              <a:gd name="T7" fmla="*/ 21 h 189"/>
              <a:gd name="T8" fmla="*/ 1404 w 1404"/>
              <a:gd name="T9" fmla="*/ 74 h 189"/>
              <a:gd name="T10" fmla="*/ 1079 w 1404"/>
              <a:gd name="T11" fmla="*/ 74 h 189"/>
              <a:gd name="T12" fmla="*/ 870 w 1404"/>
              <a:gd name="T13" fmla="*/ 84 h 189"/>
              <a:gd name="T14" fmla="*/ 671 w 1404"/>
              <a:gd name="T15" fmla="*/ 116 h 189"/>
              <a:gd name="T16" fmla="*/ 398 w 1404"/>
              <a:gd name="T17" fmla="*/ 137 h 189"/>
              <a:gd name="T18" fmla="*/ 252 w 1404"/>
              <a:gd name="T19" fmla="*/ 158 h 189"/>
              <a:gd name="T20" fmla="*/ 178 w 1404"/>
              <a:gd name="T21" fmla="*/ 189 h 189"/>
              <a:gd name="T22" fmla="*/ 0 w 1404"/>
              <a:gd name="T23" fmla="*/ 168 h 189"/>
              <a:gd name="T24" fmla="*/ 63 w 1404"/>
              <a:gd name="T25" fmla="*/ 126 h 189"/>
              <a:gd name="T26" fmla="*/ 157 w 1404"/>
              <a:gd name="T27" fmla="*/ 95 h 1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04"/>
              <a:gd name="T43" fmla="*/ 0 h 189"/>
              <a:gd name="T44" fmla="*/ 1404 w 1404"/>
              <a:gd name="T45" fmla="*/ 189 h 18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04" h="189">
                <a:moveTo>
                  <a:pt x="157" y="95"/>
                </a:moveTo>
                <a:lnTo>
                  <a:pt x="576" y="0"/>
                </a:lnTo>
                <a:lnTo>
                  <a:pt x="1069" y="21"/>
                </a:lnTo>
                <a:lnTo>
                  <a:pt x="1330" y="21"/>
                </a:lnTo>
                <a:lnTo>
                  <a:pt x="1404" y="74"/>
                </a:lnTo>
                <a:lnTo>
                  <a:pt x="1079" y="74"/>
                </a:lnTo>
                <a:lnTo>
                  <a:pt x="870" y="84"/>
                </a:lnTo>
                <a:lnTo>
                  <a:pt x="671" y="116"/>
                </a:lnTo>
                <a:lnTo>
                  <a:pt x="398" y="137"/>
                </a:lnTo>
                <a:lnTo>
                  <a:pt x="252" y="158"/>
                </a:lnTo>
                <a:lnTo>
                  <a:pt x="178" y="189"/>
                </a:lnTo>
                <a:lnTo>
                  <a:pt x="0" y="168"/>
                </a:lnTo>
                <a:lnTo>
                  <a:pt x="63" y="126"/>
                </a:lnTo>
                <a:lnTo>
                  <a:pt x="157" y="95"/>
                </a:lnTo>
                <a:close/>
              </a:path>
            </a:pathLst>
          </a:custGeom>
          <a:solidFill>
            <a:srgbClr val="CAD5FA">
              <a:alpha val="27058"/>
            </a:srgbClr>
          </a:solidFill>
          <a:ln w="9525" cap="flat">
            <a:solidFill>
              <a:schemeClr val="tx1"/>
            </a:solidFill>
            <a:prstDash val="sysDot"/>
            <a:round/>
            <a:headEnd/>
            <a:tailEnd/>
          </a:ln>
        </p:spPr>
        <p:txBody>
          <a:bodyPr/>
          <a:lstStyle/>
          <a:p>
            <a:endParaRPr lang="sv-SE"/>
          </a:p>
        </p:txBody>
      </p:sp>
      <p:sp>
        <p:nvSpPr>
          <p:cNvPr id="7187" name="Freeform 19"/>
          <p:cNvSpPr>
            <a:spLocks/>
          </p:cNvSpPr>
          <p:nvPr/>
        </p:nvSpPr>
        <p:spPr bwMode="auto">
          <a:xfrm>
            <a:off x="-742949" y="3665538"/>
            <a:ext cx="1490663" cy="498475"/>
          </a:xfrm>
          <a:custGeom>
            <a:avLst/>
            <a:gdLst>
              <a:gd name="T0" fmla="*/ 513 w 942"/>
              <a:gd name="T1" fmla="*/ 21 h 315"/>
              <a:gd name="T2" fmla="*/ 942 w 942"/>
              <a:gd name="T3" fmla="*/ 105 h 315"/>
              <a:gd name="T4" fmla="*/ 188 w 942"/>
              <a:gd name="T5" fmla="*/ 315 h 315"/>
              <a:gd name="T6" fmla="*/ 0 w 942"/>
              <a:gd name="T7" fmla="*/ 220 h 315"/>
              <a:gd name="T8" fmla="*/ 21 w 942"/>
              <a:gd name="T9" fmla="*/ 84 h 315"/>
              <a:gd name="T10" fmla="*/ 419 w 942"/>
              <a:gd name="T11" fmla="*/ 0 h 315"/>
              <a:gd name="T12" fmla="*/ 513 w 942"/>
              <a:gd name="T13" fmla="*/ 21 h 315"/>
              <a:gd name="T14" fmla="*/ 0 60000 65536"/>
              <a:gd name="T15" fmla="*/ 0 60000 65536"/>
              <a:gd name="T16" fmla="*/ 0 60000 65536"/>
              <a:gd name="T17" fmla="*/ 0 60000 65536"/>
              <a:gd name="T18" fmla="*/ 0 60000 65536"/>
              <a:gd name="T19" fmla="*/ 0 60000 65536"/>
              <a:gd name="T20" fmla="*/ 0 60000 65536"/>
              <a:gd name="T21" fmla="*/ 0 w 942"/>
              <a:gd name="T22" fmla="*/ 0 h 315"/>
              <a:gd name="T23" fmla="*/ 942 w 942"/>
              <a:gd name="T24" fmla="*/ 315 h 3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2" h="315">
                <a:moveTo>
                  <a:pt x="513" y="21"/>
                </a:moveTo>
                <a:lnTo>
                  <a:pt x="942" y="105"/>
                </a:lnTo>
                <a:lnTo>
                  <a:pt x="188" y="315"/>
                </a:lnTo>
                <a:lnTo>
                  <a:pt x="0" y="220"/>
                </a:lnTo>
                <a:lnTo>
                  <a:pt x="21" y="84"/>
                </a:lnTo>
                <a:lnTo>
                  <a:pt x="419" y="0"/>
                </a:lnTo>
                <a:lnTo>
                  <a:pt x="513" y="21"/>
                </a:lnTo>
                <a:close/>
              </a:path>
            </a:pathLst>
          </a:custGeom>
          <a:solidFill>
            <a:srgbClr val="CAD5FA">
              <a:alpha val="54117"/>
            </a:srgbClr>
          </a:solidFill>
          <a:ln w="9525" cap="flat">
            <a:solidFill>
              <a:schemeClr val="tx1"/>
            </a:solidFill>
            <a:prstDash val="dash"/>
            <a:round/>
            <a:headEnd/>
            <a:tailEnd/>
          </a:ln>
        </p:spPr>
        <p:txBody>
          <a:bodyPr/>
          <a:lstStyle/>
          <a:p>
            <a:endParaRPr lang="sv-SE"/>
          </a:p>
        </p:txBody>
      </p:sp>
      <p:sp>
        <p:nvSpPr>
          <p:cNvPr id="7188" name="Freeform 20"/>
          <p:cNvSpPr>
            <a:spLocks/>
          </p:cNvSpPr>
          <p:nvPr/>
        </p:nvSpPr>
        <p:spPr bwMode="auto">
          <a:xfrm>
            <a:off x="-809624" y="3176590"/>
            <a:ext cx="1325563" cy="547687"/>
          </a:xfrm>
          <a:custGeom>
            <a:avLst/>
            <a:gdLst>
              <a:gd name="T0" fmla="*/ 681 w 838"/>
              <a:gd name="T1" fmla="*/ 335 h 346"/>
              <a:gd name="T2" fmla="*/ 0 w 838"/>
              <a:gd name="T3" fmla="*/ 346 h 346"/>
              <a:gd name="T4" fmla="*/ 21 w 838"/>
              <a:gd name="T5" fmla="*/ 0 h 346"/>
              <a:gd name="T6" fmla="*/ 838 w 838"/>
              <a:gd name="T7" fmla="*/ 21 h 346"/>
              <a:gd name="T8" fmla="*/ 806 w 838"/>
              <a:gd name="T9" fmla="*/ 115 h 346"/>
              <a:gd name="T10" fmla="*/ 681 w 838"/>
              <a:gd name="T11" fmla="*/ 335 h 346"/>
              <a:gd name="T12" fmla="*/ 0 60000 65536"/>
              <a:gd name="T13" fmla="*/ 0 60000 65536"/>
              <a:gd name="T14" fmla="*/ 0 60000 65536"/>
              <a:gd name="T15" fmla="*/ 0 60000 65536"/>
              <a:gd name="T16" fmla="*/ 0 60000 65536"/>
              <a:gd name="T17" fmla="*/ 0 60000 65536"/>
              <a:gd name="T18" fmla="*/ 0 w 838"/>
              <a:gd name="T19" fmla="*/ 0 h 346"/>
              <a:gd name="T20" fmla="*/ 838 w 838"/>
              <a:gd name="T21" fmla="*/ 346 h 346"/>
            </a:gdLst>
            <a:ahLst/>
            <a:cxnLst>
              <a:cxn ang="T12">
                <a:pos x="T0" y="T1"/>
              </a:cxn>
              <a:cxn ang="T13">
                <a:pos x="T2" y="T3"/>
              </a:cxn>
              <a:cxn ang="T14">
                <a:pos x="T4" y="T5"/>
              </a:cxn>
              <a:cxn ang="T15">
                <a:pos x="T6" y="T7"/>
              </a:cxn>
              <a:cxn ang="T16">
                <a:pos x="T8" y="T9"/>
              </a:cxn>
              <a:cxn ang="T17">
                <a:pos x="T10" y="T11"/>
              </a:cxn>
            </a:cxnLst>
            <a:rect l="T18" t="T19" r="T20" b="T21"/>
            <a:pathLst>
              <a:path w="838" h="346">
                <a:moveTo>
                  <a:pt x="681" y="335"/>
                </a:moveTo>
                <a:lnTo>
                  <a:pt x="0" y="346"/>
                </a:lnTo>
                <a:lnTo>
                  <a:pt x="21" y="0"/>
                </a:lnTo>
                <a:lnTo>
                  <a:pt x="838" y="21"/>
                </a:lnTo>
                <a:lnTo>
                  <a:pt x="806" y="115"/>
                </a:lnTo>
                <a:lnTo>
                  <a:pt x="681" y="335"/>
                </a:lnTo>
                <a:close/>
              </a:path>
            </a:pathLst>
          </a:custGeom>
          <a:solidFill>
            <a:srgbClr val="CAD5FA">
              <a:alpha val="50980"/>
            </a:srgbClr>
          </a:solidFill>
          <a:ln w="9525" cap="flat">
            <a:solidFill>
              <a:schemeClr val="tx1"/>
            </a:solidFill>
            <a:prstDash val="dash"/>
            <a:round/>
            <a:headEnd/>
            <a:tailEnd/>
          </a:ln>
        </p:spPr>
        <p:txBody>
          <a:bodyPr/>
          <a:lstStyle/>
          <a:p>
            <a:endParaRPr lang="sv-SE"/>
          </a:p>
        </p:txBody>
      </p:sp>
      <p:sp>
        <p:nvSpPr>
          <p:cNvPr id="7189" name="Freeform 21"/>
          <p:cNvSpPr>
            <a:spLocks/>
          </p:cNvSpPr>
          <p:nvPr/>
        </p:nvSpPr>
        <p:spPr bwMode="auto">
          <a:xfrm>
            <a:off x="-830262" y="4689475"/>
            <a:ext cx="663575" cy="681038"/>
          </a:xfrm>
          <a:custGeom>
            <a:avLst/>
            <a:gdLst>
              <a:gd name="T0" fmla="*/ 84 w 419"/>
              <a:gd name="T1" fmla="*/ 0 h 430"/>
              <a:gd name="T2" fmla="*/ 419 w 419"/>
              <a:gd name="T3" fmla="*/ 398 h 430"/>
              <a:gd name="T4" fmla="*/ 0 w 419"/>
              <a:gd name="T5" fmla="*/ 430 h 430"/>
              <a:gd name="T6" fmla="*/ 0 60000 65536"/>
              <a:gd name="T7" fmla="*/ 0 60000 65536"/>
              <a:gd name="T8" fmla="*/ 0 60000 65536"/>
              <a:gd name="T9" fmla="*/ 0 w 419"/>
              <a:gd name="T10" fmla="*/ 0 h 430"/>
              <a:gd name="T11" fmla="*/ 419 w 419"/>
              <a:gd name="T12" fmla="*/ 430 h 430"/>
            </a:gdLst>
            <a:ahLst/>
            <a:cxnLst>
              <a:cxn ang="T6">
                <a:pos x="T0" y="T1"/>
              </a:cxn>
              <a:cxn ang="T7">
                <a:pos x="T2" y="T3"/>
              </a:cxn>
              <a:cxn ang="T8">
                <a:pos x="T4" y="T5"/>
              </a:cxn>
            </a:cxnLst>
            <a:rect l="T9" t="T10" r="T11" b="T12"/>
            <a:pathLst>
              <a:path w="419" h="430">
                <a:moveTo>
                  <a:pt x="84" y="0"/>
                </a:moveTo>
                <a:lnTo>
                  <a:pt x="419" y="398"/>
                </a:lnTo>
                <a:lnTo>
                  <a:pt x="0" y="430"/>
                </a:lnTo>
              </a:path>
            </a:pathLst>
          </a:custGeom>
          <a:solidFill>
            <a:srgbClr val="CAD5FA">
              <a:alpha val="52940"/>
            </a:srgbClr>
          </a:solidFill>
          <a:ln w="9525" cap="flat">
            <a:solidFill>
              <a:schemeClr val="tx1"/>
            </a:solidFill>
            <a:prstDash val="dash"/>
            <a:round/>
            <a:headEnd/>
            <a:tailEnd/>
          </a:ln>
        </p:spPr>
        <p:txBody>
          <a:bodyPr/>
          <a:lstStyle/>
          <a:p>
            <a:endParaRPr lang="sv-SE"/>
          </a:p>
        </p:txBody>
      </p:sp>
      <p:sp>
        <p:nvSpPr>
          <p:cNvPr id="7190" name="Line 22"/>
          <p:cNvSpPr>
            <a:spLocks noChangeShapeType="1"/>
          </p:cNvSpPr>
          <p:nvPr/>
        </p:nvSpPr>
        <p:spPr bwMode="auto">
          <a:xfrm flipH="1" flipV="1">
            <a:off x="1992313" y="3514725"/>
            <a:ext cx="1309687" cy="149225"/>
          </a:xfrm>
          <a:prstGeom prst="line">
            <a:avLst/>
          </a:prstGeom>
          <a:noFill/>
          <a:ln w="47625">
            <a:solidFill>
              <a:srgbClr val="FF0000"/>
            </a:solidFill>
            <a:prstDash val="dash"/>
            <a:round/>
            <a:headEnd type="triangle" w="med" len="med"/>
            <a:tailEnd type="triangle" w="med" len="med"/>
          </a:ln>
        </p:spPr>
        <p:txBody>
          <a:bodyPr/>
          <a:lstStyle/>
          <a:p>
            <a:endParaRPr lang="sv-SE"/>
          </a:p>
        </p:txBody>
      </p:sp>
      <p:sp>
        <p:nvSpPr>
          <p:cNvPr id="7191" name="Freeform 23"/>
          <p:cNvSpPr>
            <a:spLocks/>
          </p:cNvSpPr>
          <p:nvPr/>
        </p:nvSpPr>
        <p:spPr bwMode="auto">
          <a:xfrm>
            <a:off x="-825500" y="2830515"/>
            <a:ext cx="3384550" cy="4035425"/>
          </a:xfrm>
          <a:custGeom>
            <a:avLst/>
            <a:gdLst>
              <a:gd name="T0" fmla="*/ 1194 w 2136"/>
              <a:gd name="T1" fmla="*/ 2548 h 2548"/>
              <a:gd name="T2" fmla="*/ 1142 w 2136"/>
              <a:gd name="T3" fmla="*/ 2077 h 2548"/>
              <a:gd name="T4" fmla="*/ 1205 w 2136"/>
              <a:gd name="T5" fmla="*/ 1721 h 2548"/>
              <a:gd name="T6" fmla="*/ 1592 w 2136"/>
              <a:gd name="T7" fmla="*/ 1166 h 2548"/>
              <a:gd name="T8" fmla="*/ 2022 w 2136"/>
              <a:gd name="T9" fmla="*/ 590 h 2548"/>
              <a:gd name="T10" fmla="*/ 2084 w 2136"/>
              <a:gd name="T11" fmla="*/ 297 h 2548"/>
              <a:gd name="T12" fmla="*/ 1707 w 2136"/>
              <a:gd name="T13" fmla="*/ 35 h 2548"/>
              <a:gd name="T14" fmla="*/ 1090 w 2136"/>
              <a:gd name="T15" fmla="*/ 87 h 2548"/>
              <a:gd name="T16" fmla="*/ 0 w 2136"/>
              <a:gd name="T17" fmla="*/ 359 h 25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36"/>
              <a:gd name="T28" fmla="*/ 0 h 2548"/>
              <a:gd name="T29" fmla="*/ 2136 w 2136"/>
              <a:gd name="T30" fmla="*/ 2548 h 25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36" h="2548">
                <a:moveTo>
                  <a:pt x="1194" y="2548"/>
                </a:moveTo>
                <a:cubicBezTo>
                  <a:pt x="1167" y="2381"/>
                  <a:pt x="1140" y="2215"/>
                  <a:pt x="1142" y="2077"/>
                </a:cubicBezTo>
                <a:cubicBezTo>
                  <a:pt x="1144" y="1939"/>
                  <a:pt x="1130" y="1873"/>
                  <a:pt x="1205" y="1721"/>
                </a:cubicBezTo>
                <a:cubicBezTo>
                  <a:pt x="1280" y="1569"/>
                  <a:pt x="1456" y="1354"/>
                  <a:pt x="1592" y="1166"/>
                </a:cubicBezTo>
                <a:cubicBezTo>
                  <a:pt x="1728" y="978"/>
                  <a:pt x="1940" y="735"/>
                  <a:pt x="2022" y="590"/>
                </a:cubicBezTo>
                <a:cubicBezTo>
                  <a:pt x="2104" y="445"/>
                  <a:pt x="2136" y="389"/>
                  <a:pt x="2084" y="297"/>
                </a:cubicBezTo>
                <a:cubicBezTo>
                  <a:pt x="2032" y="205"/>
                  <a:pt x="1873" y="70"/>
                  <a:pt x="1707" y="35"/>
                </a:cubicBezTo>
                <a:cubicBezTo>
                  <a:pt x="1541" y="0"/>
                  <a:pt x="1374" y="33"/>
                  <a:pt x="1090" y="87"/>
                </a:cubicBezTo>
                <a:cubicBezTo>
                  <a:pt x="806" y="141"/>
                  <a:pt x="403" y="250"/>
                  <a:pt x="0" y="359"/>
                </a:cubicBezTo>
              </a:path>
            </a:pathLst>
          </a:custGeom>
          <a:noFill/>
          <a:ln w="53975" cap="flat">
            <a:solidFill>
              <a:srgbClr val="FF0000"/>
            </a:solidFill>
            <a:prstDash val="sysDot"/>
            <a:round/>
            <a:headEnd/>
            <a:tailEnd/>
          </a:ln>
        </p:spPr>
        <p:txBody>
          <a:bodyPr/>
          <a:lstStyle/>
          <a:p>
            <a:endParaRPr lang="sv-SE"/>
          </a:p>
        </p:txBody>
      </p:sp>
      <p:sp>
        <p:nvSpPr>
          <p:cNvPr id="7192" name="Freeform 24"/>
          <p:cNvSpPr>
            <a:spLocks/>
          </p:cNvSpPr>
          <p:nvPr/>
        </p:nvSpPr>
        <p:spPr bwMode="auto">
          <a:xfrm>
            <a:off x="2293939" y="3484565"/>
            <a:ext cx="282575" cy="174625"/>
          </a:xfrm>
          <a:custGeom>
            <a:avLst/>
            <a:gdLst>
              <a:gd name="T0" fmla="*/ 0 w 178"/>
              <a:gd name="T1" fmla="*/ 57 h 110"/>
              <a:gd name="T2" fmla="*/ 84 w 178"/>
              <a:gd name="T3" fmla="*/ 110 h 110"/>
              <a:gd name="T4" fmla="*/ 178 w 178"/>
              <a:gd name="T5" fmla="*/ 47 h 110"/>
              <a:gd name="T6" fmla="*/ 157 w 178"/>
              <a:gd name="T7" fmla="*/ 5 h 110"/>
              <a:gd name="T8" fmla="*/ 0 w 178"/>
              <a:gd name="T9" fmla="*/ 57 h 110"/>
              <a:gd name="T10" fmla="*/ 0 60000 65536"/>
              <a:gd name="T11" fmla="*/ 0 60000 65536"/>
              <a:gd name="T12" fmla="*/ 0 60000 65536"/>
              <a:gd name="T13" fmla="*/ 0 60000 65536"/>
              <a:gd name="T14" fmla="*/ 0 60000 65536"/>
              <a:gd name="T15" fmla="*/ 0 w 178"/>
              <a:gd name="T16" fmla="*/ 0 h 110"/>
              <a:gd name="T17" fmla="*/ 178 w 178"/>
              <a:gd name="T18" fmla="*/ 110 h 110"/>
            </a:gdLst>
            <a:ahLst/>
            <a:cxnLst>
              <a:cxn ang="T10">
                <a:pos x="T0" y="T1"/>
              </a:cxn>
              <a:cxn ang="T11">
                <a:pos x="T2" y="T3"/>
              </a:cxn>
              <a:cxn ang="T12">
                <a:pos x="T4" y="T5"/>
              </a:cxn>
              <a:cxn ang="T13">
                <a:pos x="T6" y="T7"/>
              </a:cxn>
              <a:cxn ang="T14">
                <a:pos x="T8" y="T9"/>
              </a:cxn>
            </a:cxnLst>
            <a:rect l="T15" t="T16" r="T17" b="T18"/>
            <a:pathLst>
              <a:path w="178" h="110">
                <a:moveTo>
                  <a:pt x="0" y="57"/>
                </a:moveTo>
                <a:cubicBezTo>
                  <a:pt x="29" y="101"/>
                  <a:pt x="37" y="93"/>
                  <a:pt x="84" y="110"/>
                </a:cubicBezTo>
                <a:cubicBezTo>
                  <a:pt x="135" y="85"/>
                  <a:pt x="161" y="99"/>
                  <a:pt x="178" y="47"/>
                </a:cubicBezTo>
                <a:cubicBezTo>
                  <a:pt x="171" y="33"/>
                  <a:pt x="172" y="7"/>
                  <a:pt x="157" y="5"/>
                </a:cubicBezTo>
                <a:cubicBezTo>
                  <a:pt x="125" y="0"/>
                  <a:pt x="22" y="15"/>
                  <a:pt x="0" y="57"/>
                </a:cubicBezTo>
                <a:close/>
              </a:path>
            </a:pathLst>
          </a:custGeom>
          <a:solidFill>
            <a:srgbClr val="FF0000">
              <a:alpha val="58823"/>
            </a:srgbClr>
          </a:solidFill>
          <a:ln w="9525">
            <a:solidFill>
              <a:schemeClr val="tx1"/>
            </a:solidFill>
            <a:round/>
            <a:headEnd/>
            <a:tailEnd/>
          </a:ln>
        </p:spPr>
        <p:txBody>
          <a:bodyPr/>
          <a:lstStyle/>
          <a:p>
            <a:endParaRPr lang="sv-SE"/>
          </a:p>
        </p:txBody>
      </p:sp>
      <p:sp>
        <p:nvSpPr>
          <p:cNvPr id="7193" name="Freeform 25"/>
          <p:cNvSpPr>
            <a:spLocks/>
          </p:cNvSpPr>
          <p:nvPr/>
        </p:nvSpPr>
        <p:spPr bwMode="auto">
          <a:xfrm>
            <a:off x="1727200" y="2778125"/>
            <a:ext cx="82550" cy="107950"/>
          </a:xfrm>
          <a:custGeom>
            <a:avLst/>
            <a:gdLst>
              <a:gd name="T0" fmla="*/ 0 w 178"/>
              <a:gd name="T1" fmla="*/ 57 h 110"/>
              <a:gd name="T2" fmla="*/ 84 w 178"/>
              <a:gd name="T3" fmla="*/ 110 h 110"/>
              <a:gd name="T4" fmla="*/ 178 w 178"/>
              <a:gd name="T5" fmla="*/ 47 h 110"/>
              <a:gd name="T6" fmla="*/ 157 w 178"/>
              <a:gd name="T7" fmla="*/ 5 h 110"/>
              <a:gd name="T8" fmla="*/ 0 w 178"/>
              <a:gd name="T9" fmla="*/ 57 h 110"/>
              <a:gd name="T10" fmla="*/ 0 60000 65536"/>
              <a:gd name="T11" fmla="*/ 0 60000 65536"/>
              <a:gd name="T12" fmla="*/ 0 60000 65536"/>
              <a:gd name="T13" fmla="*/ 0 60000 65536"/>
              <a:gd name="T14" fmla="*/ 0 60000 65536"/>
              <a:gd name="T15" fmla="*/ 0 w 178"/>
              <a:gd name="T16" fmla="*/ 0 h 110"/>
              <a:gd name="T17" fmla="*/ 178 w 178"/>
              <a:gd name="T18" fmla="*/ 110 h 110"/>
            </a:gdLst>
            <a:ahLst/>
            <a:cxnLst>
              <a:cxn ang="T10">
                <a:pos x="T0" y="T1"/>
              </a:cxn>
              <a:cxn ang="T11">
                <a:pos x="T2" y="T3"/>
              </a:cxn>
              <a:cxn ang="T12">
                <a:pos x="T4" y="T5"/>
              </a:cxn>
              <a:cxn ang="T13">
                <a:pos x="T6" y="T7"/>
              </a:cxn>
              <a:cxn ang="T14">
                <a:pos x="T8" y="T9"/>
              </a:cxn>
            </a:cxnLst>
            <a:rect l="T15" t="T16" r="T17" b="T18"/>
            <a:pathLst>
              <a:path w="178" h="110">
                <a:moveTo>
                  <a:pt x="0" y="57"/>
                </a:moveTo>
                <a:cubicBezTo>
                  <a:pt x="29" y="101"/>
                  <a:pt x="37" y="93"/>
                  <a:pt x="84" y="110"/>
                </a:cubicBezTo>
                <a:cubicBezTo>
                  <a:pt x="135" y="85"/>
                  <a:pt x="161" y="99"/>
                  <a:pt x="178" y="47"/>
                </a:cubicBezTo>
                <a:cubicBezTo>
                  <a:pt x="171" y="33"/>
                  <a:pt x="172" y="7"/>
                  <a:pt x="157" y="5"/>
                </a:cubicBezTo>
                <a:cubicBezTo>
                  <a:pt x="125" y="0"/>
                  <a:pt x="22" y="15"/>
                  <a:pt x="0" y="57"/>
                </a:cubicBezTo>
                <a:close/>
              </a:path>
            </a:pathLst>
          </a:custGeom>
          <a:solidFill>
            <a:srgbClr val="FF0000">
              <a:alpha val="58823"/>
            </a:srgbClr>
          </a:solidFill>
          <a:ln w="9525">
            <a:solidFill>
              <a:schemeClr val="tx1"/>
            </a:solidFill>
            <a:round/>
            <a:headEnd/>
            <a:tailEnd/>
          </a:ln>
        </p:spPr>
        <p:txBody>
          <a:bodyPr/>
          <a:lstStyle/>
          <a:p>
            <a:endParaRPr lang="sv-SE"/>
          </a:p>
        </p:txBody>
      </p:sp>
      <p:sp>
        <p:nvSpPr>
          <p:cNvPr id="7194" name="Freeform 26"/>
          <p:cNvSpPr>
            <a:spLocks/>
          </p:cNvSpPr>
          <p:nvPr/>
        </p:nvSpPr>
        <p:spPr bwMode="auto">
          <a:xfrm>
            <a:off x="7823201" y="3536952"/>
            <a:ext cx="282575" cy="174625"/>
          </a:xfrm>
          <a:custGeom>
            <a:avLst/>
            <a:gdLst>
              <a:gd name="T0" fmla="*/ 0 w 178"/>
              <a:gd name="T1" fmla="*/ 57 h 110"/>
              <a:gd name="T2" fmla="*/ 84 w 178"/>
              <a:gd name="T3" fmla="*/ 110 h 110"/>
              <a:gd name="T4" fmla="*/ 178 w 178"/>
              <a:gd name="T5" fmla="*/ 47 h 110"/>
              <a:gd name="T6" fmla="*/ 157 w 178"/>
              <a:gd name="T7" fmla="*/ 5 h 110"/>
              <a:gd name="T8" fmla="*/ 0 w 178"/>
              <a:gd name="T9" fmla="*/ 57 h 110"/>
              <a:gd name="T10" fmla="*/ 0 60000 65536"/>
              <a:gd name="T11" fmla="*/ 0 60000 65536"/>
              <a:gd name="T12" fmla="*/ 0 60000 65536"/>
              <a:gd name="T13" fmla="*/ 0 60000 65536"/>
              <a:gd name="T14" fmla="*/ 0 60000 65536"/>
              <a:gd name="T15" fmla="*/ 0 w 178"/>
              <a:gd name="T16" fmla="*/ 0 h 110"/>
              <a:gd name="T17" fmla="*/ 178 w 178"/>
              <a:gd name="T18" fmla="*/ 110 h 110"/>
            </a:gdLst>
            <a:ahLst/>
            <a:cxnLst>
              <a:cxn ang="T10">
                <a:pos x="T0" y="T1"/>
              </a:cxn>
              <a:cxn ang="T11">
                <a:pos x="T2" y="T3"/>
              </a:cxn>
              <a:cxn ang="T12">
                <a:pos x="T4" y="T5"/>
              </a:cxn>
              <a:cxn ang="T13">
                <a:pos x="T6" y="T7"/>
              </a:cxn>
              <a:cxn ang="T14">
                <a:pos x="T8" y="T9"/>
              </a:cxn>
            </a:cxnLst>
            <a:rect l="T15" t="T16" r="T17" b="T18"/>
            <a:pathLst>
              <a:path w="178" h="110">
                <a:moveTo>
                  <a:pt x="0" y="57"/>
                </a:moveTo>
                <a:cubicBezTo>
                  <a:pt x="29" y="101"/>
                  <a:pt x="37" y="93"/>
                  <a:pt x="84" y="110"/>
                </a:cubicBezTo>
                <a:cubicBezTo>
                  <a:pt x="135" y="85"/>
                  <a:pt x="161" y="99"/>
                  <a:pt x="178" y="47"/>
                </a:cubicBezTo>
                <a:cubicBezTo>
                  <a:pt x="171" y="33"/>
                  <a:pt x="172" y="7"/>
                  <a:pt x="157" y="5"/>
                </a:cubicBezTo>
                <a:cubicBezTo>
                  <a:pt x="125" y="0"/>
                  <a:pt x="22" y="15"/>
                  <a:pt x="0" y="57"/>
                </a:cubicBezTo>
                <a:close/>
              </a:path>
            </a:pathLst>
          </a:custGeom>
          <a:solidFill>
            <a:srgbClr val="FF0000"/>
          </a:solidFill>
          <a:ln w="9525">
            <a:solidFill>
              <a:schemeClr val="tx1"/>
            </a:solidFill>
            <a:round/>
            <a:headEnd/>
            <a:tailEnd/>
          </a:ln>
        </p:spPr>
        <p:txBody>
          <a:bodyPr/>
          <a:lstStyle/>
          <a:p>
            <a:endParaRPr lang="sv-SE"/>
          </a:p>
        </p:txBody>
      </p:sp>
      <p:sp>
        <p:nvSpPr>
          <p:cNvPr id="7195" name="Line 27"/>
          <p:cNvSpPr>
            <a:spLocks noChangeShapeType="1"/>
          </p:cNvSpPr>
          <p:nvPr/>
        </p:nvSpPr>
        <p:spPr bwMode="auto">
          <a:xfrm flipH="1">
            <a:off x="7616825" y="3284540"/>
            <a:ext cx="661988" cy="695325"/>
          </a:xfrm>
          <a:prstGeom prst="line">
            <a:avLst/>
          </a:prstGeom>
          <a:noFill/>
          <a:ln w="9525">
            <a:solidFill>
              <a:schemeClr val="tx1"/>
            </a:solidFill>
            <a:round/>
            <a:headEnd type="triangle" w="med" len="med"/>
            <a:tailEnd type="triangle" w="med" len="med"/>
          </a:ln>
        </p:spPr>
        <p:txBody>
          <a:bodyPr/>
          <a:lstStyle/>
          <a:p>
            <a:endParaRPr lang="sv-SE"/>
          </a:p>
        </p:txBody>
      </p:sp>
      <p:sp>
        <p:nvSpPr>
          <p:cNvPr id="7196" name="Line 28"/>
          <p:cNvSpPr>
            <a:spLocks noChangeShapeType="1"/>
          </p:cNvSpPr>
          <p:nvPr/>
        </p:nvSpPr>
        <p:spPr bwMode="auto">
          <a:xfrm>
            <a:off x="7564439" y="3481388"/>
            <a:ext cx="831850" cy="233362"/>
          </a:xfrm>
          <a:prstGeom prst="line">
            <a:avLst/>
          </a:prstGeom>
          <a:noFill/>
          <a:ln w="9525">
            <a:solidFill>
              <a:schemeClr val="tx1"/>
            </a:solidFill>
            <a:round/>
            <a:headEnd type="triangle" w="med" len="med"/>
            <a:tailEnd type="triangle" w="med" len="med"/>
          </a:ln>
        </p:spPr>
        <p:txBody>
          <a:bodyPr/>
          <a:lstStyle/>
          <a:p>
            <a:endParaRPr lang="sv-SE"/>
          </a:p>
        </p:txBody>
      </p:sp>
      <p:sp>
        <p:nvSpPr>
          <p:cNvPr id="7197" name="Freeform 29"/>
          <p:cNvSpPr>
            <a:spLocks/>
          </p:cNvSpPr>
          <p:nvPr/>
        </p:nvSpPr>
        <p:spPr bwMode="auto">
          <a:xfrm>
            <a:off x="1938339" y="3303590"/>
            <a:ext cx="282575" cy="174625"/>
          </a:xfrm>
          <a:custGeom>
            <a:avLst/>
            <a:gdLst>
              <a:gd name="T0" fmla="*/ 0 w 178"/>
              <a:gd name="T1" fmla="*/ 57 h 110"/>
              <a:gd name="T2" fmla="*/ 84 w 178"/>
              <a:gd name="T3" fmla="*/ 110 h 110"/>
              <a:gd name="T4" fmla="*/ 178 w 178"/>
              <a:gd name="T5" fmla="*/ 47 h 110"/>
              <a:gd name="T6" fmla="*/ 157 w 178"/>
              <a:gd name="T7" fmla="*/ 5 h 110"/>
              <a:gd name="T8" fmla="*/ 0 w 178"/>
              <a:gd name="T9" fmla="*/ 57 h 110"/>
              <a:gd name="T10" fmla="*/ 0 60000 65536"/>
              <a:gd name="T11" fmla="*/ 0 60000 65536"/>
              <a:gd name="T12" fmla="*/ 0 60000 65536"/>
              <a:gd name="T13" fmla="*/ 0 60000 65536"/>
              <a:gd name="T14" fmla="*/ 0 60000 65536"/>
              <a:gd name="T15" fmla="*/ 0 w 178"/>
              <a:gd name="T16" fmla="*/ 0 h 110"/>
              <a:gd name="T17" fmla="*/ 178 w 178"/>
              <a:gd name="T18" fmla="*/ 110 h 110"/>
            </a:gdLst>
            <a:ahLst/>
            <a:cxnLst>
              <a:cxn ang="T10">
                <a:pos x="T0" y="T1"/>
              </a:cxn>
              <a:cxn ang="T11">
                <a:pos x="T2" y="T3"/>
              </a:cxn>
              <a:cxn ang="T12">
                <a:pos x="T4" y="T5"/>
              </a:cxn>
              <a:cxn ang="T13">
                <a:pos x="T6" y="T7"/>
              </a:cxn>
              <a:cxn ang="T14">
                <a:pos x="T8" y="T9"/>
              </a:cxn>
            </a:cxnLst>
            <a:rect l="T15" t="T16" r="T17" b="T18"/>
            <a:pathLst>
              <a:path w="178" h="110">
                <a:moveTo>
                  <a:pt x="0" y="57"/>
                </a:moveTo>
                <a:cubicBezTo>
                  <a:pt x="29" y="101"/>
                  <a:pt x="37" y="93"/>
                  <a:pt x="84" y="110"/>
                </a:cubicBezTo>
                <a:cubicBezTo>
                  <a:pt x="135" y="85"/>
                  <a:pt x="161" y="99"/>
                  <a:pt x="178" y="47"/>
                </a:cubicBezTo>
                <a:cubicBezTo>
                  <a:pt x="171" y="33"/>
                  <a:pt x="172" y="7"/>
                  <a:pt x="157" y="5"/>
                </a:cubicBezTo>
                <a:cubicBezTo>
                  <a:pt x="125" y="0"/>
                  <a:pt x="22" y="15"/>
                  <a:pt x="0" y="57"/>
                </a:cubicBezTo>
                <a:close/>
              </a:path>
            </a:pathLst>
          </a:custGeom>
          <a:solidFill>
            <a:srgbClr val="FF0000"/>
          </a:solidFill>
          <a:ln w="9525">
            <a:solidFill>
              <a:schemeClr val="tx1"/>
            </a:solidFill>
            <a:round/>
            <a:headEnd/>
            <a:tailEnd/>
          </a:ln>
        </p:spPr>
        <p:txBody>
          <a:bodyPr/>
          <a:lstStyle/>
          <a:p>
            <a:endParaRPr lang="sv-SE"/>
          </a:p>
        </p:txBody>
      </p:sp>
      <p:sp>
        <p:nvSpPr>
          <p:cNvPr id="7198" name="Line 30"/>
          <p:cNvSpPr>
            <a:spLocks noChangeShapeType="1"/>
          </p:cNvSpPr>
          <p:nvPr/>
        </p:nvSpPr>
        <p:spPr bwMode="auto">
          <a:xfrm flipV="1">
            <a:off x="1630363" y="3314702"/>
            <a:ext cx="681037" cy="284163"/>
          </a:xfrm>
          <a:prstGeom prst="line">
            <a:avLst/>
          </a:prstGeom>
          <a:noFill/>
          <a:ln w="9525">
            <a:solidFill>
              <a:schemeClr val="tx1"/>
            </a:solidFill>
            <a:round/>
            <a:headEnd type="triangle" w="med" len="med"/>
            <a:tailEnd type="triangle" w="med" len="med"/>
          </a:ln>
        </p:spPr>
        <p:txBody>
          <a:bodyPr/>
          <a:lstStyle/>
          <a:p>
            <a:endParaRPr lang="sv-SE"/>
          </a:p>
        </p:txBody>
      </p:sp>
      <p:sp>
        <p:nvSpPr>
          <p:cNvPr id="7199" name="Line 31"/>
          <p:cNvSpPr>
            <a:spLocks noChangeShapeType="1"/>
          </p:cNvSpPr>
          <p:nvPr/>
        </p:nvSpPr>
        <p:spPr bwMode="auto">
          <a:xfrm>
            <a:off x="1598613" y="3332165"/>
            <a:ext cx="877887" cy="115887"/>
          </a:xfrm>
          <a:prstGeom prst="line">
            <a:avLst/>
          </a:prstGeom>
          <a:noFill/>
          <a:ln w="9525">
            <a:solidFill>
              <a:schemeClr val="tx1"/>
            </a:solidFill>
            <a:round/>
            <a:headEnd type="triangle" w="med" len="med"/>
            <a:tailEnd type="triangle" w="med" len="med"/>
          </a:ln>
        </p:spPr>
        <p:txBody>
          <a:bodyPr/>
          <a:lstStyle/>
          <a:p>
            <a:endParaRPr lang="sv-SE"/>
          </a:p>
        </p:txBody>
      </p:sp>
      <p:sp>
        <p:nvSpPr>
          <p:cNvPr id="7200" name="Freeform 32"/>
          <p:cNvSpPr>
            <a:spLocks/>
          </p:cNvSpPr>
          <p:nvPr/>
        </p:nvSpPr>
        <p:spPr bwMode="auto">
          <a:xfrm>
            <a:off x="4538664" y="2035177"/>
            <a:ext cx="1214437" cy="315913"/>
          </a:xfrm>
          <a:custGeom>
            <a:avLst/>
            <a:gdLst>
              <a:gd name="T0" fmla="*/ 283 w 765"/>
              <a:gd name="T1" fmla="*/ 168 h 199"/>
              <a:gd name="T2" fmla="*/ 126 w 765"/>
              <a:gd name="T3" fmla="*/ 126 h 199"/>
              <a:gd name="T4" fmla="*/ 0 w 765"/>
              <a:gd name="T5" fmla="*/ 42 h 199"/>
              <a:gd name="T6" fmla="*/ 147 w 765"/>
              <a:gd name="T7" fmla="*/ 32 h 199"/>
              <a:gd name="T8" fmla="*/ 262 w 765"/>
              <a:gd name="T9" fmla="*/ 73 h 199"/>
              <a:gd name="T10" fmla="*/ 408 w 765"/>
              <a:gd name="T11" fmla="*/ 52 h 199"/>
              <a:gd name="T12" fmla="*/ 450 w 765"/>
              <a:gd name="T13" fmla="*/ 0 h 199"/>
              <a:gd name="T14" fmla="*/ 576 w 765"/>
              <a:gd name="T15" fmla="*/ 11 h 199"/>
              <a:gd name="T16" fmla="*/ 765 w 765"/>
              <a:gd name="T17" fmla="*/ 168 h 199"/>
              <a:gd name="T18" fmla="*/ 545 w 765"/>
              <a:gd name="T19" fmla="*/ 199 h 199"/>
              <a:gd name="T20" fmla="*/ 283 w 765"/>
              <a:gd name="T21" fmla="*/ 168 h 1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65"/>
              <a:gd name="T34" fmla="*/ 0 h 199"/>
              <a:gd name="T35" fmla="*/ 765 w 765"/>
              <a:gd name="T36" fmla="*/ 199 h 1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65" h="199">
                <a:moveTo>
                  <a:pt x="283" y="168"/>
                </a:moveTo>
                <a:lnTo>
                  <a:pt x="126" y="126"/>
                </a:lnTo>
                <a:lnTo>
                  <a:pt x="0" y="42"/>
                </a:lnTo>
                <a:lnTo>
                  <a:pt x="147" y="32"/>
                </a:lnTo>
                <a:lnTo>
                  <a:pt x="262" y="73"/>
                </a:lnTo>
                <a:lnTo>
                  <a:pt x="408" y="52"/>
                </a:lnTo>
                <a:lnTo>
                  <a:pt x="450" y="0"/>
                </a:lnTo>
                <a:lnTo>
                  <a:pt x="576" y="11"/>
                </a:lnTo>
                <a:lnTo>
                  <a:pt x="765" y="168"/>
                </a:lnTo>
                <a:lnTo>
                  <a:pt x="545" y="199"/>
                </a:lnTo>
                <a:lnTo>
                  <a:pt x="283" y="168"/>
                </a:lnTo>
                <a:close/>
              </a:path>
            </a:pathLst>
          </a:custGeom>
          <a:solidFill>
            <a:srgbClr val="CAD5FA">
              <a:alpha val="43137"/>
            </a:srgbClr>
          </a:solidFill>
          <a:ln w="9525" cap="rnd">
            <a:solidFill>
              <a:schemeClr val="tx1"/>
            </a:solidFill>
            <a:prstDash val="sysDot"/>
            <a:round/>
            <a:headEnd/>
            <a:tailEnd/>
          </a:ln>
        </p:spPr>
        <p:txBody>
          <a:bodyPr/>
          <a:lstStyle/>
          <a:p>
            <a:endParaRPr lang="sv-SE"/>
          </a:p>
        </p:txBody>
      </p:sp>
      <p:sp>
        <p:nvSpPr>
          <p:cNvPr id="7201" name="Rectangle 33"/>
          <p:cNvSpPr>
            <a:spLocks noChangeArrowheads="1"/>
          </p:cNvSpPr>
          <p:nvPr/>
        </p:nvSpPr>
        <p:spPr bwMode="auto">
          <a:xfrm>
            <a:off x="482601" y="932657"/>
            <a:ext cx="6846888" cy="1706562"/>
          </a:xfrm>
          <a:prstGeom prst="rect">
            <a:avLst/>
          </a:prstGeom>
          <a:noFill/>
          <a:ln w="9525">
            <a:noFill/>
            <a:miter lim="800000"/>
            <a:headEnd/>
            <a:tailEnd/>
          </a:ln>
        </p:spPr>
        <p:txBody>
          <a:bodyPr/>
          <a:lstStyle/>
          <a:p>
            <a:pPr defTabSz="955675">
              <a:spcBef>
                <a:spcPct val="20000"/>
              </a:spcBef>
            </a:pPr>
            <a:r>
              <a:rPr lang="en-GB" sz="3000" dirty="0" smtClean="0">
                <a:solidFill>
                  <a:schemeClr val="bg1"/>
                </a:solidFill>
              </a:rPr>
              <a:t>The regional city heart!</a:t>
            </a:r>
            <a:endParaRPr lang="en-GB" sz="2200" dirty="0" smtClean="0">
              <a:solidFill>
                <a:schemeClr val="bg1"/>
              </a:solidFill>
            </a:endParaRPr>
          </a:p>
          <a:p>
            <a:pPr defTabSz="955675">
              <a:spcBef>
                <a:spcPct val="20000"/>
              </a:spcBef>
            </a:pPr>
            <a:r>
              <a:rPr lang="en-GB" sz="2200" dirty="0" smtClean="0">
                <a:solidFill>
                  <a:schemeClr val="bg1"/>
                </a:solidFill>
              </a:rPr>
              <a:t>- 30 000 apartments and house</a:t>
            </a:r>
            <a:br>
              <a:rPr lang="en-GB" sz="2200" dirty="0" smtClean="0">
                <a:solidFill>
                  <a:schemeClr val="bg1"/>
                </a:solidFill>
              </a:rPr>
            </a:br>
            <a:r>
              <a:rPr lang="en-GB" sz="2200" dirty="0" smtClean="0">
                <a:solidFill>
                  <a:schemeClr val="bg1"/>
                </a:solidFill>
              </a:rPr>
              <a:t>- 40 000 new work places</a:t>
            </a:r>
            <a:br>
              <a:rPr lang="en-GB" sz="2200" dirty="0" smtClean="0">
                <a:solidFill>
                  <a:schemeClr val="bg1"/>
                </a:solidFill>
              </a:rPr>
            </a:br>
            <a:r>
              <a:rPr lang="en-GB" sz="2200" dirty="0" smtClean="0">
                <a:solidFill>
                  <a:schemeClr val="bg1"/>
                </a:solidFill>
              </a:rPr>
              <a:t>- New infrastructure</a:t>
            </a:r>
            <a:br>
              <a:rPr lang="en-GB" sz="2200" dirty="0" smtClean="0">
                <a:solidFill>
                  <a:schemeClr val="bg1"/>
                </a:solidFill>
              </a:rPr>
            </a:br>
            <a:endParaRPr lang="en-GB" sz="2200" dirty="0">
              <a:solidFill>
                <a:schemeClr val="bg1"/>
              </a:solidFill>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299508"/>
            <a:ext cx="8229600" cy="1143000"/>
          </a:xfrm>
        </p:spPr>
        <p:txBody>
          <a:bodyPr>
            <a:noAutofit/>
          </a:bodyPr>
          <a:lstStyle/>
          <a:p>
            <a:pPr algn="ctr"/>
            <a:r>
              <a:rPr lang="en-GB" sz="2400" dirty="0" smtClean="0"/>
              <a:t>We must work together over organisational boundaries to deliver great  information.</a:t>
            </a:r>
            <a:r>
              <a:rPr lang="en-GB" sz="2800" dirty="0" smtClean="0"/>
              <a:t/>
            </a:r>
            <a:br>
              <a:rPr lang="en-GB" sz="2800" dirty="0" smtClean="0"/>
            </a:br>
            <a:r>
              <a:rPr lang="en-GB" sz="1800" dirty="0" smtClean="0"/>
              <a:t>(DART = </a:t>
            </a:r>
            <a:r>
              <a:rPr lang="sv-SE" sz="1800" dirty="0" smtClean="0"/>
              <a:t>Driftsättning Av Regional Trafikinformatik</a:t>
            </a:r>
            <a:r>
              <a:rPr lang="en-GB" sz="1800" dirty="0" smtClean="0"/>
              <a:t>)</a:t>
            </a:r>
            <a:endParaRPr lang="en-GB" sz="1800" dirty="0"/>
          </a:p>
        </p:txBody>
      </p:sp>
      <p:sp>
        <p:nvSpPr>
          <p:cNvPr id="3" name="Platshållare för innehåll 2"/>
          <p:cNvSpPr>
            <a:spLocks noGrp="1"/>
          </p:cNvSpPr>
          <p:nvPr>
            <p:ph idx="1"/>
          </p:nvPr>
        </p:nvSpPr>
        <p:spPr>
          <a:xfrm>
            <a:off x="457200" y="5419548"/>
            <a:ext cx="8229600" cy="371074"/>
          </a:xfrm>
        </p:spPr>
        <p:txBody>
          <a:bodyPr>
            <a:normAutofit/>
          </a:bodyPr>
          <a:lstStyle/>
          <a:p>
            <a:pPr marL="0" indent="0" algn="ctr">
              <a:buNone/>
            </a:pPr>
            <a:r>
              <a:rPr lang="en-GB" sz="1800" dirty="0" smtClean="0">
                <a:solidFill>
                  <a:srgbClr val="000000"/>
                </a:solidFill>
              </a:rPr>
              <a:t>A unique joint venture</a:t>
            </a:r>
            <a:endParaRPr lang="en-GB" sz="1800" dirty="0">
              <a:solidFill>
                <a:srgbClr val="000000"/>
              </a:solidFill>
            </a:endParaRPr>
          </a:p>
        </p:txBody>
      </p:sp>
      <p:pic>
        <p:nvPicPr>
          <p:cNvPr id="5" name="Bildobjekt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2588240" y="1664811"/>
            <a:ext cx="3970607" cy="3601003"/>
          </a:xfrm>
          <a:prstGeom prst="rect">
            <a:avLst/>
          </a:prstGeom>
        </p:spPr>
      </p:pic>
    </p:spTree>
    <p:extLst>
      <p:ext uri="{BB962C8B-B14F-4D97-AF65-F5344CB8AC3E}">
        <p14:creationId xmlns="" xmlns:p14="http://schemas.microsoft.com/office/powerpoint/2010/main" val="4262628842"/>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ubrik 1"/>
          <p:cNvSpPr txBox="1">
            <a:spLocks/>
          </p:cNvSpPr>
          <p:nvPr/>
        </p:nvSpPr>
        <p:spPr>
          <a:xfrm>
            <a:off x="293822" y="482124"/>
            <a:ext cx="8350208" cy="35106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GB" sz="3200" b="1" dirty="0">
              <a:solidFill>
                <a:schemeClr val="accent1"/>
              </a:solidFill>
            </a:endParaRPr>
          </a:p>
        </p:txBody>
      </p:sp>
      <p:sp>
        <p:nvSpPr>
          <p:cNvPr id="13" name="Rubrik 1"/>
          <p:cNvSpPr txBox="1">
            <a:spLocks/>
          </p:cNvSpPr>
          <p:nvPr/>
        </p:nvSpPr>
        <p:spPr>
          <a:xfrm>
            <a:off x="446222" y="634524"/>
            <a:ext cx="8350208" cy="35106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200" b="1" dirty="0" smtClean="0">
                <a:solidFill>
                  <a:schemeClr val="accent1"/>
                </a:solidFill>
              </a:rPr>
              <a:t>We have a Transport Network</a:t>
            </a:r>
          </a:p>
          <a:p>
            <a:r>
              <a:rPr lang="en-GB" sz="3200" b="1" dirty="0" smtClean="0">
                <a:solidFill>
                  <a:schemeClr val="accent1"/>
                </a:solidFill>
              </a:rPr>
              <a:t> We need to manage it together!</a:t>
            </a:r>
          </a:p>
          <a:p>
            <a:endParaRPr lang="en-GB" sz="3200" b="1" dirty="0">
              <a:solidFill>
                <a:schemeClr val="accent1"/>
              </a:solidFill>
            </a:endParaRPr>
          </a:p>
        </p:txBody>
      </p:sp>
      <p:sp>
        <p:nvSpPr>
          <p:cNvPr id="29" name="Platshållare för innehåll 6"/>
          <p:cNvSpPr txBox="1">
            <a:spLocks/>
          </p:cNvSpPr>
          <p:nvPr/>
        </p:nvSpPr>
        <p:spPr>
          <a:xfrm>
            <a:off x="1163766" y="1445342"/>
            <a:ext cx="6646892" cy="4019271"/>
          </a:xfrm>
          <a:prstGeom prst="rect">
            <a:avLst/>
          </a:prstGeom>
        </p:spPr>
        <p:txBody>
          <a:bodyPr vert="horz" lIns="0" tIns="0" rIns="0" bIns="0" rtlCol="0">
            <a:normAutofit/>
          </a:bodyPr>
          <a:lstStyle/>
          <a:p>
            <a:pPr marL="174013" marR="0" lvl="0" indent="-176213" algn="l" defTabSz="457200" rtl="0" eaLnBrk="1" fontAlgn="auto" latinLnBrk="0" hangingPunct="1">
              <a:lnSpc>
                <a:spcPct val="100000"/>
              </a:lnSpc>
              <a:spcBef>
                <a:spcPct val="20000"/>
              </a:spcBef>
              <a:spcAft>
                <a:spcPts val="0"/>
              </a:spcAft>
              <a:buClr>
                <a:schemeClr val="accent1"/>
              </a:buClr>
              <a:buSzTx/>
              <a:buFont typeface="Arial"/>
              <a:buNone/>
              <a:tabLst/>
              <a:defRPr/>
            </a:pPr>
            <a:r>
              <a:rPr lang="en-GB" sz="2000" dirty="0" smtClean="0">
                <a:latin typeface="Calibri" pitchFamily="34" charset="0"/>
                <a:cs typeface="Calibri" pitchFamily="34" charset="0"/>
              </a:rPr>
              <a:t>Gothenburg City (2010) </a:t>
            </a:r>
            <a:r>
              <a:rPr kumimoji="0" lang="en-GB" sz="20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a:t>
            </a:r>
          </a:p>
          <a:p>
            <a:pPr marL="635000" lvl="1" indent="-177800">
              <a:lnSpc>
                <a:spcPct val="90000"/>
              </a:lnSpc>
              <a:buFont typeface="Arial" pitchFamily="34" charset="0"/>
              <a:buChar char="•"/>
            </a:pPr>
            <a:r>
              <a:rPr lang="en-GB" sz="1600" dirty="0" smtClean="0">
                <a:latin typeface="Calibri" pitchFamily="34" charset="0"/>
                <a:cs typeface="Calibri" pitchFamily="34" charset="0"/>
                <a:sym typeface="Wingdings" pitchFamily="2" charset="2"/>
              </a:rPr>
              <a:t>ca 1 250 km roads and streets</a:t>
            </a:r>
          </a:p>
          <a:p>
            <a:pPr marL="635000" lvl="1" indent="-177800">
              <a:lnSpc>
                <a:spcPct val="90000"/>
              </a:lnSpc>
              <a:buFont typeface="Arial" pitchFamily="34" charset="0"/>
              <a:buChar char="•"/>
            </a:pPr>
            <a:r>
              <a:rPr lang="en-GB" sz="1600" dirty="0" smtClean="0">
                <a:latin typeface="Calibri" pitchFamily="34" charset="0"/>
                <a:cs typeface="Calibri" pitchFamily="34" charset="0"/>
                <a:sym typeface="Wingdings" pitchFamily="2" charset="2"/>
              </a:rPr>
              <a:t>ca 85 000 street lights</a:t>
            </a:r>
          </a:p>
          <a:p>
            <a:pPr marL="635000" lvl="1" indent="-177800">
              <a:lnSpc>
                <a:spcPct val="90000"/>
              </a:lnSpc>
              <a:buFont typeface="Arial" pitchFamily="34" charset="0"/>
              <a:buChar char="•"/>
            </a:pPr>
            <a:r>
              <a:rPr lang="en-GB" sz="1600" dirty="0" smtClean="0">
                <a:latin typeface="Calibri" pitchFamily="34" charset="0"/>
                <a:cs typeface="Calibri" pitchFamily="34" charset="0"/>
                <a:sym typeface="Wingdings" pitchFamily="2" charset="2"/>
              </a:rPr>
              <a:t>ca 66 000 road signs </a:t>
            </a:r>
          </a:p>
          <a:p>
            <a:pPr marL="635000" lvl="1" indent="-177800">
              <a:lnSpc>
                <a:spcPct val="90000"/>
              </a:lnSpc>
              <a:buFont typeface="Arial" pitchFamily="34" charset="0"/>
              <a:buChar char="•"/>
            </a:pPr>
            <a:r>
              <a:rPr lang="en-GB" sz="1600" dirty="0" smtClean="0">
                <a:latin typeface="Calibri" pitchFamily="34" charset="0"/>
                <a:cs typeface="Calibri" pitchFamily="34" charset="0"/>
                <a:sym typeface="Wingdings" pitchFamily="2" charset="2"/>
              </a:rPr>
              <a:t>ca 26 000 street level parking</a:t>
            </a:r>
          </a:p>
          <a:p>
            <a:pPr marL="635000" lvl="1" indent="-177800">
              <a:lnSpc>
                <a:spcPct val="90000"/>
              </a:lnSpc>
              <a:buFont typeface="Arial" pitchFamily="34" charset="0"/>
              <a:buChar char="•"/>
            </a:pPr>
            <a:r>
              <a:rPr lang="en-GB" sz="1600" dirty="0" smtClean="0">
                <a:latin typeface="Calibri" pitchFamily="34" charset="0"/>
                <a:cs typeface="Calibri" pitchFamily="34" charset="0"/>
                <a:sym typeface="Wingdings" pitchFamily="2" charset="2"/>
              </a:rPr>
              <a:t>ca 5 300 traffic lights and signals</a:t>
            </a:r>
          </a:p>
          <a:p>
            <a:pPr marL="635000" lvl="1" indent="-177800">
              <a:lnSpc>
                <a:spcPct val="90000"/>
              </a:lnSpc>
              <a:buFont typeface="Arial" pitchFamily="34" charset="0"/>
              <a:buChar char="•"/>
            </a:pPr>
            <a:r>
              <a:rPr lang="en-GB" sz="1600" dirty="0" smtClean="0">
                <a:latin typeface="Calibri" pitchFamily="34" charset="0"/>
                <a:cs typeface="Calibri" pitchFamily="34" charset="0"/>
                <a:sym typeface="Wingdings" pitchFamily="2" charset="2"/>
              </a:rPr>
              <a:t>ca 1 850 bus stops</a:t>
            </a:r>
            <a:endParaRPr lang="en-GB" sz="1600" dirty="0" smtClean="0">
              <a:latin typeface="Calibri" pitchFamily="34" charset="0"/>
              <a:cs typeface="Calibri" pitchFamily="34" charset="0"/>
            </a:endParaRPr>
          </a:p>
          <a:p>
            <a:pPr marL="635000" lvl="1" indent="-177800">
              <a:lnSpc>
                <a:spcPct val="90000"/>
              </a:lnSpc>
              <a:buFont typeface="Arial" pitchFamily="34" charset="0"/>
              <a:buChar char="•"/>
            </a:pPr>
            <a:r>
              <a:rPr lang="en-GB" sz="1600" dirty="0" smtClean="0">
                <a:latin typeface="Calibri" pitchFamily="34" charset="0"/>
                <a:cs typeface="Calibri" pitchFamily="34" charset="0"/>
                <a:sym typeface="Wingdings" pitchFamily="2" charset="2"/>
              </a:rPr>
              <a:t>ca 450 km bicycle paths</a:t>
            </a:r>
          </a:p>
          <a:p>
            <a:pPr marL="635000" lvl="1" indent="-177800">
              <a:lnSpc>
                <a:spcPct val="90000"/>
              </a:lnSpc>
              <a:buFont typeface="Arial" pitchFamily="34" charset="0"/>
              <a:buChar char="•"/>
            </a:pPr>
            <a:r>
              <a:rPr lang="en-GB" sz="1600" dirty="0" smtClean="0">
                <a:latin typeface="Calibri" pitchFamily="34" charset="0"/>
                <a:cs typeface="Calibri" pitchFamily="34" charset="0"/>
                <a:sym typeface="Wingdings" pitchFamily="2" charset="2"/>
              </a:rPr>
              <a:t>ca 80 km tram tracks</a:t>
            </a:r>
          </a:p>
          <a:p>
            <a:pPr marL="635000" lvl="1" indent="-177800">
              <a:lnSpc>
                <a:spcPct val="90000"/>
              </a:lnSpc>
              <a:buFont typeface="Arial" pitchFamily="34" charset="0"/>
              <a:buChar char="•"/>
            </a:pPr>
            <a:r>
              <a:rPr lang="en-GB" sz="1600" dirty="0" smtClean="0">
                <a:latin typeface="Calibri" pitchFamily="34" charset="0"/>
                <a:cs typeface="Calibri" pitchFamily="34" charset="0"/>
                <a:sym typeface="Wingdings" pitchFamily="2" charset="2"/>
              </a:rPr>
              <a:t>ca 3,5 million m2 pavement</a:t>
            </a:r>
          </a:p>
          <a:p>
            <a:pPr marL="635000" lvl="1" indent="-177800">
              <a:lnSpc>
                <a:spcPct val="90000"/>
              </a:lnSpc>
              <a:buFont typeface="Arial" pitchFamily="34" charset="0"/>
              <a:buChar char="•"/>
            </a:pPr>
            <a:r>
              <a:rPr lang="en-GB" sz="1600" dirty="0" smtClean="0">
                <a:latin typeface="Calibri" pitchFamily="34" charset="0"/>
                <a:cs typeface="Calibri" pitchFamily="34" charset="0"/>
                <a:sym typeface="Wingdings" pitchFamily="2" charset="2"/>
              </a:rPr>
              <a:t>ca 15 km industrial rail</a:t>
            </a:r>
          </a:p>
          <a:p>
            <a:pPr marL="635000" lvl="1" indent="-177800">
              <a:lnSpc>
                <a:spcPct val="90000"/>
              </a:lnSpc>
              <a:buFont typeface="Arial" pitchFamily="34" charset="0"/>
              <a:buChar char="•"/>
            </a:pPr>
            <a:endPar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sym typeface="Wingdings" pitchFamily="2" charset="2"/>
            </a:endParaRPr>
          </a:p>
          <a:p>
            <a:pPr marL="177800" indent="-177800">
              <a:lnSpc>
                <a:spcPct val="90000"/>
              </a:lnSpc>
            </a:pPr>
            <a:r>
              <a:rPr lang="en-GB" sz="2000" dirty="0" smtClean="0">
                <a:latin typeface="Calibri" pitchFamily="34" charset="0"/>
                <a:cs typeface="Calibri" pitchFamily="34" charset="0"/>
              </a:rPr>
              <a:t>Swedish Road Administration (SRA)</a:t>
            </a:r>
          </a:p>
          <a:p>
            <a:pPr marL="635000" marR="0" lvl="1" indent="-177800" fontAlgn="auto">
              <a:lnSpc>
                <a:spcPct val="90000"/>
              </a:lnSpc>
              <a:spcBef>
                <a:spcPct val="20000"/>
              </a:spcBef>
              <a:spcAft>
                <a:spcPts val="0"/>
              </a:spcAft>
              <a:buClr>
                <a:schemeClr val="accent1"/>
              </a:buClr>
              <a:buSzTx/>
              <a:buFont typeface="Arial" pitchFamily="34" charset="0"/>
              <a:buChar char="•"/>
              <a:tabLst/>
              <a:defRPr/>
            </a:pPr>
            <a:r>
              <a:rPr lang="sv-SE" sz="1600" dirty="0" smtClean="0">
                <a:latin typeface="Calibri" pitchFamily="34" charset="0"/>
                <a:cs typeface="Calibri" pitchFamily="34" charset="0"/>
                <a:sym typeface="Wingdings" pitchFamily="2" charset="2"/>
              </a:rPr>
              <a:t>98 400 </a:t>
            </a:r>
            <a:r>
              <a:rPr lang="en-GB" sz="1600" dirty="0" smtClean="0">
                <a:latin typeface="Calibri" pitchFamily="34" charset="0"/>
                <a:cs typeface="Calibri" pitchFamily="34" charset="0"/>
                <a:sym typeface="Wingdings" pitchFamily="2" charset="2"/>
              </a:rPr>
              <a:t>km road</a:t>
            </a:r>
          </a:p>
          <a:p>
            <a:pPr marL="635000" marR="0" lvl="1" indent="-177800" fontAlgn="auto">
              <a:lnSpc>
                <a:spcPct val="90000"/>
              </a:lnSpc>
              <a:spcBef>
                <a:spcPct val="20000"/>
              </a:spcBef>
              <a:spcAft>
                <a:spcPts val="0"/>
              </a:spcAft>
              <a:buClr>
                <a:schemeClr val="accent1"/>
              </a:buClr>
              <a:buSzTx/>
              <a:buFont typeface="Arial" pitchFamily="34" charset="0"/>
              <a:buChar char="•"/>
              <a:tabLst/>
              <a:defRPr/>
            </a:pPr>
            <a:r>
              <a:rPr lang="sv-SE" sz="1600" dirty="0" smtClean="0">
                <a:latin typeface="Calibri" pitchFamily="34" charset="0"/>
                <a:cs typeface="Calibri" pitchFamily="34" charset="0"/>
                <a:sym typeface="Wingdings" pitchFamily="2" charset="2"/>
              </a:rPr>
              <a:t>12 000 </a:t>
            </a:r>
            <a:r>
              <a:rPr lang="en-GB" sz="1600" dirty="0" smtClean="0">
                <a:latin typeface="Calibri" pitchFamily="34" charset="0"/>
                <a:cs typeface="Calibri" pitchFamily="34" charset="0"/>
                <a:sym typeface="Wingdings" pitchFamily="2" charset="2"/>
              </a:rPr>
              <a:t>km rail</a:t>
            </a:r>
          </a:p>
          <a:p>
            <a:pPr marL="635000" marR="0" lvl="1" indent="-177800" fontAlgn="auto">
              <a:lnSpc>
                <a:spcPct val="90000"/>
              </a:lnSpc>
              <a:spcBef>
                <a:spcPct val="20000"/>
              </a:spcBef>
              <a:spcAft>
                <a:spcPts val="0"/>
              </a:spcAft>
              <a:buClr>
                <a:schemeClr val="accent1"/>
              </a:buClr>
              <a:buSzTx/>
              <a:buFont typeface="Arial" pitchFamily="34" charset="0"/>
              <a:buChar char="•"/>
              <a:tabLst/>
              <a:defRPr/>
            </a:pPr>
            <a:endParaRPr lang="en-GB" sz="1600" dirty="0" smtClean="0">
              <a:latin typeface="Calibri" pitchFamily="34" charset="0"/>
              <a:cs typeface="Calibri" pitchFamily="34" charset="0"/>
              <a:sym typeface="Wingdings" pitchFamily="2" charset="2"/>
            </a:endParaRPr>
          </a:p>
          <a:p>
            <a:pPr marL="354013" marR="0" lvl="1" indent="-176213" algn="l" defTabSz="457200" rtl="0" eaLnBrk="1" fontAlgn="auto" latinLnBrk="0" hangingPunct="1">
              <a:lnSpc>
                <a:spcPct val="100000"/>
              </a:lnSpc>
              <a:spcBef>
                <a:spcPct val="20000"/>
              </a:spcBef>
              <a:spcAft>
                <a:spcPts val="0"/>
              </a:spcAft>
              <a:buClr>
                <a:schemeClr val="accent1"/>
              </a:buClr>
              <a:buSzTx/>
              <a:tabLst/>
              <a:defRPr/>
            </a:pPr>
            <a:endPar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0" marR="0" lvl="0" indent="-180000" algn="l" defTabSz="457200" rtl="0" eaLnBrk="1" fontAlgn="auto" latinLnBrk="0" hangingPunct="1">
              <a:lnSpc>
                <a:spcPct val="100000"/>
              </a:lnSpc>
              <a:spcBef>
                <a:spcPct val="20000"/>
              </a:spcBef>
              <a:spcAft>
                <a:spcPts val="0"/>
              </a:spcAft>
              <a:buClr>
                <a:schemeClr val="accent1"/>
              </a:buClr>
              <a:buSzTx/>
              <a:buFont typeface="Arial"/>
              <a:buNone/>
              <a:tabLst/>
              <a:defRPr/>
            </a:pPr>
            <a:endParaRPr kumimoji="0" lang="sv-SE"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p:txBody>
      </p:sp>
    </p:spTree>
    <p:extLst>
      <p:ext uri="{BB962C8B-B14F-4D97-AF65-F5344CB8AC3E}">
        <p14:creationId xmlns="" xmlns:p14="http://schemas.microsoft.com/office/powerpoint/2010/main" val="245140477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ubrik 1"/>
          <p:cNvSpPr txBox="1">
            <a:spLocks/>
          </p:cNvSpPr>
          <p:nvPr/>
        </p:nvSpPr>
        <p:spPr>
          <a:xfrm>
            <a:off x="293822" y="482124"/>
            <a:ext cx="8350208" cy="35106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smtClean="0">
                <a:solidFill>
                  <a:schemeClr val="accent1"/>
                </a:solidFill>
              </a:rPr>
              <a:t>So the big question from our users is and will be:</a:t>
            </a:r>
          </a:p>
          <a:p>
            <a:r>
              <a:rPr lang="en-GB" sz="2400" b="1" dirty="0" smtClean="0">
                <a:solidFill>
                  <a:schemeClr val="accent1"/>
                </a:solidFill>
              </a:rPr>
              <a:t>What's the best way to go work/school/play today?</a:t>
            </a:r>
            <a:endParaRPr lang="en-GB" sz="2400" b="1" dirty="0">
              <a:solidFill>
                <a:schemeClr val="accent1"/>
              </a:solidFill>
            </a:endParaRPr>
          </a:p>
        </p:txBody>
      </p:sp>
      <p:sp>
        <p:nvSpPr>
          <p:cNvPr id="11" name="Ned 10"/>
          <p:cNvSpPr/>
          <p:nvPr/>
        </p:nvSpPr>
        <p:spPr>
          <a:xfrm>
            <a:off x="8429422" y="865493"/>
            <a:ext cx="433754" cy="550985"/>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pic>
        <p:nvPicPr>
          <p:cNvPr id="16" name="Bildobjekt 15"/>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6642143" y="1734882"/>
            <a:ext cx="1569600" cy="2837717"/>
          </a:xfrm>
          <a:prstGeom prst="rect">
            <a:avLst/>
          </a:prstGeom>
        </p:spPr>
      </p:pic>
      <p:pic>
        <p:nvPicPr>
          <p:cNvPr id="17" name="Picture 2"/>
          <p:cNvPicPr>
            <a:picLocks noChangeAspect="1" noChangeArrowheads="1"/>
          </p:cNvPicPr>
          <p:nvPr/>
        </p:nvPicPr>
        <p:blipFill>
          <a:blip r:embed="rId4">
            <a:extLst>
              <a:ext uri="{28A0092B-C50C-407E-A947-70E740481C1C}">
                <a14:useLocalDpi xmlns="" xmlns:a14="http://schemas.microsoft.com/office/drawing/2010/main" val="0"/>
              </a:ext>
            </a:extLst>
          </a:blip>
          <a:stretch>
            <a:fillRect/>
          </a:stretch>
        </p:blipFill>
        <p:spPr bwMode="auto">
          <a:xfrm>
            <a:off x="8402291" y="1457783"/>
            <a:ext cx="741709" cy="494472"/>
          </a:xfrm>
          <a:prstGeom prst="rect">
            <a:avLst/>
          </a:prstGeom>
          <a:noFill/>
        </p:spPr>
      </p:pic>
      <p:cxnSp>
        <p:nvCxnSpPr>
          <p:cNvPr id="18" name="Rak 17"/>
          <p:cNvCxnSpPr/>
          <p:nvPr/>
        </p:nvCxnSpPr>
        <p:spPr>
          <a:xfrm flipH="1">
            <a:off x="8012259" y="1847825"/>
            <a:ext cx="349600" cy="85614"/>
          </a:xfrm>
          <a:prstGeom prst="line">
            <a:avLst/>
          </a:prstGeom>
        </p:spPr>
        <p:style>
          <a:lnRef idx="2">
            <a:schemeClr val="accent1"/>
          </a:lnRef>
          <a:fillRef idx="0">
            <a:schemeClr val="accent1"/>
          </a:fillRef>
          <a:effectRef idx="1">
            <a:schemeClr val="accent1"/>
          </a:effectRef>
          <a:fontRef idx="minor">
            <a:schemeClr val="tx1"/>
          </a:fontRef>
        </p:style>
      </p:cxnSp>
      <p:pic>
        <p:nvPicPr>
          <p:cNvPr id="19" name="Picture 4"/>
          <p:cNvPicPr>
            <a:picLocks noChangeAspect="1" noChangeArrowheads="1"/>
          </p:cNvPicPr>
          <p:nvPr/>
        </p:nvPicPr>
        <p:blipFill>
          <a:blip r:embed="rId5">
            <a:extLst>
              <a:ext uri="{28A0092B-C50C-407E-A947-70E740481C1C}">
                <a14:useLocalDpi xmlns="" xmlns:a14="http://schemas.microsoft.com/office/drawing/2010/main" val="0"/>
              </a:ext>
            </a:extLst>
          </a:blip>
          <a:stretch>
            <a:fillRect/>
          </a:stretch>
        </p:blipFill>
        <p:spPr bwMode="auto">
          <a:xfrm>
            <a:off x="7880695" y="3777375"/>
            <a:ext cx="920262" cy="920262"/>
          </a:xfrm>
          <a:prstGeom prst="rect">
            <a:avLst/>
          </a:prstGeom>
          <a:noFill/>
        </p:spPr>
      </p:pic>
      <p:cxnSp>
        <p:nvCxnSpPr>
          <p:cNvPr id="20" name="Rak 19"/>
          <p:cNvCxnSpPr/>
          <p:nvPr/>
        </p:nvCxnSpPr>
        <p:spPr>
          <a:xfrm flipH="1" flipV="1">
            <a:off x="7486963" y="4182090"/>
            <a:ext cx="318390" cy="84317"/>
          </a:xfrm>
          <a:prstGeom prst="line">
            <a:avLst/>
          </a:prstGeom>
        </p:spPr>
        <p:style>
          <a:lnRef idx="2">
            <a:schemeClr val="accent1"/>
          </a:lnRef>
          <a:fillRef idx="0">
            <a:schemeClr val="accent1"/>
          </a:fillRef>
          <a:effectRef idx="1">
            <a:schemeClr val="accent1"/>
          </a:effectRef>
          <a:fontRef idx="minor">
            <a:schemeClr val="tx1"/>
          </a:fontRef>
        </p:style>
      </p:cxnSp>
      <p:pic>
        <p:nvPicPr>
          <p:cNvPr id="12" name="Bildobjekt 11"/>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1142908" y="1746696"/>
            <a:ext cx="4772699" cy="3181799"/>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 xmlns:p14="http://schemas.microsoft.com/office/powerpoint/2010/main" val="245140477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5" name="Rectangle 2"/>
          <p:cNvSpPr>
            <a:spLocks noGrp="1"/>
          </p:cNvSpPr>
          <p:nvPr>
            <p:ph type="title"/>
          </p:nvPr>
        </p:nvSpPr>
        <p:spPr>
          <a:xfrm>
            <a:off x="457200" y="557213"/>
            <a:ext cx="8229600" cy="638541"/>
          </a:xfrm>
        </p:spPr>
        <p:txBody>
          <a:bodyPr>
            <a:normAutofit/>
          </a:bodyPr>
          <a:lstStyle/>
          <a:p>
            <a:pPr algn="l"/>
            <a:r>
              <a:rPr lang="sv-SE" sz="2800" dirty="0" smtClean="0">
                <a:latin typeface="Calibri" pitchFamily="34" charset="0"/>
                <a:cs typeface="Calibri" pitchFamily="34" charset="0"/>
              </a:rPr>
              <a:t>Western Sweden. </a:t>
            </a:r>
            <a:r>
              <a:rPr lang="en-GB" sz="2800" dirty="0" smtClean="0">
                <a:latin typeface="Calibri" pitchFamily="34" charset="0"/>
                <a:cs typeface="Calibri" pitchFamily="34" charset="0"/>
              </a:rPr>
              <a:t>Now and in the future.</a:t>
            </a:r>
          </a:p>
        </p:txBody>
      </p:sp>
      <p:sp>
        <p:nvSpPr>
          <p:cNvPr id="3" name="Platshållare för innehåll 2"/>
          <p:cNvSpPr>
            <a:spLocks noGrp="1"/>
          </p:cNvSpPr>
          <p:nvPr>
            <p:ph sz="half" idx="1"/>
          </p:nvPr>
        </p:nvSpPr>
        <p:spPr>
          <a:xfrm>
            <a:off x="457200" y="2033240"/>
            <a:ext cx="4038600" cy="3556000"/>
          </a:xfrm>
        </p:spPr>
        <p:txBody>
          <a:bodyPr rtlCol="0">
            <a:noAutofit/>
          </a:bodyPr>
          <a:lstStyle/>
          <a:p>
            <a:pPr marL="274320" indent="-274320" fontAlgn="auto">
              <a:spcBef>
                <a:spcPts val="400"/>
              </a:spcBef>
              <a:spcAft>
                <a:spcPts val="600"/>
              </a:spcAft>
              <a:buFont typeface="Arial"/>
              <a:buChar char="•"/>
              <a:defRPr/>
            </a:pPr>
            <a:r>
              <a:rPr lang="sv-SE" sz="1800" dirty="0" smtClean="0">
                <a:latin typeface="Calibri" pitchFamily="34" charset="0"/>
                <a:ea typeface="+mj-ea"/>
                <a:cs typeface="Calibri" pitchFamily="34" charset="0"/>
              </a:rPr>
              <a:t>The heart of the region – Central parts of Gothenburg – must be </a:t>
            </a:r>
            <a:r>
              <a:rPr lang="sv-SE" sz="1800" dirty="0" err="1" smtClean="0">
                <a:latin typeface="Calibri" pitchFamily="34" charset="0"/>
                <a:ea typeface="+mj-ea"/>
                <a:cs typeface="Calibri" pitchFamily="34" charset="0"/>
              </a:rPr>
              <a:t>reinforced</a:t>
            </a:r>
            <a:r>
              <a:rPr lang="sv-SE" sz="1800" dirty="0" smtClean="0">
                <a:latin typeface="Calibri" pitchFamily="34" charset="0"/>
                <a:ea typeface="+mj-ea"/>
                <a:cs typeface="Calibri" pitchFamily="34" charset="0"/>
              </a:rPr>
              <a:t> by </a:t>
            </a:r>
            <a:r>
              <a:rPr lang="sv-SE" sz="1800" dirty="0" err="1" smtClean="0">
                <a:latin typeface="Calibri" pitchFamily="34" charset="0"/>
                <a:ea typeface="+mj-ea"/>
                <a:cs typeface="Calibri" pitchFamily="34" charset="0"/>
              </a:rPr>
              <a:t>means</a:t>
            </a:r>
            <a:r>
              <a:rPr lang="sv-SE" sz="1800" dirty="0" smtClean="0">
                <a:latin typeface="Calibri" pitchFamily="34" charset="0"/>
                <a:ea typeface="+mj-ea"/>
                <a:cs typeface="Calibri" pitchFamily="34" charset="0"/>
              </a:rPr>
              <a:t> of </a:t>
            </a:r>
            <a:r>
              <a:rPr lang="sv-SE" sz="1800" dirty="0" err="1" smtClean="0">
                <a:latin typeface="Calibri" pitchFamily="34" charset="0"/>
                <a:ea typeface="+mj-ea"/>
                <a:cs typeface="Calibri" pitchFamily="34" charset="0"/>
              </a:rPr>
              <a:t>powerful</a:t>
            </a:r>
            <a:r>
              <a:rPr lang="sv-SE" sz="1800" dirty="0" smtClean="0">
                <a:latin typeface="Calibri" pitchFamily="34" charset="0"/>
                <a:ea typeface="+mj-ea"/>
                <a:cs typeface="Calibri" pitchFamily="34" charset="0"/>
              </a:rPr>
              <a:t> </a:t>
            </a:r>
            <a:r>
              <a:rPr lang="sv-SE" sz="1800" dirty="0" err="1" smtClean="0">
                <a:latin typeface="Calibri" pitchFamily="34" charset="0"/>
                <a:ea typeface="+mj-ea"/>
                <a:cs typeface="Calibri" pitchFamily="34" charset="0"/>
              </a:rPr>
              <a:t>development</a:t>
            </a:r>
            <a:r>
              <a:rPr lang="sv-SE" sz="1800" dirty="0" smtClean="0">
                <a:latin typeface="Calibri" pitchFamily="34" charset="0"/>
                <a:ea typeface="+mj-ea"/>
                <a:cs typeface="Calibri" pitchFamily="34" charset="0"/>
              </a:rPr>
              <a:t> and </a:t>
            </a:r>
            <a:r>
              <a:rPr lang="sv-SE" sz="1800" dirty="0" err="1" smtClean="0">
                <a:latin typeface="Calibri" pitchFamily="34" charset="0"/>
                <a:ea typeface="+mj-ea"/>
                <a:cs typeface="Calibri" pitchFamily="34" charset="0"/>
              </a:rPr>
              <a:t>greater</a:t>
            </a:r>
            <a:r>
              <a:rPr lang="sv-SE" sz="1800" dirty="0" smtClean="0">
                <a:latin typeface="Calibri" pitchFamily="34" charset="0"/>
                <a:ea typeface="+mj-ea"/>
                <a:cs typeface="Calibri" pitchFamily="34" charset="0"/>
              </a:rPr>
              <a:t> </a:t>
            </a:r>
            <a:r>
              <a:rPr lang="en-US" sz="1800" dirty="0" smtClean="0">
                <a:latin typeface="Calibri" pitchFamily="34" charset="0"/>
                <a:ea typeface="+mj-ea"/>
                <a:cs typeface="Calibri" pitchFamily="34" charset="0"/>
              </a:rPr>
              <a:t>accessibility.</a:t>
            </a:r>
          </a:p>
          <a:p>
            <a:pPr marL="274320" indent="-274320" fontAlgn="auto">
              <a:spcBef>
                <a:spcPts val="400"/>
              </a:spcBef>
              <a:spcAft>
                <a:spcPts val="600"/>
              </a:spcAft>
              <a:buFont typeface="Arial"/>
              <a:buChar char="•"/>
              <a:defRPr/>
            </a:pPr>
            <a:r>
              <a:rPr lang="sv-SE" sz="1800" dirty="0" smtClean="0">
                <a:latin typeface="Calibri" pitchFamily="34" charset="0"/>
                <a:ea typeface="+mj-ea"/>
                <a:cs typeface="Calibri" pitchFamily="34" charset="0"/>
              </a:rPr>
              <a:t>Development in general is </a:t>
            </a:r>
            <a:r>
              <a:rPr lang="sv-SE" sz="1800" dirty="0" err="1" smtClean="0">
                <a:latin typeface="Calibri" pitchFamily="34" charset="0"/>
                <a:ea typeface="+mj-ea"/>
                <a:cs typeface="Calibri" pitchFamily="34" charset="0"/>
              </a:rPr>
              <a:t>concentrated</a:t>
            </a:r>
            <a:r>
              <a:rPr lang="sv-SE" sz="1800" dirty="0" smtClean="0">
                <a:latin typeface="Calibri" pitchFamily="34" charset="0"/>
                <a:ea typeface="+mj-ea"/>
                <a:cs typeface="Calibri" pitchFamily="34" charset="0"/>
              </a:rPr>
              <a:t> </a:t>
            </a:r>
            <a:r>
              <a:rPr lang="sv-SE" sz="1800" dirty="0" err="1" smtClean="0">
                <a:latin typeface="Calibri" pitchFamily="34" charset="0"/>
                <a:ea typeface="+mj-ea"/>
                <a:cs typeface="Calibri" pitchFamily="34" charset="0"/>
              </a:rPr>
              <a:t>along</a:t>
            </a:r>
            <a:r>
              <a:rPr lang="sv-SE" sz="1800" dirty="0" smtClean="0">
                <a:latin typeface="Calibri" pitchFamily="34" charset="0"/>
                <a:ea typeface="+mj-ea"/>
                <a:cs typeface="Calibri" pitchFamily="34" charset="0"/>
              </a:rPr>
              <a:t> the </a:t>
            </a:r>
            <a:r>
              <a:rPr lang="sv-SE" sz="1800" dirty="0" err="1" smtClean="0">
                <a:latin typeface="Calibri" pitchFamily="34" charset="0"/>
                <a:ea typeface="+mj-ea"/>
                <a:cs typeface="Calibri" pitchFamily="34" charset="0"/>
              </a:rPr>
              <a:t>seven</a:t>
            </a:r>
            <a:r>
              <a:rPr lang="sv-SE" sz="1800" dirty="0" smtClean="0">
                <a:latin typeface="Calibri" pitchFamily="34" charset="0"/>
                <a:ea typeface="+mj-ea"/>
                <a:cs typeface="Calibri" pitchFamily="34" charset="0"/>
              </a:rPr>
              <a:t>  </a:t>
            </a:r>
            <a:r>
              <a:rPr lang="sv-SE" sz="1800" dirty="0" err="1" smtClean="0">
                <a:latin typeface="Calibri" pitchFamily="34" charset="0"/>
                <a:ea typeface="+mj-ea"/>
                <a:cs typeface="Calibri" pitchFamily="34" charset="0"/>
              </a:rPr>
              <a:t>main</a:t>
            </a:r>
            <a:r>
              <a:rPr lang="sv-SE" sz="1800" dirty="0" smtClean="0">
                <a:latin typeface="Calibri" pitchFamily="34" charset="0"/>
                <a:ea typeface="+mj-ea"/>
                <a:cs typeface="Calibri" pitchFamily="34" charset="0"/>
              </a:rPr>
              <a:t> routes to/from Gothenburg.</a:t>
            </a:r>
          </a:p>
          <a:p>
            <a:pPr marL="274320" indent="-274320" fontAlgn="auto">
              <a:spcBef>
                <a:spcPts val="400"/>
              </a:spcBef>
              <a:spcAft>
                <a:spcPts val="600"/>
              </a:spcAft>
              <a:buFont typeface="Arial"/>
              <a:buChar char="•"/>
              <a:defRPr/>
            </a:pPr>
            <a:r>
              <a:rPr lang="en-GB" sz="1800" dirty="0" smtClean="0">
                <a:latin typeface="Calibri" pitchFamily="34" charset="0"/>
                <a:ea typeface="+mj-ea"/>
                <a:cs typeface="Calibri" pitchFamily="34" charset="0"/>
              </a:rPr>
              <a:t>The West Swedish Agreement - Infrastructure initiatives worth 4 billion Euros, stretching to 2027</a:t>
            </a:r>
            <a:endParaRPr lang="sv-SE" sz="1800" dirty="0" smtClean="0">
              <a:latin typeface="Calibri" pitchFamily="34" charset="0"/>
              <a:ea typeface="+mj-ea"/>
              <a:cs typeface="Calibri" pitchFamily="34" charset="0"/>
            </a:endParaRPr>
          </a:p>
          <a:p>
            <a:pPr fontAlgn="auto">
              <a:spcAft>
                <a:spcPts val="0"/>
              </a:spcAft>
              <a:buFont typeface="Arial" pitchFamily="34" charset="0"/>
              <a:buChar char="•"/>
              <a:defRPr/>
            </a:pPr>
            <a:endParaRPr lang="sv-SE" sz="1800" dirty="0"/>
          </a:p>
        </p:txBody>
      </p:sp>
      <p:grpSp>
        <p:nvGrpSpPr>
          <p:cNvPr id="2" name="Grupp 10"/>
          <p:cNvGrpSpPr>
            <a:grpSpLocks/>
          </p:cNvGrpSpPr>
          <p:nvPr/>
        </p:nvGrpSpPr>
        <p:grpSpPr bwMode="auto">
          <a:xfrm>
            <a:off x="4914411" y="2339977"/>
            <a:ext cx="3911600" cy="3249613"/>
            <a:chOff x="4773350" y="1196752"/>
            <a:chExt cx="3911682" cy="3249493"/>
          </a:xfrm>
        </p:grpSpPr>
        <p:pic>
          <p:nvPicPr>
            <p:cNvPr id="16389" name="Picture 3"/>
            <p:cNvPicPr>
              <a:picLocks noChangeAspect="1" noChangeArrowheads="1"/>
            </p:cNvPicPr>
            <p:nvPr/>
          </p:nvPicPr>
          <p:blipFill>
            <a:blip r:embed="rId3" cstate="print"/>
            <a:srcRect/>
            <a:stretch>
              <a:fillRect/>
            </a:stretch>
          </p:blipFill>
          <p:spPr bwMode="auto">
            <a:xfrm>
              <a:off x="4773350" y="1196752"/>
              <a:ext cx="3911682" cy="3249493"/>
            </a:xfrm>
            <a:prstGeom prst="rect">
              <a:avLst/>
            </a:prstGeom>
            <a:noFill/>
            <a:ln w="9525">
              <a:noFill/>
              <a:miter lim="800000"/>
              <a:headEnd/>
              <a:tailEnd/>
            </a:ln>
          </p:spPr>
        </p:pic>
        <p:sp>
          <p:nvSpPr>
            <p:cNvPr id="16390" name="textruta 12"/>
            <p:cNvSpPr txBox="1">
              <a:spLocks noChangeArrowheads="1"/>
            </p:cNvSpPr>
            <p:nvPr/>
          </p:nvSpPr>
          <p:spPr bwMode="auto">
            <a:xfrm>
              <a:off x="5618212" y="2790453"/>
              <a:ext cx="936104" cy="246221"/>
            </a:xfrm>
            <a:prstGeom prst="rect">
              <a:avLst/>
            </a:prstGeom>
            <a:noFill/>
            <a:ln w="9525">
              <a:noFill/>
              <a:miter lim="800000"/>
              <a:headEnd/>
              <a:tailEnd/>
            </a:ln>
          </p:spPr>
          <p:txBody>
            <a:bodyPr>
              <a:spAutoFit/>
            </a:bodyPr>
            <a:lstStyle/>
            <a:p>
              <a:r>
                <a:rPr lang="sv-SE" sz="1000" b="1"/>
                <a:t>Gothenburg</a:t>
              </a:r>
            </a:p>
          </p:txBody>
        </p:sp>
      </p:gr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5" name="Rubrik 1"/>
          <p:cNvSpPr txBox="1">
            <a:spLocks/>
          </p:cNvSpPr>
          <p:nvPr/>
        </p:nvSpPr>
        <p:spPr bwMode="auto">
          <a:xfrm>
            <a:off x="0" y="4764088"/>
            <a:ext cx="4572000" cy="533400"/>
          </a:xfrm>
          <a:prstGeom prst="rect">
            <a:avLst/>
          </a:prstGeom>
          <a:noFill/>
          <a:ln w="9525">
            <a:noFill/>
            <a:miter lim="800000"/>
            <a:headEnd/>
            <a:tailEnd/>
          </a:ln>
        </p:spPr>
        <p:txBody>
          <a:bodyPr/>
          <a:lstStyle/>
          <a:p>
            <a:pPr algn="ctr">
              <a:spcAft>
                <a:spcPts val="9000"/>
              </a:spcAft>
            </a:pPr>
            <a:r>
              <a:rPr lang="sv-SE" sz="2400" b="1" dirty="0">
                <a:solidFill>
                  <a:srgbClr val="31859C"/>
                </a:solidFill>
                <a:latin typeface="Calibri" pitchFamily="34" charset="0"/>
              </a:rPr>
              <a:t>Quick, simple and reliable</a:t>
            </a:r>
          </a:p>
        </p:txBody>
      </p:sp>
      <p:sp>
        <p:nvSpPr>
          <p:cNvPr id="26626" name="Rubrik 1"/>
          <p:cNvSpPr txBox="1">
            <a:spLocks/>
          </p:cNvSpPr>
          <p:nvPr/>
        </p:nvSpPr>
        <p:spPr bwMode="auto">
          <a:xfrm>
            <a:off x="-3654424" y="5308602"/>
            <a:ext cx="7699375" cy="1801813"/>
          </a:xfrm>
          <a:prstGeom prst="rect">
            <a:avLst/>
          </a:prstGeom>
          <a:noFill/>
          <a:ln w="9525">
            <a:noFill/>
            <a:miter lim="800000"/>
            <a:headEnd/>
            <a:tailEnd/>
          </a:ln>
        </p:spPr>
        <p:txBody>
          <a:bodyPr/>
          <a:lstStyle/>
          <a:p>
            <a:pPr marL="365125" indent="-365125">
              <a:spcAft>
                <a:spcPts val="600"/>
              </a:spcAft>
            </a:pPr>
            <a:endParaRPr lang="sv-SE" sz="1600"/>
          </a:p>
        </p:txBody>
      </p:sp>
      <p:pic>
        <p:nvPicPr>
          <p:cNvPr id="53253" name="Bildobjekt 8" descr="Lundby21.jpg"/>
          <p:cNvPicPr>
            <a:picLocks noChangeAspect="1"/>
          </p:cNvPicPr>
          <p:nvPr/>
        </p:nvPicPr>
        <p:blipFill>
          <a:blip r:embed="rId3" cstate="print"/>
          <a:srcRect/>
          <a:stretch>
            <a:fillRect/>
          </a:stretch>
        </p:blipFill>
        <p:spPr bwMode="auto">
          <a:xfrm>
            <a:off x="5436096" y="1626915"/>
            <a:ext cx="3054648" cy="2046856"/>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pic>
        <p:nvPicPr>
          <p:cNvPr id="53254" name="Bildobjekt 11" descr="Lundby23.jpg"/>
          <p:cNvPicPr>
            <a:picLocks noChangeAspect="1"/>
          </p:cNvPicPr>
          <p:nvPr/>
        </p:nvPicPr>
        <p:blipFill>
          <a:blip r:embed="rId4" cstate="print"/>
          <a:srcRect/>
          <a:stretch>
            <a:fillRect/>
          </a:stretch>
        </p:blipFill>
        <p:spPr bwMode="auto">
          <a:xfrm>
            <a:off x="5436096" y="3807296"/>
            <a:ext cx="3097780" cy="2024564"/>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26629" name="textruta 6"/>
          <p:cNvSpPr txBox="1">
            <a:spLocks noChangeArrowheads="1"/>
          </p:cNvSpPr>
          <p:nvPr/>
        </p:nvSpPr>
        <p:spPr bwMode="auto">
          <a:xfrm>
            <a:off x="8294688" y="6335715"/>
            <a:ext cx="392112" cy="369332"/>
          </a:xfrm>
          <a:prstGeom prst="rect">
            <a:avLst/>
          </a:prstGeom>
          <a:noFill/>
          <a:ln w="9525">
            <a:noFill/>
            <a:miter lim="800000"/>
            <a:headEnd/>
            <a:tailEnd/>
          </a:ln>
        </p:spPr>
        <p:txBody>
          <a:bodyPr>
            <a:spAutoFit/>
          </a:bodyPr>
          <a:lstStyle/>
          <a:p>
            <a:pPr algn="r"/>
            <a:r>
              <a:rPr lang="sv-SE">
                <a:solidFill>
                  <a:schemeClr val="bg1"/>
                </a:solidFill>
              </a:rPr>
              <a:t>4</a:t>
            </a:r>
          </a:p>
        </p:txBody>
      </p:sp>
      <p:sp>
        <p:nvSpPr>
          <p:cNvPr id="26631" name="Rubrik 1"/>
          <p:cNvSpPr>
            <a:spLocks noGrp="1"/>
          </p:cNvSpPr>
          <p:nvPr>
            <p:ph type="title"/>
          </p:nvPr>
        </p:nvSpPr>
        <p:spPr>
          <a:xfrm>
            <a:off x="540000" y="537075"/>
            <a:ext cx="4896096" cy="1143000"/>
          </a:xfrm>
        </p:spPr>
        <p:txBody>
          <a:bodyPr>
            <a:normAutofit/>
          </a:bodyPr>
          <a:lstStyle/>
          <a:p>
            <a:pPr algn="l"/>
            <a:r>
              <a:rPr lang="sv-SE" sz="2400" dirty="0" smtClean="0">
                <a:latin typeface="Calibri" pitchFamily="34" charset="0"/>
                <a:cs typeface="Calibri" pitchFamily="34" charset="0"/>
              </a:rPr>
              <a:t>The West Swedish </a:t>
            </a:r>
            <a:r>
              <a:rPr lang="sv-SE" sz="2400" dirty="0" err="1" smtClean="0">
                <a:latin typeface="Calibri" pitchFamily="34" charset="0"/>
                <a:cs typeface="Calibri" pitchFamily="34" charset="0"/>
              </a:rPr>
              <a:t>Agreement</a:t>
            </a:r>
            <a:r>
              <a:rPr lang="sv-SE" sz="2400" dirty="0" smtClean="0">
                <a:latin typeface="Calibri" pitchFamily="34" charset="0"/>
                <a:cs typeface="Calibri" pitchFamily="34" charset="0"/>
              </a:rPr>
              <a:t> is </a:t>
            </a:r>
            <a:r>
              <a:rPr lang="sv-SE" sz="2400" dirty="0" err="1" smtClean="0">
                <a:latin typeface="Calibri" pitchFamily="34" charset="0"/>
                <a:cs typeface="Calibri" pitchFamily="34" charset="0"/>
              </a:rPr>
              <a:t>more</a:t>
            </a:r>
            <a:r>
              <a:rPr lang="sv-SE" sz="2400" dirty="0" smtClean="0">
                <a:latin typeface="Calibri" pitchFamily="34" charset="0"/>
                <a:cs typeface="Calibri" pitchFamily="34" charset="0"/>
              </a:rPr>
              <a:t> </a:t>
            </a:r>
            <a:r>
              <a:rPr lang="sv-SE" sz="2400" dirty="0" err="1" smtClean="0">
                <a:latin typeface="Calibri" pitchFamily="34" charset="0"/>
                <a:cs typeface="Calibri" pitchFamily="34" charset="0"/>
              </a:rPr>
              <a:t>than</a:t>
            </a:r>
            <a:r>
              <a:rPr lang="sv-SE" sz="2400" dirty="0" smtClean="0">
                <a:latin typeface="Calibri" pitchFamily="34" charset="0"/>
                <a:cs typeface="Calibri" pitchFamily="34" charset="0"/>
              </a:rPr>
              <a:t> </a:t>
            </a:r>
            <a:r>
              <a:rPr lang="sv-SE" sz="2400" dirty="0" err="1" smtClean="0">
                <a:latin typeface="Calibri" pitchFamily="34" charset="0"/>
                <a:cs typeface="Calibri" pitchFamily="34" charset="0"/>
              </a:rPr>
              <a:t>infrastructure</a:t>
            </a:r>
            <a:r>
              <a:rPr lang="sv-SE" sz="2400" dirty="0" smtClean="0">
                <a:latin typeface="Calibri" pitchFamily="34" charset="0"/>
                <a:cs typeface="Calibri" pitchFamily="34" charset="0"/>
              </a:rPr>
              <a:t>. It </a:t>
            </a:r>
            <a:r>
              <a:rPr lang="sv-SE" sz="2400" dirty="0" err="1" smtClean="0">
                <a:latin typeface="Calibri" pitchFamily="34" charset="0"/>
                <a:cs typeface="Calibri" pitchFamily="34" charset="0"/>
              </a:rPr>
              <a:t>also</a:t>
            </a:r>
            <a:r>
              <a:rPr lang="sv-SE" sz="2400" dirty="0" smtClean="0">
                <a:latin typeface="Calibri" pitchFamily="34" charset="0"/>
                <a:cs typeface="Calibri" pitchFamily="34" charset="0"/>
              </a:rPr>
              <a:t> </a:t>
            </a:r>
            <a:r>
              <a:rPr lang="sv-SE" sz="2400" dirty="0" err="1" smtClean="0">
                <a:latin typeface="Calibri" pitchFamily="34" charset="0"/>
                <a:cs typeface="Calibri" pitchFamily="34" charset="0"/>
              </a:rPr>
              <a:t>includes</a:t>
            </a:r>
            <a:r>
              <a:rPr lang="sv-SE" sz="2400" dirty="0" smtClean="0">
                <a:latin typeface="Calibri" pitchFamily="34" charset="0"/>
                <a:cs typeface="Calibri" pitchFamily="34" charset="0"/>
              </a:rPr>
              <a:t>:</a:t>
            </a:r>
          </a:p>
        </p:txBody>
      </p:sp>
      <p:sp>
        <p:nvSpPr>
          <p:cNvPr id="3" name="Platshållare för innehåll 2"/>
          <p:cNvSpPr>
            <a:spLocks noGrp="1"/>
          </p:cNvSpPr>
          <p:nvPr>
            <p:ph sz="half" idx="1"/>
          </p:nvPr>
        </p:nvSpPr>
        <p:spPr>
          <a:xfrm>
            <a:off x="468313" y="1901328"/>
            <a:ext cx="4038600" cy="2478086"/>
          </a:xfrm>
        </p:spPr>
        <p:txBody>
          <a:bodyPr rtlCol="0">
            <a:normAutofit/>
          </a:bodyPr>
          <a:lstStyle/>
          <a:p>
            <a:pPr marL="365760" indent="-365760" fontAlgn="auto">
              <a:spcBef>
                <a:spcPts val="0"/>
              </a:spcBef>
              <a:spcAft>
                <a:spcPts val="600"/>
              </a:spcAft>
              <a:buFont typeface="Arial" pitchFamily="34" charset="0"/>
              <a:buNone/>
              <a:defRPr/>
            </a:pPr>
            <a:endParaRPr lang="sv-SE" sz="1800" b="1" dirty="0" smtClean="0">
              <a:latin typeface="Calibri" pitchFamily="34" charset="0"/>
              <a:cs typeface="Calibri" pitchFamily="34" charset="0"/>
            </a:endParaRPr>
          </a:p>
          <a:p>
            <a:pPr marL="365760" indent="-365760" fontAlgn="auto">
              <a:spcBef>
                <a:spcPts val="0"/>
              </a:spcBef>
              <a:spcAft>
                <a:spcPts val="600"/>
              </a:spcAft>
              <a:buFont typeface="Arial" pitchFamily="34" charset="0"/>
              <a:buNone/>
              <a:defRPr/>
            </a:pPr>
            <a:r>
              <a:rPr lang="sv-SE" sz="1800" b="1" dirty="0" smtClean="0">
                <a:latin typeface="Calibri" pitchFamily="34" charset="0"/>
                <a:cs typeface="Calibri" pitchFamily="34" charset="0"/>
              </a:rPr>
              <a:t>Communication and marketing:</a:t>
            </a:r>
          </a:p>
          <a:p>
            <a:pPr marL="365760" indent="-365760" fontAlgn="auto">
              <a:spcBef>
                <a:spcPts val="0"/>
              </a:spcBef>
              <a:spcAft>
                <a:spcPts val="600"/>
              </a:spcAft>
              <a:buFont typeface="Arial" pitchFamily="34" charset="0"/>
              <a:buNone/>
              <a:defRPr/>
            </a:pPr>
            <a:r>
              <a:rPr lang="sv-SE" sz="1800" dirty="0" smtClean="0">
                <a:latin typeface="Calibri" pitchFamily="34" charset="0"/>
                <a:cs typeface="Calibri" pitchFamily="34" charset="0"/>
              </a:rPr>
              <a:t>	</a:t>
            </a:r>
            <a:r>
              <a:rPr lang="sv-SE" sz="1800" dirty="0" err="1" smtClean="0">
                <a:latin typeface="Calibri" pitchFamily="34" charset="0"/>
                <a:cs typeface="Calibri" pitchFamily="34" charset="0"/>
              </a:rPr>
              <a:t>Making</a:t>
            </a:r>
            <a:r>
              <a:rPr lang="sv-SE" sz="1800" dirty="0" smtClean="0">
                <a:latin typeface="Calibri" pitchFamily="34" charset="0"/>
                <a:cs typeface="Calibri" pitchFamily="34" charset="0"/>
              </a:rPr>
              <a:t> </a:t>
            </a:r>
            <a:r>
              <a:rPr lang="sv-SE" sz="1800" dirty="0" err="1" smtClean="0">
                <a:latin typeface="Calibri" pitchFamily="34" charset="0"/>
                <a:cs typeface="Calibri" pitchFamily="34" charset="0"/>
              </a:rPr>
              <a:t>conscious</a:t>
            </a:r>
            <a:r>
              <a:rPr lang="sv-SE" sz="1800" dirty="0" smtClean="0">
                <a:latin typeface="Calibri" pitchFamily="34" charset="0"/>
                <a:cs typeface="Calibri" pitchFamily="34" charset="0"/>
              </a:rPr>
              <a:t> </a:t>
            </a:r>
            <a:r>
              <a:rPr lang="sv-SE" sz="1800" dirty="0" err="1" smtClean="0">
                <a:latin typeface="Calibri" pitchFamily="34" charset="0"/>
                <a:cs typeface="Calibri" pitchFamily="34" charset="0"/>
              </a:rPr>
              <a:t>choices</a:t>
            </a:r>
            <a:endParaRPr lang="sv-SE" sz="1800" dirty="0" smtClean="0">
              <a:latin typeface="Calibri" pitchFamily="34" charset="0"/>
              <a:cs typeface="Calibri" pitchFamily="34" charset="0"/>
            </a:endParaRPr>
          </a:p>
          <a:p>
            <a:pPr marL="365760" indent="-365760" fontAlgn="auto">
              <a:spcBef>
                <a:spcPts val="0"/>
              </a:spcBef>
              <a:spcAft>
                <a:spcPts val="600"/>
              </a:spcAft>
              <a:buFont typeface="Arial" pitchFamily="34" charset="0"/>
              <a:buNone/>
              <a:defRPr/>
            </a:pPr>
            <a:endParaRPr lang="sv-SE" sz="1800" dirty="0" smtClean="0">
              <a:latin typeface="Calibri" pitchFamily="34" charset="0"/>
              <a:cs typeface="Calibri" pitchFamily="34" charset="0"/>
            </a:endParaRPr>
          </a:p>
          <a:p>
            <a:pPr marL="365760" indent="-365760" fontAlgn="auto">
              <a:spcBef>
                <a:spcPts val="0"/>
              </a:spcBef>
              <a:spcAft>
                <a:spcPts val="600"/>
              </a:spcAft>
              <a:buFont typeface="Arial" pitchFamily="34" charset="0"/>
              <a:buNone/>
              <a:defRPr/>
            </a:pPr>
            <a:r>
              <a:rPr lang="sv-SE" sz="1800" b="1" dirty="0" smtClean="0">
                <a:latin typeface="Calibri" pitchFamily="34" charset="0"/>
                <a:cs typeface="Calibri" pitchFamily="34" charset="0"/>
              </a:rPr>
              <a:t>Information </a:t>
            </a:r>
            <a:r>
              <a:rPr lang="sv-SE" sz="1800" b="1" dirty="0" err="1" smtClean="0">
                <a:latin typeface="Calibri" pitchFamily="34" charset="0"/>
                <a:cs typeface="Calibri" pitchFamily="34" charset="0"/>
              </a:rPr>
              <a:t>before</a:t>
            </a:r>
            <a:r>
              <a:rPr lang="sv-SE" sz="1800" b="1" dirty="0" smtClean="0">
                <a:latin typeface="Calibri" pitchFamily="34" charset="0"/>
                <a:cs typeface="Calibri" pitchFamily="34" charset="0"/>
              </a:rPr>
              <a:t> and </a:t>
            </a:r>
            <a:r>
              <a:rPr lang="sv-SE" sz="1800" b="1" dirty="0" err="1" smtClean="0">
                <a:latin typeface="Calibri" pitchFamily="34" charset="0"/>
                <a:cs typeface="Calibri" pitchFamily="34" charset="0"/>
              </a:rPr>
              <a:t>during</a:t>
            </a:r>
            <a:r>
              <a:rPr lang="sv-SE" sz="1800" b="1" dirty="0" smtClean="0">
                <a:latin typeface="Calibri" pitchFamily="34" charset="0"/>
                <a:cs typeface="Calibri" pitchFamily="34" charset="0"/>
              </a:rPr>
              <a:t> </a:t>
            </a:r>
            <a:r>
              <a:rPr lang="sv-SE" sz="1800" b="1" dirty="0" err="1" smtClean="0">
                <a:latin typeface="Calibri" pitchFamily="34" charset="0"/>
                <a:cs typeface="Calibri" pitchFamily="34" charset="0"/>
              </a:rPr>
              <a:t>travel</a:t>
            </a:r>
            <a:r>
              <a:rPr lang="sv-SE" sz="1800" b="1" dirty="0" smtClean="0">
                <a:latin typeface="Calibri" pitchFamily="34" charset="0"/>
                <a:cs typeface="Calibri" pitchFamily="34" charset="0"/>
              </a:rPr>
              <a:t>:</a:t>
            </a:r>
          </a:p>
          <a:p>
            <a:pPr marL="365760" indent="-365760" fontAlgn="auto">
              <a:spcBef>
                <a:spcPts val="0"/>
              </a:spcBef>
              <a:spcAft>
                <a:spcPts val="600"/>
              </a:spcAft>
              <a:buFont typeface="Arial" pitchFamily="34" charset="0"/>
              <a:buNone/>
              <a:defRPr/>
            </a:pPr>
            <a:r>
              <a:rPr lang="sv-SE" sz="1800" dirty="0" smtClean="0">
                <a:latin typeface="Calibri" pitchFamily="34" charset="0"/>
                <a:cs typeface="Calibri" pitchFamily="34" charset="0"/>
              </a:rPr>
              <a:t>	Feeling </a:t>
            </a:r>
            <a:r>
              <a:rPr lang="sv-SE" sz="1800" dirty="0" err="1" smtClean="0">
                <a:latin typeface="Calibri" pitchFamily="34" charset="0"/>
                <a:cs typeface="Calibri" pitchFamily="34" charset="0"/>
              </a:rPr>
              <a:t>secure</a:t>
            </a:r>
            <a:r>
              <a:rPr lang="sv-SE" sz="1800" dirty="0" smtClean="0">
                <a:latin typeface="Calibri" pitchFamily="34" charset="0"/>
                <a:cs typeface="Calibri" pitchFamily="34" charset="0"/>
              </a:rPr>
              <a:t> </a:t>
            </a:r>
            <a:r>
              <a:rPr lang="sv-SE" sz="1800" dirty="0" err="1" smtClean="0">
                <a:latin typeface="Calibri" pitchFamily="34" charset="0"/>
                <a:cs typeface="Calibri" pitchFamily="34" charset="0"/>
              </a:rPr>
              <a:t>during</a:t>
            </a:r>
            <a:r>
              <a:rPr lang="sv-SE" sz="1800" dirty="0" smtClean="0">
                <a:latin typeface="Calibri" pitchFamily="34" charset="0"/>
                <a:cs typeface="Calibri" pitchFamily="34" charset="0"/>
              </a:rPr>
              <a:t> </a:t>
            </a:r>
            <a:r>
              <a:rPr lang="sv-SE" sz="1800" dirty="0" err="1" smtClean="0">
                <a:latin typeface="Calibri" pitchFamily="34" charset="0"/>
                <a:cs typeface="Calibri" pitchFamily="34" charset="0"/>
              </a:rPr>
              <a:t>travel</a:t>
            </a:r>
            <a:r>
              <a:rPr lang="sv-SE" sz="1800" dirty="0" smtClean="0">
                <a:latin typeface="Calibri" pitchFamily="34" charset="0"/>
                <a:cs typeface="Calibri" pitchFamily="34" charset="0"/>
              </a:rPr>
              <a:t> –</a:t>
            </a:r>
            <a:r>
              <a:rPr lang="sv-SE" sz="1800" dirty="0" err="1" smtClean="0">
                <a:latin typeface="Calibri" pitchFamily="34" charset="0"/>
                <a:cs typeface="Calibri" pitchFamily="34" charset="0"/>
              </a:rPr>
              <a:t>regardless</a:t>
            </a:r>
            <a:r>
              <a:rPr lang="sv-SE" sz="1800" dirty="0" smtClean="0">
                <a:latin typeface="Calibri" pitchFamily="34" charset="0"/>
                <a:cs typeface="Calibri" pitchFamily="34" charset="0"/>
              </a:rPr>
              <a:t> </a:t>
            </a:r>
            <a:r>
              <a:rPr lang="sv-SE" sz="1800" dirty="0" err="1" smtClean="0">
                <a:latin typeface="Calibri" pitchFamily="34" charset="0"/>
                <a:cs typeface="Calibri" pitchFamily="34" charset="0"/>
              </a:rPr>
              <a:t>of</a:t>
            </a:r>
            <a:r>
              <a:rPr lang="sv-SE" sz="1800" dirty="0" smtClean="0">
                <a:latin typeface="Calibri" pitchFamily="34" charset="0"/>
                <a:cs typeface="Calibri" pitchFamily="34" charset="0"/>
              </a:rPr>
              <a:t> the mode </a:t>
            </a:r>
            <a:r>
              <a:rPr lang="sv-SE" sz="1800" dirty="0" err="1" smtClean="0">
                <a:latin typeface="Calibri" pitchFamily="34" charset="0"/>
                <a:cs typeface="Calibri" pitchFamily="34" charset="0"/>
              </a:rPr>
              <a:t>of</a:t>
            </a:r>
            <a:r>
              <a:rPr lang="sv-SE" sz="1800" dirty="0" smtClean="0">
                <a:latin typeface="Calibri" pitchFamily="34" charset="0"/>
                <a:cs typeface="Calibri" pitchFamily="34" charset="0"/>
              </a:rPr>
              <a:t> transport</a:t>
            </a:r>
          </a:p>
          <a:p>
            <a:pPr fontAlgn="auto">
              <a:spcAft>
                <a:spcPts val="0"/>
              </a:spcAft>
              <a:buFont typeface="Arial" pitchFamily="34" charset="0"/>
              <a:buChar char="•"/>
              <a:defRPr/>
            </a:pPr>
            <a:endParaRPr lang="sv-SE" sz="1800" dirty="0">
              <a:latin typeface="Calibri" pitchFamily="34" charset="0"/>
              <a:cs typeface="Calibri" pitchFamily="34" charset="0"/>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4140200" y="1638300"/>
            <a:ext cx="4698511" cy="4368800"/>
          </a:xfrm>
        </p:spPr>
        <p:txBody>
          <a:bodyPr>
            <a:normAutofit/>
          </a:bodyPr>
          <a:lstStyle/>
          <a:p>
            <a:pPr marL="88900" lvl="1" indent="0">
              <a:buNone/>
            </a:pPr>
            <a:r>
              <a:rPr lang="sv-SE" dirty="0" smtClean="0"/>
              <a:t>T</a:t>
            </a:r>
            <a:r>
              <a:rPr lang="en-GB" sz="2000" dirty="0" smtClean="0"/>
              <a:t>he existing level of service provided by the existing traffic management </a:t>
            </a:r>
            <a:r>
              <a:rPr lang="en-GB" sz="2000" dirty="0" err="1" smtClean="0"/>
              <a:t>center</a:t>
            </a:r>
            <a:r>
              <a:rPr lang="en-GB" sz="2000" dirty="0" smtClean="0"/>
              <a:t>:</a:t>
            </a:r>
          </a:p>
          <a:p>
            <a:pPr marL="355600" lvl="1" indent="3175">
              <a:buNone/>
            </a:pPr>
            <a:endParaRPr lang="en-GB" sz="1600" dirty="0" smtClean="0"/>
          </a:p>
          <a:p>
            <a:pPr marL="622300" lvl="1" indent="-263525"/>
            <a:r>
              <a:rPr lang="en-GB" sz="1600" dirty="0" smtClean="0"/>
              <a:t>Traffic management and roadside assistance for </a:t>
            </a:r>
            <a:r>
              <a:rPr lang="en-GB" sz="1600" dirty="0" smtClean="0">
                <a:latin typeface="Calibri" pitchFamily="34" charset="0"/>
                <a:cs typeface="Calibri" pitchFamily="34" charset="0"/>
              </a:rPr>
              <a:t>primary </a:t>
            </a:r>
            <a:r>
              <a:rPr lang="en-GB" sz="1600" dirty="0" smtClean="0"/>
              <a:t>roads owned by the City </a:t>
            </a:r>
          </a:p>
          <a:p>
            <a:pPr marL="622300" lvl="1" indent="-263525"/>
            <a:endParaRPr lang="en-GB" sz="1600" dirty="0" smtClean="0"/>
          </a:p>
          <a:p>
            <a:pPr marL="622300" lvl="1" indent="-263525"/>
            <a:r>
              <a:rPr lang="en-GB" sz="1600" dirty="0" smtClean="0"/>
              <a:t>Traffic information (road works, accidents and obstacles) to all road users using the existing channels and information infrastructure established by the SRA (</a:t>
            </a:r>
            <a:r>
              <a:rPr lang="en-GB" sz="1600" dirty="0" err="1" smtClean="0"/>
              <a:t>Trafikverket</a:t>
            </a:r>
            <a:r>
              <a:rPr lang="en-GB" sz="1600" dirty="0" smtClean="0"/>
              <a:t>)</a:t>
            </a:r>
          </a:p>
          <a:p>
            <a:pPr lvl="1"/>
            <a:endParaRPr lang="sv-SE" sz="1600" dirty="0" smtClean="0"/>
          </a:p>
          <a:p>
            <a:pPr lvl="1">
              <a:buNone/>
            </a:pPr>
            <a:endParaRPr lang="sv-SE" sz="1600" dirty="0" smtClean="0">
              <a:latin typeface="Calibri" pitchFamily="34" charset="0"/>
              <a:cs typeface="Calibri" pitchFamily="34" charset="0"/>
            </a:endParaRPr>
          </a:p>
          <a:p>
            <a:pPr lvl="1">
              <a:buNone/>
            </a:pPr>
            <a:endParaRPr lang="sv-SE" sz="1600" dirty="0" smtClean="0"/>
          </a:p>
          <a:p>
            <a:pPr lvl="1"/>
            <a:endParaRPr lang="sv-SE" dirty="0" smtClean="0"/>
          </a:p>
        </p:txBody>
      </p:sp>
      <p:sp>
        <p:nvSpPr>
          <p:cNvPr id="4" name="Rektangel 3"/>
          <p:cNvSpPr/>
          <p:nvPr/>
        </p:nvSpPr>
        <p:spPr>
          <a:xfrm>
            <a:off x="4016924" y="561082"/>
            <a:ext cx="1072730" cy="584775"/>
          </a:xfrm>
          <a:prstGeom prst="rect">
            <a:avLst/>
          </a:prstGeom>
        </p:spPr>
        <p:txBody>
          <a:bodyPr wrap="none">
            <a:spAutoFit/>
          </a:bodyPr>
          <a:lstStyle/>
          <a:p>
            <a:pPr algn="ctr"/>
            <a:r>
              <a:rPr lang="en-GB" sz="3200" b="1" dirty="0" smtClean="0">
                <a:solidFill>
                  <a:schemeClr val="accent1"/>
                </a:solidFill>
                <a:latin typeface="+mj-lt"/>
                <a:ea typeface="+mj-ea"/>
                <a:cs typeface="+mj-cs"/>
              </a:rPr>
              <a:t>Pilot</a:t>
            </a:r>
            <a:endParaRPr lang="en-GB" sz="1600" b="1" dirty="0" smtClean="0">
              <a:solidFill>
                <a:schemeClr val="accent1"/>
              </a:solidFill>
              <a:latin typeface="+mj-lt"/>
              <a:ea typeface="+mj-ea"/>
              <a:cs typeface="+mj-cs"/>
            </a:endParaRPr>
          </a:p>
        </p:txBody>
      </p:sp>
      <p:pic>
        <p:nvPicPr>
          <p:cNvPr id="5121" name="Picture 1"/>
          <p:cNvPicPr>
            <a:picLocks noChangeAspect="1" noChangeArrowheads="1"/>
          </p:cNvPicPr>
          <p:nvPr/>
        </p:nvPicPr>
        <p:blipFill>
          <a:blip r:embed="rId2"/>
          <a:srcRect/>
          <a:stretch>
            <a:fillRect/>
          </a:stretch>
        </p:blipFill>
        <p:spPr bwMode="auto">
          <a:xfrm>
            <a:off x="682496" y="1762124"/>
            <a:ext cx="3060829" cy="433274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866" name="image20.jpeg"/>
          <p:cNvPicPr>
            <a:picLocks noChangeAspect="1" noChangeArrowheads="1"/>
          </p:cNvPicPr>
          <p:nvPr/>
        </p:nvPicPr>
        <p:blipFill>
          <a:blip r:embed="rId3"/>
          <a:srcRect l="22365" b="18797"/>
          <a:stretch>
            <a:fillRect/>
          </a:stretch>
        </p:blipFill>
        <p:spPr bwMode="auto">
          <a:xfrm>
            <a:off x="-15627" y="-5581"/>
            <a:ext cx="9856143" cy="6172647"/>
          </a:xfrm>
          <a:prstGeom prst="rect">
            <a:avLst/>
          </a:prstGeom>
          <a:noFill/>
          <a:ln w="12700">
            <a:noFill/>
            <a:miter lim="400000"/>
            <a:headEnd/>
            <a:tailEnd/>
          </a:ln>
        </p:spPr>
      </p:pic>
      <p:sp>
        <p:nvSpPr>
          <p:cNvPr id="224" name="Shape 224"/>
          <p:cNvSpPr/>
          <p:nvPr/>
        </p:nvSpPr>
        <p:spPr>
          <a:xfrm>
            <a:off x="-142875" y="-216545"/>
            <a:ext cx="9485561" cy="6374681"/>
          </a:xfrm>
          <a:prstGeom prst="rect">
            <a:avLst/>
          </a:prstGeom>
          <a:solidFill>
            <a:srgbClr val="02519A">
              <a:alpha val="29163"/>
            </a:srgbClr>
          </a:solidFill>
          <a:ln w="12700">
            <a:solidFill>
              <a:srgbClr val="0365C0">
                <a:alpha val="29163"/>
              </a:srgbClr>
            </a:solidFill>
            <a:miter lim="400000"/>
          </a:ln>
          <a:effectLst>
            <a:outerShdw blurRad="38100" dist="25400" dir="5400000" rotWithShape="0">
              <a:srgbClr val="000000">
                <a:alpha val="50000"/>
              </a:srgbClr>
            </a:outerShdw>
          </a:effectLst>
        </p:spPr>
        <p:txBody>
          <a:bodyPr lIns="0" tIns="0" rIns="0" bIns="0" anchor="ctr"/>
          <a:lstStyle/>
          <a:p>
            <a:pPr algn="ctr">
              <a:defRPr/>
            </a:pPr>
            <a:endParaRPr kern="0" dirty="0">
              <a:solidFill>
                <a:sysClr val="windowText" lastClr="000000"/>
              </a:solidFill>
            </a:endParaRPr>
          </a:p>
        </p:txBody>
      </p:sp>
      <p:sp>
        <p:nvSpPr>
          <p:cNvPr id="36868" name="Shape 225"/>
          <p:cNvSpPr>
            <a:spLocks noGrp="1"/>
          </p:cNvSpPr>
          <p:nvPr>
            <p:ph type="title"/>
          </p:nvPr>
        </p:nvSpPr>
        <p:spPr>
          <a:xfrm>
            <a:off x="540246" y="1080492"/>
            <a:ext cx="7046640" cy="2238003"/>
          </a:xfrm>
        </p:spPr>
        <p:txBody>
          <a:bodyPr>
            <a:normAutofit fontScale="90000"/>
          </a:bodyPr>
          <a:lstStyle/>
          <a:p>
            <a:r>
              <a:rPr lang="sv-SE" sz="4200" dirty="0" smtClean="0">
                <a:solidFill>
                  <a:srgbClr val="FFFFFF"/>
                </a:solidFill>
              </a:rPr>
              <a:t>1. </a:t>
            </a:r>
            <a:br>
              <a:rPr lang="sv-SE" sz="4200" dirty="0" smtClean="0">
                <a:solidFill>
                  <a:srgbClr val="FFFFFF"/>
                </a:solidFill>
              </a:rPr>
            </a:br>
            <a:r>
              <a:rPr lang="en-GB" sz="3200" dirty="0" smtClean="0">
                <a:solidFill>
                  <a:srgbClr val="FFFFFF"/>
                </a:solidFill>
              </a:rPr>
              <a:t>Publish traffic information for all disturbances or events that have an impact on the transport network. </a:t>
            </a:r>
            <a:r>
              <a:rPr lang="en-GB" sz="3200" dirty="0" smtClean="0"/>
              <a:t/>
            </a:r>
            <a:br>
              <a:rPr lang="en-GB" sz="3200" dirty="0" smtClean="0"/>
            </a:br>
            <a:endParaRPr lang="sv-SE" sz="3200" dirty="0" smtClean="0">
              <a:solidFill>
                <a:srgbClr val="FFFFFF"/>
              </a:solidFill>
            </a:endParaRPr>
          </a:p>
        </p:txBody>
      </p:sp>
      <p:sp>
        <p:nvSpPr>
          <p:cNvPr id="5" name="textruta 4"/>
          <p:cNvSpPr txBox="1"/>
          <p:nvPr/>
        </p:nvSpPr>
        <p:spPr>
          <a:xfrm>
            <a:off x="5837783" y="4352107"/>
            <a:ext cx="2683371" cy="1634580"/>
          </a:xfrm>
          <a:prstGeom prst="rect">
            <a:avLst/>
          </a:prstGeom>
          <a:noFill/>
        </p:spPr>
        <p:txBody>
          <a:bodyPr lIns="64291" tIns="32146" rIns="64291" bIns="32146">
            <a:spAutoFit/>
          </a:bodyPr>
          <a:lstStyle/>
          <a:p>
            <a:pPr>
              <a:defRPr/>
            </a:pPr>
            <a:r>
              <a:rPr lang="sv-SE" sz="1000" b="1" kern="0" dirty="0">
                <a:solidFill>
                  <a:schemeClr val="bg1"/>
                </a:solidFill>
              </a:rPr>
              <a:t>Innebär:</a:t>
            </a:r>
          </a:p>
          <a:p>
            <a:pPr>
              <a:defRPr/>
            </a:pPr>
            <a:endParaRPr lang="sv-SE" sz="1000" b="1" kern="0" dirty="0">
              <a:solidFill>
                <a:schemeClr val="bg1"/>
              </a:solidFill>
            </a:endParaRPr>
          </a:p>
          <a:p>
            <a:pPr marL="200911" indent="-200911">
              <a:buFont typeface="Arial" panose="020B0604020202020204" pitchFamily="34" charset="0"/>
              <a:buChar char="•"/>
              <a:defRPr/>
            </a:pPr>
            <a:r>
              <a:rPr lang="sv-SE" sz="1000" b="1" kern="0" dirty="0">
                <a:solidFill>
                  <a:schemeClr val="bg1"/>
                </a:solidFill>
              </a:rPr>
              <a:t>Att kund inom 5 minuter får reda på vad som hänt och hur länge störningen ska pågå.</a:t>
            </a:r>
          </a:p>
          <a:p>
            <a:pPr marL="200911" indent="-200911">
              <a:buFont typeface="Arial" panose="020B0604020202020204" pitchFamily="34" charset="0"/>
              <a:buChar char="•"/>
              <a:defRPr/>
            </a:pPr>
            <a:r>
              <a:rPr lang="sv-SE" sz="1000" b="1" kern="0" dirty="0">
                <a:solidFill>
                  <a:schemeClr val="bg1"/>
                </a:solidFill>
              </a:rPr>
              <a:t>Att vi inom 10 minuter meddelar alternativa färdvägar.</a:t>
            </a:r>
          </a:p>
          <a:p>
            <a:pPr marL="200911" indent="-200911">
              <a:buFont typeface="Arial" panose="020B0604020202020204" pitchFamily="34" charset="0"/>
              <a:buChar char="•"/>
              <a:defRPr/>
            </a:pPr>
            <a:r>
              <a:rPr lang="sv-SE" sz="1000" b="1" kern="0" dirty="0">
                <a:solidFill>
                  <a:schemeClr val="bg1"/>
                </a:solidFill>
              </a:rPr>
              <a:t>Att informationen är relevant, tillförlitlig och kan ges dygnet runt.</a:t>
            </a:r>
          </a:p>
          <a:p>
            <a:pPr algn="ctr">
              <a:defRPr/>
            </a:pPr>
            <a:endParaRPr lang="sv-SE" sz="800" b="1" kern="0" dirty="0">
              <a:solidFill>
                <a:sysClr val="windowText" lastClr="000000"/>
              </a:solidFill>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890" name="image21.jpeg"/>
          <p:cNvPicPr>
            <a:picLocks noChangeAspect="1" noChangeArrowheads="1"/>
          </p:cNvPicPr>
          <p:nvPr/>
        </p:nvPicPr>
        <p:blipFill>
          <a:blip r:embed="rId3"/>
          <a:srcRect b="10687"/>
          <a:stretch>
            <a:fillRect/>
          </a:stretch>
        </p:blipFill>
        <p:spPr bwMode="auto">
          <a:xfrm>
            <a:off x="-35719" y="-8929"/>
            <a:ext cx="9215438" cy="6172646"/>
          </a:xfrm>
          <a:prstGeom prst="rect">
            <a:avLst/>
          </a:prstGeom>
          <a:noFill/>
          <a:ln w="12700">
            <a:noFill/>
            <a:miter lim="400000"/>
            <a:headEnd/>
            <a:tailEnd/>
          </a:ln>
        </p:spPr>
      </p:pic>
      <p:sp>
        <p:nvSpPr>
          <p:cNvPr id="230" name="Shape 230"/>
          <p:cNvSpPr/>
          <p:nvPr/>
        </p:nvSpPr>
        <p:spPr>
          <a:xfrm>
            <a:off x="-142875" y="-216545"/>
            <a:ext cx="9485561" cy="6374681"/>
          </a:xfrm>
          <a:prstGeom prst="rect">
            <a:avLst/>
          </a:prstGeom>
          <a:solidFill>
            <a:srgbClr val="02519A">
              <a:alpha val="29163"/>
            </a:srgbClr>
          </a:solidFill>
          <a:ln w="12700">
            <a:solidFill>
              <a:srgbClr val="0365C0">
                <a:alpha val="29163"/>
              </a:srgbClr>
            </a:solidFill>
            <a:miter lim="400000"/>
          </a:ln>
          <a:effectLst>
            <a:outerShdw blurRad="38100" dist="25400" dir="5400000" rotWithShape="0">
              <a:srgbClr val="000000">
                <a:alpha val="50000"/>
              </a:srgbClr>
            </a:outerShdw>
          </a:effectLst>
        </p:spPr>
        <p:txBody>
          <a:bodyPr lIns="0" tIns="0" rIns="0" bIns="0" anchor="ctr"/>
          <a:lstStyle/>
          <a:p>
            <a:pPr algn="ctr">
              <a:defRPr/>
            </a:pPr>
            <a:endParaRPr kern="0" dirty="0">
              <a:solidFill>
                <a:sysClr val="windowText" lastClr="000000"/>
              </a:solidFill>
            </a:endParaRPr>
          </a:p>
        </p:txBody>
      </p:sp>
      <p:sp>
        <p:nvSpPr>
          <p:cNvPr id="37892" name="Shape 231"/>
          <p:cNvSpPr>
            <a:spLocks noGrp="1"/>
          </p:cNvSpPr>
          <p:nvPr>
            <p:ph type="title"/>
          </p:nvPr>
        </p:nvSpPr>
        <p:spPr>
          <a:xfrm>
            <a:off x="540246" y="1080493"/>
            <a:ext cx="7046640" cy="2342927"/>
          </a:xfrm>
        </p:spPr>
        <p:txBody>
          <a:bodyPr>
            <a:normAutofit fontScale="90000"/>
          </a:bodyPr>
          <a:lstStyle/>
          <a:p>
            <a:pPr lvl="0"/>
            <a:r>
              <a:rPr lang="sv-SE" sz="4200" dirty="0" smtClean="0">
                <a:solidFill>
                  <a:srgbClr val="FFFFFF"/>
                </a:solidFill>
              </a:rPr>
              <a:t>2. </a:t>
            </a:r>
            <a:br>
              <a:rPr lang="sv-SE" sz="4200" dirty="0" smtClean="0">
                <a:solidFill>
                  <a:srgbClr val="FFFFFF"/>
                </a:solidFill>
              </a:rPr>
            </a:br>
            <a:r>
              <a:rPr lang="en-GB" sz="3200" dirty="0" smtClean="0">
                <a:solidFill>
                  <a:srgbClr val="FFFFFF"/>
                </a:solidFill>
              </a:rPr>
              <a:t>Resolve any disturbances or obstacles effectively and efficiently that have an impact on the transport network.</a:t>
            </a:r>
            <a:r>
              <a:rPr lang="en-GB" sz="3200" dirty="0" smtClean="0"/>
              <a:t/>
            </a:r>
            <a:br>
              <a:rPr lang="en-GB" sz="3200" dirty="0" smtClean="0"/>
            </a:br>
            <a:endParaRPr lang="sv-SE" sz="3200" dirty="0" smtClean="0">
              <a:solidFill>
                <a:srgbClr val="FFFFFF"/>
              </a:solidFill>
            </a:endParaRPr>
          </a:p>
        </p:txBody>
      </p:sp>
      <p:sp>
        <p:nvSpPr>
          <p:cNvPr id="5" name="textruta 4"/>
          <p:cNvSpPr txBox="1"/>
          <p:nvPr/>
        </p:nvSpPr>
        <p:spPr>
          <a:xfrm>
            <a:off x="5837783" y="4239369"/>
            <a:ext cx="2379762" cy="1265248"/>
          </a:xfrm>
          <a:prstGeom prst="rect">
            <a:avLst/>
          </a:prstGeom>
          <a:noFill/>
        </p:spPr>
        <p:txBody>
          <a:bodyPr lIns="64291" tIns="32146" rIns="64291" bIns="32146">
            <a:spAutoFit/>
          </a:bodyPr>
          <a:lstStyle/>
          <a:p>
            <a:pPr>
              <a:defRPr/>
            </a:pPr>
            <a:r>
              <a:rPr lang="sv-SE" sz="1000" b="1" kern="0" dirty="0">
                <a:solidFill>
                  <a:schemeClr val="bg1"/>
                </a:solidFill>
              </a:rPr>
              <a:t>Till vår hjälp: </a:t>
            </a:r>
          </a:p>
          <a:p>
            <a:pPr>
              <a:defRPr/>
            </a:pPr>
            <a:endParaRPr lang="sv-SE" sz="1000" b="1" kern="0" dirty="0">
              <a:solidFill>
                <a:schemeClr val="bg1"/>
              </a:solidFill>
            </a:endParaRPr>
          </a:p>
          <a:p>
            <a:pPr marL="120546" indent="-120546">
              <a:buFont typeface="Arial" panose="020B0604020202020204" pitchFamily="34" charset="0"/>
              <a:buChar char="•"/>
              <a:defRPr/>
            </a:pPr>
            <a:r>
              <a:rPr lang="sv-SE" sz="1000" b="1" kern="0" dirty="0">
                <a:solidFill>
                  <a:schemeClr val="bg1"/>
                </a:solidFill>
              </a:rPr>
              <a:t>Vägassistans</a:t>
            </a:r>
          </a:p>
          <a:p>
            <a:pPr marL="120546" indent="-120546">
              <a:buFont typeface="Arial" panose="020B0604020202020204" pitchFamily="34" charset="0"/>
              <a:buChar char="•"/>
              <a:defRPr/>
            </a:pPr>
            <a:r>
              <a:rPr lang="sv-SE" sz="1000" b="1" kern="0" dirty="0">
                <a:solidFill>
                  <a:schemeClr val="bg1"/>
                </a:solidFill>
              </a:rPr>
              <a:t>Beredskapsstyrka</a:t>
            </a:r>
          </a:p>
          <a:p>
            <a:pPr marL="120546" indent="-120546">
              <a:buFont typeface="Arial" panose="020B0604020202020204" pitchFamily="34" charset="0"/>
              <a:buChar char="•"/>
              <a:defRPr/>
            </a:pPr>
            <a:r>
              <a:rPr lang="sv-SE" sz="1000" b="1" kern="0" dirty="0">
                <a:solidFill>
                  <a:schemeClr val="bg1"/>
                </a:solidFill>
              </a:rPr>
              <a:t>Entreprenörer</a:t>
            </a:r>
          </a:p>
          <a:p>
            <a:pPr marL="120546" indent="-120546">
              <a:buFont typeface="Arial" panose="020B0604020202020204" pitchFamily="34" charset="0"/>
              <a:buChar char="•"/>
              <a:defRPr/>
            </a:pPr>
            <a:r>
              <a:rPr lang="sv-SE" sz="1000" b="1" kern="0" dirty="0">
                <a:solidFill>
                  <a:schemeClr val="bg1"/>
                </a:solidFill>
              </a:rPr>
              <a:t>Parkeringsövervakning  kopplad till framkomlighet.</a:t>
            </a:r>
          </a:p>
          <a:p>
            <a:pPr algn="ctr">
              <a:defRPr/>
            </a:pPr>
            <a:endParaRPr lang="sv-SE" sz="800" b="1" kern="0" dirty="0">
              <a:solidFill>
                <a:sysClr val="windowText" lastClr="000000"/>
              </a:solidFill>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914" name="20140608_001456_268192.jpg"/>
          <p:cNvPicPr>
            <a:picLocks noChangeAspect="1" noChangeArrowheads="1"/>
          </p:cNvPicPr>
          <p:nvPr/>
        </p:nvPicPr>
        <p:blipFill>
          <a:blip r:embed="rId3"/>
          <a:srcRect/>
          <a:stretch>
            <a:fillRect/>
          </a:stretch>
        </p:blipFill>
        <p:spPr bwMode="auto">
          <a:xfrm>
            <a:off x="-36836" y="7814"/>
            <a:ext cx="9217671" cy="6140276"/>
          </a:xfrm>
          <a:prstGeom prst="rect">
            <a:avLst/>
          </a:prstGeom>
          <a:noFill/>
          <a:ln w="12700">
            <a:noFill/>
            <a:miter lim="400000"/>
            <a:headEnd/>
            <a:tailEnd/>
          </a:ln>
        </p:spPr>
      </p:pic>
      <p:pic>
        <p:nvPicPr>
          <p:cNvPr id="236" name="2672608_1200_675.jpg"/>
          <p:cNvPicPr>
            <a:picLocks noChangeAspect="1" noChangeArrowheads="1"/>
          </p:cNvPicPr>
          <p:nvPr/>
        </p:nvPicPr>
        <p:blipFill>
          <a:blip r:embed="rId4"/>
          <a:srcRect l="16351" t="977" r="835" b="977"/>
          <a:stretch>
            <a:fillRect/>
          </a:stretch>
        </p:blipFill>
        <p:spPr bwMode="auto">
          <a:xfrm>
            <a:off x="-5581" y="11162"/>
            <a:ext cx="9232181" cy="6144742"/>
          </a:xfrm>
          <a:prstGeom prst="rect">
            <a:avLst/>
          </a:prstGeom>
          <a:noFill/>
          <a:ln w="12700">
            <a:noFill/>
            <a:miter lim="400000"/>
            <a:headEnd/>
            <a:tailEnd/>
          </a:ln>
        </p:spPr>
      </p:pic>
      <p:sp>
        <p:nvSpPr>
          <p:cNvPr id="237" name="Shape 237"/>
          <p:cNvSpPr/>
          <p:nvPr/>
        </p:nvSpPr>
        <p:spPr>
          <a:xfrm>
            <a:off x="-170781" y="-264542"/>
            <a:ext cx="9485561" cy="6374681"/>
          </a:xfrm>
          <a:prstGeom prst="rect">
            <a:avLst/>
          </a:prstGeom>
          <a:solidFill>
            <a:srgbClr val="02519A">
              <a:alpha val="29163"/>
            </a:srgbClr>
          </a:solidFill>
          <a:ln w="12700">
            <a:solidFill>
              <a:srgbClr val="0365C0">
                <a:alpha val="29163"/>
              </a:srgbClr>
            </a:solidFill>
            <a:miter lim="400000"/>
          </a:ln>
          <a:effectLst>
            <a:outerShdw blurRad="38100" dist="25400" dir="5400000" rotWithShape="0">
              <a:srgbClr val="000000">
                <a:alpha val="50000"/>
              </a:srgbClr>
            </a:outerShdw>
          </a:effectLst>
        </p:spPr>
        <p:txBody>
          <a:bodyPr lIns="0" tIns="0" rIns="0" bIns="0" anchor="ctr"/>
          <a:lstStyle/>
          <a:p>
            <a:pPr algn="ctr">
              <a:defRPr/>
            </a:pPr>
            <a:endParaRPr kern="0" dirty="0">
              <a:solidFill>
                <a:sysClr val="windowText" lastClr="000000"/>
              </a:solidFill>
            </a:endParaRPr>
          </a:p>
        </p:txBody>
      </p:sp>
      <p:sp>
        <p:nvSpPr>
          <p:cNvPr id="38917" name="Shape 238"/>
          <p:cNvSpPr>
            <a:spLocks noGrp="1"/>
          </p:cNvSpPr>
          <p:nvPr>
            <p:ph type="title"/>
          </p:nvPr>
        </p:nvSpPr>
        <p:spPr>
          <a:xfrm>
            <a:off x="540246" y="1080492"/>
            <a:ext cx="7046640" cy="2615283"/>
          </a:xfrm>
        </p:spPr>
        <p:txBody>
          <a:bodyPr>
            <a:normAutofit/>
          </a:bodyPr>
          <a:lstStyle/>
          <a:p>
            <a:pPr lvl="0"/>
            <a:r>
              <a:rPr lang="sv-SE" sz="4200" dirty="0" smtClean="0">
                <a:solidFill>
                  <a:srgbClr val="FFFFFF"/>
                </a:solidFill>
              </a:rPr>
              <a:t>3. </a:t>
            </a:r>
            <a:br>
              <a:rPr lang="sv-SE" sz="4200" dirty="0" smtClean="0">
                <a:solidFill>
                  <a:srgbClr val="FFFFFF"/>
                </a:solidFill>
              </a:rPr>
            </a:br>
            <a:r>
              <a:rPr lang="en-US" sz="3200" dirty="0" smtClean="0">
                <a:solidFill>
                  <a:srgbClr val="FFFFFF"/>
                </a:solidFill>
              </a:rPr>
              <a:t>Inform users of planned traffic restrictions so that re-routing of goods or transport is</a:t>
            </a:r>
            <a:r>
              <a:rPr lang="en-US" sz="3200" dirty="0" smtClean="0"/>
              <a:t> </a:t>
            </a:r>
            <a:r>
              <a:rPr lang="en-US" sz="3200" dirty="0" smtClean="0">
                <a:solidFill>
                  <a:srgbClr val="FFFFFF"/>
                </a:solidFill>
              </a:rPr>
              <a:t>possible.</a:t>
            </a:r>
            <a:r>
              <a:rPr lang="en-US" sz="3200" dirty="0" smtClean="0"/>
              <a:t/>
            </a:r>
            <a:br>
              <a:rPr lang="en-US" sz="3200" dirty="0" smtClean="0"/>
            </a:br>
            <a:endParaRPr lang="sv-SE" sz="3200" dirty="0" smtClean="0">
              <a:solidFill>
                <a:srgbClr val="FFFFFF"/>
              </a:solidFill>
            </a:endParaRPr>
          </a:p>
        </p:txBody>
      </p:sp>
      <p:sp>
        <p:nvSpPr>
          <p:cNvPr id="6" name="textruta 5"/>
          <p:cNvSpPr txBox="1"/>
          <p:nvPr/>
        </p:nvSpPr>
        <p:spPr>
          <a:xfrm>
            <a:off x="5128989" y="4441404"/>
            <a:ext cx="2951262" cy="1419137"/>
          </a:xfrm>
          <a:prstGeom prst="rect">
            <a:avLst/>
          </a:prstGeom>
          <a:noFill/>
        </p:spPr>
        <p:txBody>
          <a:bodyPr lIns="64291" tIns="32146" rIns="64291" bIns="32146">
            <a:spAutoFit/>
          </a:bodyPr>
          <a:lstStyle/>
          <a:p>
            <a:pPr>
              <a:defRPr/>
            </a:pPr>
            <a:r>
              <a:rPr lang="sv-SE" sz="1000" b="1" kern="0" dirty="0">
                <a:solidFill>
                  <a:schemeClr val="bg1"/>
                </a:solidFill>
              </a:rPr>
              <a:t>Det innebär att följande skall produceras: </a:t>
            </a:r>
          </a:p>
          <a:p>
            <a:pPr>
              <a:defRPr/>
            </a:pPr>
            <a:endParaRPr lang="sv-SE" sz="1000" b="1" kern="0" dirty="0">
              <a:solidFill>
                <a:schemeClr val="bg1"/>
              </a:solidFill>
            </a:endParaRPr>
          </a:p>
          <a:p>
            <a:pPr marL="120546" indent="-120546">
              <a:buFont typeface="Arial" panose="020B0604020202020204" pitchFamily="34" charset="0"/>
              <a:buChar char="•"/>
              <a:defRPr/>
            </a:pPr>
            <a:r>
              <a:rPr lang="sv-SE" sz="1000" b="1" kern="0" dirty="0">
                <a:solidFill>
                  <a:schemeClr val="bg1"/>
                </a:solidFill>
              </a:rPr>
              <a:t>Information som möjliggör sju dagars planeringshorisont.</a:t>
            </a:r>
          </a:p>
          <a:p>
            <a:pPr marL="120546" indent="-120546">
              <a:buFont typeface="Arial" panose="020B0604020202020204" pitchFamily="34" charset="0"/>
              <a:buChar char="•"/>
              <a:defRPr/>
            </a:pPr>
            <a:r>
              <a:rPr lang="sv-SE" sz="1000" b="1" kern="0" dirty="0">
                <a:solidFill>
                  <a:schemeClr val="bg1"/>
                </a:solidFill>
              </a:rPr>
              <a:t>Information om alternativa färdvägar (vägtrafik och cykel).</a:t>
            </a:r>
          </a:p>
          <a:p>
            <a:pPr marL="120546" indent="-120546">
              <a:buFont typeface="Arial" panose="020B0604020202020204" pitchFamily="34" charset="0"/>
              <a:buChar char="•"/>
              <a:defRPr/>
            </a:pPr>
            <a:r>
              <a:rPr lang="sv-SE" sz="1000" b="1" kern="0" dirty="0">
                <a:solidFill>
                  <a:schemeClr val="bg1"/>
                </a:solidFill>
              </a:rPr>
              <a:t>Information om förändrad restid.</a:t>
            </a:r>
          </a:p>
          <a:p>
            <a:pPr marL="120546" indent="-120546">
              <a:buFont typeface="Arial" panose="020B0604020202020204" pitchFamily="34" charset="0"/>
              <a:buChar char="•"/>
              <a:defRPr/>
            </a:pPr>
            <a:r>
              <a:rPr lang="sv-SE" sz="1000" b="1" kern="0" dirty="0">
                <a:solidFill>
                  <a:schemeClr val="bg1"/>
                </a:solidFill>
              </a:rPr>
              <a:t>Förklaring till orsak lämnas.</a:t>
            </a:r>
          </a:p>
          <a:p>
            <a:pPr algn="ctr">
              <a:defRPr/>
            </a:pPr>
            <a:endParaRPr lang="sv-SE" sz="800" b="1" kern="0" dirty="0">
              <a:solidFill>
                <a:sysClr val="windowText" lastClr="000000"/>
              </a:solidFill>
            </a:endParaRPr>
          </a:p>
        </p:txBody>
      </p:sp>
    </p:spTree>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p:tmAbs val="0"/>
                                  </p:iterate>
                                  <p:childTnLst>
                                    <p:set>
                                      <p:cBhvr>
                                        <p:cTn id="6" fill="hold"/>
                                        <p:tgtEl>
                                          <p:spTgt spid="236"/>
                                        </p:tgtEl>
                                        <p:attrNameLst>
                                          <p:attrName>style.visibility</p:attrName>
                                        </p:attrNameLst>
                                      </p:cBhvr>
                                      <p:to>
                                        <p:strVal val="visible"/>
                                      </p:to>
                                    </p:set>
                                    <p:anim calcmode="lin" valueType="num">
                                      <p:cBhvr>
                                        <p:cTn id="7" dur="1000" fill="hold"/>
                                        <p:tgtEl>
                                          <p:spTgt spid="236"/>
                                        </p:tgtEl>
                                        <p:attrNameLst>
                                          <p:attrName>ppt_x</p:attrName>
                                        </p:attrNameLst>
                                      </p:cBhvr>
                                      <p:tavLst>
                                        <p:tav tm="0">
                                          <p:val>
                                            <p:strVal val="0-#ppt_w/2"/>
                                          </p:val>
                                        </p:tav>
                                        <p:tav tm="100000">
                                          <p:val>
                                            <p:strVal val="#ppt_x"/>
                                          </p:val>
                                        </p:tav>
                                      </p:tavLst>
                                    </p:anim>
                                    <p:anim calcmode="lin" valueType="num">
                                      <p:cBhvr>
                                        <p:cTn id="8" dur="1000" fill="hold"/>
                                        <p:tgtEl>
                                          <p:spTgt spid="2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descr="35308544492.jpg"/>
          <p:cNvPicPr>
            <a:picLocks noChangeAspect="1"/>
          </p:cNvPicPr>
          <p:nvPr/>
        </p:nvPicPr>
        <p:blipFill>
          <a:blip r:embed="rId3" cstate="print"/>
          <a:srcRect l="26895" t="8574" r="13972"/>
          <a:stretch>
            <a:fillRect/>
          </a:stretch>
        </p:blipFill>
        <p:spPr bwMode="auto">
          <a:xfrm>
            <a:off x="7226300" y="2"/>
            <a:ext cx="1917700" cy="3622675"/>
          </a:xfrm>
          <a:prstGeom prst="rect">
            <a:avLst/>
          </a:prstGeom>
          <a:noFill/>
          <a:ln w="9525">
            <a:noFill/>
            <a:miter lim="800000"/>
            <a:headEnd/>
            <a:tailEnd/>
          </a:ln>
        </p:spPr>
      </p:pic>
      <p:pic>
        <p:nvPicPr>
          <p:cNvPr id="5" name="Bildobjekt 4" descr="Bildarkivet_ETEJ.jpg"/>
          <p:cNvPicPr>
            <a:picLocks noChangeAspect="1"/>
          </p:cNvPicPr>
          <p:nvPr/>
        </p:nvPicPr>
        <p:blipFill>
          <a:blip r:embed="rId4" cstate="print"/>
          <a:srcRect l="20992" t="140" r="34985"/>
          <a:stretch>
            <a:fillRect/>
          </a:stretch>
        </p:blipFill>
        <p:spPr bwMode="auto">
          <a:xfrm>
            <a:off x="7226300" y="3145168"/>
            <a:ext cx="1917700" cy="2928938"/>
          </a:xfrm>
          <a:prstGeom prst="rect">
            <a:avLst/>
          </a:prstGeom>
          <a:noFill/>
          <a:ln w="9525">
            <a:noFill/>
            <a:miter lim="800000"/>
            <a:headEnd/>
            <a:tailEnd/>
          </a:ln>
        </p:spPr>
      </p:pic>
      <p:sp>
        <p:nvSpPr>
          <p:cNvPr id="7" name="Platshållare för innehåll 6"/>
          <p:cNvSpPr>
            <a:spLocks noGrp="1"/>
          </p:cNvSpPr>
          <p:nvPr>
            <p:ph idx="1"/>
          </p:nvPr>
        </p:nvSpPr>
        <p:spPr>
          <a:xfrm>
            <a:off x="450927" y="1847461"/>
            <a:ext cx="6646892" cy="4019271"/>
          </a:xfrm>
        </p:spPr>
        <p:txBody>
          <a:bodyPr vert="horz" lIns="0" tIns="0" rIns="0" bIns="0" rtlCol="0">
            <a:normAutofit/>
          </a:bodyPr>
          <a:lstStyle/>
          <a:p>
            <a:pPr marL="174013" indent="-176213">
              <a:buFont typeface="Arial"/>
              <a:buNone/>
            </a:pPr>
            <a:r>
              <a:rPr lang="en-GB" sz="2400" dirty="0" smtClean="0">
                <a:latin typeface="Calibri" pitchFamily="34" charset="0"/>
                <a:cs typeface="Calibri" pitchFamily="34" charset="0"/>
              </a:rPr>
              <a:t>Expectations:</a:t>
            </a:r>
          </a:p>
          <a:p>
            <a:pPr marL="354013" lvl="1" indent="-176213"/>
            <a:r>
              <a:rPr lang="en-GB" dirty="0" smtClean="0">
                <a:latin typeface="Calibri" pitchFamily="34" charset="0"/>
                <a:cs typeface="Calibri" pitchFamily="34" charset="0"/>
              </a:rPr>
              <a:t>Correct and relevant traffic information particularity in relation to road works 24/7</a:t>
            </a:r>
          </a:p>
          <a:p>
            <a:pPr marL="354013" lvl="1" indent="-176213"/>
            <a:r>
              <a:rPr lang="en-GB" dirty="0" smtClean="0">
                <a:latin typeface="Calibri" pitchFamily="34" charset="0"/>
                <a:cs typeface="Calibri" pitchFamily="34" charset="0"/>
              </a:rPr>
              <a:t>Accidents and disturbances to the road network should be dealt with effectively.</a:t>
            </a:r>
          </a:p>
          <a:p>
            <a:pPr marL="354013" lvl="1" indent="-176213"/>
            <a:r>
              <a:rPr lang="en-GB" dirty="0" smtClean="0">
                <a:latin typeface="Calibri" pitchFamily="34" charset="0"/>
                <a:cs typeface="Calibri" pitchFamily="34" charset="0"/>
              </a:rPr>
              <a:t>Regional and multi modal traffic information.</a:t>
            </a:r>
          </a:p>
          <a:p>
            <a:pPr marL="354013" lvl="1" indent="-176213"/>
            <a:r>
              <a:rPr lang="en-GB" dirty="0" smtClean="0">
                <a:latin typeface="Calibri" pitchFamily="34" charset="0"/>
                <a:cs typeface="Calibri" pitchFamily="34" charset="0"/>
              </a:rPr>
              <a:t>Prioritized Public Transport</a:t>
            </a:r>
          </a:p>
          <a:p>
            <a:pPr marL="354013" lvl="1" indent="-176213"/>
            <a:r>
              <a:rPr lang="en-GB" dirty="0" smtClean="0">
                <a:latin typeface="Calibri" pitchFamily="34" charset="0"/>
                <a:cs typeface="Calibri" pitchFamily="34" charset="0"/>
              </a:rPr>
              <a:t>One point of contact for information. This is preferable regardless of who operates the road (The City or The State)</a:t>
            </a:r>
          </a:p>
          <a:p>
            <a:pPr marL="354013" lvl="1" indent="-176213"/>
            <a:r>
              <a:rPr lang="en-GB" dirty="0" smtClean="0">
                <a:latin typeface="Calibri" pitchFamily="34" charset="0"/>
                <a:cs typeface="Calibri" pitchFamily="34" charset="0"/>
              </a:rPr>
              <a:t>Effective Goods Transport</a:t>
            </a:r>
            <a:r>
              <a:rPr lang="sv-SE" dirty="0" err="1" smtClean="0">
                <a:latin typeface="Calibri" pitchFamily="34" charset="0"/>
                <a:cs typeface="Calibri" pitchFamily="34" charset="0"/>
              </a:rPr>
              <a:t>ation</a:t>
            </a:r>
            <a:r>
              <a:rPr lang="sv-SE" dirty="0" smtClean="0">
                <a:latin typeface="Calibri" pitchFamily="34" charset="0"/>
                <a:cs typeface="Calibri" pitchFamily="34" charset="0"/>
              </a:rPr>
              <a:t> </a:t>
            </a:r>
            <a:r>
              <a:rPr lang="sv-SE" dirty="0" err="1" smtClean="0">
                <a:latin typeface="Calibri" pitchFamily="34" charset="0"/>
                <a:cs typeface="Calibri" pitchFamily="34" charset="0"/>
              </a:rPr>
              <a:t>network</a:t>
            </a:r>
            <a:endParaRPr lang="sv-SE" dirty="0" smtClean="0">
              <a:latin typeface="Calibri" pitchFamily="34" charset="0"/>
              <a:cs typeface="Calibri" pitchFamily="34" charset="0"/>
            </a:endParaRPr>
          </a:p>
        </p:txBody>
      </p:sp>
      <p:sp>
        <p:nvSpPr>
          <p:cNvPr id="6" name="Rubrik 1"/>
          <p:cNvSpPr txBox="1">
            <a:spLocks/>
          </p:cNvSpPr>
          <p:nvPr/>
        </p:nvSpPr>
        <p:spPr>
          <a:xfrm>
            <a:off x="-1" y="253217"/>
            <a:ext cx="7097820" cy="132236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200" b="1" dirty="0" smtClean="0">
                <a:solidFill>
                  <a:schemeClr val="accent1"/>
                </a:solidFill>
              </a:rPr>
              <a:t>Higher expectations from citizens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938" name="image24.jpeg"/>
          <p:cNvPicPr>
            <a:picLocks noChangeAspect="1" noChangeArrowheads="1"/>
          </p:cNvPicPr>
          <p:nvPr/>
        </p:nvPicPr>
        <p:blipFill>
          <a:blip r:embed="rId3"/>
          <a:srcRect l="899" b="12750"/>
          <a:stretch>
            <a:fillRect/>
          </a:stretch>
        </p:blipFill>
        <p:spPr bwMode="auto">
          <a:xfrm>
            <a:off x="-10046" y="-4674692"/>
            <a:ext cx="9193114" cy="10836176"/>
          </a:xfrm>
          <a:prstGeom prst="rect">
            <a:avLst/>
          </a:prstGeom>
          <a:noFill/>
          <a:ln w="12700">
            <a:noFill/>
            <a:miter lim="400000"/>
            <a:headEnd/>
            <a:tailEnd/>
          </a:ln>
        </p:spPr>
      </p:pic>
      <p:sp>
        <p:nvSpPr>
          <p:cNvPr id="243" name="Shape 243"/>
          <p:cNvSpPr/>
          <p:nvPr/>
        </p:nvSpPr>
        <p:spPr>
          <a:xfrm>
            <a:off x="-142875" y="-160734"/>
            <a:ext cx="9485561" cy="6374681"/>
          </a:xfrm>
          <a:prstGeom prst="rect">
            <a:avLst/>
          </a:prstGeom>
          <a:solidFill>
            <a:srgbClr val="02519A">
              <a:alpha val="29163"/>
            </a:srgbClr>
          </a:solidFill>
          <a:ln w="12700">
            <a:solidFill>
              <a:srgbClr val="0365C0">
                <a:alpha val="29163"/>
              </a:srgbClr>
            </a:solidFill>
            <a:miter lim="400000"/>
          </a:ln>
          <a:effectLst>
            <a:outerShdw blurRad="38100" dist="25400" dir="5400000" rotWithShape="0">
              <a:srgbClr val="000000">
                <a:alpha val="50000"/>
              </a:srgbClr>
            </a:outerShdw>
          </a:effectLst>
        </p:spPr>
        <p:txBody>
          <a:bodyPr lIns="0" tIns="0" rIns="0" bIns="0" anchor="ctr"/>
          <a:lstStyle/>
          <a:p>
            <a:pPr algn="ctr">
              <a:defRPr/>
            </a:pPr>
            <a:endParaRPr kern="0" dirty="0">
              <a:solidFill>
                <a:sysClr val="windowText" lastClr="000000"/>
              </a:solidFill>
            </a:endParaRPr>
          </a:p>
        </p:txBody>
      </p:sp>
      <p:sp>
        <p:nvSpPr>
          <p:cNvPr id="39940" name="Shape 244"/>
          <p:cNvSpPr>
            <a:spLocks noGrp="1"/>
          </p:cNvSpPr>
          <p:nvPr>
            <p:ph type="title"/>
          </p:nvPr>
        </p:nvSpPr>
        <p:spPr>
          <a:xfrm>
            <a:off x="540246" y="1080493"/>
            <a:ext cx="7046640" cy="3401095"/>
          </a:xfrm>
        </p:spPr>
        <p:txBody>
          <a:bodyPr>
            <a:normAutofit/>
          </a:bodyPr>
          <a:lstStyle/>
          <a:p>
            <a:r>
              <a:rPr lang="sv-SE" sz="4200" dirty="0" smtClean="0">
                <a:solidFill>
                  <a:srgbClr val="FFFFFF"/>
                </a:solidFill>
              </a:rPr>
              <a:t>4. </a:t>
            </a:r>
            <a:br>
              <a:rPr lang="sv-SE" sz="4200" dirty="0" smtClean="0">
                <a:solidFill>
                  <a:srgbClr val="FFFFFF"/>
                </a:solidFill>
              </a:rPr>
            </a:br>
            <a:r>
              <a:rPr lang="en-GB" sz="3200" dirty="0" smtClean="0">
                <a:solidFill>
                  <a:srgbClr val="FFFFFF"/>
                </a:solidFill>
              </a:rPr>
              <a:t>Ensure that critical freight routes work and prioritize public transport during major disruptions</a:t>
            </a:r>
            <a:r>
              <a:rPr lang="en-GB" sz="3200" dirty="0" smtClean="0"/>
              <a:t>. </a:t>
            </a:r>
            <a:br>
              <a:rPr lang="en-GB" sz="3200" dirty="0" smtClean="0"/>
            </a:br>
            <a:r>
              <a:rPr lang="sv-SE" sz="3200" dirty="0" smtClean="0">
                <a:solidFill>
                  <a:srgbClr val="FFFFFF"/>
                </a:solidFill>
              </a:rPr>
              <a:t> </a:t>
            </a:r>
          </a:p>
        </p:txBody>
      </p:sp>
      <p:sp>
        <p:nvSpPr>
          <p:cNvPr id="5" name="textruta 4"/>
          <p:cNvSpPr txBox="1"/>
          <p:nvPr/>
        </p:nvSpPr>
        <p:spPr>
          <a:xfrm>
            <a:off x="5584404" y="4137794"/>
            <a:ext cx="2379762" cy="1419137"/>
          </a:xfrm>
          <a:prstGeom prst="rect">
            <a:avLst/>
          </a:prstGeom>
          <a:noFill/>
        </p:spPr>
        <p:txBody>
          <a:bodyPr lIns="64291" tIns="32146" rIns="64291" bIns="32146">
            <a:spAutoFit/>
          </a:bodyPr>
          <a:lstStyle/>
          <a:p>
            <a:pPr>
              <a:defRPr/>
            </a:pPr>
            <a:r>
              <a:rPr lang="sv-SE" sz="1000" b="1" kern="0" dirty="0">
                <a:solidFill>
                  <a:schemeClr val="bg1"/>
                </a:solidFill>
              </a:rPr>
              <a:t>Innebär: </a:t>
            </a:r>
          </a:p>
          <a:p>
            <a:pPr>
              <a:defRPr/>
            </a:pPr>
            <a:endParaRPr lang="sv-SE" sz="1000" b="1" kern="0" dirty="0">
              <a:solidFill>
                <a:schemeClr val="bg1"/>
              </a:solidFill>
            </a:endParaRPr>
          </a:p>
          <a:p>
            <a:pPr marL="120546" indent="-120546">
              <a:buFont typeface="Arial" panose="020B0604020202020204" pitchFamily="34" charset="0"/>
              <a:buChar char="•"/>
              <a:defRPr/>
            </a:pPr>
            <a:r>
              <a:rPr lang="sv-SE" sz="1000" b="1" kern="0" dirty="0">
                <a:solidFill>
                  <a:schemeClr val="bg1"/>
                </a:solidFill>
              </a:rPr>
              <a:t>Kollektivtrafik – och godsaktörer informeras.</a:t>
            </a:r>
          </a:p>
          <a:p>
            <a:pPr marL="120546" indent="-120546">
              <a:buFont typeface="Arial" panose="020B0604020202020204" pitchFamily="34" charset="0"/>
              <a:buChar char="•"/>
              <a:defRPr/>
            </a:pPr>
            <a:r>
              <a:rPr lang="sv-SE" sz="1000" b="1" kern="0" dirty="0">
                <a:solidFill>
                  <a:schemeClr val="bg1"/>
                </a:solidFill>
              </a:rPr>
              <a:t>Tillfälliga körfält inrättas.</a:t>
            </a:r>
          </a:p>
          <a:p>
            <a:pPr marL="120546" indent="-120546">
              <a:buFont typeface="Arial" panose="020B0604020202020204" pitchFamily="34" charset="0"/>
              <a:buChar char="•"/>
              <a:defRPr/>
            </a:pPr>
            <a:r>
              <a:rPr lang="sv-SE" sz="1000" b="1" kern="0" dirty="0">
                <a:solidFill>
                  <a:schemeClr val="bg1"/>
                </a:solidFill>
              </a:rPr>
              <a:t>Trafiksignaler ställs om.</a:t>
            </a:r>
          </a:p>
          <a:p>
            <a:pPr marL="120546" indent="-120546">
              <a:buFont typeface="Arial" panose="020B0604020202020204" pitchFamily="34" charset="0"/>
              <a:buChar char="•"/>
              <a:defRPr/>
            </a:pPr>
            <a:r>
              <a:rPr lang="sv-SE" sz="1000" b="1" kern="0" dirty="0">
                <a:solidFill>
                  <a:schemeClr val="bg1"/>
                </a:solidFill>
              </a:rPr>
              <a:t>Möjlighet att kalla ut beredskapsstyrka.</a:t>
            </a:r>
          </a:p>
          <a:p>
            <a:pPr algn="ctr">
              <a:defRPr/>
            </a:pPr>
            <a:endParaRPr lang="sv-SE" sz="800" b="1" kern="0" dirty="0">
              <a:solidFill>
                <a:sysClr val="windowText" lastClr="000000"/>
              </a:solidFill>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62" name="mob2.jpg"/>
          <p:cNvPicPr>
            <a:picLocks noChangeAspect="1" noChangeArrowheads="1"/>
          </p:cNvPicPr>
          <p:nvPr/>
        </p:nvPicPr>
        <p:blipFill>
          <a:blip r:embed="rId3"/>
          <a:srcRect/>
          <a:stretch>
            <a:fillRect/>
          </a:stretch>
        </p:blipFill>
        <p:spPr bwMode="auto">
          <a:xfrm>
            <a:off x="-71437" y="-300261"/>
            <a:ext cx="9708803" cy="6466210"/>
          </a:xfrm>
          <a:prstGeom prst="rect">
            <a:avLst/>
          </a:prstGeom>
          <a:noFill/>
          <a:ln w="12700">
            <a:noFill/>
            <a:miter lim="400000"/>
            <a:headEnd/>
            <a:tailEnd/>
          </a:ln>
        </p:spPr>
      </p:pic>
      <p:sp>
        <p:nvSpPr>
          <p:cNvPr id="249" name="Shape 249"/>
          <p:cNvSpPr/>
          <p:nvPr/>
        </p:nvSpPr>
        <p:spPr>
          <a:xfrm>
            <a:off x="-142875" y="-216545"/>
            <a:ext cx="9485561" cy="6374681"/>
          </a:xfrm>
          <a:prstGeom prst="rect">
            <a:avLst/>
          </a:prstGeom>
          <a:solidFill>
            <a:srgbClr val="02519A">
              <a:alpha val="29163"/>
            </a:srgbClr>
          </a:solidFill>
          <a:ln w="12700">
            <a:solidFill>
              <a:srgbClr val="0365C0">
                <a:alpha val="29163"/>
              </a:srgbClr>
            </a:solidFill>
            <a:miter lim="400000"/>
          </a:ln>
          <a:effectLst>
            <a:outerShdw blurRad="38100" dist="25400" dir="5400000" rotWithShape="0">
              <a:srgbClr val="000000">
                <a:alpha val="50000"/>
              </a:srgbClr>
            </a:outerShdw>
          </a:effectLst>
        </p:spPr>
        <p:txBody>
          <a:bodyPr lIns="0" tIns="0" rIns="0" bIns="0" anchor="ctr"/>
          <a:lstStyle/>
          <a:p>
            <a:pPr algn="ctr">
              <a:defRPr/>
            </a:pPr>
            <a:endParaRPr kern="0" dirty="0">
              <a:solidFill>
                <a:sysClr val="windowText" lastClr="000000"/>
              </a:solidFill>
            </a:endParaRPr>
          </a:p>
        </p:txBody>
      </p:sp>
      <p:sp>
        <p:nvSpPr>
          <p:cNvPr id="40964" name="Shape 250"/>
          <p:cNvSpPr>
            <a:spLocks noGrp="1"/>
          </p:cNvSpPr>
          <p:nvPr>
            <p:ph type="title"/>
          </p:nvPr>
        </p:nvSpPr>
        <p:spPr>
          <a:xfrm>
            <a:off x="540246" y="1080493"/>
            <a:ext cx="5028531" cy="3401095"/>
          </a:xfrm>
        </p:spPr>
        <p:txBody>
          <a:bodyPr>
            <a:normAutofit/>
          </a:bodyPr>
          <a:lstStyle/>
          <a:p>
            <a:r>
              <a:rPr lang="sv-SE" sz="4200" dirty="0" smtClean="0">
                <a:solidFill>
                  <a:srgbClr val="FFFFFF"/>
                </a:solidFill>
              </a:rPr>
              <a:t>5. </a:t>
            </a:r>
            <a:br>
              <a:rPr lang="sv-SE" sz="4200" dirty="0" smtClean="0">
                <a:solidFill>
                  <a:srgbClr val="FFFFFF"/>
                </a:solidFill>
              </a:rPr>
            </a:br>
            <a:r>
              <a:rPr lang="en-GB" sz="3200" dirty="0" smtClean="0">
                <a:solidFill>
                  <a:srgbClr val="FFFFFF"/>
                </a:solidFill>
              </a:rPr>
              <a:t>Help to ensure reliable journey times on defined routes.</a:t>
            </a:r>
            <a:br>
              <a:rPr lang="en-GB" sz="3200" dirty="0" smtClean="0">
                <a:solidFill>
                  <a:srgbClr val="FFFFFF"/>
                </a:solidFill>
              </a:rPr>
            </a:br>
            <a:endParaRPr lang="sv-SE" sz="3200" dirty="0" smtClean="0">
              <a:solidFill>
                <a:srgbClr val="FFFFFF"/>
              </a:solidFill>
            </a:endParaRPr>
          </a:p>
        </p:txBody>
      </p:sp>
      <p:sp>
        <p:nvSpPr>
          <p:cNvPr id="5" name="textruta 4"/>
          <p:cNvSpPr txBox="1"/>
          <p:nvPr/>
        </p:nvSpPr>
        <p:spPr>
          <a:xfrm>
            <a:off x="5685978" y="4694783"/>
            <a:ext cx="2379762" cy="1111360"/>
          </a:xfrm>
          <a:prstGeom prst="rect">
            <a:avLst/>
          </a:prstGeom>
          <a:noFill/>
        </p:spPr>
        <p:txBody>
          <a:bodyPr lIns="64291" tIns="32146" rIns="64291" bIns="32146">
            <a:spAutoFit/>
          </a:bodyPr>
          <a:lstStyle/>
          <a:p>
            <a:pPr>
              <a:defRPr/>
            </a:pPr>
            <a:r>
              <a:rPr lang="sv-SE" sz="1000" b="1" kern="0" dirty="0">
                <a:solidFill>
                  <a:schemeClr val="bg1"/>
                </a:solidFill>
              </a:rPr>
              <a:t>Exempelvis genom att: </a:t>
            </a:r>
          </a:p>
          <a:p>
            <a:pPr>
              <a:defRPr/>
            </a:pPr>
            <a:endParaRPr lang="sv-SE" sz="1000" b="1" kern="0" dirty="0">
              <a:solidFill>
                <a:schemeClr val="bg1"/>
              </a:solidFill>
            </a:endParaRPr>
          </a:p>
          <a:p>
            <a:pPr marL="120546" indent="-120546">
              <a:buFont typeface="Arial" panose="020B0604020202020204" pitchFamily="34" charset="0"/>
              <a:buChar char="•"/>
              <a:defRPr/>
            </a:pPr>
            <a:r>
              <a:rPr lang="sv-SE" sz="1000" b="1" kern="0" dirty="0">
                <a:solidFill>
                  <a:schemeClr val="bg1"/>
                </a:solidFill>
              </a:rPr>
              <a:t>Restider mäts och analyseras.</a:t>
            </a:r>
          </a:p>
          <a:p>
            <a:pPr marL="120546" indent="-120546">
              <a:buFont typeface="Arial" panose="020B0604020202020204" pitchFamily="34" charset="0"/>
              <a:buChar char="•"/>
              <a:defRPr/>
            </a:pPr>
            <a:r>
              <a:rPr lang="sv-SE" sz="1000" b="1" kern="0" dirty="0">
                <a:solidFill>
                  <a:schemeClr val="bg1"/>
                </a:solidFill>
              </a:rPr>
              <a:t>Ge restidsprognoser.</a:t>
            </a:r>
          </a:p>
          <a:p>
            <a:pPr marL="120546" indent="-120546">
              <a:buFont typeface="Arial" panose="020B0604020202020204" pitchFamily="34" charset="0"/>
              <a:buChar char="•"/>
              <a:defRPr/>
            </a:pPr>
            <a:r>
              <a:rPr lang="sv-SE" sz="1000" b="1" kern="0" dirty="0">
                <a:solidFill>
                  <a:schemeClr val="bg1"/>
                </a:solidFill>
              </a:rPr>
              <a:t>Föreslå förbättringar i trafiksystemet. </a:t>
            </a:r>
          </a:p>
          <a:p>
            <a:pPr algn="ctr">
              <a:defRPr/>
            </a:pPr>
            <a:endParaRPr lang="sv-SE" sz="800" b="1" kern="0" dirty="0">
              <a:solidFill>
                <a:sysClr val="windowText" lastClr="000000"/>
              </a:solidFill>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895738" y="1389819"/>
            <a:ext cx="3411505" cy="4591585"/>
          </a:xfrm>
          <a:prstGeom prst="rect">
            <a:avLst/>
          </a:prstGeom>
          <a:noFill/>
          <a:ln w="9525">
            <a:noFill/>
            <a:miter lim="800000"/>
            <a:headEnd/>
            <a:tailEnd/>
          </a:ln>
        </p:spPr>
      </p:pic>
      <p:pic>
        <p:nvPicPr>
          <p:cNvPr id="2051" name="Picture 3"/>
          <p:cNvPicPr>
            <a:picLocks noChangeAspect="1" noChangeArrowheads="1"/>
          </p:cNvPicPr>
          <p:nvPr/>
        </p:nvPicPr>
        <p:blipFill>
          <a:blip r:embed="rId4"/>
          <a:srcRect/>
          <a:stretch>
            <a:fillRect/>
          </a:stretch>
        </p:blipFill>
        <p:spPr bwMode="auto">
          <a:xfrm>
            <a:off x="1856790" y="2285999"/>
            <a:ext cx="2090503" cy="1504045"/>
          </a:xfrm>
          <a:prstGeom prst="rect">
            <a:avLst/>
          </a:prstGeom>
          <a:noFill/>
          <a:ln w="9525">
            <a:noFill/>
            <a:miter lim="800000"/>
            <a:headEnd/>
            <a:tailEnd/>
          </a:ln>
        </p:spPr>
      </p:pic>
      <p:sp>
        <p:nvSpPr>
          <p:cNvPr id="12" name="Rubrik 1"/>
          <p:cNvSpPr txBox="1">
            <a:spLocks/>
          </p:cNvSpPr>
          <p:nvPr/>
        </p:nvSpPr>
        <p:spPr>
          <a:xfrm>
            <a:off x="293822" y="220856"/>
            <a:ext cx="8350208" cy="90944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400" b="1" dirty="0" smtClean="0">
                <a:solidFill>
                  <a:schemeClr val="accent1"/>
                </a:solidFill>
              </a:rPr>
              <a:t>Increasing demand for information</a:t>
            </a:r>
            <a:endParaRPr lang="en-GB" sz="2400" b="1" dirty="0">
              <a:solidFill>
                <a:schemeClr val="accent1"/>
              </a:solidFill>
            </a:endParaRPr>
          </a:p>
        </p:txBody>
      </p:sp>
      <p:grpSp>
        <p:nvGrpSpPr>
          <p:cNvPr id="2" name="Grupp 8"/>
          <p:cNvGrpSpPr/>
          <p:nvPr/>
        </p:nvGrpSpPr>
        <p:grpSpPr>
          <a:xfrm>
            <a:off x="5019430" y="1389819"/>
            <a:ext cx="3416647" cy="4591585"/>
            <a:chOff x="467657" y="522514"/>
            <a:chExt cx="4222823" cy="5644535"/>
          </a:xfrm>
        </p:grpSpPr>
        <p:pic>
          <p:nvPicPr>
            <p:cNvPr id="10" name="Picture 2"/>
            <p:cNvPicPr>
              <a:picLocks noChangeAspect="1" noChangeArrowheads="1"/>
            </p:cNvPicPr>
            <p:nvPr/>
          </p:nvPicPr>
          <p:blipFill>
            <a:blip r:embed="rId5"/>
            <a:srcRect/>
            <a:stretch>
              <a:fillRect/>
            </a:stretch>
          </p:blipFill>
          <p:spPr bwMode="auto">
            <a:xfrm>
              <a:off x="467657" y="522514"/>
              <a:ext cx="4222823" cy="5644535"/>
            </a:xfrm>
            <a:prstGeom prst="rect">
              <a:avLst/>
            </a:prstGeom>
            <a:noFill/>
            <a:ln w="9525">
              <a:noFill/>
              <a:miter lim="800000"/>
              <a:headEnd/>
              <a:tailEnd/>
            </a:ln>
          </p:spPr>
        </p:pic>
        <p:sp>
          <p:nvSpPr>
            <p:cNvPr id="11" name="Rektangel med rundade hörn 10"/>
            <p:cNvSpPr/>
            <p:nvPr/>
          </p:nvSpPr>
          <p:spPr>
            <a:xfrm>
              <a:off x="467657" y="1101012"/>
              <a:ext cx="2938016" cy="326572"/>
            </a:xfrm>
            <a:prstGeom prst="round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ktangel med rundade hörn 14"/>
            <p:cNvSpPr/>
            <p:nvPr/>
          </p:nvSpPr>
          <p:spPr>
            <a:xfrm>
              <a:off x="620057" y="2090057"/>
              <a:ext cx="1358033" cy="755780"/>
            </a:xfrm>
            <a:prstGeom prst="round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6" name="Picture 3"/>
            <p:cNvPicPr>
              <a:picLocks noChangeAspect="1" noChangeArrowheads="1"/>
            </p:cNvPicPr>
            <p:nvPr/>
          </p:nvPicPr>
          <p:blipFill>
            <a:blip r:embed="rId6"/>
            <a:srcRect/>
            <a:stretch>
              <a:fillRect/>
            </a:stretch>
          </p:blipFill>
          <p:spPr bwMode="auto">
            <a:xfrm>
              <a:off x="1366643" y="2686050"/>
              <a:ext cx="2771775" cy="1485900"/>
            </a:xfrm>
            <a:prstGeom prst="rect">
              <a:avLst/>
            </a:prstGeom>
            <a:noFill/>
            <a:ln w="9525">
              <a:solidFill>
                <a:srgbClr val="FF0000"/>
              </a:solidFill>
              <a:miter lim="800000"/>
              <a:headEnd/>
              <a:tailEnd/>
            </a:ln>
          </p:spPr>
        </p:pic>
      </p:gr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p:cNvPicPr>
            <a:picLocks noChangeAspect="1"/>
          </p:cNvPicPr>
          <p:nvPr/>
        </p:nvPicPr>
        <p:blipFill rotWithShape="1">
          <a:blip r:embed="rId3" cstate="print">
            <a:extLst>
              <a:ext uri="{28A0092B-C50C-407E-A947-70E740481C1C}">
                <a14:useLocalDpi xmlns="" xmlns:a14="http://schemas.microsoft.com/office/drawing/2010/main" val="0"/>
              </a:ext>
            </a:extLst>
          </a:blip>
          <a:srcRect t="10455"/>
          <a:stretch/>
        </p:blipFill>
        <p:spPr>
          <a:xfrm>
            <a:off x="168676" y="1063242"/>
            <a:ext cx="9049320" cy="5635893"/>
          </a:xfrm>
          <a:prstGeom prst="rect">
            <a:avLst/>
          </a:prstGeom>
          <a:noFill/>
          <a:ln>
            <a:noFill/>
          </a:ln>
        </p:spPr>
      </p:pic>
      <p:sp>
        <p:nvSpPr>
          <p:cNvPr id="2" name="Rubrik 1"/>
          <p:cNvSpPr>
            <a:spLocks noGrp="1"/>
          </p:cNvSpPr>
          <p:nvPr>
            <p:ph type="title"/>
          </p:nvPr>
        </p:nvSpPr>
        <p:spPr>
          <a:xfrm>
            <a:off x="540000" y="348464"/>
            <a:ext cx="8229600" cy="1143000"/>
          </a:xfrm>
        </p:spPr>
        <p:txBody>
          <a:bodyPr/>
          <a:lstStyle/>
          <a:p>
            <a:r>
              <a:rPr lang="sv-SE" dirty="0" smtClean="0"/>
              <a:t>Mayor </a:t>
            </a:r>
            <a:r>
              <a:rPr lang="sv-SE" dirty="0" err="1" smtClean="0"/>
              <a:t>infrastructure</a:t>
            </a:r>
            <a:r>
              <a:rPr lang="sv-SE" dirty="0" smtClean="0"/>
              <a:t> </a:t>
            </a:r>
            <a:r>
              <a:rPr lang="sv-SE" dirty="0" err="1" smtClean="0"/>
              <a:t>projects</a:t>
            </a:r>
            <a:r>
              <a:rPr lang="sv-SE" dirty="0" smtClean="0"/>
              <a:t> starting 2016-2018</a:t>
            </a:r>
            <a:endParaRPr lang="sv-SE" dirty="0"/>
          </a:p>
        </p:txBody>
      </p:sp>
      <p:sp>
        <p:nvSpPr>
          <p:cNvPr id="4" name="Platshållare för datum 3"/>
          <p:cNvSpPr>
            <a:spLocks noGrp="1"/>
          </p:cNvSpPr>
          <p:nvPr>
            <p:ph type="dt" sz="half" idx="10"/>
          </p:nvPr>
        </p:nvSpPr>
        <p:spPr/>
        <p:txBody>
          <a:bodyPr/>
          <a:lstStyle/>
          <a:p>
            <a:fld id="{3043103E-E04C-0941-9AF7-DE7654E7EFAE}" type="datetime1">
              <a:rPr lang="sv-SE" smtClean="0"/>
              <a:pPr/>
              <a:t>2015-05-28</a:t>
            </a:fld>
            <a:endParaRPr lang="sv-SE"/>
          </a:p>
        </p:txBody>
      </p:sp>
      <p:sp>
        <p:nvSpPr>
          <p:cNvPr id="5" name="Platshållare för sidfot 4"/>
          <p:cNvSpPr>
            <a:spLocks noGrp="1"/>
          </p:cNvSpPr>
          <p:nvPr>
            <p:ph type="ftr" sz="quarter" idx="11"/>
          </p:nvPr>
        </p:nvSpPr>
        <p:spPr/>
        <p:txBody>
          <a:bodyPr/>
          <a:lstStyle/>
          <a:p>
            <a:r>
              <a:rPr lang="sv-SE" smtClean="0"/>
              <a:t>Namn</a:t>
            </a:r>
            <a:endParaRPr lang="sv-SE"/>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19.jpeg"/>
          <p:cNvPicPr>
            <a:picLocks noChangeAspect="1" noChangeArrowheads="1"/>
          </p:cNvPicPr>
          <p:nvPr/>
        </p:nvPicPr>
        <p:blipFill rotWithShape="1">
          <a:blip r:embed="rId3" cstate="print"/>
          <a:srcRect r="5622" b="20142"/>
          <a:stretch/>
        </p:blipFill>
        <p:spPr bwMode="auto">
          <a:xfrm>
            <a:off x="4427984" y="2656507"/>
            <a:ext cx="3927708" cy="2492584"/>
          </a:xfrm>
          <a:prstGeom prst="rect">
            <a:avLst/>
          </a:prstGeom>
          <a:noFill/>
          <a:ln w="12700">
            <a:noFill/>
            <a:miter lim="4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grpSp>
        <p:nvGrpSpPr>
          <p:cNvPr id="2" name="Grupp 1"/>
          <p:cNvGrpSpPr/>
          <p:nvPr/>
        </p:nvGrpSpPr>
        <p:grpSpPr>
          <a:xfrm>
            <a:off x="827584" y="2652969"/>
            <a:ext cx="2691122" cy="2184724"/>
            <a:chOff x="675308" y="2983632"/>
            <a:chExt cx="2077269" cy="1669852"/>
          </a:xfrm>
          <a:effectLst/>
        </p:grpSpPr>
        <p:pic>
          <p:nvPicPr>
            <p:cNvPr id="10" name="image1.gif"/>
            <p:cNvPicPr>
              <a:picLocks noChangeAspect="1" noChangeArrowheads="1"/>
            </p:cNvPicPr>
            <p:nvPr/>
          </p:nvPicPr>
          <p:blipFill>
            <a:blip r:embed="rId4" cstate="print"/>
            <a:srcRect/>
            <a:stretch>
              <a:fillRect/>
            </a:stretch>
          </p:blipFill>
          <p:spPr bwMode="auto">
            <a:xfrm>
              <a:off x="736700" y="2983632"/>
              <a:ext cx="2015877" cy="722188"/>
            </a:xfrm>
            <a:prstGeom prst="rect">
              <a:avLst/>
            </a:prstGeom>
            <a:noFill/>
            <a:ln w="12700">
              <a:noFill/>
              <a:miter lim="400000"/>
              <a:headEnd/>
              <a:tailEnd/>
            </a:ln>
          </p:spPr>
        </p:pic>
        <p:pic>
          <p:nvPicPr>
            <p:cNvPr id="11" name="image8.png"/>
            <p:cNvPicPr>
              <a:picLocks noChangeAspect="1" noChangeArrowheads="1"/>
            </p:cNvPicPr>
            <p:nvPr/>
          </p:nvPicPr>
          <p:blipFill>
            <a:blip r:embed="rId5" cstate="print"/>
            <a:srcRect/>
            <a:stretch>
              <a:fillRect/>
            </a:stretch>
          </p:blipFill>
          <p:spPr bwMode="auto">
            <a:xfrm>
              <a:off x="773534" y="3644429"/>
              <a:ext cx="1777008" cy="455414"/>
            </a:xfrm>
            <a:prstGeom prst="rect">
              <a:avLst/>
            </a:prstGeom>
            <a:noFill/>
            <a:ln w="12700">
              <a:noFill/>
              <a:miter lim="400000"/>
              <a:headEnd/>
              <a:tailEnd/>
            </a:ln>
          </p:spPr>
        </p:pic>
        <p:pic>
          <p:nvPicPr>
            <p:cNvPr id="12" name="image9.png"/>
            <p:cNvPicPr>
              <a:picLocks noChangeAspect="1" noChangeArrowheads="1"/>
            </p:cNvPicPr>
            <p:nvPr/>
          </p:nvPicPr>
          <p:blipFill>
            <a:blip r:embed="rId6" cstate="print"/>
            <a:srcRect/>
            <a:stretch>
              <a:fillRect/>
            </a:stretch>
          </p:blipFill>
          <p:spPr bwMode="auto">
            <a:xfrm>
              <a:off x="675308" y="4254996"/>
              <a:ext cx="1830586" cy="398488"/>
            </a:xfrm>
            <a:prstGeom prst="rect">
              <a:avLst/>
            </a:prstGeom>
            <a:noFill/>
            <a:ln w="12700">
              <a:noFill/>
              <a:miter lim="400000"/>
              <a:headEnd/>
              <a:tailEnd/>
            </a:ln>
          </p:spPr>
        </p:pic>
      </p:grpSp>
      <p:sp>
        <p:nvSpPr>
          <p:cNvPr id="13" name="Shape 166"/>
          <p:cNvSpPr txBox="1">
            <a:spLocks/>
          </p:cNvSpPr>
          <p:nvPr/>
        </p:nvSpPr>
        <p:spPr>
          <a:xfrm>
            <a:off x="467544" y="712994"/>
            <a:ext cx="8556873" cy="193997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normAutofit/>
          </a:bodyPr>
          <a:lstStyle/>
          <a:p>
            <a:pPr defTabSz="321457">
              <a:defRPr/>
            </a:pPr>
            <a:r>
              <a:rPr lang="en-US" sz="3726" kern="0" dirty="0" err="1" smtClean="0">
                <a:solidFill>
                  <a:srgbClr val="009AA6"/>
                </a:solidFill>
                <a:latin typeface="Calibri" pitchFamily="34" charset="0"/>
                <a:ea typeface="Arial Bold"/>
                <a:cs typeface="Calibri" pitchFamily="34" charset="0"/>
                <a:sym typeface="Arial Bold"/>
              </a:rPr>
              <a:t>Trafik</a:t>
            </a:r>
            <a:r>
              <a:rPr lang="en-US" sz="3726" kern="0" dirty="0" smtClean="0">
                <a:solidFill>
                  <a:srgbClr val="009AA6"/>
                </a:solidFill>
                <a:latin typeface="Calibri" pitchFamily="34" charset="0"/>
                <a:ea typeface="Arial Bold"/>
                <a:cs typeface="Calibri" pitchFamily="34" charset="0"/>
                <a:sym typeface="Arial Bold"/>
              </a:rPr>
              <a:t> </a:t>
            </a:r>
            <a:r>
              <a:rPr lang="en-US" sz="3726" kern="0" dirty="0" err="1" smtClean="0">
                <a:solidFill>
                  <a:srgbClr val="009AA6"/>
                </a:solidFill>
                <a:latin typeface="Calibri" pitchFamily="34" charset="0"/>
                <a:ea typeface="Arial Bold"/>
                <a:cs typeface="Calibri" pitchFamily="34" charset="0"/>
                <a:sym typeface="Arial Bold"/>
              </a:rPr>
              <a:t>Göteborg</a:t>
            </a:r>
            <a:r>
              <a:rPr lang="en-US" sz="3726" kern="0" dirty="0" smtClean="0">
                <a:solidFill>
                  <a:srgbClr val="009AA6"/>
                </a:solidFill>
                <a:latin typeface="Calibri" pitchFamily="34" charset="0"/>
                <a:ea typeface="Arial Bold"/>
                <a:cs typeface="Calibri" pitchFamily="34" charset="0"/>
                <a:sym typeface="Arial Bold"/>
              </a:rPr>
              <a:t> </a:t>
            </a:r>
            <a:br>
              <a:rPr lang="en-US" sz="3726" kern="0" dirty="0" smtClean="0">
                <a:solidFill>
                  <a:srgbClr val="009AA6"/>
                </a:solidFill>
                <a:latin typeface="Calibri" pitchFamily="34" charset="0"/>
                <a:ea typeface="Arial Bold"/>
                <a:cs typeface="Calibri" pitchFamily="34" charset="0"/>
                <a:sym typeface="Arial Bold"/>
              </a:rPr>
            </a:br>
            <a:r>
              <a:rPr lang="en-US" sz="2400" kern="0" dirty="0" smtClean="0">
                <a:solidFill>
                  <a:srgbClr val="009AA6"/>
                </a:solidFill>
                <a:latin typeface="Calibri" pitchFamily="34" charset="0"/>
                <a:ea typeface="Arial Bold"/>
                <a:cs typeface="Calibri" pitchFamily="34" charset="0"/>
                <a:sym typeface="Arial Bold"/>
              </a:rPr>
              <a:t>- A Common Traffic Management Centre  with the road users in focus</a:t>
            </a:r>
            <a:endParaRPr lang="en-US" sz="2250" kern="0" dirty="0">
              <a:solidFill>
                <a:srgbClr val="009AA6"/>
              </a:solidFill>
              <a:latin typeface="Calibri" pitchFamily="34" charset="0"/>
              <a:ea typeface="Arial Bold"/>
              <a:cs typeface="Calibri" pitchFamily="34" charset="0"/>
              <a:sym typeface="Arial Bold"/>
            </a:endParaRPr>
          </a:p>
        </p:txBody>
      </p:sp>
    </p:spTree>
    <p:extLst>
      <p:ext uri="{BB962C8B-B14F-4D97-AF65-F5344CB8AC3E}">
        <p14:creationId xmlns="" xmlns:p14="http://schemas.microsoft.com/office/powerpoint/2010/main" val="95517669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p:cNvSpPr>
            <a:spLocks noGrp="1"/>
          </p:cNvSpPr>
          <p:nvPr>
            <p:ph sz="half" idx="2"/>
          </p:nvPr>
        </p:nvSpPr>
        <p:spPr>
          <a:xfrm>
            <a:off x="4719165" y="1260246"/>
            <a:ext cx="4076700" cy="2103438"/>
          </a:xfrm>
        </p:spPr>
        <p:txBody>
          <a:bodyPr>
            <a:normAutofit fontScale="92500"/>
          </a:bodyPr>
          <a:lstStyle/>
          <a:p>
            <a:pPr marL="357188" indent="-274638">
              <a:buNone/>
            </a:pPr>
            <a:r>
              <a:rPr lang="en-GB" sz="2200" b="1" dirty="0" smtClean="0">
                <a:latin typeface="Calibri" pitchFamily="34" charset="0"/>
                <a:cs typeface="Calibri" pitchFamily="34" charset="0"/>
              </a:rPr>
              <a:t>Swedish Road Administration</a:t>
            </a:r>
          </a:p>
          <a:p>
            <a:pPr marL="357188" indent="-274638">
              <a:buNone/>
            </a:pPr>
            <a:r>
              <a:rPr lang="en-GB" sz="2000" b="1" dirty="0" smtClean="0">
                <a:latin typeface="Calibri" pitchFamily="34" charset="0"/>
                <a:cs typeface="Calibri" pitchFamily="34" charset="0"/>
              </a:rPr>
              <a:t>(Traffic Management Road West - TLVV)</a:t>
            </a:r>
            <a:r>
              <a:rPr lang="en-GB" sz="2200" b="1" dirty="0" smtClean="0">
                <a:latin typeface="Calibri" pitchFamily="34" charset="0"/>
                <a:cs typeface="Calibri" pitchFamily="34" charset="0"/>
              </a:rPr>
              <a:t> </a:t>
            </a:r>
          </a:p>
          <a:p>
            <a:pPr marL="357188" indent="-274638"/>
            <a:r>
              <a:rPr lang="en-GB" sz="1600" dirty="0" smtClean="0">
                <a:latin typeface="Calibri" pitchFamily="34" charset="0"/>
                <a:cs typeface="Calibri" pitchFamily="34" charset="0"/>
              </a:rPr>
              <a:t>Traffic information</a:t>
            </a:r>
          </a:p>
          <a:p>
            <a:pPr marL="357188" indent="-274638"/>
            <a:r>
              <a:rPr lang="en-GB" sz="1600" dirty="0" smtClean="0">
                <a:latin typeface="Calibri" pitchFamily="34" charset="0"/>
                <a:cs typeface="Calibri" pitchFamily="34" charset="0"/>
              </a:rPr>
              <a:t>Traffic management and coordination </a:t>
            </a:r>
          </a:p>
          <a:p>
            <a:pPr marL="357188" indent="-274638"/>
            <a:r>
              <a:rPr lang="en-GB" sz="1700" dirty="0" smtClean="0">
                <a:latin typeface="Calibri" pitchFamily="34" charset="0"/>
                <a:cs typeface="Calibri" pitchFamily="34" charset="0"/>
              </a:rPr>
              <a:t>Traffic control</a:t>
            </a:r>
          </a:p>
          <a:p>
            <a:pPr marL="357188" indent="-274638"/>
            <a:r>
              <a:rPr lang="en-GB" sz="1700" dirty="0" smtClean="0">
                <a:latin typeface="Calibri" pitchFamily="34" charset="0"/>
                <a:cs typeface="Calibri" pitchFamily="34" charset="0"/>
              </a:rPr>
              <a:t>Road side assistance (</a:t>
            </a:r>
            <a:r>
              <a:rPr lang="en-GB" sz="1700" dirty="0" err="1" smtClean="0">
                <a:latin typeface="Calibri" pitchFamily="34" charset="0"/>
                <a:cs typeface="Calibri" pitchFamily="34" charset="0"/>
              </a:rPr>
              <a:t>Vägassistans</a:t>
            </a:r>
            <a:r>
              <a:rPr lang="en-GB" sz="1700" dirty="0" smtClean="0">
                <a:latin typeface="Calibri" pitchFamily="34" charset="0"/>
                <a:cs typeface="Calibri" pitchFamily="34" charset="0"/>
              </a:rPr>
              <a:t>)</a:t>
            </a:r>
          </a:p>
          <a:p>
            <a:pPr marL="357188" indent="-274638"/>
            <a:r>
              <a:rPr lang="en-GB" sz="1700" dirty="0" smtClean="0">
                <a:latin typeface="Calibri" pitchFamily="34" charset="0"/>
                <a:cs typeface="Calibri" pitchFamily="34" charset="0"/>
              </a:rPr>
              <a:t>Manned 365 days a year 24/7</a:t>
            </a:r>
            <a:endParaRPr lang="en-GB" sz="1700" dirty="0">
              <a:latin typeface="Calibri" pitchFamily="34" charset="0"/>
              <a:cs typeface="Calibri" pitchFamily="34" charset="0"/>
            </a:endParaRPr>
          </a:p>
        </p:txBody>
      </p:sp>
      <p:sp>
        <p:nvSpPr>
          <p:cNvPr id="8" name="Platshållare för innehåll 7"/>
          <p:cNvSpPr>
            <a:spLocks noGrp="1"/>
          </p:cNvSpPr>
          <p:nvPr>
            <p:ph sz="quarter" idx="4"/>
          </p:nvPr>
        </p:nvSpPr>
        <p:spPr>
          <a:xfrm>
            <a:off x="4719165" y="3764260"/>
            <a:ext cx="4076700" cy="2209800"/>
          </a:xfrm>
        </p:spPr>
        <p:txBody>
          <a:bodyPr/>
          <a:lstStyle/>
          <a:p>
            <a:pPr marL="357188" indent="-274638">
              <a:buNone/>
            </a:pPr>
            <a:r>
              <a:rPr lang="sv-SE" sz="2000" b="1" dirty="0" smtClean="0">
                <a:latin typeface="Calibri" pitchFamily="34" charset="0"/>
                <a:cs typeface="Calibri" pitchFamily="34" charset="0"/>
              </a:rPr>
              <a:t>Gothenburg City</a:t>
            </a:r>
          </a:p>
          <a:p>
            <a:pPr marL="357188" indent="-274638"/>
            <a:r>
              <a:rPr lang="en-GB" sz="1600" dirty="0" smtClean="0">
                <a:latin typeface="Calibri" pitchFamily="34" charset="0"/>
                <a:cs typeface="Calibri" pitchFamily="34" charset="0"/>
              </a:rPr>
              <a:t>A Contact Centre (150017) office hours Monday to Friday</a:t>
            </a:r>
          </a:p>
          <a:p>
            <a:pPr marL="357188" indent="-274638"/>
            <a:r>
              <a:rPr lang="en-GB" sz="1600" dirty="0" smtClean="0">
                <a:latin typeface="Calibri" pitchFamily="34" charset="0"/>
                <a:cs typeface="Calibri" pitchFamily="34" charset="0"/>
              </a:rPr>
              <a:t>No established function for traffic control and information for the City’s roads</a:t>
            </a:r>
            <a:endParaRPr lang="en-GB" sz="1600" dirty="0">
              <a:latin typeface="Calibri" pitchFamily="34" charset="0"/>
              <a:cs typeface="Calibri" pitchFamily="34" charset="0"/>
            </a:endParaRPr>
          </a:p>
        </p:txBody>
      </p:sp>
      <p:sp>
        <p:nvSpPr>
          <p:cNvPr id="9" name="Rubrik 1"/>
          <p:cNvSpPr txBox="1">
            <a:spLocks/>
          </p:cNvSpPr>
          <p:nvPr/>
        </p:nvSpPr>
        <p:spPr>
          <a:xfrm>
            <a:off x="598622" y="786924"/>
            <a:ext cx="8350208" cy="35106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200" b="1" dirty="0" smtClean="0">
                <a:solidFill>
                  <a:schemeClr val="accent1"/>
                </a:solidFill>
              </a:rPr>
              <a:t>The Situation before 2013-01-02</a:t>
            </a:r>
          </a:p>
          <a:p>
            <a:endParaRPr lang="en-GB" sz="3200" b="1" dirty="0">
              <a:solidFill>
                <a:schemeClr val="accent1"/>
              </a:solidFill>
            </a:endParaRPr>
          </a:p>
        </p:txBody>
      </p:sp>
      <p:pic>
        <p:nvPicPr>
          <p:cNvPr id="1026" name="Picture 2"/>
          <p:cNvPicPr>
            <a:picLocks noChangeAspect="1" noChangeArrowheads="1"/>
          </p:cNvPicPr>
          <p:nvPr/>
        </p:nvPicPr>
        <p:blipFill>
          <a:blip r:embed="rId3"/>
          <a:srcRect/>
          <a:stretch>
            <a:fillRect/>
          </a:stretch>
        </p:blipFill>
        <p:spPr bwMode="auto">
          <a:xfrm>
            <a:off x="605635" y="3764260"/>
            <a:ext cx="3746438" cy="1991135"/>
          </a:xfrm>
          <a:prstGeom prst="rect">
            <a:avLst/>
          </a:prstGeom>
          <a:noFill/>
          <a:ln w="9525">
            <a:noFill/>
            <a:miter lim="800000"/>
            <a:headEnd/>
            <a:tailEnd/>
          </a:ln>
        </p:spPr>
      </p:pic>
      <p:pic>
        <p:nvPicPr>
          <p:cNvPr id="14" name="Bildobjekt 13"/>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908235" y="1137989"/>
            <a:ext cx="3206338" cy="2404753"/>
          </a:xfrm>
          <a:prstGeom prst="rect">
            <a:avLst/>
          </a:prstGeom>
          <a:noFill/>
          <a:ln>
            <a:noFill/>
          </a:ln>
          <a:effectLst>
            <a:outerShdw blurRad="50800" dist="38100" dir="5400000" algn="t" rotWithShape="0">
              <a:prstClr val="black">
                <a:alpha val="40000"/>
              </a:prstClr>
            </a:out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1"/>
          <p:cNvSpPr txBox="1">
            <a:spLocks/>
          </p:cNvSpPr>
          <p:nvPr/>
        </p:nvSpPr>
        <p:spPr>
          <a:xfrm>
            <a:off x="293822" y="482124"/>
            <a:ext cx="8350208" cy="35106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GB" sz="3200" b="1" dirty="0">
              <a:solidFill>
                <a:schemeClr val="accent1"/>
              </a:solidFill>
            </a:endParaRPr>
          </a:p>
        </p:txBody>
      </p:sp>
      <p:sp>
        <p:nvSpPr>
          <p:cNvPr id="13" name="Rubrik 1"/>
          <p:cNvSpPr txBox="1">
            <a:spLocks/>
          </p:cNvSpPr>
          <p:nvPr/>
        </p:nvSpPr>
        <p:spPr>
          <a:xfrm>
            <a:off x="446222" y="417431"/>
            <a:ext cx="8350208" cy="35106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200" b="1" dirty="0" smtClean="0">
                <a:solidFill>
                  <a:schemeClr val="accent1"/>
                </a:solidFill>
              </a:rPr>
              <a:t>How to create “</a:t>
            </a:r>
            <a:r>
              <a:rPr lang="en-GB" sz="3200" b="1" dirty="0" err="1" smtClean="0">
                <a:solidFill>
                  <a:schemeClr val="accent1"/>
                </a:solidFill>
              </a:rPr>
              <a:t>Trafik</a:t>
            </a:r>
            <a:r>
              <a:rPr lang="en-GB" sz="3200" b="1" dirty="0" smtClean="0">
                <a:solidFill>
                  <a:schemeClr val="accent1"/>
                </a:solidFill>
              </a:rPr>
              <a:t> </a:t>
            </a:r>
            <a:r>
              <a:rPr lang="en-GB" sz="3200" b="1" dirty="0" err="1" smtClean="0">
                <a:solidFill>
                  <a:schemeClr val="accent1"/>
                </a:solidFill>
              </a:rPr>
              <a:t>Göteborg</a:t>
            </a:r>
            <a:r>
              <a:rPr lang="en-GB" sz="3200" b="1" dirty="0" smtClean="0">
                <a:solidFill>
                  <a:schemeClr val="accent1"/>
                </a:solidFill>
              </a:rPr>
              <a:t>”</a:t>
            </a:r>
            <a:endParaRPr lang="en-GB" sz="3200" b="1" dirty="0">
              <a:solidFill>
                <a:schemeClr val="accent1"/>
              </a:solidFill>
            </a:endParaRPr>
          </a:p>
        </p:txBody>
      </p:sp>
      <p:sp>
        <p:nvSpPr>
          <p:cNvPr id="6" name="Rektangel 5"/>
          <p:cNvSpPr/>
          <p:nvPr/>
        </p:nvSpPr>
        <p:spPr>
          <a:xfrm>
            <a:off x="4229100" y="1549400"/>
            <a:ext cx="4414930" cy="3711785"/>
          </a:xfrm>
          <a:prstGeom prst="rect">
            <a:avLst/>
          </a:prstGeom>
        </p:spPr>
        <p:txBody>
          <a:bodyPr wrap="square">
            <a:spAutoFit/>
          </a:bodyPr>
          <a:lstStyle/>
          <a:p>
            <a:pPr marL="596900" indent="-514350">
              <a:spcBef>
                <a:spcPct val="20000"/>
              </a:spcBef>
              <a:buClr>
                <a:schemeClr val="accent1"/>
              </a:buClr>
              <a:buFont typeface="+mj-lt"/>
              <a:buAutoNum type="arabicPeriod"/>
            </a:pPr>
            <a:r>
              <a:rPr lang="en-GB" sz="2800" dirty="0" smtClean="0">
                <a:latin typeface="Calibri" pitchFamily="34" charset="0"/>
                <a:cs typeface="Calibri" pitchFamily="34" charset="0"/>
              </a:rPr>
              <a:t>Learning by doing – a pilot</a:t>
            </a:r>
          </a:p>
          <a:p>
            <a:pPr marL="596900" indent="-514350">
              <a:spcBef>
                <a:spcPct val="20000"/>
              </a:spcBef>
              <a:buClr>
                <a:schemeClr val="accent1"/>
              </a:buClr>
              <a:buFont typeface="+mj-lt"/>
              <a:buAutoNum type="arabicPeriod"/>
            </a:pPr>
            <a:endParaRPr lang="en-GB" sz="2800" dirty="0" smtClean="0">
              <a:latin typeface="Calibri" pitchFamily="34" charset="0"/>
              <a:cs typeface="Calibri" pitchFamily="34" charset="0"/>
            </a:endParaRPr>
          </a:p>
          <a:p>
            <a:pPr marL="596900" indent="-514350">
              <a:spcBef>
                <a:spcPct val="20000"/>
              </a:spcBef>
              <a:buClr>
                <a:schemeClr val="accent1"/>
              </a:buClr>
              <a:buFont typeface="+mj-lt"/>
              <a:buAutoNum type="arabicPeriod"/>
            </a:pPr>
            <a:r>
              <a:rPr lang="en-GB" sz="2800" dirty="0" smtClean="0">
                <a:latin typeface="Calibri" pitchFamily="34" charset="0"/>
                <a:cs typeface="Calibri" pitchFamily="34" charset="0"/>
              </a:rPr>
              <a:t>Plan for the establishment of a permanent Common Traffic Management Center</a:t>
            </a:r>
          </a:p>
        </p:txBody>
      </p:sp>
      <p:pic>
        <p:nvPicPr>
          <p:cNvPr id="7" name="Bildobjekt 6" descr="helena.jpg"/>
          <p:cNvPicPr>
            <a:picLocks noChangeAspect="1"/>
          </p:cNvPicPr>
          <p:nvPr/>
        </p:nvPicPr>
        <p:blipFill rotWithShape="1">
          <a:blip r:embed="rId3">
            <a:extLst>
              <a:ext uri="{28A0092B-C50C-407E-A947-70E740481C1C}">
                <a14:useLocalDpi xmlns="" xmlns:a14="http://schemas.microsoft.com/office/drawing/2010/main" val="0"/>
              </a:ext>
            </a:extLst>
          </a:blip>
          <a:srcRect b="5303"/>
          <a:stretch/>
        </p:blipFill>
        <p:spPr>
          <a:xfrm>
            <a:off x="648272" y="1524000"/>
            <a:ext cx="3333650" cy="3223732"/>
          </a:xfrm>
          <a:prstGeom prst="rect">
            <a:avLst/>
          </a:prstGeom>
          <a:effectLst>
            <a:outerShdw blurRad="50800" dist="38100" dir="5400000" algn="t" rotWithShape="0">
              <a:prstClr val="black">
                <a:alpha val="40000"/>
              </a:prstClr>
            </a:outerShdw>
          </a:effectLst>
        </p:spPr>
      </p:pic>
    </p:spTree>
    <p:extLst>
      <p:ext uri="{BB962C8B-B14F-4D97-AF65-F5344CB8AC3E}">
        <p14:creationId xmlns="" xmlns:p14="http://schemas.microsoft.com/office/powerpoint/2010/main" val="24514047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1"/>
          <p:cNvSpPr txBox="1">
            <a:spLocks/>
          </p:cNvSpPr>
          <p:nvPr/>
        </p:nvSpPr>
        <p:spPr>
          <a:xfrm>
            <a:off x="293822" y="537544"/>
            <a:ext cx="8350208" cy="35106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GB" sz="3200" b="1" dirty="0">
              <a:solidFill>
                <a:schemeClr val="accent1"/>
              </a:solidFill>
            </a:endParaRPr>
          </a:p>
        </p:txBody>
      </p:sp>
      <p:sp>
        <p:nvSpPr>
          <p:cNvPr id="13" name="Rubrik 1"/>
          <p:cNvSpPr txBox="1">
            <a:spLocks/>
          </p:cNvSpPr>
          <p:nvPr/>
        </p:nvSpPr>
        <p:spPr>
          <a:xfrm>
            <a:off x="446222" y="223461"/>
            <a:ext cx="8350208" cy="139751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200" b="1" dirty="0" smtClean="0">
                <a:solidFill>
                  <a:schemeClr val="accent1"/>
                </a:solidFill>
              </a:rPr>
              <a:t>Step 1: Learning by doing- the pilot</a:t>
            </a:r>
          </a:p>
          <a:p>
            <a:r>
              <a:rPr lang="en-GB" sz="3200" b="1" dirty="0" smtClean="0">
                <a:solidFill>
                  <a:schemeClr val="accent1"/>
                </a:solidFill>
              </a:rPr>
              <a:t>started 2013-01-02</a:t>
            </a:r>
            <a:endParaRPr lang="en-GB" sz="3200" b="1" dirty="0">
              <a:solidFill>
                <a:schemeClr val="accent1"/>
              </a:solidFill>
            </a:endParaRPr>
          </a:p>
        </p:txBody>
      </p:sp>
      <p:pic>
        <p:nvPicPr>
          <p:cNvPr id="7" name="Bildobjekt 6" descr="helena.jpg"/>
          <p:cNvPicPr>
            <a:picLocks noChangeAspect="1"/>
          </p:cNvPicPr>
          <p:nvPr/>
        </p:nvPicPr>
        <p:blipFill rotWithShape="1">
          <a:blip r:embed="rId3">
            <a:extLst>
              <a:ext uri="{28A0092B-C50C-407E-A947-70E740481C1C}">
                <a14:useLocalDpi xmlns="" xmlns:a14="http://schemas.microsoft.com/office/drawing/2010/main" val="0"/>
              </a:ext>
            </a:extLst>
          </a:blip>
          <a:srcRect b="5303"/>
          <a:stretch/>
        </p:blipFill>
        <p:spPr>
          <a:xfrm>
            <a:off x="446222" y="1968500"/>
            <a:ext cx="3333650" cy="3223732"/>
          </a:xfrm>
          <a:prstGeom prst="rect">
            <a:avLst/>
          </a:prstGeom>
          <a:effectLst>
            <a:outerShdw blurRad="50800" dist="38100" dir="5400000" algn="t" rotWithShape="0">
              <a:prstClr val="black">
                <a:alpha val="40000"/>
              </a:prstClr>
            </a:outerShdw>
          </a:effectLst>
        </p:spPr>
      </p:pic>
      <p:pic>
        <p:nvPicPr>
          <p:cNvPr id="8" name="Picture 2" descr="C:\Users\lenper0720\Desktop\Bild1.png"/>
          <p:cNvPicPr>
            <a:picLocks noChangeAspect="1" noChangeArrowheads="1"/>
          </p:cNvPicPr>
          <p:nvPr/>
        </p:nvPicPr>
        <p:blipFill>
          <a:blip r:embed="rId4" cstate="print"/>
          <a:srcRect/>
          <a:stretch>
            <a:fillRect/>
          </a:stretch>
        </p:blipFill>
        <p:spPr bwMode="auto">
          <a:xfrm>
            <a:off x="4347167" y="2062476"/>
            <a:ext cx="4387138" cy="3129756"/>
          </a:xfrm>
          <a:prstGeom prst="rect">
            <a:avLst/>
          </a:prstGeom>
          <a:noFill/>
        </p:spPr>
      </p:pic>
    </p:spTree>
    <p:extLst>
      <p:ext uri="{BB962C8B-B14F-4D97-AF65-F5344CB8AC3E}">
        <p14:creationId xmlns="" xmlns:p14="http://schemas.microsoft.com/office/powerpoint/2010/main" val="2451404779"/>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VP_mall">
  <a:themeElements>
    <a:clrScheme name="vp">
      <a:dk1>
        <a:sysClr val="windowText" lastClr="000000"/>
      </a:dk1>
      <a:lt1>
        <a:sysClr val="window" lastClr="FFFFFF"/>
      </a:lt1>
      <a:dk2>
        <a:srgbClr val="1F497D"/>
      </a:dk2>
      <a:lt2>
        <a:srgbClr val="EEECE1"/>
      </a:lt2>
      <a:accent1>
        <a:srgbClr val="009AA6"/>
      </a:accent1>
      <a:accent2>
        <a:srgbClr val="41A336"/>
      </a:accent2>
      <a:accent3>
        <a:srgbClr val="D32D41"/>
      </a:accent3>
      <a:accent4>
        <a:srgbClr val="6F377B"/>
      </a:accent4>
      <a:accent5>
        <a:srgbClr val="E58123"/>
      </a:accent5>
      <a:accent6>
        <a:srgbClr val="633520"/>
      </a:accent6>
      <a:hlink>
        <a:srgbClr val="3C3D3C"/>
      </a:hlink>
      <a:folHlink>
        <a:srgbClr val="777876"/>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VP_mall.potx</Template>
  <TotalTime>2275</TotalTime>
  <Words>2443</Words>
  <Application>Microsoft Office PowerPoint</Application>
  <PresentationFormat>Bildspel på skärmen (4:3)</PresentationFormat>
  <Paragraphs>321</Paragraphs>
  <Slides>31</Slides>
  <Notes>29</Notes>
  <HiddenSlides>13</HiddenSlides>
  <MMClips>0</MMClips>
  <ScaleCrop>false</ScaleCrop>
  <HeadingPairs>
    <vt:vector size="6" baseType="variant">
      <vt:variant>
        <vt:lpstr>Tema</vt:lpstr>
      </vt:variant>
      <vt:variant>
        <vt:i4>1</vt:i4>
      </vt:variant>
      <vt:variant>
        <vt:lpstr>Serverprogram för OLE-inbäddning</vt:lpstr>
      </vt:variant>
      <vt:variant>
        <vt:i4>1</vt:i4>
      </vt:variant>
      <vt:variant>
        <vt:lpstr>Bildrubriker</vt:lpstr>
      </vt:variant>
      <vt:variant>
        <vt:i4>31</vt:i4>
      </vt:variant>
    </vt:vector>
  </HeadingPairs>
  <TitlesOfParts>
    <vt:vector size="33" baseType="lpstr">
      <vt:lpstr>VP_mall</vt:lpstr>
      <vt:lpstr>Photo Editor-foto</vt:lpstr>
      <vt:lpstr>Bild 1</vt:lpstr>
      <vt:lpstr>Bild 2</vt:lpstr>
      <vt:lpstr>Bild 3</vt:lpstr>
      <vt:lpstr>Bild 4</vt:lpstr>
      <vt:lpstr>Mayor infrastructure projects starting 2016-2018</vt:lpstr>
      <vt:lpstr>Bild 6</vt:lpstr>
      <vt:lpstr>Bild 7</vt:lpstr>
      <vt:lpstr>Bild 8</vt:lpstr>
      <vt:lpstr>Bild 9</vt:lpstr>
      <vt:lpstr>Bild 10</vt:lpstr>
      <vt:lpstr>Traffic Management Center</vt:lpstr>
      <vt:lpstr>Bild 12</vt:lpstr>
      <vt:lpstr>Trafik Göteborg – a Common Vision</vt:lpstr>
      <vt:lpstr>Common Goals</vt:lpstr>
      <vt:lpstr>Funktion areas Trafik Göteborg </vt:lpstr>
      <vt:lpstr>Next steps</vt:lpstr>
      <vt:lpstr>Bild 17</vt:lpstr>
      <vt:lpstr>Thank you for listening !  Questions ?</vt:lpstr>
      <vt:lpstr>Bortklippt</vt:lpstr>
      <vt:lpstr>Bild 20</vt:lpstr>
      <vt:lpstr>We must work together over organisational boundaries to deliver great  information. (DART = Driftsättning Av Regional Trafikinformatik)</vt:lpstr>
      <vt:lpstr>Bild 22</vt:lpstr>
      <vt:lpstr>Bild 23</vt:lpstr>
      <vt:lpstr>Western Sweden. Now and in the future.</vt:lpstr>
      <vt:lpstr>The West Swedish Agreement is more than infrastructure. It also includes:</vt:lpstr>
      <vt:lpstr>Bild 26</vt:lpstr>
      <vt:lpstr>1.  Publish traffic information for all disturbances or events that have an impact on the transport network.  </vt:lpstr>
      <vt:lpstr>2.  Resolve any disturbances or obstacles effectively and efficiently that have an impact on the transport network. </vt:lpstr>
      <vt:lpstr>3.  Inform users of planned traffic restrictions so that re-routing of goods or transport is possible. </vt:lpstr>
      <vt:lpstr>4.  Ensure that critical freight routes work and prioritize public transport during major disruptions.   </vt:lpstr>
      <vt:lpstr>5.  Help to ensure reliable journey times on defined routes.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Noel Alldritt</dc:creator>
  <cp:lastModifiedBy>ulfmob0715</cp:lastModifiedBy>
  <cp:revision>169</cp:revision>
  <dcterms:created xsi:type="dcterms:W3CDTF">2012-03-19T09:37:59Z</dcterms:created>
  <dcterms:modified xsi:type="dcterms:W3CDTF">2015-05-28T06:17:29Z</dcterms:modified>
</cp:coreProperties>
</file>