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Default Extension="png" ContentType="image/png"/>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3" r:id="rId2"/>
  </p:sldMasterIdLst>
  <p:notesMasterIdLst>
    <p:notesMasterId r:id="rId18"/>
  </p:notesMasterIdLst>
  <p:sldIdLst>
    <p:sldId id="283" r:id="rId3"/>
    <p:sldId id="282" r:id="rId4"/>
    <p:sldId id="284" r:id="rId5"/>
    <p:sldId id="285" r:id="rId6"/>
    <p:sldId id="272" r:id="rId7"/>
    <p:sldId id="266" r:id="rId8"/>
    <p:sldId id="278" r:id="rId9"/>
    <p:sldId id="265" r:id="rId10"/>
    <p:sldId id="269" r:id="rId11"/>
    <p:sldId id="270" r:id="rId12"/>
    <p:sldId id="267" r:id="rId13"/>
    <p:sldId id="271" r:id="rId14"/>
    <p:sldId id="281" r:id="rId15"/>
    <p:sldId id="277" r:id="rId16"/>
    <p:sldId id="260" r:id="rId17"/>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llanmörkt format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034E78-7F5D-4C2E-B375-FC64B27BC917}" styleName="Mörkt forma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llanmörkt format 4 - Dekorfärg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202B0CA-FC54-4496-8BCA-5EF66A818D29}" styleName="Mörkt forma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1223" autoAdjust="0"/>
  </p:normalViewPr>
  <p:slideViewPr>
    <p:cSldViewPr>
      <p:cViewPr>
        <p:scale>
          <a:sx n="70" d="100"/>
          <a:sy n="70" d="100"/>
        </p:scale>
        <p:origin x="-516" y="-16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1DC57A-584B-4717-9C35-5352D531B759}" type="datetimeFigureOut">
              <a:rPr lang="sv-SE" smtClean="0"/>
              <a:pPr/>
              <a:t>2015-05-28</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FA9008-B955-4650-90A4-48C16D766D99}" type="slidenum">
              <a:rPr lang="sv-SE" smtClean="0"/>
              <a:pPr/>
              <a:t>‹#›</a:t>
            </a:fld>
            <a:endParaRPr lang="sv-SE"/>
          </a:p>
        </p:txBody>
      </p:sp>
    </p:spTree>
    <p:extLst>
      <p:ext uri="{BB962C8B-B14F-4D97-AF65-F5344CB8AC3E}">
        <p14:creationId xmlns:p14="http://schemas.microsoft.com/office/powerpoint/2010/main" xmlns="" val="785789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69CEEB-C06F-4F42-B1D0-B6BE7FEAC91D}" type="slidenum">
              <a:rPr lang="sv-SE" altLang="sv-SE"/>
              <a:pPr/>
              <a:t>1</a:t>
            </a:fld>
            <a:endParaRPr lang="sv-SE" altLang="sv-SE"/>
          </a:p>
        </p:txBody>
      </p:sp>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r>
              <a:rPr lang="sv-SE" altLang="sv-SE"/>
              <a:t>Centrum för klimat och säkerhet är ett kompetenscentrum vid Karlstads universitet.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F86623-8904-4EB4-A564-00A6B74E336A}" type="slidenum">
              <a:rPr lang="sv-SE"/>
              <a:pPr/>
              <a:t>2</a:t>
            </a:fld>
            <a:endParaRPr lang="sv-SE"/>
          </a:p>
        </p:txBody>
      </p:sp>
      <p:sp>
        <p:nvSpPr>
          <p:cNvPr id="408578" name="Rectangle 2"/>
          <p:cNvSpPr>
            <a:spLocks noGrp="1" noRot="1" noChangeAspect="1" noChangeArrowheads="1" noTextEdit="1"/>
          </p:cNvSpPr>
          <p:nvPr>
            <p:ph type="sldImg"/>
          </p:nvPr>
        </p:nvSpPr>
        <p:spPr>
          <a:ln/>
        </p:spPr>
      </p:sp>
      <p:sp>
        <p:nvSpPr>
          <p:cNvPr id="408579" name="Rectangle 3"/>
          <p:cNvSpPr>
            <a:spLocks noGrp="1" noChangeArrowheads="1"/>
          </p:cNvSpPr>
          <p:nvPr>
            <p:ph type="body" idx="1"/>
          </p:nvPr>
        </p:nvSpPr>
        <p:spPr/>
        <p:txBody>
          <a:bodyPr/>
          <a:lstStyle/>
          <a:p>
            <a:r>
              <a:rPr lang="sv-SE"/>
              <a:t>The lake Vänern catchment is the largest in Sweden. The lake is also the largest in Sweden and also within the EU. There are flood risks around the lake, in most of the 13 tributaries and in the outlet river down to Gothenburg. The risk system is complicated with large landslide risks in the outlet river, substantially limiting the discharge out of the lake. The inflow could during wet periods be 3 times the allowed outflow.</a:t>
            </a:r>
          </a:p>
          <a:p>
            <a:r>
              <a:rPr lang="sv-SE"/>
              <a:t>Since the lake is regulated for hydropower (the largest reservoir in Sweden) the water-level, under non-extreme situations, could be controlled and decided by the hydropower company. There are also industries and polluted soils along the lake and rivers, and the water is used as drinking-water for the almost the entire region.</a:t>
            </a:r>
          </a:p>
          <a:p>
            <a:r>
              <a:rPr lang="sv-SE"/>
              <a:t>There are obvious ecological, social and economical values in the lake, upstream and downstream. The 22000 islands create unique habitats for many species. The water adds to life quality in 13 municipalities around the lake and the recreational and tourism activity is large. The economic values are large with the hydropower, fishing, shipping and tourism. Many of these economic activities are also relevant for the GHG reduction, thinking of hydropower, local food production in fishing and energy-efficient shipping. With a drinking-water quality in the lake, you can expect a development of the summer tourism and other types of exploitation in the near future. </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001C51-B186-4332-9B78-C48666F20C9D}" type="slidenum">
              <a:rPr lang="sv-SE" altLang="sv-SE"/>
              <a:pPr/>
              <a:t>4</a:t>
            </a:fld>
            <a:endParaRPr lang="sv-SE" altLang="sv-SE"/>
          </a:p>
        </p:txBody>
      </p:sp>
      <p:sp>
        <p:nvSpPr>
          <p:cNvPr id="424962" name="Rectangle 2"/>
          <p:cNvSpPr>
            <a:spLocks noGrp="1" noRot="1" noChangeAspect="1" noChangeArrowheads="1" noTextEdit="1"/>
          </p:cNvSpPr>
          <p:nvPr>
            <p:ph type="sldImg"/>
          </p:nvPr>
        </p:nvSpPr>
        <p:spPr>
          <a:ln/>
        </p:spPr>
      </p:sp>
      <p:sp>
        <p:nvSpPr>
          <p:cNvPr id="424963" name="Rectangle 3"/>
          <p:cNvSpPr>
            <a:spLocks noGrp="1" noChangeArrowheads="1"/>
          </p:cNvSpPr>
          <p:nvPr>
            <p:ph type="body" idx="1"/>
          </p:nvPr>
        </p:nvSpPr>
        <p:spPr/>
        <p:txBody>
          <a:bodyPr/>
          <a:lstStyle/>
          <a:p>
            <a:pPr marL="216233" indent="-216233"/>
            <a:r>
              <a:rPr lang="sv-SE" altLang="sv-SE"/>
              <a:t>Ladoga nr 17 i världen</a:t>
            </a:r>
          </a:p>
          <a:p>
            <a:pPr marL="216233" indent="-216233"/>
            <a:endParaRPr lang="sv-SE" altLang="sv-SE"/>
          </a:p>
          <a:p>
            <a:pPr marL="216233" indent="-216233">
              <a:buFontTx/>
              <a:buAutoNum type="arabicPeriod"/>
            </a:pPr>
            <a:r>
              <a:rPr lang="sv-SE" altLang="sv-SE"/>
              <a:t>Kaspiska havet (saltsjö) – 374 000 km2</a:t>
            </a:r>
          </a:p>
          <a:p>
            <a:pPr marL="216233" indent="-216233">
              <a:buFontTx/>
              <a:buAutoNum type="arabicPeriod"/>
            </a:pPr>
            <a:r>
              <a:rPr lang="sv-SE" altLang="sv-SE"/>
              <a:t>Lake Superior – 83 000 km2</a:t>
            </a:r>
          </a:p>
          <a:p>
            <a:pPr marL="216233" indent="-216233"/>
            <a:endParaRPr lang="sv-SE" altLang="sv-SE"/>
          </a:p>
          <a:p>
            <a:pPr marL="216233" indent="-216233"/>
            <a:r>
              <a:rPr lang="sv-SE" altLang="sv-SE"/>
              <a:t>Lake Superior – störst i USA – är 5 ggr större än Ladoga och 15 ggr större än Vänern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eaLnBrk="0" hangingPunct="0">
              <a:defRPr>
                <a:solidFill>
                  <a:srgbClr val="FF6699"/>
                </a:solidFill>
                <a:latin typeface="Arial" pitchFamily="34" charset="0"/>
              </a:defRPr>
            </a:lvl1pPr>
            <a:lvl2pPr marL="685817" indent="-263776" eaLnBrk="0" hangingPunct="0">
              <a:defRPr>
                <a:solidFill>
                  <a:srgbClr val="FF6699"/>
                </a:solidFill>
                <a:latin typeface="Arial" pitchFamily="34" charset="0"/>
              </a:defRPr>
            </a:lvl2pPr>
            <a:lvl3pPr marL="1055103" indent="-211021" eaLnBrk="0" hangingPunct="0">
              <a:defRPr>
                <a:solidFill>
                  <a:srgbClr val="FF6699"/>
                </a:solidFill>
                <a:latin typeface="Arial" pitchFamily="34" charset="0"/>
              </a:defRPr>
            </a:lvl3pPr>
            <a:lvl4pPr marL="1477145" indent="-211021" eaLnBrk="0" hangingPunct="0">
              <a:defRPr>
                <a:solidFill>
                  <a:srgbClr val="FF6699"/>
                </a:solidFill>
                <a:latin typeface="Arial" pitchFamily="34" charset="0"/>
              </a:defRPr>
            </a:lvl4pPr>
            <a:lvl5pPr marL="1899186" indent="-211021" eaLnBrk="0" hangingPunct="0">
              <a:defRPr>
                <a:solidFill>
                  <a:srgbClr val="FF6699"/>
                </a:solidFill>
                <a:latin typeface="Arial" pitchFamily="34" charset="0"/>
              </a:defRPr>
            </a:lvl5pPr>
            <a:lvl6pPr marL="2321227" indent="-211021" eaLnBrk="0" fontAlgn="base" hangingPunct="0">
              <a:spcBef>
                <a:spcPct val="0"/>
              </a:spcBef>
              <a:spcAft>
                <a:spcPct val="0"/>
              </a:spcAft>
              <a:defRPr>
                <a:solidFill>
                  <a:srgbClr val="FF6699"/>
                </a:solidFill>
                <a:latin typeface="Arial" pitchFamily="34" charset="0"/>
              </a:defRPr>
            </a:lvl6pPr>
            <a:lvl7pPr marL="2743269" indent="-211021" eaLnBrk="0" fontAlgn="base" hangingPunct="0">
              <a:spcBef>
                <a:spcPct val="0"/>
              </a:spcBef>
              <a:spcAft>
                <a:spcPct val="0"/>
              </a:spcAft>
              <a:defRPr>
                <a:solidFill>
                  <a:srgbClr val="FF6699"/>
                </a:solidFill>
                <a:latin typeface="Arial" pitchFamily="34" charset="0"/>
              </a:defRPr>
            </a:lvl7pPr>
            <a:lvl8pPr marL="3165310" indent="-211021" eaLnBrk="0" fontAlgn="base" hangingPunct="0">
              <a:spcBef>
                <a:spcPct val="0"/>
              </a:spcBef>
              <a:spcAft>
                <a:spcPct val="0"/>
              </a:spcAft>
              <a:defRPr>
                <a:solidFill>
                  <a:srgbClr val="FF6699"/>
                </a:solidFill>
                <a:latin typeface="Arial" pitchFamily="34" charset="0"/>
              </a:defRPr>
            </a:lvl8pPr>
            <a:lvl9pPr marL="3587351" indent="-211021" eaLnBrk="0" fontAlgn="base" hangingPunct="0">
              <a:spcBef>
                <a:spcPct val="0"/>
              </a:spcBef>
              <a:spcAft>
                <a:spcPct val="0"/>
              </a:spcAft>
              <a:defRPr>
                <a:solidFill>
                  <a:srgbClr val="FF6699"/>
                </a:solidFill>
                <a:latin typeface="Arial" pitchFamily="34" charset="0"/>
              </a:defRPr>
            </a:lvl9pPr>
          </a:lstStyle>
          <a:p>
            <a:pPr eaLnBrk="1" hangingPunct="1"/>
            <a:fld id="{BC2CE7D9-7915-4DD5-B490-E56A39E72A28}" type="slidenum">
              <a:rPr lang="sv-SE" altLang="sv-SE" smtClean="0">
                <a:solidFill>
                  <a:schemeClr val="tx1"/>
                </a:solidFill>
              </a:rPr>
              <a:pPr eaLnBrk="1" hangingPunct="1"/>
              <a:t>7</a:t>
            </a:fld>
            <a:endParaRPr lang="sv-SE" altLang="sv-SE" smtClean="0">
              <a:solidFill>
                <a:schemeClr val="tx1"/>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r>
              <a:rPr lang="sv-SE" altLang="sv-SE" smtClean="0">
                <a:latin typeface="Arial" pitchFamily="34" charset="0"/>
              </a:rPr>
              <a:t>I want to start with two examples from the case studies we used to identify positive and negative relations between different interests and dimensions regarding the use and users of the water system.</a:t>
            </a:r>
          </a:p>
          <a:p>
            <a:pPr eaLnBrk="1" hangingPunct="1"/>
            <a:r>
              <a:rPr lang="sv-SE" altLang="sv-SE" smtClean="0">
                <a:latin typeface="Arial" pitchFamily="34" charset="0"/>
              </a:rPr>
              <a:t>Our first example from the Elbe river is a photo showing a high-positioned politician with the chain-saw in his hands taking away vegetation from the Elbe floodpain, to reduce the roughness and the resistance for the water.  The thing is that this area is a reserve under UNESCO’s MaB-programme. The removal of vegetation from this floodplain has occurred some years ago as a response to the large floods in the last decade. The removal also caused demostrations among a nature-interested public.</a:t>
            </a:r>
          </a:p>
          <a:p>
            <a:pPr eaLnBrk="1" hangingPunct="1"/>
            <a:r>
              <a:rPr lang="sv-SE" altLang="sv-SE" smtClean="0">
                <a:latin typeface="Arial" pitchFamily="34" charset="0"/>
              </a:rPr>
              <a:t>Elbe has been heavily flooded several times the last decade and there are really sgtrong incentives to reduce the flood risks to save lives and large econoic assets.</a:t>
            </a:r>
          </a:p>
          <a:p>
            <a:pPr eaLnBrk="1" hangingPunct="1"/>
            <a:r>
              <a:rPr lang="sv-SE" altLang="sv-SE" smtClean="0">
                <a:latin typeface="Arial" pitchFamily="34" charset="0"/>
              </a:rPr>
              <a:t>The second example is from Lake Vänern in Sweden. This article says that there is a criticism against low water levels which causes problems for the social use of the lake and also – more long-term – for ecosystems and landscape development. The reaction has come after a decision to lower the water level with 15 cm in average.</a:t>
            </a:r>
          </a:p>
          <a:p>
            <a:pPr eaLnBrk="1" hangingPunct="1"/>
            <a:r>
              <a:rPr lang="sv-SE" altLang="sv-SE" smtClean="0">
                <a:latin typeface="Arial" pitchFamily="34" charset="0"/>
              </a:rPr>
              <a:t>The water-level engage the users: The risk-managers want a low and stable level, the social users and the shipping want a stable and average level and the nature conservationists want a varying level with both dry and wet periods.</a:t>
            </a:r>
          </a:p>
          <a:p>
            <a:pPr eaLnBrk="1" hangingPunct="1"/>
            <a:r>
              <a:rPr lang="sv-SE" altLang="sv-SE" smtClean="0">
                <a:latin typeface="Arial" pitchFamily="34" charset="0"/>
              </a:rPr>
              <a:t>Both this quite big water systems have complex risk systems and my intention is not primarily to question the ongoing flood management, but to ask for a wide assessment before decisions about different measures are taken. These kind of considerations are also needed when you go from ’flood protection’ with a mainly technical perspective to flood risk management including also soft tools as communication, education, planning, etc.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56664F-B6FD-4606-B08E-46FFB474CF96}" type="slidenum">
              <a:rPr lang="sv-SE"/>
              <a:pPr/>
              <a:t>14</a:t>
            </a:fld>
            <a:endParaRPr lang="sv-SE"/>
          </a:p>
        </p:txBody>
      </p:sp>
      <p:sp>
        <p:nvSpPr>
          <p:cNvPr id="415746" name="Rectangle 2"/>
          <p:cNvSpPr>
            <a:spLocks noGrp="1" noRot="1" noChangeAspect="1" noChangeArrowheads="1" noTextEdit="1"/>
          </p:cNvSpPr>
          <p:nvPr>
            <p:ph type="sldImg"/>
          </p:nvPr>
        </p:nvSpPr>
        <p:spPr>
          <a:ln/>
        </p:spPr>
      </p:sp>
      <p:sp>
        <p:nvSpPr>
          <p:cNvPr id="415747" name="Rectangle 3"/>
          <p:cNvSpPr>
            <a:spLocks noGrp="1" noChangeArrowheads="1"/>
          </p:cNvSpPr>
          <p:nvPr>
            <p:ph type="body" idx="1"/>
          </p:nvPr>
        </p:nvSpPr>
        <p:spPr/>
        <p:txBody>
          <a:bodyPr/>
          <a:lstStyle/>
          <a:p>
            <a:r>
              <a:rPr lang="sv-SE"/>
              <a:t>Så vad är då en översvämning? Översvämning är ett samlingsbegrepp.</a:t>
            </a:r>
          </a:p>
          <a:p>
            <a:r>
              <a:rPr lang="sv-SE"/>
              <a:t>Man kan finna olika typer. Diagram i tid och rum över hur länge de varar (varaktighet!) och hur stort område som berörs.</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cxnSp>
        <p:nvCxnSpPr>
          <p:cNvPr id="8" name="Straight Connector 34"/>
          <p:cNvCxnSpPr/>
          <p:nvPr userDrawn="1"/>
        </p:nvCxnSpPr>
        <p:spPr>
          <a:xfrm>
            <a:off x="0" y="5661248"/>
            <a:ext cx="9144000"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9" name="Picture 4"/>
          <p:cNvPicPr>
            <a:picLocks noChangeAspect="1" noChangeArrowheads="1"/>
          </p:cNvPicPr>
          <p:nvPr userDrawn="1"/>
        </p:nvPicPr>
        <p:blipFill>
          <a:blip r:embed="rId2" cstate="print">
            <a:clrChange>
              <a:clrFrom>
                <a:srgbClr val="CF4A9B"/>
              </a:clrFrom>
              <a:clrTo>
                <a:srgbClr val="CF4A9B">
                  <a:alpha val="0"/>
                </a:srgbClr>
              </a:clrTo>
            </a:clrChange>
          </a:blip>
          <a:srcRect/>
          <a:stretch>
            <a:fillRect/>
          </a:stretch>
        </p:blipFill>
        <p:spPr bwMode="auto">
          <a:xfrm>
            <a:off x="8028384" y="5805264"/>
            <a:ext cx="936104" cy="936104"/>
          </a:xfrm>
          <a:prstGeom prst="rect">
            <a:avLst/>
          </a:prstGeom>
          <a:noFill/>
          <a:ln w="9525">
            <a:noFill/>
            <a:miter lim="800000"/>
            <a:headEnd/>
            <a:tailEnd/>
          </a:ln>
        </p:spPr>
      </p:pic>
      <p:sp>
        <p:nvSpPr>
          <p:cNvPr id="12" name="TextBox 44"/>
          <p:cNvSpPr txBox="1"/>
          <p:nvPr userDrawn="1"/>
        </p:nvSpPr>
        <p:spPr>
          <a:xfrm>
            <a:off x="4355976" y="5877272"/>
            <a:ext cx="3600400" cy="584775"/>
          </a:xfrm>
          <a:prstGeom prst="rect">
            <a:avLst/>
          </a:prstGeom>
          <a:noFill/>
          <a:ln>
            <a:noFill/>
          </a:ln>
        </p:spPr>
        <p:txBody>
          <a:bodyPr wrap="square" rtlCol="0">
            <a:spAutoFit/>
          </a:bodyPr>
          <a:lstStyle/>
          <a:p>
            <a:r>
              <a:rPr lang="sv-SE" sz="1600" b="1" dirty="0" smtClean="0">
                <a:solidFill>
                  <a:schemeClr val="bg1">
                    <a:lumMod val="65000"/>
                  </a:schemeClr>
                </a:solidFill>
                <a:cs typeface="Arial" pitchFamily="34" charset="0"/>
              </a:rPr>
              <a:t>CENTRUM</a:t>
            </a:r>
            <a:r>
              <a:rPr lang="sv-SE" sz="1600" b="1" baseline="0" dirty="0" smtClean="0">
                <a:solidFill>
                  <a:schemeClr val="bg1">
                    <a:lumMod val="65000"/>
                  </a:schemeClr>
                </a:solidFill>
                <a:cs typeface="Arial" pitchFamily="34" charset="0"/>
              </a:rPr>
              <a:t> FÖR KLIMAT OCH SÄKERHET</a:t>
            </a:r>
            <a:endParaRPr lang="sv-SE" sz="1600" b="1" dirty="0" smtClean="0">
              <a:solidFill>
                <a:schemeClr val="bg1">
                  <a:lumMod val="65000"/>
                </a:schemeClr>
              </a:solidFill>
              <a:cs typeface="Arial" pitchFamily="34" charset="0"/>
            </a:endParaRPr>
          </a:p>
          <a:p>
            <a:r>
              <a:rPr lang="sv-SE" sz="1600" b="1" dirty="0" smtClean="0">
                <a:latin typeface="+mj-lt"/>
                <a:cs typeface="Arial" pitchFamily="34" charset="0"/>
              </a:rPr>
              <a:t>KARLSTADS UNIVERSITET</a:t>
            </a:r>
          </a:p>
        </p:txBody>
      </p:sp>
      <p:pic>
        <p:nvPicPr>
          <p:cNvPr id="7" name="Picture 8"/>
          <p:cNvPicPr>
            <a:picLocks noChangeAspect="1" noChangeArrowheads="1"/>
          </p:cNvPicPr>
          <p:nvPr userDrawn="1"/>
        </p:nvPicPr>
        <p:blipFill>
          <a:blip r:embed="rId3" cstate="print"/>
          <a:srcRect/>
          <a:stretch>
            <a:fillRect/>
          </a:stretch>
        </p:blipFill>
        <p:spPr bwMode="auto">
          <a:xfrm>
            <a:off x="0" y="0"/>
            <a:ext cx="1426899" cy="68580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lvl1pPr>
              <a:defRPr/>
            </a:lvl1pPr>
          </a:lstStyle>
          <a:p>
            <a:endParaRPr lang="en-US" altLang="sv-SE">
              <a:solidFill>
                <a:srgbClr val="000000"/>
              </a:solidFill>
            </a:endParaRPr>
          </a:p>
        </p:txBody>
      </p:sp>
      <p:sp>
        <p:nvSpPr>
          <p:cNvPr id="6" name="Platshållare för sidfot 5"/>
          <p:cNvSpPr>
            <a:spLocks noGrp="1"/>
          </p:cNvSpPr>
          <p:nvPr>
            <p:ph type="ftr" sz="quarter" idx="11"/>
          </p:nvPr>
        </p:nvSpPr>
        <p:spPr/>
        <p:txBody>
          <a:bodyPr/>
          <a:lstStyle>
            <a:lvl1pPr>
              <a:defRPr/>
            </a:lvl1pPr>
          </a:lstStyle>
          <a:p>
            <a:endParaRPr lang="en-US" altLang="sv-SE">
              <a:solidFill>
                <a:srgbClr val="000000"/>
              </a:solidFill>
            </a:endParaRPr>
          </a:p>
        </p:txBody>
      </p:sp>
      <p:sp>
        <p:nvSpPr>
          <p:cNvPr id="7" name="Platshållare för bildnummer 6"/>
          <p:cNvSpPr>
            <a:spLocks noGrp="1"/>
          </p:cNvSpPr>
          <p:nvPr>
            <p:ph type="sldNum" sz="quarter" idx="12"/>
          </p:nvPr>
        </p:nvSpPr>
        <p:spPr/>
        <p:txBody>
          <a:bodyPr/>
          <a:lstStyle>
            <a:lvl1pPr>
              <a:defRPr/>
            </a:lvl1pPr>
          </a:lstStyle>
          <a:p>
            <a:fld id="{8F40A0F1-772A-4D3F-B84B-7C490842CF1C}" type="slidenum">
              <a:rPr lang="en-US" altLang="sv-SE">
                <a:solidFill>
                  <a:srgbClr val="000000"/>
                </a:solidFill>
              </a:rPr>
              <a:pPr/>
              <a:t>‹#›</a:t>
            </a:fld>
            <a:endParaRPr lang="en-US" altLang="sv-SE">
              <a:solidFill>
                <a:srgbClr val="000000"/>
              </a:solidFill>
            </a:endParaRPr>
          </a:p>
        </p:txBody>
      </p:sp>
    </p:spTree>
    <p:extLst>
      <p:ext uri="{BB962C8B-B14F-4D97-AF65-F5344CB8AC3E}">
        <p14:creationId xmlns:p14="http://schemas.microsoft.com/office/powerpoint/2010/main" xmlns="" val="2569733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lvl1pPr>
              <a:defRPr/>
            </a:lvl1pPr>
          </a:lstStyle>
          <a:p>
            <a:endParaRPr lang="en-US" altLang="sv-SE">
              <a:solidFill>
                <a:srgbClr val="000000"/>
              </a:solidFill>
            </a:endParaRPr>
          </a:p>
        </p:txBody>
      </p:sp>
      <p:sp>
        <p:nvSpPr>
          <p:cNvPr id="8" name="Platshållare för sidfot 7"/>
          <p:cNvSpPr>
            <a:spLocks noGrp="1"/>
          </p:cNvSpPr>
          <p:nvPr>
            <p:ph type="ftr" sz="quarter" idx="11"/>
          </p:nvPr>
        </p:nvSpPr>
        <p:spPr/>
        <p:txBody>
          <a:bodyPr/>
          <a:lstStyle>
            <a:lvl1pPr>
              <a:defRPr/>
            </a:lvl1pPr>
          </a:lstStyle>
          <a:p>
            <a:endParaRPr lang="en-US" altLang="sv-SE">
              <a:solidFill>
                <a:srgbClr val="000000"/>
              </a:solidFill>
            </a:endParaRPr>
          </a:p>
        </p:txBody>
      </p:sp>
      <p:sp>
        <p:nvSpPr>
          <p:cNvPr id="9" name="Platshållare för bildnummer 8"/>
          <p:cNvSpPr>
            <a:spLocks noGrp="1"/>
          </p:cNvSpPr>
          <p:nvPr>
            <p:ph type="sldNum" sz="quarter" idx="12"/>
          </p:nvPr>
        </p:nvSpPr>
        <p:spPr/>
        <p:txBody>
          <a:bodyPr/>
          <a:lstStyle>
            <a:lvl1pPr>
              <a:defRPr/>
            </a:lvl1pPr>
          </a:lstStyle>
          <a:p>
            <a:fld id="{F8F9BD94-8A35-4F11-87B1-300C73DD8380}" type="slidenum">
              <a:rPr lang="en-US" altLang="sv-SE">
                <a:solidFill>
                  <a:srgbClr val="000000"/>
                </a:solidFill>
              </a:rPr>
              <a:pPr/>
              <a:t>‹#›</a:t>
            </a:fld>
            <a:endParaRPr lang="en-US" altLang="sv-SE">
              <a:solidFill>
                <a:srgbClr val="000000"/>
              </a:solidFill>
            </a:endParaRPr>
          </a:p>
        </p:txBody>
      </p:sp>
    </p:spTree>
    <p:extLst>
      <p:ext uri="{BB962C8B-B14F-4D97-AF65-F5344CB8AC3E}">
        <p14:creationId xmlns:p14="http://schemas.microsoft.com/office/powerpoint/2010/main" xmlns="" val="2989704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lvl1pPr>
              <a:defRPr/>
            </a:lvl1pPr>
          </a:lstStyle>
          <a:p>
            <a:endParaRPr lang="en-US" altLang="sv-SE">
              <a:solidFill>
                <a:srgbClr val="000000"/>
              </a:solidFill>
            </a:endParaRPr>
          </a:p>
        </p:txBody>
      </p:sp>
      <p:sp>
        <p:nvSpPr>
          <p:cNvPr id="4" name="Platshållare för sidfot 3"/>
          <p:cNvSpPr>
            <a:spLocks noGrp="1"/>
          </p:cNvSpPr>
          <p:nvPr>
            <p:ph type="ftr" sz="quarter" idx="11"/>
          </p:nvPr>
        </p:nvSpPr>
        <p:spPr/>
        <p:txBody>
          <a:bodyPr/>
          <a:lstStyle>
            <a:lvl1pPr>
              <a:defRPr/>
            </a:lvl1pPr>
          </a:lstStyle>
          <a:p>
            <a:endParaRPr lang="en-US" altLang="sv-SE">
              <a:solidFill>
                <a:srgbClr val="000000"/>
              </a:solidFill>
            </a:endParaRPr>
          </a:p>
        </p:txBody>
      </p:sp>
      <p:sp>
        <p:nvSpPr>
          <p:cNvPr id="5" name="Platshållare för bildnummer 4"/>
          <p:cNvSpPr>
            <a:spLocks noGrp="1"/>
          </p:cNvSpPr>
          <p:nvPr>
            <p:ph type="sldNum" sz="quarter" idx="12"/>
          </p:nvPr>
        </p:nvSpPr>
        <p:spPr/>
        <p:txBody>
          <a:bodyPr/>
          <a:lstStyle>
            <a:lvl1pPr>
              <a:defRPr/>
            </a:lvl1pPr>
          </a:lstStyle>
          <a:p>
            <a:fld id="{D27532B6-557D-4F5A-9CAC-7C644226009D}" type="slidenum">
              <a:rPr lang="en-US" altLang="sv-SE">
                <a:solidFill>
                  <a:srgbClr val="000000"/>
                </a:solidFill>
              </a:rPr>
              <a:pPr/>
              <a:t>‹#›</a:t>
            </a:fld>
            <a:endParaRPr lang="en-US" altLang="sv-SE">
              <a:solidFill>
                <a:srgbClr val="000000"/>
              </a:solidFill>
            </a:endParaRPr>
          </a:p>
        </p:txBody>
      </p:sp>
    </p:spTree>
    <p:extLst>
      <p:ext uri="{BB962C8B-B14F-4D97-AF65-F5344CB8AC3E}">
        <p14:creationId xmlns:p14="http://schemas.microsoft.com/office/powerpoint/2010/main" xmlns="" val="30554981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endParaRPr lang="en-US" altLang="sv-SE">
              <a:solidFill>
                <a:srgbClr val="000000"/>
              </a:solidFill>
            </a:endParaRPr>
          </a:p>
        </p:txBody>
      </p:sp>
      <p:sp>
        <p:nvSpPr>
          <p:cNvPr id="3" name="Platshållare för sidfot 2"/>
          <p:cNvSpPr>
            <a:spLocks noGrp="1"/>
          </p:cNvSpPr>
          <p:nvPr>
            <p:ph type="ftr" sz="quarter" idx="11"/>
          </p:nvPr>
        </p:nvSpPr>
        <p:spPr/>
        <p:txBody>
          <a:bodyPr/>
          <a:lstStyle>
            <a:lvl1pPr>
              <a:defRPr/>
            </a:lvl1pPr>
          </a:lstStyle>
          <a:p>
            <a:endParaRPr lang="en-US" altLang="sv-SE">
              <a:solidFill>
                <a:srgbClr val="000000"/>
              </a:solidFill>
            </a:endParaRPr>
          </a:p>
        </p:txBody>
      </p:sp>
      <p:sp>
        <p:nvSpPr>
          <p:cNvPr id="4" name="Platshållare för bildnummer 3"/>
          <p:cNvSpPr>
            <a:spLocks noGrp="1"/>
          </p:cNvSpPr>
          <p:nvPr>
            <p:ph type="sldNum" sz="quarter" idx="12"/>
          </p:nvPr>
        </p:nvSpPr>
        <p:spPr/>
        <p:txBody>
          <a:bodyPr/>
          <a:lstStyle>
            <a:lvl1pPr>
              <a:defRPr/>
            </a:lvl1pPr>
          </a:lstStyle>
          <a:p>
            <a:fld id="{9D7027DB-B35A-4E17-B2C4-5EA9C27E8CBB}" type="slidenum">
              <a:rPr lang="en-US" altLang="sv-SE">
                <a:solidFill>
                  <a:srgbClr val="000000"/>
                </a:solidFill>
              </a:rPr>
              <a:pPr/>
              <a:t>‹#›</a:t>
            </a:fld>
            <a:endParaRPr lang="en-US" altLang="sv-SE">
              <a:solidFill>
                <a:srgbClr val="000000"/>
              </a:solidFill>
            </a:endParaRPr>
          </a:p>
        </p:txBody>
      </p:sp>
    </p:spTree>
    <p:extLst>
      <p:ext uri="{BB962C8B-B14F-4D97-AF65-F5344CB8AC3E}">
        <p14:creationId xmlns:p14="http://schemas.microsoft.com/office/powerpoint/2010/main" xmlns="" val="1466157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endParaRPr lang="en-US" altLang="sv-SE">
              <a:solidFill>
                <a:srgbClr val="000000"/>
              </a:solidFill>
            </a:endParaRPr>
          </a:p>
        </p:txBody>
      </p:sp>
      <p:sp>
        <p:nvSpPr>
          <p:cNvPr id="6" name="Platshållare för sidfot 5"/>
          <p:cNvSpPr>
            <a:spLocks noGrp="1"/>
          </p:cNvSpPr>
          <p:nvPr>
            <p:ph type="ftr" sz="quarter" idx="11"/>
          </p:nvPr>
        </p:nvSpPr>
        <p:spPr/>
        <p:txBody>
          <a:bodyPr/>
          <a:lstStyle>
            <a:lvl1pPr>
              <a:defRPr/>
            </a:lvl1pPr>
          </a:lstStyle>
          <a:p>
            <a:endParaRPr lang="en-US" altLang="sv-SE">
              <a:solidFill>
                <a:srgbClr val="000000"/>
              </a:solidFill>
            </a:endParaRPr>
          </a:p>
        </p:txBody>
      </p:sp>
      <p:sp>
        <p:nvSpPr>
          <p:cNvPr id="7" name="Platshållare för bildnummer 6"/>
          <p:cNvSpPr>
            <a:spLocks noGrp="1"/>
          </p:cNvSpPr>
          <p:nvPr>
            <p:ph type="sldNum" sz="quarter" idx="12"/>
          </p:nvPr>
        </p:nvSpPr>
        <p:spPr/>
        <p:txBody>
          <a:bodyPr/>
          <a:lstStyle>
            <a:lvl1pPr>
              <a:defRPr/>
            </a:lvl1pPr>
          </a:lstStyle>
          <a:p>
            <a:fld id="{EA35D7B9-AEFB-4703-900C-0804E9E2B9E8}" type="slidenum">
              <a:rPr lang="en-US" altLang="sv-SE">
                <a:solidFill>
                  <a:srgbClr val="000000"/>
                </a:solidFill>
              </a:rPr>
              <a:pPr/>
              <a:t>‹#›</a:t>
            </a:fld>
            <a:endParaRPr lang="en-US" altLang="sv-SE">
              <a:solidFill>
                <a:srgbClr val="000000"/>
              </a:solidFill>
            </a:endParaRPr>
          </a:p>
        </p:txBody>
      </p:sp>
    </p:spTree>
    <p:extLst>
      <p:ext uri="{BB962C8B-B14F-4D97-AF65-F5344CB8AC3E}">
        <p14:creationId xmlns:p14="http://schemas.microsoft.com/office/powerpoint/2010/main" xmlns="" val="27788587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endParaRPr lang="en-US" altLang="sv-SE">
              <a:solidFill>
                <a:srgbClr val="000000"/>
              </a:solidFill>
            </a:endParaRPr>
          </a:p>
        </p:txBody>
      </p:sp>
      <p:sp>
        <p:nvSpPr>
          <p:cNvPr id="6" name="Platshållare för sidfot 5"/>
          <p:cNvSpPr>
            <a:spLocks noGrp="1"/>
          </p:cNvSpPr>
          <p:nvPr>
            <p:ph type="ftr" sz="quarter" idx="11"/>
          </p:nvPr>
        </p:nvSpPr>
        <p:spPr/>
        <p:txBody>
          <a:bodyPr/>
          <a:lstStyle>
            <a:lvl1pPr>
              <a:defRPr/>
            </a:lvl1pPr>
          </a:lstStyle>
          <a:p>
            <a:endParaRPr lang="en-US" altLang="sv-SE">
              <a:solidFill>
                <a:srgbClr val="000000"/>
              </a:solidFill>
            </a:endParaRPr>
          </a:p>
        </p:txBody>
      </p:sp>
      <p:sp>
        <p:nvSpPr>
          <p:cNvPr id="7" name="Platshållare för bildnummer 6"/>
          <p:cNvSpPr>
            <a:spLocks noGrp="1"/>
          </p:cNvSpPr>
          <p:nvPr>
            <p:ph type="sldNum" sz="quarter" idx="12"/>
          </p:nvPr>
        </p:nvSpPr>
        <p:spPr/>
        <p:txBody>
          <a:bodyPr/>
          <a:lstStyle>
            <a:lvl1pPr>
              <a:defRPr/>
            </a:lvl1pPr>
          </a:lstStyle>
          <a:p>
            <a:fld id="{6BB49952-2C1B-4979-B7B4-1B136E3B4C77}" type="slidenum">
              <a:rPr lang="en-US" altLang="sv-SE">
                <a:solidFill>
                  <a:srgbClr val="000000"/>
                </a:solidFill>
              </a:rPr>
              <a:pPr/>
              <a:t>‹#›</a:t>
            </a:fld>
            <a:endParaRPr lang="en-US" altLang="sv-SE">
              <a:solidFill>
                <a:srgbClr val="000000"/>
              </a:solidFill>
            </a:endParaRPr>
          </a:p>
        </p:txBody>
      </p:sp>
    </p:spTree>
    <p:extLst>
      <p:ext uri="{BB962C8B-B14F-4D97-AF65-F5344CB8AC3E}">
        <p14:creationId xmlns:p14="http://schemas.microsoft.com/office/powerpoint/2010/main" xmlns="" val="37184276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endParaRPr lang="en-US" altLang="sv-SE">
              <a:solidFill>
                <a:srgbClr val="000000"/>
              </a:solidFill>
            </a:endParaRPr>
          </a:p>
        </p:txBody>
      </p:sp>
      <p:sp>
        <p:nvSpPr>
          <p:cNvPr id="5" name="Platshållare för sidfot 4"/>
          <p:cNvSpPr>
            <a:spLocks noGrp="1"/>
          </p:cNvSpPr>
          <p:nvPr>
            <p:ph type="ftr" sz="quarter" idx="11"/>
          </p:nvPr>
        </p:nvSpPr>
        <p:spPr/>
        <p:txBody>
          <a:bodyPr/>
          <a:lstStyle>
            <a:lvl1pPr>
              <a:defRPr/>
            </a:lvl1pPr>
          </a:lstStyle>
          <a:p>
            <a:endParaRPr lang="en-US" altLang="sv-SE">
              <a:solidFill>
                <a:srgbClr val="000000"/>
              </a:solidFill>
            </a:endParaRPr>
          </a:p>
        </p:txBody>
      </p:sp>
      <p:sp>
        <p:nvSpPr>
          <p:cNvPr id="6" name="Platshållare för bildnummer 5"/>
          <p:cNvSpPr>
            <a:spLocks noGrp="1"/>
          </p:cNvSpPr>
          <p:nvPr>
            <p:ph type="sldNum" sz="quarter" idx="12"/>
          </p:nvPr>
        </p:nvSpPr>
        <p:spPr/>
        <p:txBody>
          <a:bodyPr/>
          <a:lstStyle>
            <a:lvl1pPr>
              <a:defRPr/>
            </a:lvl1pPr>
          </a:lstStyle>
          <a:p>
            <a:fld id="{41901342-43BB-48A9-957F-3CFE87AA3231}" type="slidenum">
              <a:rPr lang="en-US" altLang="sv-SE">
                <a:solidFill>
                  <a:srgbClr val="000000"/>
                </a:solidFill>
              </a:rPr>
              <a:pPr/>
              <a:t>‹#›</a:t>
            </a:fld>
            <a:endParaRPr lang="en-US" altLang="sv-SE">
              <a:solidFill>
                <a:srgbClr val="000000"/>
              </a:solidFill>
            </a:endParaRPr>
          </a:p>
        </p:txBody>
      </p:sp>
    </p:spTree>
    <p:extLst>
      <p:ext uri="{BB962C8B-B14F-4D97-AF65-F5344CB8AC3E}">
        <p14:creationId xmlns:p14="http://schemas.microsoft.com/office/powerpoint/2010/main" xmlns="" val="28969160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endParaRPr lang="en-US" altLang="sv-SE">
              <a:solidFill>
                <a:srgbClr val="000000"/>
              </a:solidFill>
            </a:endParaRPr>
          </a:p>
        </p:txBody>
      </p:sp>
      <p:sp>
        <p:nvSpPr>
          <p:cNvPr id="5" name="Platshållare för sidfot 4"/>
          <p:cNvSpPr>
            <a:spLocks noGrp="1"/>
          </p:cNvSpPr>
          <p:nvPr>
            <p:ph type="ftr" sz="quarter" idx="11"/>
          </p:nvPr>
        </p:nvSpPr>
        <p:spPr/>
        <p:txBody>
          <a:bodyPr/>
          <a:lstStyle>
            <a:lvl1pPr>
              <a:defRPr/>
            </a:lvl1pPr>
          </a:lstStyle>
          <a:p>
            <a:endParaRPr lang="en-US" altLang="sv-SE">
              <a:solidFill>
                <a:srgbClr val="000000"/>
              </a:solidFill>
            </a:endParaRPr>
          </a:p>
        </p:txBody>
      </p:sp>
      <p:sp>
        <p:nvSpPr>
          <p:cNvPr id="6" name="Platshållare för bildnummer 5"/>
          <p:cNvSpPr>
            <a:spLocks noGrp="1"/>
          </p:cNvSpPr>
          <p:nvPr>
            <p:ph type="sldNum" sz="quarter" idx="12"/>
          </p:nvPr>
        </p:nvSpPr>
        <p:spPr/>
        <p:txBody>
          <a:bodyPr/>
          <a:lstStyle>
            <a:lvl1pPr>
              <a:defRPr/>
            </a:lvl1pPr>
          </a:lstStyle>
          <a:p>
            <a:fld id="{8F248722-FA93-4957-8A8C-9A4BE0AFECCA}" type="slidenum">
              <a:rPr lang="en-US" altLang="sv-SE">
                <a:solidFill>
                  <a:srgbClr val="000000"/>
                </a:solidFill>
              </a:rPr>
              <a:pPr/>
              <a:t>‹#›</a:t>
            </a:fld>
            <a:endParaRPr lang="en-US" altLang="sv-SE">
              <a:solidFill>
                <a:srgbClr val="000000"/>
              </a:solidFill>
            </a:endParaRPr>
          </a:p>
        </p:txBody>
      </p:sp>
    </p:spTree>
    <p:extLst>
      <p:ext uri="{BB962C8B-B14F-4D97-AF65-F5344CB8AC3E}">
        <p14:creationId xmlns:p14="http://schemas.microsoft.com/office/powerpoint/2010/main" xmlns="" val="26329765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reserve="1">
  <p:cSld name="Rubrik och tabell">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p>
            <a:r>
              <a:rPr lang="sv-SE" smtClean="0"/>
              <a:t>Klicka här för att ändra format</a:t>
            </a:r>
            <a:endParaRPr lang="sv-SE"/>
          </a:p>
        </p:txBody>
      </p:sp>
      <p:sp>
        <p:nvSpPr>
          <p:cNvPr id="3" name="Platshållare för tabell 2"/>
          <p:cNvSpPr>
            <a:spLocks noGrp="1"/>
          </p:cNvSpPr>
          <p:nvPr>
            <p:ph type="tbl" idx="1"/>
          </p:nvPr>
        </p:nvSpPr>
        <p:spPr>
          <a:xfrm>
            <a:off x="457200" y="1600200"/>
            <a:ext cx="8229600" cy="4525963"/>
          </a:xfrm>
        </p:spPr>
        <p:txBody>
          <a:bodyPr/>
          <a:lstStyle/>
          <a:p>
            <a:endParaRPr lang="sv-SE"/>
          </a:p>
        </p:txBody>
      </p:sp>
      <p:sp>
        <p:nvSpPr>
          <p:cNvPr id="4" name="Platshållare för datum 3"/>
          <p:cNvSpPr>
            <a:spLocks noGrp="1"/>
          </p:cNvSpPr>
          <p:nvPr>
            <p:ph type="dt" sz="half" idx="10"/>
          </p:nvPr>
        </p:nvSpPr>
        <p:spPr>
          <a:xfrm>
            <a:off x="457200" y="6245225"/>
            <a:ext cx="2133600" cy="476250"/>
          </a:xfrm>
        </p:spPr>
        <p:txBody>
          <a:bodyPr/>
          <a:lstStyle>
            <a:lvl1pPr>
              <a:defRPr/>
            </a:lvl1pPr>
          </a:lstStyle>
          <a:p>
            <a:endParaRPr lang="en-US" altLang="sv-SE">
              <a:solidFill>
                <a:srgbClr val="000000"/>
              </a:solidFill>
            </a:endParaRPr>
          </a:p>
        </p:txBody>
      </p:sp>
      <p:sp>
        <p:nvSpPr>
          <p:cNvPr id="5" name="Platshållare för sidfot 4"/>
          <p:cNvSpPr>
            <a:spLocks noGrp="1"/>
          </p:cNvSpPr>
          <p:nvPr>
            <p:ph type="ftr" sz="quarter" idx="11"/>
          </p:nvPr>
        </p:nvSpPr>
        <p:spPr>
          <a:xfrm>
            <a:off x="3124200" y="6245225"/>
            <a:ext cx="2895600" cy="476250"/>
          </a:xfrm>
        </p:spPr>
        <p:txBody>
          <a:bodyPr/>
          <a:lstStyle>
            <a:lvl1pPr>
              <a:defRPr/>
            </a:lvl1pPr>
          </a:lstStyle>
          <a:p>
            <a:endParaRPr lang="en-US" altLang="sv-SE">
              <a:solidFill>
                <a:srgbClr val="000000"/>
              </a:solidFill>
            </a:endParaRPr>
          </a:p>
        </p:txBody>
      </p:sp>
      <p:sp>
        <p:nvSpPr>
          <p:cNvPr id="6" name="Platshållare för bildnummer 5"/>
          <p:cNvSpPr>
            <a:spLocks noGrp="1"/>
          </p:cNvSpPr>
          <p:nvPr>
            <p:ph type="sldNum" sz="quarter" idx="12"/>
          </p:nvPr>
        </p:nvSpPr>
        <p:spPr>
          <a:xfrm>
            <a:off x="6553200" y="6245225"/>
            <a:ext cx="2133600" cy="476250"/>
          </a:xfrm>
        </p:spPr>
        <p:txBody>
          <a:bodyPr/>
          <a:lstStyle>
            <a:lvl1pPr>
              <a:defRPr/>
            </a:lvl1pPr>
          </a:lstStyle>
          <a:p>
            <a:fld id="{52FF9FCE-5C61-4727-ACCB-17DAB845F827}" type="slidenum">
              <a:rPr lang="en-US" altLang="sv-SE">
                <a:solidFill>
                  <a:srgbClr val="000000"/>
                </a:solidFill>
              </a:rPr>
              <a:pPr/>
              <a:t>‹#›</a:t>
            </a:fld>
            <a:endParaRPr lang="en-US" altLang="sv-SE">
              <a:solidFill>
                <a:srgbClr val="000000"/>
              </a:solidFill>
            </a:endParaRPr>
          </a:p>
        </p:txBody>
      </p:sp>
    </p:spTree>
    <p:extLst>
      <p:ext uri="{BB962C8B-B14F-4D97-AF65-F5344CB8AC3E}">
        <p14:creationId xmlns:p14="http://schemas.microsoft.com/office/powerpoint/2010/main" xmlns="" val="19441163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Innehåll">
    <p:spTree>
      <p:nvGrpSpPr>
        <p:cNvPr id="1" name=""/>
        <p:cNvGrpSpPr/>
        <p:nvPr/>
      </p:nvGrpSpPr>
      <p:grpSpPr>
        <a:xfrm>
          <a:off x="0" y="0"/>
          <a:ext cx="0" cy="0"/>
          <a:chOff x="0" y="0"/>
          <a:chExt cx="0" cy="0"/>
        </a:xfrm>
      </p:grpSpPr>
      <p:sp>
        <p:nvSpPr>
          <p:cNvPr id="2" name="Platshållare för innehåll 1"/>
          <p:cNvSpPr>
            <a:spLocks noGrp="1"/>
          </p:cNvSpPr>
          <p:nvPr>
            <p:ph/>
          </p:nvPr>
        </p:nvSpPr>
        <p:spPr>
          <a:xfrm>
            <a:off x="457200" y="274638"/>
            <a:ext cx="8229600" cy="585152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3" name="Platshållare för datum 2"/>
          <p:cNvSpPr>
            <a:spLocks noGrp="1"/>
          </p:cNvSpPr>
          <p:nvPr>
            <p:ph type="dt" sz="half" idx="10"/>
          </p:nvPr>
        </p:nvSpPr>
        <p:spPr>
          <a:xfrm>
            <a:off x="457200" y="6245225"/>
            <a:ext cx="2133600" cy="476250"/>
          </a:xfrm>
        </p:spPr>
        <p:txBody>
          <a:bodyPr/>
          <a:lstStyle>
            <a:lvl1pPr>
              <a:defRPr/>
            </a:lvl1pPr>
          </a:lstStyle>
          <a:p>
            <a:endParaRPr lang="en-US" altLang="sv-SE">
              <a:solidFill>
                <a:srgbClr val="000000"/>
              </a:solidFill>
            </a:endParaRPr>
          </a:p>
        </p:txBody>
      </p:sp>
      <p:sp>
        <p:nvSpPr>
          <p:cNvPr id="4" name="Platshållare för sidfot 3"/>
          <p:cNvSpPr>
            <a:spLocks noGrp="1"/>
          </p:cNvSpPr>
          <p:nvPr>
            <p:ph type="ftr" sz="quarter" idx="11"/>
          </p:nvPr>
        </p:nvSpPr>
        <p:spPr>
          <a:xfrm>
            <a:off x="3124200" y="6245225"/>
            <a:ext cx="2895600" cy="476250"/>
          </a:xfrm>
        </p:spPr>
        <p:txBody>
          <a:bodyPr/>
          <a:lstStyle>
            <a:lvl1pPr>
              <a:defRPr/>
            </a:lvl1pPr>
          </a:lstStyle>
          <a:p>
            <a:endParaRPr lang="en-US" altLang="sv-SE">
              <a:solidFill>
                <a:srgbClr val="000000"/>
              </a:solidFill>
            </a:endParaRPr>
          </a:p>
        </p:txBody>
      </p:sp>
      <p:sp>
        <p:nvSpPr>
          <p:cNvPr id="5" name="Platshållare för bildnummer 4"/>
          <p:cNvSpPr>
            <a:spLocks noGrp="1"/>
          </p:cNvSpPr>
          <p:nvPr>
            <p:ph type="sldNum" sz="quarter" idx="12"/>
          </p:nvPr>
        </p:nvSpPr>
        <p:spPr>
          <a:xfrm>
            <a:off x="6553200" y="6245225"/>
            <a:ext cx="2133600" cy="476250"/>
          </a:xfrm>
        </p:spPr>
        <p:txBody>
          <a:bodyPr/>
          <a:lstStyle>
            <a:lvl1pPr>
              <a:defRPr/>
            </a:lvl1pPr>
          </a:lstStyle>
          <a:p>
            <a:fld id="{9DE198C6-625F-4FFA-9DEE-96FF171BA878}" type="slidenum">
              <a:rPr lang="en-US" altLang="sv-SE">
                <a:solidFill>
                  <a:srgbClr val="000000"/>
                </a:solidFill>
              </a:rPr>
              <a:pPr/>
              <a:t>‹#›</a:t>
            </a:fld>
            <a:endParaRPr lang="en-US" altLang="sv-SE">
              <a:solidFill>
                <a:srgbClr val="000000"/>
              </a:solidFill>
            </a:endParaRPr>
          </a:p>
        </p:txBody>
      </p:sp>
    </p:spTree>
    <p:extLst>
      <p:ext uri="{BB962C8B-B14F-4D97-AF65-F5344CB8AC3E}">
        <p14:creationId xmlns:p14="http://schemas.microsoft.com/office/powerpoint/2010/main" xmlns="" val="2713025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cxnSp>
        <p:nvCxnSpPr>
          <p:cNvPr id="7" name="Straight Connector 34"/>
          <p:cNvCxnSpPr/>
          <p:nvPr userDrawn="1"/>
        </p:nvCxnSpPr>
        <p:spPr>
          <a:xfrm>
            <a:off x="0" y="5661248"/>
            <a:ext cx="9144000"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8" name="Picture 4"/>
          <p:cNvPicPr>
            <a:picLocks noChangeAspect="1" noChangeArrowheads="1"/>
          </p:cNvPicPr>
          <p:nvPr userDrawn="1"/>
        </p:nvPicPr>
        <p:blipFill>
          <a:blip r:embed="rId2" cstate="print">
            <a:clrChange>
              <a:clrFrom>
                <a:srgbClr val="CF4A9B"/>
              </a:clrFrom>
              <a:clrTo>
                <a:srgbClr val="CF4A9B">
                  <a:alpha val="0"/>
                </a:srgbClr>
              </a:clrTo>
            </a:clrChange>
          </a:blip>
          <a:srcRect/>
          <a:stretch>
            <a:fillRect/>
          </a:stretch>
        </p:blipFill>
        <p:spPr bwMode="auto">
          <a:xfrm>
            <a:off x="8028384" y="5805264"/>
            <a:ext cx="936104" cy="936104"/>
          </a:xfrm>
          <a:prstGeom prst="rect">
            <a:avLst/>
          </a:prstGeom>
          <a:noFill/>
          <a:ln w="9525">
            <a:noFill/>
            <a:miter lim="800000"/>
            <a:headEnd/>
            <a:tailEnd/>
          </a:ln>
        </p:spPr>
      </p:pic>
      <p:pic>
        <p:nvPicPr>
          <p:cNvPr id="10" name="Picture 8"/>
          <p:cNvPicPr>
            <a:picLocks noChangeAspect="1" noChangeArrowheads="1"/>
          </p:cNvPicPr>
          <p:nvPr userDrawn="1"/>
        </p:nvPicPr>
        <p:blipFill>
          <a:blip r:embed="rId3" cstate="print"/>
          <a:srcRect/>
          <a:stretch>
            <a:fillRect/>
          </a:stretch>
        </p:blipFill>
        <p:spPr bwMode="auto">
          <a:xfrm>
            <a:off x="0" y="0"/>
            <a:ext cx="276493" cy="6858000"/>
          </a:xfrm>
          <a:prstGeom prst="rect">
            <a:avLst/>
          </a:prstGeom>
          <a:noFill/>
          <a:ln w="9525">
            <a:noFill/>
            <a:miter lim="800000"/>
            <a:headEnd/>
            <a:tailEnd/>
          </a:ln>
        </p:spPr>
      </p:pic>
      <p:sp>
        <p:nvSpPr>
          <p:cNvPr id="15" name="Platshållare för text 14"/>
          <p:cNvSpPr>
            <a:spLocks noGrp="1"/>
          </p:cNvSpPr>
          <p:nvPr>
            <p:ph type="body" sz="quarter" idx="10" hasCustomPrompt="1"/>
          </p:nvPr>
        </p:nvSpPr>
        <p:spPr>
          <a:xfrm>
            <a:off x="539750" y="5877271"/>
            <a:ext cx="3816226" cy="292387"/>
          </a:xfrm>
        </p:spPr>
        <p:txBody>
          <a:bodyPr>
            <a:noAutofit/>
          </a:bodyPr>
          <a:lstStyle>
            <a:lvl1pPr marL="0" indent="0">
              <a:buNone/>
              <a:defRPr sz="1600" b="0">
                <a:solidFill>
                  <a:schemeClr val="tx1">
                    <a:lumMod val="50000"/>
                    <a:lumOff val="50000"/>
                  </a:schemeClr>
                </a:solidFill>
                <a:latin typeface="+mn-lt"/>
              </a:defRPr>
            </a:lvl1pPr>
            <a:lvl2pPr>
              <a:defRPr sz="1600"/>
            </a:lvl2pPr>
            <a:lvl3pPr>
              <a:defRPr sz="1600"/>
            </a:lvl3pPr>
            <a:lvl4pPr>
              <a:defRPr sz="1600"/>
            </a:lvl4pPr>
            <a:lvl5pPr>
              <a:defRPr sz="1600"/>
            </a:lvl5pPr>
          </a:lstStyle>
          <a:p>
            <a:pPr lvl="0"/>
            <a:r>
              <a:rPr lang="sv-SE" dirty="0" smtClean="0"/>
              <a:t>Namn Efternamn</a:t>
            </a:r>
            <a:endParaRPr lang="sv-SE" dirty="0"/>
          </a:p>
        </p:txBody>
      </p:sp>
      <p:sp>
        <p:nvSpPr>
          <p:cNvPr id="16" name="Platshållare för text 14"/>
          <p:cNvSpPr>
            <a:spLocks noGrp="1"/>
          </p:cNvSpPr>
          <p:nvPr>
            <p:ph type="body" sz="quarter" idx="11" hasCustomPrompt="1"/>
          </p:nvPr>
        </p:nvSpPr>
        <p:spPr>
          <a:xfrm>
            <a:off x="539552" y="6169659"/>
            <a:ext cx="3816424" cy="292388"/>
          </a:xfrm>
        </p:spPr>
        <p:txBody>
          <a:bodyPr>
            <a:noAutofit/>
          </a:bodyPr>
          <a:lstStyle>
            <a:lvl1pPr marL="0" indent="0">
              <a:buNone/>
              <a:defRPr sz="1600" b="0">
                <a:solidFill>
                  <a:schemeClr val="tx1">
                    <a:lumMod val="50000"/>
                    <a:lumOff val="50000"/>
                  </a:schemeClr>
                </a:solidFill>
                <a:latin typeface="+mn-lt"/>
              </a:defRPr>
            </a:lvl1pPr>
            <a:lvl2pPr>
              <a:defRPr sz="1600"/>
            </a:lvl2pPr>
            <a:lvl3pPr>
              <a:defRPr sz="1600"/>
            </a:lvl3pPr>
            <a:lvl4pPr>
              <a:defRPr sz="1600"/>
            </a:lvl4pPr>
            <a:lvl5pPr>
              <a:defRPr sz="1600"/>
            </a:lvl5pPr>
          </a:lstStyle>
          <a:p>
            <a:pPr lvl="0"/>
            <a:r>
              <a:rPr lang="sv-SE" dirty="0" smtClean="0"/>
              <a:t>Valfri övrig information, t ex roll eller e-post</a:t>
            </a:r>
            <a:endParaRPr lang="sv-SE" dirty="0"/>
          </a:p>
        </p:txBody>
      </p:sp>
      <p:sp>
        <p:nvSpPr>
          <p:cNvPr id="20" name="Platshållare för text 19"/>
          <p:cNvSpPr>
            <a:spLocks noGrp="1"/>
          </p:cNvSpPr>
          <p:nvPr>
            <p:ph type="body" sz="quarter" idx="12" hasCustomPrompt="1"/>
          </p:nvPr>
        </p:nvSpPr>
        <p:spPr>
          <a:xfrm>
            <a:off x="395536" y="188640"/>
            <a:ext cx="8640960" cy="504056"/>
          </a:xfrm>
        </p:spPr>
        <p:txBody>
          <a:bodyPr/>
          <a:lstStyle>
            <a:lvl1pPr marL="0" indent="0" algn="ctr">
              <a:buNone/>
              <a:defRPr/>
            </a:lvl1pPr>
          </a:lstStyle>
          <a:p>
            <a:pPr lvl="0"/>
            <a:r>
              <a:rPr lang="sv-SE" dirty="0" smtClean="0"/>
              <a:t>Eventuell Bildrubrik</a:t>
            </a:r>
          </a:p>
        </p:txBody>
      </p:sp>
      <p:sp>
        <p:nvSpPr>
          <p:cNvPr id="22" name="Platshållare för text 21"/>
          <p:cNvSpPr>
            <a:spLocks noGrp="1"/>
          </p:cNvSpPr>
          <p:nvPr>
            <p:ph type="body" sz="quarter" idx="13" hasCustomPrompt="1"/>
          </p:nvPr>
        </p:nvSpPr>
        <p:spPr>
          <a:xfrm>
            <a:off x="395288" y="836613"/>
            <a:ext cx="8640762" cy="4679950"/>
          </a:xfrm>
        </p:spPr>
        <p:txBody>
          <a:bodyPr/>
          <a:lstStyle>
            <a:lvl1pPr>
              <a:defRPr>
                <a:latin typeface="+mn-lt"/>
              </a:defRPr>
            </a:lvl1pPr>
            <a:lvl2pPr>
              <a:defRPr/>
            </a:lvl2pPr>
            <a:lvl3pPr>
              <a:defRPr/>
            </a:lvl3pPr>
            <a:lvl4pPr>
              <a:defRPr/>
            </a:lvl4pPr>
            <a:lvl5pPr>
              <a:defRPr/>
            </a:lvl5pPr>
          </a:lstStyle>
          <a:p>
            <a:pPr lvl="0"/>
            <a:r>
              <a:rPr lang="sv-SE" dirty="0" smtClean="0"/>
              <a:t>Innehåll</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11" name="TextBox 44"/>
          <p:cNvSpPr txBox="1"/>
          <p:nvPr userDrawn="1"/>
        </p:nvSpPr>
        <p:spPr>
          <a:xfrm>
            <a:off x="4355976" y="5877272"/>
            <a:ext cx="3600400" cy="584775"/>
          </a:xfrm>
          <a:prstGeom prst="rect">
            <a:avLst/>
          </a:prstGeom>
          <a:noFill/>
          <a:ln>
            <a:noFill/>
          </a:ln>
        </p:spPr>
        <p:txBody>
          <a:bodyPr wrap="square" rtlCol="0">
            <a:spAutoFit/>
          </a:bodyPr>
          <a:lstStyle/>
          <a:p>
            <a:r>
              <a:rPr lang="sv-SE" sz="1600" b="1" dirty="0" smtClean="0">
                <a:solidFill>
                  <a:schemeClr val="bg1">
                    <a:lumMod val="65000"/>
                  </a:schemeClr>
                </a:solidFill>
                <a:cs typeface="Arial" pitchFamily="34" charset="0"/>
              </a:rPr>
              <a:t>CENTRUM</a:t>
            </a:r>
            <a:r>
              <a:rPr lang="sv-SE" sz="1600" b="1" baseline="0" dirty="0" smtClean="0">
                <a:solidFill>
                  <a:schemeClr val="bg1">
                    <a:lumMod val="65000"/>
                  </a:schemeClr>
                </a:solidFill>
                <a:cs typeface="Arial" pitchFamily="34" charset="0"/>
              </a:rPr>
              <a:t> FÖR KLIMAT OCH SÄKERHET</a:t>
            </a:r>
            <a:endParaRPr lang="sv-SE" sz="1600" b="1" dirty="0" smtClean="0">
              <a:solidFill>
                <a:schemeClr val="bg1">
                  <a:lumMod val="65000"/>
                </a:schemeClr>
              </a:solidFill>
              <a:cs typeface="Arial" pitchFamily="34" charset="0"/>
            </a:endParaRPr>
          </a:p>
          <a:p>
            <a:r>
              <a:rPr lang="sv-SE" sz="1600" b="1" dirty="0" smtClean="0">
                <a:latin typeface="+mj-lt"/>
                <a:cs typeface="Arial" pitchFamily="34" charset="0"/>
              </a:rPr>
              <a:t>KARLSTADS UNIVERSITET</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cxnSp>
        <p:nvCxnSpPr>
          <p:cNvPr id="7" name="Straight Connector 34"/>
          <p:cNvCxnSpPr/>
          <p:nvPr userDrawn="1"/>
        </p:nvCxnSpPr>
        <p:spPr>
          <a:xfrm>
            <a:off x="0" y="5661248"/>
            <a:ext cx="9144000"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8" name="Picture 4"/>
          <p:cNvPicPr>
            <a:picLocks noChangeAspect="1" noChangeArrowheads="1"/>
          </p:cNvPicPr>
          <p:nvPr userDrawn="1"/>
        </p:nvPicPr>
        <p:blipFill>
          <a:blip r:embed="rId2" cstate="print">
            <a:clrChange>
              <a:clrFrom>
                <a:srgbClr val="CF4A9B"/>
              </a:clrFrom>
              <a:clrTo>
                <a:srgbClr val="CF4A9B">
                  <a:alpha val="0"/>
                </a:srgbClr>
              </a:clrTo>
            </a:clrChange>
          </a:blip>
          <a:srcRect/>
          <a:stretch>
            <a:fillRect/>
          </a:stretch>
        </p:blipFill>
        <p:spPr bwMode="auto">
          <a:xfrm>
            <a:off x="8028384" y="5805264"/>
            <a:ext cx="936104" cy="936104"/>
          </a:xfrm>
          <a:prstGeom prst="rect">
            <a:avLst/>
          </a:prstGeom>
          <a:noFill/>
          <a:ln w="9525">
            <a:noFill/>
            <a:miter lim="800000"/>
            <a:headEnd/>
            <a:tailEnd/>
          </a:ln>
        </p:spPr>
      </p:pic>
      <p:pic>
        <p:nvPicPr>
          <p:cNvPr id="10" name="Picture 8"/>
          <p:cNvPicPr>
            <a:picLocks noChangeAspect="1" noChangeArrowheads="1"/>
          </p:cNvPicPr>
          <p:nvPr userDrawn="1"/>
        </p:nvPicPr>
        <p:blipFill>
          <a:blip r:embed="rId3" cstate="print"/>
          <a:srcRect/>
          <a:stretch>
            <a:fillRect/>
          </a:stretch>
        </p:blipFill>
        <p:spPr bwMode="auto">
          <a:xfrm>
            <a:off x="0" y="0"/>
            <a:ext cx="1426899" cy="6858000"/>
          </a:xfrm>
          <a:prstGeom prst="rect">
            <a:avLst/>
          </a:prstGeom>
          <a:noFill/>
          <a:ln w="9525">
            <a:noFill/>
            <a:miter lim="800000"/>
            <a:headEnd/>
            <a:tailEnd/>
          </a:ln>
        </p:spPr>
      </p:pic>
      <p:sp>
        <p:nvSpPr>
          <p:cNvPr id="6" name="TextBox 44"/>
          <p:cNvSpPr txBox="1"/>
          <p:nvPr userDrawn="1"/>
        </p:nvSpPr>
        <p:spPr>
          <a:xfrm>
            <a:off x="4355976" y="5877272"/>
            <a:ext cx="3600400" cy="584775"/>
          </a:xfrm>
          <a:prstGeom prst="rect">
            <a:avLst/>
          </a:prstGeom>
          <a:noFill/>
          <a:ln>
            <a:noFill/>
          </a:ln>
        </p:spPr>
        <p:txBody>
          <a:bodyPr wrap="square" rtlCol="0">
            <a:spAutoFit/>
          </a:bodyPr>
          <a:lstStyle/>
          <a:p>
            <a:r>
              <a:rPr lang="sv-SE" sz="1600" b="1" dirty="0" smtClean="0">
                <a:solidFill>
                  <a:schemeClr val="bg1">
                    <a:lumMod val="65000"/>
                  </a:schemeClr>
                </a:solidFill>
                <a:cs typeface="Arial" pitchFamily="34" charset="0"/>
              </a:rPr>
              <a:t>CENTRUM</a:t>
            </a:r>
            <a:r>
              <a:rPr lang="sv-SE" sz="1600" b="1" baseline="0" dirty="0" smtClean="0">
                <a:solidFill>
                  <a:schemeClr val="bg1">
                    <a:lumMod val="65000"/>
                  </a:schemeClr>
                </a:solidFill>
                <a:cs typeface="Arial" pitchFamily="34" charset="0"/>
              </a:rPr>
              <a:t> FÖR KLIMAT OCH SÄKERHET</a:t>
            </a:r>
            <a:endParaRPr lang="sv-SE" sz="1600" b="1" dirty="0" smtClean="0">
              <a:solidFill>
                <a:schemeClr val="bg1">
                  <a:lumMod val="65000"/>
                </a:schemeClr>
              </a:solidFill>
              <a:cs typeface="Arial" pitchFamily="34" charset="0"/>
            </a:endParaRPr>
          </a:p>
          <a:p>
            <a:r>
              <a:rPr lang="sv-SE" sz="1600" b="1" dirty="0" smtClean="0">
                <a:latin typeface="+mj-lt"/>
                <a:cs typeface="Arial" pitchFamily="34" charset="0"/>
              </a:rPr>
              <a:t>KARLSTADS UNIVERSITET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a:xfrm>
            <a:off x="457200" y="6356350"/>
            <a:ext cx="2133600" cy="365125"/>
          </a:xfrm>
          <a:prstGeom prst="rect">
            <a:avLst/>
          </a:prstGeom>
        </p:spPr>
        <p:txBody>
          <a:bodyPr/>
          <a:lstStyle/>
          <a:p>
            <a:fld id="{ACC90166-3573-420F-B793-7B425C1847B1}" type="datetimeFigureOut">
              <a:rPr lang="sv-SE" smtClean="0"/>
              <a:pPr/>
              <a:t>2015-05-28</a:t>
            </a:fld>
            <a:endParaRPr lang="sv-SE"/>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p>
            <a:endParaRPr lang="sv-SE"/>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a:lstStyle/>
          <a:p>
            <a:fld id="{A66E8594-DFE5-4EA1-876F-3E1524E835D3}" type="slidenum">
              <a:rPr lang="sv-SE" smtClean="0"/>
              <a:pPr/>
              <a:t>‹#›</a:t>
            </a:fld>
            <a:endParaRPr lang="sv-SE"/>
          </a:p>
        </p:txBody>
      </p:sp>
    </p:spTree>
    <p:extLst>
      <p:ext uri="{BB962C8B-B14F-4D97-AF65-F5344CB8AC3E}">
        <p14:creationId xmlns:p14="http://schemas.microsoft.com/office/powerpoint/2010/main" xmlns="" val="4102606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a:xfrm>
            <a:off x="457200" y="6245225"/>
            <a:ext cx="2133600" cy="476250"/>
          </a:xfrm>
          <a:prstGeom prst="rect">
            <a:avLst/>
          </a:prstGeom>
        </p:spPr>
        <p:txBody>
          <a:bodyPr/>
          <a:lstStyle>
            <a:lvl1pPr>
              <a:defRPr/>
            </a:lvl1pPr>
          </a:lstStyle>
          <a:p>
            <a:endParaRPr lang="en-US" altLang="sv-SE"/>
          </a:p>
        </p:txBody>
      </p:sp>
      <p:sp>
        <p:nvSpPr>
          <p:cNvPr id="3" name="Platshållare för sidfot 2"/>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sv-SE"/>
          </a:p>
        </p:txBody>
      </p:sp>
      <p:sp>
        <p:nvSpPr>
          <p:cNvPr id="4" name="Platshållare för bildnummer 3"/>
          <p:cNvSpPr>
            <a:spLocks noGrp="1"/>
          </p:cNvSpPr>
          <p:nvPr>
            <p:ph type="sldNum" sz="quarter" idx="12"/>
          </p:nvPr>
        </p:nvSpPr>
        <p:spPr>
          <a:xfrm>
            <a:off x="6553200" y="6245225"/>
            <a:ext cx="2133600" cy="476250"/>
          </a:xfrm>
          <a:prstGeom prst="rect">
            <a:avLst/>
          </a:prstGeom>
        </p:spPr>
        <p:txBody>
          <a:bodyPr/>
          <a:lstStyle>
            <a:lvl1pPr>
              <a:defRPr/>
            </a:lvl1pPr>
          </a:lstStyle>
          <a:p>
            <a:fld id="{9D7027DB-B35A-4E17-B2C4-5EA9C27E8CBB}" type="slidenum">
              <a:rPr lang="en-US" altLang="sv-SE"/>
              <a:pPr/>
              <a:t>‹#›</a:t>
            </a:fld>
            <a:endParaRPr lang="en-US" altLang="sv-SE"/>
          </a:p>
        </p:txBody>
      </p:sp>
    </p:spTree>
    <p:extLst>
      <p:ext uri="{BB962C8B-B14F-4D97-AF65-F5344CB8AC3E}">
        <p14:creationId xmlns:p14="http://schemas.microsoft.com/office/powerpoint/2010/main" xmlns="" val="269065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bl">
  <p:cSld name="Rubrik och tabell">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p>
            <a:r>
              <a:rPr lang="sv-SE" smtClean="0"/>
              <a:t>Klicka här för att ändra format</a:t>
            </a:r>
            <a:endParaRPr lang="sv-SE"/>
          </a:p>
        </p:txBody>
      </p:sp>
      <p:sp>
        <p:nvSpPr>
          <p:cNvPr id="3" name="Platshållare för tabell 2"/>
          <p:cNvSpPr>
            <a:spLocks noGrp="1"/>
          </p:cNvSpPr>
          <p:nvPr>
            <p:ph type="tbl" idx="1"/>
          </p:nvPr>
        </p:nvSpPr>
        <p:spPr>
          <a:xfrm>
            <a:off x="457200" y="1600200"/>
            <a:ext cx="8229600" cy="4525963"/>
          </a:xfrm>
        </p:spPr>
        <p:txBody>
          <a:bodyPr/>
          <a:lstStyle/>
          <a:p>
            <a:endParaRPr lang="sv-SE"/>
          </a:p>
        </p:txBody>
      </p:sp>
      <p:sp>
        <p:nvSpPr>
          <p:cNvPr id="4" name="Platshållare för datum 3"/>
          <p:cNvSpPr>
            <a:spLocks noGrp="1"/>
          </p:cNvSpPr>
          <p:nvPr>
            <p:ph type="dt" sz="half" idx="10"/>
          </p:nvPr>
        </p:nvSpPr>
        <p:spPr>
          <a:xfrm>
            <a:off x="457200" y="6245225"/>
            <a:ext cx="2133600" cy="476250"/>
          </a:xfrm>
          <a:prstGeom prst="rect">
            <a:avLst/>
          </a:prstGeom>
        </p:spPr>
        <p:txBody>
          <a:bodyPr/>
          <a:lstStyle>
            <a:lvl1pPr>
              <a:defRPr/>
            </a:lvl1pPr>
          </a:lstStyle>
          <a:p>
            <a:endParaRPr lang="en-US" altLang="sv-SE"/>
          </a:p>
        </p:txBody>
      </p:sp>
      <p:sp>
        <p:nvSpPr>
          <p:cNvPr id="5" name="Platshållare för sidfot 4"/>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sv-SE"/>
          </a:p>
        </p:txBody>
      </p:sp>
      <p:sp>
        <p:nvSpPr>
          <p:cNvPr id="6" name="Platshållare för bildnummer 5"/>
          <p:cNvSpPr>
            <a:spLocks noGrp="1"/>
          </p:cNvSpPr>
          <p:nvPr>
            <p:ph type="sldNum" sz="quarter" idx="12"/>
          </p:nvPr>
        </p:nvSpPr>
        <p:spPr>
          <a:xfrm>
            <a:off x="6553200" y="6245225"/>
            <a:ext cx="2133600" cy="476250"/>
          </a:xfrm>
          <a:prstGeom prst="rect">
            <a:avLst/>
          </a:prstGeom>
        </p:spPr>
        <p:txBody>
          <a:bodyPr/>
          <a:lstStyle>
            <a:lvl1pPr>
              <a:defRPr/>
            </a:lvl1pPr>
          </a:lstStyle>
          <a:p>
            <a:fld id="{52FF9FCE-5C61-4727-ACCB-17DAB845F827}" type="slidenum">
              <a:rPr lang="en-US" altLang="sv-SE"/>
              <a:pPr/>
              <a:t>‹#›</a:t>
            </a:fld>
            <a:endParaRPr lang="en-US" altLang="sv-SE"/>
          </a:p>
        </p:txBody>
      </p:sp>
    </p:spTree>
    <p:extLst>
      <p:ext uri="{BB962C8B-B14F-4D97-AF65-F5344CB8AC3E}">
        <p14:creationId xmlns:p14="http://schemas.microsoft.com/office/powerpoint/2010/main" xmlns="" val="1996085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lvl1pPr>
              <a:defRPr/>
            </a:lvl1pPr>
          </a:lstStyle>
          <a:p>
            <a:endParaRPr lang="en-US" altLang="sv-SE">
              <a:solidFill>
                <a:srgbClr val="000000"/>
              </a:solidFill>
            </a:endParaRPr>
          </a:p>
        </p:txBody>
      </p:sp>
      <p:sp>
        <p:nvSpPr>
          <p:cNvPr id="5" name="Platshållare för sidfot 4"/>
          <p:cNvSpPr>
            <a:spLocks noGrp="1"/>
          </p:cNvSpPr>
          <p:nvPr>
            <p:ph type="ftr" sz="quarter" idx="11"/>
          </p:nvPr>
        </p:nvSpPr>
        <p:spPr/>
        <p:txBody>
          <a:bodyPr/>
          <a:lstStyle>
            <a:lvl1pPr>
              <a:defRPr/>
            </a:lvl1pPr>
          </a:lstStyle>
          <a:p>
            <a:endParaRPr lang="en-US" altLang="sv-SE">
              <a:solidFill>
                <a:srgbClr val="000000"/>
              </a:solidFill>
            </a:endParaRPr>
          </a:p>
        </p:txBody>
      </p:sp>
      <p:sp>
        <p:nvSpPr>
          <p:cNvPr id="6" name="Platshållare för bildnummer 5"/>
          <p:cNvSpPr>
            <a:spLocks noGrp="1"/>
          </p:cNvSpPr>
          <p:nvPr>
            <p:ph type="sldNum" sz="quarter" idx="12"/>
          </p:nvPr>
        </p:nvSpPr>
        <p:spPr/>
        <p:txBody>
          <a:bodyPr/>
          <a:lstStyle>
            <a:lvl1pPr>
              <a:defRPr/>
            </a:lvl1pPr>
          </a:lstStyle>
          <a:p>
            <a:fld id="{E6950E67-E7A7-475D-8DBB-1BE7DAAD3D87}" type="slidenum">
              <a:rPr lang="en-US" altLang="sv-SE">
                <a:solidFill>
                  <a:srgbClr val="000000"/>
                </a:solidFill>
              </a:rPr>
              <a:pPr/>
              <a:t>‹#›</a:t>
            </a:fld>
            <a:endParaRPr lang="en-US" altLang="sv-SE">
              <a:solidFill>
                <a:srgbClr val="000000"/>
              </a:solidFill>
            </a:endParaRPr>
          </a:p>
        </p:txBody>
      </p:sp>
    </p:spTree>
    <p:extLst>
      <p:ext uri="{BB962C8B-B14F-4D97-AF65-F5344CB8AC3E}">
        <p14:creationId xmlns:p14="http://schemas.microsoft.com/office/powerpoint/2010/main" xmlns="" val="1521681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endParaRPr lang="en-US" altLang="sv-SE">
              <a:solidFill>
                <a:srgbClr val="000000"/>
              </a:solidFill>
            </a:endParaRPr>
          </a:p>
        </p:txBody>
      </p:sp>
      <p:sp>
        <p:nvSpPr>
          <p:cNvPr id="5" name="Platshållare för sidfot 4"/>
          <p:cNvSpPr>
            <a:spLocks noGrp="1"/>
          </p:cNvSpPr>
          <p:nvPr>
            <p:ph type="ftr" sz="quarter" idx="11"/>
          </p:nvPr>
        </p:nvSpPr>
        <p:spPr/>
        <p:txBody>
          <a:bodyPr/>
          <a:lstStyle>
            <a:lvl1pPr>
              <a:defRPr/>
            </a:lvl1pPr>
          </a:lstStyle>
          <a:p>
            <a:endParaRPr lang="en-US" altLang="sv-SE">
              <a:solidFill>
                <a:srgbClr val="000000"/>
              </a:solidFill>
            </a:endParaRPr>
          </a:p>
        </p:txBody>
      </p:sp>
      <p:sp>
        <p:nvSpPr>
          <p:cNvPr id="6" name="Platshållare för bildnummer 5"/>
          <p:cNvSpPr>
            <a:spLocks noGrp="1"/>
          </p:cNvSpPr>
          <p:nvPr>
            <p:ph type="sldNum" sz="quarter" idx="12"/>
          </p:nvPr>
        </p:nvSpPr>
        <p:spPr/>
        <p:txBody>
          <a:bodyPr/>
          <a:lstStyle>
            <a:lvl1pPr>
              <a:defRPr/>
            </a:lvl1pPr>
          </a:lstStyle>
          <a:p>
            <a:fld id="{36511DA9-7FF5-4852-B16D-0B0E15178D02}" type="slidenum">
              <a:rPr lang="en-US" altLang="sv-SE">
                <a:solidFill>
                  <a:srgbClr val="000000"/>
                </a:solidFill>
              </a:rPr>
              <a:pPr/>
              <a:t>‹#›</a:t>
            </a:fld>
            <a:endParaRPr lang="en-US" altLang="sv-SE">
              <a:solidFill>
                <a:srgbClr val="000000"/>
              </a:solidFill>
            </a:endParaRPr>
          </a:p>
        </p:txBody>
      </p:sp>
    </p:spTree>
    <p:extLst>
      <p:ext uri="{BB962C8B-B14F-4D97-AF65-F5344CB8AC3E}">
        <p14:creationId xmlns:p14="http://schemas.microsoft.com/office/powerpoint/2010/main" xmlns="" val="1893114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endParaRPr lang="en-US" altLang="sv-SE">
              <a:solidFill>
                <a:srgbClr val="000000"/>
              </a:solidFill>
            </a:endParaRPr>
          </a:p>
        </p:txBody>
      </p:sp>
      <p:sp>
        <p:nvSpPr>
          <p:cNvPr id="5" name="Platshållare för sidfot 4"/>
          <p:cNvSpPr>
            <a:spLocks noGrp="1"/>
          </p:cNvSpPr>
          <p:nvPr>
            <p:ph type="ftr" sz="quarter" idx="11"/>
          </p:nvPr>
        </p:nvSpPr>
        <p:spPr/>
        <p:txBody>
          <a:bodyPr/>
          <a:lstStyle>
            <a:lvl1pPr>
              <a:defRPr/>
            </a:lvl1pPr>
          </a:lstStyle>
          <a:p>
            <a:endParaRPr lang="en-US" altLang="sv-SE">
              <a:solidFill>
                <a:srgbClr val="000000"/>
              </a:solidFill>
            </a:endParaRPr>
          </a:p>
        </p:txBody>
      </p:sp>
      <p:sp>
        <p:nvSpPr>
          <p:cNvPr id="6" name="Platshållare för bildnummer 5"/>
          <p:cNvSpPr>
            <a:spLocks noGrp="1"/>
          </p:cNvSpPr>
          <p:nvPr>
            <p:ph type="sldNum" sz="quarter" idx="12"/>
          </p:nvPr>
        </p:nvSpPr>
        <p:spPr/>
        <p:txBody>
          <a:bodyPr/>
          <a:lstStyle>
            <a:lvl1pPr>
              <a:defRPr/>
            </a:lvl1pPr>
          </a:lstStyle>
          <a:p>
            <a:fld id="{62F87867-2EBF-4374-BB33-3CD708A66E5A}" type="slidenum">
              <a:rPr lang="en-US" altLang="sv-SE">
                <a:solidFill>
                  <a:srgbClr val="000000"/>
                </a:solidFill>
              </a:rPr>
              <a:pPr/>
              <a:t>‹#›</a:t>
            </a:fld>
            <a:endParaRPr lang="en-US" altLang="sv-SE">
              <a:solidFill>
                <a:srgbClr val="000000"/>
              </a:solidFill>
            </a:endParaRPr>
          </a:p>
        </p:txBody>
      </p:sp>
    </p:spTree>
    <p:extLst>
      <p:ext uri="{BB962C8B-B14F-4D97-AF65-F5344CB8AC3E}">
        <p14:creationId xmlns:p14="http://schemas.microsoft.com/office/powerpoint/2010/main" xmlns="" val="40590270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image" Target="../media/image4.jpeg"/><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39752" y="116632"/>
            <a:ext cx="6804248" cy="576064"/>
          </a:xfrm>
          <a:prstGeom prst="rect">
            <a:avLst/>
          </a:prstGeom>
        </p:spPr>
        <p:txBody>
          <a:bodyPr vert="horz" lIns="91440" tIns="45720" rIns="91440" bIns="45720" rtlCol="0" anchor="ctr">
            <a:normAutofit/>
          </a:bodyPr>
          <a:lstStyle/>
          <a:p>
            <a:r>
              <a:rPr lang="en-US" dirty="0" err="1" smtClean="0"/>
              <a:t>Rubrik</a:t>
            </a:r>
            <a:endParaRPr lang="sv-SE" dirty="0"/>
          </a:p>
        </p:txBody>
      </p:sp>
      <p:sp>
        <p:nvSpPr>
          <p:cNvPr id="3" name="Text Placeholder 2"/>
          <p:cNvSpPr>
            <a:spLocks noGrp="1"/>
          </p:cNvSpPr>
          <p:nvPr>
            <p:ph type="body" idx="1"/>
          </p:nvPr>
        </p:nvSpPr>
        <p:spPr>
          <a:xfrm>
            <a:off x="2339752" y="836713"/>
            <a:ext cx="6804248" cy="4896544"/>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7" r:id="rId5"/>
    <p:sldLayoutId id="2147483668" r:id="rId6"/>
  </p:sldLayoutIdLst>
  <p:txStyles>
    <p:titleStyle>
      <a:lvl1pPr algn="ctr"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b="1" kern="1200">
          <a:solidFill>
            <a:schemeClr val="tx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000" b="1"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r="-16781"/>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sv-SE" smtClean="0"/>
              <a:t>Klicka här för att ändra format</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sv-SE" smtClean="0"/>
              <a:t>Klicka här för att ändra format på bakgrundstexten</a:t>
            </a:r>
          </a:p>
          <a:p>
            <a:pPr lvl="1"/>
            <a:r>
              <a:rPr lang="en-US" altLang="sv-SE" smtClean="0"/>
              <a:t>Nivå två</a:t>
            </a:r>
          </a:p>
          <a:p>
            <a:pPr lvl="2"/>
            <a:r>
              <a:rPr lang="en-US" altLang="sv-SE" smtClean="0"/>
              <a:t>Nivå tre</a:t>
            </a:r>
          </a:p>
          <a:p>
            <a:pPr lvl="3"/>
            <a:r>
              <a:rPr lang="en-US" altLang="sv-SE" smtClean="0"/>
              <a:t>Nivå fyra</a:t>
            </a:r>
          </a:p>
          <a:p>
            <a:pPr lvl="4"/>
            <a:r>
              <a:rPr lang="en-US" altLang="sv-SE" smtClean="0"/>
              <a:t>Nivå fem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pPr fontAlgn="base">
              <a:spcBef>
                <a:spcPct val="0"/>
              </a:spcBef>
              <a:spcAft>
                <a:spcPct val="0"/>
              </a:spcAft>
            </a:pPr>
            <a:endParaRPr lang="en-US" altLang="sv-SE"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pPr fontAlgn="base">
              <a:spcBef>
                <a:spcPct val="0"/>
              </a:spcBef>
              <a:spcAft>
                <a:spcPct val="0"/>
              </a:spcAft>
            </a:pPr>
            <a:endParaRPr lang="en-US" altLang="sv-SE"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fontAlgn="base">
              <a:spcBef>
                <a:spcPct val="0"/>
              </a:spcBef>
              <a:spcAft>
                <a:spcPct val="0"/>
              </a:spcAft>
            </a:pPr>
            <a:fld id="{9B0A05FF-C77F-4484-906B-19AE2B94855D}" type="slidenum">
              <a:rPr lang="en-US" altLang="sv-SE" smtClean="0">
                <a:solidFill>
                  <a:srgbClr val="000000"/>
                </a:solidFill>
              </a:rPr>
              <a:pPr fontAlgn="base">
                <a:spcBef>
                  <a:spcPct val="0"/>
                </a:spcBef>
                <a:spcAft>
                  <a:spcPct val="0"/>
                </a:spcAft>
              </a:pPr>
              <a:t>‹#›</a:t>
            </a:fld>
            <a:endParaRPr lang="en-US" altLang="sv-SE" smtClean="0">
              <a:solidFill>
                <a:srgbClr val="000000"/>
              </a:solidFill>
            </a:endParaRPr>
          </a:p>
        </p:txBody>
      </p:sp>
    </p:spTree>
    <p:extLst>
      <p:ext uri="{BB962C8B-B14F-4D97-AF65-F5344CB8AC3E}">
        <p14:creationId xmlns:p14="http://schemas.microsoft.com/office/powerpoint/2010/main" xmlns="" val="1371765749"/>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Office_Word-dokument1.doc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Office_Word-dokument2.docx"/><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Office_Word-dokument3.docx"/><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cnds.se/" TargetMode="External"/><Relationship Id="rId2" Type="http://schemas.openxmlformats.org/officeDocument/2006/relationships/hyperlink" Target="http://www.kau.se/klimat-och-sakerhet"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r="-16781"/>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95288" y="1382713"/>
            <a:ext cx="8280400" cy="1830387"/>
          </a:xfrm>
        </p:spPr>
        <p:txBody>
          <a:bodyPr/>
          <a:lstStyle/>
          <a:p>
            <a:r>
              <a:rPr lang="sv-SE" sz="3600" b="1" dirty="0" err="1" smtClean="0">
                <a:solidFill>
                  <a:srgbClr val="002060"/>
                </a:solidFill>
                <a:latin typeface="Arial" panose="020B0604020202020204" pitchFamily="34" charset="0"/>
                <a:cs typeface="Arial" panose="020B0604020202020204" pitchFamily="34" charset="0"/>
              </a:rPr>
              <a:t>Sustainability</a:t>
            </a:r>
            <a:r>
              <a:rPr lang="sv-SE" sz="3600" b="1" dirty="0" smtClean="0">
                <a:solidFill>
                  <a:srgbClr val="002060"/>
                </a:solidFill>
                <a:latin typeface="Arial" panose="020B0604020202020204" pitchFamily="34" charset="0"/>
                <a:cs typeface="Arial" panose="020B0604020202020204" pitchFamily="34" charset="0"/>
              </a:rPr>
              <a:t> </a:t>
            </a:r>
            <a:r>
              <a:rPr lang="sv-SE" sz="3600" b="1" dirty="0" err="1" smtClean="0">
                <a:solidFill>
                  <a:srgbClr val="002060"/>
                </a:solidFill>
                <a:latin typeface="Arial" panose="020B0604020202020204" pitchFamily="34" charset="0"/>
                <a:cs typeface="Arial" panose="020B0604020202020204" pitchFamily="34" charset="0"/>
              </a:rPr>
              <a:t>Aspects</a:t>
            </a:r>
            <a:r>
              <a:rPr lang="sv-SE" sz="3600" b="1" dirty="0" smtClean="0">
                <a:solidFill>
                  <a:srgbClr val="002060"/>
                </a:solidFill>
                <a:latin typeface="Arial" panose="020B0604020202020204" pitchFamily="34" charset="0"/>
                <a:cs typeface="Arial" panose="020B0604020202020204" pitchFamily="34" charset="0"/>
              </a:rPr>
              <a:t> </a:t>
            </a:r>
            <a:r>
              <a:rPr lang="sv-SE" sz="3600" b="1" dirty="0" err="1" smtClean="0">
                <a:solidFill>
                  <a:srgbClr val="002060"/>
                </a:solidFill>
                <a:latin typeface="Arial" panose="020B0604020202020204" pitchFamily="34" charset="0"/>
                <a:cs typeface="Arial" panose="020B0604020202020204" pitchFamily="34" charset="0"/>
              </a:rPr>
              <a:t>of</a:t>
            </a:r>
            <a:r>
              <a:rPr lang="sv-SE" sz="3600" b="1" dirty="0" smtClean="0">
                <a:solidFill>
                  <a:srgbClr val="002060"/>
                </a:solidFill>
                <a:latin typeface="Arial" panose="020B0604020202020204" pitchFamily="34" charset="0"/>
                <a:cs typeface="Arial" panose="020B0604020202020204" pitchFamily="34" charset="0"/>
              </a:rPr>
              <a:t> </a:t>
            </a:r>
            <a:r>
              <a:rPr lang="sv-SE" sz="3600" b="1" dirty="0" err="1" smtClean="0">
                <a:solidFill>
                  <a:srgbClr val="002060"/>
                </a:solidFill>
                <a:latin typeface="Arial" panose="020B0604020202020204" pitchFamily="34" charset="0"/>
                <a:cs typeface="Arial" panose="020B0604020202020204" pitchFamily="34" charset="0"/>
              </a:rPr>
              <a:t>Water</a:t>
            </a:r>
            <a:r>
              <a:rPr lang="sv-SE" sz="3600" b="1" dirty="0" smtClean="0">
                <a:solidFill>
                  <a:srgbClr val="002060"/>
                </a:solidFill>
                <a:latin typeface="Arial" panose="020B0604020202020204" pitchFamily="34" charset="0"/>
                <a:cs typeface="Arial" panose="020B0604020202020204" pitchFamily="34" charset="0"/>
              </a:rPr>
              <a:t> </a:t>
            </a:r>
            <a:r>
              <a:rPr lang="sv-SE" sz="3600" b="1" dirty="0" err="1" smtClean="0">
                <a:solidFill>
                  <a:srgbClr val="002060"/>
                </a:solidFill>
                <a:latin typeface="Arial" panose="020B0604020202020204" pitchFamily="34" charset="0"/>
                <a:cs typeface="Arial" panose="020B0604020202020204" pitchFamily="34" charset="0"/>
              </a:rPr>
              <a:t>Regulation</a:t>
            </a:r>
            <a:r>
              <a:rPr lang="sv-SE" sz="3600" b="1" dirty="0" smtClean="0">
                <a:solidFill>
                  <a:srgbClr val="002060"/>
                </a:solidFill>
                <a:latin typeface="Arial" panose="020B0604020202020204" pitchFamily="34" charset="0"/>
                <a:cs typeface="Arial" panose="020B0604020202020204" pitchFamily="34" charset="0"/>
              </a:rPr>
              <a:t> and Flood Risk </a:t>
            </a:r>
            <a:r>
              <a:rPr lang="sv-SE" sz="3600" b="1" dirty="0" err="1" smtClean="0">
                <a:solidFill>
                  <a:srgbClr val="002060"/>
                </a:solidFill>
                <a:latin typeface="Arial" panose="020B0604020202020204" pitchFamily="34" charset="0"/>
                <a:cs typeface="Arial" panose="020B0604020202020204" pitchFamily="34" charset="0"/>
              </a:rPr>
              <a:t>Reduction</a:t>
            </a:r>
            <a:r>
              <a:rPr lang="sv-SE" sz="3600" b="1" dirty="0" smtClean="0">
                <a:solidFill>
                  <a:srgbClr val="002060"/>
                </a:solidFill>
                <a:latin typeface="Arial" panose="020B0604020202020204" pitchFamily="34" charset="0"/>
                <a:cs typeface="Arial" panose="020B0604020202020204" pitchFamily="34" charset="0"/>
              </a:rPr>
              <a:t> in Lake Vänern</a:t>
            </a:r>
          </a:p>
        </p:txBody>
      </p:sp>
      <p:sp>
        <p:nvSpPr>
          <p:cNvPr id="2062" name="Rectangle 14"/>
          <p:cNvSpPr>
            <a:spLocks noChangeArrowheads="1"/>
          </p:cNvSpPr>
          <p:nvPr/>
        </p:nvSpPr>
        <p:spPr bwMode="auto">
          <a:xfrm>
            <a:off x="2484438" y="4892675"/>
            <a:ext cx="4535487" cy="1273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Arial" charset="0"/>
              </a:defRPr>
            </a:lvl1pPr>
            <a:lvl2pPr algn="ctr">
              <a:spcBef>
                <a:spcPct val="20000"/>
              </a:spcBef>
              <a:defRPr sz="2800">
                <a:solidFill>
                  <a:schemeClr val="tx1"/>
                </a:solidFill>
                <a:latin typeface="Arial" charset="0"/>
              </a:defRPr>
            </a:lvl2pPr>
            <a:lvl3pPr algn="ctr">
              <a:spcBef>
                <a:spcPct val="20000"/>
              </a:spcBef>
              <a:defRPr sz="2400">
                <a:solidFill>
                  <a:schemeClr val="tx1"/>
                </a:solidFill>
                <a:latin typeface="Arial" charset="0"/>
              </a:defRPr>
            </a:lvl3pPr>
            <a:lvl4pPr algn="ctr">
              <a:spcBef>
                <a:spcPct val="20000"/>
              </a:spcBef>
              <a:defRPr sz="2000">
                <a:solidFill>
                  <a:schemeClr val="tx1"/>
                </a:solidFill>
                <a:latin typeface="Arial" charset="0"/>
              </a:defRPr>
            </a:lvl4pPr>
            <a:lvl5pPr algn="ctr">
              <a:spcBef>
                <a:spcPct val="20000"/>
              </a:spcBef>
              <a:defRPr sz="2000">
                <a:solidFill>
                  <a:schemeClr val="tx1"/>
                </a:solidFill>
                <a:latin typeface="Arial" charset="0"/>
              </a:defRPr>
            </a:lvl5pPr>
            <a:lvl6pPr algn="ctr" fontAlgn="base">
              <a:spcBef>
                <a:spcPct val="20000"/>
              </a:spcBef>
              <a:spcAft>
                <a:spcPct val="0"/>
              </a:spcAft>
              <a:defRPr sz="2000">
                <a:solidFill>
                  <a:schemeClr val="tx1"/>
                </a:solidFill>
                <a:latin typeface="Arial" charset="0"/>
              </a:defRPr>
            </a:lvl6pPr>
            <a:lvl7pPr algn="ctr" fontAlgn="base">
              <a:spcBef>
                <a:spcPct val="20000"/>
              </a:spcBef>
              <a:spcAft>
                <a:spcPct val="0"/>
              </a:spcAft>
              <a:defRPr sz="2000">
                <a:solidFill>
                  <a:schemeClr val="tx1"/>
                </a:solidFill>
                <a:latin typeface="Arial" charset="0"/>
              </a:defRPr>
            </a:lvl7pPr>
            <a:lvl8pPr algn="ctr" fontAlgn="base">
              <a:spcBef>
                <a:spcPct val="20000"/>
              </a:spcBef>
              <a:spcAft>
                <a:spcPct val="0"/>
              </a:spcAft>
              <a:defRPr sz="2000">
                <a:solidFill>
                  <a:schemeClr val="tx1"/>
                </a:solidFill>
                <a:latin typeface="Arial" charset="0"/>
              </a:defRPr>
            </a:lvl8pPr>
            <a:lvl9pPr algn="ctr" fontAlgn="base">
              <a:spcBef>
                <a:spcPct val="20000"/>
              </a:spcBef>
              <a:spcAft>
                <a:spcPct val="0"/>
              </a:spcAft>
              <a:defRPr sz="2000">
                <a:solidFill>
                  <a:schemeClr val="tx1"/>
                </a:solidFill>
                <a:latin typeface="Arial" charset="0"/>
              </a:defRPr>
            </a:lvl9pPr>
          </a:lstStyle>
          <a:p>
            <a:pPr algn="l" fontAlgn="base">
              <a:lnSpc>
                <a:spcPct val="90000"/>
              </a:lnSpc>
              <a:spcBef>
                <a:spcPct val="0"/>
              </a:spcBef>
              <a:spcAft>
                <a:spcPct val="20000"/>
              </a:spcAft>
            </a:pPr>
            <a:r>
              <a:rPr lang="sv-SE" altLang="sv-SE" sz="2000" i="1" dirty="0" smtClean="0">
                <a:solidFill>
                  <a:srgbClr val="FFFFFF"/>
                </a:solidFill>
              </a:rPr>
              <a:t>Lars Nyberg</a:t>
            </a:r>
          </a:p>
          <a:p>
            <a:pPr algn="l" fontAlgn="base">
              <a:lnSpc>
                <a:spcPct val="90000"/>
              </a:lnSpc>
              <a:spcBef>
                <a:spcPct val="0"/>
              </a:spcBef>
              <a:spcAft>
                <a:spcPct val="20000"/>
              </a:spcAft>
            </a:pPr>
            <a:r>
              <a:rPr lang="sv-SE" altLang="sv-SE" sz="2000" i="1" dirty="0" smtClean="0">
                <a:solidFill>
                  <a:srgbClr val="FFFFFF"/>
                </a:solidFill>
              </a:rPr>
              <a:t>Centre for </a:t>
            </a:r>
            <a:r>
              <a:rPr lang="sv-SE" altLang="sv-SE" sz="2000" i="1" dirty="0" err="1" smtClean="0">
                <a:solidFill>
                  <a:srgbClr val="FFFFFF"/>
                </a:solidFill>
              </a:rPr>
              <a:t>Climate</a:t>
            </a:r>
            <a:r>
              <a:rPr lang="sv-SE" altLang="sv-SE" sz="2000" i="1" dirty="0" smtClean="0">
                <a:solidFill>
                  <a:srgbClr val="FFFFFF"/>
                </a:solidFill>
              </a:rPr>
              <a:t> and </a:t>
            </a:r>
            <a:r>
              <a:rPr lang="sv-SE" altLang="sv-SE" sz="2000" i="1" dirty="0" err="1" smtClean="0">
                <a:solidFill>
                  <a:srgbClr val="FFFFFF"/>
                </a:solidFill>
              </a:rPr>
              <a:t>Safety</a:t>
            </a:r>
            <a:endParaRPr lang="sv-SE" altLang="sv-SE" sz="2000" i="1" dirty="0" smtClean="0">
              <a:solidFill>
                <a:srgbClr val="FFFFFF"/>
              </a:solidFill>
            </a:endParaRPr>
          </a:p>
          <a:p>
            <a:pPr algn="l" fontAlgn="base">
              <a:lnSpc>
                <a:spcPct val="90000"/>
              </a:lnSpc>
              <a:spcBef>
                <a:spcPct val="0"/>
              </a:spcBef>
              <a:spcAft>
                <a:spcPct val="20000"/>
              </a:spcAft>
            </a:pPr>
            <a:r>
              <a:rPr lang="sv-SE" altLang="sv-SE" sz="2000" i="1" dirty="0" smtClean="0">
                <a:solidFill>
                  <a:srgbClr val="FFFFFF"/>
                </a:solidFill>
              </a:rPr>
              <a:t>Karlstad </a:t>
            </a:r>
            <a:r>
              <a:rPr lang="sv-SE" altLang="sv-SE" sz="2000" i="1" dirty="0">
                <a:solidFill>
                  <a:srgbClr val="FFFFFF"/>
                </a:solidFill>
              </a:rPr>
              <a:t>U</a:t>
            </a:r>
            <a:r>
              <a:rPr lang="sv-SE" altLang="sv-SE" sz="2000" i="1" dirty="0" smtClean="0">
                <a:solidFill>
                  <a:srgbClr val="FFFFFF"/>
                </a:solidFill>
              </a:rPr>
              <a:t>niversity</a:t>
            </a:r>
            <a:endParaRPr lang="en-US" altLang="sv-SE" sz="2000" i="1" dirty="0" smtClean="0">
              <a:solidFill>
                <a:srgbClr val="FFFFFF"/>
              </a:solidFill>
            </a:endParaRPr>
          </a:p>
        </p:txBody>
      </p:sp>
    </p:spTree>
    <p:extLst>
      <p:ext uri="{BB962C8B-B14F-4D97-AF65-F5344CB8AC3E}">
        <p14:creationId xmlns:p14="http://schemas.microsoft.com/office/powerpoint/2010/main" xmlns="" val="4026520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p:cNvSpPr>
            <a:spLocks noGrp="1"/>
          </p:cNvSpPr>
          <p:nvPr>
            <p:ph type="body" sz="quarter" idx="10"/>
          </p:nvPr>
        </p:nvSpPr>
        <p:spPr/>
        <p:txBody>
          <a:bodyPr/>
          <a:lstStyle/>
          <a:p>
            <a:endParaRPr lang="sv-SE"/>
          </a:p>
        </p:txBody>
      </p:sp>
      <p:sp>
        <p:nvSpPr>
          <p:cNvPr id="6" name="Platshållare för text 5"/>
          <p:cNvSpPr>
            <a:spLocks noGrp="1"/>
          </p:cNvSpPr>
          <p:nvPr>
            <p:ph type="body" sz="quarter" idx="11"/>
          </p:nvPr>
        </p:nvSpPr>
        <p:spPr/>
        <p:txBody>
          <a:bodyPr/>
          <a:lstStyle/>
          <a:p>
            <a:endParaRPr lang="sv-SE"/>
          </a:p>
        </p:txBody>
      </p:sp>
      <p:graphicFrame>
        <p:nvGraphicFramePr>
          <p:cNvPr id="2" name="Objekt 1"/>
          <p:cNvGraphicFramePr>
            <a:graphicFrameLocks noChangeAspect="1"/>
          </p:cNvGraphicFramePr>
          <p:nvPr>
            <p:extLst>
              <p:ext uri="{D42A27DB-BD31-4B8C-83A1-F6EECF244321}">
                <p14:modId xmlns:p14="http://schemas.microsoft.com/office/powerpoint/2010/main" xmlns="" val="304003181"/>
              </p:ext>
            </p:extLst>
          </p:nvPr>
        </p:nvGraphicFramePr>
        <p:xfrm>
          <a:off x="831850" y="1241425"/>
          <a:ext cx="8148638" cy="3398838"/>
        </p:xfrm>
        <a:graphic>
          <a:graphicData uri="http://schemas.openxmlformats.org/presentationml/2006/ole">
            <p:oleObj spid="_x0000_s2096" name="Dokument" r:id="rId3" imgW="5219037" imgH="2181333" progId="Word.Document.12">
              <p:embed/>
            </p:oleObj>
          </a:graphicData>
        </a:graphic>
      </p:graphicFrame>
    </p:spTree>
    <p:extLst>
      <p:ext uri="{BB962C8B-B14F-4D97-AF65-F5344CB8AC3E}">
        <p14:creationId xmlns:p14="http://schemas.microsoft.com/office/powerpoint/2010/main" xmlns="" val="6034320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0"/>
          </p:nvPr>
        </p:nvSpPr>
        <p:spPr/>
        <p:txBody>
          <a:bodyPr/>
          <a:lstStyle/>
          <a:p>
            <a:endParaRPr lang="sv-SE"/>
          </a:p>
        </p:txBody>
      </p:sp>
      <p:sp>
        <p:nvSpPr>
          <p:cNvPr id="3" name="Platshållare för text 2"/>
          <p:cNvSpPr>
            <a:spLocks noGrp="1"/>
          </p:cNvSpPr>
          <p:nvPr>
            <p:ph type="body" sz="quarter" idx="11"/>
          </p:nvPr>
        </p:nvSpPr>
        <p:spPr/>
        <p:txBody>
          <a:bodyPr/>
          <a:lstStyle/>
          <a:p>
            <a:endParaRPr lang="sv-SE"/>
          </a:p>
        </p:txBody>
      </p:sp>
      <p:graphicFrame>
        <p:nvGraphicFramePr>
          <p:cNvPr id="8" name="Objekt 7"/>
          <p:cNvGraphicFramePr>
            <a:graphicFrameLocks noChangeAspect="1"/>
          </p:cNvGraphicFramePr>
          <p:nvPr>
            <p:extLst>
              <p:ext uri="{D42A27DB-BD31-4B8C-83A1-F6EECF244321}">
                <p14:modId xmlns:p14="http://schemas.microsoft.com/office/powerpoint/2010/main" xmlns="" val="883493100"/>
              </p:ext>
            </p:extLst>
          </p:nvPr>
        </p:nvGraphicFramePr>
        <p:xfrm>
          <a:off x="873125" y="1270000"/>
          <a:ext cx="7820025" cy="3260725"/>
        </p:xfrm>
        <a:graphic>
          <a:graphicData uri="http://schemas.openxmlformats.org/presentationml/2006/ole">
            <p:oleObj spid="_x0000_s3120" name="Dokument" r:id="rId3" imgW="5205540" imgH="2176474" progId="Word.Document.12">
              <p:embed/>
            </p:oleObj>
          </a:graphicData>
        </a:graphic>
      </p:graphicFrame>
    </p:spTree>
    <p:extLst>
      <p:ext uri="{BB962C8B-B14F-4D97-AF65-F5344CB8AC3E}">
        <p14:creationId xmlns:p14="http://schemas.microsoft.com/office/powerpoint/2010/main" xmlns="" val="37524024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0"/>
          </p:nvPr>
        </p:nvSpPr>
        <p:spPr/>
        <p:txBody>
          <a:bodyPr/>
          <a:lstStyle/>
          <a:p>
            <a:endParaRPr lang="sv-SE"/>
          </a:p>
        </p:txBody>
      </p:sp>
      <p:sp>
        <p:nvSpPr>
          <p:cNvPr id="3" name="Platshållare för text 2"/>
          <p:cNvSpPr>
            <a:spLocks noGrp="1"/>
          </p:cNvSpPr>
          <p:nvPr>
            <p:ph type="body" sz="quarter" idx="11"/>
          </p:nvPr>
        </p:nvSpPr>
        <p:spPr/>
        <p:txBody>
          <a:bodyPr/>
          <a:lstStyle/>
          <a:p>
            <a:endParaRPr lang="sv-SE"/>
          </a:p>
        </p:txBody>
      </p:sp>
      <p:graphicFrame>
        <p:nvGraphicFramePr>
          <p:cNvPr id="6" name="Objekt 5"/>
          <p:cNvGraphicFramePr>
            <a:graphicFrameLocks noChangeAspect="1"/>
          </p:cNvGraphicFramePr>
          <p:nvPr>
            <p:extLst>
              <p:ext uri="{D42A27DB-BD31-4B8C-83A1-F6EECF244321}">
                <p14:modId xmlns:p14="http://schemas.microsoft.com/office/powerpoint/2010/main" xmlns="" val="583830144"/>
              </p:ext>
            </p:extLst>
          </p:nvPr>
        </p:nvGraphicFramePr>
        <p:xfrm>
          <a:off x="900113" y="1009650"/>
          <a:ext cx="7493000" cy="4286250"/>
        </p:xfrm>
        <a:graphic>
          <a:graphicData uri="http://schemas.openxmlformats.org/presentationml/2006/ole">
            <p:oleObj spid="_x0000_s4144" name="Dokument" r:id="rId3" imgW="5231184" imgH="2995453" progId="Word.Document.12">
              <p:embed/>
            </p:oleObj>
          </a:graphicData>
        </a:graphic>
      </p:graphicFrame>
    </p:spTree>
    <p:extLst>
      <p:ext uri="{BB962C8B-B14F-4D97-AF65-F5344CB8AC3E}">
        <p14:creationId xmlns:p14="http://schemas.microsoft.com/office/powerpoint/2010/main" xmlns="" val="797988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0"/>
          </p:nvPr>
        </p:nvSpPr>
        <p:spPr/>
        <p:txBody>
          <a:bodyPr/>
          <a:lstStyle/>
          <a:p>
            <a:endParaRPr lang="sv-SE"/>
          </a:p>
        </p:txBody>
      </p:sp>
      <p:sp>
        <p:nvSpPr>
          <p:cNvPr id="3" name="Platshållare för text 2"/>
          <p:cNvSpPr>
            <a:spLocks noGrp="1"/>
          </p:cNvSpPr>
          <p:nvPr>
            <p:ph type="body" sz="quarter" idx="11"/>
          </p:nvPr>
        </p:nvSpPr>
        <p:spPr/>
        <p:txBody>
          <a:bodyPr/>
          <a:lstStyle/>
          <a:p>
            <a:endParaRPr lang="sv-SE"/>
          </a:p>
        </p:txBody>
      </p:sp>
      <p:sp>
        <p:nvSpPr>
          <p:cNvPr id="4" name="Platshållare för text 3"/>
          <p:cNvSpPr>
            <a:spLocks noGrp="1"/>
          </p:cNvSpPr>
          <p:nvPr>
            <p:ph type="body" sz="quarter" idx="12"/>
          </p:nvPr>
        </p:nvSpPr>
        <p:spPr>
          <a:xfrm>
            <a:off x="395536" y="188640"/>
            <a:ext cx="8640960" cy="720080"/>
          </a:xfrm>
        </p:spPr>
        <p:txBody>
          <a:bodyPr>
            <a:noAutofit/>
          </a:bodyPr>
          <a:lstStyle/>
          <a:p>
            <a:r>
              <a:rPr lang="sv-SE" sz="3600" dirty="0" err="1" smtClean="0"/>
              <a:t>Conflicting</a:t>
            </a:r>
            <a:r>
              <a:rPr lang="sv-SE" sz="3600" dirty="0" smtClean="0"/>
              <a:t> interests</a:t>
            </a:r>
            <a:endParaRPr lang="sv-SE" sz="3600" dirty="0"/>
          </a:p>
        </p:txBody>
      </p:sp>
      <p:graphicFrame>
        <p:nvGraphicFramePr>
          <p:cNvPr id="7" name="Tabell 6"/>
          <p:cNvGraphicFramePr>
            <a:graphicFrameLocks noGrp="1"/>
          </p:cNvGraphicFramePr>
          <p:nvPr>
            <p:extLst>
              <p:ext uri="{D42A27DB-BD31-4B8C-83A1-F6EECF244321}">
                <p14:modId xmlns:p14="http://schemas.microsoft.com/office/powerpoint/2010/main" xmlns="" val="168439925"/>
              </p:ext>
            </p:extLst>
          </p:nvPr>
        </p:nvGraphicFramePr>
        <p:xfrm>
          <a:off x="755576" y="1196752"/>
          <a:ext cx="7848872" cy="4052781"/>
        </p:xfrm>
        <a:graphic>
          <a:graphicData uri="http://schemas.openxmlformats.org/drawingml/2006/table">
            <a:tbl>
              <a:tblPr>
                <a:tableStyleId>{5202B0CA-FC54-4496-8BCA-5EF66A818D29}</a:tableStyleId>
              </a:tblPr>
              <a:tblGrid>
                <a:gridCol w="3240360"/>
                <a:gridCol w="1117175"/>
                <a:gridCol w="3491337"/>
              </a:tblGrid>
              <a:tr h="792088">
                <a:tc>
                  <a:txBody>
                    <a:bodyPr/>
                    <a:lstStyle/>
                    <a:p>
                      <a:r>
                        <a:rPr lang="sv-SE" sz="3200" b="1" dirty="0" err="1" smtClean="0"/>
                        <a:t>Interest</a:t>
                      </a:r>
                      <a:endParaRPr lang="sv-SE" sz="3200" b="1" dirty="0"/>
                    </a:p>
                  </a:txBody>
                  <a:tcPr/>
                </a:tc>
                <a:tc>
                  <a:txBody>
                    <a:bodyPr/>
                    <a:lstStyle/>
                    <a:p>
                      <a:endParaRPr lang="sv-SE" sz="3200" dirty="0"/>
                    </a:p>
                  </a:txBody>
                  <a:tcPr/>
                </a:tc>
                <a:tc>
                  <a:txBody>
                    <a:bodyPr/>
                    <a:lstStyle/>
                    <a:p>
                      <a:r>
                        <a:rPr lang="sv-SE" sz="3200" b="1" dirty="0" err="1" smtClean="0"/>
                        <a:t>Preferences</a:t>
                      </a:r>
                      <a:endParaRPr lang="sv-SE" sz="3200" b="1" dirty="0"/>
                    </a:p>
                  </a:txBody>
                  <a:tcPr/>
                </a:tc>
              </a:tr>
              <a:tr h="1103205">
                <a:tc>
                  <a:txBody>
                    <a:bodyPr/>
                    <a:lstStyle/>
                    <a:p>
                      <a:r>
                        <a:rPr lang="sv-SE" sz="2800" dirty="0" smtClean="0"/>
                        <a:t>Flood</a:t>
                      </a:r>
                      <a:r>
                        <a:rPr lang="sv-SE" sz="2800" baseline="0" dirty="0" smtClean="0"/>
                        <a:t> </a:t>
                      </a:r>
                      <a:r>
                        <a:rPr lang="sv-SE" sz="2800" baseline="0" dirty="0" err="1" smtClean="0"/>
                        <a:t>protection</a:t>
                      </a:r>
                      <a:endParaRPr lang="sv-SE" sz="2800" dirty="0"/>
                    </a:p>
                  </a:txBody>
                  <a:tcPr/>
                </a:tc>
                <a:tc>
                  <a:txBody>
                    <a:bodyPr/>
                    <a:lstStyle/>
                    <a:p>
                      <a:pPr algn="ctr"/>
                      <a:r>
                        <a:rPr lang="sv-SE" sz="2800" dirty="0" smtClean="0">
                          <a:sym typeface="Wingdings" panose="05000000000000000000" pitchFamily="2" charset="2"/>
                        </a:rPr>
                        <a:t></a:t>
                      </a:r>
                      <a:endParaRPr lang="sv-SE" sz="2800" dirty="0"/>
                    </a:p>
                  </a:txBody>
                  <a:tcPr/>
                </a:tc>
                <a:tc>
                  <a:txBody>
                    <a:bodyPr/>
                    <a:lstStyle/>
                    <a:p>
                      <a:r>
                        <a:rPr lang="sv-SE" sz="2800" dirty="0" err="1" smtClean="0"/>
                        <a:t>Low</a:t>
                      </a:r>
                      <a:r>
                        <a:rPr lang="sv-SE" sz="2800" dirty="0" smtClean="0"/>
                        <a:t> </a:t>
                      </a:r>
                      <a:r>
                        <a:rPr lang="sv-SE" sz="2800" dirty="0" err="1" smtClean="0"/>
                        <a:t>level</a:t>
                      </a:r>
                      <a:r>
                        <a:rPr lang="sv-SE" sz="2800" dirty="0" smtClean="0"/>
                        <a:t> and </a:t>
                      </a:r>
                      <a:r>
                        <a:rPr lang="sv-SE" sz="2800" dirty="0" err="1" smtClean="0"/>
                        <a:t>low</a:t>
                      </a:r>
                      <a:r>
                        <a:rPr lang="sv-SE" sz="2800" dirty="0" smtClean="0"/>
                        <a:t> </a:t>
                      </a:r>
                      <a:r>
                        <a:rPr lang="sv-SE" sz="2800" dirty="0" err="1" smtClean="0"/>
                        <a:t>amplitude</a:t>
                      </a:r>
                      <a:endParaRPr lang="sv-SE" sz="2800" dirty="0"/>
                    </a:p>
                  </a:txBody>
                  <a:tcPr/>
                </a:tc>
              </a:tr>
              <a:tr h="1078744">
                <a:tc>
                  <a:txBody>
                    <a:bodyPr/>
                    <a:lstStyle/>
                    <a:p>
                      <a:r>
                        <a:rPr lang="sv-SE" sz="2800" dirty="0" err="1" smtClean="0"/>
                        <a:t>Hydropower</a:t>
                      </a:r>
                      <a:r>
                        <a:rPr lang="sv-SE" sz="2800" dirty="0" smtClean="0"/>
                        <a:t>, shipping</a:t>
                      </a:r>
                      <a:endParaRPr lang="sv-SE" sz="2800" dirty="0"/>
                    </a:p>
                  </a:txBody>
                  <a:tcPr/>
                </a:tc>
                <a:tc>
                  <a:txBody>
                    <a:bodyPr/>
                    <a:lstStyle/>
                    <a:p>
                      <a:pPr algn="ctr"/>
                      <a:r>
                        <a:rPr lang="sv-SE" sz="2800" dirty="0" smtClean="0">
                          <a:sym typeface="Wingdings" panose="05000000000000000000" pitchFamily="2" charset="2"/>
                        </a:rPr>
                        <a:t></a:t>
                      </a:r>
                      <a:endParaRPr lang="sv-SE" sz="2800" dirty="0"/>
                    </a:p>
                  </a:txBody>
                  <a:tcPr/>
                </a:tc>
                <a:tc>
                  <a:txBody>
                    <a:bodyPr/>
                    <a:lstStyle/>
                    <a:p>
                      <a:r>
                        <a:rPr lang="sv-SE" sz="2800" dirty="0" err="1" smtClean="0"/>
                        <a:t>Average</a:t>
                      </a:r>
                      <a:r>
                        <a:rPr lang="sv-SE" sz="2800" dirty="0" smtClean="0"/>
                        <a:t> </a:t>
                      </a:r>
                      <a:r>
                        <a:rPr lang="sv-SE" sz="2800" dirty="0" err="1" smtClean="0"/>
                        <a:t>level</a:t>
                      </a:r>
                      <a:r>
                        <a:rPr lang="sv-SE" sz="2800" dirty="0" smtClean="0"/>
                        <a:t> and </a:t>
                      </a:r>
                      <a:r>
                        <a:rPr lang="sv-SE" sz="2800" dirty="0" err="1" smtClean="0"/>
                        <a:t>low</a:t>
                      </a:r>
                      <a:r>
                        <a:rPr lang="sv-SE" sz="2800" dirty="0" smtClean="0"/>
                        <a:t> </a:t>
                      </a:r>
                      <a:r>
                        <a:rPr lang="sv-SE" sz="2800" dirty="0" err="1" smtClean="0"/>
                        <a:t>amplitude</a:t>
                      </a:r>
                      <a:endParaRPr lang="sv-SE" sz="2800" dirty="0"/>
                    </a:p>
                  </a:txBody>
                  <a:tcPr/>
                </a:tc>
              </a:tr>
              <a:tr h="1078744">
                <a:tc>
                  <a:txBody>
                    <a:bodyPr/>
                    <a:lstStyle/>
                    <a:p>
                      <a:r>
                        <a:rPr lang="sv-SE" sz="2800" dirty="0" smtClean="0"/>
                        <a:t>Nature</a:t>
                      </a:r>
                      <a:r>
                        <a:rPr lang="sv-SE" sz="2800" baseline="0" dirty="0" smtClean="0"/>
                        <a:t> and landscape </a:t>
                      </a:r>
                      <a:r>
                        <a:rPr lang="sv-SE" sz="2800" baseline="0" dirty="0" err="1" smtClean="0"/>
                        <a:t>protection</a:t>
                      </a:r>
                      <a:endParaRPr lang="sv-SE" sz="2800" dirty="0"/>
                    </a:p>
                  </a:txBody>
                  <a:tcPr/>
                </a:tc>
                <a:tc>
                  <a:txBody>
                    <a:bodyPr/>
                    <a:lstStyle/>
                    <a:p>
                      <a:pPr algn="ctr"/>
                      <a:r>
                        <a:rPr lang="sv-SE" sz="2800" dirty="0" smtClean="0">
                          <a:sym typeface="Wingdings" panose="05000000000000000000" pitchFamily="2" charset="2"/>
                        </a:rPr>
                        <a:t></a:t>
                      </a:r>
                      <a:endParaRPr lang="sv-SE" sz="2800" dirty="0"/>
                    </a:p>
                  </a:txBody>
                  <a:tcPr/>
                </a:tc>
                <a:tc>
                  <a:txBody>
                    <a:bodyPr/>
                    <a:lstStyle/>
                    <a:p>
                      <a:r>
                        <a:rPr lang="sv-SE" sz="2800" dirty="0" err="1" smtClean="0"/>
                        <a:t>Larger</a:t>
                      </a:r>
                      <a:r>
                        <a:rPr lang="sv-SE" sz="2800" dirty="0" smtClean="0"/>
                        <a:t> </a:t>
                      </a:r>
                      <a:r>
                        <a:rPr lang="sv-SE" sz="2800" dirty="0" err="1" smtClean="0"/>
                        <a:t>amplitudes</a:t>
                      </a:r>
                      <a:r>
                        <a:rPr lang="sv-SE" sz="2800" dirty="0" smtClean="0"/>
                        <a:t> and </a:t>
                      </a:r>
                      <a:r>
                        <a:rPr lang="sv-SE" sz="2800" dirty="0" err="1" smtClean="0"/>
                        <a:t>seasonal</a:t>
                      </a:r>
                      <a:r>
                        <a:rPr lang="sv-SE" sz="2800" dirty="0" smtClean="0"/>
                        <a:t> variation</a:t>
                      </a:r>
                      <a:endParaRPr lang="sv-SE" sz="2800" dirty="0"/>
                    </a:p>
                  </a:txBody>
                  <a:tcPr/>
                </a:tc>
              </a:tr>
            </a:tbl>
          </a:graphicData>
        </a:graphic>
      </p:graphicFrame>
    </p:spTree>
    <p:extLst>
      <p:ext uri="{BB962C8B-B14F-4D97-AF65-F5344CB8AC3E}">
        <p14:creationId xmlns:p14="http://schemas.microsoft.com/office/powerpoint/2010/main" xmlns="" val="20457267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latshållare för text 1"/>
          <p:cNvSpPr>
            <a:spLocks noGrp="1"/>
          </p:cNvSpPr>
          <p:nvPr>
            <p:ph type="body" sz="quarter" idx="10"/>
          </p:nvPr>
        </p:nvSpPr>
        <p:spPr/>
        <p:txBody>
          <a:bodyPr/>
          <a:lstStyle/>
          <a:p>
            <a:endParaRPr lang="sv-SE"/>
          </a:p>
        </p:txBody>
      </p:sp>
      <p:sp>
        <p:nvSpPr>
          <p:cNvPr id="3" name="Platshållare för text 2"/>
          <p:cNvSpPr>
            <a:spLocks noGrp="1"/>
          </p:cNvSpPr>
          <p:nvPr>
            <p:ph type="body" sz="quarter" idx="11"/>
          </p:nvPr>
        </p:nvSpPr>
        <p:spPr/>
        <p:txBody>
          <a:bodyPr/>
          <a:lstStyle/>
          <a:p>
            <a:endParaRPr lang="sv-SE"/>
          </a:p>
        </p:txBody>
      </p:sp>
      <p:sp>
        <p:nvSpPr>
          <p:cNvPr id="395266" name="Rectangle 2"/>
          <p:cNvSpPr>
            <a:spLocks noGrp="1" noChangeArrowheads="1"/>
          </p:cNvSpPr>
          <p:nvPr>
            <p:ph type="title" idx="4294967295"/>
          </p:nvPr>
        </p:nvSpPr>
        <p:spPr>
          <a:xfrm>
            <a:off x="611560" y="188640"/>
            <a:ext cx="8229600" cy="850900"/>
          </a:xfrm>
        </p:spPr>
        <p:txBody>
          <a:bodyPr/>
          <a:lstStyle/>
          <a:p>
            <a:r>
              <a:rPr lang="sv-SE" sz="3600" b="1" dirty="0"/>
              <a:t>Tids-rumsdiagram</a:t>
            </a:r>
            <a:endParaRPr lang="en-US" sz="3600" b="1" dirty="0"/>
          </a:p>
        </p:txBody>
      </p:sp>
      <p:sp>
        <p:nvSpPr>
          <p:cNvPr id="395267" name="Line 3"/>
          <p:cNvSpPr>
            <a:spLocks noChangeShapeType="1"/>
          </p:cNvSpPr>
          <p:nvPr/>
        </p:nvSpPr>
        <p:spPr bwMode="auto">
          <a:xfrm>
            <a:off x="1619250" y="5300663"/>
            <a:ext cx="6697663" cy="0"/>
          </a:xfrm>
          <a:prstGeom prst="line">
            <a:avLst/>
          </a:prstGeom>
          <a:noFill/>
          <a:ln w="9525">
            <a:solidFill>
              <a:srgbClr val="000066"/>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sv-SE"/>
          </a:p>
        </p:txBody>
      </p:sp>
      <p:sp>
        <p:nvSpPr>
          <p:cNvPr id="395268" name="Line 4"/>
          <p:cNvSpPr>
            <a:spLocks noChangeShapeType="1"/>
          </p:cNvSpPr>
          <p:nvPr/>
        </p:nvSpPr>
        <p:spPr bwMode="auto">
          <a:xfrm flipV="1">
            <a:off x="1619250" y="1412875"/>
            <a:ext cx="0" cy="3887788"/>
          </a:xfrm>
          <a:prstGeom prst="line">
            <a:avLst/>
          </a:prstGeom>
          <a:noFill/>
          <a:ln w="9525">
            <a:solidFill>
              <a:srgbClr val="000066"/>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sv-SE"/>
          </a:p>
        </p:txBody>
      </p:sp>
      <p:sp>
        <p:nvSpPr>
          <p:cNvPr id="395269" name="Text Box 5"/>
          <p:cNvSpPr txBox="1">
            <a:spLocks noChangeArrowheads="1"/>
          </p:cNvSpPr>
          <p:nvPr/>
        </p:nvSpPr>
        <p:spPr bwMode="auto">
          <a:xfrm>
            <a:off x="2627313" y="5300663"/>
            <a:ext cx="1008062"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sv-SE">
                <a:solidFill>
                  <a:srgbClr val="000066"/>
                </a:solidFill>
              </a:rPr>
              <a:t>Dagar</a:t>
            </a:r>
            <a:endParaRPr lang="en-US">
              <a:solidFill>
                <a:srgbClr val="000066"/>
              </a:solidFill>
            </a:endParaRPr>
          </a:p>
        </p:txBody>
      </p:sp>
      <p:sp>
        <p:nvSpPr>
          <p:cNvPr id="395270" name="Text Box 6"/>
          <p:cNvSpPr txBox="1">
            <a:spLocks noChangeArrowheads="1"/>
          </p:cNvSpPr>
          <p:nvPr/>
        </p:nvSpPr>
        <p:spPr bwMode="auto">
          <a:xfrm>
            <a:off x="4427538" y="5300663"/>
            <a:ext cx="1223962"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sv-SE">
                <a:solidFill>
                  <a:srgbClr val="000066"/>
                </a:solidFill>
              </a:rPr>
              <a:t>Månader</a:t>
            </a:r>
            <a:endParaRPr lang="en-US">
              <a:solidFill>
                <a:srgbClr val="000066"/>
              </a:solidFill>
            </a:endParaRPr>
          </a:p>
        </p:txBody>
      </p:sp>
      <p:sp>
        <p:nvSpPr>
          <p:cNvPr id="395271" name="Text Box 7"/>
          <p:cNvSpPr txBox="1">
            <a:spLocks noChangeArrowheads="1"/>
          </p:cNvSpPr>
          <p:nvPr/>
        </p:nvSpPr>
        <p:spPr bwMode="auto">
          <a:xfrm>
            <a:off x="5580063" y="5300663"/>
            <a:ext cx="6477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sv-SE">
                <a:solidFill>
                  <a:srgbClr val="000066"/>
                </a:solidFill>
              </a:rPr>
              <a:t>År</a:t>
            </a:r>
            <a:endParaRPr lang="en-US">
              <a:solidFill>
                <a:srgbClr val="000066"/>
              </a:solidFill>
            </a:endParaRPr>
          </a:p>
        </p:txBody>
      </p:sp>
      <p:sp>
        <p:nvSpPr>
          <p:cNvPr id="395272" name="Text Box 8"/>
          <p:cNvSpPr txBox="1">
            <a:spLocks noChangeArrowheads="1"/>
          </p:cNvSpPr>
          <p:nvPr/>
        </p:nvSpPr>
        <p:spPr bwMode="auto">
          <a:xfrm>
            <a:off x="6083300" y="5300663"/>
            <a:ext cx="1368425"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sv-SE">
                <a:solidFill>
                  <a:srgbClr val="000066"/>
                </a:solidFill>
              </a:rPr>
              <a:t>Decennier</a:t>
            </a:r>
            <a:endParaRPr lang="en-US">
              <a:solidFill>
                <a:srgbClr val="000066"/>
              </a:solidFill>
            </a:endParaRPr>
          </a:p>
        </p:txBody>
      </p:sp>
      <p:sp>
        <p:nvSpPr>
          <p:cNvPr id="395273" name="Text Box 9"/>
          <p:cNvSpPr txBox="1">
            <a:spLocks noChangeArrowheads="1"/>
          </p:cNvSpPr>
          <p:nvPr/>
        </p:nvSpPr>
        <p:spPr bwMode="auto">
          <a:xfrm>
            <a:off x="7380288" y="5300663"/>
            <a:ext cx="1008062"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sv-SE">
                <a:solidFill>
                  <a:srgbClr val="000066"/>
                </a:solidFill>
              </a:rPr>
              <a:t>Sekel</a:t>
            </a:r>
            <a:endParaRPr lang="en-US">
              <a:solidFill>
                <a:srgbClr val="000066"/>
              </a:solidFill>
            </a:endParaRPr>
          </a:p>
        </p:txBody>
      </p:sp>
      <p:sp>
        <p:nvSpPr>
          <p:cNvPr id="395274" name="Text Box 10"/>
          <p:cNvSpPr txBox="1">
            <a:spLocks noChangeArrowheads="1"/>
          </p:cNvSpPr>
          <p:nvPr/>
        </p:nvSpPr>
        <p:spPr bwMode="auto">
          <a:xfrm>
            <a:off x="1619250" y="5300663"/>
            <a:ext cx="1008063"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sv-SE">
                <a:solidFill>
                  <a:srgbClr val="000066"/>
                </a:solidFill>
              </a:rPr>
              <a:t>Timmar</a:t>
            </a:r>
            <a:endParaRPr lang="en-US">
              <a:solidFill>
                <a:srgbClr val="000066"/>
              </a:solidFill>
            </a:endParaRPr>
          </a:p>
        </p:txBody>
      </p:sp>
      <p:sp>
        <p:nvSpPr>
          <p:cNvPr id="395275" name="Text Box 11"/>
          <p:cNvSpPr txBox="1">
            <a:spLocks noChangeArrowheads="1"/>
          </p:cNvSpPr>
          <p:nvPr/>
        </p:nvSpPr>
        <p:spPr bwMode="auto">
          <a:xfrm>
            <a:off x="3492500" y="5300663"/>
            <a:ext cx="1008063"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sv-SE">
                <a:solidFill>
                  <a:srgbClr val="000066"/>
                </a:solidFill>
              </a:rPr>
              <a:t>Veckor</a:t>
            </a:r>
            <a:endParaRPr lang="en-US">
              <a:solidFill>
                <a:srgbClr val="000066"/>
              </a:solidFill>
            </a:endParaRPr>
          </a:p>
        </p:txBody>
      </p:sp>
      <p:sp>
        <p:nvSpPr>
          <p:cNvPr id="395276" name="Text Box 12"/>
          <p:cNvSpPr txBox="1">
            <a:spLocks noChangeArrowheads="1"/>
          </p:cNvSpPr>
          <p:nvPr/>
        </p:nvSpPr>
        <p:spPr bwMode="auto">
          <a:xfrm>
            <a:off x="611188" y="2205038"/>
            <a:ext cx="1008062"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a:spcBef>
                <a:spcPct val="50000"/>
              </a:spcBef>
            </a:pPr>
            <a:r>
              <a:rPr lang="sv-SE">
                <a:solidFill>
                  <a:srgbClr val="000066"/>
                </a:solidFill>
              </a:rPr>
              <a:t>Region</a:t>
            </a:r>
            <a:endParaRPr lang="en-US">
              <a:solidFill>
                <a:srgbClr val="000066"/>
              </a:solidFill>
            </a:endParaRPr>
          </a:p>
        </p:txBody>
      </p:sp>
      <p:sp>
        <p:nvSpPr>
          <p:cNvPr id="395277" name="Text Box 13"/>
          <p:cNvSpPr txBox="1">
            <a:spLocks noChangeArrowheads="1"/>
          </p:cNvSpPr>
          <p:nvPr/>
        </p:nvSpPr>
        <p:spPr bwMode="auto">
          <a:xfrm>
            <a:off x="250825" y="2852738"/>
            <a:ext cx="1368425"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a:spcBef>
                <a:spcPct val="50000"/>
              </a:spcBef>
            </a:pPr>
            <a:r>
              <a:rPr lang="sv-SE">
                <a:solidFill>
                  <a:srgbClr val="000066"/>
                </a:solidFill>
              </a:rPr>
              <a:t>Flera kommuner</a:t>
            </a:r>
            <a:endParaRPr lang="en-US">
              <a:solidFill>
                <a:srgbClr val="000066"/>
              </a:solidFill>
            </a:endParaRPr>
          </a:p>
        </p:txBody>
      </p:sp>
      <p:sp>
        <p:nvSpPr>
          <p:cNvPr id="395278" name="Text Box 14"/>
          <p:cNvSpPr txBox="1">
            <a:spLocks noChangeArrowheads="1"/>
          </p:cNvSpPr>
          <p:nvPr/>
        </p:nvSpPr>
        <p:spPr bwMode="auto">
          <a:xfrm>
            <a:off x="395288" y="3789363"/>
            <a:ext cx="12255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a:spcBef>
                <a:spcPct val="50000"/>
              </a:spcBef>
            </a:pPr>
            <a:r>
              <a:rPr lang="sv-SE">
                <a:solidFill>
                  <a:srgbClr val="000066"/>
                </a:solidFill>
              </a:rPr>
              <a:t>Kommun</a:t>
            </a:r>
            <a:endParaRPr lang="en-US">
              <a:solidFill>
                <a:srgbClr val="000066"/>
              </a:solidFill>
            </a:endParaRPr>
          </a:p>
        </p:txBody>
      </p:sp>
      <p:sp>
        <p:nvSpPr>
          <p:cNvPr id="395279" name="Text Box 15"/>
          <p:cNvSpPr txBox="1">
            <a:spLocks noChangeArrowheads="1"/>
          </p:cNvSpPr>
          <p:nvPr/>
        </p:nvSpPr>
        <p:spPr bwMode="auto">
          <a:xfrm>
            <a:off x="395288" y="4365625"/>
            <a:ext cx="122555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a:spcBef>
                <a:spcPct val="50000"/>
              </a:spcBef>
            </a:pPr>
            <a:r>
              <a:rPr lang="sv-SE">
                <a:solidFill>
                  <a:srgbClr val="000066"/>
                </a:solidFill>
              </a:rPr>
              <a:t>Del av kommun</a:t>
            </a:r>
            <a:endParaRPr lang="en-US">
              <a:solidFill>
                <a:srgbClr val="000066"/>
              </a:solidFill>
            </a:endParaRPr>
          </a:p>
        </p:txBody>
      </p:sp>
      <p:sp>
        <p:nvSpPr>
          <p:cNvPr id="395280" name="Text Box 16"/>
          <p:cNvSpPr txBox="1">
            <a:spLocks noChangeArrowheads="1"/>
          </p:cNvSpPr>
          <p:nvPr/>
        </p:nvSpPr>
        <p:spPr bwMode="auto">
          <a:xfrm>
            <a:off x="179388" y="1557338"/>
            <a:ext cx="1439862"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a:spcBef>
                <a:spcPct val="50000"/>
              </a:spcBef>
            </a:pPr>
            <a:r>
              <a:rPr lang="sv-SE">
                <a:solidFill>
                  <a:srgbClr val="000066"/>
                </a:solidFill>
              </a:rPr>
              <a:t>Stor-region</a:t>
            </a:r>
            <a:endParaRPr lang="en-US">
              <a:solidFill>
                <a:srgbClr val="000066"/>
              </a:solidFill>
            </a:endParaRPr>
          </a:p>
        </p:txBody>
      </p:sp>
      <p:sp>
        <p:nvSpPr>
          <p:cNvPr id="395281" name="Text Box 17"/>
          <p:cNvSpPr txBox="1">
            <a:spLocks noChangeArrowheads="1"/>
          </p:cNvSpPr>
          <p:nvPr/>
        </p:nvSpPr>
        <p:spPr bwMode="auto">
          <a:xfrm>
            <a:off x="1908175" y="4292600"/>
            <a:ext cx="1152525"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sv-SE" b="1">
                <a:solidFill>
                  <a:srgbClr val="CC0000"/>
                </a:solidFill>
                <a:latin typeface="Century" pitchFamily="18" charset="0"/>
              </a:rPr>
              <a:t>Skyfall</a:t>
            </a:r>
            <a:endParaRPr lang="en-US" b="1">
              <a:solidFill>
                <a:srgbClr val="CC0000"/>
              </a:solidFill>
              <a:latin typeface="Century" pitchFamily="18" charset="0"/>
            </a:endParaRPr>
          </a:p>
        </p:txBody>
      </p:sp>
      <p:sp>
        <p:nvSpPr>
          <p:cNvPr id="395282" name="Text Box 18"/>
          <p:cNvSpPr txBox="1">
            <a:spLocks noChangeArrowheads="1"/>
          </p:cNvSpPr>
          <p:nvPr/>
        </p:nvSpPr>
        <p:spPr bwMode="auto">
          <a:xfrm>
            <a:off x="2916238" y="3206750"/>
            <a:ext cx="1368425"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sv-SE" b="1">
                <a:solidFill>
                  <a:srgbClr val="CC0000"/>
                </a:solidFill>
                <a:latin typeface="Century" pitchFamily="18" charset="0"/>
              </a:rPr>
              <a:t>Älvöversv.</a:t>
            </a:r>
            <a:endParaRPr lang="en-US" b="1">
              <a:solidFill>
                <a:srgbClr val="CC0000"/>
              </a:solidFill>
              <a:latin typeface="Century" pitchFamily="18" charset="0"/>
            </a:endParaRPr>
          </a:p>
        </p:txBody>
      </p:sp>
      <p:sp>
        <p:nvSpPr>
          <p:cNvPr id="395283" name="Text Box 19"/>
          <p:cNvSpPr txBox="1">
            <a:spLocks noChangeArrowheads="1"/>
          </p:cNvSpPr>
          <p:nvPr/>
        </p:nvSpPr>
        <p:spPr bwMode="auto">
          <a:xfrm>
            <a:off x="2124075" y="2427288"/>
            <a:ext cx="1439863"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sv-SE" b="1">
                <a:solidFill>
                  <a:srgbClr val="CC6600"/>
                </a:solidFill>
                <a:latin typeface="Century" pitchFamily="18" charset="0"/>
              </a:rPr>
              <a:t>Vänern </a:t>
            </a:r>
            <a:br>
              <a:rPr lang="sv-SE" b="1">
                <a:solidFill>
                  <a:srgbClr val="CC6600"/>
                </a:solidFill>
                <a:latin typeface="Century" pitchFamily="18" charset="0"/>
              </a:rPr>
            </a:br>
            <a:r>
              <a:rPr lang="sv-SE" b="1">
                <a:solidFill>
                  <a:srgbClr val="CC6600"/>
                </a:solidFill>
                <a:latin typeface="Century" pitchFamily="18" charset="0"/>
              </a:rPr>
              <a:t>vindeff.</a:t>
            </a:r>
            <a:endParaRPr lang="en-US" b="1">
              <a:solidFill>
                <a:srgbClr val="CC6600"/>
              </a:solidFill>
              <a:latin typeface="Century" pitchFamily="18" charset="0"/>
            </a:endParaRPr>
          </a:p>
        </p:txBody>
      </p:sp>
      <p:sp>
        <p:nvSpPr>
          <p:cNvPr id="395284" name="Text Box 20"/>
          <p:cNvSpPr txBox="1">
            <a:spLocks noChangeArrowheads="1"/>
          </p:cNvSpPr>
          <p:nvPr/>
        </p:nvSpPr>
        <p:spPr bwMode="auto">
          <a:xfrm>
            <a:off x="4284663" y="2205038"/>
            <a:ext cx="1655762"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sv-SE" b="1">
                <a:solidFill>
                  <a:srgbClr val="CC0000"/>
                </a:solidFill>
                <a:latin typeface="Century" pitchFamily="18" charset="0"/>
              </a:rPr>
              <a:t>Väneröversv.</a:t>
            </a:r>
            <a:endParaRPr lang="en-US" b="1">
              <a:solidFill>
                <a:srgbClr val="CC0000"/>
              </a:solidFill>
              <a:latin typeface="Century" pitchFamily="18" charset="0"/>
            </a:endParaRPr>
          </a:p>
        </p:txBody>
      </p:sp>
      <p:sp>
        <p:nvSpPr>
          <p:cNvPr id="395285" name="Text Box 21"/>
          <p:cNvSpPr txBox="1">
            <a:spLocks noChangeArrowheads="1"/>
          </p:cNvSpPr>
          <p:nvPr/>
        </p:nvSpPr>
        <p:spPr bwMode="auto">
          <a:xfrm>
            <a:off x="6588125" y="1196975"/>
            <a:ext cx="1584325"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sv-SE" b="1">
                <a:solidFill>
                  <a:srgbClr val="CC0000"/>
                </a:solidFill>
                <a:latin typeface="Century" pitchFamily="18" charset="0"/>
              </a:rPr>
              <a:t>Havsnivå-höjn.</a:t>
            </a:r>
            <a:endParaRPr lang="en-US" b="1">
              <a:solidFill>
                <a:srgbClr val="CC0000"/>
              </a:solidFill>
              <a:latin typeface="Century" pitchFamily="18" charset="0"/>
            </a:endParaRPr>
          </a:p>
        </p:txBody>
      </p:sp>
      <p:sp>
        <p:nvSpPr>
          <p:cNvPr id="395286" name="Text Box 22"/>
          <p:cNvSpPr txBox="1">
            <a:spLocks noChangeArrowheads="1"/>
          </p:cNvSpPr>
          <p:nvPr/>
        </p:nvSpPr>
        <p:spPr bwMode="auto">
          <a:xfrm>
            <a:off x="2124075" y="1557338"/>
            <a:ext cx="1512888"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sv-SE" b="1">
                <a:solidFill>
                  <a:srgbClr val="CC6600"/>
                </a:solidFill>
                <a:latin typeface="Century" pitchFamily="18" charset="0"/>
              </a:rPr>
              <a:t>Havsnivå</a:t>
            </a:r>
            <a:br>
              <a:rPr lang="sv-SE" b="1">
                <a:solidFill>
                  <a:srgbClr val="CC6600"/>
                </a:solidFill>
                <a:latin typeface="Century" pitchFamily="18" charset="0"/>
              </a:rPr>
            </a:br>
            <a:r>
              <a:rPr lang="sv-SE" b="1">
                <a:solidFill>
                  <a:srgbClr val="CC6600"/>
                </a:solidFill>
                <a:latin typeface="Century" pitchFamily="18" charset="0"/>
              </a:rPr>
              <a:t>vind+lufttr.</a:t>
            </a:r>
            <a:endParaRPr lang="en-US" b="1">
              <a:solidFill>
                <a:srgbClr val="CC6600"/>
              </a:solidFill>
              <a:latin typeface="Century" pitchFamily="18" charset="0"/>
            </a:endParaRPr>
          </a:p>
        </p:txBody>
      </p:sp>
      <p:sp>
        <p:nvSpPr>
          <p:cNvPr id="395288" name="Text Box 24"/>
          <p:cNvSpPr txBox="1">
            <a:spLocks noChangeArrowheads="1"/>
          </p:cNvSpPr>
          <p:nvPr/>
        </p:nvSpPr>
        <p:spPr bwMode="auto">
          <a:xfrm>
            <a:off x="2268538" y="2125663"/>
            <a:ext cx="1512887"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sv-SE" b="1">
                <a:solidFill>
                  <a:srgbClr val="CC6600"/>
                </a:solidFill>
                <a:latin typeface="Century" pitchFamily="18" charset="0"/>
              </a:rPr>
              <a:t>Dammbrott</a:t>
            </a:r>
            <a:endParaRPr lang="en-US" b="1">
              <a:solidFill>
                <a:srgbClr val="CC6600"/>
              </a:solidFill>
              <a:latin typeface="Century" pitchFamily="18" charset="0"/>
            </a:endParaRPr>
          </a:p>
        </p:txBody>
      </p:sp>
    </p:spTree>
    <p:extLst>
      <p:ext uri="{BB962C8B-B14F-4D97-AF65-F5344CB8AC3E}">
        <p14:creationId xmlns:p14="http://schemas.microsoft.com/office/powerpoint/2010/main" xmlns="" val="73185824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527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526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527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527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527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528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9528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9528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528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528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528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9528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952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268" grpId="0" animBg="1"/>
      <p:bldP spid="395276" grpId="0"/>
      <p:bldP spid="395277" grpId="0"/>
      <p:bldP spid="395278" grpId="0"/>
      <p:bldP spid="395279" grpId="0"/>
      <p:bldP spid="395280" grpId="0"/>
      <p:bldP spid="395281" grpId="0"/>
      <p:bldP spid="395282" grpId="0"/>
      <p:bldP spid="395283" grpId="0"/>
      <p:bldP spid="395284" grpId="0"/>
      <p:bldP spid="395285" grpId="0"/>
      <p:bldP spid="395286" grpId="0"/>
      <p:bldP spid="39528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2339752" y="1196752"/>
            <a:ext cx="6192688" cy="2431435"/>
          </a:xfrm>
          <a:prstGeom prst="rect">
            <a:avLst/>
          </a:prstGeom>
          <a:noFill/>
        </p:spPr>
        <p:txBody>
          <a:bodyPr wrap="square" rtlCol="0">
            <a:spAutoFit/>
          </a:bodyPr>
          <a:lstStyle/>
          <a:p>
            <a:r>
              <a:rPr lang="sv-SE" sz="2400" b="1" dirty="0" err="1" smtClean="0">
                <a:latin typeface="+mj-lt"/>
                <a:cs typeface="Arial" pitchFamily="34" charset="0"/>
              </a:rPr>
              <a:t>Thanks</a:t>
            </a:r>
            <a:r>
              <a:rPr lang="sv-SE" sz="2400" b="1" dirty="0" smtClean="0">
                <a:latin typeface="+mj-lt"/>
                <a:cs typeface="Arial" pitchFamily="34" charset="0"/>
              </a:rPr>
              <a:t> for </a:t>
            </a:r>
            <a:r>
              <a:rPr lang="sv-SE" sz="2400" b="1" dirty="0" err="1" smtClean="0">
                <a:latin typeface="+mj-lt"/>
                <a:cs typeface="Arial" pitchFamily="34" charset="0"/>
              </a:rPr>
              <a:t>your</a:t>
            </a:r>
            <a:r>
              <a:rPr lang="sv-SE" sz="2400" b="1" dirty="0" smtClean="0">
                <a:latin typeface="+mj-lt"/>
                <a:cs typeface="Arial" pitchFamily="34" charset="0"/>
              </a:rPr>
              <a:t> attention!</a:t>
            </a:r>
          </a:p>
          <a:p>
            <a:endParaRPr lang="sv-SE" sz="2800" b="1" dirty="0" smtClean="0">
              <a:latin typeface="+mj-lt"/>
              <a:cs typeface="Arial" pitchFamily="34" charset="0"/>
            </a:endParaRPr>
          </a:p>
          <a:p>
            <a:r>
              <a:rPr lang="sv-SE" sz="2000" dirty="0" smtClean="0">
                <a:latin typeface="+mj-lt"/>
                <a:cs typeface="Arial" pitchFamily="34" charset="0"/>
              </a:rPr>
              <a:t>Lars Nyberg</a:t>
            </a:r>
          </a:p>
          <a:p>
            <a:r>
              <a:rPr lang="sv-SE" sz="2000" dirty="0">
                <a:latin typeface="+mj-lt"/>
                <a:cs typeface="Arial" pitchFamily="34" charset="0"/>
              </a:rPr>
              <a:t>l</a:t>
            </a:r>
            <a:r>
              <a:rPr lang="sv-SE" sz="2000" dirty="0" smtClean="0">
                <a:latin typeface="+mj-lt"/>
                <a:cs typeface="Arial" pitchFamily="34" charset="0"/>
              </a:rPr>
              <a:t>ars.nyberg@kau.se</a:t>
            </a:r>
          </a:p>
          <a:p>
            <a:endParaRPr lang="sv-SE" sz="2000" dirty="0" smtClean="0">
              <a:latin typeface="+mj-lt"/>
              <a:cs typeface="Arial" pitchFamily="34" charset="0"/>
            </a:endParaRPr>
          </a:p>
          <a:p>
            <a:r>
              <a:rPr lang="sv-SE" sz="2000" b="1" dirty="0" smtClean="0">
                <a:latin typeface="+mj-lt"/>
                <a:cs typeface="Arial" pitchFamily="34" charset="0"/>
                <a:hlinkClick r:id="rId2"/>
              </a:rPr>
              <a:t>www.kau.se/klimat-och-sakerhet</a:t>
            </a:r>
            <a:endParaRPr lang="sv-SE" sz="2000" b="1" dirty="0" smtClean="0">
              <a:latin typeface="+mj-lt"/>
              <a:cs typeface="Arial" pitchFamily="34" charset="0"/>
            </a:endParaRPr>
          </a:p>
          <a:p>
            <a:r>
              <a:rPr lang="sv-SE" sz="2000" b="1" dirty="0" smtClean="0">
                <a:latin typeface="+mj-lt"/>
                <a:cs typeface="Arial" pitchFamily="34" charset="0"/>
                <a:hlinkClick r:id="rId3"/>
              </a:rPr>
              <a:t>www.cnds.se</a:t>
            </a:r>
            <a:r>
              <a:rPr lang="sv-SE" sz="2000" b="1" dirty="0">
                <a:latin typeface="+mj-lt"/>
                <a:cs typeface="Arial" pitchFamily="34" charset="0"/>
              </a:rPr>
              <a:t> </a:t>
            </a:r>
            <a:endParaRPr lang="sv-SE" sz="2000" b="1" dirty="0" smtClean="0">
              <a:latin typeface="+mj-lt"/>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5026" name="Picture 2" descr="Karta Vänerns ARO"/>
          <p:cNvPicPr>
            <a:picLocks noChangeAspect="1" noChangeArrowheads="1"/>
          </p:cNvPicPr>
          <p:nvPr/>
        </p:nvPicPr>
        <p:blipFill>
          <a:blip r:embed="rId3" cstate="print">
            <a:extLst>
              <a:ext uri="{28A0092B-C50C-407E-A947-70E740481C1C}">
                <a14:useLocalDpi xmlns:a14="http://schemas.microsoft.com/office/drawing/2010/main" xmlns="" val="0"/>
              </a:ext>
            </a:extLst>
          </a:blip>
          <a:srcRect r="43434"/>
          <a:stretch>
            <a:fillRect/>
          </a:stretch>
        </p:blipFill>
        <p:spPr bwMode="auto">
          <a:xfrm>
            <a:off x="96439038" y="103093838"/>
            <a:ext cx="10080625" cy="23760112"/>
          </a:xfrm>
          <a:prstGeom prst="rect">
            <a:avLst/>
          </a:prstGeom>
          <a:noFill/>
          <a:ln w="12700" algn="in">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CCCCCC"/>
                  </a:outerShdw>
                </a:effectLst>
              </a14:hiddenEffects>
            </a:ext>
          </a:extLst>
        </p:spPr>
      </p:pic>
      <p:pic>
        <p:nvPicPr>
          <p:cNvPr id="385027" name="Picture 3" descr="Karta Vänerns ARO"/>
          <p:cNvPicPr>
            <a:picLocks noChangeAspect="1" noChangeArrowheads="1"/>
          </p:cNvPicPr>
          <p:nvPr/>
        </p:nvPicPr>
        <p:blipFill>
          <a:blip r:embed="rId3" cstate="print">
            <a:extLst>
              <a:ext uri="{28A0092B-C50C-407E-A947-70E740481C1C}">
                <a14:useLocalDpi xmlns:a14="http://schemas.microsoft.com/office/drawing/2010/main" xmlns="" val="0"/>
              </a:ext>
            </a:extLst>
          </a:blip>
          <a:srcRect r="43434"/>
          <a:stretch>
            <a:fillRect/>
          </a:stretch>
        </p:blipFill>
        <p:spPr bwMode="auto">
          <a:xfrm>
            <a:off x="96654938" y="103309738"/>
            <a:ext cx="10080625" cy="23760112"/>
          </a:xfrm>
          <a:prstGeom prst="rect">
            <a:avLst/>
          </a:prstGeom>
          <a:noFill/>
          <a:ln w="12700" algn="in">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CCCCCC"/>
                  </a:outerShdw>
                </a:effectLst>
              </a14:hiddenEffects>
            </a:ext>
          </a:extLst>
        </p:spPr>
      </p:pic>
      <p:sp>
        <p:nvSpPr>
          <p:cNvPr id="385028" name="Rectangle 4"/>
          <p:cNvSpPr>
            <a:spLocks noGrp="1" noChangeArrowheads="1"/>
          </p:cNvSpPr>
          <p:nvPr>
            <p:ph type="body" idx="1"/>
          </p:nvPr>
        </p:nvSpPr>
        <p:spPr>
          <a:xfrm>
            <a:off x="3851275" y="1052513"/>
            <a:ext cx="4968875" cy="5256212"/>
          </a:xfrm>
          <a:noFill/>
          <a:ln/>
        </p:spPr>
        <p:txBody>
          <a:bodyPr/>
          <a:lstStyle/>
          <a:p>
            <a:pPr>
              <a:spcAft>
                <a:spcPct val="15000"/>
              </a:spcAft>
            </a:pPr>
            <a:r>
              <a:rPr lang="sv-SE" sz="2600" b="0" dirty="0"/>
              <a:t>50,200 km</a:t>
            </a:r>
            <a:r>
              <a:rPr lang="sv-SE" sz="2600" b="0" baseline="30000" dirty="0"/>
              <a:t>2</a:t>
            </a:r>
            <a:r>
              <a:rPr lang="sv-SE" sz="2600" b="0" dirty="0"/>
              <a:t> </a:t>
            </a:r>
            <a:r>
              <a:rPr lang="sv-SE" sz="2600" b="0" dirty="0" err="1"/>
              <a:t>catchment</a:t>
            </a:r>
            <a:r>
              <a:rPr lang="sv-SE" sz="2600" b="0" dirty="0"/>
              <a:t> </a:t>
            </a:r>
          </a:p>
          <a:p>
            <a:pPr>
              <a:spcAft>
                <a:spcPct val="15000"/>
              </a:spcAft>
            </a:pPr>
            <a:r>
              <a:rPr lang="sv-SE" sz="2600" b="0" dirty="0"/>
              <a:t>Lake area 5,600 km</a:t>
            </a:r>
            <a:r>
              <a:rPr lang="sv-SE" sz="2600" b="0" baseline="30000" dirty="0"/>
              <a:t>2</a:t>
            </a:r>
          </a:p>
          <a:p>
            <a:pPr>
              <a:spcAft>
                <a:spcPct val="15000"/>
              </a:spcAft>
            </a:pPr>
            <a:r>
              <a:rPr lang="sv-SE" sz="2600" b="0" dirty="0"/>
              <a:t>Flood risk in the lake and </a:t>
            </a:r>
            <a:r>
              <a:rPr lang="sv-SE" sz="2600" b="0" dirty="0" err="1"/>
              <a:t>most</a:t>
            </a:r>
            <a:r>
              <a:rPr lang="sv-SE" sz="2600" b="0" dirty="0"/>
              <a:t> </a:t>
            </a:r>
            <a:r>
              <a:rPr lang="sv-SE" sz="2600" b="0" dirty="0" err="1"/>
              <a:t>tributaries</a:t>
            </a:r>
            <a:endParaRPr lang="sv-SE" sz="2600" b="0" dirty="0"/>
          </a:p>
          <a:p>
            <a:pPr>
              <a:spcAft>
                <a:spcPct val="15000"/>
              </a:spcAft>
            </a:pPr>
            <a:r>
              <a:rPr lang="sv-SE" sz="2600" b="0" dirty="0"/>
              <a:t>Flood 2000/2001</a:t>
            </a:r>
          </a:p>
          <a:p>
            <a:pPr>
              <a:spcAft>
                <a:spcPct val="15000"/>
              </a:spcAft>
            </a:pPr>
            <a:r>
              <a:rPr lang="sv-SE" sz="2600" b="0" dirty="0" err="1"/>
              <a:t>Landslide</a:t>
            </a:r>
            <a:r>
              <a:rPr lang="sv-SE" sz="2600" b="0" dirty="0"/>
              <a:t> risks </a:t>
            </a:r>
            <a:r>
              <a:rPr lang="sv-SE" sz="2600" b="0" dirty="0" err="1"/>
              <a:t>along</a:t>
            </a:r>
            <a:r>
              <a:rPr lang="sv-SE" sz="2600" b="0" dirty="0"/>
              <a:t> Göta älv and Klarälven</a:t>
            </a:r>
          </a:p>
          <a:p>
            <a:pPr>
              <a:spcAft>
                <a:spcPct val="15000"/>
              </a:spcAft>
            </a:pPr>
            <a:r>
              <a:rPr lang="sv-SE" sz="2600" b="0" dirty="0" err="1"/>
              <a:t>Hydropower</a:t>
            </a:r>
            <a:r>
              <a:rPr lang="sv-SE" sz="2600" b="0" dirty="0"/>
              <a:t> dams</a:t>
            </a:r>
          </a:p>
          <a:p>
            <a:pPr>
              <a:spcAft>
                <a:spcPct val="15000"/>
              </a:spcAft>
            </a:pPr>
            <a:r>
              <a:rPr lang="sv-SE" sz="2600" b="0" dirty="0"/>
              <a:t>Heavy </a:t>
            </a:r>
            <a:r>
              <a:rPr lang="sv-SE" sz="2600" b="0" dirty="0" err="1"/>
              <a:t>industry</a:t>
            </a:r>
            <a:r>
              <a:rPr lang="sv-SE" sz="2600" b="0" dirty="0"/>
              <a:t>/</a:t>
            </a:r>
            <a:r>
              <a:rPr lang="sv-SE" sz="2600" b="0" dirty="0" err="1"/>
              <a:t>Polluted</a:t>
            </a:r>
            <a:r>
              <a:rPr lang="sv-SE" sz="2600" b="0" dirty="0"/>
              <a:t> </a:t>
            </a:r>
            <a:r>
              <a:rPr lang="sv-SE" sz="2600" b="0" dirty="0" err="1"/>
              <a:t>soil</a:t>
            </a:r>
            <a:endParaRPr lang="sv-SE" sz="2600" b="0" dirty="0"/>
          </a:p>
          <a:p>
            <a:pPr>
              <a:spcAft>
                <a:spcPct val="15000"/>
              </a:spcAft>
            </a:pPr>
            <a:r>
              <a:rPr lang="sv-SE" sz="2600" b="0" dirty="0" err="1"/>
              <a:t>Drinking</a:t>
            </a:r>
            <a:r>
              <a:rPr lang="sv-SE" sz="2600" b="0" dirty="0"/>
              <a:t> </a:t>
            </a:r>
            <a:r>
              <a:rPr lang="sv-SE" sz="2600" b="0" dirty="0" err="1"/>
              <a:t>water</a:t>
            </a:r>
            <a:r>
              <a:rPr lang="sv-SE" sz="2600" b="0" dirty="0"/>
              <a:t> </a:t>
            </a:r>
            <a:r>
              <a:rPr lang="sv-SE" sz="2600" b="0" dirty="0" err="1"/>
              <a:t>supply</a:t>
            </a:r>
            <a:endParaRPr lang="en-US" sz="2600" b="0" dirty="0"/>
          </a:p>
        </p:txBody>
      </p:sp>
      <p:sp>
        <p:nvSpPr>
          <p:cNvPr id="385029" name="Rectangle 5"/>
          <p:cNvSpPr>
            <a:spLocks noGrp="1" noChangeArrowheads="1"/>
          </p:cNvSpPr>
          <p:nvPr>
            <p:ph type="title"/>
          </p:nvPr>
        </p:nvSpPr>
        <p:spPr>
          <a:xfrm>
            <a:off x="3419475" y="274638"/>
            <a:ext cx="5256213" cy="633412"/>
          </a:xfrm>
          <a:noFill/>
          <a:ln/>
        </p:spPr>
        <p:txBody>
          <a:bodyPr>
            <a:normAutofit fontScale="90000"/>
          </a:bodyPr>
          <a:lstStyle/>
          <a:p>
            <a:r>
              <a:rPr lang="sv-SE" sz="3600" b="1" dirty="0">
                <a:solidFill>
                  <a:schemeClr val="tx1"/>
                </a:solidFill>
              </a:rPr>
              <a:t>Lake Vänern</a:t>
            </a:r>
            <a:endParaRPr lang="en-US" sz="3600" b="1" dirty="0">
              <a:solidFill>
                <a:schemeClr val="tx1"/>
              </a:solidFill>
            </a:endParaRPr>
          </a:p>
        </p:txBody>
      </p:sp>
      <p:pic>
        <p:nvPicPr>
          <p:cNvPr id="385030" name="Picture 6" descr="Karta Vänerns ARO v"/>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85775" y="115888"/>
            <a:ext cx="2501900" cy="5976937"/>
          </a:xfrm>
          <a:prstGeom prst="rect">
            <a:avLst/>
          </a:prstGeom>
          <a:noFill/>
          <a:extLst>
            <a:ext uri="{909E8E84-426E-40DD-AFC4-6F175D3DCCD1}">
              <a14:hiddenFill xmlns:a14="http://schemas.microsoft.com/office/drawing/2010/main" xmlns="">
                <a:solidFill>
                  <a:srgbClr val="FFFFFF"/>
                </a:solidFill>
              </a14:hiddenFill>
            </a:ext>
          </a:extLst>
        </p:spPr>
      </p:pic>
      <p:sp>
        <p:nvSpPr>
          <p:cNvPr id="385031" name="Rectangle 7"/>
          <p:cNvSpPr>
            <a:spLocks noChangeArrowheads="1"/>
          </p:cNvSpPr>
          <p:nvPr/>
        </p:nvSpPr>
        <p:spPr bwMode="auto">
          <a:xfrm>
            <a:off x="539750" y="1989138"/>
            <a:ext cx="936625" cy="64770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sv-SE"/>
          </a:p>
        </p:txBody>
      </p:sp>
    </p:spTree>
    <p:extLst>
      <p:ext uri="{BB962C8B-B14F-4D97-AF65-F5344CB8AC3E}">
        <p14:creationId xmlns:p14="http://schemas.microsoft.com/office/powerpoint/2010/main" xmlns="" val="40432205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502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5028">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5028">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85028">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5028">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502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7010" name="Picture 2" descr="DSC0000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8090949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3938" name="Group 2"/>
          <p:cNvGraphicFramePr>
            <a:graphicFrameLocks noGrp="1"/>
          </p:cNvGraphicFramePr>
          <p:nvPr>
            <p:ph idx="1"/>
            <p:extLst>
              <p:ext uri="{D42A27DB-BD31-4B8C-83A1-F6EECF244321}">
                <p14:modId xmlns:p14="http://schemas.microsoft.com/office/powerpoint/2010/main" xmlns="" val="3846326284"/>
              </p:ext>
            </p:extLst>
          </p:nvPr>
        </p:nvGraphicFramePr>
        <p:xfrm>
          <a:off x="1116013" y="549275"/>
          <a:ext cx="6985000" cy="5472114"/>
        </p:xfrm>
        <a:graphic>
          <a:graphicData uri="http://schemas.openxmlformats.org/drawingml/2006/table">
            <a:tbl>
              <a:tblPr/>
              <a:tblGrid>
                <a:gridCol w="5092700"/>
                <a:gridCol w="1892300"/>
              </a:tblGrid>
              <a:tr h="49847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v-SE" altLang="sv-SE" sz="2600" b="1" i="0" u="none" strike="noStrike" cap="none" normalizeH="0" baseline="0" dirty="0" err="1" smtClean="0">
                          <a:ln>
                            <a:noFill/>
                          </a:ln>
                          <a:solidFill>
                            <a:schemeClr val="tx1"/>
                          </a:solidFill>
                          <a:effectLst/>
                          <a:latin typeface="Arial" charset="0"/>
                        </a:rPr>
                        <a:t>Europe’s</a:t>
                      </a:r>
                      <a:r>
                        <a:rPr kumimoji="0" lang="sv-SE" altLang="sv-SE" sz="2600" b="1" i="0" u="none" strike="noStrike" cap="none" normalizeH="0" baseline="0" dirty="0" smtClean="0">
                          <a:ln>
                            <a:noFill/>
                          </a:ln>
                          <a:solidFill>
                            <a:schemeClr val="tx1"/>
                          </a:solidFill>
                          <a:effectLst/>
                          <a:latin typeface="Arial" charset="0"/>
                        </a:rPr>
                        <a:t> </a:t>
                      </a:r>
                      <a:r>
                        <a:rPr kumimoji="0" lang="sv-SE" altLang="sv-SE" sz="2600" b="1" i="0" u="none" strike="noStrike" cap="none" normalizeH="0" baseline="0" dirty="0" err="1" smtClean="0">
                          <a:ln>
                            <a:noFill/>
                          </a:ln>
                          <a:solidFill>
                            <a:schemeClr val="tx1"/>
                          </a:solidFill>
                          <a:effectLst/>
                          <a:latin typeface="Arial" charset="0"/>
                        </a:rPr>
                        <a:t>largest</a:t>
                      </a:r>
                      <a:r>
                        <a:rPr kumimoji="0" lang="sv-SE" altLang="sv-SE" sz="2600" b="1" i="0" u="none" strike="noStrike" cap="none" normalizeH="0" baseline="0" dirty="0" smtClean="0">
                          <a:ln>
                            <a:noFill/>
                          </a:ln>
                          <a:solidFill>
                            <a:schemeClr val="tx1"/>
                          </a:solidFill>
                          <a:effectLst/>
                          <a:latin typeface="Arial" charset="0"/>
                        </a:rPr>
                        <a:t> </a:t>
                      </a:r>
                      <a:r>
                        <a:rPr kumimoji="0" lang="sv-SE" altLang="sv-SE" sz="2600" b="1" i="0" u="none" strike="noStrike" cap="none" normalizeH="0" baseline="0" dirty="0" err="1" smtClean="0">
                          <a:ln>
                            <a:noFill/>
                          </a:ln>
                          <a:solidFill>
                            <a:schemeClr val="tx1"/>
                          </a:solidFill>
                          <a:effectLst/>
                          <a:latin typeface="Arial" charset="0"/>
                        </a:rPr>
                        <a:t>natural</a:t>
                      </a:r>
                      <a:r>
                        <a:rPr kumimoji="0" lang="sv-SE" altLang="sv-SE" sz="2600" b="1" i="0" u="none" strike="noStrike" cap="none" normalizeH="0" baseline="0" dirty="0" smtClean="0">
                          <a:ln>
                            <a:noFill/>
                          </a:ln>
                          <a:solidFill>
                            <a:schemeClr val="tx1"/>
                          </a:solidFill>
                          <a:effectLst/>
                          <a:latin typeface="Arial" charset="0"/>
                        </a:rPr>
                        <a:t> lakes</a:t>
                      </a:r>
                    </a:p>
                  </a:txBody>
                  <a:tcPr horzOverflow="overflow">
                    <a:lnL cap="flat">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altLang="sv-SE" sz="2600" b="1" i="0" u="none" strike="noStrike" cap="none" normalizeH="0" baseline="0" smtClean="0">
                          <a:ln>
                            <a:noFill/>
                          </a:ln>
                          <a:solidFill>
                            <a:schemeClr val="tx1"/>
                          </a:solidFill>
                          <a:effectLst/>
                          <a:latin typeface="Arial" charset="0"/>
                        </a:rPr>
                        <a:t>Area (km</a:t>
                      </a:r>
                      <a:r>
                        <a:rPr kumimoji="0" lang="sv-SE" altLang="sv-SE" sz="2600" b="1" i="0" u="none" strike="noStrike" cap="none" normalizeH="0" baseline="30000" smtClean="0">
                          <a:ln>
                            <a:noFill/>
                          </a:ln>
                          <a:solidFill>
                            <a:schemeClr val="tx1"/>
                          </a:solidFill>
                          <a:effectLst/>
                          <a:latin typeface="Arial" charset="0"/>
                        </a:rPr>
                        <a:t>2</a:t>
                      </a:r>
                      <a:r>
                        <a:rPr kumimoji="0" lang="sv-SE" altLang="sv-SE" sz="2600" b="1" i="0" u="none" strike="noStrike" cap="none" normalizeH="0" baseline="0" smtClean="0">
                          <a:ln>
                            <a:noFill/>
                          </a:ln>
                          <a:solidFill>
                            <a:schemeClr val="tx1"/>
                          </a:solidFill>
                          <a:effectLst/>
                          <a:latin typeface="Arial" charset="0"/>
                        </a:rPr>
                        <a:t>)</a:t>
                      </a:r>
                    </a:p>
                  </a:txBody>
                  <a:tcPr horzOverflow="overflow">
                    <a:lnL>
                      <a:noFill/>
                    </a:lnL>
                    <a:lnR cap="flat">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9530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v-SE" altLang="sv-SE" sz="2400" b="0" i="0" u="none" strike="noStrike" cap="none" normalizeH="0" baseline="0" dirty="0" smtClean="0">
                          <a:ln>
                            <a:noFill/>
                          </a:ln>
                          <a:solidFill>
                            <a:schemeClr val="tx1"/>
                          </a:solidFill>
                          <a:effectLst/>
                          <a:latin typeface="Arial" charset="0"/>
                        </a:rPr>
                        <a:t>1. Ladoga (</a:t>
                      </a:r>
                      <a:r>
                        <a:rPr kumimoji="0" lang="sv-SE" altLang="sv-SE" sz="2400" b="0" i="0" u="none" strike="noStrike" cap="none" normalizeH="0" baseline="0" dirty="0" err="1" smtClean="0">
                          <a:ln>
                            <a:noFill/>
                          </a:ln>
                          <a:solidFill>
                            <a:schemeClr val="tx1"/>
                          </a:solidFill>
                          <a:effectLst/>
                          <a:latin typeface="Arial" charset="0"/>
                        </a:rPr>
                        <a:t>Russia</a:t>
                      </a:r>
                      <a:r>
                        <a:rPr kumimoji="0" lang="sv-SE" altLang="sv-SE" sz="2400" b="0" i="0" u="none" strike="noStrike" cap="none" normalizeH="0" baseline="0" dirty="0" smtClean="0">
                          <a:ln>
                            <a:noFill/>
                          </a:ln>
                          <a:solidFill>
                            <a:schemeClr val="tx1"/>
                          </a:solidFill>
                          <a:effectLst/>
                          <a:latin typeface="Arial" charset="0"/>
                        </a:rPr>
                        <a:t>)</a:t>
                      </a:r>
                    </a:p>
                  </a:txBody>
                  <a:tcPr horzOverflow="overflow">
                    <a:lnL cap="flat">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altLang="sv-SE" sz="2400" b="0" i="0" u="none" strike="noStrike" cap="none" normalizeH="0" baseline="0" smtClean="0">
                          <a:ln>
                            <a:noFill/>
                          </a:ln>
                          <a:solidFill>
                            <a:schemeClr val="tx1"/>
                          </a:solidFill>
                          <a:effectLst/>
                          <a:latin typeface="Arial" charset="0"/>
                        </a:rPr>
                        <a:t>17 670</a:t>
                      </a:r>
                    </a:p>
                  </a:txBody>
                  <a:tcPr horzOverflow="overflow">
                    <a:lnL>
                      <a:noFill/>
                    </a:lnL>
                    <a:lnR cap="flat">
                      <a:noFill/>
                    </a:lnR>
                    <a:lnT w="28575" cap="flat" cmpd="sng" algn="ctr">
                      <a:solidFill>
                        <a:schemeClr val="tx1"/>
                      </a:solidFill>
                      <a:prstDash val="solid"/>
                      <a:round/>
                      <a:headEnd type="none" w="med" len="med"/>
                      <a:tailEnd type="none" w="med" len="med"/>
                    </a:lnT>
                    <a:lnB>
                      <a:noFill/>
                    </a:lnB>
                    <a:lnTlToBr>
                      <a:noFill/>
                    </a:lnTlToBr>
                    <a:lnBlToTr>
                      <a:noFill/>
                    </a:lnBlToTr>
                    <a:noFill/>
                  </a:tcPr>
                </a:tc>
              </a:tr>
              <a:tr h="49847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v-SE" altLang="sv-SE" sz="2400" b="0" i="0" u="none" strike="noStrike" cap="none" normalizeH="0" baseline="0" dirty="0" smtClean="0">
                          <a:ln>
                            <a:noFill/>
                          </a:ln>
                          <a:solidFill>
                            <a:schemeClr val="tx1"/>
                          </a:solidFill>
                          <a:effectLst/>
                          <a:latin typeface="Arial" charset="0"/>
                        </a:rPr>
                        <a:t>2. Onega (</a:t>
                      </a:r>
                      <a:r>
                        <a:rPr kumimoji="0" lang="sv-SE" altLang="sv-SE" sz="2400" b="0" i="0" u="none" strike="noStrike" cap="none" normalizeH="0" baseline="0" dirty="0" err="1" smtClean="0">
                          <a:ln>
                            <a:noFill/>
                          </a:ln>
                          <a:solidFill>
                            <a:schemeClr val="tx1"/>
                          </a:solidFill>
                          <a:effectLst/>
                          <a:latin typeface="Arial" charset="0"/>
                        </a:rPr>
                        <a:t>Russia</a:t>
                      </a:r>
                      <a:r>
                        <a:rPr kumimoji="0" lang="sv-SE" altLang="sv-SE" sz="2400" b="0" i="0" u="none" strike="noStrike" cap="none" normalizeH="0" baseline="0" dirty="0" smtClean="0">
                          <a:ln>
                            <a:noFill/>
                          </a:ln>
                          <a:solidFill>
                            <a:schemeClr val="tx1"/>
                          </a:solidFill>
                          <a:effectLst/>
                          <a:latin typeface="Arial" charset="0"/>
                        </a:rPr>
                        <a:t>)</a:t>
                      </a:r>
                    </a:p>
                  </a:txBody>
                  <a:tcP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altLang="sv-SE" sz="2400" b="0" i="0" u="none" strike="noStrike" cap="none" normalizeH="0" baseline="0" smtClean="0">
                          <a:ln>
                            <a:noFill/>
                          </a:ln>
                          <a:solidFill>
                            <a:schemeClr val="tx1"/>
                          </a:solidFill>
                          <a:effectLst/>
                          <a:latin typeface="Arial" charset="0"/>
                        </a:rPr>
                        <a:t>9 670</a:t>
                      </a:r>
                    </a:p>
                  </a:txBody>
                  <a:tcPr horzOverflow="overflow">
                    <a:lnL>
                      <a:noFill/>
                    </a:lnL>
                    <a:lnR cap="flat">
                      <a:noFill/>
                    </a:lnR>
                    <a:lnT>
                      <a:noFill/>
                    </a:lnT>
                    <a:lnB>
                      <a:noFill/>
                    </a:lnB>
                    <a:lnTlToBr>
                      <a:noFill/>
                    </a:lnTlToBr>
                    <a:lnBlToTr>
                      <a:noFill/>
                    </a:lnBlToTr>
                    <a:noFill/>
                  </a:tcPr>
                </a:tc>
              </a:tr>
              <a:tr h="49847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v-SE" altLang="sv-SE" sz="2400" b="1" i="1" u="none" strike="noStrike" cap="none" normalizeH="0" baseline="0" dirty="0" smtClean="0">
                          <a:ln>
                            <a:noFill/>
                          </a:ln>
                          <a:solidFill>
                            <a:srgbClr val="0033CC"/>
                          </a:solidFill>
                          <a:effectLst/>
                          <a:latin typeface="Arial" charset="0"/>
                        </a:rPr>
                        <a:t>3. Vänern (Sweden)</a:t>
                      </a:r>
                    </a:p>
                  </a:txBody>
                  <a:tcP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altLang="sv-SE" sz="2400" b="1" i="1" u="none" strike="noStrike" cap="none" normalizeH="0" baseline="0" smtClean="0">
                          <a:ln>
                            <a:noFill/>
                          </a:ln>
                          <a:solidFill>
                            <a:srgbClr val="0033CC"/>
                          </a:solidFill>
                          <a:effectLst/>
                          <a:latin typeface="Arial" charset="0"/>
                        </a:rPr>
                        <a:t>5 648</a:t>
                      </a:r>
                    </a:p>
                  </a:txBody>
                  <a:tcPr horzOverflow="overflow">
                    <a:lnL>
                      <a:noFill/>
                    </a:lnL>
                    <a:lnR cap="flat">
                      <a:noFill/>
                    </a:lnR>
                    <a:lnT>
                      <a:noFill/>
                    </a:lnT>
                    <a:lnB>
                      <a:noFill/>
                    </a:lnB>
                    <a:lnTlToBr>
                      <a:noFill/>
                    </a:lnTlToBr>
                    <a:lnBlToTr>
                      <a:noFill/>
                    </a:lnBlToTr>
                    <a:noFill/>
                  </a:tcPr>
                </a:tc>
              </a:tr>
              <a:tr h="49688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v-SE" altLang="sv-SE" sz="2400" b="0" i="0" u="none" strike="noStrike" cap="none" normalizeH="0" baseline="0" dirty="0" smtClean="0">
                          <a:ln>
                            <a:noFill/>
                          </a:ln>
                          <a:solidFill>
                            <a:schemeClr val="tx1"/>
                          </a:solidFill>
                          <a:effectLst/>
                          <a:latin typeface="Arial" charset="0"/>
                        </a:rPr>
                        <a:t>4. </a:t>
                      </a:r>
                      <a:r>
                        <a:rPr kumimoji="0" lang="sv-SE" altLang="sv-SE" sz="2400" b="0" i="0" u="none" strike="noStrike" cap="none" normalizeH="0" baseline="0" dirty="0" err="1" smtClean="0">
                          <a:ln>
                            <a:noFill/>
                          </a:ln>
                          <a:solidFill>
                            <a:schemeClr val="tx1"/>
                          </a:solidFill>
                          <a:effectLst/>
                          <a:latin typeface="Arial" charset="0"/>
                        </a:rPr>
                        <a:t>Saimaa</a:t>
                      </a:r>
                      <a:r>
                        <a:rPr kumimoji="0" lang="sv-SE" altLang="sv-SE" sz="2400" b="0" i="0" u="none" strike="noStrike" cap="none" normalizeH="0" baseline="0" dirty="0" smtClean="0">
                          <a:ln>
                            <a:noFill/>
                          </a:ln>
                          <a:solidFill>
                            <a:schemeClr val="tx1"/>
                          </a:solidFill>
                          <a:effectLst/>
                          <a:latin typeface="Arial" charset="0"/>
                        </a:rPr>
                        <a:t> (Finland)</a:t>
                      </a:r>
                    </a:p>
                  </a:txBody>
                  <a:tcP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altLang="sv-SE" sz="2400" b="0" i="0" u="none" strike="noStrike" cap="none" normalizeH="0" baseline="0" smtClean="0">
                          <a:ln>
                            <a:noFill/>
                          </a:ln>
                          <a:solidFill>
                            <a:schemeClr val="tx1"/>
                          </a:solidFill>
                          <a:effectLst/>
                          <a:latin typeface="Arial" charset="0"/>
                        </a:rPr>
                        <a:t>4 400</a:t>
                      </a:r>
                    </a:p>
                  </a:txBody>
                  <a:tcPr horzOverflow="overflow">
                    <a:lnL>
                      <a:noFill/>
                    </a:lnL>
                    <a:lnR cap="flat">
                      <a:noFill/>
                    </a:lnR>
                    <a:lnT>
                      <a:noFill/>
                    </a:lnT>
                    <a:lnB>
                      <a:noFill/>
                    </a:lnB>
                    <a:lnTlToBr>
                      <a:noFill/>
                    </a:lnTlToBr>
                    <a:lnBlToTr>
                      <a:noFill/>
                    </a:lnBlToTr>
                    <a:noFill/>
                  </a:tcPr>
                </a:tc>
              </a:tr>
              <a:tr h="49688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v-SE" altLang="sv-SE" sz="2400" b="0" i="0" u="none" strike="noStrike" cap="none" normalizeH="0" baseline="0" dirty="0" smtClean="0">
                          <a:ln>
                            <a:noFill/>
                          </a:ln>
                          <a:solidFill>
                            <a:schemeClr val="tx1"/>
                          </a:solidFill>
                          <a:effectLst/>
                          <a:latin typeface="Arial" charset="0"/>
                        </a:rPr>
                        <a:t>5. Peipus (Estonia/</a:t>
                      </a:r>
                      <a:r>
                        <a:rPr kumimoji="0" lang="sv-SE" altLang="sv-SE" sz="2400" b="0" i="0" u="none" strike="noStrike" cap="none" normalizeH="0" baseline="0" dirty="0" err="1" smtClean="0">
                          <a:ln>
                            <a:noFill/>
                          </a:ln>
                          <a:solidFill>
                            <a:schemeClr val="tx1"/>
                          </a:solidFill>
                          <a:effectLst/>
                          <a:latin typeface="Arial" charset="0"/>
                        </a:rPr>
                        <a:t>Russia</a:t>
                      </a:r>
                      <a:r>
                        <a:rPr kumimoji="0" lang="sv-SE" altLang="sv-SE" sz="2400" b="0" i="0" u="none" strike="noStrike" cap="none" normalizeH="0" baseline="0" dirty="0" smtClean="0">
                          <a:ln>
                            <a:noFill/>
                          </a:ln>
                          <a:solidFill>
                            <a:schemeClr val="tx1"/>
                          </a:solidFill>
                          <a:effectLst/>
                          <a:latin typeface="Arial" charset="0"/>
                        </a:rPr>
                        <a:t>)</a:t>
                      </a:r>
                    </a:p>
                  </a:txBody>
                  <a:tcP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altLang="sv-SE" sz="2400" b="0" i="0" u="none" strike="noStrike" cap="none" normalizeH="0" baseline="0" smtClean="0">
                          <a:ln>
                            <a:noFill/>
                          </a:ln>
                          <a:solidFill>
                            <a:schemeClr val="tx1"/>
                          </a:solidFill>
                          <a:effectLst/>
                          <a:latin typeface="Arial" charset="0"/>
                        </a:rPr>
                        <a:t>3 555</a:t>
                      </a:r>
                    </a:p>
                  </a:txBody>
                  <a:tcPr horzOverflow="overflow">
                    <a:lnL>
                      <a:noFill/>
                    </a:lnL>
                    <a:lnR cap="flat">
                      <a:noFill/>
                    </a:lnR>
                    <a:lnT>
                      <a:noFill/>
                    </a:lnT>
                    <a:lnB>
                      <a:noFill/>
                    </a:lnB>
                    <a:lnTlToBr>
                      <a:noFill/>
                    </a:lnTlToBr>
                    <a:lnBlToTr>
                      <a:noFill/>
                    </a:lnBlToTr>
                    <a:noFill/>
                  </a:tcPr>
                </a:tc>
              </a:tr>
              <a:tr h="49688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v-SE" altLang="sv-SE" sz="2400" b="0" i="0" u="none" strike="noStrike" cap="none" normalizeH="0" baseline="0" dirty="0" smtClean="0">
                          <a:ln>
                            <a:noFill/>
                          </a:ln>
                          <a:solidFill>
                            <a:srgbClr val="0033CC"/>
                          </a:solidFill>
                          <a:effectLst/>
                          <a:latin typeface="Arial" charset="0"/>
                        </a:rPr>
                        <a:t>6. Vättern (Sweden)</a:t>
                      </a:r>
                    </a:p>
                  </a:txBody>
                  <a:tcP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altLang="sv-SE" sz="2400" b="0" i="0" u="none" strike="noStrike" cap="none" normalizeH="0" baseline="0" smtClean="0">
                          <a:ln>
                            <a:noFill/>
                          </a:ln>
                          <a:solidFill>
                            <a:srgbClr val="0033CC"/>
                          </a:solidFill>
                          <a:effectLst/>
                          <a:latin typeface="Arial" charset="0"/>
                        </a:rPr>
                        <a:t>1 893</a:t>
                      </a:r>
                    </a:p>
                  </a:txBody>
                  <a:tcPr horzOverflow="overflow">
                    <a:lnL>
                      <a:noFill/>
                    </a:lnL>
                    <a:lnR cap="flat">
                      <a:noFill/>
                    </a:lnR>
                    <a:lnT>
                      <a:noFill/>
                    </a:lnT>
                    <a:lnB>
                      <a:noFill/>
                    </a:lnB>
                    <a:lnTlToBr>
                      <a:noFill/>
                    </a:lnTlToBr>
                    <a:lnBlToTr>
                      <a:noFill/>
                    </a:lnBlToTr>
                    <a:noFill/>
                  </a:tcPr>
                </a:tc>
              </a:tr>
              <a:tr h="49847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v-SE" altLang="sv-SE" sz="2400" b="0" i="0" u="none" strike="noStrike" cap="none" normalizeH="0" baseline="0" dirty="0" smtClean="0">
                          <a:ln>
                            <a:noFill/>
                          </a:ln>
                          <a:solidFill>
                            <a:schemeClr val="tx1"/>
                          </a:solidFill>
                          <a:effectLst/>
                          <a:latin typeface="Arial" charset="0"/>
                        </a:rPr>
                        <a:t>7. </a:t>
                      </a:r>
                      <a:r>
                        <a:rPr kumimoji="0" lang="sv-SE" altLang="sv-SE" sz="2400" b="0" i="0" u="none" strike="noStrike" cap="none" normalizeH="0" baseline="0" dirty="0" err="1" smtClean="0">
                          <a:ln>
                            <a:noFill/>
                          </a:ln>
                          <a:solidFill>
                            <a:schemeClr val="tx1"/>
                          </a:solidFill>
                          <a:effectLst/>
                          <a:latin typeface="Arial" charset="0"/>
                        </a:rPr>
                        <a:t>Vygozero</a:t>
                      </a:r>
                      <a:r>
                        <a:rPr kumimoji="0" lang="sv-SE" altLang="sv-SE" sz="2400" b="0" i="0" u="none" strike="noStrike" cap="none" normalizeH="0" baseline="0" dirty="0" smtClean="0">
                          <a:ln>
                            <a:noFill/>
                          </a:ln>
                          <a:solidFill>
                            <a:schemeClr val="tx1"/>
                          </a:solidFill>
                          <a:effectLst/>
                          <a:latin typeface="Arial" charset="0"/>
                        </a:rPr>
                        <a:t> (</a:t>
                      </a:r>
                      <a:r>
                        <a:rPr kumimoji="0" lang="sv-SE" altLang="sv-SE" sz="2400" b="0" i="0" u="none" strike="noStrike" cap="none" normalizeH="0" baseline="0" dirty="0" err="1" smtClean="0">
                          <a:ln>
                            <a:noFill/>
                          </a:ln>
                          <a:solidFill>
                            <a:schemeClr val="tx1"/>
                          </a:solidFill>
                          <a:effectLst/>
                          <a:latin typeface="Arial" charset="0"/>
                        </a:rPr>
                        <a:t>Russia</a:t>
                      </a:r>
                      <a:r>
                        <a:rPr kumimoji="0" lang="sv-SE" altLang="sv-SE" sz="2400" b="0" i="0" u="none" strike="noStrike" cap="none" normalizeH="0" baseline="0" dirty="0" smtClean="0">
                          <a:ln>
                            <a:noFill/>
                          </a:ln>
                          <a:solidFill>
                            <a:schemeClr val="tx1"/>
                          </a:solidFill>
                          <a:effectLst/>
                          <a:latin typeface="Arial" charset="0"/>
                        </a:rPr>
                        <a:t>)</a:t>
                      </a:r>
                    </a:p>
                  </a:txBody>
                  <a:tcP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altLang="sv-SE" sz="2400" b="0" i="0" u="none" strike="noStrike" cap="none" normalizeH="0" baseline="0" smtClean="0">
                          <a:ln>
                            <a:noFill/>
                          </a:ln>
                          <a:solidFill>
                            <a:schemeClr val="tx1"/>
                          </a:solidFill>
                          <a:effectLst/>
                          <a:latin typeface="Arial" charset="0"/>
                        </a:rPr>
                        <a:t>1 285</a:t>
                      </a:r>
                    </a:p>
                  </a:txBody>
                  <a:tcPr horzOverflow="overflow">
                    <a:lnL>
                      <a:noFill/>
                    </a:lnL>
                    <a:lnR cap="flat">
                      <a:noFill/>
                    </a:lnR>
                    <a:lnT>
                      <a:noFill/>
                    </a:lnT>
                    <a:lnB>
                      <a:noFill/>
                    </a:lnB>
                    <a:lnTlToBr>
                      <a:noFill/>
                    </a:lnTlToBr>
                    <a:lnBlToTr>
                      <a:noFill/>
                    </a:lnBlToTr>
                    <a:noFill/>
                  </a:tcPr>
                </a:tc>
              </a:tr>
              <a:tr h="49847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v-SE" altLang="sv-SE" sz="2400" b="0" i="0" u="none" strike="noStrike" cap="none" normalizeH="0" baseline="0" dirty="0" smtClean="0">
                          <a:ln>
                            <a:noFill/>
                          </a:ln>
                          <a:solidFill>
                            <a:srgbClr val="0033CC"/>
                          </a:solidFill>
                          <a:effectLst/>
                          <a:latin typeface="Arial" charset="0"/>
                        </a:rPr>
                        <a:t>8. Mälaren (Sweden)</a:t>
                      </a:r>
                    </a:p>
                  </a:txBody>
                  <a:tcP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altLang="sv-SE" sz="2400" b="0" i="0" u="none" strike="noStrike" cap="none" normalizeH="0" baseline="0" smtClean="0">
                          <a:ln>
                            <a:noFill/>
                          </a:ln>
                          <a:solidFill>
                            <a:srgbClr val="0033CC"/>
                          </a:solidFill>
                          <a:effectLst/>
                          <a:latin typeface="Arial" charset="0"/>
                        </a:rPr>
                        <a:t>1 122</a:t>
                      </a:r>
                    </a:p>
                  </a:txBody>
                  <a:tcPr horzOverflow="overflow">
                    <a:lnL>
                      <a:noFill/>
                    </a:lnL>
                    <a:lnR cap="flat">
                      <a:noFill/>
                    </a:lnR>
                    <a:lnT>
                      <a:noFill/>
                    </a:lnT>
                    <a:lnB>
                      <a:noFill/>
                    </a:lnB>
                    <a:lnTlToBr>
                      <a:noFill/>
                    </a:lnTlToBr>
                    <a:lnBlToTr>
                      <a:noFill/>
                    </a:lnBlToTr>
                    <a:noFill/>
                  </a:tcPr>
                </a:tc>
              </a:tr>
              <a:tr h="49530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v-SE" altLang="sv-SE" sz="2400" b="0" i="0" u="none" strike="noStrike" cap="none" normalizeH="0" baseline="0" dirty="0" smtClean="0">
                          <a:ln>
                            <a:noFill/>
                          </a:ln>
                          <a:solidFill>
                            <a:schemeClr val="tx1"/>
                          </a:solidFill>
                          <a:effectLst/>
                          <a:latin typeface="Arial" charset="0"/>
                        </a:rPr>
                        <a:t>9. Ilmen (</a:t>
                      </a:r>
                      <a:r>
                        <a:rPr kumimoji="0" lang="sv-SE" altLang="sv-SE" sz="2400" b="0" i="0" u="none" strike="noStrike" cap="none" normalizeH="0" baseline="0" dirty="0" err="1" smtClean="0">
                          <a:ln>
                            <a:noFill/>
                          </a:ln>
                          <a:solidFill>
                            <a:schemeClr val="tx1"/>
                          </a:solidFill>
                          <a:effectLst/>
                          <a:latin typeface="Arial" charset="0"/>
                        </a:rPr>
                        <a:t>Russia</a:t>
                      </a:r>
                      <a:r>
                        <a:rPr kumimoji="0" lang="sv-SE" altLang="sv-SE" sz="2400" b="0" i="0" u="none" strike="noStrike" cap="none" normalizeH="0" baseline="0" dirty="0" smtClean="0">
                          <a:ln>
                            <a:noFill/>
                          </a:ln>
                          <a:solidFill>
                            <a:schemeClr val="tx1"/>
                          </a:solidFill>
                          <a:effectLst/>
                          <a:latin typeface="Arial" charset="0"/>
                        </a:rPr>
                        <a:t>)</a:t>
                      </a:r>
                    </a:p>
                  </a:txBody>
                  <a:tcP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altLang="sv-SE" sz="2400" b="0" i="0" u="none" strike="noStrike" cap="none" normalizeH="0" baseline="0" smtClean="0">
                          <a:ln>
                            <a:noFill/>
                          </a:ln>
                          <a:solidFill>
                            <a:schemeClr val="tx1"/>
                          </a:solidFill>
                          <a:effectLst/>
                          <a:latin typeface="Arial" charset="0"/>
                        </a:rPr>
                        <a:t>1 120</a:t>
                      </a:r>
                    </a:p>
                  </a:txBody>
                  <a:tcPr horzOverflow="overflow">
                    <a:lnL>
                      <a:noFill/>
                    </a:lnL>
                    <a:lnR cap="flat">
                      <a:noFill/>
                    </a:lnR>
                    <a:lnT>
                      <a:noFill/>
                    </a:lnT>
                    <a:lnB>
                      <a:noFill/>
                    </a:lnB>
                    <a:lnTlToBr>
                      <a:noFill/>
                    </a:lnTlToBr>
                    <a:lnBlToTr>
                      <a:noFill/>
                    </a:lnBlToTr>
                    <a:noFill/>
                  </a:tcPr>
                </a:tc>
              </a:tr>
              <a:tr h="49847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v-SE" altLang="sv-SE" sz="2400" b="0" i="0" u="none" strike="noStrike" cap="none" normalizeH="0" baseline="0" dirty="0" smtClean="0">
                          <a:ln>
                            <a:noFill/>
                          </a:ln>
                          <a:solidFill>
                            <a:schemeClr val="tx1"/>
                          </a:solidFill>
                          <a:effectLst/>
                          <a:latin typeface="Arial" charset="0"/>
                        </a:rPr>
                        <a:t>10. </a:t>
                      </a:r>
                      <a:r>
                        <a:rPr kumimoji="0" lang="sv-SE" altLang="sv-SE" sz="2400" b="0" i="0" u="none" strike="noStrike" cap="none" normalizeH="0" baseline="0" dirty="0" err="1" smtClean="0">
                          <a:ln>
                            <a:noFill/>
                          </a:ln>
                          <a:solidFill>
                            <a:schemeClr val="tx1"/>
                          </a:solidFill>
                          <a:effectLst/>
                          <a:latin typeface="Arial" charset="0"/>
                        </a:rPr>
                        <a:t>Beloje</a:t>
                      </a:r>
                      <a:r>
                        <a:rPr kumimoji="0" lang="sv-SE" altLang="sv-SE" sz="2400" b="0" i="0" u="none" strike="noStrike" cap="none" normalizeH="0" baseline="0" dirty="0" smtClean="0">
                          <a:ln>
                            <a:noFill/>
                          </a:ln>
                          <a:solidFill>
                            <a:schemeClr val="tx1"/>
                          </a:solidFill>
                          <a:effectLst/>
                          <a:latin typeface="Arial" charset="0"/>
                        </a:rPr>
                        <a:t> (</a:t>
                      </a:r>
                      <a:r>
                        <a:rPr kumimoji="0" lang="sv-SE" altLang="sv-SE" sz="2400" b="0" i="0" u="none" strike="noStrike" cap="none" normalizeH="0" baseline="0" dirty="0" err="1" smtClean="0">
                          <a:ln>
                            <a:noFill/>
                          </a:ln>
                          <a:solidFill>
                            <a:schemeClr val="tx1"/>
                          </a:solidFill>
                          <a:effectLst/>
                          <a:latin typeface="Arial" charset="0"/>
                        </a:rPr>
                        <a:t>Russia</a:t>
                      </a:r>
                      <a:r>
                        <a:rPr kumimoji="0" lang="sv-SE" altLang="sv-SE" sz="2400" b="0" i="0" u="none" strike="noStrike" cap="none" normalizeH="0" baseline="0" dirty="0" smtClean="0">
                          <a:ln>
                            <a:noFill/>
                          </a:ln>
                          <a:solidFill>
                            <a:schemeClr val="tx1"/>
                          </a:solidFill>
                          <a:effectLst/>
                          <a:latin typeface="Arial" charset="0"/>
                        </a:rPr>
                        <a:t>)</a:t>
                      </a:r>
                    </a:p>
                  </a:txBody>
                  <a:tcP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altLang="sv-SE" sz="2400" b="0" i="0" u="none" strike="noStrike" cap="none" normalizeH="0" baseline="0" smtClean="0">
                          <a:ln>
                            <a:noFill/>
                          </a:ln>
                          <a:solidFill>
                            <a:schemeClr val="tx1"/>
                          </a:solidFill>
                          <a:effectLst/>
                          <a:latin typeface="Arial" charset="0"/>
                        </a:rPr>
                        <a:t>1 119 </a:t>
                      </a:r>
                    </a:p>
                  </a:txBody>
                  <a:tcPr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23986" name="Text Box 50"/>
          <p:cNvSpPr txBox="1">
            <a:spLocks noChangeArrowheads="1"/>
          </p:cNvSpPr>
          <p:nvPr/>
        </p:nvSpPr>
        <p:spPr bwMode="auto">
          <a:xfrm>
            <a:off x="5435600" y="6092825"/>
            <a:ext cx="3024188"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sv-SE" altLang="sv-SE" sz="1600" i="1">
                <a:solidFill>
                  <a:schemeClr val="bg1"/>
                </a:solidFill>
              </a:rPr>
              <a:t>Källa: www.vattenportalen.se</a:t>
            </a:r>
          </a:p>
        </p:txBody>
      </p:sp>
    </p:spTree>
    <p:extLst>
      <p:ext uri="{BB962C8B-B14F-4D97-AF65-F5344CB8AC3E}">
        <p14:creationId xmlns:p14="http://schemas.microsoft.com/office/powerpoint/2010/main" xmlns="" val="18818751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0"/>
          </p:nvPr>
        </p:nvSpPr>
        <p:spPr/>
        <p:txBody>
          <a:bodyPr/>
          <a:lstStyle/>
          <a:p>
            <a:endParaRPr lang="sv-SE"/>
          </a:p>
        </p:txBody>
      </p:sp>
      <p:sp>
        <p:nvSpPr>
          <p:cNvPr id="3" name="Platshållare för text 2"/>
          <p:cNvSpPr>
            <a:spLocks noGrp="1"/>
          </p:cNvSpPr>
          <p:nvPr>
            <p:ph type="body" sz="quarter" idx="11"/>
          </p:nvPr>
        </p:nvSpPr>
        <p:spPr/>
        <p:txBody>
          <a:bodyPr/>
          <a:lstStyle/>
          <a:p>
            <a:endParaRPr lang="sv-SE"/>
          </a:p>
        </p:txBody>
      </p:sp>
      <p:sp>
        <p:nvSpPr>
          <p:cNvPr id="4" name="Platshållare för text 3"/>
          <p:cNvSpPr>
            <a:spLocks noGrp="1"/>
          </p:cNvSpPr>
          <p:nvPr>
            <p:ph type="body" sz="quarter" idx="12"/>
          </p:nvPr>
        </p:nvSpPr>
        <p:spPr>
          <a:xfrm>
            <a:off x="395536" y="188640"/>
            <a:ext cx="8640960" cy="576064"/>
          </a:xfrm>
        </p:spPr>
        <p:txBody>
          <a:bodyPr>
            <a:noAutofit/>
          </a:bodyPr>
          <a:lstStyle/>
          <a:p>
            <a:r>
              <a:rPr lang="sv-SE" sz="3600" dirty="0" smtClean="0"/>
              <a:t>Lake Vänern risk </a:t>
            </a:r>
            <a:r>
              <a:rPr lang="sv-SE" sz="3600" dirty="0" err="1" smtClean="0"/>
              <a:t>topics</a:t>
            </a:r>
            <a:endParaRPr lang="sv-SE" sz="3600" dirty="0"/>
          </a:p>
        </p:txBody>
      </p:sp>
      <p:sp>
        <p:nvSpPr>
          <p:cNvPr id="5" name="Platshållare för text 4"/>
          <p:cNvSpPr>
            <a:spLocks noGrp="1"/>
          </p:cNvSpPr>
          <p:nvPr>
            <p:ph type="body" sz="quarter" idx="13"/>
          </p:nvPr>
        </p:nvSpPr>
        <p:spPr>
          <a:xfrm>
            <a:off x="755576" y="1052736"/>
            <a:ext cx="8280474" cy="4463826"/>
          </a:xfrm>
        </p:spPr>
        <p:txBody>
          <a:bodyPr/>
          <a:lstStyle/>
          <a:p>
            <a:r>
              <a:rPr lang="sv-SE" b="0" dirty="0" smtClean="0"/>
              <a:t>Flood risks</a:t>
            </a:r>
          </a:p>
          <a:p>
            <a:r>
              <a:rPr lang="sv-SE" b="0" dirty="0" smtClean="0"/>
              <a:t>Discharge limitations</a:t>
            </a:r>
          </a:p>
          <a:p>
            <a:pPr lvl="1"/>
            <a:r>
              <a:rPr lang="sv-SE" sz="2400" b="0" dirty="0" err="1" smtClean="0"/>
              <a:t>Landslide</a:t>
            </a:r>
            <a:r>
              <a:rPr lang="sv-SE" sz="2400" b="0" dirty="0" smtClean="0"/>
              <a:t> risks Göta älv</a:t>
            </a:r>
          </a:p>
          <a:p>
            <a:r>
              <a:rPr lang="sv-SE" b="0" dirty="0" err="1" smtClean="0"/>
              <a:t>Regulation</a:t>
            </a:r>
            <a:r>
              <a:rPr lang="sv-SE" b="0" dirty="0" smtClean="0"/>
              <a:t> </a:t>
            </a:r>
            <a:r>
              <a:rPr lang="sv-SE" b="0" dirty="0" err="1" smtClean="0"/>
              <a:t>regime</a:t>
            </a:r>
            <a:endParaRPr lang="sv-SE" b="0" dirty="0" smtClean="0"/>
          </a:p>
          <a:p>
            <a:pPr lvl="1"/>
            <a:r>
              <a:rPr lang="sv-SE" sz="2400" b="0" dirty="0" smtClean="0"/>
              <a:t>Landscape and </a:t>
            </a:r>
            <a:r>
              <a:rPr lang="sv-SE" sz="2400" b="0" dirty="0" err="1" smtClean="0"/>
              <a:t>ecosystem</a:t>
            </a:r>
            <a:r>
              <a:rPr lang="sv-SE" sz="2400" b="0" dirty="0" smtClean="0"/>
              <a:t> </a:t>
            </a:r>
            <a:r>
              <a:rPr lang="sv-SE" sz="2400" b="0" dirty="0" err="1" smtClean="0"/>
              <a:t>effects</a:t>
            </a:r>
            <a:endParaRPr lang="sv-SE" sz="2400" b="0" dirty="0" smtClean="0"/>
          </a:p>
          <a:p>
            <a:r>
              <a:rPr lang="sv-SE" b="0" dirty="0" err="1" smtClean="0"/>
              <a:t>Protection</a:t>
            </a:r>
            <a:r>
              <a:rPr lang="sv-SE" b="0" dirty="0" smtClean="0"/>
              <a:t> </a:t>
            </a:r>
            <a:r>
              <a:rPr lang="sv-SE" b="0" dirty="0" err="1" smtClean="0"/>
              <a:t>of</a:t>
            </a:r>
            <a:r>
              <a:rPr lang="sv-SE" b="0" dirty="0" smtClean="0"/>
              <a:t> </a:t>
            </a:r>
            <a:r>
              <a:rPr lang="sv-SE" b="0" dirty="0" err="1" smtClean="0"/>
              <a:t>cities</a:t>
            </a:r>
            <a:endParaRPr lang="sv-SE" b="0" dirty="0" smtClean="0"/>
          </a:p>
          <a:p>
            <a:pPr lvl="1"/>
            <a:r>
              <a:rPr lang="sv-SE" sz="2400" b="0" dirty="0" smtClean="0"/>
              <a:t>Existing settlements</a:t>
            </a:r>
          </a:p>
          <a:p>
            <a:pPr lvl="1"/>
            <a:r>
              <a:rPr lang="sv-SE" sz="2400" b="0" dirty="0" smtClean="0"/>
              <a:t>New </a:t>
            </a:r>
            <a:r>
              <a:rPr lang="sv-SE" sz="2400" b="0" dirty="0" err="1" smtClean="0"/>
              <a:t>developments</a:t>
            </a:r>
            <a:endParaRPr lang="sv-SE" sz="2400" b="0" dirty="0" smtClean="0"/>
          </a:p>
        </p:txBody>
      </p:sp>
    </p:spTree>
    <p:extLst>
      <p:ext uri="{BB962C8B-B14F-4D97-AF65-F5344CB8AC3E}">
        <p14:creationId xmlns:p14="http://schemas.microsoft.com/office/powerpoint/2010/main" xmlns="" val="3110195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0"/>
          </p:nvPr>
        </p:nvSpPr>
        <p:spPr/>
        <p:txBody>
          <a:bodyPr/>
          <a:lstStyle/>
          <a:p>
            <a:endParaRPr lang="sv-SE"/>
          </a:p>
        </p:txBody>
      </p:sp>
      <p:sp>
        <p:nvSpPr>
          <p:cNvPr id="3" name="Platshållare för text 2"/>
          <p:cNvSpPr>
            <a:spLocks noGrp="1"/>
          </p:cNvSpPr>
          <p:nvPr>
            <p:ph type="body" sz="quarter" idx="11"/>
          </p:nvPr>
        </p:nvSpPr>
        <p:spPr/>
        <p:txBody>
          <a:bodyPr/>
          <a:lstStyle/>
          <a:p>
            <a:endParaRPr lang="sv-SE"/>
          </a:p>
        </p:txBody>
      </p:sp>
      <p:sp>
        <p:nvSpPr>
          <p:cNvPr id="6" name="Rubrik 1"/>
          <p:cNvSpPr txBox="1">
            <a:spLocks/>
          </p:cNvSpPr>
          <p:nvPr/>
        </p:nvSpPr>
        <p:spPr>
          <a:xfrm>
            <a:off x="457200" y="274638"/>
            <a:ext cx="8229600" cy="778098"/>
          </a:xfrm>
          <a:prstGeom prst="rect">
            <a:avLst/>
          </a:prstGeom>
        </p:spPr>
        <p:txBody>
          <a:bodyPr>
            <a:normAutofit/>
          </a:bodyPr>
          <a:lstStyle>
            <a:lvl1pPr algn="ctr" defTabSz="914400" rtl="0" eaLnBrk="1" latinLnBrk="0" hangingPunct="1">
              <a:spcBef>
                <a:spcPct val="0"/>
              </a:spcBef>
              <a:buNone/>
              <a:defRPr sz="3200" kern="1200">
                <a:solidFill>
                  <a:schemeClr val="tx1"/>
                </a:solidFill>
                <a:latin typeface="+mj-lt"/>
                <a:ea typeface="+mj-ea"/>
                <a:cs typeface="+mj-cs"/>
              </a:defRPr>
            </a:lvl1pPr>
          </a:lstStyle>
          <a:p>
            <a:r>
              <a:rPr lang="sv-SE" sz="3600" b="1" dirty="0" err="1" smtClean="0"/>
              <a:t>Water</a:t>
            </a:r>
            <a:r>
              <a:rPr lang="sv-SE" sz="3600" b="1" dirty="0" smtClean="0"/>
              <a:t> </a:t>
            </a:r>
            <a:r>
              <a:rPr lang="sv-SE" sz="3600" b="1" dirty="0" err="1" smtClean="0"/>
              <a:t>level</a:t>
            </a:r>
            <a:r>
              <a:rPr lang="sv-SE" sz="3600" b="1" dirty="0" smtClean="0"/>
              <a:t> 1850-2013</a:t>
            </a:r>
            <a:endParaRPr lang="sv-SE" sz="3600" b="1"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604" y="1052736"/>
            <a:ext cx="7757836" cy="4392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875923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94250" name="Picture 10"/>
          <p:cNvPicPr>
            <a:picLocks noChangeAspect="1" noChangeArrowheads="1"/>
          </p:cNvPicPr>
          <p:nvPr/>
        </p:nvPicPr>
        <p:blipFill>
          <a:blip r:embed="rId3" cstate="print">
            <a:extLst>
              <a:ext uri="{28A0092B-C50C-407E-A947-70E740481C1C}">
                <a14:useLocalDpi xmlns:a14="http://schemas.microsoft.com/office/drawing/2010/main" xmlns="" val="0"/>
              </a:ext>
            </a:extLst>
          </a:blip>
          <a:srcRect t="1865" b="1382"/>
          <a:stretch>
            <a:fillRect/>
          </a:stretch>
        </p:blipFill>
        <p:spPr bwMode="auto">
          <a:xfrm>
            <a:off x="5588000" y="476672"/>
            <a:ext cx="3087688" cy="5041900"/>
          </a:xfrm>
          <a:prstGeom prst="rect">
            <a:avLst/>
          </a:prstGeom>
          <a:noFill/>
          <a:ln w="1587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6" name="Picture 2" descr="nwt vänern 08031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5288" y="980728"/>
            <a:ext cx="4948237" cy="381635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2" name="Platshållare för text 1"/>
          <p:cNvSpPr>
            <a:spLocks noGrp="1"/>
          </p:cNvSpPr>
          <p:nvPr>
            <p:ph type="body" sz="quarter" idx="10"/>
          </p:nvPr>
        </p:nvSpPr>
        <p:spPr/>
        <p:txBody>
          <a:bodyPr/>
          <a:lstStyle/>
          <a:p>
            <a:endParaRPr lang="sv-SE"/>
          </a:p>
        </p:txBody>
      </p:sp>
      <p:sp>
        <p:nvSpPr>
          <p:cNvPr id="3" name="Platshållare för text 2"/>
          <p:cNvSpPr>
            <a:spLocks noGrp="1"/>
          </p:cNvSpPr>
          <p:nvPr>
            <p:ph type="body" sz="quarter" idx="11"/>
          </p:nvPr>
        </p:nvSpPr>
        <p:spPr/>
        <p:txBody>
          <a:bodyPr/>
          <a:lstStyle/>
          <a:p>
            <a:endParaRPr lang="sv-SE"/>
          </a:p>
        </p:txBody>
      </p:sp>
    </p:spTree>
    <p:extLst>
      <p:ext uri="{BB962C8B-B14F-4D97-AF65-F5344CB8AC3E}">
        <p14:creationId xmlns:p14="http://schemas.microsoft.com/office/powerpoint/2010/main" xmlns="" val="336600127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942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3021" y="304339"/>
            <a:ext cx="4775043" cy="64370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07904" y="1628800"/>
            <a:ext cx="5248275" cy="3933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ruta 1"/>
          <p:cNvSpPr txBox="1"/>
          <p:nvPr/>
        </p:nvSpPr>
        <p:spPr>
          <a:xfrm>
            <a:off x="7020272" y="6309320"/>
            <a:ext cx="2016224" cy="338554"/>
          </a:xfrm>
          <a:prstGeom prst="rect">
            <a:avLst/>
          </a:prstGeom>
          <a:noFill/>
        </p:spPr>
        <p:txBody>
          <a:bodyPr wrap="square" rtlCol="0">
            <a:spAutoFit/>
          </a:bodyPr>
          <a:lstStyle/>
          <a:p>
            <a:pPr algn="ctr"/>
            <a:r>
              <a:rPr lang="sv-SE" sz="1600" i="1" dirty="0" smtClean="0"/>
              <a:t>Photo: Länsstyrelsen</a:t>
            </a:r>
            <a:endParaRPr lang="sv-SE" sz="1600" i="1" dirty="0"/>
          </a:p>
        </p:txBody>
      </p:sp>
    </p:spTree>
    <p:extLst>
      <p:ext uri="{BB962C8B-B14F-4D97-AF65-F5344CB8AC3E}">
        <p14:creationId xmlns:p14="http://schemas.microsoft.com/office/powerpoint/2010/main" xmlns="" val="1661006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0"/>
          </p:nvPr>
        </p:nvSpPr>
        <p:spPr/>
        <p:txBody>
          <a:bodyPr/>
          <a:lstStyle/>
          <a:p>
            <a:endParaRPr lang="sv-SE"/>
          </a:p>
        </p:txBody>
      </p:sp>
      <p:sp>
        <p:nvSpPr>
          <p:cNvPr id="3" name="Platshållare för text 2"/>
          <p:cNvSpPr>
            <a:spLocks noGrp="1"/>
          </p:cNvSpPr>
          <p:nvPr>
            <p:ph type="body" sz="quarter" idx="11"/>
          </p:nvPr>
        </p:nvSpPr>
        <p:spPr/>
        <p:txBody>
          <a:bodyPr/>
          <a:lstStyle/>
          <a:p>
            <a:endParaRPr lang="sv-SE"/>
          </a:p>
        </p:txBody>
      </p:sp>
      <p:sp>
        <p:nvSpPr>
          <p:cNvPr id="4" name="Platshållare för text 3"/>
          <p:cNvSpPr>
            <a:spLocks noGrp="1"/>
          </p:cNvSpPr>
          <p:nvPr>
            <p:ph type="body" sz="quarter" idx="12"/>
          </p:nvPr>
        </p:nvSpPr>
        <p:spPr>
          <a:xfrm>
            <a:off x="683568" y="260648"/>
            <a:ext cx="7920880" cy="648072"/>
          </a:xfrm>
        </p:spPr>
        <p:txBody>
          <a:bodyPr>
            <a:normAutofit/>
          </a:bodyPr>
          <a:lstStyle/>
          <a:p>
            <a:r>
              <a:rPr lang="sv-SE" sz="3600" dirty="0" err="1" smtClean="0"/>
              <a:t>Values</a:t>
            </a:r>
            <a:r>
              <a:rPr lang="sv-SE" sz="3600" dirty="0" smtClean="0"/>
              <a:t> and interests</a:t>
            </a:r>
            <a:endParaRPr lang="sv-SE" sz="3600" dirty="0"/>
          </a:p>
        </p:txBody>
      </p:sp>
      <p:graphicFrame>
        <p:nvGraphicFramePr>
          <p:cNvPr id="6" name="Tabell 5"/>
          <p:cNvGraphicFramePr>
            <a:graphicFrameLocks noGrp="1"/>
          </p:cNvGraphicFramePr>
          <p:nvPr>
            <p:extLst>
              <p:ext uri="{D42A27DB-BD31-4B8C-83A1-F6EECF244321}">
                <p14:modId xmlns:p14="http://schemas.microsoft.com/office/powerpoint/2010/main" xmlns="" val="2164179785"/>
              </p:ext>
            </p:extLst>
          </p:nvPr>
        </p:nvGraphicFramePr>
        <p:xfrm>
          <a:off x="1259632" y="1194484"/>
          <a:ext cx="7200800" cy="3458652"/>
        </p:xfrm>
        <a:graphic>
          <a:graphicData uri="http://schemas.openxmlformats.org/drawingml/2006/table">
            <a:tbl>
              <a:tblPr firstRow="1" firstCol="1" bandRow="1"/>
              <a:tblGrid>
                <a:gridCol w="3744416"/>
                <a:gridCol w="3456384"/>
              </a:tblGrid>
              <a:tr h="424888">
                <a:tc>
                  <a:txBody>
                    <a:bodyPr/>
                    <a:lstStyle/>
                    <a:p>
                      <a:pPr marR="34925">
                        <a:lnSpc>
                          <a:spcPct val="115000"/>
                        </a:lnSpc>
                        <a:spcBef>
                          <a:spcPts val="200"/>
                        </a:spcBef>
                        <a:spcAft>
                          <a:spcPts val="200"/>
                        </a:spcAft>
                      </a:pPr>
                      <a:r>
                        <a:rPr lang="en-GB" sz="2000" b="1" u="sng" dirty="0" smtClean="0">
                          <a:effectLst/>
                          <a:latin typeface="Arial" panose="020B0604020202020204" pitchFamily="34" charset="0"/>
                          <a:ea typeface="Calibri"/>
                          <a:cs typeface="Arial" panose="020B0604020202020204" pitchFamily="34" charset="0"/>
                        </a:rPr>
                        <a:t>Ecology </a:t>
                      </a:r>
                      <a:r>
                        <a:rPr lang="en-GB" sz="2000" b="1" u="sng" dirty="0" err="1">
                          <a:effectLst/>
                          <a:latin typeface="Arial" panose="020B0604020202020204" pitchFamily="34" charset="0"/>
                          <a:ea typeface="Calibri"/>
                          <a:cs typeface="Arial" panose="020B0604020202020204" pitchFamily="34" charset="0"/>
                        </a:rPr>
                        <a:t>och</a:t>
                      </a:r>
                      <a:r>
                        <a:rPr lang="en-GB" sz="2000" b="1" u="sng" dirty="0">
                          <a:effectLst/>
                          <a:latin typeface="Arial" panose="020B0604020202020204" pitchFamily="34" charset="0"/>
                          <a:ea typeface="Calibri"/>
                          <a:cs typeface="Arial" panose="020B0604020202020204" pitchFamily="34" charset="0"/>
                        </a:rPr>
                        <a:t> </a:t>
                      </a:r>
                      <a:r>
                        <a:rPr lang="en-GB" sz="2000" b="1" u="sng" dirty="0" smtClean="0">
                          <a:effectLst/>
                          <a:latin typeface="Arial" panose="020B0604020202020204" pitchFamily="34" charset="0"/>
                          <a:ea typeface="Calibri"/>
                          <a:cs typeface="Arial" panose="020B0604020202020204" pitchFamily="34" charset="0"/>
                        </a:rPr>
                        <a:t>landscape</a:t>
                      </a:r>
                      <a:endParaRPr lang="sv-SE" sz="1800"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R="34925">
                        <a:lnSpc>
                          <a:spcPct val="115000"/>
                        </a:lnSpc>
                        <a:spcBef>
                          <a:spcPts val="200"/>
                        </a:spcBef>
                        <a:spcAft>
                          <a:spcPts val="200"/>
                        </a:spcAft>
                      </a:pPr>
                      <a:r>
                        <a:rPr lang="en-GB" sz="2000" b="1" u="sng" dirty="0" smtClean="0">
                          <a:effectLst/>
                          <a:latin typeface="Arial" panose="020B0604020202020204" pitchFamily="34" charset="0"/>
                          <a:ea typeface="Calibri"/>
                          <a:cs typeface="Arial" panose="020B0604020202020204" pitchFamily="34" charset="0"/>
                        </a:rPr>
                        <a:t>Economic</a:t>
                      </a:r>
                      <a:r>
                        <a:rPr lang="en-GB" sz="2000" b="1" u="sng" baseline="0" dirty="0" smtClean="0">
                          <a:effectLst/>
                          <a:latin typeface="Arial" panose="020B0604020202020204" pitchFamily="34" charset="0"/>
                          <a:ea typeface="Calibri"/>
                          <a:cs typeface="Arial" panose="020B0604020202020204" pitchFamily="34" charset="0"/>
                        </a:rPr>
                        <a:t> values</a:t>
                      </a:r>
                      <a:endParaRPr lang="sv-SE" sz="1800"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r>
              <a:tr h="369468">
                <a:tc>
                  <a:txBody>
                    <a:bodyPr/>
                    <a:lstStyle/>
                    <a:p>
                      <a:pPr marR="34925">
                        <a:spcBef>
                          <a:spcPts val="200"/>
                        </a:spcBef>
                        <a:spcAft>
                          <a:spcPts val="200"/>
                        </a:spcAft>
                      </a:pPr>
                      <a:r>
                        <a:rPr lang="sv-SE" sz="2000" dirty="0" smtClean="0">
                          <a:effectLst/>
                          <a:latin typeface="Arial" panose="020B0604020202020204" pitchFamily="34" charset="0"/>
                          <a:cs typeface="Arial" panose="020B0604020202020204" pitchFamily="34" charset="0"/>
                        </a:rPr>
                        <a:t>Landscape</a:t>
                      </a:r>
                      <a:endParaRPr lang="sv-SE" sz="1800" dirty="0">
                        <a:effectLst/>
                        <a:latin typeface="Arial" panose="020B0604020202020204" pitchFamily="34" charset="0"/>
                        <a:cs typeface="Arial" panose="020B060402020202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R="34925">
                        <a:spcBef>
                          <a:spcPts val="200"/>
                        </a:spcBef>
                        <a:spcAft>
                          <a:spcPts val="200"/>
                        </a:spcAft>
                      </a:pPr>
                      <a:r>
                        <a:rPr lang="en-GB" sz="2000" dirty="0" smtClean="0">
                          <a:effectLst/>
                          <a:latin typeface="Arial" panose="020B0604020202020204" pitchFamily="34" charset="0"/>
                          <a:cs typeface="Arial" panose="020B0604020202020204" pitchFamily="34" charset="0"/>
                        </a:rPr>
                        <a:t>Hydropower</a:t>
                      </a:r>
                      <a:endParaRPr lang="sv-SE" sz="1800" dirty="0">
                        <a:effectLst/>
                        <a:latin typeface="Arial" panose="020B0604020202020204" pitchFamily="34" charset="0"/>
                        <a:cs typeface="Arial" panose="020B060402020202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r>
              <a:tr h="369468">
                <a:tc>
                  <a:txBody>
                    <a:bodyPr/>
                    <a:lstStyle/>
                    <a:p>
                      <a:pPr marR="34925">
                        <a:spcBef>
                          <a:spcPts val="200"/>
                        </a:spcBef>
                        <a:spcAft>
                          <a:spcPts val="200"/>
                        </a:spcAft>
                      </a:pPr>
                      <a:r>
                        <a:rPr lang="sv-SE" sz="2000" dirty="0" err="1" smtClean="0">
                          <a:effectLst/>
                          <a:latin typeface="Arial" panose="020B0604020202020204" pitchFamily="34" charset="0"/>
                          <a:cs typeface="Arial" panose="020B0604020202020204" pitchFamily="34" charset="0"/>
                        </a:rPr>
                        <a:t>Unique</a:t>
                      </a:r>
                      <a:r>
                        <a:rPr lang="sv-SE" sz="2000" dirty="0" smtClean="0">
                          <a:effectLst/>
                          <a:latin typeface="Arial" panose="020B0604020202020204" pitchFamily="34" charset="0"/>
                          <a:cs typeface="Arial" panose="020B0604020202020204" pitchFamily="34" charset="0"/>
                        </a:rPr>
                        <a:t> habitats and</a:t>
                      </a:r>
                      <a:r>
                        <a:rPr lang="sv-SE" sz="2000" baseline="0" dirty="0" smtClean="0">
                          <a:effectLst/>
                          <a:latin typeface="Arial" panose="020B0604020202020204" pitchFamily="34" charset="0"/>
                          <a:cs typeface="Arial" panose="020B0604020202020204" pitchFamily="34" charset="0"/>
                        </a:rPr>
                        <a:t> species</a:t>
                      </a:r>
                      <a:endParaRPr lang="sv-SE" sz="1800" dirty="0">
                        <a:effectLst/>
                        <a:latin typeface="Arial" panose="020B0604020202020204" pitchFamily="34" charset="0"/>
                        <a:cs typeface="Arial" panose="020B060402020202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R="34925">
                        <a:spcBef>
                          <a:spcPts val="200"/>
                        </a:spcBef>
                        <a:spcAft>
                          <a:spcPts val="200"/>
                        </a:spcAft>
                      </a:pPr>
                      <a:r>
                        <a:rPr lang="en-GB" sz="2000" dirty="0" smtClean="0">
                          <a:effectLst/>
                          <a:latin typeface="Arial" panose="020B0604020202020204" pitchFamily="34" charset="0"/>
                          <a:cs typeface="Arial" panose="020B0604020202020204" pitchFamily="34" charset="0"/>
                        </a:rPr>
                        <a:t>Fishery</a:t>
                      </a:r>
                      <a:endParaRPr lang="sv-SE" sz="1800" dirty="0">
                        <a:effectLst/>
                        <a:latin typeface="Arial" panose="020B0604020202020204" pitchFamily="34" charset="0"/>
                        <a:cs typeface="Arial" panose="020B060402020202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r>
              <a:tr h="369468">
                <a:tc>
                  <a:txBody>
                    <a:bodyPr/>
                    <a:lstStyle/>
                    <a:p>
                      <a:pPr marR="34925">
                        <a:spcBef>
                          <a:spcPts val="200"/>
                        </a:spcBef>
                        <a:spcAft>
                          <a:spcPts val="200"/>
                        </a:spcAft>
                      </a:pPr>
                      <a:r>
                        <a:rPr lang="en-GB" sz="2000" dirty="0">
                          <a:effectLst/>
                          <a:latin typeface="Arial" panose="020B0604020202020204" pitchFamily="34" charset="0"/>
                          <a:cs typeface="Arial" panose="020B0604020202020204" pitchFamily="34" charset="0"/>
                        </a:rPr>
                        <a:t>Recipient</a:t>
                      </a:r>
                      <a:endParaRPr lang="sv-SE" sz="1800" dirty="0">
                        <a:effectLst/>
                        <a:latin typeface="Arial" panose="020B0604020202020204" pitchFamily="34" charset="0"/>
                        <a:cs typeface="Arial" panose="020B060402020202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R="34925">
                        <a:spcBef>
                          <a:spcPts val="200"/>
                        </a:spcBef>
                        <a:spcAft>
                          <a:spcPts val="200"/>
                        </a:spcAft>
                      </a:pPr>
                      <a:r>
                        <a:rPr lang="en-GB" sz="2000" dirty="0" smtClean="0">
                          <a:effectLst/>
                          <a:latin typeface="Arial" panose="020B0604020202020204" pitchFamily="34" charset="0"/>
                          <a:cs typeface="Arial" panose="020B0604020202020204" pitchFamily="34" charset="0"/>
                        </a:rPr>
                        <a:t>Agriculture</a:t>
                      </a:r>
                      <a:endParaRPr lang="sv-SE" sz="1800" dirty="0">
                        <a:effectLst/>
                        <a:latin typeface="Arial" panose="020B0604020202020204" pitchFamily="34" charset="0"/>
                        <a:cs typeface="Arial" panose="020B060402020202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r>
              <a:tr h="406388">
                <a:tc>
                  <a:txBody>
                    <a:bodyPr/>
                    <a:lstStyle/>
                    <a:p>
                      <a:pPr marR="34925">
                        <a:lnSpc>
                          <a:spcPct val="115000"/>
                        </a:lnSpc>
                        <a:spcBef>
                          <a:spcPts val="200"/>
                        </a:spcBef>
                        <a:spcAft>
                          <a:spcPts val="200"/>
                        </a:spcAft>
                      </a:pPr>
                      <a:r>
                        <a:rPr lang="en-GB" sz="2000" dirty="0">
                          <a:effectLst/>
                          <a:latin typeface="Arial" panose="020B0604020202020204" pitchFamily="34" charset="0"/>
                          <a:ea typeface="Calibri"/>
                          <a:cs typeface="Arial" panose="020B0604020202020204" pitchFamily="34" charset="0"/>
                        </a:rPr>
                        <a:t> </a:t>
                      </a:r>
                      <a:endParaRPr lang="sv-SE" sz="20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R="34925">
                        <a:spcBef>
                          <a:spcPts val="200"/>
                        </a:spcBef>
                        <a:spcAft>
                          <a:spcPts val="200"/>
                        </a:spcAft>
                      </a:pPr>
                      <a:r>
                        <a:rPr lang="en-GB" sz="2000" dirty="0" smtClean="0">
                          <a:effectLst/>
                          <a:latin typeface="Arial" panose="020B0604020202020204" pitchFamily="34" charset="0"/>
                          <a:cs typeface="Arial" panose="020B0604020202020204" pitchFamily="34" charset="0"/>
                        </a:rPr>
                        <a:t>Shipping</a:t>
                      </a:r>
                      <a:endParaRPr lang="sv-SE" sz="2000" dirty="0">
                        <a:effectLst/>
                        <a:latin typeface="Arial" panose="020B0604020202020204" pitchFamily="34" charset="0"/>
                        <a:cs typeface="Arial" panose="020B060402020202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r>
              <a:tr h="364576">
                <a:tc>
                  <a:txBody>
                    <a:bodyPr/>
                    <a:lstStyle/>
                    <a:p>
                      <a:pPr marR="34925">
                        <a:lnSpc>
                          <a:spcPct val="115000"/>
                        </a:lnSpc>
                        <a:spcBef>
                          <a:spcPts val="200"/>
                        </a:spcBef>
                        <a:spcAft>
                          <a:spcPts val="200"/>
                        </a:spcAft>
                      </a:pPr>
                      <a:r>
                        <a:rPr lang="en-GB" sz="2000" b="1" u="sng" dirty="0" smtClean="0">
                          <a:effectLst/>
                          <a:latin typeface="Arial" panose="020B0604020202020204" pitchFamily="34" charset="0"/>
                          <a:ea typeface="Calibri"/>
                          <a:cs typeface="Arial" panose="020B0604020202020204" pitchFamily="34" charset="0"/>
                        </a:rPr>
                        <a:t>Social values</a:t>
                      </a:r>
                      <a:endParaRPr lang="sv-SE" sz="18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Bef>
                          <a:spcPts val="200"/>
                        </a:spcBef>
                        <a:spcAft>
                          <a:spcPts val="200"/>
                        </a:spcAft>
                      </a:pPr>
                      <a:r>
                        <a:rPr lang="en-GB" sz="2000" dirty="0" smtClean="0">
                          <a:effectLst/>
                          <a:latin typeface="Arial" panose="020B0604020202020204" pitchFamily="34" charset="0"/>
                          <a:cs typeface="Arial" panose="020B0604020202020204" pitchFamily="34" charset="0"/>
                        </a:rPr>
                        <a:t>Tourism</a:t>
                      </a:r>
                      <a:endParaRPr lang="sv-SE" sz="1800" dirty="0">
                        <a:effectLst/>
                        <a:latin typeface="Arial" panose="020B0604020202020204" pitchFamily="34" charset="0"/>
                        <a:cs typeface="Arial" panose="020B060402020202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r>
              <a:tr h="360040">
                <a:tc>
                  <a:txBody>
                    <a:bodyPr/>
                    <a:lstStyle/>
                    <a:p>
                      <a:pPr marR="34925">
                        <a:spcBef>
                          <a:spcPts val="200"/>
                        </a:spcBef>
                        <a:spcAft>
                          <a:spcPts val="200"/>
                        </a:spcAft>
                      </a:pPr>
                      <a:r>
                        <a:rPr lang="en-GB" sz="2000" dirty="0" smtClean="0">
                          <a:effectLst/>
                          <a:latin typeface="Arial" panose="020B0604020202020204" pitchFamily="34" charset="0"/>
                          <a:cs typeface="Arial" panose="020B0604020202020204" pitchFamily="34" charset="0"/>
                        </a:rPr>
                        <a:t>Life quality in </a:t>
                      </a:r>
                      <a:r>
                        <a:rPr lang="en-GB" sz="2000" dirty="0">
                          <a:effectLst/>
                          <a:latin typeface="Arial" panose="020B0604020202020204" pitchFamily="34" charset="0"/>
                          <a:cs typeface="Arial" panose="020B0604020202020204" pitchFamily="34" charset="0"/>
                        </a:rPr>
                        <a:t>13 </a:t>
                      </a:r>
                      <a:r>
                        <a:rPr lang="en-GB" sz="2000" dirty="0" smtClean="0">
                          <a:effectLst/>
                          <a:latin typeface="Arial" panose="020B0604020202020204" pitchFamily="34" charset="0"/>
                          <a:cs typeface="Arial" panose="020B0604020202020204" pitchFamily="34" charset="0"/>
                        </a:rPr>
                        <a:t>municipalities</a:t>
                      </a:r>
                      <a:endParaRPr lang="sv-SE" sz="1800" dirty="0">
                        <a:effectLst/>
                        <a:latin typeface="Arial" panose="020B0604020202020204" pitchFamily="34" charset="0"/>
                        <a:cs typeface="Arial" panose="020B060402020202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Bef>
                          <a:spcPts val="200"/>
                        </a:spcBef>
                        <a:spcAft>
                          <a:spcPts val="200"/>
                        </a:spcAft>
                      </a:pPr>
                      <a:r>
                        <a:rPr lang="en-GB" sz="2000" dirty="0" smtClean="0">
                          <a:effectLst/>
                          <a:latin typeface="Arial" panose="020B0604020202020204" pitchFamily="34" charset="0"/>
                          <a:cs typeface="Arial" panose="020B0604020202020204" pitchFamily="34" charset="0"/>
                        </a:rPr>
                        <a:t>Critical infrastructure</a:t>
                      </a:r>
                      <a:endParaRPr lang="sv-SE" sz="1800" dirty="0">
                        <a:effectLst/>
                        <a:latin typeface="Arial" panose="020B0604020202020204" pitchFamily="34" charset="0"/>
                        <a:cs typeface="Arial" panose="020B060402020202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r>
              <a:tr h="369468">
                <a:tc>
                  <a:txBody>
                    <a:bodyPr/>
                    <a:lstStyle/>
                    <a:p>
                      <a:pPr marR="34925">
                        <a:spcBef>
                          <a:spcPts val="200"/>
                        </a:spcBef>
                        <a:spcAft>
                          <a:spcPts val="200"/>
                        </a:spcAft>
                      </a:pPr>
                      <a:r>
                        <a:rPr lang="sv-SE" sz="2000" dirty="0" err="1" smtClean="0">
                          <a:effectLst/>
                          <a:latin typeface="Arial" panose="020B0604020202020204" pitchFamily="34" charset="0"/>
                          <a:cs typeface="Arial" panose="020B0604020202020204" pitchFamily="34" charset="0"/>
                        </a:rPr>
                        <a:t>Recreation</a:t>
                      </a:r>
                      <a:endParaRPr lang="sv-SE" sz="1800" dirty="0">
                        <a:effectLst/>
                        <a:latin typeface="Arial" panose="020B0604020202020204" pitchFamily="34" charset="0"/>
                        <a:cs typeface="Arial" panose="020B060402020202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Bef>
                          <a:spcPts val="200"/>
                        </a:spcBef>
                        <a:spcAft>
                          <a:spcPts val="200"/>
                        </a:spcAft>
                      </a:pPr>
                      <a:r>
                        <a:rPr lang="en-GB" sz="2000" dirty="0" smtClean="0">
                          <a:effectLst/>
                          <a:latin typeface="Arial" panose="020B0604020202020204" pitchFamily="34" charset="0"/>
                          <a:cs typeface="Arial" panose="020B0604020202020204" pitchFamily="34" charset="0"/>
                        </a:rPr>
                        <a:t>Industry</a:t>
                      </a:r>
                      <a:endParaRPr lang="sv-SE" sz="1800" dirty="0">
                        <a:effectLst/>
                        <a:latin typeface="Arial" panose="020B0604020202020204" pitchFamily="34" charset="0"/>
                        <a:cs typeface="Arial" panose="020B060402020202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r>
              <a:tr h="424888">
                <a:tc>
                  <a:txBody>
                    <a:bodyPr/>
                    <a:lstStyle/>
                    <a:p>
                      <a:pPr marR="799465">
                        <a:lnSpc>
                          <a:spcPct val="115000"/>
                        </a:lnSpc>
                        <a:spcBef>
                          <a:spcPts val="200"/>
                        </a:spcBef>
                        <a:spcAft>
                          <a:spcPts val="200"/>
                        </a:spcAft>
                      </a:pPr>
                      <a:r>
                        <a:rPr lang="en-GB" sz="2000" dirty="0" smtClean="0">
                          <a:effectLst/>
                          <a:latin typeface="Arial" panose="020B0604020202020204" pitchFamily="34" charset="0"/>
                          <a:ea typeface="Calibri"/>
                          <a:cs typeface="Arial" panose="020B0604020202020204" pitchFamily="34" charset="0"/>
                        </a:rPr>
                        <a:t>Drinking</a:t>
                      </a:r>
                      <a:r>
                        <a:rPr lang="en-GB" sz="2000" baseline="0" dirty="0" smtClean="0">
                          <a:effectLst/>
                          <a:latin typeface="Arial" panose="020B0604020202020204" pitchFamily="34" charset="0"/>
                          <a:ea typeface="Calibri"/>
                          <a:cs typeface="Arial" panose="020B0604020202020204" pitchFamily="34" charset="0"/>
                        </a:rPr>
                        <a:t> water</a:t>
                      </a:r>
                      <a:endParaRPr lang="sv-SE" sz="18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R="799465">
                        <a:lnSpc>
                          <a:spcPct val="115000"/>
                        </a:lnSpc>
                        <a:spcBef>
                          <a:spcPts val="200"/>
                        </a:spcBef>
                        <a:spcAft>
                          <a:spcPts val="200"/>
                        </a:spcAft>
                      </a:pPr>
                      <a:endParaRPr lang="sv-SE" sz="20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r>
            </a:tbl>
          </a:graphicData>
        </a:graphic>
      </p:graphicFrame>
      <p:sp>
        <p:nvSpPr>
          <p:cNvPr id="5" name="textruta 4"/>
          <p:cNvSpPr txBox="1"/>
          <p:nvPr/>
        </p:nvSpPr>
        <p:spPr>
          <a:xfrm>
            <a:off x="1259632" y="4797152"/>
            <a:ext cx="6768752" cy="830997"/>
          </a:xfrm>
          <a:prstGeom prst="rect">
            <a:avLst/>
          </a:prstGeom>
          <a:noFill/>
        </p:spPr>
        <p:txBody>
          <a:bodyPr wrap="square" rtlCol="0">
            <a:spAutoFit/>
          </a:bodyPr>
          <a:lstStyle/>
          <a:p>
            <a:r>
              <a:rPr lang="en-US" sz="1600" dirty="0"/>
              <a:t>Nyberg L, Evers M, Dahlström M, Pettersson </a:t>
            </a:r>
            <a:r>
              <a:rPr lang="en-US" sz="1600" dirty="0" smtClean="0"/>
              <a:t>A. 2014. Sustainability </a:t>
            </a:r>
            <a:r>
              <a:rPr lang="en-US" sz="1600" dirty="0"/>
              <a:t>aspects of water regulation and flood risk reduction in Lake </a:t>
            </a:r>
            <a:r>
              <a:rPr lang="en-US" sz="1600" dirty="0" smtClean="0"/>
              <a:t>Vänern. </a:t>
            </a:r>
            <a:r>
              <a:rPr lang="en-US" sz="1600" i="1" dirty="0" smtClean="0"/>
              <a:t>Journal of Aquatic Ecosystem Health and Management.</a:t>
            </a:r>
            <a:endParaRPr lang="en-US" sz="1600" i="1" dirty="0"/>
          </a:p>
        </p:txBody>
      </p:sp>
    </p:spTree>
    <p:extLst>
      <p:ext uri="{BB962C8B-B14F-4D97-AF65-F5344CB8AC3E}">
        <p14:creationId xmlns:p14="http://schemas.microsoft.com/office/powerpoint/2010/main" xmlns="" val="1796704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MALL Power Point Klimat &amp; Säkerhe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andardformgivning">
  <a:themeElements>
    <a:clrScheme name="Standard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formgivn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sv-SE" sz="1800" b="0" i="0" u="none" strike="noStrike" cap="none" normalizeH="0" baseline="0" smtClean="0">
            <a:ln>
              <a:noFill/>
            </a:ln>
            <a:solidFill>
              <a:srgbClr val="FF66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sv-SE" sz="1800" b="0" i="0" u="none" strike="noStrike" cap="none" normalizeH="0" baseline="0" smtClean="0">
            <a:ln>
              <a:noFill/>
            </a:ln>
            <a:solidFill>
              <a:srgbClr val="FF6699"/>
            </a:solidFill>
            <a:effectLst/>
            <a:latin typeface="Arial" charset="0"/>
          </a:defRPr>
        </a:defPPr>
      </a:lstStyle>
    </a:lnDef>
  </a:objectDefaults>
  <a:extraClrSchemeLst>
    <a:extraClrScheme>
      <a:clrScheme name="Standard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formgivn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formgivn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formgivn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formgivn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formgivn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formgivn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formgivn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formgivn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formgivn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formgivn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formgivn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MALL Power Point Klimat &amp; Säkerhet</Template>
  <TotalTime>362</TotalTime>
  <Words>989</Words>
  <Application>Microsoft Office PowerPoint</Application>
  <PresentationFormat>Bildspel på skärmen (4:3)</PresentationFormat>
  <Paragraphs>128</Paragraphs>
  <Slides>15</Slides>
  <Notes>5</Notes>
  <HiddenSlides>2</HiddenSlides>
  <MMClips>0</MMClips>
  <ScaleCrop>false</ScaleCrop>
  <HeadingPairs>
    <vt:vector size="6" baseType="variant">
      <vt:variant>
        <vt:lpstr>Tema</vt:lpstr>
      </vt:variant>
      <vt:variant>
        <vt:i4>2</vt:i4>
      </vt:variant>
      <vt:variant>
        <vt:lpstr>Serverprogram för OLE-inbäddning</vt:lpstr>
      </vt:variant>
      <vt:variant>
        <vt:i4>1</vt:i4>
      </vt:variant>
      <vt:variant>
        <vt:lpstr>Bildrubriker</vt:lpstr>
      </vt:variant>
      <vt:variant>
        <vt:i4>15</vt:i4>
      </vt:variant>
    </vt:vector>
  </HeadingPairs>
  <TitlesOfParts>
    <vt:vector size="18" baseType="lpstr">
      <vt:lpstr>MALL Power Point Klimat &amp; Säkerhet</vt:lpstr>
      <vt:lpstr>Standardformgivning</vt:lpstr>
      <vt:lpstr>Dokument</vt:lpstr>
      <vt:lpstr>Sustainability Aspects of Water Regulation and Flood Risk Reduction in Lake Vänern</vt:lpstr>
      <vt:lpstr>Lake Vänern</vt:lpstr>
      <vt:lpstr>Bild 3</vt:lpstr>
      <vt:lpstr>Bild 4</vt:lpstr>
      <vt:lpstr>Bild 5</vt:lpstr>
      <vt:lpstr>Bild 6</vt:lpstr>
      <vt:lpstr>Bild 7</vt:lpstr>
      <vt:lpstr>Bild 8</vt:lpstr>
      <vt:lpstr>Bild 9</vt:lpstr>
      <vt:lpstr>Bild 10</vt:lpstr>
      <vt:lpstr>Bild 11</vt:lpstr>
      <vt:lpstr>Bild 12</vt:lpstr>
      <vt:lpstr>Bild 13</vt:lpstr>
      <vt:lpstr>Tids-rumsdiagram</vt:lpstr>
      <vt:lpstr>Bild 15</vt:lpstr>
    </vt:vector>
  </TitlesOfParts>
  <Company>Karlstad Universitet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Lars Nyberg</dc:creator>
  <cp:lastModifiedBy>ulfmob0715</cp:lastModifiedBy>
  <cp:revision>43</cp:revision>
  <dcterms:created xsi:type="dcterms:W3CDTF">2014-02-04T21:28:50Z</dcterms:created>
  <dcterms:modified xsi:type="dcterms:W3CDTF">2015-05-28T06:15:50Z</dcterms:modified>
</cp:coreProperties>
</file>