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6"/>
    <p:sldMasterId id="2147483700" r:id="rId7"/>
    <p:sldMasterId id="2147483705" r:id="rId8"/>
  </p:sldMasterIdLst>
  <p:notesMasterIdLst>
    <p:notesMasterId r:id="rId22"/>
  </p:notesMasterIdLst>
  <p:handoutMasterIdLst>
    <p:handoutMasterId r:id="rId23"/>
  </p:handoutMasterIdLst>
  <p:sldIdLst>
    <p:sldId id="484" r:id="rId9"/>
    <p:sldId id="544" r:id="rId10"/>
    <p:sldId id="545" r:id="rId11"/>
    <p:sldId id="539" r:id="rId12"/>
    <p:sldId id="542" r:id="rId13"/>
    <p:sldId id="522" r:id="rId14"/>
    <p:sldId id="526" r:id="rId15"/>
    <p:sldId id="530" r:id="rId16"/>
    <p:sldId id="525" r:id="rId17"/>
    <p:sldId id="532" r:id="rId18"/>
    <p:sldId id="535" r:id="rId19"/>
    <p:sldId id="533" r:id="rId20"/>
    <p:sldId id="536" r:id="rId2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7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3429">
          <p15:clr>
            <a:srgbClr val="A4A3A4"/>
          </p15:clr>
        </p15:guide>
        <p15:guide id="4" orient="horz" pos="2147">
          <p15:clr>
            <a:srgbClr val="A4A3A4"/>
          </p15:clr>
        </p15:guide>
        <p15:guide id="5" orient="horz" pos="97">
          <p15:clr>
            <a:srgbClr val="A4A3A4"/>
          </p15:clr>
        </p15:guide>
        <p15:guide id="6" pos="5659">
          <p15:clr>
            <a:srgbClr val="A4A3A4"/>
          </p15:clr>
        </p15:guide>
        <p15:guide id="7" pos="4549">
          <p15:clr>
            <a:srgbClr val="A4A3A4"/>
          </p15:clr>
        </p15:guide>
        <p15:guide id="8" pos="19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7326" autoAdjust="0"/>
  </p:normalViewPr>
  <p:slideViewPr>
    <p:cSldViewPr snapToGrid="0">
      <p:cViewPr varScale="1">
        <p:scale>
          <a:sx n="119" d="100"/>
          <a:sy n="119" d="100"/>
        </p:scale>
        <p:origin x="-1404" y="-102"/>
      </p:cViewPr>
      <p:guideLst>
        <p:guide orient="horz" pos="4237"/>
        <p:guide orient="horz" pos="3875"/>
        <p:guide orient="horz" pos="3429"/>
        <p:guide orient="horz" pos="2147"/>
        <p:guide orient="horz" pos="97"/>
        <p:guide pos="5659"/>
        <p:guide pos="4549"/>
        <p:guide pos="19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2"/>
    </p:cViewPr>
  </p:sorterViewPr>
  <p:notesViewPr>
    <p:cSldViewPr snapToGrid="0">
      <p:cViewPr varScale="1">
        <p:scale>
          <a:sx n="90" d="100"/>
          <a:sy n="90" d="100"/>
        </p:scale>
        <p:origin x="-37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124C447C-D177-498F-B04B-44542885538A}" type="datetimeFigureOut">
              <a:rPr lang="sv-SE"/>
              <a:pPr>
                <a:defRPr/>
              </a:pPr>
              <a:t>2015-05-25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E3A2B818-1F89-4496-A0DD-8887D43C19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1374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15FAF358-4DD4-4953-B131-D38C84DA8B91}" type="datetimeFigureOut">
              <a:rPr lang="sv-SE"/>
              <a:pPr>
                <a:defRPr/>
              </a:pPr>
              <a:t>2015-05-25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9BBF2D8A-465B-43A1-8BA8-6717B245FC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8365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noProof="0" dirty="0" smtClean="0"/>
          </a:p>
        </p:txBody>
      </p:sp>
      <p:sp>
        <p:nvSpPr>
          <p:cNvPr id="5837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0514AB-615D-4F97-92A2-D589AF956148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sv-S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0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dirty="0" smtClean="0"/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6BCE7D-663A-4980-9BD8-EC0D8011CDA3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sv-S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03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F2D8A-465B-43A1-8BA8-6717B245FC22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2402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F2D8A-465B-43A1-8BA8-6717B245FC22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7282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F2D8A-465B-43A1-8BA8-6717B245FC22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4391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F2D8A-465B-43A1-8BA8-6717B245FC22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9408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3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57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4950" y="6375400"/>
            <a:ext cx="384175" cy="207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E8FB14-D874-49C3-950B-B78DB5D0873E}" type="slidenum">
              <a:rPr lang="sv-SE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b="0" dirty="0">
              <a:solidFill>
                <a:prstClr val="black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1"/>
          </p:nvPr>
        </p:nvSpPr>
        <p:spPr>
          <a:xfrm>
            <a:off x="619125" y="6375400"/>
            <a:ext cx="796925" cy="2127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C1DCBC1-A8CD-42AE-8415-D2217AA8499C}" type="datetime1">
              <a:rPr lang="sv-SE" b="0">
                <a:solidFill>
                  <a:prstClr val="black"/>
                </a:solidFill>
              </a:rPr>
              <a:pPr>
                <a:defRPr/>
              </a:pPr>
              <a:t>2015-05-25</a:t>
            </a:fld>
            <a:endParaRPr lang="sv-SE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9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27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9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4950" y="6375400"/>
            <a:ext cx="384175" cy="207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E8FB14-D874-49C3-950B-B78DB5D0873E}" type="slidenum">
              <a:rPr lang="sv-SE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 b="0" dirty="0">
              <a:solidFill>
                <a:prstClr val="black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1"/>
          </p:nvPr>
        </p:nvSpPr>
        <p:spPr>
          <a:xfrm>
            <a:off x="619125" y="6375400"/>
            <a:ext cx="796925" cy="2127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C1DCBC1-A8CD-42AE-8415-D2217AA8499C}" type="datetime1">
              <a:rPr lang="sv-SE" b="0">
                <a:solidFill>
                  <a:prstClr val="black"/>
                </a:solidFill>
              </a:rPr>
              <a:pPr>
                <a:defRPr/>
              </a:pPr>
              <a:t>2015-05-25</a:t>
            </a:fld>
            <a:endParaRPr lang="sv-SE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12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2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bottenstrip_rod_toning ljustillmo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69025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115F4BF-FAAE-42BC-9692-E8ABFE4587CC}" type="slidenum">
              <a:rPr lang="sv-SE" sz="800" b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b="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55625" y="6448425"/>
            <a:ext cx="750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 b="0">
                <a:solidFill>
                  <a:schemeClr val="bg1"/>
                </a:solidFill>
              </a:rPr>
              <a:pPr>
                <a:defRPr/>
              </a:pPr>
              <a:t>2015-05-25</a:t>
            </a:fld>
            <a:endParaRPr lang="sv-SE" sz="800" b="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653AD22A-7FA3-4A50-B887-215E33D2D705}" type="slidenum">
              <a:rPr lang="sv-SE" sz="800" b="0">
                <a:solidFill>
                  <a:prstClr val="white"/>
                </a:solidFill>
                <a:cs typeface="Arial" charset="0"/>
              </a:rPr>
              <a:pPr>
                <a:defRPr/>
              </a:pPr>
              <a:t>‹#›</a:t>
            </a:fld>
            <a:endParaRPr lang="sv-SE" sz="800" b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55625" y="6448425"/>
            <a:ext cx="750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 b="0">
                <a:solidFill>
                  <a:prstClr val="white"/>
                </a:solidFill>
                <a:cs typeface="Arial" charset="0"/>
              </a:rPr>
              <a:pPr>
                <a:defRPr/>
              </a:pPr>
              <a:t>2015-05-25</a:t>
            </a:fld>
            <a:endParaRPr lang="sv-SE" sz="800" b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sv-SE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05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653AD22A-7FA3-4A50-B887-215E33D2D705}" type="slidenum">
              <a:rPr lang="sv-SE" sz="800" b="0">
                <a:solidFill>
                  <a:prstClr val="white"/>
                </a:solidFill>
                <a:cs typeface="Arial" charset="0"/>
              </a:rPr>
              <a:pPr>
                <a:defRPr/>
              </a:pPr>
              <a:t>‹#›</a:t>
            </a:fld>
            <a:endParaRPr lang="sv-SE" sz="800" b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55625" y="6448425"/>
            <a:ext cx="750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 b="0">
                <a:solidFill>
                  <a:prstClr val="white"/>
                </a:solidFill>
                <a:cs typeface="Arial" charset="0"/>
              </a:rPr>
              <a:pPr>
                <a:defRPr/>
              </a:pPr>
              <a:t>2015-05-25</a:t>
            </a:fld>
            <a:endParaRPr lang="sv-SE" sz="800" b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sv-SE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94" y="238149"/>
            <a:ext cx="7772400" cy="1470025"/>
          </a:xfrm>
        </p:spPr>
        <p:txBody>
          <a:bodyPr/>
          <a:lstStyle/>
          <a:p>
            <a:pPr algn="ctr"/>
            <a:r>
              <a:rPr lang="sv-SE" sz="800" b="1" dirty="0" smtClean="0"/>
              <a:t/>
            </a:r>
            <a:br>
              <a:rPr lang="sv-SE" sz="800" b="1" dirty="0" smtClean="0"/>
            </a:br>
            <a:r>
              <a:rPr lang="sv-SE" sz="2000" b="1" i="1" dirty="0" smtClean="0"/>
              <a:t>Eva Liljegren, PhD</a:t>
            </a:r>
            <a:br>
              <a:rPr lang="sv-SE" sz="2000" b="1" i="1" dirty="0" smtClean="0"/>
            </a:br>
            <a:r>
              <a:rPr lang="sv-SE" sz="2400" b="1" dirty="0" smtClean="0"/>
              <a:t/>
            </a:r>
            <a:br>
              <a:rPr lang="sv-SE" sz="2400" b="1" dirty="0" smtClean="0"/>
            </a:br>
            <a:r>
              <a:rPr lang="sv-SE" sz="2400" b="1" dirty="0" smtClean="0"/>
              <a:t>The Swedish Transport Administration (STA)</a:t>
            </a:r>
            <a:br>
              <a:rPr lang="sv-SE" sz="2400" b="1" dirty="0" smtClean="0"/>
            </a:br>
            <a:r>
              <a:rPr lang="en-US" sz="2200" b="1" dirty="0" smtClean="0"/>
              <a:t>The Maintenance Division</a:t>
            </a:r>
            <a:endParaRPr lang="en-US" sz="2200" b="1" dirty="0"/>
          </a:p>
        </p:txBody>
      </p:sp>
      <p:pic>
        <p:nvPicPr>
          <p:cNvPr id="5" name="Platshållare för innehåll 3"/>
          <p:cNvPicPr>
            <a:picLocks noGrp="1"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54252" y="1874933"/>
            <a:ext cx="5642285" cy="40873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5332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9693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Prevent </a:t>
            </a:r>
            <a:r>
              <a:rPr lang="en-US" b="1" dirty="0"/>
              <a:t>n</a:t>
            </a:r>
            <a:r>
              <a:rPr lang="en-US" b="1" dirty="0" smtClean="0"/>
              <a:t>egative consequences </a:t>
            </a:r>
            <a:r>
              <a:rPr lang="en-US" b="1" dirty="0"/>
              <a:t>of climate </a:t>
            </a:r>
            <a:r>
              <a:rPr lang="en-US" b="1" dirty="0" smtClean="0"/>
              <a:t>impact through the creation of robust systems. </a:t>
            </a:r>
            <a:r>
              <a:rPr lang="en-US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2693"/>
            <a:ext cx="8229600" cy="4310063"/>
          </a:xfrm>
        </p:spPr>
        <p:txBody>
          <a:bodyPr/>
          <a:lstStyle/>
          <a:p>
            <a:pPr lvl="0"/>
            <a:r>
              <a:rPr lang="en-US" dirty="0" smtClean="0"/>
              <a:t>A written policy and framework that takes climate impact into consideration.</a:t>
            </a:r>
          </a:p>
          <a:p>
            <a:pPr lvl="0"/>
            <a:r>
              <a:rPr lang="en-US" dirty="0" smtClean="0"/>
              <a:t>Adapting new construction work and conversions to the present and future climate.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Stocktaking and assessment of places and sections at risk in the existing road and rail infrastructure.</a:t>
            </a:r>
          </a:p>
          <a:p>
            <a:pPr lvl="0"/>
            <a:r>
              <a:rPr lang="en-US" dirty="0" smtClean="0"/>
              <a:t>Increasing the resilience of existing road and rail infrastructure to climate stress.</a:t>
            </a:r>
          </a:p>
          <a:p>
            <a:pPr lvl="0"/>
            <a:r>
              <a:rPr lang="en-US" dirty="0" smtClean="0"/>
              <a:t>Addressing systematic weaknesses, such as inadequate culverts.</a:t>
            </a:r>
          </a:p>
          <a:p>
            <a:pPr lvl="0"/>
            <a:r>
              <a:rPr lang="en-US" dirty="0" smtClean="0"/>
              <a:t>Adjusting maintenance practices to changes in climate impact.</a:t>
            </a:r>
          </a:p>
          <a:p>
            <a:pPr lvl="0"/>
            <a:r>
              <a:rPr lang="en-US" dirty="0" smtClean="0"/>
              <a:t>Adapting supervision practices and safety inspections to climate impact.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8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841333" y="180975"/>
            <a:ext cx="7607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/>
              <a:t>Risk </a:t>
            </a:r>
            <a:r>
              <a:rPr lang="sv-SE" sz="3600" dirty="0" err="1" smtClean="0"/>
              <a:t>identification</a:t>
            </a:r>
            <a:r>
              <a:rPr lang="sv-SE" sz="3600" dirty="0" smtClean="0"/>
              <a:t> </a:t>
            </a:r>
            <a:r>
              <a:rPr lang="sv-SE" sz="3600" dirty="0" err="1" smtClean="0"/>
              <a:t>methods</a:t>
            </a:r>
            <a:endParaRPr lang="sv-SE" sz="3600" dirty="0" smtClean="0"/>
          </a:p>
          <a:p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 smtClean="0"/>
              <a:t>Blue</a:t>
            </a:r>
            <a:r>
              <a:rPr lang="sv-SE" sz="2400" dirty="0" smtClean="0"/>
              <a:t> Spot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 smtClean="0"/>
              <a:t>Robustness</a:t>
            </a:r>
            <a:r>
              <a:rPr lang="sv-SE" sz="2400" dirty="0" smtClean="0"/>
              <a:t>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 smtClean="0"/>
              <a:t>Historical</a:t>
            </a:r>
            <a:r>
              <a:rPr lang="sv-SE" sz="2400" dirty="0" smtClean="0"/>
              <a:t> data from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72584" y="2618992"/>
            <a:ext cx="4202374" cy="2467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3361" t="15262" r="21450" b="18241"/>
          <a:stretch/>
        </p:blipFill>
        <p:spPr bwMode="auto">
          <a:xfrm rot="10800000">
            <a:off x="660359" y="2618991"/>
            <a:ext cx="3642269" cy="24673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68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5344" y="250916"/>
            <a:ext cx="8229600" cy="792228"/>
          </a:xfrm>
        </p:spPr>
        <p:txBody>
          <a:bodyPr/>
          <a:lstStyle/>
          <a:p>
            <a:pPr algn="ctr"/>
            <a:r>
              <a:rPr lang="en-US" b="1" dirty="0" smtClean="0"/>
              <a:t>Manage the effects </a:t>
            </a:r>
            <a:r>
              <a:rPr lang="en-US" b="1" dirty="0"/>
              <a:t>of </a:t>
            </a:r>
            <a:r>
              <a:rPr lang="en-US" b="1" dirty="0" smtClean="0"/>
              <a:t>climate impact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43144"/>
            <a:ext cx="8229600" cy="4310063"/>
          </a:xfrm>
        </p:spPr>
        <p:txBody>
          <a:bodyPr/>
          <a:lstStyle/>
          <a:p>
            <a:pPr lvl="0"/>
            <a:r>
              <a:rPr lang="en-US" dirty="0" smtClean="0"/>
              <a:t>Maintaining a high state of readiness and expertise for managing acute effects of climate impact. </a:t>
            </a:r>
          </a:p>
          <a:p>
            <a:pPr lvl="0"/>
            <a:r>
              <a:rPr lang="en-US" dirty="0" smtClean="0"/>
              <a:t>Provision of traffic information and rerouting.</a:t>
            </a:r>
            <a:endParaRPr lang="en-US" dirty="0"/>
          </a:p>
          <a:p>
            <a:pPr lvl="0"/>
            <a:r>
              <a:rPr lang="en-US" dirty="0" smtClean="0"/>
              <a:t>Emergency response planning that takes account of climate impact.</a:t>
            </a:r>
          </a:p>
          <a:p>
            <a:pPr lvl="0"/>
            <a:r>
              <a:rPr lang="en-US" dirty="0" smtClean="0"/>
              <a:t>Emergency-drills for climate-related scenarios.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Using depot equipment, e.g. emergency bridges, in urgent situations.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67659" y="3904117"/>
            <a:ext cx="3739242" cy="213861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 cstate="print"/>
          <a:srcRect l="24391" t="25594" r="39389" b="42481"/>
          <a:stretch/>
        </p:blipFill>
        <p:spPr>
          <a:xfrm>
            <a:off x="535344" y="3904118"/>
            <a:ext cx="3882261" cy="2138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389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9621"/>
            <a:ext cx="8229600" cy="1143000"/>
          </a:xfrm>
        </p:spPr>
        <p:txBody>
          <a:bodyPr/>
          <a:lstStyle/>
          <a:p>
            <a:pPr algn="ctr"/>
            <a:r>
              <a:rPr lang="sv-SE" sz="3600" b="1" dirty="0" err="1" smtClean="0"/>
              <a:t>Thank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you</a:t>
            </a:r>
            <a:r>
              <a:rPr lang="sv-SE" sz="3600" b="1" dirty="0" smtClean="0"/>
              <a:t> for </a:t>
            </a:r>
            <a:r>
              <a:rPr lang="sv-SE" sz="3600" b="1" dirty="0" err="1" smtClean="0"/>
              <a:t>listening</a:t>
            </a:r>
            <a:r>
              <a:rPr lang="sv-SE" sz="3600" b="1" dirty="0" smtClean="0"/>
              <a:t>!</a:t>
            </a:r>
            <a:endParaRPr lang="sv-SE" sz="3600" b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011" y="1733266"/>
            <a:ext cx="6065614" cy="40363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615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ubrik 1"/>
          <p:cNvSpPr>
            <a:spLocks noGrp="1"/>
          </p:cNvSpPr>
          <p:nvPr>
            <p:ph type="title"/>
          </p:nvPr>
        </p:nvSpPr>
        <p:spPr>
          <a:xfrm>
            <a:off x="458258" y="414338"/>
            <a:ext cx="6371168" cy="1143000"/>
          </a:xfrm>
        </p:spPr>
        <p:txBody>
          <a:bodyPr/>
          <a:lstStyle/>
          <a:p>
            <a:pPr algn="ctr"/>
            <a:r>
              <a:rPr lang="sv-SE" dirty="0" smtClean="0">
                <a:latin typeface="Arial" charset="0"/>
                <a:cs typeface="Arial" charset="0"/>
              </a:rPr>
              <a:t>The </a:t>
            </a:r>
            <a:r>
              <a:rPr lang="sv-SE" dirty="0" err="1" smtClean="0">
                <a:latin typeface="Arial" charset="0"/>
                <a:cs typeface="Arial" charset="0"/>
              </a:rPr>
              <a:t>STA`s</a:t>
            </a:r>
            <a:r>
              <a:rPr lang="sv-SE" dirty="0" smtClean="0">
                <a:latin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cs typeface="Arial" charset="0"/>
              </a:rPr>
              <a:t>mandate</a:t>
            </a:r>
            <a:r>
              <a:rPr lang="sv-SE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Platshållare för innehåll 2"/>
          <p:cNvSpPr>
            <a:spLocks noGrp="1"/>
          </p:cNvSpPr>
          <p:nvPr>
            <p:ph idx="1"/>
          </p:nvPr>
        </p:nvSpPr>
        <p:spPr>
          <a:xfrm>
            <a:off x="452503" y="1897625"/>
            <a:ext cx="5835650" cy="4151313"/>
          </a:xfrm>
        </p:spPr>
        <p:txBody>
          <a:bodyPr/>
          <a:lstStyle/>
          <a:p>
            <a:pPr marL="357188" indent="-3571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To be responsible for the long-term planning of the traffic system for road and rail transport, shipping and aviation .</a:t>
            </a:r>
          </a:p>
          <a:p>
            <a:pPr marL="357188" indent="-3571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To be responsible for the construction, operation and maintenance of State roads and railways.</a:t>
            </a:r>
          </a:p>
          <a:p>
            <a:pPr marL="357188" indent="-357188">
              <a:spcAft>
                <a:spcPts val="1200"/>
              </a:spcAft>
              <a:buNone/>
              <a:defRPr/>
            </a:pPr>
            <a:r>
              <a:rPr lang="sv-SE" sz="2400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4871" y="4718630"/>
            <a:ext cx="1937541" cy="15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5505" y="0"/>
            <a:ext cx="1946907" cy="1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/>
          <a:srcRect l="199" t="6435"/>
          <a:stretch/>
        </p:blipFill>
        <p:spPr bwMode="auto">
          <a:xfrm>
            <a:off x="7200900" y="1414463"/>
            <a:ext cx="1941512" cy="184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97091" y="3231950"/>
            <a:ext cx="1945321" cy="150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44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Skiss_järnväg och väg sammanslagen_KJ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6921" y="1487131"/>
            <a:ext cx="6627812" cy="4269602"/>
          </a:xfrm>
          <a:prstGeom prst="rect">
            <a:avLst/>
          </a:prstGeom>
        </p:spPr>
      </p:pic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457994" y="240853"/>
            <a:ext cx="8229600" cy="1143000"/>
          </a:xfrm>
        </p:spPr>
        <p:txBody>
          <a:bodyPr/>
          <a:lstStyle/>
          <a:p>
            <a:pPr algn="ctr"/>
            <a:r>
              <a:rPr lang="sv-SE" dirty="0" smtClean="0">
                <a:latin typeface="Arial" charset="0"/>
                <a:cs typeface="Arial" charset="0"/>
              </a:rPr>
              <a:t>The </a:t>
            </a:r>
            <a:r>
              <a:rPr lang="sv-SE" dirty="0" err="1" smtClean="0">
                <a:latin typeface="Arial" charset="0"/>
                <a:cs typeface="Arial" charset="0"/>
              </a:rPr>
              <a:t>STA´s</a:t>
            </a:r>
            <a:r>
              <a:rPr lang="sv-SE" dirty="0" smtClean="0">
                <a:latin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cs typeface="Arial" charset="0"/>
              </a:rPr>
              <a:t>responsibilities</a:t>
            </a:r>
            <a:endParaRPr lang="sv-SE" dirty="0" smtClean="0">
              <a:latin typeface="Arial" charset="0"/>
              <a:cs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68323" y="1641187"/>
            <a:ext cx="2897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sv-SE" dirty="0" smtClean="0">
                <a:solidFill>
                  <a:prstClr val="black"/>
                </a:solidFill>
                <a:cs typeface="Arial" charset="0"/>
              </a:rPr>
              <a:t>11 900 km (7 400 miles) </a:t>
            </a:r>
            <a:br>
              <a:rPr lang="sv-SE" dirty="0" smtClean="0">
                <a:solidFill>
                  <a:prstClr val="black"/>
                </a:solidFill>
                <a:cs typeface="Arial" charset="0"/>
              </a:rPr>
            </a:br>
            <a:r>
              <a:rPr lang="sv-SE" dirty="0" err="1" smtClean="0">
                <a:solidFill>
                  <a:prstClr val="black"/>
                </a:solidFill>
                <a:cs typeface="Arial" charset="0"/>
              </a:rPr>
              <a:t>of</a:t>
            </a:r>
            <a:r>
              <a:rPr lang="sv-SE" dirty="0" smtClean="0">
                <a:solidFill>
                  <a:prstClr val="black"/>
                </a:solidFill>
                <a:cs typeface="Arial" charset="0"/>
              </a:rPr>
              <a:t> State </a:t>
            </a:r>
            <a:r>
              <a:rPr lang="sv-SE" dirty="0" err="1" smtClean="0">
                <a:solidFill>
                  <a:prstClr val="black"/>
                </a:solidFill>
                <a:cs typeface="Arial" charset="0"/>
              </a:rPr>
              <a:t>railway</a:t>
            </a:r>
            <a:r>
              <a:rPr lang="sv-SE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cs typeface="Arial" charset="0"/>
              </a:rPr>
              <a:t>tracks</a:t>
            </a:r>
            <a:endParaRPr lang="sv-SE" dirty="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5" name="Vinklad  13"/>
          <p:cNvCxnSpPr>
            <a:stCxn id="47" idx="2"/>
          </p:cNvCxnSpPr>
          <p:nvPr/>
        </p:nvCxnSpPr>
        <p:spPr>
          <a:xfrm rot="10800000">
            <a:off x="568334" y="1796717"/>
            <a:ext cx="3891603" cy="569504"/>
          </a:xfrm>
          <a:prstGeom prst="bentConnector3">
            <a:avLst>
              <a:gd name="adj1" fmla="val 102867"/>
            </a:avLst>
          </a:prstGeom>
          <a:ln w="15875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 39"/>
          <p:cNvSpPr/>
          <p:nvPr/>
        </p:nvSpPr>
        <p:spPr>
          <a:xfrm flipV="1">
            <a:off x="7301382" y="3297024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>
              <a:solidFill>
                <a:prstClr val="white"/>
              </a:solidFill>
            </a:endParaRPr>
          </a:p>
        </p:txBody>
      </p:sp>
      <p:sp>
        <p:nvSpPr>
          <p:cNvPr id="41" name="Ellips 40"/>
          <p:cNvSpPr/>
          <p:nvPr/>
        </p:nvSpPr>
        <p:spPr>
          <a:xfrm flipV="1">
            <a:off x="3022238" y="4985063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dirty="0">
              <a:solidFill>
                <a:prstClr val="white"/>
              </a:solidFill>
            </a:endParaRPr>
          </a:p>
        </p:txBody>
      </p:sp>
      <p:sp>
        <p:nvSpPr>
          <p:cNvPr id="45" name="Ellips 44"/>
          <p:cNvSpPr/>
          <p:nvPr/>
        </p:nvSpPr>
        <p:spPr>
          <a:xfrm flipV="1">
            <a:off x="3920498" y="3332086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dirty="0">
              <a:solidFill>
                <a:prstClr val="white"/>
              </a:solidFill>
            </a:endParaRPr>
          </a:p>
        </p:txBody>
      </p:sp>
      <p:sp>
        <p:nvSpPr>
          <p:cNvPr id="46" name="Ellips 45"/>
          <p:cNvSpPr/>
          <p:nvPr/>
        </p:nvSpPr>
        <p:spPr>
          <a:xfrm flipV="1">
            <a:off x="511499" y="1748119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dirty="0">
              <a:solidFill>
                <a:prstClr val="white"/>
              </a:solidFill>
            </a:endParaRPr>
          </a:p>
        </p:txBody>
      </p:sp>
      <p:sp>
        <p:nvSpPr>
          <p:cNvPr id="47" name="Ellips 46"/>
          <p:cNvSpPr/>
          <p:nvPr/>
        </p:nvSpPr>
        <p:spPr>
          <a:xfrm flipV="1">
            <a:off x="4459936" y="2318920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dirty="0">
              <a:solidFill>
                <a:prstClr val="white"/>
              </a:solidFill>
            </a:endParaRPr>
          </a:p>
        </p:txBody>
      </p:sp>
      <p:sp>
        <p:nvSpPr>
          <p:cNvPr id="80" name="Ellips 79"/>
          <p:cNvSpPr/>
          <p:nvPr/>
        </p:nvSpPr>
        <p:spPr>
          <a:xfrm flipV="1">
            <a:off x="6596568" y="4709111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dirty="0">
              <a:solidFill>
                <a:prstClr val="white"/>
              </a:solidFill>
            </a:endParaRPr>
          </a:p>
        </p:txBody>
      </p:sp>
      <p:cxnSp>
        <p:nvCxnSpPr>
          <p:cNvPr id="91" name="Vinklad  13"/>
          <p:cNvCxnSpPr>
            <a:stCxn id="80" idx="2"/>
          </p:cNvCxnSpPr>
          <p:nvPr/>
        </p:nvCxnSpPr>
        <p:spPr>
          <a:xfrm rot="10800000">
            <a:off x="3978076" y="3381690"/>
            <a:ext cx="2618493" cy="1374723"/>
          </a:xfrm>
          <a:prstGeom prst="bentConnector3">
            <a:avLst>
              <a:gd name="adj1" fmla="val 33867"/>
            </a:avLst>
          </a:prstGeom>
          <a:ln w="15875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/>
          <p:cNvSpPr/>
          <p:nvPr/>
        </p:nvSpPr>
        <p:spPr>
          <a:xfrm>
            <a:off x="2721216" y="5323175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/>
            <a:r>
              <a:rPr lang="sv-SE" dirty="0" smtClean="0">
                <a:solidFill>
                  <a:prstClr val="black"/>
                </a:solidFill>
                <a:cs typeface="Arial" charset="0"/>
              </a:rPr>
              <a:t>98 400 km (61 000 miles)</a:t>
            </a:r>
            <a:br>
              <a:rPr lang="sv-SE" dirty="0" smtClean="0">
                <a:solidFill>
                  <a:prstClr val="black"/>
                </a:solidFill>
                <a:cs typeface="Arial" charset="0"/>
              </a:rPr>
            </a:br>
            <a:r>
              <a:rPr lang="sv-SE" dirty="0" err="1" smtClean="0">
                <a:solidFill>
                  <a:prstClr val="black"/>
                </a:solidFill>
                <a:cs typeface="Arial" charset="0"/>
              </a:rPr>
              <a:t>of</a:t>
            </a:r>
            <a:r>
              <a:rPr lang="sv-SE" dirty="0" smtClean="0">
                <a:solidFill>
                  <a:prstClr val="black"/>
                </a:solidFill>
                <a:cs typeface="Arial" charset="0"/>
              </a:rPr>
              <a:t> State roads</a:t>
            </a:r>
          </a:p>
        </p:txBody>
      </p:sp>
      <p:sp>
        <p:nvSpPr>
          <p:cNvPr id="30" name="Rektangel 29"/>
          <p:cNvSpPr/>
          <p:nvPr/>
        </p:nvSpPr>
        <p:spPr>
          <a:xfrm>
            <a:off x="6660938" y="4579373"/>
            <a:ext cx="2347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/>
            <a:r>
              <a:rPr lang="sv-SE" dirty="0" smtClean="0">
                <a:solidFill>
                  <a:prstClr val="black"/>
                </a:solidFill>
                <a:cs typeface="Arial" charset="0"/>
              </a:rPr>
              <a:t>16 000 bridges</a:t>
            </a:r>
            <a:br>
              <a:rPr lang="sv-SE" dirty="0" smtClean="0">
                <a:solidFill>
                  <a:prstClr val="black"/>
                </a:solidFill>
                <a:cs typeface="Arial" charset="0"/>
              </a:rPr>
            </a:br>
            <a:r>
              <a:rPr lang="sv-SE" dirty="0" smtClean="0">
                <a:solidFill>
                  <a:prstClr val="black"/>
                </a:solidFill>
                <a:cs typeface="Arial" charset="0"/>
              </a:rPr>
              <a:t>(3 781 </a:t>
            </a:r>
            <a:r>
              <a:rPr lang="sv-SE" dirty="0" err="1" smtClean="0">
                <a:solidFill>
                  <a:prstClr val="black"/>
                </a:solidFill>
                <a:cs typeface="Arial" charset="0"/>
              </a:rPr>
              <a:t>railway</a:t>
            </a:r>
            <a:r>
              <a:rPr lang="sv-SE" dirty="0" smtClean="0">
                <a:solidFill>
                  <a:prstClr val="black"/>
                </a:solidFill>
                <a:cs typeface="Arial" charset="0"/>
              </a:rPr>
              <a:t> bridges) </a:t>
            </a:r>
          </a:p>
          <a:p>
            <a:pPr marL="3175" lvl="1"/>
            <a:endParaRPr lang="sv-SE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7397095" y="3168529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/>
            <a:r>
              <a:rPr lang="sv-SE" dirty="0" smtClean="0">
                <a:solidFill>
                  <a:prstClr val="black"/>
                </a:solidFill>
                <a:cs typeface="Arial" charset="0"/>
              </a:rPr>
              <a:t>40 </a:t>
            </a:r>
            <a:r>
              <a:rPr lang="sv-SE" dirty="0" err="1" smtClean="0">
                <a:solidFill>
                  <a:prstClr val="black"/>
                </a:solidFill>
                <a:cs typeface="Arial" charset="0"/>
              </a:rPr>
              <a:t>ferry</a:t>
            </a:r>
            <a:r>
              <a:rPr lang="sv-SE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cs typeface="Arial" charset="0"/>
              </a:rPr>
              <a:t>lines</a:t>
            </a:r>
            <a:endParaRPr lang="sv-SE" dirty="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5" name="Vinklad  13"/>
          <p:cNvCxnSpPr>
            <a:stCxn id="41" idx="2"/>
          </p:cNvCxnSpPr>
          <p:nvPr/>
        </p:nvCxnSpPr>
        <p:spPr>
          <a:xfrm rot="10800000" flipV="1">
            <a:off x="2701014" y="5032363"/>
            <a:ext cx="321224" cy="459883"/>
          </a:xfrm>
          <a:prstGeom prst="bentConnector2">
            <a:avLst/>
          </a:prstGeom>
          <a:ln w="15875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 115"/>
          <p:cNvSpPr/>
          <p:nvPr/>
        </p:nvSpPr>
        <p:spPr>
          <a:xfrm flipV="1">
            <a:off x="2655325" y="5447577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dirty="0">
              <a:solidFill>
                <a:prstClr val="white"/>
              </a:solidFill>
            </a:endParaRPr>
          </a:p>
        </p:txBody>
      </p:sp>
      <p:sp>
        <p:nvSpPr>
          <p:cNvPr id="120" name="Ellips 119"/>
          <p:cNvSpPr/>
          <p:nvPr/>
        </p:nvSpPr>
        <p:spPr>
          <a:xfrm flipV="1">
            <a:off x="6871912" y="3816487"/>
            <a:ext cx="94602" cy="94602"/>
          </a:xfrm>
          <a:prstGeom prst="ellipse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dirty="0">
              <a:solidFill>
                <a:prstClr val="white"/>
              </a:solidFill>
            </a:endParaRPr>
          </a:p>
        </p:txBody>
      </p:sp>
      <p:cxnSp>
        <p:nvCxnSpPr>
          <p:cNvPr id="121" name="Vinklad  13"/>
          <p:cNvCxnSpPr/>
          <p:nvPr/>
        </p:nvCxnSpPr>
        <p:spPr>
          <a:xfrm rot="5400000">
            <a:off x="6904258" y="3407813"/>
            <a:ext cx="460612" cy="428239"/>
          </a:xfrm>
          <a:prstGeom prst="bentConnector3">
            <a:avLst>
              <a:gd name="adj1" fmla="val -10056"/>
            </a:avLst>
          </a:prstGeom>
          <a:ln w="15875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6596568" y="1533329"/>
            <a:ext cx="204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6 500 </a:t>
            </a:r>
            <a:r>
              <a:rPr lang="sv-SE" dirty="0" err="1" smtClean="0"/>
              <a:t>employees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290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1441" y="258445"/>
            <a:ext cx="2276860" cy="5301219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80" t="23155" r="13882" b="9952"/>
          <a:stretch/>
        </p:blipFill>
        <p:spPr>
          <a:xfrm>
            <a:off x="274320" y="153988"/>
            <a:ext cx="2956560" cy="214033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19" y="4021406"/>
            <a:ext cx="2956560" cy="1961564"/>
          </a:xfrm>
          <a:prstGeom prst="rect">
            <a:avLst/>
          </a:prstGeom>
        </p:spPr>
      </p:pic>
      <p:cxnSp>
        <p:nvCxnSpPr>
          <p:cNvPr id="8" name="Rak pil 7"/>
          <p:cNvCxnSpPr/>
          <p:nvPr/>
        </p:nvCxnSpPr>
        <p:spPr>
          <a:xfrm>
            <a:off x="3230879" y="467360"/>
            <a:ext cx="2042161" cy="162560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3230879" y="5201920"/>
            <a:ext cx="975361" cy="152400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6178301" y="1764506"/>
            <a:ext cx="28306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Flooding</a:t>
            </a:r>
            <a:endParaRPr lang="sv-SE" dirty="0"/>
          </a:p>
          <a:p>
            <a:r>
              <a:rPr lang="sv-SE" dirty="0" err="1" smtClean="0"/>
              <a:t>Torrential</a:t>
            </a:r>
            <a:r>
              <a:rPr lang="sv-SE" dirty="0" smtClean="0"/>
              <a:t> </a:t>
            </a:r>
            <a:r>
              <a:rPr lang="sv-SE" dirty="0" err="1" smtClean="0"/>
              <a:t>rain</a:t>
            </a:r>
            <a:endParaRPr lang="sv-SE" dirty="0" smtClean="0"/>
          </a:p>
          <a:p>
            <a:r>
              <a:rPr lang="sv-SE" dirty="0" err="1" smtClean="0"/>
              <a:t>Increased</a:t>
            </a:r>
            <a:r>
              <a:rPr lang="sv-SE" dirty="0" smtClean="0"/>
              <a:t> </a:t>
            </a:r>
            <a:r>
              <a:rPr lang="sv-SE" dirty="0" err="1" smtClean="0"/>
              <a:t>precipitation</a:t>
            </a:r>
            <a:endParaRPr lang="sv-SE" dirty="0" smtClean="0"/>
          </a:p>
          <a:p>
            <a:r>
              <a:rPr lang="sv-SE" dirty="0" smtClean="0"/>
              <a:t>Storm </a:t>
            </a:r>
            <a:r>
              <a:rPr lang="sv-SE" dirty="0" err="1"/>
              <a:t>surge</a:t>
            </a:r>
            <a:endParaRPr lang="sv-SE" dirty="0"/>
          </a:p>
          <a:p>
            <a:r>
              <a:rPr lang="sv-SE" dirty="0" err="1"/>
              <a:t>Mud</a:t>
            </a:r>
            <a:r>
              <a:rPr lang="sv-SE" dirty="0"/>
              <a:t> </a:t>
            </a:r>
            <a:r>
              <a:rPr lang="sv-SE" dirty="0" err="1"/>
              <a:t>slides</a:t>
            </a:r>
            <a:endParaRPr lang="sv-SE" dirty="0"/>
          </a:p>
          <a:p>
            <a:r>
              <a:rPr lang="sv-SE" dirty="0"/>
              <a:t>Land </a:t>
            </a:r>
            <a:r>
              <a:rPr lang="sv-SE" dirty="0" err="1"/>
              <a:t>slides</a:t>
            </a:r>
            <a:endParaRPr lang="sv-SE" dirty="0"/>
          </a:p>
          <a:p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/>
              <a:t>water</a:t>
            </a:r>
            <a:r>
              <a:rPr lang="sv-SE" dirty="0"/>
              <a:t> table</a:t>
            </a:r>
          </a:p>
          <a:p>
            <a:r>
              <a:rPr lang="sv-SE" dirty="0"/>
              <a:t>Heat</a:t>
            </a:r>
          </a:p>
          <a:p>
            <a:r>
              <a:rPr lang="en-US" dirty="0" smtClean="0"/>
              <a:t>Draught</a:t>
            </a:r>
            <a:endParaRPr lang="sv-SE" dirty="0"/>
          </a:p>
          <a:p>
            <a:r>
              <a:rPr lang="sv-SE" dirty="0" err="1"/>
              <a:t>Wild</a:t>
            </a:r>
            <a:r>
              <a:rPr lang="sv-SE" dirty="0"/>
              <a:t> </a:t>
            </a:r>
            <a:r>
              <a:rPr lang="sv-SE" dirty="0" err="1"/>
              <a:t>fires</a:t>
            </a:r>
            <a:endParaRPr lang="sv-SE" dirty="0"/>
          </a:p>
          <a:p>
            <a:r>
              <a:rPr lang="sv-SE" dirty="0" err="1"/>
              <a:t>Thunder</a:t>
            </a:r>
            <a:r>
              <a:rPr lang="sv-SE" dirty="0"/>
              <a:t> and </a:t>
            </a:r>
            <a:r>
              <a:rPr lang="sv-SE" dirty="0" err="1" smtClean="0"/>
              <a:t>lightning</a:t>
            </a:r>
            <a:endParaRPr lang="sv-SE" dirty="0" smtClean="0"/>
          </a:p>
          <a:p>
            <a:r>
              <a:rPr lang="sv-SE" dirty="0" smtClean="0"/>
              <a:t>Storms/</a:t>
            </a:r>
            <a:r>
              <a:rPr lang="sv-SE" dirty="0" err="1" smtClean="0"/>
              <a:t>wind</a:t>
            </a:r>
            <a:endParaRPr lang="sv-SE" dirty="0" smtClean="0"/>
          </a:p>
          <a:p>
            <a:r>
              <a:rPr lang="sv-SE" dirty="0" err="1" smtClean="0"/>
              <a:t>Altered</a:t>
            </a:r>
            <a:r>
              <a:rPr lang="sv-SE" dirty="0" smtClean="0"/>
              <a:t> </a:t>
            </a:r>
            <a:r>
              <a:rPr lang="sv-SE" dirty="0" err="1" smtClean="0"/>
              <a:t>conditions</a:t>
            </a:r>
            <a:r>
              <a:rPr lang="sv-SE" dirty="0" smtClean="0"/>
              <a:t> for </a:t>
            </a:r>
            <a:r>
              <a:rPr lang="sv-SE" dirty="0" err="1" smtClean="0"/>
              <a:t>frozen</a:t>
            </a:r>
            <a:r>
              <a:rPr lang="sv-SE" dirty="0" smtClean="0"/>
              <a:t> </a:t>
            </a:r>
            <a:r>
              <a:rPr lang="sv-SE" dirty="0" err="1" smtClean="0"/>
              <a:t>ground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674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EU:s </a:t>
            </a:r>
            <a:r>
              <a:rPr lang="sv-SE" dirty="0" err="1" smtClean="0"/>
              <a:t>strategy</a:t>
            </a:r>
            <a:r>
              <a:rPr lang="sv-SE" dirty="0" smtClean="0"/>
              <a:t> on adaptation to </a:t>
            </a:r>
            <a:r>
              <a:rPr lang="sv-SE" dirty="0" err="1" smtClean="0"/>
              <a:t>climate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endParaRPr lang="sv-S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375577"/>
            <a:ext cx="4004978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April 2013 the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Commission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adopted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 EU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strategy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lang="sv-SE" altLang="sv-SE" b="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sv-SE" altLang="sv-S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focuses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three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objectives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Promoting</a:t>
            </a: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action by 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</a:t>
            </a: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States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'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Climate-proofing</a:t>
            </a: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 action at EU 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level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altLang="sv-SE" b="0" dirty="0">
                <a:latin typeface="Arial" panose="020B0604020202020204" pitchFamily="34" charset="0"/>
              </a:rPr>
              <a:t> </a:t>
            </a:r>
            <a:r>
              <a:rPr lang="sv-SE" altLang="sv-SE" b="0" dirty="0" smtClean="0">
                <a:latin typeface="Arial" panose="020B0604020202020204" pitchFamily="34" charset="0"/>
              </a:rPr>
              <a:t> </a:t>
            </a:r>
            <a:r>
              <a:rPr lang="sv-SE" altLang="sv-SE" b="0" dirty="0" err="1" smtClean="0">
                <a:latin typeface="Arial" panose="020B0604020202020204" pitchFamily="34" charset="0"/>
              </a:rPr>
              <a:t>e.g</a:t>
            </a:r>
            <a:r>
              <a:rPr lang="sv-SE" altLang="sv-SE" b="0" dirty="0" smtClean="0">
                <a:latin typeface="Arial" panose="020B0604020202020204" pitchFamily="34" charset="0"/>
              </a:rPr>
              <a:t>.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ensuring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Europe's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made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resilient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Better</a:t>
            </a: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informed</a:t>
            </a:r>
            <a:r>
              <a:rPr kumimoji="0" lang="sv-SE" alt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decision-</a:t>
            </a:r>
            <a:r>
              <a:rPr kumimoji="0" lang="sv-SE" alt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making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altLang="sv-SE" b="0" dirty="0"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addressing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gaps in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adaptation.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2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543" y="17049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The STA`s Climate Change </a:t>
            </a:r>
            <a:r>
              <a:rPr lang="en-US" b="1" dirty="0"/>
              <a:t>A</a:t>
            </a:r>
            <a:r>
              <a:rPr lang="en-US" b="1" dirty="0" smtClean="0"/>
              <a:t>daptation </a:t>
            </a:r>
            <a:r>
              <a:rPr lang="en-US" b="1" dirty="0"/>
              <a:t>S</a:t>
            </a:r>
            <a:r>
              <a:rPr lang="en-US" b="1" dirty="0" smtClean="0"/>
              <a:t>trategy</a:t>
            </a:r>
            <a:endParaRPr lang="en-US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4543" y="980924"/>
            <a:ext cx="8229600" cy="4310063"/>
          </a:xfrm>
        </p:spPr>
        <p:txBody>
          <a:bodyPr/>
          <a:lstStyle/>
          <a:p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Create </a:t>
            </a:r>
            <a:r>
              <a:rPr lang="en-US" b="1" dirty="0"/>
              <a:t>the conditions for efficient climate change adaptation </a:t>
            </a:r>
            <a:r>
              <a:rPr lang="en-US" b="1" dirty="0" smtClean="0"/>
              <a:t>work.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Prevent</a:t>
            </a:r>
            <a:r>
              <a:rPr lang="en-US" b="1" dirty="0" smtClean="0"/>
              <a:t> </a:t>
            </a:r>
            <a:r>
              <a:rPr lang="en-US" b="1" dirty="0"/>
              <a:t>negative consequences of climate impact through the creation of robust </a:t>
            </a:r>
            <a:r>
              <a:rPr lang="en-US" b="1" dirty="0" smtClean="0"/>
              <a:t>systems.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b="1" dirty="0" err="1" smtClean="0"/>
              <a:t>Manage</a:t>
            </a:r>
            <a:r>
              <a:rPr lang="sv-SE" b="1" dirty="0" smtClean="0"/>
              <a:t> </a:t>
            </a:r>
            <a:r>
              <a:rPr lang="sv-SE" b="1" dirty="0"/>
              <a:t>the </a:t>
            </a:r>
            <a:r>
              <a:rPr lang="sv-SE" b="1" dirty="0" err="1"/>
              <a:t>effects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climate</a:t>
            </a:r>
            <a:r>
              <a:rPr lang="sv-SE" b="1" dirty="0"/>
              <a:t> </a:t>
            </a:r>
            <a:r>
              <a:rPr lang="sv-SE" b="1" dirty="0" err="1" smtClean="0"/>
              <a:t>impact</a:t>
            </a:r>
            <a:r>
              <a:rPr lang="sv-SE" b="1" dirty="0" smtClean="0"/>
              <a:t>.</a:t>
            </a: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783" y="4032037"/>
            <a:ext cx="3762154" cy="2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34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Create the conditions </a:t>
            </a:r>
            <a:r>
              <a:rPr lang="en-US" b="1" dirty="0"/>
              <a:t>for </a:t>
            </a:r>
            <a:r>
              <a:rPr lang="en-US" b="1" dirty="0" smtClean="0"/>
              <a:t>efficient </a:t>
            </a:r>
            <a:br>
              <a:rPr lang="en-US" b="1" dirty="0" smtClean="0"/>
            </a:br>
            <a:r>
              <a:rPr lang="en-US" b="1" dirty="0" smtClean="0"/>
              <a:t>climate </a:t>
            </a:r>
            <a:r>
              <a:rPr lang="en-US" b="1" dirty="0"/>
              <a:t>change </a:t>
            </a:r>
            <a:r>
              <a:rPr lang="en-US" b="1" dirty="0" smtClean="0"/>
              <a:t>adaptation work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28738"/>
            <a:ext cx="8229600" cy="4310063"/>
          </a:xfrm>
        </p:spPr>
        <p:txBody>
          <a:bodyPr/>
          <a:lstStyle/>
          <a:p>
            <a:r>
              <a:rPr lang="en-US" sz="1800" dirty="0" smtClean="0"/>
              <a:t>A clear mandate and responsibility for climate change adaptation work within the STA.</a:t>
            </a:r>
          </a:p>
          <a:p>
            <a:r>
              <a:rPr lang="en-US" sz="1800" dirty="0" smtClean="0"/>
              <a:t>Continuous acquisition of knowledge about climate </a:t>
            </a:r>
            <a:r>
              <a:rPr lang="en-US" sz="1800" dirty="0"/>
              <a:t>impact on roads and </a:t>
            </a:r>
            <a:r>
              <a:rPr lang="en-US" sz="1800" dirty="0" smtClean="0"/>
              <a:t>railways, through monitoring, research and development.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egional</a:t>
            </a:r>
            <a:r>
              <a:rPr lang="en-US" sz="1800" dirty="0"/>
              <a:t>, national and international </a:t>
            </a:r>
            <a:r>
              <a:rPr lang="en-US" sz="1800" dirty="0" smtClean="0"/>
              <a:t>cooperation.</a:t>
            </a:r>
          </a:p>
          <a:p>
            <a:r>
              <a:rPr lang="en-US" sz="1800" dirty="0" smtClean="0"/>
              <a:t>Dissemination of information on climate impact and climate change adaptation throughout the organization.</a:t>
            </a:r>
          </a:p>
          <a:p>
            <a:r>
              <a:rPr lang="en-US" sz="1800" dirty="0" smtClean="0"/>
              <a:t>Planning takes into account the need of resources for work on climate impact on roads and railways. 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Acquisition and analysis of information and data concerning natural hazards. </a:t>
            </a:r>
          </a:p>
          <a:p>
            <a:r>
              <a:rPr lang="en-US" sz="1800" dirty="0" smtClean="0"/>
              <a:t>Stocktaking and documentation of those component parts of the road and rail infrastructure that are pertinent to work on climate change adaptation.</a:t>
            </a:r>
          </a:p>
          <a:p>
            <a:r>
              <a:rPr lang="en-US" sz="1800" dirty="0" smtClean="0"/>
              <a:t>Development of methods to determine when and where various measures are cost-effective as regards to climate change adaptation. 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4337"/>
            <a:ext cx="8229600" cy="1716303"/>
          </a:xfrm>
        </p:spPr>
        <p:txBody>
          <a:bodyPr/>
          <a:lstStyle/>
          <a:p>
            <a:pPr algn="ctr"/>
            <a:r>
              <a:rPr lang="en-US" b="1" dirty="0" smtClean="0"/>
              <a:t>One example of natural hazard related events</a:t>
            </a:r>
            <a:br>
              <a:rPr lang="en-US" b="1" dirty="0" smtClean="0"/>
            </a:br>
            <a:r>
              <a:rPr lang="sv-SE" sz="2400" i="1" dirty="0"/>
              <a:t>The </a:t>
            </a:r>
            <a:r>
              <a:rPr lang="sv-SE" sz="2400" i="1" dirty="0" err="1"/>
              <a:t>flooding</a:t>
            </a:r>
            <a:r>
              <a:rPr lang="sv-SE" sz="2400" i="1" dirty="0"/>
              <a:t> </a:t>
            </a:r>
            <a:r>
              <a:rPr lang="sv-SE" sz="2400" i="1" dirty="0" err="1"/>
              <a:t>of</a:t>
            </a:r>
            <a:r>
              <a:rPr lang="sv-SE" sz="2400" i="1" dirty="0"/>
              <a:t> the </a:t>
            </a:r>
            <a:r>
              <a:rPr lang="sv-SE" sz="2400" i="1" dirty="0" err="1"/>
              <a:t>Norrala</a:t>
            </a:r>
            <a:r>
              <a:rPr lang="sv-SE" sz="2400" i="1" dirty="0"/>
              <a:t> </a:t>
            </a:r>
            <a:r>
              <a:rPr lang="sv-SE" sz="2400" i="1" dirty="0" err="1"/>
              <a:t>railway</a:t>
            </a:r>
            <a:r>
              <a:rPr lang="sv-SE" sz="2400" i="1" dirty="0"/>
              <a:t> tunnel, August 2013</a:t>
            </a:r>
            <a:br>
              <a:rPr lang="sv-SE" sz="2400" i="1" dirty="0"/>
            </a:br>
            <a:endParaRPr lang="en-US" sz="2400" b="1" i="1" dirty="0"/>
          </a:p>
        </p:txBody>
      </p:sp>
      <p:pic>
        <p:nvPicPr>
          <p:cNvPr id="6" name="Platshållare för innehåll 3" descr="E:\Examensarbete\Bilder\mellersta räddningstunneln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26580" y="2220564"/>
            <a:ext cx="2870478" cy="34190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latshållare för innehåll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86624" y="2220564"/>
            <a:ext cx="2650812" cy="341908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59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F:\Exjobb\Bilder\Avrinningsområde och flowacc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5119" y="1398823"/>
            <a:ext cx="2936192" cy="33292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pil 8"/>
          <p:cNvCxnSpPr/>
          <p:nvPr/>
        </p:nvCxnSpPr>
        <p:spPr>
          <a:xfrm flipH="1">
            <a:off x="3069023" y="2802236"/>
            <a:ext cx="391026" cy="2406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2895587" y="3024645"/>
            <a:ext cx="179663" cy="2383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4" descr="H:\Examensarbete\Bilder\Tunnel bilder\20140512_104750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50889" y="1398823"/>
            <a:ext cx="2300348" cy="3303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994647" y="5050659"/>
            <a:ext cx="7579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The </a:t>
            </a:r>
            <a:r>
              <a:rPr lang="sv-SE" dirty="0" err="1"/>
              <a:t>catchment</a:t>
            </a:r>
            <a:r>
              <a:rPr lang="sv-SE" dirty="0"/>
              <a:t> area for the service tunnel </a:t>
            </a:r>
            <a:r>
              <a:rPr lang="sv-SE" dirty="0" err="1"/>
              <a:t>was</a:t>
            </a:r>
            <a:r>
              <a:rPr lang="sv-SE" dirty="0"/>
              <a:t> 20 </a:t>
            </a:r>
            <a:r>
              <a:rPr lang="sv-SE" dirty="0" err="1"/>
              <a:t>times</a:t>
            </a:r>
            <a:r>
              <a:rPr lang="sv-SE" dirty="0"/>
              <a:t>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the </a:t>
            </a:r>
            <a:r>
              <a:rPr lang="sv-SE" dirty="0" err="1" smtClean="0"/>
              <a:t>catchment</a:t>
            </a:r>
            <a:r>
              <a:rPr lang="sv-SE" dirty="0" smtClean="0"/>
              <a:t> areas </a:t>
            </a:r>
            <a:r>
              <a:rPr lang="sv-SE" dirty="0"/>
              <a:t>for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five</a:t>
            </a:r>
            <a:r>
              <a:rPr lang="sv-SE" dirty="0"/>
              <a:t> </a:t>
            </a:r>
            <a:r>
              <a:rPr lang="sv-SE" dirty="0" smtClean="0"/>
              <a:t>tunnel </a:t>
            </a:r>
            <a:r>
              <a:rPr lang="sv-SE" dirty="0" err="1" smtClean="0"/>
              <a:t>entrances</a:t>
            </a:r>
            <a:r>
              <a:rPr lang="sv-SE" dirty="0" smtClean="0"/>
              <a:t>.</a:t>
            </a:r>
            <a:endParaRPr lang="en-US" dirty="0"/>
          </a:p>
        </p:txBody>
      </p:sp>
      <p:sp>
        <p:nvSpPr>
          <p:cNvPr id="2" name="textruta 1"/>
          <p:cNvSpPr txBox="1"/>
          <p:nvPr/>
        </p:nvSpPr>
        <p:spPr>
          <a:xfrm>
            <a:off x="2192216" y="452716"/>
            <a:ext cx="54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Why</a:t>
            </a:r>
            <a:r>
              <a:rPr lang="sv-SE" sz="2800" dirty="0" smtClean="0"/>
              <a:t> </a:t>
            </a:r>
            <a:r>
              <a:rPr lang="sv-SE" sz="2800" dirty="0" err="1" smtClean="0"/>
              <a:t>was</a:t>
            </a:r>
            <a:r>
              <a:rPr lang="sv-SE" sz="2800" dirty="0" smtClean="0"/>
              <a:t> the tunnel </a:t>
            </a:r>
            <a:r>
              <a:rPr lang="sv-SE" sz="2800" dirty="0" err="1" smtClean="0"/>
              <a:t>flooded</a:t>
            </a:r>
            <a:r>
              <a:rPr lang="sv-SE" sz="2800" dirty="0" smtClean="0"/>
              <a:t>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xmlns="" val="279066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779B09FD3F35DF4B9F320CC0B69B6E0100ACEB888BF0514F418E8C59F78BED3A56" ma:contentTypeVersion="10" ma:contentTypeDescription="" ma:contentTypeScope="" ma:versionID="2c21407b7a104ba12f795dc7aee1e419">
  <xsd:schema xmlns:xsd="http://www.w3.org/2001/XMLSchema" xmlns:p="http://schemas.microsoft.com/office/2006/metadata/properties" xmlns:ns2="b9e5eb02-cc04-48c8-b436-6d4ec5cea0b8" xmlns:ns3="http://schemas.microsoft.com/sharepoint/v3/fields" targetNamespace="http://schemas.microsoft.com/office/2006/metadata/properties" ma:root="true" ma:fieldsID="2dbc14d77c074f74af7e64285e165258" ns2:_="" ns3:_="">
    <xsd:import namespace="b9e5eb02-cc04-48c8-b436-6d4ec5cea0b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kapat_x0020_av"/>
                <xsd:element ref="ns2:Dokumenttitel"/>
                <xsd:element ref="ns2:Dokumentdatum"/>
                <xsd:element ref="ns3:tvdokument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9e5eb02-cc04-48c8-b436-6d4ec5cea0b8" elementFormDefault="qualified">
    <xsd:import namespace="http://schemas.microsoft.com/office/2006/documentManagement/types"/>
    <xsd:element name="Skapat_x0020_av" ma:index="1" ma:displayName="Skapat av" ma:internalName="Skapat_x0020_av">
      <xsd:simpleType>
        <xsd:restriction base="dms:Text">
          <xsd:maxLength value="255"/>
        </xsd:restriction>
      </xsd:simpleType>
    </xsd:element>
    <xsd:element name="Dokumenttitel" ma:index="2" ma:displayName="Dokumenttitel" ma:description="Dokumentets namn som det formulerats av dokumentets skapare." ma:internalName="Dokumenttitel">
      <xsd:simpleType>
        <xsd:restriction base="dms:Text">
          <xsd:maxLength value="255"/>
        </xsd:restriction>
      </xsd:simpleType>
    </xsd:element>
    <xsd:element name="Dokumentdatum" ma:index="3" ma:displayName="Dokumentdatum" ma:format="DateOnly" ma:internalName="Dokumentdatum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tvdokumentversion" ma:index="4" nillable="true" ma:displayName="TRV version" ma:internalName="tvdokumentver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ehållstyp"/>
        <xsd:element ref="dc:title" minOccurs="0" maxOccurs="1" ma:index="5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>
  <documentManagement>
    <Dokumentdatum xmlns="b9e5eb02-cc04-48c8-b436-6d4ec5cea0b8">2011-08-21T00:00:00+00:00</Dokumentdatum>
    <tvdokumentversion xmlns="http://schemas.microsoft.com/sharepoint/v3/fields">1.0</tvdokumentversion>
    <Skapat_x0020_av xmlns="b9e5eb02-cc04-48c8-b436-6d4ec5cea0b8">Carina Forsén</Skapat_x0020_av>
    <Dokumenttitel xmlns="b9e5eb02-cc04-48c8-b436-6d4ec5cea0b8">Trafikverket presentation med inlagda bilder 2011-02-21</Dokumenttitel>
  </documentManagement>
</p:properties>
</file>

<file path=customXml/itemProps1.xml><?xml version="1.0" encoding="utf-8"?>
<ds:datastoreItem xmlns:ds="http://schemas.openxmlformats.org/officeDocument/2006/customXml" ds:itemID="{99E8D93F-5D3A-439F-93EC-DBB77E38BEB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C12C3ED-2350-439C-B637-DB40B0D6E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5eb02-cc04-48c8-b436-6d4ec5cea0b8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F4BA37D-3BFA-4B57-A1A4-973229C57778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055F406-EC22-4C20-9E7E-D3CB03709B6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85E767F-8CA2-40AB-9DBC-4E577C8C8A78}">
  <ds:schemaRefs>
    <ds:schemaRef ds:uri="http://schemas.microsoft.com/office/2006/documentManagement/types"/>
    <ds:schemaRef ds:uri="b9e5eb02-cc04-48c8-b436-6d4ec5cea0b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9346</TotalTime>
  <Words>491</Words>
  <Application>Microsoft Office PowerPoint</Application>
  <PresentationFormat>Bildspel på skärmen (4:3)</PresentationFormat>
  <Paragraphs>82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Anpassad formgivning</vt:lpstr>
      <vt:lpstr>1_Anpassad formgivning</vt:lpstr>
      <vt:lpstr>2_Anpassad formgivning</vt:lpstr>
      <vt:lpstr> Eva Liljegren, PhD  The Swedish Transport Administration (STA) The Maintenance Division</vt:lpstr>
      <vt:lpstr>The STA`s mandate </vt:lpstr>
      <vt:lpstr>The STA´s responsibilities</vt:lpstr>
      <vt:lpstr>Bild 4</vt:lpstr>
      <vt:lpstr>EU:s strategy on adaptation to climate change</vt:lpstr>
      <vt:lpstr>The STA`s Climate Change Adaptation Strategy</vt:lpstr>
      <vt:lpstr>Create the conditions for efficient  climate change adaptation work</vt:lpstr>
      <vt:lpstr>One example of natural hazard related events The flooding of the Norrala railway tunnel, August 2013 </vt:lpstr>
      <vt:lpstr>Bild 9</vt:lpstr>
      <vt:lpstr>Prevent negative consequences of climate impact through the creation of robust systems.  </vt:lpstr>
      <vt:lpstr>Bild 11</vt:lpstr>
      <vt:lpstr>Manage the effects of climate impact</vt:lpstr>
      <vt:lpstr>Thank you for listening!</vt:lpstr>
    </vt:vector>
  </TitlesOfParts>
  <Company>Banverket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forcar03</dc:creator>
  <cp:lastModifiedBy>ulfmob0715</cp:lastModifiedBy>
  <cp:revision>652</cp:revision>
  <dcterms:created xsi:type="dcterms:W3CDTF">2010-10-15T12:17:56Z</dcterms:created>
  <dcterms:modified xsi:type="dcterms:W3CDTF">2015-05-25T13:06:38Z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0x010100779B09FD3F35DF4B9F320CC0B69B6E0100ACEB888BF0514F418E8C59F78BED3A56</vt:lpwstr>
  </property>
  <property fmtid="{D5CDD505-2E9C-101B-9397-08002B2CF9AE}" pid="3" name="ContentType">
    <vt:lpwstr>Presentation</vt:lpwstr>
  </property>
</Properties>
</file>