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 id="2147483744" r:id="rId2"/>
    <p:sldMasterId id="2147483810" r:id="rId3"/>
    <p:sldMasterId id="2147483821" r:id="rId4"/>
    <p:sldMasterId id="2147483832" r:id="rId5"/>
    <p:sldMasterId id="2147483843" r:id="rId6"/>
    <p:sldMasterId id="2147483854" r:id="rId7"/>
  </p:sldMasterIdLst>
  <p:notesMasterIdLst>
    <p:notesMasterId r:id="rId34"/>
  </p:notesMasterIdLst>
  <p:handoutMasterIdLst>
    <p:handoutMasterId r:id="rId35"/>
  </p:handoutMasterIdLst>
  <p:sldIdLst>
    <p:sldId id="257" r:id="rId8"/>
    <p:sldId id="281" r:id="rId9"/>
    <p:sldId id="285" r:id="rId10"/>
    <p:sldId id="286" r:id="rId11"/>
    <p:sldId id="284" r:id="rId12"/>
    <p:sldId id="272" r:id="rId13"/>
    <p:sldId id="290" r:id="rId14"/>
    <p:sldId id="287" r:id="rId15"/>
    <p:sldId id="278" r:id="rId16"/>
    <p:sldId id="277" r:id="rId17"/>
    <p:sldId id="288" r:id="rId18"/>
    <p:sldId id="268" r:id="rId19"/>
    <p:sldId id="282" r:id="rId20"/>
    <p:sldId id="283" r:id="rId21"/>
    <p:sldId id="289" r:id="rId22"/>
    <p:sldId id="291" r:id="rId23"/>
    <p:sldId id="292" r:id="rId24"/>
    <p:sldId id="293" r:id="rId25"/>
    <p:sldId id="294" r:id="rId26"/>
    <p:sldId id="275" r:id="rId27"/>
    <p:sldId id="273" r:id="rId28"/>
    <p:sldId id="274" r:id="rId29"/>
    <p:sldId id="269" r:id="rId30"/>
    <p:sldId id="276" r:id="rId31"/>
    <p:sldId id="279" r:id="rId32"/>
    <p:sldId id="280" r:id="rId33"/>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Instruktion av ppt-mallen" id="{55D86A81-7526-4CB2-AD27-B3EF5E673B66}">
          <p14:sldIdLst>
            <p14:sldId id="256"/>
            <p14:sldId id="270"/>
          </p14:sldIdLst>
        </p14:section>
        <p14:section name="Exempel på Layouter" id="{ADF40A6D-7FF3-41DA-948E-93F4E8FFB569}">
          <p14:sldIdLst>
            <p14:sldId id="269"/>
            <p14:sldId id="257"/>
            <p14:sldId id="258"/>
            <p14:sldId id="271"/>
            <p14:sldId id="259"/>
            <p14:sldId id="267"/>
            <p14:sldId id="260"/>
            <p14:sldId id="262"/>
            <p14:sldId id="261"/>
            <p14:sldId id="266"/>
            <p14:sldId id="263"/>
            <p14:sldId id="265"/>
            <p14:sldId id="264"/>
            <p14:sldId id="2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C2C2C"/>
    <a:srgbClr val="275269"/>
    <a:srgbClr val="A6B750"/>
    <a:srgbClr val="000000"/>
    <a:srgbClr val="326886"/>
    <a:srgbClr val="8CC2F2"/>
    <a:srgbClr val="F7BF3A"/>
    <a:srgbClr val="13958F"/>
    <a:srgbClr val="149472"/>
    <a:srgbClr val="17AB8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80466" autoAdjust="0"/>
  </p:normalViewPr>
  <p:slideViewPr>
    <p:cSldViewPr snapToGrid="0" snapToObjects="1">
      <p:cViewPr>
        <p:scale>
          <a:sx n="60" d="100"/>
          <a:sy n="60" d="100"/>
        </p:scale>
        <p:origin x="-1662" y="-72"/>
      </p:cViewPr>
      <p:guideLst>
        <p:guide orient="horz" pos="3942"/>
        <p:guide/>
      </p:guideLst>
    </p:cSldViewPr>
  </p:slideViewPr>
  <p:notesTextViewPr>
    <p:cViewPr>
      <p:scale>
        <a:sx n="100" d="100"/>
        <a:sy n="100" d="100"/>
      </p:scale>
      <p:origin x="0" y="0"/>
    </p:cViewPr>
  </p:notesTextViewPr>
  <p:sorterViewPr>
    <p:cViewPr>
      <p:scale>
        <a:sx n="100" d="100"/>
        <a:sy n="100" d="100"/>
      </p:scale>
      <p:origin x="0" y="61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CA4BE0-F786-0E49-94A8-1F2CBA953599}" type="datetimeFigureOut">
              <a:rPr lang="sv-SE" smtClean="0"/>
              <a:pPr/>
              <a:t>2015-05-25</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7497BC-B4BF-D24D-9855-FA158D57D125}" type="slidenum">
              <a:rPr lang="sv-SE" smtClean="0"/>
              <a:pPr/>
              <a:t>‹#›</a:t>
            </a:fld>
            <a:endParaRPr lang="sv-SE"/>
          </a:p>
        </p:txBody>
      </p:sp>
    </p:spTree>
    <p:extLst>
      <p:ext uri="{BB962C8B-B14F-4D97-AF65-F5344CB8AC3E}">
        <p14:creationId xmlns="" xmlns:p14="http://schemas.microsoft.com/office/powerpoint/2010/main" val="25841131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A7049-4081-424B-8128-683F6C2017C9}" type="datetimeFigureOut">
              <a:rPr lang="sv-SE" smtClean="0"/>
              <a:pPr/>
              <a:t>2015-05-25</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8970E8-606E-544E-9196-A0321FFF4315}" type="slidenum">
              <a:rPr lang="sv-SE" smtClean="0"/>
              <a:pPr/>
              <a:t>‹#›</a:t>
            </a:fld>
            <a:endParaRPr lang="sv-SE"/>
          </a:p>
        </p:txBody>
      </p:sp>
    </p:spTree>
    <p:extLst>
      <p:ext uri="{BB962C8B-B14F-4D97-AF65-F5344CB8AC3E}">
        <p14:creationId xmlns="" xmlns:p14="http://schemas.microsoft.com/office/powerpoint/2010/main" val="1436855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baseline="0" dirty="0" smtClean="0">
              <a:solidFill>
                <a:schemeClr val="tx1"/>
              </a:solidFill>
              <a:latin typeface="+mn-lt"/>
              <a:ea typeface="+mn-ea"/>
              <a:cs typeface="+mn-cs"/>
            </a:endParaRPr>
          </a:p>
          <a:p>
            <a:r>
              <a:rPr lang="en-GB" sz="1200" i="0" kern="1200" baseline="0" dirty="0" smtClean="0">
                <a:solidFill>
                  <a:schemeClr val="tx1"/>
                </a:solidFill>
                <a:latin typeface="+mn-lt"/>
                <a:ea typeface="+mn-ea"/>
                <a:cs typeface="+mn-cs"/>
              </a:rPr>
              <a:t>My name is Mikael Ivari and I work for the City of Gothenburg at the Urban Transport Administration</a:t>
            </a:r>
          </a:p>
          <a:p>
            <a:r>
              <a:rPr lang="en-GB" sz="1200" i="0" kern="1200" baseline="0" dirty="0" smtClean="0">
                <a:solidFill>
                  <a:schemeClr val="tx1"/>
                </a:solidFill>
                <a:latin typeface="+mn-lt"/>
                <a:ea typeface="+mn-ea"/>
                <a:cs typeface="+mn-cs"/>
              </a:rPr>
              <a:t>I’m going to give you a brief presentation of the Gothenburg traffic/transport system, the strategies we are working with and the challenges we face.</a:t>
            </a:r>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 TEXT:</a:t>
            </a:r>
            <a:br>
              <a:rPr lang="en-GB" sz="1200" i="0" kern="1200" dirty="0" smtClean="0">
                <a:solidFill>
                  <a:schemeClr val="tx1"/>
                </a:solidFill>
                <a:latin typeface="+mn-lt"/>
                <a:ea typeface="+mn-ea"/>
                <a:cs typeface="+mn-cs"/>
              </a:rPr>
            </a:br>
            <a:endParaRPr lang="en-GB"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i="0" kern="1200" dirty="0" smtClean="0">
                <a:solidFill>
                  <a:schemeClr val="tx1"/>
                </a:solidFill>
                <a:latin typeface="+mn-lt"/>
                <a:ea typeface="+mn-ea"/>
                <a:cs typeface="+mn-cs"/>
              </a:rPr>
              <a:t>A </a:t>
            </a:r>
            <a:r>
              <a:rPr lang="sv-SE" sz="1200" i="0" kern="1200" dirty="0" err="1" smtClean="0">
                <a:solidFill>
                  <a:schemeClr val="tx1"/>
                </a:solidFill>
                <a:latin typeface="+mn-lt"/>
                <a:ea typeface="+mn-ea"/>
                <a:cs typeface="+mn-cs"/>
              </a:rPr>
              <a:t>lot</a:t>
            </a:r>
            <a:r>
              <a:rPr lang="sv-SE" sz="1200" i="0" kern="1200" dirty="0" smtClean="0">
                <a:solidFill>
                  <a:schemeClr val="tx1"/>
                </a:solidFill>
                <a:latin typeface="+mn-lt"/>
                <a:ea typeface="+mn-ea"/>
                <a:cs typeface="+mn-cs"/>
              </a:rPr>
              <a:t> of the </a:t>
            </a:r>
            <a:r>
              <a:rPr lang="sv-SE" sz="1200" i="0" kern="1200" dirty="0" err="1" smtClean="0">
                <a:solidFill>
                  <a:schemeClr val="tx1"/>
                </a:solidFill>
                <a:latin typeface="+mn-lt"/>
                <a:ea typeface="+mn-ea"/>
                <a:cs typeface="+mn-cs"/>
              </a:rPr>
              <a:t>existing</a:t>
            </a:r>
            <a:r>
              <a:rPr lang="sv-SE" sz="1200" i="0" kern="1200" dirty="0" smtClean="0">
                <a:solidFill>
                  <a:schemeClr val="tx1"/>
                </a:solidFill>
                <a:latin typeface="+mn-lt"/>
                <a:ea typeface="+mn-ea"/>
                <a:cs typeface="+mn-cs"/>
              </a:rPr>
              <a:t> </a:t>
            </a:r>
            <a:r>
              <a:rPr lang="sv-SE" sz="1200" i="0" kern="1200" dirty="0" err="1" smtClean="0">
                <a:solidFill>
                  <a:schemeClr val="tx1"/>
                </a:solidFill>
                <a:latin typeface="+mn-lt"/>
                <a:ea typeface="+mn-ea"/>
                <a:cs typeface="+mn-cs"/>
              </a:rPr>
              <a:t>infrastructure</a:t>
            </a:r>
            <a:r>
              <a:rPr lang="sv-SE" sz="1200" i="0" kern="1200" baseline="0" dirty="0" smtClean="0">
                <a:solidFill>
                  <a:schemeClr val="tx1"/>
                </a:solidFill>
                <a:latin typeface="+mn-lt"/>
                <a:ea typeface="+mn-ea"/>
                <a:cs typeface="+mn-cs"/>
              </a:rPr>
              <a:t> is </a:t>
            </a:r>
            <a:r>
              <a:rPr lang="sv-SE" sz="1200" i="0" kern="1200" baseline="0" dirty="0" err="1" smtClean="0">
                <a:solidFill>
                  <a:schemeClr val="tx1"/>
                </a:solidFill>
                <a:latin typeface="+mn-lt"/>
                <a:ea typeface="+mn-ea"/>
                <a:cs typeface="+mn-cs"/>
              </a:rPr>
              <a:t>already</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vulnerable</a:t>
            </a:r>
            <a:r>
              <a:rPr lang="sv-SE" sz="1200" i="0" kern="1200" baseline="0" dirty="0" smtClean="0">
                <a:solidFill>
                  <a:schemeClr val="tx1"/>
                </a:solidFill>
                <a:latin typeface="+mn-lt"/>
                <a:ea typeface="+mn-ea"/>
                <a:cs typeface="+mn-cs"/>
              </a:rPr>
              <a:t> to </a:t>
            </a:r>
            <a:r>
              <a:rPr lang="sv-SE" sz="1200" i="0" kern="1200" baseline="0" dirty="0" err="1" smtClean="0">
                <a:solidFill>
                  <a:schemeClr val="tx1"/>
                </a:solidFill>
                <a:latin typeface="+mn-lt"/>
                <a:ea typeface="+mn-ea"/>
                <a:cs typeface="+mn-cs"/>
              </a:rPr>
              <a:t>flooding</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About</a:t>
            </a:r>
            <a:r>
              <a:rPr lang="sv-SE" sz="1200" i="0" kern="1200" baseline="0" dirty="0" smtClean="0">
                <a:solidFill>
                  <a:schemeClr val="tx1"/>
                </a:solidFill>
                <a:latin typeface="+mn-lt"/>
                <a:ea typeface="+mn-ea"/>
                <a:cs typeface="+mn-cs"/>
              </a:rPr>
              <a:t> 370 </a:t>
            </a:r>
            <a:r>
              <a:rPr lang="sv-SE" sz="1200" i="0" kern="1200" baseline="0" dirty="0" err="1" smtClean="0">
                <a:solidFill>
                  <a:schemeClr val="tx1"/>
                </a:solidFill>
                <a:latin typeface="+mn-lt"/>
                <a:ea typeface="+mn-ea"/>
                <a:cs typeface="+mn-cs"/>
              </a:rPr>
              <a:t>miles</a:t>
            </a:r>
            <a:r>
              <a:rPr lang="sv-SE" sz="1200" i="0" kern="1200" baseline="0" dirty="0" smtClean="0">
                <a:solidFill>
                  <a:schemeClr val="tx1"/>
                </a:solidFill>
                <a:latin typeface="+mn-lt"/>
                <a:ea typeface="+mn-ea"/>
                <a:cs typeface="+mn-cs"/>
              </a:rPr>
              <a:t> of </a:t>
            </a:r>
            <a:r>
              <a:rPr lang="sv-SE" sz="1200" i="0" kern="1200" baseline="0" dirty="0" err="1" smtClean="0">
                <a:solidFill>
                  <a:schemeClr val="tx1"/>
                </a:solidFill>
                <a:latin typeface="+mn-lt"/>
                <a:ea typeface="+mn-ea"/>
                <a:cs typeface="+mn-cs"/>
              </a:rPr>
              <a:t>railway</a:t>
            </a:r>
            <a:r>
              <a:rPr lang="sv-SE" sz="1200" i="0" kern="1200" baseline="0" dirty="0" smtClean="0">
                <a:solidFill>
                  <a:schemeClr val="tx1"/>
                </a:solidFill>
                <a:latin typeface="+mn-lt"/>
                <a:ea typeface="+mn-ea"/>
                <a:cs typeface="+mn-cs"/>
              </a:rPr>
              <a:t>, 460 </a:t>
            </a:r>
            <a:r>
              <a:rPr lang="sv-SE" sz="1200" i="0" kern="1200" baseline="0" dirty="0" err="1" smtClean="0">
                <a:solidFill>
                  <a:schemeClr val="tx1"/>
                </a:solidFill>
                <a:latin typeface="+mn-lt"/>
                <a:ea typeface="+mn-ea"/>
                <a:cs typeface="+mn-cs"/>
              </a:rPr>
              <a:t>miles</a:t>
            </a:r>
            <a:r>
              <a:rPr lang="sv-SE" sz="1200" i="0" kern="1200" baseline="0" dirty="0" smtClean="0">
                <a:solidFill>
                  <a:schemeClr val="tx1"/>
                </a:solidFill>
                <a:latin typeface="+mn-lt"/>
                <a:ea typeface="+mn-ea"/>
                <a:cs typeface="+mn-cs"/>
              </a:rPr>
              <a:t> of roads and 120 </a:t>
            </a:r>
            <a:r>
              <a:rPr lang="sv-SE" sz="1200" i="0" kern="1200" baseline="0" dirty="0" err="1" smtClean="0">
                <a:solidFill>
                  <a:schemeClr val="tx1"/>
                </a:solidFill>
                <a:latin typeface="+mn-lt"/>
                <a:ea typeface="+mn-ea"/>
                <a:cs typeface="+mn-cs"/>
              </a:rPr>
              <a:t>miles</a:t>
            </a:r>
            <a:r>
              <a:rPr lang="sv-SE" sz="1200" i="0" kern="1200" baseline="0" dirty="0" smtClean="0">
                <a:solidFill>
                  <a:schemeClr val="tx1"/>
                </a:solidFill>
                <a:latin typeface="+mn-lt"/>
                <a:ea typeface="+mn-ea"/>
                <a:cs typeface="+mn-cs"/>
              </a:rPr>
              <a:t> of </a:t>
            </a:r>
            <a:r>
              <a:rPr lang="sv-SE" sz="1200" i="0" kern="1200" baseline="0" dirty="0" err="1" smtClean="0">
                <a:solidFill>
                  <a:schemeClr val="tx1"/>
                </a:solidFill>
                <a:latin typeface="+mn-lt"/>
                <a:ea typeface="+mn-ea"/>
                <a:cs typeface="+mn-cs"/>
              </a:rPr>
              <a:t>tramway</a:t>
            </a:r>
            <a:r>
              <a:rPr lang="sv-SE" sz="1200" i="0" kern="1200" baseline="0" dirty="0" smtClean="0">
                <a:solidFill>
                  <a:schemeClr val="tx1"/>
                </a:solidFill>
                <a:latin typeface="+mn-lt"/>
                <a:ea typeface="+mn-ea"/>
                <a:cs typeface="+mn-cs"/>
              </a:rPr>
              <a:t> has a risk of </a:t>
            </a:r>
            <a:r>
              <a:rPr lang="sv-SE" sz="1200" i="0" kern="1200" baseline="0" dirty="0" err="1" smtClean="0">
                <a:solidFill>
                  <a:schemeClr val="tx1"/>
                </a:solidFill>
                <a:latin typeface="+mn-lt"/>
                <a:ea typeface="+mn-ea"/>
                <a:cs typeface="+mn-cs"/>
              </a:rPr>
              <a:t>flooding</a:t>
            </a:r>
            <a:r>
              <a:rPr lang="sv-SE" sz="1200" i="0" kern="1200" baseline="0" dirty="0" smtClean="0">
                <a:solidFill>
                  <a:schemeClr val="tx1"/>
                </a:solidFill>
                <a:latin typeface="+mn-lt"/>
                <a:ea typeface="+mn-ea"/>
                <a:cs typeface="+mn-cs"/>
              </a:rPr>
              <a:t>. The city is </a:t>
            </a:r>
            <a:r>
              <a:rPr lang="sv-SE" sz="1200" i="0" kern="1200" baseline="0" dirty="0" err="1" smtClean="0">
                <a:solidFill>
                  <a:schemeClr val="tx1"/>
                </a:solidFill>
                <a:latin typeface="+mn-lt"/>
                <a:ea typeface="+mn-ea"/>
                <a:cs typeface="+mn-cs"/>
              </a:rPr>
              <a:t>about</a:t>
            </a:r>
            <a:r>
              <a:rPr lang="sv-SE" sz="1200" i="0" kern="1200" baseline="0" dirty="0" smtClean="0">
                <a:solidFill>
                  <a:schemeClr val="tx1"/>
                </a:solidFill>
                <a:latin typeface="+mn-lt"/>
                <a:ea typeface="+mn-ea"/>
                <a:cs typeface="+mn-cs"/>
              </a:rPr>
              <a:t> to start </a:t>
            </a:r>
            <a:r>
              <a:rPr lang="sv-SE" sz="1200" i="0" kern="1200" baseline="0" dirty="0" err="1" smtClean="0">
                <a:solidFill>
                  <a:schemeClr val="tx1"/>
                </a:solidFill>
                <a:latin typeface="+mn-lt"/>
                <a:ea typeface="+mn-ea"/>
                <a:cs typeface="+mn-cs"/>
              </a:rPr>
              <a:t>planning</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how</a:t>
            </a:r>
            <a:r>
              <a:rPr lang="sv-SE" sz="1200" i="0" kern="1200" baseline="0" dirty="0" smtClean="0">
                <a:solidFill>
                  <a:schemeClr val="tx1"/>
                </a:solidFill>
                <a:latin typeface="+mn-lt"/>
                <a:ea typeface="+mn-ea"/>
                <a:cs typeface="+mn-cs"/>
              </a:rPr>
              <a:t> to </a:t>
            </a:r>
            <a:r>
              <a:rPr lang="sv-SE" sz="1200" i="0" kern="1200" baseline="0" dirty="0" err="1" smtClean="0">
                <a:solidFill>
                  <a:schemeClr val="tx1"/>
                </a:solidFill>
                <a:latin typeface="+mn-lt"/>
                <a:ea typeface="+mn-ea"/>
                <a:cs typeface="+mn-cs"/>
              </a:rPr>
              <a:t>secure</a:t>
            </a:r>
            <a:r>
              <a:rPr lang="sv-SE" sz="1200" i="0" kern="1200" baseline="0" dirty="0" smtClean="0">
                <a:solidFill>
                  <a:schemeClr val="tx1"/>
                </a:solidFill>
                <a:latin typeface="+mn-lt"/>
                <a:ea typeface="+mn-ea"/>
                <a:cs typeface="+mn-cs"/>
              </a:rPr>
              <a:t> the </a:t>
            </a:r>
            <a:r>
              <a:rPr lang="sv-SE" sz="1200" i="0" kern="1200" baseline="0" dirty="0" err="1" smtClean="0">
                <a:solidFill>
                  <a:schemeClr val="tx1"/>
                </a:solidFill>
                <a:latin typeface="+mn-lt"/>
                <a:ea typeface="+mn-ea"/>
                <a:cs typeface="+mn-cs"/>
              </a:rPr>
              <a:t>functionality</a:t>
            </a:r>
            <a:r>
              <a:rPr lang="sv-SE" sz="1200" i="0" kern="1200" baseline="0" dirty="0" smtClean="0">
                <a:solidFill>
                  <a:schemeClr val="tx1"/>
                </a:solidFill>
                <a:latin typeface="+mn-lt"/>
                <a:ea typeface="+mn-ea"/>
                <a:cs typeface="+mn-cs"/>
              </a:rPr>
              <a:t> of the </a:t>
            </a:r>
            <a:r>
              <a:rPr lang="sv-SE" sz="1200" i="0" kern="1200" baseline="0" dirty="0" err="1" smtClean="0">
                <a:solidFill>
                  <a:schemeClr val="tx1"/>
                </a:solidFill>
                <a:latin typeface="+mn-lt"/>
                <a:ea typeface="+mn-ea"/>
                <a:cs typeface="+mn-cs"/>
              </a:rPr>
              <a:t>infrastructure</a:t>
            </a:r>
            <a:r>
              <a:rPr lang="sv-SE" sz="1200" i="0" kern="1200" baseline="0" dirty="0" smtClean="0">
                <a:solidFill>
                  <a:schemeClr val="tx1"/>
                </a:solidFill>
                <a:latin typeface="+mn-lt"/>
                <a:ea typeface="+mn-ea"/>
                <a:cs typeface="+mn-cs"/>
              </a:rPr>
              <a:t> to </a:t>
            </a:r>
            <a:r>
              <a:rPr lang="sv-SE" sz="1200" i="0" kern="1200" baseline="0" dirty="0" err="1" smtClean="0">
                <a:solidFill>
                  <a:schemeClr val="tx1"/>
                </a:solidFill>
                <a:latin typeface="+mn-lt"/>
                <a:ea typeface="+mn-ea"/>
                <a:cs typeface="+mn-cs"/>
              </a:rPr>
              <a:t>ensure</a:t>
            </a:r>
            <a:r>
              <a:rPr lang="sv-SE" sz="1200" i="0" kern="1200" baseline="0" dirty="0" smtClean="0">
                <a:solidFill>
                  <a:schemeClr val="tx1"/>
                </a:solidFill>
                <a:latin typeface="+mn-lt"/>
                <a:ea typeface="+mn-ea"/>
                <a:cs typeface="+mn-cs"/>
              </a:rPr>
              <a:t> that </a:t>
            </a:r>
            <a:r>
              <a:rPr lang="sv-SE" sz="1200" i="0" kern="1200" baseline="0" dirty="0" err="1" smtClean="0">
                <a:solidFill>
                  <a:schemeClr val="tx1"/>
                </a:solidFill>
                <a:latin typeface="+mn-lt"/>
                <a:ea typeface="+mn-ea"/>
                <a:cs typeface="+mn-cs"/>
              </a:rPr>
              <a:t>safe</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evacuation</a:t>
            </a:r>
            <a:r>
              <a:rPr lang="sv-SE" sz="1200" i="0" kern="1200" baseline="0" dirty="0" smtClean="0">
                <a:solidFill>
                  <a:schemeClr val="tx1"/>
                </a:solidFill>
                <a:latin typeface="+mn-lt"/>
                <a:ea typeface="+mn-ea"/>
                <a:cs typeface="+mn-cs"/>
              </a:rPr>
              <a:t> is </a:t>
            </a:r>
            <a:r>
              <a:rPr lang="sv-SE" sz="1200" i="0" kern="1200" baseline="0" dirty="0" err="1" smtClean="0">
                <a:solidFill>
                  <a:schemeClr val="tx1"/>
                </a:solidFill>
                <a:latin typeface="+mn-lt"/>
                <a:ea typeface="+mn-ea"/>
                <a:cs typeface="+mn-cs"/>
              </a:rPr>
              <a:t>possible</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if</a:t>
            </a:r>
            <a:r>
              <a:rPr lang="sv-SE" sz="1200" i="0" kern="1200" baseline="0" dirty="0" smtClean="0">
                <a:solidFill>
                  <a:schemeClr val="tx1"/>
                </a:solidFill>
                <a:latin typeface="+mn-lt"/>
                <a:ea typeface="+mn-ea"/>
                <a:cs typeface="+mn-cs"/>
              </a:rPr>
              <a:t> or </a:t>
            </a:r>
            <a:r>
              <a:rPr lang="sv-SE" sz="1200" i="0" kern="1200" baseline="0" dirty="0" err="1" smtClean="0">
                <a:solidFill>
                  <a:schemeClr val="tx1"/>
                </a:solidFill>
                <a:latin typeface="+mn-lt"/>
                <a:ea typeface="+mn-ea"/>
                <a:cs typeface="+mn-cs"/>
              </a:rPr>
              <a:t>when</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needed</a:t>
            </a:r>
            <a:r>
              <a:rPr lang="sv-SE" sz="1200" i="0" kern="1200" baseline="0" dirty="0" smtClean="0">
                <a:solidFill>
                  <a:schemeClr val="tx1"/>
                </a:solidFill>
                <a:latin typeface="+mn-lt"/>
                <a:ea typeface="+mn-ea"/>
                <a:cs typeface="+mn-cs"/>
              </a:rPr>
              <a:t>.</a:t>
            </a:r>
            <a:endParaRPr lang="sv-SE" sz="1200" i="0" kern="1200" dirty="0" smtClean="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10</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 TEXT:</a:t>
            </a:r>
            <a:br>
              <a:rPr lang="en-GB" sz="1200" i="0" kern="1200" dirty="0" smtClean="0">
                <a:solidFill>
                  <a:schemeClr val="tx1"/>
                </a:solidFill>
                <a:latin typeface="+mn-lt"/>
                <a:ea typeface="+mn-ea"/>
                <a:cs typeface="+mn-cs"/>
              </a:rPr>
            </a:br>
            <a:endParaRPr lang="en-GB"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Gothenburg has embarked on a journey of which we have seen only the beginning. Over the next 15 years, Gothenburg will grow and evolve into a close city – open to the world. Feel free to come along and become a citizen of Gothenburg. </a:t>
            </a:r>
            <a:r>
              <a:rPr lang="en-GB" sz="1200" i="0" kern="1200" dirty="0" smtClean="0">
                <a:solidFill>
                  <a:schemeClr val="tx1"/>
                </a:solidFill>
                <a:latin typeface="+mn-lt"/>
                <a:ea typeface="+mn-ea"/>
                <a:cs typeface="+mn-cs"/>
              </a:rPr>
              <a:t>Thank you for listening!</a:t>
            </a:r>
            <a:endParaRPr lang="sv-SE" sz="1200" i="0" kern="1200" dirty="0" smtClean="0">
              <a:solidFill>
                <a:schemeClr val="tx1"/>
              </a:solidFill>
              <a:latin typeface="+mn-lt"/>
              <a:ea typeface="+mn-ea"/>
              <a:cs typeface="+mn-cs"/>
            </a:endParaRPr>
          </a:p>
          <a:p>
            <a:endParaRPr lang="sv-SE" dirty="0" smtClean="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11</a:t>
            </a:fld>
            <a:endParaRPr lang="sv-SE"/>
          </a:p>
        </p:txBody>
      </p:sp>
    </p:spTree>
    <p:extLst>
      <p:ext uri="{BB962C8B-B14F-4D97-AF65-F5344CB8AC3E}">
        <p14:creationId xmlns="" xmlns:p14="http://schemas.microsoft.com/office/powerpoint/2010/main" val="1772161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12</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b="0" i="0" kern="1200" dirty="0" smtClean="0">
                <a:solidFill>
                  <a:schemeClr val="tx1"/>
                </a:solidFill>
                <a:latin typeface="+mn-lt"/>
                <a:ea typeface="+mn-ea"/>
                <a:cs typeface="+mn-cs"/>
              </a:rPr>
              <a:t>SPEAKER TEXT:</a:t>
            </a:r>
            <a:endParaRPr lang="sv-SE" dirty="0" smtClean="0"/>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growing dramatically at the moment and is preparing to make space for almost 700,000 residents by the year 2035 – that’s 150,000 more than today. This also means that Gothenburg is evolving. New houses are being built, and new residential areas and city districts are emerging on land previously used for industrial purposes. New roads, bridges, cycle paths and expanded public transport will make it easier to get around in the city, both for private individuals and the business sector. Gothenburg will go from being a large town, to a green and close city, where nothing is far away.</a:t>
            </a:r>
            <a:endParaRPr lang="sv-SE" sz="1200" i="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 </a:t>
            </a:r>
            <a:endParaRPr lang="sv-SE" sz="1200" b="0" i="0" kern="1200" dirty="0" smtClean="0">
              <a:solidFill>
                <a:schemeClr val="tx1"/>
              </a:solidFill>
              <a:effectLst/>
              <a:latin typeface="+mn-lt"/>
              <a:ea typeface="+mn-ea"/>
              <a:cs typeface="+mn-cs"/>
            </a:endParaRPr>
          </a:p>
          <a:p>
            <a:r>
              <a:rPr lang="en-GB" sz="1200" i="0" kern="1200" dirty="0" smtClean="0">
                <a:solidFill>
                  <a:schemeClr val="tx1"/>
                </a:solidFill>
                <a:latin typeface="+mn-lt"/>
                <a:ea typeface="+mn-ea"/>
                <a:cs typeface="+mn-cs"/>
              </a:rPr>
              <a:t>The planned investments in public transport, roads and railways as part of the West Sweden Agreement are the largest in the Gothenburg region since the 1960s, when the </a:t>
            </a:r>
            <a:r>
              <a:rPr lang="en-GB" sz="1200" i="0" kern="1200" dirty="0" err="1" smtClean="0">
                <a:solidFill>
                  <a:schemeClr val="tx1"/>
                </a:solidFill>
                <a:latin typeface="+mn-lt"/>
                <a:ea typeface="+mn-ea"/>
                <a:cs typeface="+mn-cs"/>
              </a:rPr>
              <a:t>Tingstad</a:t>
            </a:r>
            <a:r>
              <a:rPr lang="en-GB" sz="1200" i="0" kern="1200" dirty="0" smtClean="0">
                <a:solidFill>
                  <a:schemeClr val="tx1"/>
                </a:solidFill>
                <a:latin typeface="+mn-lt"/>
                <a:ea typeface="+mn-ea"/>
                <a:cs typeface="+mn-cs"/>
              </a:rPr>
              <a:t> Tunnel and </a:t>
            </a:r>
            <a:r>
              <a:rPr lang="en-GB" sz="1200" i="0" kern="1200" dirty="0" err="1" smtClean="0">
                <a:solidFill>
                  <a:schemeClr val="tx1"/>
                </a:solidFill>
                <a:latin typeface="+mn-lt"/>
                <a:ea typeface="+mn-ea"/>
                <a:cs typeface="+mn-cs"/>
              </a:rPr>
              <a:t>Älvsborg</a:t>
            </a:r>
            <a:r>
              <a:rPr lang="en-GB" sz="1200" i="0" kern="1200" dirty="0" smtClean="0">
                <a:solidFill>
                  <a:schemeClr val="tx1"/>
                </a:solidFill>
                <a:latin typeface="+mn-lt"/>
                <a:ea typeface="+mn-ea"/>
                <a:cs typeface="+mn-cs"/>
              </a:rPr>
              <a:t> Bridge were built. Schools and pre-schools are being built for future residents.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b="0" i="0" kern="1200" dirty="0" smtClean="0">
                <a:solidFill>
                  <a:schemeClr val="tx1"/>
                </a:solidFill>
                <a:effectLst/>
                <a:latin typeface="+mn-lt"/>
                <a:ea typeface="+mn-ea"/>
                <a:cs typeface="+mn-cs"/>
              </a:rPr>
              <a:t>The </a:t>
            </a:r>
            <a:r>
              <a:rPr lang="sv-SE" sz="1200" b="0" i="0" kern="1200" dirty="0" err="1" smtClean="0">
                <a:solidFill>
                  <a:schemeClr val="tx1"/>
                </a:solidFill>
                <a:effectLst/>
                <a:latin typeface="+mn-lt"/>
                <a:ea typeface="+mn-ea"/>
                <a:cs typeface="+mn-cs"/>
              </a:rPr>
              <a:t>Comprehensive</a:t>
            </a:r>
            <a:r>
              <a:rPr lang="sv-SE" sz="1200" b="0" i="0" kern="1200" dirty="0" smtClean="0">
                <a:solidFill>
                  <a:schemeClr val="tx1"/>
                </a:solidFill>
                <a:effectLst/>
                <a:latin typeface="+mn-lt"/>
                <a:ea typeface="+mn-ea"/>
                <a:cs typeface="+mn-cs"/>
              </a:rPr>
              <a:t> Plan for</a:t>
            </a:r>
            <a:r>
              <a:rPr lang="sv-SE" sz="1200" b="0" i="0" kern="1200" baseline="0" dirty="0" smtClean="0">
                <a:solidFill>
                  <a:schemeClr val="tx1"/>
                </a:solidFill>
                <a:effectLst/>
                <a:latin typeface="+mn-lt"/>
                <a:ea typeface="+mn-ea"/>
                <a:cs typeface="+mn-cs"/>
              </a:rPr>
              <a:t> Gothenburg is the overall </a:t>
            </a:r>
            <a:r>
              <a:rPr lang="sv-SE" sz="1200" b="0" i="0" kern="1200" baseline="0" dirty="0" err="1" smtClean="0">
                <a:solidFill>
                  <a:schemeClr val="tx1"/>
                </a:solidFill>
                <a:effectLst/>
                <a:latin typeface="+mn-lt"/>
                <a:ea typeface="+mn-ea"/>
                <a:cs typeface="+mn-cs"/>
              </a:rPr>
              <a:t>strategy</a:t>
            </a:r>
            <a:r>
              <a:rPr lang="sv-SE" sz="1200" b="0" i="0" kern="1200" baseline="0" dirty="0" smtClean="0">
                <a:solidFill>
                  <a:schemeClr val="tx1"/>
                </a:solidFill>
                <a:effectLst/>
                <a:latin typeface="+mn-lt"/>
                <a:ea typeface="+mn-ea"/>
                <a:cs typeface="+mn-cs"/>
              </a:rPr>
              <a:t> for </a:t>
            </a:r>
            <a:r>
              <a:rPr lang="sv-SE" sz="1200" b="0" i="0" kern="1200" baseline="0" dirty="0" err="1" smtClean="0">
                <a:solidFill>
                  <a:schemeClr val="tx1"/>
                </a:solidFill>
                <a:effectLst/>
                <a:latin typeface="+mn-lt"/>
                <a:ea typeface="+mn-ea"/>
                <a:cs typeface="+mn-cs"/>
              </a:rPr>
              <a:t>how</a:t>
            </a:r>
            <a:r>
              <a:rPr lang="sv-SE" sz="1200" b="0" i="0" kern="1200" baseline="0" dirty="0" smtClean="0">
                <a:solidFill>
                  <a:schemeClr val="tx1"/>
                </a:solidFill>
                <a:effectLst/>
                <a:latin typeface="+mn-lt"/>
                <a:ea typeface="+mn-ea"/>
                <a:cs typeface="+mn-cs"/>
              </a:rPr>
              <a:t> the city </a:t>
            </a:r>
            <a:r>
              <a:rPr lang="sv-SE" sz="1200" b="0" i="0" kern="1200" baseline="0" dirty="0" err="1" smtClean="0">
                <a:solidFill>
                  <a:schemeClr val="tx1"/>
                </a:solidFill>
                <a:effectLst/>
                <a:latin typeface="+mn-lt"/>
                <a:ea typeface="+mn-ea"/>
                <a:cs typeface="+mn-cs"/>
              </a:rPr>
              <a:t>will</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develop</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sustainably</a:t>
            </a:r>
            <a:r>
              <a:rPr lang="sv-SE" sz="1200" b="0" i="0" kern="1200" baseline="0" dirty="0" smtClean="0">
                <a:solidFill>
                  <a:schemeClr val="tx1"/>
                </a:solidFill>
                <a:effectLst/>
                <a:latin typeface="+mn-lt"/>
                <a:ea typeface="+mn-ea"/>
                <a:cs typeface="+mn-cs"/>
              </a:rPr>
              <a:t>. The </a:t>
            </a:r>
            <a:r>
              <a:rPr lang="sv-SE" sz="1200" b="0" i="0" kern="1200" baseline="0" dirty="0" err="1" smtClean="0">
                <a:solidFill>
                  <a:schemeClr val="tx1"/>
                </a:solidFill>
                <a:effectLst/>
                <a:latin typeface="+mn-lt"/>
                <a:ea typeface="+mn-ea"/>
                <a:cs typeface="+mn-cs"/>
              </a:rPr>
              <a:t>four</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guiding</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documents</a:t>
            </a:r>
            <a:r>
              <a:rPr lang="sv-SE" sz="1200" b="0" i="0" kern="1200" baseline="0" dirty="0" smtClean="0">
                <a:solidFill>
                  <a:schemeClr val="tx1"/>
                </a:solidFill>
                <a:effectLst/>
                <a:latin typeface="+mn-lt"/>
                <a:ea typeface="+mn-ea"/>
                <a:cs typeface="+mn-cs"/>
              </a:rPr>
              <a:t> –  Vision Älvstaden, </a:t>
            </a:r>
            <a:r>
              <a:rPr lang="sv-SE" sz="1200" b="0" i="0" kern="1200" baseline="0" dirty="0" err="1" smtClean="0">
                <a:solidFill>
                  <a:schemeClr val="tx1"/>
                </a:solidFill>
                <a:effectLst/>
                <a:latin typeface="+mn-lt"/>
                <a:ea typeface="+mn-ea"/>
                <a:cs typeface="+mn-cs"/>
              </a:rPr>
              <a:t>Traffic</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Strategy</a:t>
            </a:r>
            <a:r>
              <a:rPr lang="sv-SE" sz="1200" b="0" i="0" kern="1200" baseline="0" dirty="0" smtClean="0">
                <a:solidFill>
                  <a:schemeClr val="tx1"/>
                </a:solidFill>
                <a:effectLst/>
                <a:latin typeface="+mn-lt"/>
                <a:ea typeface="+mn-ea"/>
                <a:cs typeface="+mn-cs"/>
              </a:rPr>
              <a:t> for a Close City, Green </a:t>
            </a:r>
            <a:r>
              <a:rPr lang="sv-SE" sz="1200" b="0" i="0" kern="1200" baseline="0" dirty="0" err="1" smtClean="0">
                <a:solidFill>
                  <a:schemeClr val="tx1"/>
                </a:solidFill>
                <a:effectLst/>
                <a:latin typeface="+mn-lt"/>
                <a:ea typeface="+mn-ea"/>
                <a:cs typeface="+mn-cs"/>
              </a:rPr>
              <a:t>Strategy</a:t>
            </a:r>
            <a:r>
              <a:rPr lang="sv-SE" sz="1200" b="0" i="0" kern="1200" baseline="0" dirty="0" smtClean="0">
                <a:solidFill>
                  <a:schemeClr val="tx1"/>
                </a:solidFill>
                <a:effectLst/>
                <a:latin typeface="+mn-lt"/>
                <a:ea typeface="+mn-ea"/>
                <a:cs typeface="+mn-cs"/>
              </a:rPr>
              <a:t> for a </a:t>
            </a:r>
            <a:r>
              <a:rPr lang="sv-SE" sz="1200" b="0" i="0" kern="1200" baseline="0" dirty="0" err="1" smtClean="0">
                <a:solidFill>
                  <a:schemeClr val="tx1"/>
                </a:solidFill>
                <a:effectLst/>
                <a:latin typeface="+mn-lt"/>
                <a:ea typeface="+mn-ea"/>
                <a:cs typeface="+mn-cs"/>
              </a:rPr>
              <a:t>Dense</a:t>
            </a:r>
            <a:r>
              <a:rPr lang="sv-SE" sz="1200" b="0" i="0" kern="1200" baseline="0" dirty="0" smtClean="0">
                <a:solidFill>
                  <a:schemeClr val="tx1"/>
                </a:solidFill>
                <a:effectLst/>
                <a:latin typeface="+mn-lt"/>
                <a:ea typeface="+mn-ea"/>
                <a:cs typeface="+mn-cs"/>
              </a:rPr>
              <a:t> and Green city and </a:t>
            </a:r>
            <a:r>
              <a:rPr lang="sv-SE" sz="1200" b="0" i="0" kern="1200" baseline="0" dirty="0" err="1" smtClean="0">
                <a:solidFill>
                  <a:schemeClr val="tx1"/>
                </a:solidFill>
                <a:effectLst/>
                <a:latin typeface="+mn-lt"/>
                <a:ea typeface="+mn-ea"/>
                <a:cs typeface="+mn-cs"/>
              </a:rPr>
              <a:t>Strategy</a:t>
            </a:r>
            <a:r>
              <a:rPr lang="sv-SE" sz="1200" b="0" i="0" kern="1200" baseline="0" dirty="0" smtClean="0">
                <a:solidFill>
                  <a:schemeClr val="tx1"/>
                </a:solidFill>
                <a:effectLst/>
                <a:latin typeface="+mn-lt"/>
                <a:ea typeface="+mn-ea"/>
                <a:cs typeface="+mn-cs"/>
              </a:rPr>
              <a:t> for Gothenburg 2035 Expansion </a:t>
            </a:r>
            <a:r>
              <a:rPr lang="sv-SE" sz="1200" b="0" i="0" kern="1200" baseline="0" dirty="0" err="1" smtClean="0">
                <a:solidFill>
                  <a:schemeClr val="tx1"/>
                </a:solidFill>
                <a:effectLst/>
                <a:latin typeface="+mn-lt"/>
                <a:ea typeface="+mn-ea"/>
                <a:cs typeface="+mn-cs"/>
              </a:rPr>
              <a:t>planning</a:t>
            </a:r>
            <a:r>
              <a:rPr lang="sv-SE" sz="1200" b="0" i="0" kern="1200" baseline="0" dirty="0" smtClean="0">
                <a:solidFill>
                  <a:schemeClr val="tx1"/>
                </a:solidFill>
                <a:effectLst/>
                <a:latin typeface="+mn-lt"/>
                <a:ea typeface="+mn-ea"/>
                <a:cs typeface="+mn-cs"/>
              </a:rPr>
              <a:t> – </a:t>
            </a:r>
            <a:r>
              <a:rPr lang="sv-SE" sz="1200" b="0" i="0" kern="1200" baseline="0" dirty="0" err="1" smtClean="0">
                <a:solidFill>
                  <a:schemeClr val="tx1"/>
                </a:solidFill>
                <a:effectLst/>
                <a:latin typeface="+mn-lt"/>
                <a:ea typeface="+mn-ea"/>
                <a:cs typeface="+mn-cs"/>
              </a:rPr>
              <a:t>jointly</a:t>
            </a:r>
            <a:r>
              <a:rPr lang="sv-SE" sz="1200" b="0" i="0" kern="1200" baseline="0" dirty="0" smtClean="0">
                <a:solidFill>
                  <a:schemeClr val="tx1"/>
                </a:solidFill>
                <a:effectLst/>
                <a:latin typeface="+mn-lt"/>
                <a:ea typeface="+mn-ea"/>
                <a:cs typeface="+mn-cs"/>
              </a:rPr>
              <a:t> </a:t>
            </a:r>
            <a:r>
              <a:rPr lang="sv-SE" sz="1200" b="0" i="0" kern="1200" baseline="0" dirty="0" err="1" smtClean="0">
                <a:solidFill>
                  <a:schemeClr val="tx1"/>
                </a:solidFill>
                <a:effectLst/>
                <a:latin typeface="+mn-lt"/>
                <a:ea typeface="+mn-ea"/>
                <a:cs typeface="+mn-cs"/>
              </a:rPr>
              <a:t>indicate</a:t>
            </a:r>
            <a:r>
              <a:rPr lang="sv-SE" sz="1200" b="0" i="0" kern="1200" baseline="0" dirty="0" smtClean="0">
                <a:solidFill>
                  <a:schemeClr val="tx1"/>
                </a:solidFill>
                <a:effectLst/>
                <a:latin typeface="+mn-lt"/>
                <a:ea typeface="+mn-ea"/>
                <a:cs typeface="+mn-cs"/>
              </a:rPr>
              <a:t> </a:t>
            </a:r>
            <a:r>
              <a:rPr lang="en-GB" sz="1200" i="0" kern="1200" dirty="0" smtClean="0">
                <a:solidFill>
                  <a:schemeClr val="tx1"/>
                </a:solidFill>
                <a:latin typeface="+mn-lt"/>
                <a:ea typeface="+mn-ea"/>
                <a:cs typeface="+mn-cs"/>
              </a:rPr>
              <a:t>the direction Gothenburg will develop in over the next 20 years. </a:t>
            </a:r>
            <a:r>
              <a:rPr lang="sv-SE" sz="1200" b="0" kern="1200" dirty="0" err="1" smtClean="0">
                <a:solidFill>
                  <a:schemeClr val="tx1"/>
                </a:solidFill>
                <a:latin typeface="+mn-lt"/>
                <a:ea typeface="+mn-ea"/>
                <a:cs typeface="+mn-cs"/>
              </a:rPr>
              <a:t>Taking</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advantage</a:t>
            </a:r>
            <a:r>
              <a:rPr lang="sv-SE" sz="1200" b="0" kern="1200" dirty="0" smtClean="0">
                <a:solidFill>
                  <a:schemeClr val="tx1"/>
                </a:solidFill>
                <a:latin typeface="+mn-lt"/>
                <a:ea typeface="+mn-ea"/>
                <a:cs typeface="+mn-cs"/>
              </a:rPr>
              <a:t> of </a:t>
            </a:r>
            <a:r>
              <a:rPr lang="sv-SE" sz="1200" b="0" kern="1200" dirty="0" err="1" smtClean="0">
                <a:solidFill>
                  <a:schemeClr val="tx1"/>
                </a:solidFill>
                <a:latin typeface="+mn-lt"/>
                <a:ea typeface="+mn-ea"/>
                <a:cs typeface="+mn-cs"/>
              </a:rPr>
              <a:t>what</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exists</a:t>
            </a:r>
            <a:r>
              <a:rPr lang="sv-SE" sz="1200" b="0" kern="1200" dirty="0" smtClean="0">
                <a:solidFill>
                  <a:schemeClr val="tx1"/>
                </a:solidFill>
                <a:latin typeface="+mn-lt"/>
                <a:ea typeface="+mn-ea"/>
                <a:cs typeface="+mn-cs"/>
              </a:rPr>
              <a:t> and </a:t>
            </a:r>
            <a:r>
              <a:rPr lang="sv-SE" sz="1200" b="0" kern="1200" dirty="0" err="1" smtClean="0">
                <a:solidFill>
                  <a:schemeClr val="tx1"/>
                </a:solidFill>
                <a:latin typeface="+mn-lt"/>
                <a:ea typeface="+mn-ea"/>
                <a:cs typeface="+mn-cs"/>
              </a:rPr>
              <a:t>densify</a:t>
            </a:r>
            <a:r>
              <a:rPr lang="sv-SE" sz="1200" b="0" kern="1200" dirty="0" smtClean="0">
                <a:solidFill>
                  <a:schemeClr val="tx1"/>
                </a:solidFill>
                <a:latin typeface="+mn-lt"/>
                <a:ea typeface="+mn-ea"/>
                <a:cs typeface="+mn-cs"/>
              </a:rPr>
              <a:t> at </a:t>
            </a:r>
            <a:r>
              <a:rPr lang="sv-SE" sz="1200" b="0" kern="1200" dirty="0" err="1" smtClean="0">
                <a:solidFill>
                  <a:schemeClr val="tx1"/>
                </a:solidFill>
                <a:latin typeface="+mn-lt"/>
                <a:ea typeface="+mn-ea"/>
                <a:cs typeface="+mn-cs"/>
              </a:rPr>
              <a:t>places</a:t>
            </a:r>
            <a:r>
              <a:rPr lang="sv-SE" sz="1200" b="0" kern="1200" dirty="0" smtClean="0">
                <a:solidFill>
                  <a:schemeClr val="tx1"/>
                </a:solidFill>
                <a:latin typeface="+mn-lt"/>
                <a:ea typeface="+mn-ea"/>
                <a:cs typeface="+mn-cs"/>
              </a:rPr>
              <a:t> with </a:t>
            </a:r>
            <a:r>
              <a:rPr lang="sv-SE" sz="1200" b="0" kern="1200" dirty="0" err="1" smtClean="0">
                <a:solidFill>
                  <a:schemeClr val="tx1"/>
                </a:solidFill>
                <a:latin typeface="+mn-lt"/>
                <a:ea typeface="+mn-ea"/>
                <a:cs typeface="+mn-cs"/>
              </a:rPr>
              <a:t>good</a:t>
            </a:r>
            <a:r>
              <a:rPr lang="sv-SE" sz="1200" b="0" kern="1200" dirty="0" smtClean="0">
                <a:solidFill>
                  <a:schemeClr val="tx1"/>
                </a:solidFill>
                <a:latin typeface="+mn-lt"/>
                <a:ea typeface="+mn-ea"/>
                <a:cs typeface="+mn-cs"/>
              </a:rPr>
              <a:t> public transport is the </a:t>
            </a:r>
            <a:r>
              <a:rPr lang="sv-SE" sz="1200" b="0" kern="1200" dirty="0" err="1" smtClean="0">
                <a:solidFill>
                  <a:schemeClr val="tx1"/>
                </a:solidFill>
                <a:latin typeface="+mn-lt"/>
                <a:ea typeface="+mn-ea"/>
                <a:cs typeface="+mn-cs"/>
              </a:rPr>
              <a:t>basic</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idea</a:t>
            </a:r>
            <a:r>
              <a:rPr lang="sv-SE" sz="1200" b="0" kern="1200" dirty="0" smtClean="0">
                <a:solidFill>
                  <a:schemeClr val="tx1"/>
                </a:solidFill>
                <a:latin typeface="+mn-lt"/>
                <a:ea typeface="+mn-ea"/>
                <a:cs typeface="+mn-cs"/>
              </a:rPr>
              <a:t>. It is </a:t>
            </a:r>
            <a:r>
              <a:rPr lang="sv-SE" sz="1200" b="0" kern="1200" dirty="0" err="1" smtClean="0">
                <a:solidFill>
                  <a:schemeClr val="tx1"/>
                </a:solidFill>
                <a:latin typeface="+mn-lt"/>
                <a:ea typeface="+mn-ea"/>
                <a:cs typeface="+mn-cs"/>
              </a:rPr>
              <a:t>within</a:t>
            </a:r>
            <a:r>
              <a:rPr lang="sv-SE" sz="1200" b="0" kern="1200" dirty="0" smtClean="0">
                <a:solidFill>
                  <a:schemeClr val="tx1"/>
                </a:solidFill>
                <a:latin typeface="+mn-lt"/>
                <a:ea typeface="+mn-ea"/>
                <a:cs typeface="+mn-cs"/>
              </a:rPr>
              <a:t> the </a:t>
            </a:r>
            <a:r>
              <a:rPr lang="sv-SE" sz="1200" b="0" kern="1200" dirty="0" err="1" smtClean="0">
                <a:solidFill>
                  <a:schemeClr val="tx1"/>
                </a:solidFill>
                <a:latin typeface="+mn-lt"/>
                <a:ea typeface="+mn-ea"/>
                <a:cs typeface="+mn-cs"/>
              </a:rPr>
              <a:t>already</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built</a:t>
            </a:r>
            <a:r>
              <a:rPr lang="sv-SE" sz="1200" b="0" kern="1200" dirty="0" smtClean="0">
                <a:solidFill>
                  <a:schemeClr val="tx1"/>
                </a:solidFill>
                <a:latin typeface="+mn-lt"/>
                <a:ea typeface="+mn-ea"/>
                <a:cs typeface="+mn-cs"/>
              </a:rPr>
              <a:t> city and </a:t>
            </a:r>
            <a:r>
              <a:rPr lang="sv-SE" sz="1200" b="0" kern="1200" dirty="0" err="1" smtClean="0">
                <a:solidFill>
                  <a:schemeClr val="tx1"/>
                </a:solidFill>
                <a:latin typeface="+mn-lt"/>
                <a:ea typeface="+mn-ea"/>
                <a:cs typeface="+mn-cs"/>
              </a:rPr>
              <a:t>around</a:t>
            </a:r>
            <a:r>
              <a:rPr lang="sv-SE" sz="1200" b="0" kern="1200" dirty="0" smtClean="0">
                <a:solidFill>
                  <a:schemeClr val="tx1"/>
                </a:solidFill>
                <a:latin typeface="+mn-lt"/>
                <a:ea typeface="+mn-ea"/>
                <a:cs typeface="+mn-cs"/>
              </a:rPr>
              <a:t> the </a:t>
            </a:r>
            <a:r>
              <a:rPr lang="sv-SE" sz="1200" b="0" kern="1200" dirty="0" err="1" smtClean="0">
                <a:solidFill>
                  <a:schemeClr val="tx1"/>
                </a:solidFill>
                <a:latin typeface="+mn-lt"/>
                <a:ea typeface="+mn-ea"/>
                <a:cs typeface="+mn-cs"/>
              </a:rPr>
              <a:t>strategic</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nodes</a:t>
            </a:r>
            <a:r>
              <a:rPr lang="sv-SE" sz="1200" b="0" kern="1200" dirty="0" smtClean="0">
                <a:solidFill>
                  <a:schemeClr val="tx1"/>
                </a:solidFill>
                <a:latin typeface="+mn-lt"/>
                <a:ea typeface="+mn-ea"/>
                <a:cs typeface="+mn-cs"/>
              </a:rPr>
              <a:t> that Gothenburg </a:t>
            </a:r>
            <a:r>
              <a:rPr lang="sv-SE" sz="1200" b="0" kern="1200" dirty="0" err="1" smtClean="0">
                <a:solidFill>
                  <a:schemeClr val="tx1"/>
                </a:solidFill>
                <a:latin typeface="+mn-lt"/>
                <a:ea typeface="+mn-ea"/>
                <a:cs typeface="+mn-cs"/>
              </a:rPr>
              <a:t>will</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grow</a:t>
            </a:r>
            <a:r>
              <a:rPr lang="sv-SE" sz="1200" b="0" kern="1200" dirty="0" smtClean="0">
                <a:solidFill>
                  <a:schemeClr val="tx1"/>
                </a:solidFill>
                <a:latin typeface="+mn-lt"/>
                <a:ea typeface="+mn-ea"/>
                <a:cs typeface="+mn-cs"/>
              </a:rPr>
              <a:t>.</a:t>
            </a:r>
            <a:endParaRPr lang="sv-SE" dirty="0" smtClean="0"/>
          </a:p>
          <a:p>
            <a:endParaRPr lang="sv-SE" sz="1200" b="0" i="0" kern="1200" baseline="0" dirty="0" smtClean="0">
              <a:solidFill>
                <a:schemeClr val="tx1"/>
              </a:solidFill>
              <a:effectLst/>
              <a:latin typeface="+mn-lt"/>
              <a:ea typeface="+mn-ea"/>
              <a:cs typeface="+mn-cs"/>
            </a:endParaRPr>
          </a:p>
          <a:p>
            <a:r>
              <a:rPr lang="sv-SE" sz="1200" b="0" kern="1200" dirty="0" smtClean="0">
                <a:solidFill>
                  <a:schemeClr val="tx1"/>
                </a:solidFill>
                <a:latin typeface="+mn-lt"/>
                <a:ea typeface="+mn-ea"/>
                <a:cs typeface="+mn-cs"/>
              </a:rPr>
              <a:t>At regional </a:t>
            </a:r>
            <a:r>
              <a:rPr lang="sv-SE" sz="1200" b="0" kern="1200" dirty="0" err="1" smtClean="0">
                <a:solidFill>
                  <a:schemeClr val="tx1"/>
                </a:solidFill>
                <a:latin typeface="+mn-lt"/>
                <a:ea typeface="+mn-ea"/>
                <a:cs typeface="+mn-cs"/>
              </a:rPr>
              <a:t>level</a:t>
            </a:r>
            <a:r>
              <a:rPr lang="sv-SE" sz="1200" b="0" kern="1200" dirty="0" smtClean="0">
                <a:solidFill>
                  <a:schemeClr val="tx1"/>
                </a:solidFill>
                <a:latin typeface="+mn-lt"/>
                <a:ea typeface="+mn-ea"/>
                <a:cs typeface="+mn-cs"/>
              </a:rPr>
              <a:t>, the Gothenburg</a:t>
            </a:r>
            <a:r>
              <a:rPr lang="sv-SE" sz="1200" b="0" kern="1200" baseline="0" dirty="0" smtClean="0">
                <a:solidFill>
                  <a:schemeClr val="tx1"/>
                </a:solidFill>
                <a:latin typeface="+mn-lt"/>
                <a:ea typeface="+mn-ea"/>
                <a:cs typeface="+mn-cs"/>
              </a:rPr>
              <a:t> Region Association of </a:t>
            </a:r>
            <a:r>
              <a:rPr lang="sv-SE" sz="1200" b="0" kern="1200" baseline="0" dirty="0" err="1" smtClean="0">
                <a:solidFill>
                  <a:schemeClr val="tx1"/>
                </a:solidFill>
                <a:latin typeface="+mn-lt"/>
                <a:ea typeface="+mn-ea"/>
                <a:cs typeface="+mn-cs"/>
              </a:rPr>
              <a:t>Local</a:t>
            </a:r>
            <a:r>
              <a:rPr lang="sv-SE" sz="1200" b="0" kern="1200" baseline="0" dirty="0" smtClean="0">
                <a:solidFill>
                  <a:schemeClr val="tx1"/>
                </a:solidFill>
                <a:latin typeface="+mn-lt"/>
                <a:ea typeface="+mn-ea"/>
                <a:cs typeface="+mn-cs"/>
              </a:rPr>
              <a:t> </a:t>
            </a:r>
            <a:r>
              <a:rPr lang="sv-SE" sz="1200" b="0" kern="1200" baseline="0" dirty="0" err="1" smtClean="0">
                <a:solidFill>
                  <a:schemeClr val="tx1"/>
                </a:solidFill>
                <a:latin typeface="+mn-lt"/>
                <a:ea typeface="+mn-ea"/>
                <a:cs typeface="+mn-cs"/>
              </a:rPr>
              <a:t>Authorities</a:t>
            </a:r>
            <a:r>
              <a:rPr lang="sv-SE" sz="1200" b="0" kern="1200" baseline="0" dirty="0" smtClean="0">
                <a:solidFill>
                  <a:schemeClr val="tx1"/>
                </a:solidFill>
                <a:latin typeface="+mn-lt"/>
                <a:ea typeface="+mn-ea"/>
                <a:cs typeface="+mn-cs"/>
              </a:rPr>
              <a:t> (GR), h</a:t>
            </a:r>
            <a:r>
              <a:rPr lang="sv-SE" sz="1200" b="0" kern="1200" dirty="0" smtClean="0">
                <a:solidFill>
                  <a:schemeClr val="tx1"/>
                </a:solidFill>
                <a:latin typeface="+mn-lt"/>
                <a:ea typeface="+mn-ea"/>
                <a:cs typeface="+mn-cs"/>
              </a:rPr>
              <a:t>as </a:t>
            </a:r>
            <a:r>
              <a:rPr lang="sv-SE" sz="1200" b="0" kern="1200" dirty="0" err="1" smtClean="0">
                <a:solidFill>
                  <a:schemeClr val="tx1"/>
                </a:solidFill>
                <a:latin typeface="+mn-lt"/>
                <a:ea typeface="+mn-ea"/>
                <a:cs typeface="+mn-cs"/>
              </a:rPr>
              <a:t>developed</a:t>
            </a:r>
            <a:r>
              <a:rPr lang="sv-SE" sz="1200" b="0" kern="1200" dirty="0" smtClean="0">
                <a:solidFill>
                  <a:schemeClr val="tx1"/>
                </a:solidFill>
                <a:latin typeface="+mn-lt"/>
                <a:ea typeface="+mn-ea"/>
                <a:cs typeface="+mn-cs"/>
              </a:rPr>
              <a:t> a </a:t>
            </a:r>
            <a:r>
              <a:rPr lang="sv-SE" sz="1200" b="0" kern="1200" dirty="0" err="1" smtClean="0">
                <a:solidFill>
                  <a:schemeClr val="tx1"/>
                </a:solidFill>
                <a:latin typeface="+mn-lt"/>
                <a:ea typeface="+mn-ea"/>
                <a:cs typeface="+mn-cs"/>
              </a:rPr>
              <a:t>long</a:t>
            </a:r>
            <a:r>
              <a:rPr lang="sv-SE" sz="1200" b="0" kern="1200" dirty="0" smtClean="0">
                <a:solidFill>
                  <a:schemeClr val="tx1"/>
                </a:solidFill>
                <a:latin typeface="+mn-lt"/>
                <a:ea typeface="+mn-ea"/>
                <a:cs typeface="+mn-cs"/>
              </a:rPr>
              <a:t> term </a:t>
            </a:r>
            <a:r>
              <a:rPr lang="sv-SE" sz="1200" b="0" kern="1200" dirty="0" err="1" smtClean="0">
                <a:solidFill>
                  <a:schemeClr val="tx1"/>
                </a:solidFill>
                <a:latin typeface="+mn-lt"/>
                <a:ea typeface="+mn-ea"/>
                <a:cs typeface="+mn-cs"/>
              </a:rPr>
              <a:t>strategy</a:t>
            </a:r>
            <a:r>
              <a:rPr lang="sv-SE" sz="1200" b="0" kern="1200" dirty="0" smtClean="0">
                <a:solidFill>
                  <a:schemeClr val="tx1"/>
                </a:solidFill>
                <a:latin typeface="+mn-lt"/>
                <a:ea typeface="+mn-ea"/>
                <a:cs typeface="+mn-cs"/>
              </a:rPr>
              <a:t> for </a:t>
            </a:r>
            <a:r>
              <a:rPr lang="sv-SE" sz="1200" b="0" kern="1200" dirty="0" err="1" smtClean="0">
                <a:solidFill>
                  <a:schemeClr val="tx1"/>
                </a:solidFill>
                <a:latin typeface="+mn-lt"/>
                <a:ea typeface="+mn-ea"/>
                <a:cs typeface="+mn-cs"/>
              </a:rPr>
              <a:t>sustainable</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growth</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which</a:t>
            </a:r>
            <a:r>
              <a:rPr lang="sv-SE" sz="1200" b="0" kern="1200" dirty="0" smtClean="0">
                <a:solidFill>
                  <a:schemeClr val="tx1"/>
                </a:solidFill>
                <a:latin typeface="+mn-lt"/>
                <a:ea typeface="+mn-ea"/>
                <a:cs typeface="+mn-cs"/>
              </a:rPr>
              <a:t> </a:t>
            </a:r>
            <a:r>
              <a:rPr lang="sv-SE" sz="1200" b="0" kern="1200" dirty="0" err="1" smtClean="0">
                <a:solidFill>
                  <a:schemeClr val="tx1"/>
                </a:solidFill>
                <a:latin typeface="+mn-lt"/>
                <a:ea typeface="+mn-ea"/>
                <a:cs typeface="+mn-cs"/>
              </a:rPr>
              <a:t>extends</a:t>
            </a:r>
            <a:r>
              <a:rPr lang="sv-SE" sz="1200" b="0" kern="1200" dirty="0" smtClean="0">
                <a:solidFill>
                  <a:schemeClr val="tx1"/>
                </a:solidFill>
                <a:latin typeface="+mn-lt"/>
                <a:ea typeface="+mn-ea"/>
                <a:cs typeface="+mn-cs"/>
              </a:rPr>
              <a:t> to 2030.</a:t>
            </a:r>
            <a:r>
              <a:rPr lang="sv-SE" sz="1200" b="0" kern="1200" baseline="0" dirty="0" smtClean="0">
                <a:solidFill>
                  <a:schemeClr val="tx1"/>
                </a:solidFill>
                <a:latin typeface="+mn-lt"/>
                <a:ea typeface="+mn-ea"/>
                <a:cs typeface="+mn-cs"/>
              </a:rPr>
              <a:t> </a:t>
            </a:r>
            <a:endParaRPr lang="sv-SE" sz="1200" b="0" kern="1200" dirty="0" smtClean="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solidFill>
                  <a:prstClr val="black"/>
                </a:solidFill>
                <a:latin typeface="Calibri"/>
              </a:rPr>
              <a:pPr/>
              <a:t>13</a:t>
            </a:fld>
            <a:endParaRPr lang="sv-SE">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Global competition is increasingly about competition between growing city regions. International trade, economic regeneration and growth are concentrated into larger and larger city regions. Our region has to hold its own in this arena. This is why Gothenburg will grow. Major strategic infrastructure investments will make it easier for people to get around the city, create a better environment and more reliable transport for trade and industry, in Gothenburg, to the region and the world beyond.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growing but the aim is to shorten distances – both between places and people. The city will be brought closer together – both physically and socially. We will connect the city across the river, with a central city environment on both sides. The city will be more compact with new homes, workplaces and meeting-places. </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14</a:t>
            </a:fld>
            <a:endParaRPr lang="sv-SE"/>
          </a:p>
        </p:txBody>
      </p:sp>
    </p:spTree>
    <p:extLst>
      <p:ext uri="{BB962C8B-B14F-4D97-AF65-F5344CB8AC3E}">
        <p14:creationId xmlns="" xmlns:p14="http://schemas.microsoft.com/office/powerpoint/2010/main" val="2800519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15</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1413" y="685800"/>
            <a:ext cx="4575175" cy="3430588"/>
          </a:xfrm>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B18353B4-AEB6-004F-B3C5-0D8C4B4D628E}" type="slidenum">
              <a:rPr lang="sv-SE" smtClean="0"/>
              <a:pPr/>
              <a:t>16</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17</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smtClean="0">
                <a:solidFill>
                  <a:schemeClr val="tx1"/>
                </a:solidFill>
                <a:latin typeface="+mn-lt"/>
                <a:ea typeface="+mn-ea"/>
                <a:cs typeface="+mn-cs"/>
              </a:rPr>
              <a:t>By </a:t>
            </a:r>
            <a:r>
              <a:rPr lang="en-GB" sz="1200" kern="1200" dirty="0" err="1" smtClean="0">
                <a:solidFill>
                  <a:schemeClr val="tx1"/>
                </a:solidFill>
                <a:latin typeface="+mn-lt"/>
                <a:ea typeface="+mn-ea"/>
                <a:cs typeface="+mn-cs"/>
              </a:rPr>
              <a:t>Geofencing</a:t>
            </a:r>
            <a:r>
              <a:rPr lang="en-GB" sz="1200" kern="1200" dirty="0" smtClean="0">
                <a:solidFill>
                  <a:schemeClr val="tx1"/>
                </a:solidFill>
                <a:latin typeface="+mn-lt"/>
                <a:ea typeface="+mn-ea"/>
                <a:cs typeface="+mn-cs"/>
              </a:rPr>
              <a:t> the public authorities can secure electric operation in the city </a:t>
            </a:r>
            <a:r>
              <a:rPr lang="en-GB" sz="1200" kern="1200" dirty="0" err="1" smtClean="0">
                <a:solidFill>
                  <a:schemeClr val="tx1"/>
                </a:solidFill>
                <a:latin typeface="+mn-lt"/>
                <a:ea typeface="+mn-ea"/>
                <a:cs typeface="+mn-cs"/>
              </a:rPr>
              <a:t>center</a:t>
            </a:r>
            <a:r>
              <a:rPr lang="en-GB" sz="1200" kern="1200" dirty="0" smtClean="0">
                <a:solidFill>
                  <a:schemeClr val="tx1"/>
                </a:solidFill>
                <a:latin typeface="+mn-lt"/>
                <a:ea typeface="+mn-ea"/>
                <a:cs typeface="+mn-cs"/>
              </a:rPr>
              <a:t> and speed control in front of schools, residential areas and high polluted areas as well as load-and emission regulations in </a:t>
            </a:r>
            <a:r>
              <a:rPr lang="en-GB" sz="1200" kern="1200" dirty="0" err="1" smtClean="0">
                <a:solidFill>
                  <a:schemeClr val="tx1"/>
                </a:solidFill>
                <a:latin typeface="+mn-lt"/>
                <a:ea typeface="+mn-ea"/>
                <a:cs typeface="+mn-cs"/>
              </a:rPr>
              <a:t>citylogistic</a:t>
            </a:r>
            <a:r>
              <a:rPr lang="en-GB" sz="1200" kern="1200" dirty="0" smtClean="0">
                <a:solidFill>
                  <a:schemeClr val="tx1"/>
                </a:solidFill>
                <a:latin typeface="+mn-lt"/>
                <a:ea typeface="+mn-ea"/>
                <a:cs typeface="+mn-cs"/>
              </a:rPr>
              <a:t> areas and environmental zones. The demonstrator will addresses both buses and goods distribution vehicles. In 2018 there</a:t>
            </a:r>
            <a:r>
              <a:rPr lang="en-GB" sz="1200" kern="1200" baseline="0" dirty="0" smtClean="0">
                <a:solidFill>
                  <a:schemeClr val="tx1"/>
                </a:solidFill>
                <a:latin typeface="+mn-lt"/>
                <a:ea typeface="+mn-ea"/>
                <a:cs typeface="+mn-cs"/>
              </a:rPr>
              <a:t> is a new buss procurement. What if it </a:t>
            </a:r>
            <a:r>
              <a:rPr lang="en-GB" sz="1200" kern="1200" baseline="0" dirty="0" err="1" smtClean="0">
                <a:solidFill>
                  <a:schemeClr val="tx1"/>
                </a:solidFill>
                <a:latin typeface="+mn-lt"/>
                <a:ea typeface="+mn-ea"/>
                <a:cs typeface="+mn-cs"/>
              </a:rPr>
              <a:t>geofencing</a:t>
            </a:r>
            <a:r>
              <a:rPr lang="en-GB" sz="1200" kern="1200" baseline="0" dirty="0" smtClean="0">
                <a:solidFill>
                  <a:schemeClr val="tx1"/>
                </a:solidFill>
                <a:latin typeface="+mn-lt"/>
                <a:ea typeface="+mn-ea"/>
                <a:cs typeface="+mn-cs"/>
              </a:rPr>
              <a:t> could be </a:t>
            </a:r>
            <a:r>
              <a:rPr lang="en-GB" sz="1200" kern="1200" baseline="0" dirty="0" err="1" smtClean="0">
                <a:solidFill>
                  <a:schemeClr val="tx1"/>
                </a:solidFill>
                <a:latin typeface="+mn-lt"/>
                <a:ea typeface="+mn-ea"/>
                <a:cs typeface="+mn-cs"/>
              </a:rPr>
              <a:t>krav</a:t>
            </a:r>
            <a:r>
              <a:rPr lang="en-GB" sz="1200" kern="1200" baseline="0" dirty="0" smtClean="0">
                <a:solidFill>
                  <a:schemeClr val="tx1"/>
                </a:solidFill>
                <a:latin typeface="+mn-lt"/>
                <a:ea typeface="+mn-ea"/>
                <a:cs typeface="+mn-cs"/>
              </a:rPr>
              <a:t>?</a:t>
            </a:r>
            <a:endParaRPr lang="sv-SE" dirty="0"/>
          </a:p>
        </p:txBody>
      </p:sp>
      <p:sp>
        <p:nvSpPr>
          <p:cNvPr id="4" name="Platshållare för bildnummer 3"/>
          <p:cNvSpPr>
            <a:spLocks noGrp="1"/>
          </p:cNvSpPr>
          <p:nvPr>
            <p:ph type="sldNum" sz="quarter" idx="10"/>
          </p:nvPr>
        </p:nvSpPr>
        <p:spPr/>
        <p:txBody>
          <a:bodyPr/>
          <a:lstStyle/>
          <a:p>
            <a:fld id="{5DBAE946-156A-B043-8D3C-00B504B200B4}" type="slidenum">
              <a:rPr lang="sv-SE" smtClean="0"/>
              <a:pPr/>
              <a:t>18</a:t>
            </a:fld>
            <a:endParaRPr lang="sv-SE"/>
          </a:p>
        </p:txBody>
      </p:sp>
    </p:spTree>
    <p:extLst>
      <p:ext uri="{BB962C8B-B14F-4D97-AF65-F5344CB8AC3E}">
        <p14:creationId xmlns:p14="http://schemas.microsoft.com/office/powerpoint/2010/main" xmlns="" val="234174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Men när den ljudlösa</a:t>
            </a:r>
            <a:r>
              <a:rPr lang="sv-SE" baseline="0" dirty="0" smtClean="0"/>
              <a:t> el-bussen glider fram på torget så uppstår ett nytt säkerhetsproblem. Även om hastigheten regleras till exempelvis 30 km/h så kan olyckor uppstå. Därför kompletterar vi bussen en ny typ av kollisionsvarningssystem som inte bara tar hänsyn till andra fordon utan även till fotgängare och cyklister. Ett system speciellt utvecklat för kollektivtrafik i ”</a:t>
            </a:r>
            <a:r>
              <a:rPr lang="sv-SE" baseline="0" dirty="0" err="1" smtClean="0"/>
              <a:t>shared</a:t>
            </a:r>
            <a:r>
              <a:rPr lang="sv-SE" baseline="0" dirty="0" smtClean="0"/>
              <a:t> </a:t>
            </a:r>
            <a:r>
              <a:rPr lang="sv-SE" baseline="0" dirty="0" err="1" smtClean="0"/>
              <a:t>spaces</a:t>
            </a:r>
            <a:r>
              <a:rPr lang="sv-SE" baseline="0" dirty="0" smtClean="0"/>
              <a:t>”. Detektorerna talar dels om att ett objekt befinner sig i bussen möjliga körbana, men identifierar också vilken typ av objekt det handlar om (fotgängare, cyklist) och vad det i sin tur kan innebära för säkerheten. När kollektivtrafiken ökar på </a:t>
            </a:r>
            <a:r>
              <a:rPr lang="sv-SE" baseline="0" dirty="0" err="1" smtClean="0"/>
              <a:t>shared</a:t>
            </a:r>
            <a:r>
              <a:rPr lang="sv-SE" baseline="0" dirty="0" smtClean="0"/>
              <a:t> </a:t>
            </a:r>
            <a:r>
              <a:rPr lang="sv-SE" baseline="0" dirty="0" err="1" smtClean="0"/>
              <a:t>spaces</a:t>
            </a:r>
            <a:r>
              <a:rPr lang="sv-SE" baseline="0" dirty="0" smtClean="0"/>
              <a:t> blir den här typen av kollisionsvarning nödvändig.</a:t>
            </a:r>
          </a:p>
        </p:txBody>
      </p:sp>
      <p:sp>
        <p:nvSpPr>
          <p:cNvPr id="4" name="Platshållare för bildnummer 3"/>
          <p:cNvSpPr>
            <a:spLocks noGrp="1"/>
          </p:cNvSpPr>
          <p:nvPr>
            <p:ph type="sldNum" sz="quarter" idx="10"/>
          </p:nvPr>
        </p:nvSpPr>
        <p:spPr/>
        <p:txBody>
          <a:bodyPr/>
          <a:lstStyle/>
          <a:p>
            <a:fld id="{5DBAE946-156A-B043-8D3C-00B504B200B4}" type="slidenum">
              <a:rPr lang="sv-SE" smtClean="0"/>
              <a:pPr/>
              <a:t>19</a:t>
            </a:fld>
            <a:endParaRPr lang="sv-SE"/>
          </a:p>
        </p:txBody>
      </p:sp>
    </p:spTree>
    <p:extLst>
      <p:ext uri="{BB962C8B-B14F-4D97-AF65-F5344CB8AC3E}">
        <p14:creationId xmlns:p14="http://schemas.microsoft.com/office/powerpoint/2010/main" xmlns="" val="406738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pPr marL="228600" marR="0" indent="-228600" algn="l" defTabSz="457200" rtl="0" eaLnBrk="1" fontAlgn="auto" latinLnBrk="0" hangingPunct="1">
              <a:lnSpc>
                <a:spcPct val="100000"/>
              </a:lnSpc>
              <a:spcBef>
                <a:spcPts val="0"/>
              </a:spcBef>
              <a:spcAft>
                <a:spcPts val="0"/>
              </a:spcAft>
              <a:buClrTx/>
              <a:buSzTx/>
              <a:buFont typeface="+mj-lt"/>
              <a:buNone/>
              <a:tabLst/>
              <a:defRPr/>
            </a:pPr>
            <a:endParaRPr lang="sv-SE" sz="1200" i="0" kern="1200" dirty="0" smtClean="0">
              <a:solidFill>
                <a:schemeClr val="tx1"/>
              </a:solidFill>
              <a:effectLst/>
              <a:latin typeface="+mn-lt"/>
              <a:ea typeface="+mn-ea"/>
              <a:cs typeface="+mn-cs"/>
            </a:endParaRPr>
          </a:p>
          <a:p>
            <a:r>
              <a:rPr lang="en-GB" sz="1200" i="0" kern="1200" dirty="0" smtClean="0">
                <a:solidFill>
                  <a:schemeClr val="tx1"/>
                </a:solidFill>
                <a:latin typeface="+mn-lt"/>
                <a:ea typeface="+mn-ea"/>
                <a:cs typeface="+mn-cs"/>
              </a:rPr>
              <a:t>Gothenburg is a port city with a strategic location between Oslo and Copenhagen. It has a population of around 533,000 and is Sweden’s second largest city. The Gothenburg region, which spans 13 municipalities in Greater Gothenburg, has a population of 1.1 million.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the core and growth engine of the Gothenburg region and Region </a:t>
            </a:r>
            <a:r>
              <a:rPr lang="en-GB" sz="1200" i="0" kern="1200" dirty="0" err="1" smtClean="0">
                <a:solidFill>
                  <a:schemeClr val="tx1"/>
                </a:solidFill>
                <a:latin typeface="+mn-lt"/>
                <a:ea typeface="+mn-ea"/>
                <a:cs typeface="+mn-cs"/>
              </a:rPr>
              <a:t>Västra</a:t>
            </a:r>
            <a:r>
              <a:rPr lang="en-GB" sz="1200" i="0" kern="1200" dirty="0" smtClean="0">
                <a:solidFill>
                  <a:schemeClr val="tx1"/>
                </a:solidFill>
                <a:latin typeface="+mn-lt"/>
                <a:ea typeface="+mn-ea"/>
                <a:cs typeface="+mn-cs"/>
              </a:rPr>
              <a:t> </a:t>
            </a:r>
            <a:r>
              <a:rPr lang="en-GB" sz="1200" i="0" kern="1200" dirty="0" err="1" smtClean="0">
                <a:solidFill>
                  <a:schemeClr val="tx1"/>
                </a:solidFill>
                <a:latin typeface="+mn-lt"/>
                <a:ea typeface="+mn-ea"/>
                <a:cs typeface="+mn-cs"/>
              </a:rPr>
              <a:t>Götaland</a:t>
            </a:r>
            <a:r>
              <a:rPr lang="en-GB" sz="1200" i="0" kern="1200" dirty="0" smtClean="0">
                <a:solidFill>
                  <a:schemeClr val="tx1"/>
                </a:solidFill>
                <a:latin typeface="+mn-lt"/>
                <a:ea typeface="+mn-ea"/>
                <a:cs typeface="+mn-cs"/>
              </a:rPr>
              <a:t>. It is home to a variety of strong </a:t>
            </a:r>
            <a:r>
              <a:rPr lang="en-GB" sz="1200" i="0" kern="1200" dirty="0" smtClean="0">
                <a:solidFill>
                  <a:schemeClr val="tx1"/>
                </a:solidFill>
                <a:latin typeface="+mn-lt"/>
                <a:ea typeface="+mn-ea"/>
                <a:cs typeface="+mn-cs"/>
              </a:rPr>
              <a:t>industries (including VOLVO, Volvo</a:t>
            </a:r>
            <a:r>
              <a:rPr lang="en-GB" sz="1200" i="0" kern="1200" baseline="0" dirty="0" smtClean="0">
                <a:solidFill>
                  <a:schemeClr val="tx1"/>
                </a:solidFill>
                <a:latin typeface="+mn-lt"/>
                <a:ea typeface="+mn-ea"/>
                <a:cs typeface="+mn-cs"/>
              </a:rPr>
              <a:t> Cars, SKF)</a:t>
            </a:r>
            <a:r>
              <a:rPr lang="en-GB" sz="1200" i="0" kern="1200" dirty="0" smtClean="0">
                <a:solidFill>
                  <a:schemeClr val="tx1"/>
                </a:solidFill>
                <a:latin typeface="+mn-lt"/>
                <a:ea typeface="+mn-ea"/>
                <a:cs typeface="+mn-cs"/>
              </a:rPr>
              <a:t> </a:t>
            </a:r>
            <a:r>
              <a:rPr lang="en-GB" sz="1200" i="0" kern="1200" dirty="0" smtClean="0">
                <a:solidFill>
                  <a:schemeClr val="tx1"/>
                </a:solidFill>
                <a:latin typeface="+mn-lt"/>
                <a:ea typeface="+mn-ea"/>
                <a:cs typeface="+mn-cs"/>
              </a:rPr>
              <a:t>and Scandinavia’s largest port.</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There’s plenty going on in Gothenburg right now! The city is growing strongly and is preparing to make space for 150,000 more residents by the year 2035. A lot of people want to move here, both from the local area and from abroad. New companies want to set up here. More tourists want to come and visit Gothenburg.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In the past decade the city has enjoyed steady growth with a population increase of 55,000; the figure for the whole Gothenburg region is 125,000. In particular a lot of young people want to move here – the predominant group is young adults aged 20-27. During the same period more than 90,000 new jobs have been created in the Gothenburg region. This equates to 20% growth, which is more than in either Stockholm or </a:t>
            </a:r>
            <a:r>
              <a:rPr lang="en-GB" sz="1200" i="0" kern="1200" dirty="0" err="1" smtClean="0">
                <a:solidFill>
                  <a:schemeClr val="tx1"/>
                </a:solidFill>
                <a:latin typeface="+mn-lt"/>
                <a:ea typeface="+mn-ea"/>
                <a:cs typeface="+mn-cs"/>
              </a:rPr>
              <a:t>Malmö</a:t>
            </a:r>
            <a:r>
              <a:rPr lang="en-GB" sz="1200" i="0" kern="1200" dirty="0" smtClean="0">
                <a:solidFill>
                  <a:schemeClr val="tx1"/>
                </a:solidFill>
                <a:latin typeface="+mn-lt"/>
                <a:ea typeface="+mn-ea"/>
                <a:cs typeface="+mn-cs"/>
              </a:rPr>
              <a:t> region. One important goal for Gothenburg is to create a bigger labour market region, and strategies are currently focusing on a population of 1.75 million in the Gothenburg region by 2030.</a:t>
            </a:r>
          </a:p>
          <a:p>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As the city grows, it is also evolving. New houses are being built, and new residential areas and city districts are emerging on land previously used for industrial purposes. </a:t>
            </a:r>
            <a:r>
              <a:rPr lang="en-GB" sz="1200" i="0" kern="1200" dirty="0" smtClean="0">
                <a:solidFill>
                  <a:schemeClr val="tx1"/>
                </a:solidFill>
                <a:latin typeface="+mn-lt"/>
                <a:ea typeface="+mn-ea"/>
                <a:cs typeface="+mn-cs"/>
              </a:rPr>
              <a:t>This also stresses the need</a:t>
            </a:r>
            <a:r>
              <a:rPr lang="en-GB" sz="1200" i="0" kern="1200" baseline="0" dirty="0" smtClean="0">
                <a:solidFill>
                  <a:schemeClr val="tx1"/>
                </a:solidFill>
                <a:latin typeface="+mn-lt"/>
                <a:ea typeface="+mn-ea"/>
                <a:cs typeface="+mn-cs"/>
              </a:rPr>
              <a:t> for the city to work with climate change adaption.</a:t>
            </a:r>
            <a:endParaRPr lang="sv-SE" sz="1200" i="0" kern="1200" dirty="0" smtClean="0">
              <a:solidFill>
                <a:schemeClr val="tx1"/>
              </a:solidFill>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 typeface="+mj-lt"/>
              <a:buNone/>
              <a:tabLst/>
              <a:defRPr/>
            </a:pPr>
            <a:endParaRPr lang="sv-SE" sz="1200" i="0" kern="1200" dirty="0" smtClean="0">
              <a:solidFill>
                <a:schemeClr val="tx1"/>
              </a:solidFill>
              <a:effectLst/>
              <a:latin typeface="+mn-lt"/>
              <a:ea typeface="+mn-ea"/>
              <a:cs typeface="+mn-cs"/>
            </a:endParaRPr>
          </a:p>
          <a:p>
            <a:endParaRPr lang="sv-SE" sz="1200" i="0" kern="1200" dirty="0" smtClean="0">
              <a:solidFill>
                <a:schemeClr val="tx1"/>
              </a:solidFill>
              <a:effectLst/>
              <a:latin typeface="+mn-lt"/>
              <a:ea typeface="+mn-ea"/>
              <a:cs typeface="+mn-cs"/>
            </a:endParaRPr>
          </a:p>
          <a:p>
            <a:r>
              <a:rPr lang="sv-SE" sz="1200" i="0" kern="1200" dirty="0" smtClean="0">
                <a:solidFill>
                  <a:schemeClr val="tx1"/>
                </a:solidFill>
                <a:effectLst/>
                <a:latin typeface="+mn-lt"/>
                <a:ea typeface="+mn-ea"/>
                <a:cs typeface="+mn-cs"/>
              </a:rPr>
              <a:t> </a:t>
            </a:r>
            <a:endParaRPr lang="sv-SE" sz="120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Platshållare för bildobjekt 1"/>
          <p:cNvSpPr>
            <a:spLocks noGrp="1" noRot="1" noChangeAspect="1" noTextEdit="1"/>
          </p:cNvSpPr>
          <p:nvPr>
            <p:ph type="sldImg"/>
          </p:nvPr>
        </p:nvSpPr>
        <p:spPr>
          <a:ln/>
        </p:spPr>
      </p:sp>
      <p:sp>
        <p:nvSpPr>
          <p:cNvPr id="14338" name="Platshållare för anteckninga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4339" name="Platshållare för bild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04C00F-F14A-F84B-9672-423E232C9981}" type="slidenum">
              <a:rPr lang="en-US" sz="1200"/>
              <a:pPr eaLnBrk="1" hangingPunct="1"/>
              <a:t>21</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23</a:t>
            </a:fld>
            <a:endParaRPr lang="sv-SE"/>
          </a:p>
        </p:txBody>
      </p:sp>
    </p:spTree>
    <p:extLst>
      <p:ext uri="{BB962C8B-B14F-4D97-AF65-F5344CB8AC3E}">
        <p14:creationId xmlns="" xmlns:p14="http://schemas.microsoft.com/office/powerpoint/2010/main" val="58569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228600" marR="0" indent="-228600" algn="l" defTabSz="457200" rtl="0" eaLnBrk="1" fontAlgn="auto" latinLnBrk="0" hangingPunct="1">
              <a:lnSpc>
                <a:spcPct val="100000"/>
              </a:lnSpc>
              <a:spcBef>
                <a:spcPts val="0"/>
              </a:spcBef>
              <a:spcAft>
                <a:spcPts val="0"/>
              </a:spcAft>
              <a:buClrTx/>
              <a:buSzTx/>
              <a:buFont typeface="+mj-lt"/>
              <a:buNone/>
              <a:tabLst/>
              <a:defRPr/>
            </a:pPr>
            <a:r>
              <a:rPr lang="sv-SE" sz="1200" b="0" i="0" kern="1200" dirty="0" smtClean="0">
                <a:solidFill>
                  <a:schemeClr val="tx1"/>
                </a:solidFill>
                <a:latin typeface="+mn-lt"/>
                <a:ea typeface="+mn-ea"/>
                <a:cs typeface="+mn-cs"/>
              </a:rPr>
              <a:t>SPEAKER</a:t>
            </a:r>
            <a:r>
              <a:rPr lang="sv-SE" sz="1200" b="0" i="0" kern="1200" baseline="0" dirty="0" smtClean="0">
                <a:solidFill>
                  <a:schemeClr val="tx1"/>
                </a:solidFill>
                <a:latin typeface="+mn-lt"/>
                <a:ea typeface="+mn-ea"/>
                <a:cs typeface="+mn-cs"/>
              </a:rPr>
              <a:t> TEXT:</a:t>
            </a:r>
            <a:endParaRPr lang="sv-SE" sz="1200" b="0" i="0" kern="1200" dirty="0" smtClean="0">
              <a:solidFill>
                <a:schemeClr val="tx1"/>
              </a:solidFill>
              <a:latin typeface="+mn-lt"/>
              <a:ea typeface="+mn-ea"/>
              <a:cs typeface="+mn-cs"/>
            </a:endParaRPr>
          </a:p>
          <a:p>
            <a:pPr marL="228600" indent="-228600">
              <a:buFont typeface="+mj-lt"/>
              <a:buNone/>
            </a:pPr>
            <a:endParaRPr lang="sv-SE" baseline="0" dirty="0" smtClean="0"/>
          </a:p>
          <a:p>
            <a:r>
              <a:rPr lang="sv-SE" sz="1200" i="0" u="none" kern="1200" dirty="0" err="1" smtClean="0">
                <a:solidFill>
                  <a:schemeClr val="tx1"/>
                </a:solidFill>
                <a:effectLst/>
                <a:latin typeface="+mn-lt"/>
                <a:ea typeface="+mn-ea"/>
                <a:cs typeface="+mn-cs"/>
              </a:rPr>
              <a:t>These</a:t>
            </a:r>
            <a:r>
              <a:rPr lang="sv-SE" sz="1200" i="0" u="none" kern="1200" dirty="0" smtClean="0">
                <a:solidFill>
                  <a:schemeClr val="tx1"/>
                </a:solidFill>
                <a:effectLst/>
                <a:latin typeface="+mn-lt"/>
                <a:ea typeface="+mn-ea"/>
                <a:cs typeface="+mn-cs"/>
              </a:rPr>
              <a:t> </a:t>
            </a:r>
            <a:r>
              <a:rPr lang="sv-SE" sz="1200" i="0" u="none" kern="1200" dirty="0" err="1" smtClean="0">
                <a:solidFill>
                  <a:schemeClr val="tx1"/>
                </a:solidFill>
                <a:effectLst/>
                <a:latin typeface="+mn-lt"/>
                <a:ea typeface="+mn-ea"/>
                <a:cs typeface="+mn-cs"/>
              </a:rPr>
              <a:t>maps</a:t>
            </a:r>
            <a:r>
              <a:rPr lang="sv-SE" sz="1200" i="0" u="none" kern="1200" dirty="0" smtClean="0">
                <a:solidFill>
                  <a:schemeClr val="tx1"/>
                </a:solidFill>
                <a:effectLst/>
                <a:latin typeface="+mn-lt"/>
                <a:ea typeface="+mn-ea"/>
                <a:cs typeface="+mn-cs"/>
              </a:rPr>
              <a:t> </a:t>
            </a:r>
            <a:r>
              <a:rPr lang="sv-SE" sz="1200" i="0" u="none" kern="1200" dirty="0" err="1" smtClean="0">
                <a:solidFill>
                  <a:schemeClr val="tx1"/>
                </a:solidFill>
                <a:effectLst/>
                <a:latin typeface="+mn-lt"/>
                <a:ea typeface="+mn-ea"/>
                <a:cs typeface="+mn-cs"/>
              </a:rPr>
              <a:t>illustrate</a:t>
            </a:r>
            <a:r>
              <a:rPr lang="sv-SE" sz="1200" i="0" u="none" kern="1200" baseline="0" dirty="0" smtClean="0">
                <a:solidFill>
                  <a:schemeClr val="tx1"/>
                </a:solidFill>
                <a:effectLst/>
                <a:latin typeface="+mn-lt"/>
                <a:ea typeface="+mn-ea"/>
                <a:cs typeface="+mn-cs"/>
              </a:rPr>
              <a:t> the potential of </a:t>
            </a:r>
            <a:r>
              <a:rPr lang="sv-SE" sz="1200" i="0" u="none" kern="1200" baseline="0" dirty="0" err="1" smtClean="0">
                <a:solidFill>
                  <a:schemeClr val="tx1"/>
                </a:solidFill>
                <a:effectLst/>
                <a:latin typeface="+mn-lt"/>
                <a:ea typeface="+mn-ea"/>
                <a:cs typeface="+mn-cs"/>
              </a:rPr>
              <a:t>growing</a:t>
            </a:r>
            <a:r>
              <a:rPr lang="sv-SE" sz="1200" i="0" u="none" kern="1200" baseline="0" dirty="0" smtClean="0">
                <a:solidFill>
                  <a:schemeClr val="tx1"/>
                </a:solidFill>
                <a:effectLst/>
                <a:latin typeface="+mn-lt"/>
                <a:ea typeface="+mn-ea"/>
                <a:cs typeface="+mn-cs"/>
              </a:rPr>
              <a:t> the Gothenburg </a:t>
            </a:r>
            <a:r>
              <a:rPr lang="sv-SE" sz="1200" i="0" u="none" kern="1200" baseline="0" dirty="0" err="1" smtClean="0">
                <a:solidFill>
                  <a:schemeClr val="tx1"/>
                </a:solidFill>
                <a:effectLst/>
                <a:latin typeface="+mn-lt"/>
                <a:ea typeface="+mn-ea"/>
                <a:cs typeface="+mn-cs"/>
              </a:rPr>
              <a:t>labour</a:t>
            </a:r>
            <a:r>
              <a:rPr lang="sv-SE" sz="1200" i="0" u="none" kern="1200" baseline="0" dirty="0" smtClean="0">
                <a:solidFill>
                  <a:schemeClr val="tx1"/>
                </a:solidFill>
                <a:effectLst/>
                <a:latin typeface="+mn-lt"/>
                <a:ea typeface="+mn-ea"/>
                <a:cs typeface="+mn-cs"/>
              </a:rPr>
              <a:t> market region </a:t>
            </a:r>
            <a:r>
              <a:rPr lang="sv-SE" sz="1200" i="0" u="none" kern="1200" baseline="0" dirty="0" err="1" smtClean="0">
                <a:solidFill>
                  <a:schemeClr val="tx1"/>
                </a:solidFill>
                <a:effectLst/>
                <a:latin typeface="+mn-lt"/>
                <a:ea typeface="+mn-ea"/>
                <a:cs typeface="+mn-cs"/>
              </a:rPr>
              <a:t>geographically</a:t>
            </a:r>
            <a:r>
              <a:rPr lang="sv-SE" sz="1200" i="0" u="none" kern="1200" baseline="0" dirty="0" smtClean="0">
                <a:solidFill>
                  <a:schemeClr val="tx1"/>
                </a:solidFill>
                <a:effectLst/>
                <a:latin typeface="+mn-lt"/>
                <a:ea typeface="+mn-ea"/>
                <a:cs typeface="+mn-cs"/>
              </a:rPr>
              <a:t> </a:t>
            </a:r>
            <a:r>
              <a:rPr lang="sv-SE" sz="1200" i="0" u="none" kern="1200" baseline="0" dirty="0" err="1" smtClean="0">
                <a:solidFill>
                  <a:schemeClr val="tx1"/>
                </a:solidFill>
                <a:effectLst/>
                <a:latin typeface="+mn-lt"/>
                <a:ea typeface="+mn-ea"/>
                <a:cs typeface="+mn-cs"/>
              </a:rPr>
              <a:t>until</a:t>
            </a:r>
            <a:r>
              <a:rPr lang="sv-SE" sz="1200" i="0" u="none" kern="1200" baseline="0" dirty="0" smtClean="0">
                <a:solidFill>
                  <a:schemeClr val="tx1"/>
                </a:solidFill>
                <a:effectLst/>
                <a:latin typeface="+mn-lt"/>
                <a:ea typeface="+mn-ea"/>
                <a:cs typeface="+mn-cs"/>
              </a:rPr>
              <a:t> 2030. </a:t>
            </a:r>
            <a:endParaRPr lang="sv-SE" sz="1200" i="0" u="none" kern="1200" baseline="0" dirty="0" smtClean="0">
              <a:solidFill>
                <a:schemeClr val="tx1"/>
              </a:solidFill>
              <a:effectLst/>
              <a:latin typeface="+mn-lt"/>
              <a:ea typeface="+mn-ea"/>
              <a:cs typeface="+mn-cs"/>
            </a:endParaRPr>
          </a:p>
          <a:p>
            <a:r>
              <a:rPr lang="sv-SE" sz="1200" i="0" u="none" kern="1200" baseline="0" dirty="0" smtClean="0">
                <a:solidFill>
                  <a:schemeClr val="tx1"/>
                </a:solidFill>
                <a:effectLst/>
                <a:latin typeface="+mn-lt"/>
                <a:ea typeface="+mn-ea"/>
                <a:cs typeface="+mn-cs"/>
              </a:rPr>
              <a:t>CLICK</a:t>
            </a:r>
          </a:p>
          <a:p>
            <a:r>
              <a:rPr lang="sv-SE" sz="1200" i="0" u="none" kern="1200" baseline="0" dirty="0" err="1" smtClean="0">
                <a:solidFill>
                  <a:schemeClr val="tx1"/>
                </a:solidFill>
                <a:effectLst/>
                <a:latin typeface="+mn-lt"/>
                <a:ea typeface="+mn-ea"/>
                <a:cs typeface="+mn-cs"/>
              </a:rPr>
              <a:t>Compared</a:t>
            </a:r>
            <a:r>
              <a:rPr lang="sv-SE" sz="1200" i="0" u="none" kern="1200" baseline="0" dirty="0" smtClean="0">
                <a:solidFill>
                  <a:schemeClr val="tx1"/>
                </a:solidFill>
                <a:effectLst/>
                <a:latin typeface="+mn-lt"/>
                <a:ea typeface="+mn-ea"/>
                <a:cs typeface="+mn-cs"/>
              </a:rPr>
              <a:t> with the New Orleans </a:t>
            </a:r>
            <a:r>
              <a:rPr lang="sv-SE" sz="1200" i="0" u="none" kern="1200" baseline="0" dirty="0" err="1" smtClean="0">
                <a:solidFill>
                  <a:schemeClr val="tx1"/>
                </a:solidFill>
                <a:effectLst/>
                <a:latin typeface="+mn-lt"/>
                <a:ea typeface="+mn-ea"/>
                <a:cs typeface="+mn-cs"/>
              </a:rPr>
              <a:t>Combined</a:t>
            </a:r>
            <a:r>
              <a:rPr lang="sv-SE" sz="1200" i="0" u="none" kern="1200" baseline="0" dirty="0" smtClean="0">
                <a:solidFill>
                  <a:schemeClr val="tx1"/>
                </a:solidFill>
                <a:effectLst/>
                <a:latin typeface="+mn-lt"/>
                <a:ea typeface="+mn-ea"/>
                <a:cs typeface="+mn-cs"/>
              </a:rPr>
              <a:t> </a:t>
            </a:r>
            <a:r>
              <a:rPr lang="sv-SE" sz="1200" i="0" u="none" kern="1200" baseline="0" dirty="0" err="1" smtClean="0">
                <a:solidFill>
                  <a:schemeClr val="tx1"/>
                </a:solidFill>
                <a:effectLst/>
                <a:latin typeface="+mn-lt"/>
                <a:ea typeface="+mn-ea"/>
                <a:cs typeface="+mn-cs"/>
              </a:rPr>
              <a:t>Statistical</a:t>
            </a:r>
            <a:r>
              <a:rPr lang="sv-SE" sz="1200" i="0" u="none" kern="1200" baseline="0" dirty="0" smtClean="0">
                <a:solidFill>
                  <a:schemeClr val="tx1"/>
                </a:solidFill>
                <a:effectLst/>
                <a:latin typeface="+mn-lt"/>
                <a:ea typeface="+mn-ea"/>
                <a:cs typeface="+mn-cs"/>
              </a:rPr>
              <a:t> Area (New Orleans MSA + Washington and </a:t>
            </a:r>
            <a:r>
              <a:rPr lang="sv-SE" sz="1200" i="0" u="none" kern="1200" baseline="0" dirty="0" err="1" smtClean="0">
                <a:solidFill>
                  <a:schemeClr val="tx1"/>
                </a:solidFill>
                <a:effectLst/>
                <a:latin typeface="+mn-lt"/>
                <a:ea typeface="+mn-ea"/>
                <a:cs typeface="+mn-cs"/>
              </a:rPr>
              <a:t>Tangipahoa</a:t>
            </a:r>
            <a:r>
              <a:rPr lang="sv-SE" sz="1200" i="0" u="none" kern="1200" baseline="0" dirty="0" smtClean="0">
                <a:solidFill>
                  <a:schemeClr val="tx1"/>
                </a:solidFill>
                <a:effectLst/>
                <a:latin typeface="+mn-lt"/>
                <a:ea typeface="+mn-ea"/>
                <a:cs typeface="+mn-cs"/>
              </a:rPr>
              <a:t> </a:t>
            </a:r>
            <a:r>
              <a:rPr lang="sv-SE" sz="1200" i="0" u="none" kern="1200" baseline="0" dirty="0" err="1" smtClean="0">
                <a:solidFill>
                  <a:schemeClr val="tx1"/>
                </a:solidFill>
                <a:effectLst/>
                <a:latin typeface="+mn-lt"/>
                <a:ea typeface="+mn-ea"/>
                <a:cs typeface="+mn-cs"/>
              </a:rPr>
              <a:t>parishes</a:t>
            </a:r>
            <a:r>
              <a:rPr lang="sv-SE" sz="1200" i="0" u="none" kern="1200" baseline="0" dirty="0" smtClean="0">
                <a:solidFill>
                  <a:schemeClr val="tx1"/>
                </a:solidFill>
                <a:effectLst/>
                <a:latin typeface="+mn-lt"/>
                <a:ea typeface="+mn-ea"/>
                <a:cs typeface="+mn-cs"/>
              </a:rPr>
              <a:t>) –  the potential is </a:t>
            </a:r>
            <a:r>
              <a:rPr lang="sv-SE" sz="1200" i="0" u="none" kern="1200" baseline="0" dirty="0" err="1" smtClean="0">
                <a:solidFill>
                  <a:schemeClr val="tx1"/>
                </a:solidFill>
                <a:effectLst/>
                <a:latin typeface="+mn-lt"/>
                <a:ea typeface="+mn-ea"/>
                <a:cs typeface="+mn-cs"/>
              </a:rPr>
              <a:t>about</a:t>
            </a:r>
            <a:r>
              <a:rPr lang="sv-SE" sz="1200" i="0" u="none" kern="1200" baseline="0" dirty="0" smtClean="0">
                <a:solidFill>
                  <a:schemeClr val="tx1"/>
                </a:solidFill>
                <a:effectLst/>
                <a:latin typeface="+mn-lt"/>
                <a:ea typeface="+mn-ea"/>
                <a:cs typeface="+mn-cs"/>
              </a:rPr>
              <a:t> the same </a:t>
            </a:r>
            <a:r>
              <a:rPr lang="sv-SE" sz="1200" i="0" u="none" kern="1200" baseline="0" dirty="0" err="1" smtClean="0">
                <a:solidFill>
                  <a:schemeClr val="tx1"/>
                </a:solidFill>
                <a:effectLst/>
                <a:latin typeface="+mn-lt"/>
                <a:ea typeface="+mn-ea"/>
                <a:cs typeface="+mn-cs"/>
              </a:rPr>
              <a:t>size</a:t>
            </a:r>
            <a:r>
              <a:rPr lang="sv-SE" sz="1200" i="0" u="none" kern="1200" baseline="0" dirty="0" smtClean="0">
                <a:solidFill>
                  <a:schemeClr val="tx1"/>
                </a:solidFill>
                <a:effectLst/>
                <a:latin typeface="+mn-lt"/>
                <a:ea typeface="+mn-ea"/>
                <a:cs typeface="+mn-cs"/>
              </a:rPr>
              <a:t> </a:t>
            </a:r>
            <a:endParaRPr lang="sv-SE" sz="1200" i="0"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Looking out from Gothenburg towards our nearest </a:t>
            </a:r>
            <a:r>
              <a:rPr lang="en-GB" sz="1200" i="0" kern="1200" dirty="0" smtClean="0">
                <a:solidFill>
                  <a:schemeClr val="tx1"/>
                </a:solidFill>
                <a:latin typeface="+mn-lt"/>
                <a:ea typeface="+mn-ea"/>
                <a:cs typeface="+mn-cs"/>
              </a:rPr>
              <a:t>major </a:t>
            </a:r>
            <a:r>
              <a:rPr lang="en-GB" sz="1200" i="0" kern="1200" dirty="0" smtClean="0">
                <a:solidFill>
                  <a:schemeClr val="tx1"/>
                </a:solidFill>
                <a:latin typeface="+mn-lt"/>
                <a:ea typeface="+mn-ea"/>
                <a:cs typeface="+mn-cs"/>
              </a:rPr>
              <a:t>cities, we have Oslo, </a:t>
            </a:r>
            <a:r>
              <a:rPr lang="en-GB" sz="1200" i="0" kern="1200" dirty="0" err="1" smtClean="0">
                <a:solidFill>
                  <a:schemeClr val="tx1"/>
                </a:solidFill>
                <a:latin typeface="+mn-lt"/>
                <a:ea typeface="+mn-ea"/>
                <a:cs typeface="+mn-cs"/>
              </a:rPr>
              <a:t>Malmö</a:t>
            </a:r>
            <a:r>
              <a:rPr lang="en-GB" sz="1200" i="0" kern="1200" dirty="0" smtClean="0">
                <a:solidFill>
                  <a:schemeClr val="tx1"/>
                </a:solidFill>
                <a:latin typeface="+mn-lt"/>
                <a:ea typeface="+mn-ea"/>
                <a:cs typeface="+mn-cs"/>
              </a:rPr>
              <a:t>, Copenhagen and Stockholm. Right in the middle is Gothenburg, like a hub, a port, a centre point.</a:t>
            </a:r>
            <a:br>
              <a:rPr lang="en-GB" sz="1200" i="0" kern="1200" dirty="0" smtClean="0">
                <a:solidFill>
                  <a:schemeClr val="tx1"/>
                </a:solidFill>
                <a:latin typeface="+mn-lt"/>
                <a:ea typeface="+mn-ea"/>
                <a:cs typeface="+mn-cs"/>
              </a:rPr>
            </a:br>
            <a:r>
              <a:rPr lang="en-GB" sz="1200" i="0" kern="1200" dirty="0" smtClean="0">
                <a:solidFill>
                  <a:schemeClr val="tx1"/>
                </a:solidFill>
                <a:latin typeface="+mn-lt"/>
                <a:ea typeface="+mn-ea"/>
                <a:cs typeface="+mn-cs"/>
              </a:rPr>
              <a:t/>
            </a:r>
            <a:br>
              <a:rPr lang="en-GB" sz="1200" i="0" kern="1200" dirty="0" smtClean="0">
                <a:solidFill>
                  <a:schemeClr val="tx1"/>
                </a:solidFill>
                <a:latin typeface="+mn-lt"/>
                <a:ea typeface="+mn-ea"/>
                <a:cs typeface="+mn-cs"/>
              </a:rPr>
            </a:br>
            <a:r>
              <a:rPr lang="en-GB" sz="1200" i="0" kern="1200" dirty="0" smtClean="0">
                <a:solidFill>
                  <a:schemeClr val="tx1"/>
                </a:solidFill>
                <a:latin typeface="+mn-lt"/>
                <a:ea typeface="+mn-ea"/>
                <a:cs typeface="+mn-cs"/>
              </a:rPr>
              <a:t>There are thoughts, visions and projects striving to link together Oslo, Gothenburg, </a:t>
            </a:r>
            <a:r>
              <a:rPr lang="en-GB" sz="1200" i="0" kern="1200" dirty="0" err="1" smtClean="0">
                <a:solidFill>
                  <a:schemeClr val="tx1"/>
                </a:solidFill>
                <a:latin typeface="+mn-lt"/>
                <a:ea typeface="+mn-ea"/>
                <a:cs typeface="+mn-cs"/>
              </a:rPr>
              <a:t>Malmö</a:t>
            </a:r>
            <a:r>
              <a:rPr lang="en-GB" sz="1200" i="0" kern="1200" dirty="0" smtClean="0">
                <a:solidFill>
                  <a:schemeClr val="tx1"/>
                </a:solidFill>
                <a:latin typeface="+mn-lt"/>
                <a:ea typeface="+mn-ea"/>
                <a:cs typeface="+mn-cs"/>
              </a:rPr>
              <a:t> and Copenhagen via advanced infrastructure into a new European future region. Three countries, four city regions and </a:t>
            </a:r>
            <a:r>
              <a:rPr lang="en-GB" sz="1200" i="0" kern="1200" dirty="0" smtClean="0">
                <a:solidFill>
                  <a:schemeClr val="tx1"/>
                </a:solidFill>
                <a:latin typeface="+mn-lt"/>
                <a:ea typeface="+mn-ea"/>
                <a:cs typeface="+mn-cs"/>
              </a:rPr>
              <a:t>three </a:t>
            </a:r>
            <a:r>
              <a:rPr lang="en-GB" sz="1200" i="0" kern="1200" dirty="0" smtClean="0">
                <a:solidFill>
                  <a:schemeClr val="tx1"/>
                </a:solidFill>
                <a:latin typeface="+mn-lt"/>
                <a:ea typeface="+mn-ea"/>
                <a:cs typeface="+mn-cs"/>
              </a:rPr>
              <a:t>capitals – this is The Scandinavian 8 million city. Due to its geography Gothenburg would be like a hub, a centre point in the region. </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Parallel efforts are under way to link together Gothenburg and Stockholm via what’s known as the </a:t>
            </a:r>
            <a:r>
              <a:rPr lang="en-GB" sz="1200" i="0" kern="1200" dirty="0" err="1" smtClean="0">
                <a:solidFill>
                  <a:schemeClr val="tx1"/>
                </a:solidFill>
                <a:latin typeface="+mn-lt"/>
                <a:ea typeface="+mn-ea"/>
                <a:cs typeface="+mn-cs"/>
              </a:rPr>
              <a:t>Götaland</a:t>
            </a:r>
            <a:r>
              <a:rPr lang="en-GB" sz="1200" i="0" kern="1200" dirty="0" smtClean="0">
                <a:solidFill>
                  <a:schemeClr val="tx1"/>
                </a:solidFill>
                <a:latin typeface="+mn-lt"/>
                <a:ea typeface="+mn-ea"/>
                <a:cs typeface="+mn-cs"/>
              </a:rPr>
              <a:t> line. This would create yet another link between Sweden’s two largest cities and bring millions of people closer together.</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4</a:t>
            </a:fld>
            <a:endParaRPr lang="sv-SE"/>
          </a:p>
        </p:txBody>
      </p:sp>
    </p:spTree>
    <p:extLst>
      <p:ext uri="{BB962C8B-B14F-4D97-AF65-F5344CB8AC3E}">
        <p14:creationId xmlns="" xmlns:p14="http://schemas.microsoft.com/office/powerpoint/2010/main" val="360825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We will develop better public transport and new hubs to make it easy for people to travel in a sustainable way – within the city, in the wider region and to the world beyond.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We will continue to grow, but not at the expense of the environment. </a:t>
            </a:r>
            <a:endParaRPr lang="sv-SE" sz="1200" i="0" kern="1200" dirty="0" smtClean="0">
              <a:solidFill>
                <a:schemeClr val="tx1"/>
              </a:solidFill>
              <a:latin typeface="+mn-lt"/>
              <a:ea typeface="+mn-ea"/>
              <a:cs typeface="+mn-cs"/>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5</a:t>
            </a:fld>
            <a:endParaRPr lang="sv-SE"/>
          </a:p>
        </p:txBody>
      </p:sp>
    </p:spTree>
    <p:extLst>
      <p:ext uri="{BB962C8B-B14F-4D97-AF65-F5344CB8AC3E}">
        <p14:creationId xmlns="" xmlns:p14="http://schemas.microsoft.com/office/powerpoint/2010/main" val="314138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a:t>
            </a:r>
            <a:r>
              <a:rPr lang="en-GB" sz="1200" i="0" kern="1200" baseline="0" dirty="0" smtClean="0">
                <a:solidFill>
                  <a:schemeClr val="tx1"/>
                </a:solidFill>
                <a:latin typeface="+mn-lt"/>
                <a:ea typeface="+mn-ea"/>
                <a:cs typeface="+mn-cs"/>
              </a:rPr>
              <a:t> modal split today amongst Gothenburg citizens is about 41% by car, 28% by PT, 7% biking and 24% walking. Numbers are steady over the years but there was a slight change from 2012 to 2013. This was due to the introduction of congestion charges in the city.</a:t>
            </a:r>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6</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long term target for the future modal split in the city set by the local politicians is an increase in PT, walking and biking by 50% and a reduction in car use by 25%.</a:t>
            </a:r>
          </a:p>
          <a:p>
            <a:r>
              <a:rPr lang="en-GB" sz="1200" i="0" kern="1200" dirty="0" smtClean="0">
                <a:solidFill>
                  <a:schemeClr val="tx1"/>
                </a:solidFill>
                <a:latin typeface="+mn-lt"/>
                <a:ea typeface="+mn-ea"/>
                <a:cs typeface="+mn-cs"/>
              </a:rPr>
              <a:t>This is of</a:t>
            </a:r>
            <a:r>
              <a:rPr lang="en-GB" sz="1200" i="0" kern="1200" baseline="0" dirty="0" smtClean="0">
                <a:solidFill>
                  <a:schemeClr val="tx1"/>
                </a:solidFill>
                <a:latin typeface="+mn-lt"/>
                <a:ea typeface="+mn-ea"/>
                <a:cs typeface="+mn-cs"/>
              </a:rPr>
              <a:t> course a challenging task for the planners as well as for the citizens. The city, the regional and the national authorities have signed an agreement on future investments (named the West Swedish Agreement), which has the potential to boost a shift in the modal-split.</a:t>
            </a:r>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7</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r>
              <a:rPr lang="en-GB" sz="1200" i="0" kern="1200" dirty="0" smtClean="0">
                <a:solidFill>
                  <a:schemeClr val="tx1"/>
                </a:solidFill>
                <a:latin typeface="+mn-lt"/>
                <a:ea typeface="+mn-ea"/>
                <a:cs typeface="+mn-cs"/>
              </a:rPr>
              <a:t>The planned investments in public transport, roads and railways as part of the West Sweden Agreement are the largest in the Gothenburg region since the 1960s, when the </a:t>
            </a:r>
            <a:r>
              <a:rPr lang="en-GB" sz="1200" i="0" kern="1200" dirty="0" err="1" smtClean="0">
                <a:solidFill>
                  <a:schemeClr val="tx1"/>
                </a:solidFill>
                <a:latin typeface="+mn-lt"/>
                <a:ea typeface="+mn-ea"/>
                <a:cs typeface="+mn-cs"/>
              </a:rPr>
              <a:t>Tingstad</a:t>
            </a:r>
            <a:r>
              <a:rPr lang="en-GB" sz="1200" i="0" kern="1200" dirty="0" smtClean="0">
                <a:solidFill>
                  <a:schemeClr val="tx1"/>
                </a:solidFill>
                <a:latin typeface="+mn-lt"/>
                <a:ea typeface="+mn-ea"/>
                <a:cs typeface="+mn-cs"/>
              </a:rPr>
              <a:t> Tunnel and </a:t>
            </a:r>
            <a:r>
              <a:rPr lang="en-GB" sz="1200" i="0" kern="1200" dirty="0" err="1" smtClean="0">
                <a:solidFill>
                  <a:schemeClr val="tx1"/>
                </a:solidFill>
                <a:latin typeface="+mn-lt"/>
                <a:ea typeface="+mn-ea"/>
                <a:cs typeface="+mn-cs"/>
              </a:rPr>
              <a:t>Älvsborg</a:t>
            </a:r>
            <a:r>
              <a:rPr lang="en-GB" sz="1200" i="0" kern="1200" dirty="0" smtClean="0">
                <a:solidFill>
                  <a:schemeClr val="tx1"/>
                </a:solidFill>
                <a:latin typeface="+mn-lt"/>
                <a:ea typeface="+mn-ea"/>
                <a:cs typeface="+mn-cs"/>
              </a:rPr>
              <a:t> Bridge were built. About 6 billion USD will be invested in infrastructure through the upcoming decade.</a:t>
            </a:r>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Up until year 2028 ​​a series of major investments will be made in public transport, railways and roads in the Gothenburg region. The investments are necessary in order to enable a growing Gothenburg to face the future in a sustainable way.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The West Sweden Agreement includes: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A more sustainable transport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Expanded public transportation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Congestion tax</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New bridge over </a:t>
            </a:r>
            <a:r>
              <a:rPr lang="en-US" sz="1200" i="0" kern="1200" dirty="0" err="1" smtClean="0">
                <a:solidFill>
                  <a:schemeClr val="tx1"/>
                </a:solidFill>
                <a:latin typeface="+mn-lt"/>
                <a:ea typeface="+mn-ea"/>
                <a:cs typeface="+mn-cs"/>
              </a:rPr>
              <a:t>Göta</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Älv</a:t>
            </a:r>
            <a:r>
              <a:rPr lang="en-US" sz="1200" i="0" kern="1200" dirty="0" smtClean="0">
                <a:solidFill>
                  <a:schemeClr val="tx1"/>
                </a:solidFill>
                <a:latin typeface="+mn-lt"/>
                <a:ea typeface="+mn-ea"/>
                <a:cs typeface="+mn-cs"/>
              </a:rPr>
              <a:t>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Marieholmstunneln</a:t>
            </a:r>
            <a:r>
              <a:rPr lang="en-US" sz="1200" i="0" kern="1200" dirty="0" smtClean="0">
                <a:solidFill>
                  <a:schemeClr val="tx1"/>
                </a:solidFill>
                <a:latin typeface="+mn-lt"/>
                <a:ea typeface="+mn-ea"/>
                <a:cs typeface="+mn-cs"/>
              </a:rPr>
              <a:t>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The West Link </a:t>
            </a:r>
            <a:r>
              <a:rPr lang="en-US" sz="1200" i="0" kern="1200" dirty="0" smtClean="0">
                <a:solidFill>
                  <a:schemeClr val="tx1"/>
                </a:solidFill>
                <a:latin typeface="+mn-lt"/>
                <a:ea typeface="+mn-ea"/>
                <a:cs typeface="+mn-cs"/>
              </a:rPr>
              <a:t>railway – </a:t>
            </a:r>
            <a:r>
              <a:rPr lang="en-US" sz="1200" i="0" kern="1200" dirty="0" smtClean="0">
                <a:solidFill>
                  <a:schemeClr val="tx1"/>
                </a:solidFill>
                <a:latin typeface="+mn-lt"/>
                <a:ea typeface="+mn-ea"/>
                <a:cs typeface="+mn-cs"/>
              </a:rPr>
              <a:t>a part of Gothenburg’s future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The task for the West Sweden Agreement is to provide a good living environment, more competitive public transport, including the West Link, adapted to our growing city and to strengthen the competitiveness of the industry in the region.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
            </a:r>
            <a:br>
              <a:rPr lang="en-US" sz="1200" i="0" kern="1200" dirty="0" smtClean="0">
                <a:solidFill>
                  <a:schemeClr val="tx1"/>
                </a:solidFill>
                <a:latin typeface="+mn-lt"/>
                <a:ea typeface="+mn-ea"/>
                <a:cs typeface="+mn-cs"/>
              </a:rPr>
            </a:br>
            <a:r>
              <a:rPr lang="en-US" sz="1200" i="0" kern="1200" dirty="0" smtClean="0">
                <a:solidFill>
                  <a:schemeClr val="tx1"/>
                </a:solidFill>
                <a:latin typeface="+mn-lt"/>
                <a:ea typeface="+mn-ea"/>
                <a:cs typeface="+mn-cs"/>
              </a:rPr>
              <a:t>For Gothenburg the agreement is necessary to be able to provide a viable, attractive, green and dense city. Gothenburg is the capital of the region with a growing number of people moving in and out of the city and inside the city center - it should be easy to travel in an environmentally friendly manner. The transport system needs to be efficient because we want more people working, visiting, staying and living in Gothenburg. </a:t>
            </a:r>
            <a:br>
              <a:rPr lang="en-US" sz="1200" i="0" kern="1200" dirty="0" smtClean="0">
                <a:solidFill>
                  <a:schemeClr val="tx1"/>
                </a:solidFill>
                <a:latin typeface="+mn-lt"/>
                <a:ea typeface="+mn-ea"/>
                <a:cs typeface="+mn-cs"/>
              </a:rPr>
            </a:b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The agreement is also important for us to develop the city for the future. This is partly through the West Link draw where three stations located at various places in the city's central parts - in close proximity to other public transport and functions that are important for us as a city and region centre (including exhibition and event area, universities and schools, trade and enterprise, and the new neighborhoods that will be created in the central parts of the city).</a:t>
            </a:r>
            <a:endParaRPr lang="sv-SE" sz="1200" i="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sv-SE" dirty="0" smtClean="0"/>
          </a:p>
          <a:p>
            <a:endParaRPr lang="sv-SE" dirty="0"/>
          </a:p>
        </p:txBody>
      </p:sp>
      <p:sp>
        <p:nvSpPr>
          <p:cNvPr id="4" name="Platshållare för bildnummer 3"/>
          <p:cNvSpPr>
            <a:spLocks noGrp="1"/>
          </p:cNvSpPr>
          <p:nvPr>
            <p:ph type="sldNum" sz="quarter" idx="10"/>
          </p:nvPr>
        </p:nvSpPr>
        <p:spPr/>
        <p:txBody>
          <a:bodyPr/>
          <a:lstStyle/>
          <a:p>
            <a:fld id="{296D0C91-6B93-4A63-AA52-73DAF2143DCD}" type="slidenum">
              <a:rPr lang="sv-SE" smtClean="0">
                <a:solidFill>
                  <a:prstClr val="black"/>
                </a:solidFill>
              </a:rPr>
              <a:pPr/>
              <a:t>8</a:t>
            </a:fld>
            <a:endParaRPr lang="sv-SE">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 TEXT:</a:t>
            </a:r>
            <a:br>
              <a:rPr lang="en-GB" sz="1200" i="0" kern="1200" dirty="0" smtClean="0">
                <a:solidFill>
                  <a:schemeClr val="tx1"/>
                </a:solidFill>
                <a:latin typeface="+mn-lt"/>
                <a:ea typeface="+mn-ea"/>
                <a:cs typeface="+mn-cs"/>
              </a:rPr>
            </a:br>
            <a:endParaRPr lang="en-GB"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As I mentioned</a:t>
            </a:r>
            <a:r>
              <a:rPr lang="en-GB" sz="1200" i="0" kern="1200" baseline="0" dirty="0" smtClean="0">
                <a:solidFill>
                  <a:schemeClr val="tx1"/>
                </a:solidFill>
                <a:latin typeface="+mn-lt"/>
                <a:ea typeface="+mn-ea"/>
                <a:cs typeface="+mn-cs"/>
              </a:rPr>
              <a:t> before, city and regional strategies put a pressure on climate change adaptation.</a:t>
            </a:r>
            <a:endParaRPr lang="en-GB"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i="0" kern="1200" dirty="0" err="1" smtClean="0">
                <a:solidFill>
                  <a:schemeClr val="tx1"/>
                </a:solidFill>
                <a:latin typeface="+mn-lt"/>
                <a:ea typeface="+mn-ea"/>
                <a:cs typeface="+mn-cs"/>
              </a:rPr>
              <a:t>Rising</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sea</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levels</a:t>
            </a:r>
            <a:r>
              <a:rPr lang="sv-SE" sz="1200" i="0" kern="1200" baseline="0" dirty="0" smtClean="0">
                <a:solidFill>
                  <a:schemeClr val="tx1"/>
                </a:solidFill>
                <a:latin typeface="+mn-lt"/>
                <a:ea typeface="+mn-ea"/>
                <a:cs typeface="+mn-cs"/>
              </a:rPr>
              <a:t> + </a:t>
            </a:r>
            <a:r>
              <a:rPr lang="sv-SE" sz="1200" i="0" kern="1200" baseline="0" dirty="0" err="1" smtClean="0">
                <a:solidFill>
                  <a:schemeClr val="tx1"/>
                </a:solidFill>
                <a:latin typeface="+mn-lt"/>
                <a:ea typeface="+mn-ea"/>
                <a:cs typeface="+mn-cs"/>
              </a:rPr>
              <a:t>low-pressure</a:t>
            </a:r>
            <a:r>
              <a:rPr lang="sv-SE" sz="1200" i="0" kern="1200" baseline="0" dirty="0" smtClean="0">
                <a:solidFill>
                  <a:schemeClr val="tx1"/>
                </a:solidFill>
                <a:latin typeface="+mn-lt"/>
                <a:ea typeface="+mn-ea"/>
                <a:cs typeface="+mn-cs"/>
              </a:rPr>
              <a:t> in combination with </a:t>
            </a:r>
            <a:r>
              <a:rPr lang="sv-SE" sz="1200" i="0" kern="1200" baseline="0" dirty="0" err="1" smtClean="0">
                <a:solidFill>
                  <a:schemeClr val="tx1"/>
                </a:solidFill>
                <a:latin typeface="+mn-lt"/>
                <a:ea typeface="+mn-ea"/>
                <a:cs typeface="+mn-cs"/>
              </a:rPr>
              <a:t>winds</a:t>
            </a:r>
            <a:r>
              <a:rPr lang="sv-SE" sz="1200" i="0" kern="1200" baseline="0" dirty="0" smtClean="0">
                <a:solidFill>
                  <a:schemeClr val="tx1"/>
                </a:solidFill>
                <a:latin typeface="+mn-lt"/>
                <a:ea typeface="+mn-ea"/>
                <a:cs typeface="+mn-cs"/>
              </a:rPr>
              <a:t> from the </a:t>
            </a:r>
            <a:r>
              <a:rPr lang="sv-SE" sz="1200" i="0" kern="1200" baseline="0" dirty="0" err="1" smtClean="0">
                <a:solidFill>
                  <a:schemeClr val="tx1"/>
                </a:solidFill>
                <a:latin typeface="+mn-lt"/>
                <a:ea typeface="+mn-ea"/>
                <a:cs typeface="+mn-cs"/>
              </a:rPr>
              <a:t>nort-west</a:t>
            </a:r>
            <a:r>
              <a:rPr lang="sv-SE" sz="1200" i="0" kern="1200" baseline="0" dirty="0" smtClean="0">
                <a:solidFill>
                  <a:schemeClr val="tx1"/>
                </a:solidFill>
                <a:latin typeface="+mn-lt"/>
                <a:ea typeface="+mn-ea"/>
                <a:cs typeface="+mn-cs"/>
              </a:rPr>
              <a:t> cause </a:t>
            </a:r>
            <a:r>
              <a:rPr lang="sv-SE" sz="1200" i="0" kern="1200" baseline="0" dirty="0" err="1" smtClean="0">
                <a:solidFill>
                  <a:schemeClr val="tx1"/>
                </a:solidFill>
                <a:latin typeface="+mn-lt"/>
                <a:ea typeface="+mn-ea"/>
                <a:cs typeface="+mn-cs"/>
              </a:rPr>
              <a:t>flooding</a:t>
            </a:r>
            <a:r>
              <a:rPr lang="sv-SE" sz="1200" i="0" kern="1200" baseline="0" dirty="0" smtClean="0">
                <a:solidFill>
                  <a:schemeClr val="tx1"/>
                </a:solidFill>
                <a:latin typeface="+mn-lt"/>
                <a:ea typeface="+mn-ea"/>
                <a:cs typeface="+mn-cs"/>
              </a:rPr>
              <a:t> today and the situation </a:t>
            </a:r>
            <a:r>
              <a:rPr lang="sv-SE" sz="1200" i="0" kern="1200" baseline="0" dirty="0" err="1" smtClean="0">
                <a:solidFill>
                  <a:schemeClr val="tx1"/>
                </a:solidFill>
                <a:latin typeface="+mn-lt"/>
                <a:ea typeface="+mn-ea"/>
                <a:cs typeface="+mn-cs"/>
              </a:rPr>
              <a:t>will</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worsen</a:t>
            </a:r>
            <a:r>
              <a:rPr lang="sv-SE" sz="1200" i="0" kern="1200" baseline="0" dirty="0" smtClean="0">
                <a:solidFill>
                  <a:schemeClr val="tx1"/>
                </a:solidFill>
                <a:latin typeface="+mn-lt"/>
                <a:ea typeface="+mn-ea"/>
                <a:cs typeface="+mn-cs"/>
              </a:rPr>
              <a:t> in the </a:t>
            </a:r>
            <a:r>
              <a:rPr lang="sv-SE" sz="1200" i="0" kern="1200" baseline="0" dirty="0" err="1" smtClean="0">
                <a:solidFill>
                  <a:schemeClr val="tx1"/>
                </a:solidFill>
                <a:latin typeface="+mn-lt"/>
                <a:ea typeface="+mn-ea"/>
                <a:cs typeface="+mn-cs"/>
              </a:rPr>
              <a:t>future</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Due</a:t>
            </a:r>
            <a:r>
              <a:rPr lang="sv-SE" sz="1200" i="0" kern="1200" baseline="0" dirty="0" smtClean="0">
                <a:solidFill>
                  <a:schemeClr val="tx1"/>
                </a:solidFill>
                <a:latin typeface="+mn-lt"/>
                <a:ea typeface="+mn-ea"/>
                <a:cs typeface="+mn-cs"/>
              </a:rPr>
              <a:t> to overall </a:t>
            </a:r>
            <a:r>
              <a:rPr lang="sv-SE" sz="1200" i="0" kern="1200" baseline="0" dirty="0" err="1" smtClean="0">
                <a:solidFill>
                  <a:schemeClr val="tx1"/>
                </a:solidFill>
                <a:latin typeface="+mn-lt"/>
                <a:ea typeface="+mn-ea"/>
                <a:cs typeface="+mn-cs"/>
              </a:rPr>
              <a:t>strategies</a:t>
            </a:r>
            <a:r>
              <a:rPr lang="sv-SE" sz="1200" i="0" kern="1200" baseline="0" dirty="0" smtClean="0">
                <a:solidFill>
                  <a:schemeClr val="tx1"/>
                </a:solidFill>
                <a:latin typeface="+mn-lt"/>
                <a:ea typeface="+mn-ea"/>
                <a:cs typeface="+mn-cs"/>
              </a:rPr>
              <a:t> city </a:t>
            </a:r>
            <a:r>
              <a:rPr lang="sv-SE" sz="1200" i="0" kern="1200" baseline="0" dirty="0" err="1" smtClean="0">
                <a:solidFill>
                  <a:schemeClr val="tx1"/>
                </a:solidFill>
                <a:latin typeface="+mn-lt"/>
                <a:ea typeface="+mn-ea"/>
                <a:cs typeface="+mn-cs"/>
              </a:rPr>
              <a:t>growth</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will</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primarily</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take</a:t>
            </a:r>
            <a:r>
              <a:rPr lang="sv-SE" sz="1200" i="0" kern="1200" baseline="0" dirty="0" smtClean="0">
                <a:solidFill>
                  <a:schemeClr val="tx1"/>
                </a:solidFill>
                <a:latin typeface="+mn-lt"/>
                <a:ea typeface="+mn-ea"/>
                <a:cs typeface="+mn-cs"/>
              </a:rPr>
              <a:t> part in the central parts. </a:t>
            </a:r>
            <a:r>
              <a:rPr lang="sv-SE" sz="1200" i="0" kern="1200" baseline="0" dirty="0" err="1" smtClean="0">
                <a:solidFill>
                  <a:schemeClr val="tx1"/>
                </a:solidFill>
                <a:latin typeface="+mn-lt"/>
                <a:ea typeface="+mn-ea"/>
                <a:cs typeface="+mn-cs"/>
              </a:rPr>
              <a:t>These</a:t>
            </a:r>
            <a:r>
              <a:rPr lang="sv-SE" sz="1200" i="0" kern="1200" baseline="0" dirty="0" smtClean="0">
                <a:solidFill>
                  <a:schemeClr val="tx1"/>
                </a:solidFill>
                <a:latin typeface="+mn-lt"/>
                <a:ea typeface="+mn-ea"/>
                <a:cs typeface="+mn-cs"/>
              </a:rPr>
              <a:t> are </a:t>
            </a:r>
            <a:r>
              <a:rPr lang="sv-SE" sz="1200" i="0" kern="1200" baseline="0" dirty="0" err="1" smtClean="0">
                <a:solidFill>
                  <a:schemeClr val="tx1"/>
                </a:solidFill>
                <a:latin typeface="+mn-lt"/>
                <a:ea typeface="+mn-ea"/>
                <a:cs typeface="+mn-cs"/>
              </a:rPr>
              <a:t>low-lying</a:t>
            </a:r>
            <a:r>
              <a:rPr lang="sv-SE" sz="1200" i="0" kern="1200" baseline="0" dirty="0" smtClean="0">
                <a:solidFill>
                  <a:schemeClr val="tx1"/>
                </a:solidFill>
                <a:latin typeface="+mn-lt"/>
                <a:ea typeface="+mn-ea"/>
                <a:cs typeface="+mn-cs"/>
              </a:rPr>
              <a:t> areas and </a:t>
            </a:r>
            <a:r>
              <a:rPr lang="sv-SE" sz="1200" i="0" kern="1200" baseline="0" dirty="0" err="1" smtClean="0">
                <a:solidFill>
                  <a:schemeClr val="tx1"/>
                </a:solidFill>
                <a:latin typeface="+mn-lt"/>
                <a:ea typeface="+mn-ea"/>
                <a:cs typeface="+mn-cs"/>
              </a:rPr>
              <a:t>most</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prone</a:t>
            </a:r>
            <a:r>
              <a:rPr lang="sv-SE" sz="1200" i="0" kern="1200" baseline="0" dirty="0" smtClean="0">
                <a:solidFill>
                  <a:schemeClr val="tx1"/>
                </a:solidFill>
                <a:latin typeface="+mn-lt"/>
                <a:ea typeface="+mn-ea"/>
                <a:cs typeface="+mn-cs"/>
              </a:rPr>
              <a:t> to </a:t>
            </a:r>
            <a:r>
              <a:rPr lang="sv-SE" sz="1200" i="0" kern="1200" baseline="0" dirty="0" err="1" smtClean="0">
                <a:solidFill>
                  <a:schemeClr val="tx1"/>
                </a:solidFill>
                <a:latin typeface="+mn-lt"/>
                <a:ea typeface="+mn-ea"/>
                <a:cs typeface="+mn-cs"/>
              </a:rPr>
              <a:t>flooding</a:t>
            </a:r>
            <a:r>
              <a:rPr lang="sv-SE" sz="1200" i="0" kern="1200" baseline="0" dirty="0" smtClean="0">
                <a:solidFill>
                  <a:schemeClr val="tx1"/>
                </a:solidFill>
                <a:latin typeface="+mn-lt"/>
                <a:ea typeface="+mn-ea"/>
                <a:cs typeface="+mn-cs"/>
              </a:rPr>
              <a:t>. This </a:t>
            </a:r>
            <a:r>
              <a:rPr lang="sv-SE" sz="1200" i="0" kern="1200" baseline="0" dirty="0" err="1" smtClean="0">
                <a:solidFill>
                  <a:schemeClr val="tx1"/>
                </a:solidFill>
                <a:latin typeface="+mn-lt"/>
                <a:ea typeface="+mn-ea"/>
                <a:cs typeface="+mn-cs"/>
              </a:rPr>
              <a:t>constitutes</a:t>
            </a:r>
            <a:r>
              <a:rPr lang="sv-SE" sz="1200" i="0" kern="1200" baseline="0" dirty="0" smtClean="0">
                <a:solidFill>
                  <a:schemeClr val="tx1"/>
                </a:solidFill>
                <a:latin typeface="+mn-lt"/>
                <a:ea typeface="+mn-ea"/>
                <a:cs typeface="+mn-cs"/>
              </a:rPr>
              <a:t> an </a:t>
            </a:r>
            <a:r>
              <a:rPr lang="sv-SE" sz="1200" i="0" kern="1200" baseline="0" dirty="0" err="1" smtClean="0">
                <a:solidFill>
                  <a:schemeClr val="tx1"/>
                </a:solidFill>
                <a:latin typeface="+mn-lt"/>
                <a:ea typeface="+mn-ea"/>
                <a:cs typeface="+mn-cs"/>
              </a:rPr>
              <a:t>engineering</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challenge</a:t>
            </a:r>
            <a:r>
              <a:rPr lang="sv-SE" sz="1200" i="0" kern="1200" baseline="0" dirty="0" smtClean="0">
                <a:solidFill>
                  <a:schemeClr val="tx1"/>
                </a:solidFill>
                <a:latin typeface="+mn-lt"/>
                <a:ea typeface="+mn-ea"/>
                <a:cs typeface="+mn-cs"/>
              </a:rPr>
              <a:t> for </a:t>
            </a:r>
            <a:r>
              <a:rPr lang="sv-SE" sz="1200" i="0" kern="1200" baseline="0" dirty="0" err="1" smtClean="0">
                <a:solidFill>
                  <a:schemeClr val="tx1"/>
                </a:solidFill>
                <a:latin typeface="+mn-lt"/>
                <a:ea typeface="+mn-ea"/>
                <a:cs typeface="+mn-cs"/>
              </a:rPr>
              <a:t>infrastructure</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development</a:t>
            </a:r>
            <a:r>
              <a:rPr lang="sv-SE" sz="1200" i="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200" i="0" kern="1200" baseline="0" dirty="0" err="1" smtClean="0">
                <a:solidFill>
                  <a:schemeClr val="tx1"/>
                </a:solidFill>
                <a:latin typeface="+mn-lt"/>
                <a:ea typeface="+mn-ea"/>
                <a:cs typeface="+mn-cs"/>
              </a:rPr>
              <a:t>Existing</a:t>
            </a:r>
            <a:r>
              <a:rPr lang="sv-SE" sz="1200" i="0" kern="1200" baseline="0" dirty="0" smtClean="0">
                <a:solidFill>
                  <a:schemeClr val="tx1"/>
                </a:solidFill>
                <a:latin typeface="+mn-lt"/>
                <a:ea typeface="+mn-ea"/>
                <a:cs typeface="+mn-cs"/>
              </a:rPr>
              <a:t> major </a:t>
            </a:r>
            <a:r>
              <a:rPr lang="sv-SE" sz="1200" i="0" kern="1200" baseline="0" dirty="0" err="1" smtClean="0">
                <a:solidFill>
                  <a:schemeClr val="tx1"/>
                </a:solidFill>
                <a:latin typeface="+mn-lt"/>
                <a:ea typeface="+mn-ea"/>
                <a:cs typeface="+mn-cs"/>
              </a:rPr>
              <a:t>transportation</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facilities</a:t>
            </a:r>
            <a:r>
              <a:rPr lang="sv-SE" sz="1200" i="0" kern="1200" baseline="0" dirty="0" smtClean="0">
                <a:solidFill>
                  <a:schemeClr val="tx1"/>
                </a:solidFill>
                <a:latin typeface="+mn-lt"/>
                <a:ea typeface="+mn-ea"/>
                <a:cs typeface="+mn-cs"/>
              </a:rPr>
              <a:t> are </a:t>
            </a:r>
            <a:r>
              <a:rPr lang="sv-SE" sz="1200" i="0" kern="1200" baseline="0" dirty="0" err="1" smtClean="0">
                <a:solidFill>
                  <a:schemeClr val="tx1"/>
                </a:solidFill>
                <a:latin typeface="+mn-lt"/>
                <a:ea typeface="+mn-ea"/>
                <a:cs typeface="+mn-cs"/>
              </a:rPr>
              <a:t>also</a:t>
            </a:r>
            <a:r>
              <a:rPr lang="sv-SE" sz="1200" i="0" kern="1200" baseline="0" dirty="0" smtClean="0">
                <a:solidFill>
                  <a:schemeClr val="tx1"/>
                </a:solidFill>
                <a:latin typeface="+mn-lt"/>
                <a:ea typeface="+mn-ea"/>
                <a:cs typeface="+mn-cs"/>
              </a:rPr>
              <a:t> at risk, for </a:t>
            </a:r>
            <a:r>
              <a:rPr lang="sv-SE" sz="1200" i="0" kern="1200" baseline="0" dirty="0" err="1" smtClean="0">
                <a:solidFill>
                  <a:schemeClr val="tx1"/>
                </a:solidFill>
                <a:latin typeface="+mn-lt"/>
                <a:ea typeface="+mn-ea"/>
                <a:cs typeface="+mn-cs"/>
              </a:rPr>
              <a:t>example</a:t>
            </a:r>
            <a:r>
              <a:rPr lang="sv-SE" sz="1200" i="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i="0" kern="1200" baseline="0" dirty="0" err="1" smtClean="0">
                <a:solidFill>
                  <a:schemeClr val="tx1"/>
                </a:solidFill>
                <a:latin typeface="+mn-lt"/>
                <a:ea typeface="+mn-ea"/>
                <a:cs typeface="+mn-cs"/>
              </a:rPr>
              <a:t>Highways</a:t>
            </a:r>
            <a:r>
              <a:rPr lang="sv-SE" sz="1200" i="0" kern="1200" baseline="0" dirty="0" smtClean="0">
                <a:solidFill>
                  <a:schemeClr val="tx1"/>
                </a:solidFill>
                <a:latin typeface="+mn-lt"/>
                <a:ea typeface="+mn-ea"/>
                <a:cs typeface="+mn-cs"/>
              </a:rPr>
              <a:t> E45 and E6 </a:t>
            </a:r>
            <a:r>
              <a:rPr lang="sv-SE" sz="1200" i="0" kern="1200" baseline="0" dirty="0" err="1" smtClean="0">
                <a:solidFill>
                  <a:schemeClr val="tx1"/>
                </a:solidFill>
                <a:latin typeface="+mn-lt"/>
                <a:ea typeface="+mn-ea"/>
                <a:cs typeface="+mn-cs"/>
              </a:rPr>
              <a:t>including</a:t>
            </a:r>
            <a:r>
              <a:rPr lang="sv-SE" sz="1200" i="0" kern="1200" baseline="0" dirty="0" smtClean="0">
                <a:solidFill>
                  <a:schemeClr val="tx1"/>
                </a:solidFill>
                <a:latin typeface="+mn-lt"/>
                <a:ea typeface="+mn-ea"/>
                <a:cs typeface="+mn-cs"/>
              </a:rPr>
              <a:t> the Tingstad tunnel, The Central Station and the Bohus </a:t>
            </a:r>
            <a:r>
              <a:rPr lang="sv-SE" sz="1200" i="0" kern="1200" baseline="0" dirty="0" err="1" smtClean="0">
                <a:solidFill>
                  <a:schemeClr val="tx1"/>
                </a:solidFill>
                <a:latin typeface="+mn-lt"/>
                <a:ea typeface="+mn-ea"/>
                <a:cs typeface="+mn-cs"/>
              </a:rPr>
              <a:t>rail</a:t>
            </a:r>
            <a:r>
              <a:rPr lang="sv-SE" sz="1200" i="0" kern="1200" baseline="0" dirty="0" smtClean="0">
                <a:solidFill>
                  <a:schemeClr val="tx1"/>
                </a:solidFill>
                <a:latin typeface="+mn-lt"/>
                <a:ea typeface="+mn-ea"/>
                <a:cs typeface="+mn-cs"/>
              </a:rPr>
              <a:t> </a:t>
            </a:r>
            <a:r>
              <a:rPr lang="sv-SE" sz="1200" i="0" kern="1200" baseline="0" dirty="0" err="1" smtClean="0">
                <a:solidFill>
                  <a:schemeClr val="tx1"/>
                </a:solidFill>
                <a:latin typeface="+mn-lt"/>
                <a:ea typeface="+mn-ea"/>
                <a:cs typeface="+mn-cs"/>
              </a:rPr>
              <a:t>line</a:t>
            </a:r>
            <a:r>
              <a:rPr lang="sv-SE" sz="1200" i="0" kern="1200" baseline="0" dirty="0" smtClean="0">
                <a:solidFill>
                  <a:schemeClr val="tx1"/>
                </a:solidFill>
                <a:latin typeface="+mn-lt"/>
                <a:ea typeface="+mn-ea"/>
                <a:cs typeface="+mn-cs"/>
              </a:rPr>
              <a:t>.</a:t>
            </a:r>
            <a:endParaRPr lang="sv-SE" sz="1200" i="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9</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3" name="Platshållare för bild 2"/>
          <p:cNvSpPr>
            <a:spLocks noGrp="1"/>
          </p:cNvSpPr>
          <p:nvPr>
            <p:ph type="pic" sz="quarter" idx="15" hasCustomPrompt="1"/>
          </p:nvPr>
        </p:nvSpPr>
        <p:spPr>
          <a:xfrm>
            <a:off x="2371725" y="176213"/>
            <a:ext cx="6583363" cy="6518275"/>
          </a:xfrm>
          <a:solidFill>
            <a:schemeClr val="accent1"/>
          </a:solidFill>
        </p:spPr>
        <p:txBody>
          <a:bodyPr lIns="180000" tIns="180000" rIns="0"/>
          <a:lstStyle>
            <a:lvl1pPr>
              <a:defRPr sz="1200">
                <a:solidFill>
                  <a:schemeClr val="bg2"/>
                </a:solidFill>
              </a:defRPr>
            </a:lvl1pPr>
          </a:lstStyle>
          <a:p>
            <a:r>
              <a:rPr lang="sv-SE" dirty="0" smtClean="0"/>
              <a:t>Klicka på ikonen för att infoga bild</a:t>
            </a:r>
            <a:endParaRPr lang="sv-SE" dirty="0"/>
          </a:p>
        </p:txBody>
      </p:sp>
      <p:sp>
        <p:nvSpPr>
          <p:cNvPr id="8" name="Rektangel 7"/>
          <p:cNvSpPr/>
          <p:nvPr userDrawn="1"/>
        </p:nvSpPr>
        <p:spPr>
          <a:xfrm>
            <a:off x="190500" y="176213"/>
            <a:ext cx="2180560" cy="65182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ubrik 4"/>
          <p:cNvSpPr>
            <a:spLocks noGrp="1"/>
          </p:cNvSpPr>
          <p:nvPr>
            <p:ph type="title" hasCustomPrompt="1"/>
          </p:nvPr>
        </p:nvSpPr>
        <p:spPr>
          <a:xfrm>
            <a:off x="3181221" y="2238999"/>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2" name="Platshållare för text 11"/>
          <p:cNvSpPr>
            <a:spLocks noGrp="1"/>
          </p:cNvSpPr>
          <p:nvPr>
            <p:ph type="body" sz="quarter" idx="14" hasCustomPrompt="1"/>
          </p:nvPr>
        </p:nvSpPr>
        <p:spPr>
          <a:xfrm>
            <a:off x="3200399" y="3556710"/>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
        <p:nvSpPr>
          <p:cNvPr id="6" name="Platshållare för text 5"/>
          <p:cNvSpPr>
            <a:spLocks noGrp="1"/>
          </p:cNvSpPr>
          <p:nvPr>
            <p:ph type="body" sz="quarter" idx="16" hasCustomPrompt="1"/>
          </p:nvPr>
        </p:nvSpPr>
        <p:spPr>
          <a:xfrm>
            <a:off x="3200399" y="3982827"/>
            <a:ext cx="5475619" cy="255887"/>
          </a:xfrm>
        </p:spPr>
        <p:txBody>
          <a:bodyPr/>
          <a:lstStyle>
            <a:lvl1pPr marL="0" indent="0">
              <a:spcAft>
                <a:spcPts val="0"/>
              </a:spcAft>
              <a:buNone/>
              <a:defRPr sz="16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smtClean="0"/>
              <a:t>Eventuellt namn på föredragshållaren</a:t>
            </a:r>
          </a:p>
        </p:txBody>
      </p:sp>
      <p:grpSp>
        <p:nvGrpSpPr>
          <p:cNvPr id="11" name="Grupp 10"/>
          <p:cNvGrpSpPr/>
          <p:nvPr userDrawn="1"/>
        </p:nvGrpSpPr>
        <p:grpSpPr>
          <a:xfrm>
            <a:off x="836613" y="2589373"/>
            <a:ext cx="893762" cy="1386038"/>
            <a:chOff x="836613" y="2589373"/>
            <a:chExt cx="893762" cy="1386038"/>
          </a:xfrm>
        </p:grpSpPr>
        <p:pic>
          <p:nvPicPr>
            <p:cNvPr id="13" name="Bildobjekt 12"/>
            <p:cNvPicPr>
              <a:picLocks noChangeAspect="1"/>
            </p:cNvPicPr>
            <p:nvPr userDrawn="1"/>
          </p:nvPicPr>
          <p:blipFill rotWithShape="1">
            <a:blip r:embed="rId2" cstate="screen">
              <a:extLst>
                <a:ext uri="{BEBA8EAE-BF5A-486C-A8C5-ECC9F3942E4B}">
                  <a14:imgProps xmlns="" xmlns:a14="http://schemas.microsoft.com/office/drawing/2010/main">
                    <a14:imgLayer r:embed="rId3">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4" name="Bildobjekt 13"/>
            <p:cNvPicPr>
              <a:picLocks noChangeAspect="1"/>
            </p:cNvPicPr>
            <p:nvPr userDrawn="1"/>
          </p:nvPicPr>
          <p:blipFill rotWithShape="1">
            <a:blip r:embed="rId4"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4007312406"/>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1791085175"/>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9915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sp>
        <p:nvSpPr>
          <p:cNvPr id="22" name="Underrubrik 2"/>
          <p:cNvSpPr>
            <a:spLocks noGrp="1"/>
          </p:cNvSpPr>
          <p:nvPr>
            <p:ph type="subTitle" idx="13" hasCustomPrompt="1"/>
          </p:nvPr>
        </p:nvSpPr>
        <p:spPr>
          <a:xfrm>
            <a:off x="738482" y="114774"/>
            <a:ext cx="7586368" cy="460022"/>
          </a:xfrm>
        </p:spPr>
        <p:txBody>
          <a:bodyPr lIns="0" tIns="0" rIns="0" bIns="0">
            <a:normAutofit/>
          </a:bodyPr>
          <a:lstStyle>
            <a:lvl1pPr marL="0" indent="0" algn="l">
              <a:buNone/>
              <a:defRPr sz="3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Rubrik</a:t>
            </a:r>
            <a:endParaRPr lang="sv-SE" dirty="0"/>
          </a:p>
        </p:txBody>
      </p:sp>
      <p:pic>
        <p:nvPicPr>
          <p:cNvPr id="30" name="Bildobjekt 29" descr="punkt.png"/>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110071" y="101604"/>
            <a:ext cx="490366" cy="490366"/>
          </a:xfrm>
          <a:prstGeom prst="rect">
            <a:avLst/>
          </a:prstGeom>
        </p:spPr>
      </p:pic>
      <p:sp>
        <p:nvSpPr>
          <p:cNvPr id="8" name="Platshållare för datum 3"/>
          <p:cNvSpPr>
            <a:spLocks noGrp="1"/>
          </p:cNvSpPr>
          <p:nvPr>
            <p:ph type="dt" sz="half" idx="2"/>
          </p:nvPr>
        </p:nvSpPr>
        <p:spPr>
          <a:xfrm>
            <a:off x="7563450" y="6267089"/>
            <a:ext cx="1428150" cy="246063"/>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sv-SE" dirty="0"/>
          </a:p>
        </p:txBody>
      </p:sp>
      <p:sp>
        <p:nvSpPr>
          <p:cNvPr id="10" name="Platshållare för sidfot 4"/>
          <p:cNvSpPr>
            <a:spLocks noGrp="1"/>
          </p:cNvSpPr>
          <p:nvPr>
            <p:ph type="ftr" sz="quarter" idx="3"/>
          </p:nvPr>
        </p:nvSpPr>
        <p:spPr>
          <a:xfrm>
            <a:off x="6712012" y="6538912"/>
            <a:ext cx="2279588" cy="135444"/>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sv-SE" dirty="0"/>
          </a:p>
        </p:txBody>
      </p:sp>
      <p:sp>
        <p:nvSpPr>
          <p:cNvPr id="11" name="Platshållare för text 14"/>
          <p:cNvSpPr>
            <a:spLocks noGrp="1"/>
          </p:cNvSpPr>
          <p:nvPr>
            <p:ph type="body" sz="quarter" idx="15" hasCustomPrompt="1"/>
          </p:nvPr>
        </p:nvSpPr>
        <p:spPr>
          <a:xfrm>
            <a:off x="738482" y="1228725"/>
            <a:ext cx="7586368" cy="3505200"/>
          </a:xfrm>
        </p:spPr>
        <p:txBody>
          <a:bodyPr>
            <a:normAutofit/>
          </a:bodyPr>
          <a:lstStyle>
            <a:lvl1pPr marL="177800" indent="-177800">
              <a:defRPr sz="1800"/>
            </a:lvl1pPr>
            <a:lvl2pPr marL="177800" indent="-177800">
              <a:defRPr sz="1800"/>
            </a:lvl2pPr>
            <a:lvl3pPr marL="177800" indent="-177800">
              <a:defRPr sz="1800"/>
            </a:lvl3pPr>
            <a:lvl4pPr marL="177800" indent="-177800">
              <a:defRPr sz="1800"/>
            </a:lvl4pPr>
            <a:lvl5pPr marL="177800" indent="-177800">
              <a:defRPr sz="1800"/>
            </a:lvl5pPr>
          </a:lstStyle>
          <a:p>
            <a:pPr lvl="0"/>
            <a:r>
              <a:rPr lang="sv-SE" dirty="0" smtClean="0"/>
              <a:t>Text</a:t>
            </a:r>
            <a:endParaRPr lang="sv-SE" dirty="0"/>
          </a:p>
        </p:txBody>
      </p:sp>
    </p:spTree>
    <p:extLst>
      <p:ext uri="{BB962C8B-B14F-4D97-AF65-F5344CB8AC3E}">
        <p14:creationId xmlns="" xmlns:p14="http://schemas.microsoft.com/office/powerpoint/2010/main" val="64469763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7" name="Bildobjekt 6" descr="GBGstad-PPT-BKGR.jpg"/>
          <p:cNvPicPr>
            <a:picLocks noChangeAspect="1"/>
          </p:cNvPicPr>
          <p:nvPr userDrawn="1"/>
        </p:nvPicPr>
        <p:blipFill>
          <a:blip r:embed="rId2" cstate="screen"/>
          <a:stretch>
            <a:fillRect/>
          </a:stretch>
        </p:blipFill>
        <p:spPr>
          <a:xfrm flipH="1">
            <a:off x="1" y="0"/>
            <a:ext cx="9143998" cy="6857999"/>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0"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2" name="Bildobjekt 11"/>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1529010743"/>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783435708"/>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3" name="Platshållare för sidfot 2"/>
          <p:cNvSpPr>
            <a:spLocks noGrp="1"/>
          </p:cNvSpPr>
          <p:nvPr>
            <p:ph type="ftr" sz="quarter" idx="17"/>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3455697130"/>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999022756"/>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145963504"/>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561076144"/>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2289522062"/>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93985898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sp>
        <p:nvSpPr>
          <p:cNvPr id="22" name="Underrubrik 2"/>
          <p:cNvSpPr>
            <a:spLocks noGrp="1"/>
          </p:cNvSpPr>
          <p:nvPr>
            <p:ph type="subTitle" idx="13" hasCustomPrompt="1"/>
          </p:nvPr>
        </p:nvSpPr>
        <p:spPr>
          <a:xfrm>
            <a:off x="738482" y="114774"/>
            <a:ext cx="7586368" cy="460022"/>
          </a:xfrm>
        </p:spPr>
        <p:txBody>
          <a:bodyPr lIns="0" tIns="0" rIns="0" bIns="0">
            <a:normAutofit/>
          </a:bodyPr>
          <a:lstStyle>
            <a:lvl1pPr marL="0" indent="0" algn="l">
              <a:buNone/>
              <a:defRPr sz="3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Rubrik</a:t>
            </a:r>
            <a:endParaRPr lang="sv-SE" dirty="0"/>
          </a:p>
        </p:txBody>
      </p:sp>
      <p:pic>
        <p:nvPicPr>
          <p:cNvPr id="30" name="Bildobjekt 29" descr="punkt.png"/>
          <p:cNvPicPr>
            <a:picLocks noChangeAspect="1"/>
          </p:cNvPicPr>
          <p:nvPr userDrawn="1"/>
        </p:nvPicPr>
        <p:blipFill>
          <a:blip r:embed="rId2" cstate="email">
            <a:extLst>
              <a:ext uri="{28A0092B-C50C-407E-A947-70E740481C1C}">
                <a14:useLocalDpi xmlns="" xmlns:a14="http://schemas.microsoft.com/office/drawing/2010/main" val="0"/>
              </a:ext>
            </a:extLst>
          </a:blip>
          <a:stretch>
            <a:fillRect/>
          </a:stretch>
        </p:blipFill>
        <p:spPr>
          <a:xfrm>
            <a:off x="110071" y="101604"/>
            <a:ext cx="490366" cy="490366"/>
          </a:xfrm>
          <a:prstGeom prst="rect">
            <a:avLst/>
          </a:prstGeom>
        </p:spPr>
      </p:pic>
      <p:sp>
        <p:nvSpPr>
          <p:cNvPr id="8" name="Platshållare för datum 3"/>
          <p:cNvSpPr>
            <a:spLocks noGrp="1"/>
          </p:cNvSpPr>
          <p:nvPr>
            <p:ph type="dt" sz="half" idx="2"/>
          </p:nvPr>
        </p:nvSpPr>
        <p:spPr>
          <a:xfrm>
            <a:off x="7563450" y="6267089"/>
            <a:ext cx="1428150" cy="246063"/>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sv-SE" dirty="0"/>
          </a:p>
        </p:txBody>
      </p:sp>
      <p:sp>
        <p:nvSpPr>
          <p:cNvPr id="10" name="Platshållare för sidfot 4"/>
          <p:cNvSpPr>
            <a:spLocks noGrp="1"/>
          </p:cNvSpPr>
          <p:nvPr>
            <p:ph type="ftr" sz="quarter" idx="3"/>
          </p:nvPr>
        </p:nvSpPr>
        <p:spPr>
          <a:xfrm>
            <a:off x="6712012" y="6538912"/>
            <a:ext cx="2279588" cy="135444"/>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sv-SE" dirty="0"/>
          </a:p>
        </p:txBody>
      </p:sp>
      <p:sp>
        <p:nvSpPr>
          <p:cNvPr id="11" name="Platshållare för text 14"/>
          <p:cNvSpPr>
            <a:spLocks noGrp="1"/>
          </p:cNvSpPr>
          <p:nvPr>
            <p:ph type="body" sz="quarter" idx="15" hasCustomPrompt="1"/>
          </p:nvPr>
        </p:nvSpPr>
        <p:spPr>
          <a:xfrm>
            <a:off x="738482" y="1228725"/>
            <a:ext cx="7586368" cy="3505200"/>
          </a:xfrm>
        </p:spPr>
        <p:txBody>
          <a:bodyPr>
            <a:normAutofit/>
          </a:bodyPr>
          <a:lstStyle>
            <a:lvl1pPr marL="177800" indent="-177800">
              <a:defRPr sz="1800"/>
            </a:lvl1pPr>
            <a:lvl2pPr marL="177800" indent="-177800">
              <a:defRPr sz="1800"/>
            </a:lvl2pPr>
            <a:lvl3pPr marL="177800" indent="-177800">
              <a:defRPr sz="1800"/>
            </a:lvl3pPr>
            <a:lvl4pPr marL="177800" indent="-177800">
              <a:defRPr sz="1800"/>
            </a:lvl4pPr>
            <a:lvl5pPr marL="177800" indent="-177800">
              <a:defRPr sz="1800"/>
            </a:lvl5pPr>
          </a:lstStyle>
          <a:p>
            <a:pPr lvl="0"/>
            <a:r>
              <a:rPr lang="sv-SE" dirty="0" smtClean="0"/>
              <a:t>Text</a:t>
            </a:r>
            <a:endParaRPr lang="sv-SE" dirty="0"/>
          </a:p>
        </p:txBody>
      </p:sp>
    </p:spTree>
    <p:extLst>
      <p:ext uri="{BB962C8B-B14F-4D97-AF65-F5344CB8AC3E}">
        <p14:creationId xmlns="" xmlns:p14="http://schemas.microsoft.com/office/powerpoint/2010/main" val="64469763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2439310089"/>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505727683"/>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8" cy="6857998"/>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0" name="Bildobjekt 9"/>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1381257617"/>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2934426288"/>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2614402433"/>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64005436"/>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665383926"/>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628318700"/>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377501513"/>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ubrik och bild - hel sid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8" name="Platshållare för bild 7"/>
          <p:cNvSpPr>
            <a:spLocks noGrp="1"/>
          </p:cNvSpPr>
          <p:nvPr>
            <p:ph type="pic" sz="quarter" idx="13"/>
          </p:nvPr>
        </p:nvSpPr>
        <p:spPr>
          <a:xfrm>
            <a:off x="176400" y="1368000"/>
            <a:ext cx="8784000" cy="4788000"/>
          </a:xfrm>
        </p:spPr>
        <p:txBody>
          <a:bodyPr/>
          <a:lstStyle/>
          <a:p>
            <a:endParaRPr lang="sv-SE"/>
          </a:p>
        </p:txBody>
      </p:sp>
      <p:sp>
        <p:nvSpPr>
          <p:cNvPr id="3" name="Platshållare för sidfot 2"/>
          <p:cNvSpPr>
            <a:spLocks noGrp="1"/>
          </p:cNvSpPr>
          <p:nvPr>
            <p:ph type="ftr" sz="quarter" idx="14"/>
          </p:nvPr>
        </p:nvSpPr>
        <p:spPr>
          <a:xfrm>
            <a:off x="5863218" y="6290316"/>
            <a:ext cx="2895600" cy="417575"/>
          </a:xfrm>
          <a:prstGeom prst="rect">
            <a:avLst/>
          </a:prstGeom>
        </p:spPr>
        <p:txBody>
          <a:bodyPr/>
          <a:lstStyle/>
          <a:p>
            <a:r>
              <a:rPr lang="en-GB" smtClean="0"/>
              <a:t>CITY DEVELOPMENT</a:t>
            </a:r>
            <a:endParaRPr lang="en-GB" dirty="0"/>
          </a:p>
        </p:txBody>
      </p:sp>
      <p:sp>
        <p:nvSpPr>
          <p:cNvPr id="7" name="Platshållare för bildnummer 6"/>
          <p:cNvSpPr>
            <a:spLocks noGrp="1"/>
          </p:cNvSpPr>
          <p:nvPr>
            <p:ph type="sldNum" sz="quarter" idx="15"/>
          </p:nvPr>
        </p:nvSpPr>
        <p:spPr>
          <a:xfrm>
            <a:off x="4345727" y="6290316"/>
            <a:ext cx="452546" cy="417576"/>
          </a:xfrm>
          <a:prstGeom prst="rect">
            <a:avLst/>
          </a:prstGeom>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3864550752"/>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002246433"/>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3409972941"/>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264982529"/>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11" name="Bildobjekt 10" descr="GBGstad-PPT-BKGR.jpg"/>
          <p:cNvPicPr>
            <a:picLocks noChangeAspect="1"/>
          </p:cNvPicPr>
          <p:nvPr userDrawn="1"/>
        </p:nvPicPr>
        <p:blipFill>
          <a:blip r:embed="rId2" cstate="screen"/>
          <a:stretch>
            <a:fillRect/>
          </a:stretch>
        </p:blipFill>
        <p:spPr>
          <a:xfrm flipH="1">
            <a:off x="0" y="0"/>
            <a:ext cx="9143997" cy="6857998"/>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0" name="Bildobjekt 9"/>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3818646675"/>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2377047688"/>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1731487495"/>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398970414"/>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84982284"/>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4179532367"/>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Rubrik 2 rader, bild &amp; brödtext- blå ton2">
    <p:spTree>
      <p:nvGrpSpPr>
        <p:cNvPr id="1" name=""/>
        <p:cNvGrpSpPr/>
        <p:nvPr/>
      </p:nvGrpSpPr>
      <p:grpSpPr>
        <a:xfrm>
          <a:off x="0" y="0"/>
          <a:ext cx="0" cy="0"/>
          <a:chOff x="0" y="0"/>
          <a:chExt cx="0" cy="0"/>
        </a:xfrm>
      </p:grpSpPr>
      <p:sp>
        <p:nvSpPr>
          <p:cNvPr id="2" name="Rubrik 1"/>
          <p:cNvSpPr>
            <a:spLocks noGrp="1"/>
          </p:cNvSpPr>
          <p:nvPr>
            <p:ph type="title"/>
          </p:nvPr>
        </p:nvSpPr>
        <p:spPr>
          <a:xfrm>
            <a:off x="658800" y="421200"/>
            <a:ext cx="6738950" cy="1013400"/>
          </a:xfrm>
        </p:spPr>
        <p:txBody>
          <a:bodyPr/>
          <a:lstStyle/>
          <a:p>
            <a:r>
              <a:rPr lang="sv-SE" dirty="0" smtClean="0"/>
              <a:t>Klicka här för att ändra format</a:t>
            </a:r>
            <a:endParaRPr lang="sv-SE" dirty="0"/>
          </a:p>
        </p:txBody>
      </p:sp>
      <p:sp>
        <p:nvSpPr>
          <p:cNvPr id="6" name="Platshållare för bild 7"/>
          <p:cNvSpPr>
            <a:spLocks noGrp="1"/>
          </p:cNvSpPr>
          <p:nvPr>
            <p:ph type="pic" sz="quarter" idx="13"/>
          </p:nvPr>
        </p:nvSpPr>
        <p:spPr>
          <a:xfrm>
            <a:off x="176400" y="1368000"/>
            <a:ext cx="2916000" cy="4788000"/>
          </a:xfrm>
          <a:prstGeom prst="rect">
            <a:avLst/>
          </a:prstGeom>
        </p:spPr>
        <p:txBody>
          <a:bodyPr/>
          <a:lstStyle>
            <a:lvl1pPr marL="0" indent="0">
              <a:buNone/>
              <a:defRPr/>
            </a:lvl1pPr>
          </a:lstStyle>
          <a:p>
            <a:endParaRPr lang="en-GB" dirty="0"/>
          </a:p>
        </p:txBody>
      </p:sp>
      <p:sp>
        <p:nvSpPr>
          <p:cNvPr id="7" name="Rektangel 6"/>
          <p:cNvSpPr/>
          <p:nvPr userDrawn="1"/>
        </p:nvSpPr>
        <p:spPr>
          <a:xfrm>
            <a:off x="176400" y="3976582"/>
            <a:ext cx="8788384" cy="2179418"/>
          </a:xfrm>
          <a:prstGeom prst="rect">
            <a:avLst/>
          </a:prstGeom>
          <a:gradFill flip="none" rotWithShape="1">
            <a:gsLst>
              <a:gs pos="0">
                <a:srgbClr val="8CC2F2">
                  <a:lumMod val="40000"/>
                  <a:lumOff val="60000"/>
                  <a:alpha val="55000"/>
                </a:srgbClr>
              </a:gs>
              <a:gs pos="100000">
                <a:srgbClr val="FFFFFF">
                  <a:alpha val="55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tshållare för innehåll 2"/>
          <p:cNvSpPr>
            <a:spLocks noGrp="1"/>
          </p:cNvSpPr>
          <p:nvPr>
            <p:ph idx="1"/>
          </p:nvPr>
        </p:nvSpPr>
        <p:spPr>
          <a:xfrm>
            <a:off x="3492000" y="1569600"/>
            <a:ext cx="5190038" cy="3199901"/>
          </a:xfrm>
          <a:prstGeom prst="rect">
            <a:avLst/>
          </a:prstGeom>
        </p:spPr>
        <p:txBody>
          <a:bodyPr>
            <a:normAutofit/>
          </a:bodyPr>
          <a:lstStyle>
            <a:lvl1pPr marL="0" indent="0">
              <a:spcBef>
                <a:spcPts val="0"/>
              </a:spcBef>
              <a:spcAft>
                <a:spcPts val="5000"/>
              </a:spcAft>
              <a:buNone/>
              <a:defRPr sz="1800">
                <a:solidFill>
                  <a:srgbClr val="000000"/>
                </a:solidFill>
              </a:defRPr>
            </a:lvl1pPr>
            <a:lvl2pPr marL="457200" indent="0">
              <a:spcBef>
                <a:spcPts val="0"/>
              </a:spcBef>
              <a:spcAft>
                <a:spcPts val="5000"/>
              </a:spcAft>
              <a:buNone/>
              <a:defRPr sz="1800"/>
            </a:lvl2pPr>
            <a:lvl3pPr marL="914400" indent="0">
              <a:spcBef>
                <a:spcPts val="0"/>
              </a:spcBef>
              <a:spcAft>
                <a:spcPts val="5000"/>
              </a:spcAft>
              <a:buNone/>
              <a:defRPr sz="1800"/>
            </a:lvl3pPr>
            <a:lvl4pPr marL="1371600" indent="0">
              <a:spcBef>
                <a:spcPts val="0"/>
              </a:spcBef>
              <a:spcAft>
                <a:spcPts val="5000"/>
              </a:spcAft>
              <a:buNone/>
              <a:defRPr sz="1800"/>
            </a:lvl4pPr>
            <a:lvl5pPr marL="1828800" indent="0">
              <a:spcBef>
                <a:spcPts val="0"/>
              </a:spcBef>
              <a:spcAft>
                <a:spcPts val="5000"/>
              </a:spcAft>
              <a:buNone/>
              <a:defRPr sz="1800"/>
            </a:lvl5pPr>
          </a:lstStyle>
          <a:p>
            <a:pPr lvl="0"/>
            <a:r>
              <a:rPr lang="sv-SE" dirty="0" smtClean="0"/>
              <a:t>Klicka här för att ändra format på bakgrundstexten</a:t>
            </a:r>
          </a:p>
        </p:txBody>
      </p:sp>
      <p:sp>
        <p:nvSpPr>
          <p:cNvPr id="9" name="Platshållare för sidfot 8"/>
          <p:cNvSpPr>
            <a:spLocks noGrp="1"/>
          </p:cNvSpPr>
          <p:nvPr>
            <p:ph type="ftr" sz="quarter" idx="14"/>
          </p:nvPr>
        </p:nvSpPr>
        <p:spPr>
          <a:xfrm>
            <a:off x="5863218" y="6290316"/>
            <a:ext cx="2895600" cy="417575"/>
          </a:xfrm>
          <a:prstGeom prst="rect">
            <a:avLst/>
          </a:prstGeom>
        </p:spPr>
        <p:txBody>
          <a:bodyPr/>
          <a:lstStyle/>
          <a:p>
            <a:r>
              <a:rPr lang="en-GB" smtClean="0"/>
              <a:t>CITY DEVELOPMENT</a:t>
            </a:r>
            <a:endParaRPr lang="en-GB" dirty="0"/>
          </a:p>
        </p:txBody>
      </p:sp>
      <p:sp>
        <p:nvSpPr>
          <p:cNvPr id="10" name="Platshållare för bildnummer 9"/>
          <p:cNvSpPr>
            <a:spLocks noGrp="1"/>
          </p:cNvSpPr>
          <p:nvPr>
            <p:ph type="sldNum" sz="quarter" idx="15"/>
          </p:nvPr>
        </p:nvSpPr>
        <p:spPr>
          <a:xfrm>
            <a:off x="4345727" y="6290316"/>
            <a:ext cx="452546" cy="417576"/>
          </a:xfrm>
          <a:prstGeom prst="rect">
            <a:avLst/>
          </a:prstGeom>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315544675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651498529"/>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873494189"/>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534194891"/>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38672319"/>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7" cy="6857997"/>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0" name="Bildobjekt 9"/>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711608961"/>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1774706950"/>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561185946"/>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70593725"/>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354813353"/>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Rubrik 2 rader, bild &amp; brödtext- blå ton2">
    <p:spTree>
      <p:nvGrpSpPr>
        <p:cNvPr id="1" name=""/>
        <p:cNvGrpSpPr/>
        <p:nvPr/>
      </p:nvGrpSpPr>
      <p:grpSpPr>
        <a:xfrm>
          <a:off x="0" y="0"/>
          <a:ext cx="0" cy="0"/>
          <a:chOff x="0" y="0"/>
          <a:chExt cx="0" cy="0"/>
        </a:xfrm>
      </p:grpSpPr>
      <p:sp>
        <p:nvSpPr>
          <p:cNvPr id="2" name="Rubrik 1"/>
          <p:cNvSpPr>
            <a:spLocks noGrp="1"/>
          </p:cNvSpPr>
          <p:nvPr>
            <p:ph type="title"/>
          </p:nvPr>
        </p:nvSpPr>
        <p:spPr>
          <a:xfrm>
            <a:off x="658800" y="421200"/>
            <a:ext cx="6738950" cy="1013400"/>
          </a:xfrm>
        </p:spPr>
        <p:txBody>
          <a:bodyPr/>
          <a:lstStyle/>
          <a:p>
            <a:r>
              <a:rPr lang="sv-SE" dirty="0" smtClean="0"/>
              <a:t>Klicka här för att ändra format</a:t>
            </a:r>
            <a:endParaRPr lang="sv-SE" dirty="0"/>
          </a:p>
        </p:txBody>
      </p:sp>
      <p:sp>
        <p:nvSpPr>
          <p:cNvPr id="6" name="Platshållare för bild 7"/>
          <p:cNvSpPr>
            <a:spLocks noGrp="1"/>
          </p:cNvSpPr>
          <p:nvPr>
            <p:ph type="pic" sz="quarter" idx="13"/>
          </p:nvPr>
        </p:nvSpPr>
        <p:spPr>
          <a:xfrm>
            <a:off x="176400" y="1368000"/>
            <a:ext cx="2916000" cy="4788000"/>
          </a:xfrm>
          <a:prstGeom prst="rect">
            <a:avLst/>
          </a:prstGeom>
        </p:spPr>
        <p:txBody>
          <a:bodyPr/>
          <a:lstStyle>
            <a:lvl1pPr marL="0" indent="0">
              <a:buNone/>
              <a:defRPr/>
            </a:lvl1pPr>
          </a:lstStyle>
          <a:p>
            <a:endParaRPr lang="en-GB" dirty="0"/>
          </a:p>
        </p:txBody>
      </p:sp>
      <p:sp>
        <p:nvSpPr>
          <p:cNvPr id="7" name="Rektangel 6"/>
          <p:cNvSpPr/>
          <p:nvPr userDrawn="1"/>
        </p:nvSpPr>
        <p:spPr>
          <a:xfrm>
            <a:off x="176400" y="3976582"/>
            <a:ext cx="8788384" cy="2179418"/>
          </a:xfrm>
          <a:prstGeom prst="rect">
            <a:avLst/>
          </a:prstGeom>
          <a:gradFill flip="none" rotWithShape="1">
            <a:gsLst>
              <a:gs pos="0">
                <a:srgbClr val="8CC2F2">
                  <a:lumMod val="40000"/>
                  <a:lumOff val="60000"/>
                  <a:alpha val="55000"/>
                </a:srgbClr>
              </a:gs>
              <a:gs pos="100000">
                <a:srgbClr val="FFFFFF">
                  <a:alpha val="55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tshållare för innehåll 2"/>
          <p:cNvSpPr>
            <a:spLocks noGrp="1"/>
          </p:cNvSpPr>
          <p:nvPr>
            <p:ph idx="1"/>
          </p:nvPr>
        </p:nvSpPr>
        <p:spPr>
          <a:xfrm>
            <a:off x="3492000" y="1569600"/>
            <a:ext cx="5190038" cy="3199901"/>
          </a:xfrm>
          <a:prstGeom prst="rect">
            <a:avLst/>
          </a:prstGeom>
        </p:spPr>
        <p:txBody>
          <a:bodyPr>
            <a:normAutofit/>
          </a:bodyPr>
          <a:lstStyle>
            <a:lvl1pPr marL="0" indent="0">
              <a:spcBef>
                <a:spcPts val="0"/>
              </a:spcBef>
              <a:spcAft>
                <a:spcPts val="5000"/>
              </a:spcAft>
              <a:buNone/>
              <a:defRPr sz="1800">
                <a:solidFill>
                  <a:srgbClr val="000000"/>
                </a:solidFill>
              </a:defRPr>
            </a:lvl1pPr>
            <a:lvl2pPr marL="457200" indent="0">
              <a:spcBef>
                <a:spcPts val="0"/>
              </a:spcBef>
              <a:spcAft>
                <a:spcPts val="5000"/>
              </a:spcAft>
              <a:buNone/>
              <a:defRPr sz="1800"/>
            </a:lvl2pPr>
            <a:lvl3pPr marL="914400" indent="0">
              <a:spcBef>
                <a:spcPts val="0"/>
              </a:spcBef>
              <a:spcAft>
                <a:spcPts val="5000"/>
              </a:spcAft>
              <a:buNone/>
              <a:defRPr sz="1800"/>
            </a:lvl3pPr>
            <a:lvl4pPr marL="1371600" indent="0">
              <a:spcBef>
                <a:spcPts val="0"/>
              </a:spcBef>
              <a:spcAft>
                <a:spcPts val="5000"/>
              </a:spcAft>
              <a:buNone/>
              <a:defRPr sz="1800"/>
            </a:lvl4pPr>
            <a:lvl5pPr marL="1828800" indent="0">
              <a:spcBef>
                <a:spcPts val="0"/>
              </a:spcBef>
              <a:spcAft>
                <a:spcPts val="5000"/>
              </a:spcAft>
              <a:buNone/>
              <a:defRPr sz="1800"/>
            </a:lvl5pPr>
          </a:lstStyle>
          <a:p>
            <a:pPr lvl="0"/>
            <a:r>
              <a:rPr lang="sv-SE" dirty="0" smtClean="0"/>
              <a:t>Klicka här för att ändra format på bakgrundstexten</a:t>
            </a:r>
          </a:p>
        </p:txBody>
      </p:sp>
      <p:sp>
        <p:nvSpPr>
          <p:cNvPr id="9" name="Platshållare för sidfot 8"/>
          <p:cNvSpPr>
            <a:spLocks noGrp="1"/>
          </p:cNvSpPr>
          <p:nvPr>
            <p:ph type="ftr" sz="quarter" idx="14"/>
          </p:nvPr>
        </p:nvSpPr>
        <p:spPr>
          <a:xfrm>
            <a:off x="5863218" y="6290316"/>
            <a:ext cx="2895600" cy="417575"/>
          </a:xfrm>
          <a:prstGeom prst="rect">
            <a:avLst/>
          </a:prstGeom>
        </p:spPr>
        <p:txBody>
          <a:bodyPr/>
          <a:lstStyle/>
          <a:p>
            <a:r>
              <a:rPr lang="en-GB" smtClean="0"/>
              <a:t>CITY DEVELOPMENT</a:t>
            </a:r>
            <a:endParaRPr lang="en-GB" dirty="0"/>
          </a:p>
        </p:txBody>
      </p:sp>
      <p:sp>
        <p:nvSpPr>
          <p:cNvPr id="10" name="Platshållare för bildnummer 9"/>
          <p:cNvSpPr>
            <a:spLocks noGrp="1"/>
          </p:cNvSpPr>
          <p:nvPr>
            <p:ph type="sldNum" sz="quarter" idx="15"/>
          </p:nvPr>
        </p:nvSpPr>
        <p:spPr>
          <a:xfrm>
            <a:off x="4345727" y="6290316"/>
            <a:ext cx="452546" cy="417576"/>
          </a:xfrm>
          <a:prstGeom prst="rect">
            <a:avLst/>
          </a:prstGeom>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3155446755"/>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045722916"/>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2600302054"/>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348373615"/>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4148156067"/>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665992439"/>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vslutsida-grön">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12"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9" name="Grupp 8"/>
          <p:cNvGrpSpPr/>
          <p:nvPr userDrawn="1"/>
        </p:nvGrpSpPr>
        <p:grpSpPr>
          <a:xfrm>
            <a:off x="836613" y="2589373"/>
            <a:ext cx="893762" cy="1386038"/>
            <a:chOff x="836613" y="2589373"/>
            <a:chExt cx="893762" cy="1386038"/>
          </a:xfrm>
        </p:grpSpPr>
        <p:pic>
          <p:nvPicPr>
            <p:cNvPr id="15" name="Bildobjekt 14"/>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6" name="Bildobjekt 15"/>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177477847"/>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vslutsida-röd">
    <p:spTree>
      <p:nvGrpSpPr>
        <p:cNvPr id="1" name=""/>
        <p:cNvGrpSpPr/>
        <p:nvPr/>
      </p:nvGrpSpPr>
      <p:grpSpPr>
        <a:xfrm>
          <a:off x="0" y="0"/>
          <a:ext cx="0" cy="0"/>
          <a:chOff x="0" y="0"/>
          <a:chExt cx="0" cy="0"/>
        </a:xfrm>
      </p:grpSpPr>
      <p:pic>
        <p:nvPicPr>
          <p:cNvPr id="12" name="Bildobjekt 11"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14139458"/>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vslutsida-prickar">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8"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55381501"/>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vslutsida-turkos">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7"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240180385"/>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vslutsida-lila">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7" cy="6857997"/>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006547002"/>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a:xfrm>
            <a:off x="457200" y="6356350"/>
            <a:ext cx="2133600" cy="365125"/>
          </a:xfrm>
          <a:prstGeom prst="rect">
            <a:avLst/>
          </a:prstGeom>
        </p:spPr>
        <p:txBody>
          <a:bodyPr/>
          <a:lstStyle/>
          <a:p>
            <a:pPr defTabSz="457200"/>
            <a:fld id="{8059A129-14FE-40C9-AB64-20A4E2C6FFA7}" type="datetimeFigureOut">
              <a:rPr lang="sv-SE" smtClean="0">
                <a:solidFill>
                  <a:srgbClr val="747474"/>
                </a:solidFill>
              </a:rPr>
              <a:pPr defTabSz="457200"/>
              <a:t>2015-05-25</a:t>
            </a:fld>
            <a:endParaRPr lang="sv-SE">
              <a:solidFill>
                <a:srgbClr val="747474"/>
              </a:solidFill>
            </a:endParaRPr>
          </a:p>
        </p:txBody>
      </p:sp>
      <p:sp>
        <p:nvSpPr>
          <p:cNvPr id="5" name="Platshållare för sidfot 4"/>
          <p:cNvSpPr>
            <a:spLocks noGrp="1"/>
          </p:cNvSpPr>
          <p:nvPr>
            <p:ph type="ftr" sz="quarter" idx="11"/>
          </p:nvPr>
        </p:nvSpPr>
        <p:spPr>
          <a:xfrm>
            <a:off x="5863218" y="6290316"/>
            <a:ext cx="2895600" cy="417575"/>
          </a:xfrm>
          <a:prstGeom prst="rect">
            <a:avLst/>
          </a:prstGeom>
        </p:spPr>
        <p:txBody>
          <a:bodyPr/>
          <a:lstStyle/>
          <a:p>
            <a:endParaRPr lang="sv-SE">
              <a:solidFill>
                <a:prstClr val="white"/>
              </a:solidFill>
            </a:endParaRPr>
          </a:p>
        </p:txBody>
      </p:sp>
      <p:sp>
        <p:nvSpPr>
          <p:cNvPr id="6" name="Platshållare för bildnummer 5"/>
          <p:cNvSpPr>
            <a:spLocks noGrp="1"/>
          </p:cNvSpPr>
          <p:nvPr>
            <p:ph type="sldNum" sz="quarter" idx="12"/>
          </p:nvPr>
        </p:nvSpPr>
        <p:spPr>
          <a:xfrm>
            <a:off x="4345727" y="6290316"/>
            <a:ext cx="452546" cy="417576"/>
          </a:xfrm>
          <a:prstGeom prst="rect">
            <a:avLst/>
          </a:prstGeom>
        </p:spPr>
        <p:txBody>
          <a:bodyPr/>
          <a:lstStyle/>
          <a:p>
            <a:fld id="{C2BC63D4-AD1F-4774-BE98-ED01C82E7A5B}"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1"/>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2338" y="1600201"/>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9" cy="6857999"/>
          </a:xfrm>
          <a:prstGeom prst="rect">
            <a:avLst/>
          </a:prstGeom>
        </p:spPr>
      </p:pic>
      <p:cxnSp>
        <p:nvCxnSpPr>
          <p:cNvPr id="13" name="Rak 12"/>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1"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7" name="Bildobjekt 6"/>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5.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8.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0.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2.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4.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5.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7.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00" y="586800"/>
            <a:ext cx="6738950" cy="1013400"/>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6588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3" r:id="rId1"/>
    <p:sldLayoutId id="2147483879" r:id="rId2"/>
    <p:sldLayoutId id="2147483880" r:id="rId3"/>
    <p:sldLayoutId id="2147483882" r:id="rId4"/>
    <p:sldLayoutId id="2147483883" r:id="rId5"/>
    <p:sldLayoutId id="2147483884" r:id="rId6"/>
    <p:sldLayoutId id="2147483885" r:id="rId7"/>
    <p:sldLayoutId id="2147483886" r:id="rId8"/>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542925" indent="-36195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4" cstate="screen"/>
          <a:srcRect/>
          <a:stretch>
            <a:fillRect/>
          </a:stretch>
        </p:blipFill>
        <p:spPr>
          <a:xfrm flipH="1">
            <a:off x="0" y="6095563"/>
            <a:ext cx="9143998" cy="762436"/>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2" name="Bildobjekt 11"/>
          <p:cNvPicPr>
            <a:picLocks noChangeAspect="1"/>
          </p:cNvPicPr>
          <p:nvPr/>
        </p:nvPicPr>
        <p:blipFill>
          <a:blip r:embed="rId15"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3" name="Rak 12"/>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0" r:id="rId1"/>
    <p:sldLayoutId id="2147483874" r:id="rId2"/>
    <p:sldLayoutId id="2147483747" r:id="rId3"/>
    <p:sldLayoutId id="2147483869" r:id="rId4"/>
    <p:sldLayoutId id="2147483757" r:id="rId5"/>
    <p:sldLayoutId id="2147483753" r:id="rId6"/>
    <p:sldLayoutId id="2147483754" r:id="rId7"/>
    <p:sldLayoutId id="2147483755" r:id="rId8"/>
    <p:sldLayoutId id="2147483756" r:id="rId9"/>
    <p:sldLayoutId id="2147483758" r:id="rId10"/>
    <p:sldLayoutId id="2147483759" r:id="rId11"/>
    <p:sldLayoutId id="2147483881" r:id="rId12"/>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Bildobjekt 9" descr="GBGstad-PPT-BKGR.jpg"/>
          <p:cNvPicPr>
            <a:picLocks noChangeAspect="1"/>
          </p:cNvPicPr>
          <p:nvPr/>
        </p:nvPicPr>
        <p:blipFill>
          <a:blip r:embed="rId13" cstate="screen"/>
          <a:srcRect/>
          <a:stretch>
            <a:fillRect/>
          </a:stretch>
        </p:blipFill>
        <p:spPr>
          <a:xfrm flipH="1">
            <a:off x="1" y="6257925"/>
            <a:ext cx="9143998" cy="60007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1" name="Bildobjekt 10"/>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2" name="Rak 11"/>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920615702"/>
      </p:ext>
    </p:extLst>
  </p:cSld>
  <p:clrMap bg1="lt1" tx1="dk1" bg2="lt2" tx2="dk2" accent1="accent1" accent2="accent2" accent3="accent3" accent4="accent4" accent5="accent5" accent6="accent6" hlink="hlink" folHlink="folHlink"/>
  <p:sldLayoutIdLst>
    <p:sldLayoutId id="2147483811" r:id="rId1"/>
    <p:sldLayoutId id="2147483875" r:id="rId2"/>
    <p:sldLayoutId id="2147483812" r:id="rId3"/>
    <p:sldLayoutId id="2147483870"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5"/>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2" name="Bildobjekt 11"/>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3" name="Rak 12"/>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168885064"/>
      </p:ext>
    </p:extLst>
  </p:cSld>
  <p:clrMap bg1="lt1" tx1="dk1" bg2="lt2" tx2="dk2" accent1="accent1" accent2="accent2" accent3="accent3" accent4="accent4" accent5="accent5" accent6="accent6" hlink="hlink" folHlink="folHlink"/>
  <p:sldLayoutIdLst>
    <p:sldLayoutId id="2147483822" r:id="rId1"/>
    <p:sldLayoutId id="2147483876" r:id="rId2"/>
    <p:sldLayoutId id="2147483823" r:id="rId3"/>
    <p:sldLayoutId id="2147483871"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2" name="Bildobjekt 11"/>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3" name="Rak 12"/>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8029816"/>
      </p:ext>
    </p:extLst>
  </p:cSld>
  <p:clrMap bg1="lt1" tx1="dk1" bg2="lt2" tx2="dk2" accent1="accent1" accent2="accent2" accent3="accent3" accent4="accent4" accent5="accent5" accent6="accent6" hlink="hlink" folHlink="folHlink"/>
  <p:sldLayoutIdLst>
    <p:sldLayoutId id="2147483833" r:id="rId1"/>
    <p:sldLayoutId id="2147483877" r:id="rId2"/>
    <p:sldLayoutId id="2147483834" r:id="rId3"/>
    <p:sldLayoutId id="2147483872" r:id="rId4"/>
    <p:sldLayoutId id="2147483835" r:id="rId5"/>
    <p:sldLayoutId id="2147483836" r:id="rId6"/>
    <p:sldLayoutId id="2147483837" r:id="rId7"/>
    <p:sldLayoutId id="2147483838" r:id="rId8"/>
    <p:sldLayoutId id="2147483839" r:id="rId9"/>
    <p:sldLayoutId id="2147483840" r:id="rId10"/>
    <p:sldLayoutId id="2147483841"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Bildobjekt 8" descr="GBGstad-PPT-BKGR.jpg"/>
          <p:cNvPicPr>
            <a:picLocks noChangeAspect="1"/>
          </p:cNvPicPr>
          <p:nvPr/>
        </p:nvPicPr>
        <p:blipFill>
          <a:blip r:embed="rId13" cstate="screen"/>
          <a:srcRect/>
          <a:stretch>
            <a:fillRect/>
          </a:stretch>
        </p:blipFill>
        <p:spPr>
          <a:xfrm flipH="1">
            <a:off x="0" y="6095563"/>
            <a:ext cx="9143996"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1" name="Bildobjekt 10"/>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2" name="Rak 11"/>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77366014"/>
      </p:ext>
    </p:extLst>
  </p:cSld>
  <p:clrMap bg1="lt1" tx1="dk1" bg2="lt2" tx2="dk2" accent1="accent1" accent2="accent2" accent3="accent3" accent4="accent4" accent5="accent5" accent6="accent6" hlink="hlink" folHlink="folHlink"/>
  <p:sldLayoutIdLst>
    <p:sldLayoutId id="2147483844" r:id="rId1"/>
    <p:sldLayoutId id="2147483878" r:id="rId2"/>
    <p:sldLayoutId id="2147483845" r:id="rId3"/>
    <p:sldLayoutId id="2147483873"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5" name="Bildobjekt 4"/>
          <p:cNvPicPr>
            <a:picLocks noChangeAspect="1"/>
          </p:cNvPicPr>
          <p:nvPr/>
        </p:nvPicPr>
        <p:blipFill>
          <a:blip r:embed="rId7"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6" name="Rak 5"/>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84584074"/>
      </p:ext>
    </p:extLst>
  </p:cSld>
  <p:clrMap bg1="lt1" tx1="dk1" bg2="lt2" tx2="dk2" accent1="accent1" accent2="accent2" accent3="accent3" accent4="accent4" accent5="accent5" accent6="accent6" hlink="hlink" folHlink="folHlink"/>
  <p:sldLayoutIdLst>
    <p:sldLayoutId id="2147483864" r:id="rId1"/>
    <p:sldLayoutId id="2147483868" r:id="rId2"/>
    <p:sldLayoutId id="2147483865" r:id="rId3"/>
    <p:sldLayoutId id="2147483866" r:id="rId4"/>
    <p:sldLayoutId id="2147483867" r:id="rId5"/>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file://localhost/Volumes/Reklamarkiv/Kunder/Trafikkontoret/TK13_SP3_Go-Smart/Bildmaterial/Frame_top.pn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file://localhost/Volumes/Reklamarkiv/Kunder/Trafikkontoret/TK13_SP3_Go-Smart/Bildmaterial/Frame_bottom.png" TargetMode="Externa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file://localhost/Volumes/Reklamarkiv/Kunder/Trafikkontoret/TK13_SP3_Go-Smart/Bildmaterial/Frame_top.png" TargetMode="External"/><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file://localhost/Volumes/Reklamarkiv/Kunder/Trafikkontoret/TK13_SP3_Go-Smart/Bildmaterial/Frame_bottom.png" TargetMode="External"/><Relationship Id="rId5" Type="http://schemas.openxmlformats.org/officeDocument/2006/relationships/image" Target="../media/image47.png"/><Relationship Id="rId4" Type="http://schemas.openxmlformats.org/officeDocument/2006/relationships/image" Target="file://localhost/Volumes/Reklamarkiv/Kunder/Trafikkontoret/TK13_SP3_Go-Smart/Bildmaterial/BG2.png" TargetMode="Externa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p:cNvPicPr>
            <a:picLocks noGrp="1" noChangeAspect="1"/>
          </p:cNvPicPr>
          <p:nvPr>
            <p:ph type="pic" sz="quarter" idx="15"/>
          </p:nvPr>
        </p:nvPicPr>
        <p:blipFill rotWithShape="1">
          <a:blip r:embed="rId3" cstate="screen">
            <a:extLst>
              <a:ext uri="{28A0092B-C50C-407E-A947-70E740481C1C}">
                <a14:useLocalDpi xmlns="" xmlns:a14="http://schemas.microsoft.com/office/drawing/2010/main" val="0"/>
              </a:ext>
            </a:extLst>
          </a:blip>
          <a:srcRect/>
          <a:stretch/>
        </p:blipFill>
        <p:spPr/>
      </p:pic>
      <p:sp>
        <p:nvSpPr>
          <p:cNvPr id="3" name="Rubrik 2"/>
          <p:cNvSpPr>
            <a:spLocks noGrp="1"/>
          </p:cNvSpPr>
          <p:nvPr>
            <p:ph type="title"/>
          </p:nvPr>
        </p:nvSpPr>
        <p:spPr>
          <a:xfrm>
            <a:off x="3181220" y="2238999"/>
            <a:ext cx="5773867" cy="985563"/>
          </a:xfrm>
        </p:spPr>
        <p:txBody>
          <a:bodyPr/>
          <a:lstStyle/>
          <a:p>
            <a:r>
              <a:rPr lang="sv-SE" dirty="0" err="1" smtClean="0"/>
              <a:t>Traffic</a:t>
            </a:r>
            <a:r>
              <a:rPr lang="sv-SE" dirty="0" smtClean="0"/>
              <a:t> in Gothenburg</a:t>
            </a:r>
            <a:endParaRPr lang="sv-SE" dirty="0"/>
          </a:p>
        </p:txBody>
      </p:sp>
      <p:sp>
        <p:nvSpPr>
          <p:cNvPr id="4" name="Platshållare för text 3"/>
          <p:cNvSpPr>
            <a:spLocks noGrp="1"/>
          </p:cNvSpPr>
          <p:nvPr>
            <p:ph type="body" sz="quarter" idx="14"/>
          </p:nvPr>
        </p:nvSpPr>
        <p:spPr/>
        <p:txBody>
          <a:bodyPr/>
          <a:lstStyle/>
          <a:p>
            <a:r>
              <a:rPr lang="sv-SE" dirty="0" smtClean="0"/>
              <a:t>Mikael Ivari</a:t>
            </a:r>
            <a:endParaRPr lang="sv-SE" dirty="0"/>
          </a:p>
        </p:txBody>
      </p:sp>
      <p:sp>
        <p:nvSpPr>
          <p:cNvPr id="5" name="Platshållare för text 4"/>
          <p:cNvSpPr>
            <a:spLocks noGrp="1"/>
          </p:cNvSpPr>
          <p:nvPr>
            <p:ph type="body" sz="quarter" idx="16"/>
          </p:nvPr>
        </p:nvSpPr>
        <p:spPr/>
        <p:txBody>
          <a:bodyPr/>
          <a:lstStyle/>
          <a:p>
            <a:r>
              <a:rPr lang="sv-SE" dirty="0" smtClean="0"/>
              <a:t>Urban Transport Administration</a:t>
            </a:r>
            <a:endParaRPr lang="sv-SE" dirty="0"/>
          </a:p>
        </p:txBody>
      </p:sp>
    </p:spTree>
    <p:extLst>
      <p:ext uri="{BB962C8B-B14F-4D97-AF65-F5344CB8AC3E}">
        <p14:creationId xmlns="" xmlns:p14="http://schemas.microsoft.com/office/powerpoint/2010/main" val="265657798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err="1" smtClean="0"/>
              <a:t>Infrastructure</a:t>
            </a:r>
            <a:r>
              <a:rPr lang="sv-SE" dirty="0" smtClean="0"/>
              <a:t> with a risk of </a:t>
            </a:r>
            <a:r>
              <a:rPr lang="sv-SE" dirty="0" err="1" smtClean="0"/>
              <a:t>flooding</a:t>
            </a:r>
            <a:endParaRPr lang="sv-SE" dirty="0"/>
          </a:p>
        </p:txBody>
      </p:sp>
      <p:pic>
        <p:nvPicPr>
          <p:cNvPr id="1026" name="Picture 2"/>
          <p:cNvPicPr>
            <a:picLocks noChangeAspect="1" noChangeArrowheads="1"/>
          </p:cNvPicPr>
          <p:nvPr/>
        </p:nvPicPr>
        <p:blipFill>
          <a:blip r:embed="rId3" cstate="email"/>
          <a:srcRect/>
          <a:stretch>
            <a:fillRect/>
          </a:stretch>
        </p:blipFill>
        <p:spPr bwMode="auto">
          <a:xfrm>
            <a:off x="179868" y="1359319"/>
            <a:ext cx="7387312" cy="4832680"/>
          </a:xfrm>
          <a:prstGeom prst="rect">
            <a:avLst/>
          </a:prstGeom>
          <a:noFill/>
          <a:ln w="9525">
            <a:noFill/>
            <a:miter lim="800000"/>
            <a:headEnd/>
            <a:tailEnd/>
          </a:ln>
          <a:effectLst/>
        </p:spPr>
      </p:pic>
      <p:sp>
        <p:nvSpPr>
          <p:cNvPr id="10" name="Platshållare för sidfot 8"/>
          <p:cNvSpPr>
            <a:spLocks noGrp="1"/>
          </p:cNvSpPr>
          <p:nvPr>
            <p:ph type="ftr" sz="quarter" idx="15"/>
          </p:nvPr>
        </p:nvSpPr>
        <p:spPr>
          <a:xfrm>
            <a:off x="522000" y="6269050"/>
            <a:ext cx="2895600" cy="417575"/>
          </a:xfrm>
        </p:spPr>
        <p:txBody>
          <a:bodyPr/>
          <a:lstStyle/>
          <a:p>
            <a:pPr algn="r" rtl="0"/>
            <a:r>
              <a:rPr lang="en-GB" b="0" i="0" u="none" kern="0" spc="100" dirty="0" smtClean="0"/>
              <a:t>A SUSTAINABLE CITY – OPEN TO THE WORLD</a:t>
            </a:r>
            <a:endParaRPr lang="en-GB" dirty="0"/>
          </a:p>
        </p:txBody>
      </p:sp>
      <p:sp>
        <p:nvSpPr>
          <p:cNvPr id="11" name="textruta 10"/>
          <p:cNvSpPr txBox="1"/>
          <p:nvPr/>
        </p:nvSpPr>
        <p:spPr>
          <a:xfrm>
            <a:off x="1301865" y="5955303"/>
            <a:ext cx="984135" cy="215444"/>
          </a:xfrm>
          <a:prstGeom prst="rect">
            <a:avLst/>
          </a:prstGeom>
          <a:solidFill>
            <a:schemeClr val="bg1"/>
          </a:solidFill>
        </p:spPr>
        <p:txBody>
          <a:bodyPr wrap="square" rtlCol="0">
            <a:spAutoFit/>
          </a:bodyPr>
          <a:lstStyle/>
          <a:p>
            <a:r>
              <a:rPr lang="sv-SE" sz="800" b="1" dirty="0" err="1" smtClean="0">
                <a:latin typeface="Arial" panose="020B0604020202020204" pitchFamily="34" charset="0"/>
                <a:cs typeface="Arial" panose="020B0604020202020204" pitchFamily="34" charset="0"/>
              </a:rPr>
              <a:t>Upstreams</a:t>
            </a:r>
            <a:endParaRPr lang="sv-SE" sz="800" b="1" dirty="0" smtClean="0">
              <a:latin typeface="Arial" panose="020B0604020202020204" pitchFamily="34" charset="0"/>
              <a:cs typeface="Arial" panose="020B0604020202020204" pitchFamily="34" charset="0"/>
            </a:endParaRPr>
          </a:p>
        </p:txBody>
      </p:sp>
      <p:sp>
        <p:nvSpPr>
          <p:cNvPr id="12" name="textruta 11"/>
          <p:cNvSpPr txBox="1"/>
          <p:nvPr/>
        </p:nvSpPr>
        <p:spPr>
          <a:xfrm>
            <a:off x="5702415" y="5955303"/>
            <a:ext cx="984135" cy="215444"/>
          </a:xfrm>
          <a:prstGeom prst="rect">
            <a:avLst/>
          </a:prstGeom>
          <a:solidFill>
            <a:schemeClr val="bg1"/>
          </a:solidFill>
        </p:spPr>
        <p:txBody>
          <a:bodyPr wrap="square" rtlCol="0">
            <a:spAutoFit/>
          </a:bodyPr>
          <a:lstStyle/>
          <a:p>
            <a:r>
              <a:rPr lang="sv-SE" sz="800" b="1" dirty="0" smtClean="0">
                <a:latin typeface="Arial" panose="020B0604020202020204" pitchFamily="34" charset="0"/>
                <a:cs typeface="Arial" panose="020B0604020202020204" pitchFamily="34" charset="0"/>
              </a:rPr>
              <a:t>River </a:t>
            </a:r>
            <a:r>
              <a:rPr lang="sv-SE" sz="800" b="1" dirty="0" err="1" smtClean="0">
                <a:latin typeface="Arial" panose="020B0604020202020204" pitchFamily="34" charset="0"/>
                <a:cs typeface="Arial" panose="020B0604020202020204" pitchFamily="34" charset="0"/>
              </a:rPr>
              <a:t>mouth</a:t>
            </a:r>
            <a:endParaRPr lang="sv-SE" sz="800" b="1" dirty="0" smtClean="0">
              <a:latin typeface="Arial" panose="020B0604020202020204" pitchFamily="34" charset="0"/>
              <a:cs typeface="Arial" panose="020B0604020202020204" pitchFamily="34" charset="0"/>
            </a:endParaRPr>
          </a:p>
        </p:txBody>
      </p:sp>
      <p:sp>
        <p:nvSpPr>
          <p:cNvPr id="13" name="textruta 12"/>
          <p:cNvSpPr txBox="1"/>
          <p:nvPr/>
        </p:nvSpPr>
        <p:spPr>
          <a:xfrm>
            <a:off x="3417600" y="5955303"/>
            <a:ext cx="984135" cy="215444"/>
          </a:xfrm>
          <a:prstGeom prst="rect">
            <a:avLst/>
          </a:prstGeom>
          <a:solidFill>
            <a:schemeClr val="bg1"/>
          </a:solidFill>
        </p:spPr>
        <p:txBody>
          <a:bodyPr wrap="square" rtlCol="0">
            <a:spAutoFit/>
          </a:bodyPr>
          <a:lstStyle/>
          <a:p>
            <a:r>
              <a:rPr lang="sv-SE" sz="800" b="1" dirty="0" smtClean="0">
                <a:latin typeface="Arial" panose="020B0604020202020204" pitchFamily="34" charset="0"/>
                <a:cs typeface="Arial" panose="020B0604020202020204" pitchFamily="34" charset="0"/>
              </a:rPr>
              <a:t>Central parts</a:t>
            </a:r>
            <a:endParaRPr lang="sv-SE" sz="800" b="1" dirty="0" smtClean="0">
              <a:latin typeface="Arial" panose="020B0604020202020204" pitchFamily="34" charset="0"/>
              <a:cs typeface="Arial" panose="020B0604020202020204" pitchFamily="34" charset="0"/>
            </a:endParaRPr>
          </a:p>
        </p:txBody>
      </p:sp>
      <p:sp>
        <p:nvSpPr>
          <p:cNvPr id="14" name="textruta 13"/>
          <p:cNvSpPr txBox="1"/>
          <p:nvPr/>
        </p:nvSpPr>
        <p:spPr>
          <a:xfrm>
            <a:off x="2203508" y="2143809"/>
            <a:ext cx="682568" cy="215444"/>
          </a:xfrm>
          <a:prstGeom prst="rect">
            <a:avLst/>
          </a:prstGeom>
          <a:solidFill>
            <a:schemeClr val="bg1"/>
          </a:solidFill>
        </p:spPr>
        <p:txBody>
          <a:bodyPr wrap="square" rtlCol="0">
            <a:spAutoFit/>
          </a:bodyPr>
          <a:lstStyle/>
          <a:p>
            <a:r>
              <a:rPr lang="sv-SE" sz="800" b="1" dirty="0" smtClean="0">
                <a:latin typeface="Arial" panose="020B0604020202020204" pitchFamily="34" charset="0"/>
                <a:cs typeface="Arial" panose="020B0604020202020204" pitchFamily="34" charset="0"/>
              </a:rPr>
              <a:t>370 </a:t>
            </a:r>
            <a:r>
              <a:rPr lang="sv-SE" sz="800" b="1" dirty="0" err="1" smtClean="0">
                <a:latin typeface="Arial" panose="020B0604020202020204" pitchFamily="34" charset="0"/>
                <a:cs typeface="Arial" panose="020B0604020202020204" pitchFamily="34" charset="0"/>
              </a:rPr>
              <a:t>miles</a:t>
            </a:r>
            <a:endParaRPr lang="sv-SE" sz="800" b="1" dirty="0" smtClean="0">
              <a:latin typeface="Arial" panose="020B0604020202020204" pitchFamily="34" charset="0"/>
              <a:cs typeface="Arial" panose="020B0604020202020204" pitchFamily="34" charset="0"/>
            </a:endParaRPr>
          </a:p>
        </p:txBody>
      </p:sp>
      <p:sp>
        <p:nvSpPr>
          <p:cNvPr id="15" name="textruta 14"/>
          <p:cNvSpPr txBox="1"/>
          <p:nvPr/>
        </p:nvSpPr>
        <p:spPr>
          <a:xfrm>
            <a:off x="3409951" y="2143809"/>
            <a:ext cx="682568" cy="215444"/>
          </a:xfrm>
          <a:prstGeom prst="rect">
            <a:avLst/>
          </a:prstGeom>
          <a:solidFill>
            <a:schemeClr val="bg1"/>
          </a:solidFill>
        </p:spPr>
        <p:txBody>
          <a:bodyPr wrap="square" rtlCol="0">
            <a:spAutoFit/>
          </a:bodyPr>
          <a:lstStyle/>
          <a:p>
            <a:r>
              <a:rPr lang="sv-SE" sz="800" b="1" dirty="0" smtClean="0">
                <a:latin typeface="Arial" panose="020B0604020202020204" pitchFamily="34" charset="0"/>
                <a:cs typeface="Arial" panose="020B0604020202020204" pitchFamily="34" charset="0"/>
              </a:rPr>
              <a:t>450 </a:t>
            </a:r>
            <a:r>
              <a:rPr lang="sv-SE" sz="800" b="1" dirty="0" err="1" smtClean="0">
                <a:latin typeface="Arial" panose="020B0604020202020204" pitchFamily="34" charset="0"/>
                <a:cs typeface="Arial" panose="020B0604020202020204" pitchFamily="34" charset="0"/>
              </a:rPr>
              <a:t>miles</a:t>
            </a:r>
            <a:endParaRPr lang="sv-SE" sz="800" b="1" dirty="0" smtClean="0">
              <a:latin typeface="Arial" panose="020B0604020202020204" pitchFamily="34" charset="0"/>
              <a:cs typeface="Arial" panose="020B0604020202020204" pitchFamily="34" charset="0"/>
            </a:endParaRPr>
          </a:p>
        </p:txBody>
      </p:sp>
      <p:sp>
        <p:nvSpPr>
          <p:cNvPr id="16" name="textruta 15"/>
          <p:cNvSpPr txBox="1"/>
          <p:nvPr/>
        </p:nvSpPr>
        <p:spPr>
          <a:xfrm>
            <a:off x="4680007" y="2143809"/>
            <a:ext cx="682568" cy="215444"/>
          </a:xfrm>
          <a:prstGeom prst="rect">
            <a:avLst/>
          </a:prstGeom>
          <a:solidFill>
            <a:schemeClr val="bg1"/>
          </a:solidFill>
        </p:spPr>
        <p:txBody>
          <a:bodyPr wrap="square" rtlCol="0">
            <a:spAutoFit/>
          </a:bodyPr>
          <a:lstStyle/>
          <a:p>
            <a:r>
              <a:rPr lang="sv-SE" sz="800" b="1" dirty="0" smtClean="0">
                <a:latin typeface="Arial" panose="020B0604020202020204" pitchFamily="34" charset="0"/>
                <a:cs typeface="Arial" panose="020B0604020202020204" pitchFamily="34" charset="0"/>
              </a:rPr>
              <a:t>120 </a:t>
            </a:r>
            <a:r>
              <a:rPr lang="sv-SE" sz="800" b="1" dirty="0" err="1" smtClean="0">
                <a:latin typeface="Arial" panose="020B0604020202020204" pitchFamily="34" charset="0"/>
                <a:cs typeface="Arial" panose="020B0604020202020204" pitchFamily="34" charset="0"/>
              </a:rPr>
              <a:t>miles</a:t>
            </a:r>
            <a:endParaRPr lang="sv-SE" sz="800" b="1" dirty="0" smtClean="0">
              <a:latin typeface="Arial" panose="020B0604020202020204" pitchFamily="34" charset="0"/>
              <a:cs typeface="Arial" panose="020B0604020202020204" pitchFamily="34" charset="0"/>
            </a:endParaRPr>
          </a:p>
        </p:txBody>
      </p:sp>
      <p:sp>
        <p:nvSpPr>
          <p:cNvPr id="17" name="textruta 16"/>
          <p:cNvSpPr txBox="1"/>
          <p:nvPr/>
        </p:nvSpPr>
        <p:spPr>
          <a:xfrm>
            <a:off x="5514975" y="2000934"/>
            <a:ext cx="682568" cy="338554"/>
          </a:xfrm>
          <a:prstGeom prst="rect">
            <a:avLst/>
          </a:prstGeom>
          <a:solidFill>
            <a:schemeClr val="bg1"/>
          </a:solidFill>
        </p:spPr>
        <p:txBody>
          <a:bodyPr wrap="square" rtlCol="0">
            <a:spAutoFit/>
          </a:bodyPr>
          <a:lstStyle/>
          <a:p>
            <a:r>
              <a:rPr lang="sv-SE" sz="800" b="1" dirty="0" smtClean="0">
                <a:latin typeface="Arial" panose="020B0604020202020204" pitchFamily="34" charset="0"/>
                <a:cs typeface="Arial" panose="020B0604020202020204" pitchFamily="34" charset="0"/>
              </a:rPr>
              <a:t>In total 940 </a:t>
            </a:r>
            <a:r>
              <a:rPr lang="sv-SE" sz="800" b="1" dirty="0" err="1" smtClean="0">
                <a:latin typeface="Arial" panose="020B0604020202020204" pitchFamily="34" charset="0"/>
                <a:cs typeface="Arial" panose="020B0604020202020204" pitchFamily="34" charset="0"/>
              </a:rPr>
              <a:t>miles</a:t>
            </a:r>
            <a:endParaRPr lang="sv-SE" sz="800" b="1" dirty="0" smtClean="0">
              <a:latin typeface="Arial" panose="020B0604020202020204" pitchFamily="34" charset="0"/>
              <a:cs typeface="Arial" panose="020B0604020202020204" pitchFamily="34" charset="0"/>
            </a:endParaRPr>
          </a:p>
        </p:txBody>
      </p:sp>
      <p:sp>
        <p:nvSpPr>
          <p:cNvPr id="18" name="textruta 17"/>
          <p:cNvSpPr txBox="1"/>
          <p:nvPr/>
        </p:nvSpPr>
        <p:spPr>
          <a:xfrm>
            <a:off x="2384483" y="1937890"/>
            <a:ext cx="682568" cy="215444"/>
          </a:xfrm>
          <a:prstGeom prst="rect">
            <a:avLst/>
          </a:prstGeom>
          <a:solidFill>
            <a:schemeClr val="bg1"/>
          </a:solidFill>
        </p:spPr>
        <p:txBody>
          <a:bodyPr wrap="square" rtlCol="0">
            <a:spAutoFit/>
          </a:bodyPr>
          <a:lstStyle/>
          <a:p>
            <a:r>
              <a:rPr lang="sv-SE" sz="800" b="1" dirty="0" err="1" smtClean="0">
                <a:latin typeface="Arial" panose="020B0604020202020204" pitchFamily="34" charset="0"/>
                <a:cs typeface="Arial" panose="020B0604020202020204" pitchFamily="34" charset="0"/>
              </a:rPr>
              <a:t>Rail</a:t>
            </a:r>
            <a:endParaRPr lang="sv-SE" sz="800" b="1" dirty="0" smtClean="0">
              <a:latin typeface="Arial" panose="020B0604020202020204" pitchFamily="34" charset="0"/>
              <a:cs typeface="Arial" panose="020B0604020202020204" pitchFamily="34" charset="0"/>
            </a:endParaRPr>
          </a:p>
        </p:txBody>
      </p:sp>
      <p:sp>
        <p:nvSpPr>
          <p:cNvPr id="19" name="textruta 18"/>
          <p:cNvSpPr txBox="1"/>
          <p:nvPr/>
        </p:nvSpPr>
        <p:spPr>
          <a:xfrm>
            <a:off x="3635489" y="1937890"/>
            <a:ext cx="682568" cy="215444"/>
          </a:xfrm>
          <a:prstGeom prst="rect">
            <a:avLst/>
          </a:prstGeom>
          <a:solidFill>
            <a:schemeClr val="bg1"/>
          </a:solidFill>
        </p:spPr>
        <p:txBody>
          <a:bodyPr wrap="square" rtlCol="0">
            <a:spAutoFit/>
          </a:bodyPr>
          <a:lstStyle/>
          <a:p>
            <a:r>
              <a:rPr lang="sv-SE" sz="800" b="1" dirty="0" smtClean="0">
                <a:latin typeface="Arial" panose="020B0604020202020204" pitchFamily="34" charset="0"/>
                <a:cs typeface="Arial" panose="020B0604020202020204" pitchFamily="34" charset="0"/>
              </a:rPr>
              <a:t>Road</a:t>
            </a:r>
            <a:endParaRPr lang="sv-SE" sz="800" b="1" dirty="0" smtClean="0">
              <a:latin typeface="Arial" panose="020B0604020202020204" pitchFamily="34" charset="0"/>
              <a:cs typeface="Arial" panose="020B0604020202020204" pitchFamily="34" charset="0"/>
            </a:endParaRPr>
          </a:p>
        </p:txBody>
      </p:sp>
      <p:sp>
        <p:nvSpPr>
          <p:cNvPr id="20" name="textruta 19"/>
          <p:cNvSpPr txBox="1"/>
          <p:nvPr/>
        </p:nvSpPr>
        <p:spPr>
          <a:xfrm>
            <a:off x="4721339" y="1937890"/>
            <a:ext cx="682568" cy="215444"/>
          </a:xfrm>
          <a:prstGeom prst="rect">
            <a:avLst/>
          </a:prstGeom>
          <a:solidFill>
            <a:schemeClr val="bg1"/>
          </a:solidFill>
        </p:spPr>
        <p:txBody>
          <a:bodyPr wrap="square" rtlCol="0">
            <a:spAutoFit/>
          </a:bodyPr>
          <a:lstStyle/>
          <a:p>
            <a:r>
              <a:rPr lang="sv-SE" sz="800" b="1" dirty="0" err="1" smtClean="0">
                <a:latin typeface="Arial" panose="020B0604020202020204" pitchFamily="34" charset="0"/>
                <a:cs typeface="Arial" panose="020B0604020202020204" pitchFamily="34" charset="0"/>
              </a:rPr>
              <a:t>Tramway</a:t>
            </a:r>
            <a:endParaRPr lang="sv-SE" sz="800" b="1" dirty="0" smtClean="0">
              <a:latin typeface="Arial" panose="020B0604020202020204" pitchFamily="34" charset="0"/>
              <a:cs typeface="Arial" panose="020B0604020202020204" pitchFamily="34" charset="0"/>
            </a:endParaRPr>
          </a:p>
        </p:txBody>
      </p:sp>
      <p:sp>
        <p:nvSpPr>
          <p:cNvPr id="22" name="Rektangel 21"/>
          <p:cNvSpPr/>
          <p:nvPr/>
        </p:nvSpPr>
        <p:spPr>
          <a:xfrm>
            <a:off x="2019300" y="1412776"/>
            <a:ext cx="3343275" cy="5251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l="122" r="122"/>
          <a:stretch>
            <a:fillRect/>
          </a:stretch>
        </p:blipFill>
        <p:spPr/>
      </p:pic>
      <p:sp>
        <p:nvSpPr>
          <p:cNvPr id="7" name="Rubrik 6"/>
          <p:cNvSpPr>
            <a:spLocks noGrp="1"/>
          </p:cNvSpPr>
          <p:nvPr>
            <p:ph type="title"/>
          </p:nvPr>
        </p:nvSpPr>
        <p:spPr/>
        <p:txBody>
          <a:bodyPr/>
          <a:lstStyle/>
          <a:p>
            <a:r>
              <a:rPr lang="sv-SE" dirty="0" err="1" smtClean="0"/>
              <a:t>Together</a:t>
            </a:r>
            <a:r>
              <a:rPr lang="sv-SE" dirty="0" smtClean="0"/>
              <a:t> </a:t>
            </a:r>
            <a:r>
              <a:rPr lang="sv-SE" dirty="0" err="1" smtClean="0"/>
              <a:t>we</a:t>
            </a:r>
            <a:r>
              <a:rPr lang="sv-SE" dirty="0" smtClean="0"/>
              <a:t> are </a:t>
            </a:r>
            <a:r>
              <a:rPr lang="sv-SE" dirty="0" err="1" smtClean="0"/>
              <a:t>developing</a:t>
            </a:r>
            <a:r>
              <a:rPr lang="sv-SE" dirty="0" smtClean="0"/>
              <a:t> a </a:t>
            </a:r>
            <a:r>
              <a:rPr lang="sv-SE" dirty="0" err="1" smtClean="0"/>
              <a:t>close</a:t>
            </a:r>
            <a:r>
              <a:rPr lang="sv-SE" dirty="0" smtClean="0"/>
              <a:t> city! </a:t>
            </a:r>
            <a:endParaRPr lang="en-GB" dirty="0"/>
          </a:p>
        </p:txBody>
      </p:sp>
      <p:sp>
        <p:nvSpPr>
          <p:cNvPr id="11" name="Platshållare för sidfot 8"/>
          <p:cNvSpPr>
            <a:spLocks noGrp="1"/>
          </p:cNvSpPr>
          <p:nvPr>
            <p:ph type="ftr" sz="quarter" idx="15"/>
          </p:nvPr>
        </p:nvSpPr>
        <p:spPr/>
        <p:txBody>
          <a:bodyPr/>
          <a:lstStyle/>
          <a:p>
            <a:pPr algn="r" rtl="0"/>
            <a:r>
              <a:rPr lang="en-GB" b="0" i="0" u="none" kern="0" spc="100" dirty="0" smtClean="0"/>
              <a:t>A SUSTAINABLE CITY – OPEN TO THE WORLD</a:t>
            </a:r>
            <a:endParaRPr lang="en-GB" dirty="0"/>
          </a:p>
        </p:txBody>
      </p:sp>
    </p:spTree>
    <p:extLst>
      <p:ext uri="{BB962C8B-B14F-4D97-AF65-F5344CB8AC3E}">
        <p14:creationId xmlns="" xmlns:p14="http://schemas.microsoft.com/office/powerpoint/2010/main" val="38499658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sz="quarter" idx="14"/>
          </p:nvPr>
        </p:nvSpPr>
        <p:spPr/>
        <p:txBody>
          <a:bodyPr/>
          <a:lstStyle/>
          <a:p>
            <a:pPr indent="0"/>
            <a:r>
              <a:rPr lang="sv-SE" dirty="0" smtClean="0"/>
              <a:t>CONTACT:</a:t>
            </a:r>
            <a:r>
              <a:rPr lang="sv-SE" dirty="0" smtClean="0"/>
              <a:t/>
            </a:r>
            <a:br>
              <a:rPr lang="sv-SE" dirty="0" smtClean="0"/>
            </a:br>
            <a:r>
              <a:rPr lang="sv-SE" dirty="0" smtClean="0"/>
              <a:t>Development &amp; International </a:t>
            </a:r>
            <a:r>
              <a:rPr lang="sv-SE" dirty="0" err="1" smtClean="0"/>
              <a:t>Affairs</a:t>
            </a:r>
            <a:r>
              <a:rPr lang="sv-SE" dirty="0"/>
              <a:t/>
            </a:r>
            <a:br>
              <a:rPr lang="sv-SE" dirty="0"/>
            </a:br>
            <a:r>
              <a:rPr lang="sv-SE" sz="2000" dirty="0" smtClean="0"/>
              <a:t>Urban Transport Administration</a:t>
            </a:r>
            <a:r>
              <a:rPr lang="sv-SE" dirty="0" smtClean="0"/>
              <a:t/>
            </a:r>
            <a:br>
              <a:rPr lang="sv-SE" dirty="0" smtClean="0"/>
            </a:br>
            <a:r>
              <a:rPr lang="sv-SE" dirty="0" smtClean="0"/>
              <a:t>Mikael Ivari</a:t>
            </a:r>
            <a:r>
              <a:rPr lang="sv-SE" dirty="0"/>
              <a:t/>
            </a:r>
            <a:br>
              <a:rPr lang="sv-SE" dirty="0"/>
            </a:br>
            <a:r>
              <a:rPr lang="sv-SE" dirty="0" err="1" smtClean="0"/>
              <a:t>mikael.ivari@trafikkontoret.goteborg.se</a:t>
            </a:r>
            <a:endParaRPr lang="sv-SE" dirty="0"/>
          </a:p>
        </p:txBody>
      </p:sp>
    </p:spTree>
    <p:extLst>
      <p:ext uri="{BB962C8B-B14F-4D97-AF65-F5344CB8AC3E}">
        <p14:creationId xmlns="" xmlns:p14="http://schemas.microsoft.com/office/powerpoint/2010/main" val="272623298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bild 18" descr="Bakgrundsbild_karta.jpg"/>
          <p:cNvPicPr>
            <a:picLocks noGrp="1" noChangeAspect="1"/>
          </p:cNvPicPr>
          <p:nvPr>
            <p:ph type="pic" sz="quarter" idx="13"/>
          </p:nvPr>
        </p:nvPicPr>
        <p:blipFill>
          <a:blip r:embed="rId3"/>
          <a:srcRect l="33" r="33"/>
          <a:stretch>
            <a:fillRect/>
          </a:stretch>
        </p:blipFill>
        <p:spPr/>
      </p:pic>
      <p:sp>
        <p:nvSpPr>
          <p:cNvPr id="7" name="Rubrik 6"/>
          <p:cNvSpPr>
            <a:spLocks noGrp="1"/>
          </p:cNvSpPr>
          <p:nvPr>
            <p:ph type="title"/>
          </p:nvPr>
        </p:nvSpPr>
        <p:spPr/>
        <p:txBody>
          <a:bodyPr/>
          <a:lstStyle/>
          <a:p>
            <a:r>
              <a:rPr lang="en-GB" dirty="0" smtClean="0"/>
              <a:t>From large town – to green and close city where nothing’s far away</a:t>
            </a:r>
            <a:endParaRPr lang="sv-SE" dirty="0" smtClean="0"/>
          </a:p>
        </p:txBody>
      </p:sp>
      <p:sp>
        <p:nvSpPr>
          <p:cNvPr id="14" name="Platshållare för sidfot 8"/>
          <p:cNvSpPr>
            <a:spLocks noGrp="1"/>
          </p:cNvSpPr>
          <p:nvPr>
            <p:ph type="ftr" sz="quarter" idx="15"/>
          </p:nvPr>
        </p:nvSpPr>
        <p:spPr/>
        <p:txBody>
          <a:bodyPr/>
          <a:lstStyle/>
          <a:p>
            <a:pPr algn="r" rtl="0"/>
            <a:r>
              <a:rPr lang="en-GB" b="0" i="0" u="none" kern="0" spc="100" dirty="0" smtClean="0"/>
              <a:t>A sustainable city – open to the world</a:t>
            </a:r>
            <a:endParaRPr lang="en-GB" dirty="0"/>
          </a:p>
        </p:txBody>
      </p:sp>
      <p:sp>
        <p:nvSpPr>
          <p:cNvPr id="20" name="Rektangel 19"/>
          <p:cNvSpPr/>
          <p:nvPr/>
        </p:nvSpPr>
        <p:spPr>
          <a:xfrm>
            <a:off x="180975" y="1358475"/>
            <a:ext cx="8784000" cy="4788000"/>
          </a:xfrm>
          <a:prstGeom prst="rect">
            <a:avLst/>
          </a:prstGeom>
          <a:solidFill>
            <a:srgbClr val="275269">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prstClr val="white"/>
              </a:solidFill>
              <a:latin typeface="Calibri"/>
            </a:endParaRPr>
          </a:p>
        </p:txBody>
      </p:sp>
      <p:pic>
        <p:nvPicPr>
          <p:cNvPr id="36" name="Picture 4"/>
          <p:cNvPicPr>
            <a:picLocks noChangeAspect="1" noChangeArrowheads="1"/>
          </p:cNvPicPr>
          <p:nvPr/>
        </p:nvPicPr>
        <p:blipFill>
          <a:blip r:embed="rId4"/>
          <a:srcRect/>
          <a:stretch>
            <a:fillRect/>
          </a:stretch>
        </p:blipFill>
        <p:spPr bwMode="auto">
          <a:xfrm rot="21080986">
            <a:off x="4102195" y="2878920"/>
            <a:ext cx="1612800" cy="2375504"/>
          </a:xfrm>
          <a:prstGeom prst="rect">
            <a:avLst/>
          </a:prstGeom>
          <a:ln>
            <a:noFill/>
          </a:ln>
          <a:effectLst>
            <a:outerShdw blurRad="292100" dist="139700" dir="2700000" algn="tl" rotWithShape="0">
              <a:srgbClr val="333333">
                <a:alpha val="65000"/>
              </a:srgbClr>
            </a:outerShdw>
          </a:effectLst>
        </p:spPr>
      </p:pic>
      <p:pic>
        <p:nvPicPr>
          <p:cNvPr id="37" name="Picture 2"/>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rot="749958">
            <a:off x="6251096" y="1855803"/>
            <a:ext cx="1612800" cy="22764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 name="Picture 3"/>
          <p:cNvPicPr>
            <a:picLocks noChangeAspect="1" noChangeArrowheads="1"/>
          </p:cNvPicPr>
          <p:nvPr/>
        </p:nvPicPr>
        <p:blipFill>
          <a:blip r:embed="rId6"/>
          <a:srcRect/>
          <a:stretch>
            <a:fillRect/>
          </a:stretch>
        </p:blipFill>
        <p:spPr bwMode="auto">
          <a:xfrm>
            <a:off x="5486264" y="2786687"/>
            <a:ext cx="1612800" cy="2359021"/>
          </a:xfrm>
          <a:prstGeom prst="rect">
            <a:avLst/>
          </a:prstGeom>
          <a:ln>
            <a:noFill/>
          </a:ln>
          <a:effectLst>
            <a:outerShdw blurRad="292100" dist="139700" dir="2700000" algn="tl" rotWithShape="0">
              <a:srgbClr val="333333">
                <a:alpha val="65000"/>
              </a:srgbClr>
            </a:outerShdw>
          </a:effectLst>
        </p:spPr>
      </p:pic>
      <p:pic>
        <p:nvPicPr>
          <p:cNvPr id="39" name="Picture 5"/>
          <p:cNvPicPr>
            <a:picLocks noChangeAspect="1" noChangeArrowheads="1"/>
          </p:cNvPicPr>
          <p:nvPr/>
        </p:nvPicPr>
        <p:blipFill>
          <a:blip r:embed="rId7"/>
          <a:srcRect/>
          <a:stretch>
            <a:fillRect/>
          </a:stretch>
        </p:blipFill>
        <p:spPr bwMode="auto">
          <a:xfrm rot="640594">
            <a:off x="6803277" y="2931479"/>
            <a:ext cx="1612800" cy="2353686"/>
          </a:xfrm>
          <a:prstGeom prst="rect">
            <a:avLst/>
          </a:prstGeom>
          <a:ln>
            <a:noFill/>
          </a:ln>
          <a:effectLst>
            <a:outerShdw blurRad="292100" dist="139700" dir="2700000" algn="tl" rotWithShape="0">
              <a:srgbClr val="333333">
                <a:alpha val="65000"/>
              </a:srgbClr>
            </a:outerShdw>
          </a:effectLst>
        </p:spPr>
      </p:pic>
      <p:pic>
        <p:nvPicPr>
          <p:cNvPr id="40" name="Picture 2"/>
          <p:cNvPicPr>
            <a:picLocks noChangeAspect="1"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5328723" y="3756235"/>
            <a:ext cx="1612800" cy="2170205"/>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41" name="textruta 40"/>
          <p:cNvSpPr txBox="1"/>
          <p:nvPr/>
        </p:nvSpPr>
        <p:spPr>
          <a:xfrm>
            <a:off x="740148" y="1711451"/>
            <a:ext cx="3687741" cy="646331"/>
          </a:xfrm>
          <a:prstGeom prst="rect">
            <a:avLst/>
          </a:prstGeom>
          <a:noFill/>
        </p:spPr>
        <p:txBody>
          <a:bodyPr wrap="none" lIns="0" tIns="0" rIns="0" bIns="0" rtlCol="0">
            <a:spAutoFit/>
          </a:bodyPr>
          <a:lstStyle/>
          <a:p>
            <a:r>
              <a:rPr lang="sv-SE" sz="4200" b="1" dirty="0" smtClean="0">
                <a:solidFill>
                  <a:srgbClr val="FFFFFF"/>
                </a:solidFill>
                <a:latin typeface="Arial" panose="020B0604020202020204" pitchFamily="34" charset="0"/>
                <a:cs typeface="Arial" panose="020B0604020202020204" pitchFamily="34" charset="0"/>
              </a:rPr>
              <a:t>A </a:t>
            </a:r>
            <a:r>
              <a:rPr lang="sv-SE" sz="4200" b="1" dirty="0" err="1" smtClean="0">
                <a:solidFill>
                  <a:srgbClr val="FFFFFF"/>
                </a:solidFill>
                <a:latin typeface="Arial" panose="020B0604020202020204" pitchFamily="34" charset="0"/>
                <a:cs typeface="Arial" panose="020B0604020202020204" pitchFamily="34" charset="0"/>
              </a:rPr>
              <a:t>growing</a:t>
            </a:r>
            <a:r>
              <a:rPr lang="sv-SE" sz="4200" b="1" dirty="0" smtClean="0">
                <a:solidFill>
                  <a:srgbClr val="FFFFFF"/>
                </a:solidFill>
                <a:latin typeface="Arial" panose="020B0604020202020204" pitchFamily="34" charset="0"/>
                <a:cs typeface="Arial" panose="020B0604020202020204" pitchFamily="34" charset="0"/>
              </a:rPr>
              <a:t> city</a:t>
            </a:r>
            <a:endParaRPr lang="sv-SE" sz="4200" dirty="0">
              <a:solidFill>
                <a:srgbClr val="FFFFFF"/>
              </a:solidFill>
              <a:latin typeface="Arial" panose="020B0604020202020204" pitchFamily="34" charset="0"/>
              <a:cs typeface="Arial" panose="020B0604020202020204" pitchFamily="34" charset="0"/>
            </a:endParaRPr>
          </a:p>
        </p:txBody>
      </p:sp>
      <p:sp>
        <p:nvSpPr>
          <p:cNvPr id="44" name="textruta 43"/>
          <p:cNvSpPr txBox="1"/>
          <p:nvPr/>
        </p:nvSpPr>
        <p:spPr>
          <a:xfrm>
            <a:off x="765548" y="2557343"/>
            <a:ext cx="4438811" cy="3677930"/>
          </a:xfrm>
          <a:prstGeom prst="rect">
            <a:avLst/>
          </a:prstGeom>
          <a:noFill/>
        </p:spPr>
        <p:txBody>
          <a:bodyPr wrap="square" lIns="0" tIns="0" rIns="0" bIns="0" rtlCol="0">
            <a:spAutoFit/>
          </a:bodyPr>
          <a:lstStyle/>
          <a:p>
            <a:pPr marL="177800" indent="-177800">
              <a:buFont typeface="Arial" pitchFamily="34" charset="0"/>
              <a:buChar char="•"/>
            </a:pPr>
            <a:r>
              <a:rPr lang="sv-SE" sz="1700" b="1" dirty="0" smtClean="0">
                <a:solidFill>
                  <a:srgbClr val="FFFFFF"/>
                </a:solidFill>
                <a:latin typeface="Arial" panose="020B0604020202020204" pitchFamily="34" charset="0"/>
                <a:cs typeface="Arial" panose="020B0604020202020204" pitchFamily="34" charset="0"/>
              </a:rPr>
              <a:t>Vision River City</a:t>
            </a:r>
            <a:endParaRPr lang="sv-SE" sz="1700" b="1" dirty="0">
              <a:solidFill>
                <a:srgbClr val="FFFFFF"/>
              </a:solidFill>
              <a:latin typeface="Arial" panose="020B0604020202020204" pitchFamily="34" charset="0"/>
              <a:cs typeface="Arial" panose="020B0604020202020204" pitchFamily="34" charset="0"/>
            </a:endParaRPr>
          </a:p>
          <a:p>
            <a:pPr marL="177800" indent="-177800">
              <a:buSzPct val="120000"/>
              <a:buFont typeface="Arial" panose="020B0604020202020204" pitchFamily="34" charset="0"/>
              <a:buChar char="•"/>
            </a:pPr>
            <a:r>
              <a:rPr lang="sv-SE" sz="1700" b="1" dirty="0" err="1" smtClean="0">
                <a:solidFill>
                  <a:srgbClr val="FFFFFF"/>
                </a:solidFill>
                <a:latin typeface="Arial" panose="020B0604020202020204" pitchFamily="34" charset="0"/>
                <a:cs typeface="Arial" panose="020B0604020202020204" pitchFamily="34" charset="0"/>
              </a:rPr>
              <a:t>Traffic</a:t>
            </a:r>
            <a:r>
              <a:rPr lang="sv-SE" sz="1700" b="1" dirty="0" smtClean="0">
                <a:solidFill>
                  <a:srgbClr val="FFFFFF"/>
                </a:solidFill>
                <a:latin typeface="Arial" panose="020B0604020202020204" pitchFamily="34" charset="0"/>
                <a:cs typeface="Arial" panose="020B0604020202020204" pitchFamily="34" charset="0"/>
              </a:rPr>
              <a:t> </a:t>
            </a:r>
            <a:r>
              <a:rPr lang="sv-SE" sz="1700" b="1" dirty="0" err="1" smtClean="0">
                <a:solidFill>
                  <a:srgbClr val="FFFFFF"/>
                </a:solidFill>
                <a:latin typeface="Arial" panose="020B0604020202020204" pitchFamily="34" charset="0"/>
                <a:cs typeface="Arial" panose="020B0604020202020204" pitchFamily="34" charset="0"/>
              </a:rPr>
              <a:t>Strategy</a:t>
            </a:r>
            <a:r>
              <a:rPr lang="sv-SE" sz="1700" b="1" dirty="0" smtClean="0">
                <a:solidFill>
                  <a:srgbClr val="FFFFFF"/>
                </a:solidFill>
                <a:latin typeface="Arial" panose="020B0604020202020204" pitchFamily="34" charset="0"/>
                <a:cs typeface="Arial" panose="020B0604020202020204" pitchFamily="34" charset="0"/>
              </a:rPr>
              <a:t> </a:t>
            </a:r>
            <a:endParaRPr lang="sv-SE" sz="1700" b="1" dirty="0">
              <a:solidFill>
                <a:srgbClr val="FFFFFF"/>
              </a:solidFill>
              <a:latin typeface="Arial" panose="020B0604020202020204" pitchFamily="34" charset="0"/>
              <a:cs typeface="Arial" panose="020B0604020202020204" pitchFamily="34" charset="0"/>
            </a:endParaRPr>
          </a:p>
          <a:p>
            <a:pPr marL="177800" indent="-177800">
              <a:buSzPct val="120000"/>
              <a:buFont typeface="Arial" panose="020B0604020202020204" pitchFamily="34" charset="0"/>
              <a:buChar char="•"/>
            </a:pPr>
            <a:r>
              <a:rPr lang="sv-SE" sz="1700" b="1" dirty="0" smtClean="0">
                <a:solidFill>
                  <a:srgbClr val="FFFFFF"/>
                </a:solidFill>
                <a:latin typeface="Arial" panose="020B0604020202020204" pitchFamily="34" charset="0"/>
                <a:cs typeface="Arial" panose="020B0604020202020204" pitchFamily="34" charset="0"/>
              </a:rPr>
              <a:t>Green </a:t>
            </a:r>
            <a:r>
              <a:rPr lang="sv-SE" sz="1700" b="1" dirty="0" err="1" smtClean="0">
                <a:solidFill>
                  <a:srgbClr val="FFFFFF"/>
                </a:solidFill>
                <a:latin typeface="Arial" panose="020B0604020202020204" pitchFamily="34" charset="0"/>
                <a:cs typeface="Arial" panose="020B0604020202020204" pitchFamily="34" charset="0"/>
              </a:rPr>
              <a:t>Strategy</a:t>
            </a:r>
            <a:endParaRPr lang="sv-SE" sz="1700" b="1" dirty="0">
              <a:solidFill>
                <a:srgbClr val="FFFFFF"/>
              </a:solidFill>
              <a:latin typeface="Arial" panose="020B0604020202020204" pitchFamily="34" charset="0"/>
              <a:cs typeface="Arial" panose="020B0604020202020204" pitchFamily="34" charset="0"/>
            </a:endParaRPr>
          </a:p>
          <a:p>
            <a:pPr marL="177800" indent="-177800">
              <a:buSzPct val="120000"/>
              <a:buFont typeface="Arial" panose="020B0604020202020204" pitchFamily="34" charset="0"/>
              <a:buChar char="•"/>
            </a:pPr>
            <a:r>
              <a:rPr lang="sv-SE" sz="1700" b="1" dirty="0" smtClean="0">
                <a:solidFill>
                  <a:srgbClr val="FFFFFF"/>
                </a:solidFill>
                <a:latin typeface="Arial" panose="020B0604020202020204" pitchFamily="34" charset="0"/>
                <a:cs typeface="Arial" panose="020B0604020202020204" pitchFamily="34" charset="0"/>
              </a:rPr>
              <a:t>Expansion </a:t>
            </a:r>
            <a:r>
              <a:rPr lang="sv-SE" sz="1700" b="1" dirty="0" err="1" smtClean="0">
                <a:solidFill>
                  <a:srgbClr val="FFFFFF"/>
                </a:solidFill>
                <a:latin typeface="Arial" panose="020B0604020202020204" pitchFamily="34" charset="0"/>
                <a:cs typeface="Arial" panose="020B0604020202020204" pitchFamily="34" charset="0"/>
              </a:rPr>
              <a:t>Planning</a:t>
            </a:r>
            <a:endParaRPr lang="sv-SE" sz="1700" b="1" dirty="0">
              <a:solidFill>
                <a:srgbClr val="FFFFFF"/>
              </a:solidFill>
              <a:latin typeface="Arial" panose="020B0604020202020204" pitchFamily="34" charset="0"/>
              <a:cs typeface="Arial" panose="020B0604020202020204" pitchFamily="34" charset="0"/>
            </a:endParaRPr>
          </a:p>
          <a:p>
            <a:pPr marL="177800">
              <a:spcBef>
                <a:spcPts val="1200"/>
              </a:spcBef>
              <a:buSzPct val="120000"/>
            </a:pPr>
            <a:r>
              <a:rPr lang="en-GB" sz="1700" b="1" dirty="0" smtClean="0">
                <a:solidFill>
                  <a:schemeClr val="bg2"/>
                </a:solidFill>
                <a:latin typeface="Arial" panose="020B0604020202020204" pitchFamily="34" charset="0"/>
                <a:cs typeface="Arial" panose="020B0604020202020204" pitchFamily="34" charset="0"/>
              </a:rPr>
              <a:t>Jointly indicate the </a:t>
            </a:r>
            <a:br>
              <a:rPr lang="en-GB" sz="1700" b="1" dirty="0" smtClean="0">
                <a:solidFill>
                  <a:schemeClr val="bg2"/>
                </a:solidFill>
                <a:latin typeface="Arial" panose="020B0604020202020204" pitchFamily="34" charset="0"/>
                <a:cs typeface="Arial" panose="020B0604020202020204" pitchFamily="34" charset="0"/>
              </a:rPr>
            </a:br>
            <a:r>
              <a:rPr lang="en-GB" sz="1700" b="1" dirty="0" smtClean="0">
                <a:solidFill>
                  <a:schemeClr val="bg2"/>
                </a:solidFill>
                <a:latin typeface="Arial" panose="020B0604020202020204" pitchFamily="34" charset="0"/>
                <a:cs typeface="Arial" panose="020B0604020202020204" pitchFamily="34" charset="0"/>
              </a:rPr>
              <a:t>direction Gothenburg</a:t>
            </a:r>
            <a:br>
              <a:rPr lang="en-GB" sz="1700" b="1" dirty="0" smtClean="0">
                <a:solidFill>
                  <a:schemeClr val="bg2"/>
                </a:solidFill>
                <a:latin typeface="Arial" panose="020B0604020202020204" pitchFamily="34" charset="0"/>
                <a:cs typeface="Arial" panose="020B0604020202020204" pitchFamily="34" charset="0"/>
              </a:rPr>
            </a:br>
            <a:r>
              <a:rPr lang="en-GB" sz="1700" b="1" dirty="0" smtClean="0">
                <a:solidFill>
                  <a:schemeClr val="bg2"/>
                </a:solidFill>
                <a:latin typeface="Arial" panose="020B0604020202020204" pitchFamily="34" charset="0"/>
                <a:cs typeface="Arial" panose="020B0604020202020204" pitchFamily="34" charset="0"/>
              </a:rPr>
              <a:t>will develop in up to 2035. </a:t>
            </a:r>
          </a:p>
          <a:p>
            <a:pPr marL="177800">
              <a:spcBef>
                <a:spcPts val="1200"/>
              </a:spcBef>
              <a:buSzPct val="120000"/>
            </a:pPr>
            <a:r>
              <a:rPr lang="sv-SE" sz="1700" b="1" dirty="0" err="1" smtClean="0">
                <a:solidFill>
                  <a:srgbClr val="FFFFFF"/>
                </a:solidFill>
                <a:latin typeface="Arial" panose="020B0604020202020204" pitchFamily="34" charset="0"/>
                <a:cs typeface="Arial" panose="020B0604020202020204" pitchFamily="34" charset="0"/>
              </a:rPr>
              <a:t>Proceeds</a:t>
            </a:r>
            <a:r>
              <a:rPr lang="sv-SE" sz="1700" b="1" dirty="0" smtClean="0">
                <a:solidFill>
                  <a:srgbClr val="FFFFFF"/>
                </a:solidFill>
                <a:latin typeface="Arial" panose="020B0604020202020204" pitchFamily="34" charset="0"/>
                <a:cs typeface="Arial" panose="020B0604020202020204" pitchFamily="34" charset="0"/>
              </a:rPr>
              <a:t> on the                              </a:t>
            </a:r>
            <a:r>
              <a:rPr lang="sv-SE" sz="1700" b="1" dirty="0" err="1" smtClean="0">
                <a:solidFill>
                  <a:srgbClr val="FFFFFF"/>
                </a:solidFill>
                <a:latin typeface="Arial" panose="020B0604020202020204" pitchFamily="34" charset="0"/>
                <a:cs typeface="Arial" panose="020B0604020202020204" pitchFamily="34" charset="0"/>
              </a:rPr>
              <a:t>Comprehensive</a:t>
            </a:r>
            <a:r>
              <a:rPr lang="sv-SE" sz="1700" b="1" dirty="0" smtClean="0">
                <a:solidFill>
                  <a:srgbClr val="FFFFFF"/>
                </a:solidFill>
                <a:latin typeface="Arial" panose="020B0604020202020204" pitchFamily="34" charset="0"/>
                <a:cs typeface="Arial" panose="020B0604020202020204" pitchFamily="34" charset="0"/>
              </a:rPr>
              <a:t> Plan for  </a:t>
            </a:r>
            <a:br>
              <a:rPr lang="sv-SE" sz="1700" b="1" dirty="0" smtClean="0">
                <a:solidFill>
                  <a:srgbClr val="FFFFFF"/>
                </a:solidFill>
                <a:latin typeface="Arial" panose="020B0604020202020204" pitchFamily="34" charset="0"/>
                <a:cs typeface="Arial" panose="020B0604020202020204" pitchFamily="34" charset="0"/>
              </a:rPr>
            </a:br>
            <a:r>
              <a:rPr lang="sv-SE" sz="1700" b="1" dirty="0" smtClean="0">
                <a:solidFill>
                  <a:srgbClr val="FFFFFF"/>
                </a:solidFill>
                <a:latin typeface="Arial" panose="020B0604020202020204" pitchFamily="34" charset="0"/>
                <a:cs typeface="Arial" panose="020B0604020202020204" pitchFamily="34" charset="0"/>
              </a:rPr>
              <a:t>Gothenburg.</a:t>
            </a:r>
            <a:endParaRPr lang="sv-SE" sz="1700" b="1" dirty="0">
              <a:solidFill>
                <a:srgbClr val="FFFFFF"/>
              </a:solidFill>
              <a:latin typeface="Arial" panose="020B0604020202020204" pitchFamily="34" charset="0"/>
              <a:cs typeface="Arial" panose="020B0604020202020204" pitchFamily="34" charset="0"/>
            </a:endParaRPr>
          </a:p>
          <a:p>
            <a:pPr marL="177800" indent="-177800">
              <a:buSzPct val="120000"/>
              <a:buFont typeface="Arial" panose="020B0604020202020204" pitchFamily="34" charset="0"/>
              <a:buChar char="•"/>
            </a:pPr>
            <a:endParaRPr lang="sv-SE" b="1" dirty="0">
              <a:solidFill>
                <a:srgbClr val="FFFFFF"/>
              </a:solidFill>
              <a:latin typeface="Arial" panose="020B0604020202020204" pitchFamily="34" charset="0"/>
              <a:cs typeface="Arial" panose="020B0604020202020204" pitchFamily="34" charset="0"/>
            </a:endParaRPr>
          </a:p>
          <a:p>
            <a:pPr>
              <a:buSzPct val="120000"/>
            </a:pPr>
            <a:endParaRPr lang="sv-SE" sz="1600" b="1" dirty="0">
              <a:solidFill>
                <a:srgbClr val="FFFFFF"/>
              </a:solidFill>
              <a:latin typeface="Arial" panose="020B0604020202020204" pitchFamily="34" charset="0"/>
              <a:cs typeface="Arial" panose="020B0604020202020204" pitchFamily="34" charset="0"/>
            </a:endParaRPr>
          </a:p>
          <a:p>
            <a:endParaRPr lang="sv-SE" sz="15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71863381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pPr algn="l" rtl="0"/>
            <a:r>
              <a:rPr lang="en-GB" b="1" i="0" u="none" dirty="0"/>
              <a:t>Gothenburg is growing </a:t>
            </a:r>
            <a:r>
              <a:rPr lang="en-GB" dirty="0"/>
              <a:t/>
            </a:r>
            <a:br>
              <a:rPr lang="en-GB" dirty="0"/>
            </a:br>
            <a:r>
              <a:rPr lang="en-GB" b="1" i="0" u="none" dirty="0"/>
              <a:t>– but the aim is to shorten distances</a:t>
            </a:r>
            <a:endParaRPr lang="en-GB" dirty="0"/>
          </a:p>
        </p:txBody>
      </p:sp>
      <p:sp>
        <p:nvSpPr>
          <p:cNvPr id="3" name="Platshållare för bild 2"/>
          <p:cNvSpPr>
            <a:spLocks noGrp="1"/>
          </p:cNvSpPr>
          <p:nvPr>
            <p:ph type="pic" sz="quarter" idx="13"/>
          </p:nvPr>
        </p:nvSpPr>
        <p:spPr/>
      </p:sp>
      <p:sp>
        <p:nvSpPr>
          <p:cNvPr id="10" name="Platshållare för innehåll 9"/>
          <p:cNvSpPr>
            <a:spLocks noGrp="1"/>
          </p:cNvSpPr>
          <p:nvPr>
            <p:ph idx="1"/>
          </p:nvPr>
        </p:nvSpPr>
        <p:spPr>
          <a:xfrm>
            <a:off x="3492000" y="1568821"/>
            <a:ext cx="5190038" cy="3199901"/>
          </a:xfrm>
        </p:spPr>
        <p:txBody>
          <a:bodyPr>
            <a:noAutofit/>
          </a:bodyPr>
          <a:lstStyle/>
          <a:p>
            <a:pPr algn="l" rtl="0">
              <a:spcAft>
                <a:spcPts val="2700"/>
              </a:spcAft>
            </a:pPr>
            <a:r>
              <a:rPr lang="en-GB" b="0" i="0" u="none" dirty="0"/>
              <a:t>New residents are being born and many are migrating here from local areas and other countries. More companies want to set up business here, more tourists want to visit.</a:t>
            </a:r>
          </a:p>
          <a:p>
            <a:pPr algn="l" rtl="0">
              <a:spcAft>
                <a:spcPts val="3000"/>
              </a:spcAft>
            </a:pPr>
            <a:r>
              <a:rPr lang="en-GB" b="0" i="0" u="none" dirty="0"/>
              <a:t>The aim is to shorten distances, both between places and people. The city will be </a:t>
            </a:r>
            <a:r>
              <a:rPr lang="en-GB" b="0" i="0" u="none" dirty="0" smtClean="0"/>
              <a:t>brought</a:t>
            </a:r>
            <a:br>
              <a:rPr lang="en-GB" b="0" i="0" u="none" dirty="0" smtClean="0"/>
            </a:br>
            <a:r>
              <a:rPr lang="en-GB" b="0" i="0" u="none" dirty="0" smtClean="0"/>
              <a:t>closer </a:t>
            </a:r>
            <a:r>
              <a:rPr lang="en-GB" b="0" i="0" u="none" dirty="0"/>
              <a:t>together – both physically and socially. </a:t>
            </a:r>
            <a:r>
              <a:rPr lang="en-GB" b="0" i="0" u="none" dirty="0" smtClean="0"/>
              <a:t/>
            </a:r>
            <a:br>
              <a:rPr lang="en-GB" b="0" i="0" u="none" dirty="0" smtClean="0"/>
            </a:br>
            <a:r>
              <a:rPr lang="en-GB" b="0" i="0" u="none" dirty="0" smtClean="0"/>
              <a:t>The </a:t>
            </a:r>
            <a:r>
              <a:rPr lang="en-GB" b="0" i="0" u="none" dirty="0"/>
              <a:t>city will be more compact with new homes, workplaces and meeting-places.</a:t>
            </a:r>
          </a:p>
          <a:p>
            <a:endParaRPr lang="en-GB" noProof="1" smtClean="0"/>
          </a:p>
          <a:p>
            <a:endParaRPr lang="en-GB" noProof="1" smtClean="0"/>
          </a:p>
        </p:txBody>
      </p:sp>
      <p:sp>
        <p:nvSpPr>
          <p:cNvPr id="13" name="Platshållare för sidfot 8"/>
          <p:cNvSpPr>
            <a:spLocks noGrp="1"/>
          </p:cNvSpPr>
          <p:nvPr>
            <p:ph type="ftr" sz="quarter" idx="14"/>
          </p:nvPr>
        </p:nvSpPr>
        <p:spPr/>
        <p:txBody>
          <a:bodyPr/>
          <a:lstStyle/>
          <a:p>
            <a:pPr algn="r" rtl="0"/>
            <a:r>
              <a:rPr lang="en-GB" b="0" i="0" u="none" kern="0" spc="100" dirty="0" smtClean="0"/>
              <a:t>A sustainable city – open to the world</a:t>
            </a:r>
            <a:endParaRPr lang="en-GB" dirty="0"/>
          </a:p>
        </p:txBody>
      </p:sp>
      <p:pic>
        <p:nvPicPr>
          <p:cNvPr id="12" name="Platshållare för bild 7" descr="Barn i trappa 700 px.jpg"/>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a:xfrm>
            <a:off x="198175" y="1319213"/>
            <a:ext cx="2916000" cy="4822937"/>
          </a:xfrm>
          <a:prstGeom prst="rect">
            <a:avLst/>
          </a:prstGeom>
        </p:spPr>
      </p:pic>
      <p:sp>
        <p:nvSpPr>
          <p:cNvPr id="9" name="Ellips 8"/>
          <p:cNvSpPr/>
          <p:nvPr/>
        </p:nvSpPr>
        <p:spPr>
          <a:xfrm>
            <a:off x="3002958" y="1621348"/>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Tree>
    <p:extLst>
      <p:ext uri="{BB962C8B-B14F-4D97-AF65-F5344CB8AC3E}">
        <p14:creationId xmlns="" xmlns:p14="http://schemas.microsoft.com/office/powerpoint/2010/main" val="35549103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childTnLst>
                                    <p:set>
                                      <p:cBhvr rctx="PPT">
                                        <p:cTn id="6" dur="indefinite"/>
                                        <p:tgtEl>
                                          <p:spTgt spid="10">
                                            <p:txEl>
                                              <p:pRg st="0" end="0"/>
                                            </p:txEl>
                                          </p:spTgt>
                                        </p:tgtEl>
                                        <p:attrNameLst>
                                          <p:attrName>style.opacity</p:attrName>
                                        </p:attrNameLst>
                                      </p:cBhvr>
                                      <p:to>
                                        <p:strVal val="0.5"/>
                                      </p:to>
                                    </p:set>
                                    <p:animEffect filter="image" prLst="opacity: 0.5">
                                      <p:cBhvr rctx="IE">
                                        <p:cTn id="7" dur="indefinite"/>
                                        <p:tgtEl>
                                          <p:spTgt spid="10">
                                            <p:txEl>
                                              <p:pRg st="0" end="0"/>
                                            </p:txEl>
                                          </p:spTgt>
                                        </p:tgtEl>
                                      </p:cBhvr>
                                    </p:animEffect>
                                  </p:childTnLst>
                                </p:cTn>
                              </p:par>
                              <p:par>
                                <p:cTn id="8" presetID="42" presetClass="path" presetSubtype="0" accel="50000" decel="50000" fill="hold" grpId="0" nodeType="withEffect">
                                  <p:stCondLst>
                                    <p:cond delay="0"/>
                                  </p:stCondLst>
                                  <p:childTnLst>
                                    <p:animMotion origin="layout" path="M 0.00087 4.44444E-6 L 0.00087 0.2081 " pathEditMode="relative" rAng="0" ptsTypes="AA">
                                      <p:cBhvr>
                                        <p:cTn id="9" dur="1250" fill="hold"/>
                                        <p:tgtEl>
                                          <p:spTgt spid="9"/>
                                        </p:tgtEl>
                                        <p:attrNameLst>
                                          <p:attrName>ppt_x</p:attrName>
                                          <p:attrName>ppt_y</p:attrName>
                                        </p:attrNameLst>
                                      </p:cBhvr>
                                      <p:rCtr x="0" y="10394"/>
                                    </p:animMotion>
                                  </p:childTnLst>
                                </p:cTn>
                              </p:par>
                            </p:childTnLst>
                          </p:cTn>
                        </p:par>
                        <p:par>
                          <p:cTn id="10" fill="hold">
                            <p:stCondLst>
                              <p:cond delay="1250"/>
                            </p:stCondLst>
                            <p:childTnLst>
                              <p:par>
                                <p:cTn id="11" presetID="10" presetClass="entr" presetSubtype="0" fill="hold" grpId="0"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4294967295"/>
          </p:nvPr>
        </p:nvSpPr>
        <p:spPr>
          <a:xfrm>
            <a:off x="5863218" y="6290316"/>
            <a:ext cx="2895600" cy="417575"/>
          </a:xfrm>
          <a:prstGeom prst="rect">
            <a:avLst/>
          </a:prstGeom>
        </p:spPr>
        <p:txBody>
          <a:bodyPr/>
          <a:lstStyle/>
          <a:p>
            <a:r>
              <a:rPr lang="en-GB" smtClean="0"/>
              <a:t>CITY DEVELOPMENT</a:t>
            </a:r>
            <a:endParaRPr lang="en-GB" dirty="0"/>
          </a:p>
        </p:txBody>
      </p:sp>
      <p:grpSp>
        <p:nvGrpSpPr>
          <p:cNvPr id="2" name="Grupp 4"/>
          <p:cNvGrpSpPr/>
          <p:nvPr/>
        </p:nvGrpSpPr>
        <p:grpSpPr>
          <a:xfrm>
            <a:off x="752355" y="1473958"/>
            <a:ext cx="8006463" cy="4621605"/>
            <a:chOff x="272480" y="620688"/>
            <a:chExt cx="9217024" cy="5553374"/>
          </a:xfrm>
        </p:grpSpPr>
        <p:pic>
          <p:nvPicPr>
            <p:cNvPr id="6" name="Picture 2" descr="C:\Users\sofhel1108\Dropbox\Bilder\Strategisidor-sid-15.png"/>
            <p:cNvPicPr>
              <a:picLocks noChangeAspect="1" noChangeArrowheads="1"/>
            </p:cNvPicPr>
            <p:nvPr/>
          </p:nvPicPr>
          <p:blipFill>
            <a:blip r:embed="rId3" cstate="screen"/>
            <a:srcRect/>
            <a:stretch>
              <a:fillRect/>
            </a:stretch>
          </p:blipFill>
          <p:spPr bwMode="auto">
            <a:xfrm>
              <a:off x="6022028" y="1484784"/>
              <a:ext cx="3467476" cy="4689278"/>
            </a:xfrm>
            <a:prstGeom prst="rect">
              <a:avLst/>
            </a:prstGeom>
            <a:noFill/>
          </p:spPr>
        </p:pic>
        <p:sp>
          <p:nvSpPr>
            <p:cNvPr id="7" name="textruta 6"/>
            <p:cNvSpPr txBox="1"/>
            <p:nvPr/>
          </p:nvSpPr>
          <p:spPr>
            <a:xfrm>
              <a:off x="560512" y="620688"/>
              <a:ext cx="4896544" cy="769441"/>
            </a:xfrm>
            <a:prstGeom prst="rect">
              <a:avLst/>
            </a:prstGeom>
            <a:noFill/>
          </p:spPr>
          <p:txBody>
            <a:bodyPr wrap="square" rtlCol="0">
              <a:spAutoFit/>
            </a:bodyPr>
            <a:lstStyle/>
            <a:p>
              <a:r>
                <a:rPr lang="sv-SE" sz="4400" dirty="0" smtClean="0">
                  <a:latin typeface="Century Gothic" pitchFamily="34" charset="0"/>
                </a:rPr>
                <a:t>City </a:t>
              </a:r>
              <a:r>
                <a:rPr lang="sv-SE" sz="4400" dirty="0" err="1" smtClean="0">
                  <a:latin typeface="Century Gothic" pitchFamily="34" charset="0"/>
                </a:rPr>
                <a:t>strategies</a:t>
              </a:r>
              <a:endParaRPr lang="sv-SE" sz="4400" dirty="0">
                <a:latin typeface="Century Gothic" pitchFamily="34" charset="0"/>
              </a:endParaRPr>
            </a:p>
          </p:txBody>
        </p:sp>
        <p:pic>
          <p:nvPicPr>
            <p:cNvPr id="8" name="Picture 2"/>
            <p:cNvPicPr>
              <a:picLocks noChangeAspect="1" noChangeArrowheads="1"/>
            </p:cNvPicPr>
            <p:nvPr/>
          </p:nvPicPr>
          <p:blipFill>
            <a:blip r:embed="rId4" cstate="print"/>
            <a:srcRect l="19252" t="19336" r="16778" b="21127"/>
            <a:stretch>
              <a:fillRect/>
            </a:stretch>
          </p:blipFill>
          <p:spPr bwMode="auto">
            <a:xfrm>
              <a:off x="272480" y="1654242"/>
              <a:ext cx="5904656" cy="3906923"/>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3" cstate="print">
            <a:extLst>
              <a:ext uri="{28A0092B-C50C-407E-A947-70E740481C1C}">
                <a14:useLocalDpi xmlns:a14="http://schemas.microsoft.com/office/drawing/2010/main" xmlns="" val="0"/>
              </a:ext>
            </a:extLst>
          </a:blip>
          <a:srcRect l="9364" t="15701" r="30431" b="25327"/>
          <a:stretch/>
        </p:blipFill>
        <p:spPr>
          <a:xfrm>
            <a:off x="0" y="0"/>
            <a:ext cx="9144000" cy="6858000"/>
          </a:xfrm>
          <a:prstGeom prst="rect">
            <a:avLst/>
          </a:prstGeom>
        </p:spPr>
      </p:pic>
      <p:pic>
        <p:nvPicPr>
          <p:cNvPr id="6" name="Bildobjekt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2037" y="311537"/>
            <a:ext cx="3644230" cy="3586260"/>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79234" y="3672019"/>
            <a:ext cx="5114272" cy="27714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01123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DriveMe</a:t>
            </a:r>
            <a:r>
              <a:rPr lang="sv-SE" dirty="0" smtClean="0"/>
              <a:t> </a:t>
            </a:r>
            <a:r>
              <a:rPr lang="sv-SE" dirty="0" err="1" smtClean="0"/>
              <a:t>project</a:t>
            </a:r>
            <a:endParaRPr lang="sv-SE" dirty="0"/>
          </a:p>
        </p:txBody>
      </p:sp>
      <p:sp>
        <p:nvSpPr>
          <p:cNvPr id="3" name="Platshållare för innehåll 2"/>
          <p:cNvSpPr>
            <a:spLocks noGrp="1"/>
          </p:cNvSpPr>
          <p:nvPr>
            <p:ph sz="half" idx="1"/>
          </p:nvPr>
        </p:nvSpPr>
        <p:spPr/>
        <p:txBody>
          <a:bodyPr>
            <a:normAutofit fontScale="92500" lnSpcReduction="10000"/>
          </a:bodyPr>
          <a:lstStyle/>
          <a:p>
            <a:r>
              <a:rPr lang="sv-SE" dirty="0" smtClean="0"/>
              <a:t>The </a:t>
            </a:r>
            <a:r>
              <a:rPr lang="sv-SE" dirty="0" err="1" smtClean="0"/>
              <a:t>world´s</a:t>
            </a:r>
            <a:r>
              <a:rPr lang="sv-SE" dirty="0" smtClean="0"/>
              <a:t> first </a:t>
            </a:r>
            <a:r>
              <a:rPr lang="sv-SE" dirty="0" err="1" smtClean="0"/>
              <a:t>large</a:t>
            </a:r>
            <a:r>
              <a:rPr lang="sv-SE" dirty="0" smtClean="0"/>
              <a:t> </a:t>
            </a:r>
            <a:r>
              <a:rPr lang="sv-SE" dirty="0" err="1" smtClean="0"/>
              <a:t>scale</a:t>
            </a:r>
            <a:r>
              <a:rPr lang="sv-SE" dirty="0" smtClean="0"/>
              <a:t> </a:t>
            </a:r>
            <a:r>
              <a:rPr lang="sv-SE" dirty="0" err="1" smtClean="0"/>
              <a:t>project</a:t>
            </a:r>
            <a:r>
              <a:rPr lang="sv-SE" dirty="0" smtClean="0"/>
              <a:t> for </a:t>
            </a:r>
            <a:r>
              <a:rPr lang="sv-SE" dirty="0" err="1" smtClean="0"/>
              <a:t>self-driving</a:t>
            </a:r>
            <a:r>
              <a:rPr lang="sv-SE" dirty="0" smtClean="0"/>
              <a:t> cars</a:t>
            </a:r>
          </a:p>
          <a:p>
            <a:r>
              <a:rPr lang="sv-SE" dirty="0" smtClean="0"/>
              <a:t>Project </a:t>
            </a:r>
            <a:r>
              <a:rPr lang="sv-SE" dirty="0" err="1" smtClean="0"/>
              <a:t>started</a:t>
            </a:r>
            <a:r>
              <a:rPr lang="sv-SE" dirty="0" smtClean="0"/>
              <a:t> in 2014</a:t>
            </a:r>
          </a:p>
          <a:p>
            <a:r>
              <a:rPr lang="sv-SE" dirty="0" err="1" smtClean="0"/>
              <a:t>Self-driving</a:t>
            </a:r>
            <a:r>
              <a:rPr lang="sv-SE" dirty="0" smtClean="0"/>
              <a:t> cars on public roads in 2017</a:t>
            </a:r>
          </a:p>
          <a:p>
            <a:r>
              <a:rPr lang="sv-SE" dirty="0" smtClean="0"/>
              <a:t>100 </a:t>
            </a:r>
            <a:r>
              <a:rPr lang="sv-SE" dirty="0" err="1" smtClean="0"/>
              <a:t>customer</a:t>
            </a:r>
            <a:r>
              <a:rPr lang="sv-SE" dirty="0" smtClean="0"/>
              <a:t> cars</a:t>
            </a:r>
          </a:p>
          <a:p>
            <a:r>
              <a:rPr lang="sv-SE" dirty="0" smtClean="0"/>
              <a:t>50 km </a:t>
            </a:r>
            <a:r>
              <a:rPr lang="sv-SE" dirty="0" err="1" smtClean="0"/>
              <a:t>highways</a:t>
            </a:r>
            <a:r>
              <a:rPr lang="sv-SE" dirty="0" smtClean="0"/>
              <a:t>, max speed 70 </a:t>
            </a:r>
            <a:r>
              <a:rPr lang="sv-SE" dirty="0" err="1" smtClean="0"/>
              <a:t>kph</a:t>
            </a:r>
            <a:endParaRPr lang="sv-SE" dirty="0" smtClean="0"/>
          </a:p>
          <a:p>
            <a:r>
              <a:rPr lang="sv-SE" dirty="0" err="1" smtClean="0"/>
              <a:t>Automatic</a:t>
            </a:r>
            <a:r>
              <a:rPr lang="sv-SE" dirty="0" smtClean="0"/>
              <a:t> </a:t>
            </a:r>
            <a:r>
              <a:rPr lang="sv-SE" dirty="0" err="1" smtClean="0"/>
              <a:t>parking</a:t>
            </a:r>
            <a:r>
              <a:rPr lang="sv-SE" dirty="0" smtClean="0"/>
              <a:t> in 2015</a:t>
            </a:r>
            <a:endParaRPr lang="sv-SE"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4648200" y="1771476"/>
            <a:ext cx="4038600" cy="41834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4950"/>
            <a:ext cx="9144000" cy="6858000"/>
          </a:xfrm>
          <a:prstGeom prst="rect">
            <a:avLst/>
          </a:prstGeom>
        </p:spPr>
      </p:pic>
      <p:pic>
        <p:nvPicPr>
          <p:cNvPr id="12" name="Frame_bottom.png" descr="/Volumes/Reklamarkiv/Kunder/Trafikkontoret/TK13_SP3_Go-Smart/Bildmaterial/Frame_bottom.png"/>
          <p:cNvPicPr>
            <a:picLocks noChangeAspect="1"/>
          </p:cNvPicPr>
          <p:nvPr/>
        </p:nvPicPr>
        <p:blipFill>
          <a:blip r:embed="rId4" r:link="rId5">
            <a:extLst>
              <a:ext uri="{28A0092B-C50C-407E-A947-70E740481C1C}">
                <a14:useLocalDpi xmlns:a14="http://schemas.microsoft.com/office/drawing/2010/main" xmlns="" val="0"/>
              </a:ext>
            </a:extLst>
          </a:blip>
          <a:stretch>
            <a:fillRect/>
          </a:stretch>
        </p:blipFill>
        <p:spPr>
          <a:xfrm>
            <a:off x="0" y="5381625"/>
            <a:ext cx="9144000" cy="1476375"/>
          </a:xfrm>
          <a:prstGeom prst="rect">
            <a:avLst/>
          </a:prstGeom>
          <a:effectLst>
            <a:outerShdw blurRad="63500" sx="102000" sy="102000" algn="ctr" rotWithShape="0">
              <a:prstClr val="black">
                <a:alpha val="40000"/>
              </a:prstClr>
            </a:outerShdw>
          </a:effectLst>
        </p:spPr>
      </p:pic>
      <p:sp>
        <p:nvSpPr>
          <p:cNvPr id="13" name="Underrubrik 2"/>
          <p:cNvSpPr txBox="1">
            <a:spLocks/>
          </p:cNvSpPr>
          <p:nvPr/>
        </p:nvSpPr>
        <p:spPr>
          <a:xfrm>
            <a:off x="6732092" y="6313278"/>
            <a:ext cx="2821318" cy="5197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2400" b="1" dirty="0" smtClean="0">
                <a:solidFill>
                  <a:schemeClr val="bg1"/>
                </a:solidFill>
                <a:effectLst>
                  <a:outerShdw blurRad="63500" sx="102000" sy="102000" algn="ctr" rotWithShape="0">
                    <a:prstClr val="black">
                      <a:alpha val="40000"/>
                    </a:prstClr>
                  </a:outerShdw>
                </a:effectLst>
                <a:latin typeface="65 Helvetica Medium"/>
                <a:cs typeface="65 Helvetica Medium"/>
              </a:rPr>
              <a:t>GO:SMART</a:t>
            </a:r>
            <a:endParaRPr lang="sv-SE" sz="2400" b="1" dirty="0">
              <a:solidFill>
                <a:schemeClr val="bg1"/>
              </a:solidFill>
              <a:effectLst>
                <a:outerShdw blurRad="63500" sx="102000" sy="102000" algn="ctr" rotWithShape="0">
                  <a:prstClr val="black">
                    <a:alpha val="40000"/>
                  </a:prstClr>
                </a:outerShdw>
              </a:effectLst>
              <a:latin typeface="65 Helvetica Medium"/>
              <a:cs typeface="65 Helvetica Medium"/>
            </a:endParaRPr>
          </a:p>
        </p:txBody>
      </p:sp>
      <p:pic>
        <p:nvPicPr>
          <p:cNvPr id="14" name="Frame_top.png" descr="/Volumes/Reklamarkiv/Kunder/Trafikkontoret/TK13_SP3_Go-Smart/Bildmaterial/Frame_top.png"/>
          <p:cNvPicPr>
            <a:picLocks noChangeAspect="1"/>
          </p:cNvPicPr>
          <p:nvPr/>
        </p:nvPicPr>
        <p:blipFill>
          <a:blip r:embed="rId6" r:link="rId7">
            <a:extLst>
              <a:ext uri="{28A0092B-C50C-407E-A947-70E740481C1C}">
                <a14:useLocalDpi xmlns:a14="http://schemas.microsoft.com/office/drawing/2010/main" xmlns="" val="0"/>
              </a:ext>
            </a:extLst>
          </a:blip>
          <a:stretch>
            <a:fillRect/>
          </a:stretch>
        </p:blipFill>
        <p:spPr>
          <a:xfrm>
            <a:off x="0" y="0"/>
            <a:ext cx="2041443" cy="668437"/>
          </a:xfrm>
          <a:prstGeom prst="rect">
            <a:avLst/>
          </a:prstGeom>
          <a:effectLst>
            <a:outerShdw blurRad="63500" sx="102000" sy="102000" algn="ctr" rotWithShape="0">
              <a:prstClr val="black">
                <a:alpha val="40000"/>
              </a:prstClr>
            </a:outerShdw>
          </a:effectLst>
        </p:spPr>
      </p:pic>
      <p:sp>
        <p:nvSpPr>
          <p:cNvPr id="15" name="Underrubrik 2"/>
          <p:cNvSpPr txBox="1">
            <a:spLocks/>
          </p:cNvSpPr>
          <p:nvPr/>
        </p:nvSpPr>
        <p:spPr>
          <a:xfrm>
            <a:off x="58485" y="6419925"/>
            <a:ext cx="7065109" cy="2960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sv-SE" sz="1200" dirty="0" smtClean="0">
                <a:solidFill>
                  <a:schemeClr val="tx1"/>
                </a:solidFill>
                <a:latin typeface="45 Helvetica Light"/>
                <a:cs typeface="45 Helvetica Light"/>
              </a:rPr>
              <a:t>Göteborgs Stad  |  Trafikverket  |  Volvo Buss AB  |  Volvo </a:t>
            </a:r>
            <a:r>
              <a:rPr lang="sv-SE" sz="1200" dirty="0" err="1" smtClean="0">
                <a:solidFill>
                  <a:schemeClr val="tx1"/>
                </a:solidFill>
                <a:latin typeface="45 Helvetica Light"/>
                <a:cs typeface="45 Helvetica Light"/>
              </a:rPr>
              <a:t>Technology</a:t>
            </a:r>
            <a:r>
              <a:rPr lang="sv-SE" sz="1200" dirty="0" smtClean="0">
                <a:solidFill>
                  <a:schemeClr val="tx1"/>
                </a:solidFill>
                <a:latin typeface="45 Helvetica Light"/>
                <a:cs typeface="45 Helvetica Light"/>
              </a:rPr>
              <a:t> AB</a:t>
            </a:r>
            <a:endParaRPr lang="sv-SE" sz="1200" dirty="0">
              <a:solidFill>
                <a:schemeClr val="tx1"/>
              </a:solidFill>
              <a:latin typeface="45 Helvetica Light"/>
              <a:cs typeface="45 Helvetica Light"/>
            </a:endParaRPr>
          </a:p>
        </p:txBody>
      </p:sp>
      <p:sp>
        <p:nvSpPr>
          <p:cNvPr id="8" name="Rubrik 1"/>
          <p:cNvSpPr txBox="1">
            <a:spLocks/>
          </p:cNvSpPr>
          <p:nvPr/>
        </p:nvSpPr>
        <p:spPr>
          <a:xfrm>
            <a:off x="5544657" y="366093"/>
            <a:ext cx="3476624" cy="23580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10000"/>
              </a:lnSpc>
              <a:buFont typeface="Courier New"/>
              <a:buChar char="o"/>
            </a:pPr>
            <a:endParaRPr lang="sv-SE" sz="2400" dirty="0">
              <a:latin typeface="65 Helvetica Medium"/>
              <a:cs typeface="65 Helvetica Medium"/>
            </a:endParaRPr>
          </a:p>
          <a:p>
            <a:pPr marL="180975" indent="-180975" algn="l">
              <a:lnSpc>
                <a:spcPct val="110000"/>
              </a:lnSpc>
              <a:buFont typeface="Courier New"/>
              <a:buChar char="o"/>
            </a:pPr>
            <a:r>
              <a:rPr lang="en-GB" sz="4000" dirty="0" smtClean="0">
                <a:latin typeface="65 Helvetica Medium"/>
                <a:cs typeface="65 Helvetica Medium"/>
              </a:rPr>
              <a:t>The bus adapts to the city/environment based upon it’s position using a GPS.</a:t>
            </a:r>
          </a:p>
          <a:p>
            <a:pPr marL="180975" indent="-180975" algn="l">
              <a:lnSpc>
                <a:spcPct val="110000"/>
              </a:lnSpc>
              <a:buFont typeface="Courier New"/>
              <a:buChar char="o"/>
            </a:pPr>
            <a:endParaRPr lang="en-GB" sz="4000" dirty="0" smtClean="0">
              <a:latin typeface="65 Helvetica Medium"/>
              <a:cs typeface="65 Helvetica Medium"/>
            </a:endParaRPr>
          </a:p>
          <a:p>
            <a:pPr marL="180975" indent="-180975" algn="l">
              <a:lnSpc>
                <a:spcPct val="110000"/>
              </a:lnSpc>
              <a:buFont typeface="Courier New"/>
              <a:buChar char="o"/>
            </a:pPr>
            <a:r>
              <a:rPr lang="en-GB" b="1" dirty="0" smtClean="0">
                <a:latin typeface="65 Helvetica Medium"/>
                <a:cs typeface="65 Helvetica Medium"/>
              </a:rPr>
              <a:t>From diesel on the motorway or major arteries to quite and clean electric mode within the city or densely populated areas.</a:t>
            </a:r>
          </a:p>
          <a:p>
            <a:pPr marL="180975" indent="-180975" algn="l">
              <a:lnSpc>
                <a:spcPct val="110000"/>
              </a:lnSpc>
              <a:buFont typeface="Courier New"/>
              <a:buChar char="o"/>
            </a:pPr>
            <a:endParaRPr lang="en-GB" sz="4000" dirty="0" smtClean="0">
              <a:latin typeface="65 Helvetica Medium"/>
              <a:cs typeface="65 Helvetica Medium"/>
            </a:endParaRPr>
          </a:p>
          <a:p>
            <a:pPr marL="180975" indent="-180975" algn="l">
              <a:lnSpc>
                <a:spcPct val="110000"/>
              </a:lnSpc>
              <a:buFont typeface="Courier New"/>
              <a:buChar char="o"/>
            </a:pPr>
            <a:r>
              <a:rPr lang="en-GB" sz="4000" dirty="0" smtClean="0">
                <a:latin typeface="65 Helvetica Medium"/>
                <a:cs typeface="65 Helvetica Medium"/>
              </a:rPr>
              <a:t>We can even limit speed  or drive mode dependant upon time of day.</a:t>
            </a:r>
          </a:p>
          <a:p>
            <a:pPr marL="180975" indent="-180975" algn="l">
              <a:lnSpc>
                <a:spcPct val="110000"/>
              </a:lnSpc>
              <a:buFont typeface="Courier New"/>
              <a:buChar char="o"/>
            </a:pPr>
            <a:endParaRPr lang="en-GB" sz="4000" dirty="0" smtClean="0">
              <a:latin typeface="65 Helvetica Medium"/>
              <a:cs typeface="65 Helvetica Medium"/>
            </a:endParaRPr>
          </a:p>
          <a:p>
            <a:pPr marL="180975" indent="-180975" algn="l">
              <a:lnSpc>
                <a:spcPct val="110000"/>
              </a:lnSpc>
              <a:buFont typeface="Courier New"/>
              <a:buChar char="o"/>
            </a:pPr>
            <a:endParaRPr lang="en-GB" sz="4000" dirty="0" smtClean="0">
              <a:latin typeface="65 Helvetica Medium"/>
              <a:cs typeface="65 Helvetica Medium"/>
            </a:endParaRPr>
          </a:p>
          <a:p>
            <a:pPr marL="180975" indent="-180975" algn="l">
              <a:lnSpc>
                <a:spcPct val="80000"/>
              </a:lnSpc>
              <a:buFont typeface="Courier New"/>
              <a:buChar char="o"/>
            </a:pPr>
            <a:r>
              <a:rPr lang="en-GB" sz="4000" dirty="0" smtClean="0">
                <a:latin typeface="65 Helvetica Medium"/>
                <a:cs typeface="65 Helvetica Medium"/>
              </a:rPr>
              <a:t>Better usage of shared spaces</a:t>
            </a:r>
          </a:p>
          <a:p>
            <a:pPr marL="180975" indent="-180975" algn="l">
              <a:lnSpc>
                <a:spcPct val="80000"/>
              </a:lnSpc>
              <a:buFont typeface="Courier New"/>
              <a:buChar char="o"/>
            </a:pPr>
            <a:endParaRPr lang="en-GB" sz="4000" dirty="0" smtClean="0">
              <a:latin typeface="65 Helvetica Medium"/>
              <a:cs typeface="65 Helvetica Medium"/>
            </a:endParaRPr>
          </a:p>
          <a:p>
            <a:pPr marL="180975" indent="-180975" algn="l">
              <a:lnSpc>
                <a:spcPct val="80000"/>
              </a:lnSpc>
              <a:buFont typeface="Courier New"/>
              <a:buChar char="o"/>
            </a:pPr>
            <a:r>
              <a:rPr lang="en-GB" sz="4000" dirty="0" smtClean="0">
                <a:latin typeface="65 Helvetica Medium"/>
                <a:cs typeface="65 Helvetica Medium"/>
              </a:rPr>
              <a:t>Better air quality</a:t>
            </a:r>
          </a:p>
          <a:p>
            <a:pPr marL="180975" indent="-180975" algn="l">
              <a:lnSpc>
                <a:spcPct val="80000"/>
              </a:lnSpc>
              <a:buFont typeface="Courier New"/>
              <a:buChar char="o"/>
            </a:pPr>
            <a:endParaRPr lang="en-GB" sz="4000" dirty="0" smtClean="0">
              <a:latin typeface="65 Helvetica Medium"/>
              <a:cs typeface="65 Helvetica Medium"/>
            </a:endParaRPr>
          </a:p>
          <a:p>
            <a:pPr marL="180975" indent="-180975" algn="l">
              <a:lnSpc>
                <a:spcPct val="80000"/>
              </a:lnSpc>
              <a:buFont typeface="Courier New"/>
              <a:buChar char="o"/>
            </a:pPr>
            <a:r>
              <a:rPr lang="en-GB" sz="4000" dirty="0" smtClean="0">
                <a:latin typeface="65 Helvetica Medium"/>
                <a:cs typeface="65 Helvetica Medium"/>
              </a:rPr>
              <a:t>Less noise pollution</a:t>
            </a:r>
          </a:p>
          <a:p>
            <a:pPr marL="180975" indent="-180975" algn="l">
              <a:lnSpc>
                <a:spcPct val="80000"/>
              </a:lnSpc>
              <a:buFont typeface="Courier New"/>
              <a:buChar char="o"/>
            </a:pPr>
            <a:endParaRPr lang="en-GB" sz="4000" dirty="0" smtClean="0">
              <a:latin typeface="65 Helvetica Medium"/>
              <a:cs typeface="65 Helvetica Medium"/>
            </a:endParaRPr>
          </a:p>
          <a:p>
            <a:pPr marL="180975" indent="-180975" algn="l">
              <a:lnSpc>
                <a:spcPct val="80000"/>
              </a:lnSpc>
              <a:buFont typeface="Courier New"/>
              <a:buChar char="o"/>
            </a:pPr>
            <a:r>
              <a:rPr lang="en-GB" sz="4000" dirty="0" smtClean="0">
                <a:latin typeface="65 Helvetica Medium"/>
                <a:cs typeface="65 Helvetica Medium"/>
              </a:rPr>
              <a:t>Better safety</a:t>
            </a:r>
          </a:p>
          <a:p>
            <a:pPr marL="457200" indent="-457200" algn="l">
              <a:lnSpc>
                <a:spcPct val="110000"/>
              </a:lnSpc>
              <a:buFont typeface="Courier New"/>
              <a:buChar char="o"/>
            </a:pPr>
            <a:endParaRPr lang="en-GB" sz="2400" dirty="0">
              <a:latin typeface="65 Helvetica Medium"/>
              <a:cs typeface="65 Helvetica Medium"/>
            </a:endParaRPr>
          </a:p>
        </p:txBody>
      </p:sp>
      <p:sp>
        <p:nvSpPr>
          <p:cNvPr id="9" name="Rektangel 8"/>
          <p:cNvSpPr/>
          <p:nvPr/>
        </p:nvSpPr>
        <p:spPr>
          <a:xfrm>
            <a:off x="1529259" y="604639"/>
            <a:ext cx="3078087" cy="369332"/>
          </a:xfrm>
          <a:prstGeom prst="rect">
            <a:avLst/>
          </a:prstGeom>
        </p:spPr>
        <p:txBody>
          <a:bodyPr wrap="none">
            <a:spAutoFit/>
          </a:bodyPr>
          <a:lstStyle/>
          <a:p>
            <a:r>
              <a:rPr lang="sv-SE" dirty="0" err="1" smtClean="0">
                <a:solidFill>
                  <a:schemeClr val="tx1">
                    <a:lumMod val="50000"/>
                  </a:schemeClr>
                </a:solidFill>
                <a:latin typeface="Century Gothic" pitchFamily="34" charset="0"/>
              </a:rPr>
              <a:t>Geofencing</a:t>
            </a:r>
            <a:r>
              <a:rPr lang="sv-SE" dirty="0" smtClean="0">
                <a:solidFill>
                  <a:schemeClr val="tx1">
                    <a:lumMod val="50000"/>
                  </a:schemeClr>
                </a:solidFill>
                <a:latin typeface="Century Gothic" pitchFamily="34" charset="0"/>
              </a:rPr>
              <a:t> / smart </a:t>
            </a:r>
            <a:r>
              <a:rPr lang="sv-SE" dirty="0" err="1" smtClean="0">
                <a:solidFill>
                  <a:schemeClr val="tx1">
                    <a:lumMod val="50000"/>
                  </a:schemeClr>
                </a:solidFill>
                <a:latin typeface="Century Gothic" pitchFamily="34" charset="0"/>
              </a:rPr>
              <a:t>zones</a:t>
            </a:r>
            <a:endParaRPr lang="sv-SE" dirty="0">
              <a:solidFill>
                <a:schemeClr val="tx1">
                  <a:lumMod val="50000"/>
                </a:schemeClr>
              </a:solidFill>
              <a:latin typeface="Century Gothic" pitchFamily="34" charset="0"/>
            </a:endParaRPr>
          </a:p>
        </p:txBody>
      </p:sp>
    </p:spTree>
    <p:extLst>
      <p:ext uri="{BB962C8B-B14F-4D97-AF65-F5344CB8AC3E}">
        <p14:creationId xmlns:p14="http://schemas.microsoft.com/office/powerpoint/2010/main" xmlns="" val="130915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r:link="rId4">
            <a:alphaModFix/>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12" name="Frame_bottom.png" descr="/Volumes/Reklamarkiv/Kunder/Trafikkontoret/TK13_SP3_Go-Smart/Bildmaterial/Frame_bottom.png"/>
          <p:cNvPicPr>
            <a:picLocks noChangeAspect="1"/>
          </p:cNvPicPr>
          <p:nvPr/>
        </p:nvPicPr>
        <p:blipFill>
          <a:blip r:embed="rId5" r:link="rId6">
            <a:extLst>
              <a:ext uri="{28A0092B-C50C-407E-A947-70E740481C1C}">
                <a14:useLocalDpi xmlns:a14="http://schemas.microsoft.com/office/drawing/2010/main" xmlns="" val="0"/>
              </a:ext>
            </a:extLst>
          </a:blip>
          <a:stretch>
            <a:fillRect/>
          </a:stretch>
        </p:blipFill>
        <p:spPr>
          <a:xfrm>
            <a:off x="0" y="5381625"/>
            <a:ext cx="9144000" cy="1476375"/>
          </a:xfrm>
          <a:prstGeom prst="rect">
            <a:avLst/>
          </a:prstGeom>
          <a:effectLst>
            <a:outerShdw blurRad="63500" sx="102000" sy="102000" algn="ctr" rotWithShape="0">
              <a:prstClr val="black">
                <a:alpha val="40000"/>
              </a:prstClr>
            </a:outerShdw>
          </a:effectLst>
        </p:spPr>
      </p:pic>
      <p:sp>
        <p:nvSpPr>
          <p:cNvPr id="13" name="Underrubrik 2"/>
          <p:cNvSpPr txBox="1">
            <a:spLocks/>
          </p:cNvSpPr>
          <p:nvPr/>
        </p:nvSpPr>
        <p:spPr>
          <a:xfrm>
            <a:off x="6732092" y="6313278"/>
            <a:ext cx="2821318" cy="5197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sv-SE" sz="2400" b="1" dirty="0" smtClean="0">
                <a:solidFill>
                  <a:schemeClr val="bg1"/>
                </a:solidFill>
                <a:effectLst>
                  <a:outerShdw blurRad="63500" sx="102000" sy="102000" algn="ctr" rotWithShape="0">
                    <a:prstClr val="black">
                      <a:alpha val="40000"/>
                    </a:prstClr>
                  </a:outerShdw>
                </a:effectLst>
                <a:latin typeface="65 Helvetica Medium"/>
                <a:cs typeface="65 Helvetica Medium"/>
              </a:rPr>
              <a:t>GO:SMART</a:t>
            </a:r>
            <a:endParaRPr lang="sv-SE" sz="2400" b="1" dirty="0">
              <a:solidFill>
                <a:schemeClr val="bg1"/>
              </a:solidFill>
              <a:effectLst>
                <a:outerShdw blurRad="63500" sx="102000" sy="102000" algn="ctr" rotWithShape="0">
                  <a:prstClr val="black">
                    <a:alpha val="40000"/>
                  </a:prstClr>
                </a:outerShdw>
              </a:effectLst>
              <a:latin typeface="65 Helvetica Medium"/>
              <a:cs typeface="65 Helvetica Medium"/>
            </a:endParaRPr>
          </a:p>
        </p:txBody>
      </p:sp>
      <p:pic>
        <p:nvPicPr>
          <p:cNvPr id="14" name="Frame_top.png" descr="/Volumes/Reklamarkiv/Kunder/Trafikkontoret/TK13_SP3_Go-Smart/Bildmaterial/Frame_top.png"/>
          <p:cNvPicPr>
            <a:picLocks noChangeAspect="1"/>
          </p:cNvPicPr>
          <p:nvPr/>
        </p:nvPicPr>
        <p:blipFill>
          <a:blip r:embed="rId7" r:link="rId8">
            <a:extLst>
              <a:ext uri="{28A0092B-C50C-407E-A947-70E740481C1C}">
                <a14:useLocalDpi xmlns:a14="http://schemas.microsoft.com/office/drawing/2010/main" xmlns="" val="0"/>
              </a:ext>
            </a:extLst>
          </a:blip>
          <a:stretch>
            <a:fillRect/>
          </a:stretch>
        </p:blipFill>
        <p:spPr>
          <a:xfrm>
            <a:off x="0" y="0"/>
            <a:ext cx="2041443" cy="668437"/>
          </a:xfrm>
          <a:prstGeom prst="rect">
            <a:avLst/>
          </a:prstGeom>
          <a:effectLst>
            <a:outerShdw blurRad="63500" sx="102000" sy="102000" algn="ctr" rotWithShape="0">
              <a:prstClr val="black">
                <a:alpha val="40000"/>
              </a:prstClr>
            </a:outerShdw>
          </a:effectLst>
        </p:spPr>
      </p:pic>
      <p:sp>
        <p:nvSpPr>
          <p:cNvPr id="15" name="Underrubrik 2"/>
          <p:cNvSpPr txBox="1">
            <a:spLocks/>
          </p:cNvSpPr>
          <p:nvPr/>
        </p:nvSpPr>
        <p:spPr>
          <a:xfrm>
            <a:off x="58485" y="6419925"/>
            <a:ext cx="7065109" cy="29605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sv-SE" sz="1200" dirty="0" smtClean="0">
                <a:solidFill>
                  <a:schemeClr val="tx1"/>
                </a:solidFill>
                <a:latin typeface="45 Helvetica Light"/>
                <a:cs typeface="45 Helvetica Light"/>
              </a:rPr>
              <a:t>Göteborgs Stad  |  Trafikverket  |  Volvo Buss AB  |  Volvo </a:t>
            </a:r>
            <a:r>
              <a:rPr lang="sv-SE" sz="1200" dirty="0" err="1" smtClean="0">
                <a:solidFill>
                  <a:schemeClr val="tx1"/>
                </a:solidFill>
                <a:latin typeface="45 Helvetica Light"/>
                <a:cs typeface="45 Helvetica Light"/>
              </a:rPr>
              <a:t>Technology</a:t>
            </a:r>
            <a:r>
              <a:rPr lang="sv-SE" sz="1200" dirty="0" smtClean="0">
                <a:solidFill>
                  <a:schemeClr val="tx1"/>
                </a:solidFill>
                <a:latin typeface="45 Helvetica Light"/>
                <a:cs typeface="45 Helvetica Light"/>
              </a:rPr>
              <a:t> AB</a:t>
            </a:r>
            <a:endParaRPr lang="sv-SE" sz="1200" dirty="0">
              <a:solidFill>
                <a:schemeClr val="tx1"/>
              </a:solidFill>
              <a:latin typeface="45 Helvetica Light"/>
              <a:cs typeface="45 Helvetica Light"/>
            </a:endParaRPr>
          </a:p>
        </p:txBody>
      </p:sp>
      <p:pic>
        <p:nvPicPr>
          <p:cNvPr id="3" name="Bildobjekt 2" descr="kollisionsvarning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0" y="1050187"/>
            <a:ext cx="9144000" cy="6180603"/>
          </a:xfrm>
          <a:prstGeom prst="rect">
            <a:avLst/>
          </a:prstGeom>
        </p:spPr>
      </p:pic>
      <p:sp>
        <p:nvSpPr>
          <p:cNvPr id="9" name="Rubrik 1"/>
          <p:cNvSpPr txBox="1">
            <a:spLocks/>
          </p:cNvSpPr>
          <p:nvPr/>
        </p:nvSpPr>
        <p:spPr>
          <a:xfrm>
            <a:off x="1276679" y="394668"/>
            <a:ext cx="6715599"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dirty="0" smtClean="0">
                <a:latin typeface="65 Helvetica Medium"/>
                <a:cs typeface="65 Helvetica Medium"/>
              </a:rPr>
              <a:t>Incident Warning System </a:t>
            </a:r>
          </a:p>
          <a:p>
            <a:r>
              <a:rPr lang="en-GB" sz="3200" dirty="0" smtClean="0">
                <a:latin typeface="65 Helvetica Medium"/>
                <a:cs typeface="65 Helvetica Medium"/>
              </a:rPr>
              <a:t>– making the bus safer !</a:t>
            </a:r>
            <a:endParaRPr lang="en-GB" sz="3200" dirty="0">
              <a:latin typeface="65 Helvetica Medium"/>
              <a:cs typeface="65 Helvetica Medium"/>
            </a:endParaRPr>
          </a:p>
        </p:txBody>
      </p:sp>
    </p:spTree>
    <p:extLst>
      <p:ext uri="{BB962C8B-B14F-4D97-AF65-F5344CB8AC3E}">
        <p14:creationId xmlns:p14="http://schemas.microsoft.com/office/powerpoint/2010/main" xmlns="" val="147366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karta.png"/>
          <p:cNvPicPr>
            <a:picLocks noGrp="1" noChangeAspect="1"/>
          </p:cNvPicPr>
          <p:nvPr>
            <p:ph type="pic" sz="quarter" idx="13"/>
          </p:nvPr>
        </p:nvPicPr>
        <p:blipFill rotWithShape="1">
          <a:blip r:embed="rId3" cstate="screen">
            <a:extLst>
              <a:ext uri="{28A0092B-C50C-407E-A947-70E740481C1C}">
                <a14:useLocalDpi xmlns:a14="http://schemas.microsoft.com/office/drawing/2010/main" xmlns=""/>
              </a:ext>
            </a:extLst>
          </a:blip>
          <a:srcRect t="8526" b="8526"/>
          <a:stretch/>
        </p:blipFill>
        <p:spPr/>
      </p:pic>
      <p:sp>
        <p:nvSpPr>
          <p:cNvPr id="2" name="Rubrik 1"/>
          <p:cNvSpPr>
            <a:spLocks noGrp="1"/>
          </p:cNvSpPr>
          <p:nvPr>
            <p:ph type="title"/>
          </p:nvPr>
        </p:nvSpPr>
        <p:spPr/>
        <p:txBody>
          <a:bodyPr/>
          <a:lstStyle/>
          <a:p>
            <a:r>
              <a:rPr lang="sv-SE" dirty="0" smtClean="0"/>
              <a:t>Gothenburg – </a:t>
            </a:r>
            <a:br>
              <a:rPr lang="sv-SE" dirty="0" smtClean="0"/>
            </a:br>
            <a:r>
              <a:rPr lang="sv-SE" dirty="0" smtClean="0"/>
              <a:t>an </a:t>
            </a:r>
            <a:r>
              <a:rPr lang="sv-SE" dirty="0" err="1" smtClean="0"/>
              <a:t>evolving</a:t>
            </a:r>
            <a:r>
              <a:rPr lang="sv-SE" dirty="0" smtClean="0"/>
              <a:t> city of the </a:t>
            </a:r>
            <a:r>
              <a:rPr lang="sv-SE" dirty="0" err="1" smtClean="0"/>
              <a:t>future</a:t>
            </a:r>
            <a:endParaRPr lang="sv-SE" dirty="0"/>
          </a:p>
        </p:txBody>
      </p:sp>
      <p:sp>
        <p:nvSpPr>
          <p:cNvPr id="4" name="Platshållare för sidfot 3"/>
          <p:cNvSpPr>
            <a:spLocks noGrp="1"/>
          </p:cNvSpPr>
          <p:nvPr>
            <p:ph type="ftr" sz="quarter" idx="15"/>
          </p:nvPr>
        </p:nvSpPr>
        <p:spPr/>
        <p:txBody>
          <a:bodyPr/>
          <a:lstStyle/>
          <a:p>
            <a:r>
              <a:rPr lang="en-GB" dirty="0" smtClean="0"/>
              <a:t>A sustainable city – open to the world</a:t>
            </a:r>
            <a:endParaRPr lang="en-GB" dirty="0"/>
          </a:p>
        </p:txBody>
      </p:sp>
      <p:pic>
        <p:nvPicPr>
          <p:cNvPr id="6" name="Bildobjekt 5" descr="Pil_röd.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882925" y="2236383"/>
            <a:ext cx="1007317" cy="748947"/>
          </a:xfrm>
          <a:prstGeom prst="rect">
            <a:avLst/>
          </a:prstGeom>
        </p:spPr>
      </p:pic>
      <p:grpSp>
        <p:nvGrpSpPr>
          <p:cNvPr id="3" name="Grupp 32"/>
          <p:cNvGrpSpPr/>
          <p:nvPr/>
        </p:nvGrpSpPr>
        <p:grpSpPr>
          <a:xfrm>
            <a:off x="658801" y="2321131"/>
            <a:ext cx="3556360" cy="1149033"/>
            <a:chOff x="-1468252" y="-456479"/>
            <a:chExt cx="3556360" cy="1149033"/>
          </a:xfrm>
        </p:grpSpPr>
        <p:sp>
          <p:nvSpPr>
            <p:cNvPr id="23" name="textruta 22"/>
            <p:cNvSpPr txBox="1"/>
            <p:nvPr/>
          </p:nvSpPr>
          <p:spPr>
            <a:xfrm>
              <a:off x="-1468252" y="-456479"/>
              <a:ext cx="3556360" cy="1149033"/>
            </a:xfrm>
            <a:prstGeom prst="rect">
              <a:avLst/>
            </a:prstGeom>
            <a:noFill/>
          </p:spPr>
          <p:txBody>
            <a:bodyPr wrap="square" rtlCol="0">
              <a:spAutoFit/>
            </a:bodyPr>
            <a:lstStyle/>
            <a:p>
              <a:r>
                <a:rPr lang="sv-SE" sz="4200" b="1" dirty="0" smtClean="0">
                  <a:solidFill>
                    <a:schemeClr val="accent2"/>
                  </a:solidFill>
                  <a:latin typeface="Arial" panose="020B0604020202020204" pitchFamily="34" charset="0"/>
                  <a:cs typeface="Arial" panose="020B0604020202020204" pitchFamily="34" charset="0"/>
                </a:rPr>
                <a:t>533</a:t>
              </a:r>
              <a:r>
                <a:rPr lang="sv-SE" sz="2000" b="1" dirty="0" smtClean="0">
                  <a:solidFill>
                    <a:schemeClr val="accent2"/>
                  </a:solidFill>
                  <a:latin typeface="Arial" panose="020B0604020202020204" pitchFamily="34" charset="0"/>
                  <a:cs typeface="Arial" panose="020B0604020202020204" pitchFamily="34" charset="0"/>
                </a:rPr>
                <a:t>,</a:t>
              </a:r>
              <a:r>
                <a:rPr lang="sv-SE" sz="4200" b="1" dirty="0" smtClean="0">
                  <a:solidFill>
                    <a:schemeClr val="accent2"/>
                  </a:solidFill>
                  <a:latin typeface="Arial" panose="020B0604020202020204" pitchFamily="34" charset="0"/>
                  <a:cs typeface="Arial" panose="020B0604020202020204" pitchFamily="34" charset="0"/>
                </a:rPr>
                <a:t>300</a:t>
              </a:r>
              <a:endParaRPr lang="sv-SE" sz="4200" b="1" dirty="0">
                <a:solidFill>
                  <a:schemeClr val="accent2"/>
                </a:solidFill>
                <a:latin typeface="Arial" panose="020B0604020202020204" pitchFamily="34" charset="0"/>
                <a:cs typeface="Arial" panose="020B0604020202020204" pitchFamily="34" charset="0"/>
              </a:endParaRPr>
            </a:p>
            <a:p>
              <a:pPr>
                <a:lnSpc>
                  <a:spcPts val="1560"/>
                </a:lnSpc>
              </a:pPr>
              <a:r>
                <a:rPr lang="en-GB" sz="1600" b="1" dirty="0" smtClean="0">
                  <a:solidFill>
                    <a:schemeClr val="tx1">
                      <a:lumMod val="50000"/>
                    </a:schemeClr>
                  </a:solidFill>
                  <a:latin typeface="Arial" panose="020B0604020202020204" pitchFamily="34" charset="0"/>
                  <a:cs typeface="Arial" panose="020B0604020202020204" pitchFamily="34" charset="0"/>
                </a:rPr>
                <a:t>residents – 23% born </a:t>
              </a:r>
            </a:p>
            <a:p>
              <a:pPr>
                <a:lnSpc>
                  <a:spcPts val="1560"/>
                </a:lnSpc>
              </a:pPr>
              <a:r>
                <a:rPr lang="en-GB" sz="1600" b="1" dirty="0" smtClean="0">
                  <a:solidFill>
                    <a:schemeClr val="tx1">
                      <a:lumMod val="50000"/>
                    </a:schemeClr>
                  </a:solidFill>
                  <a:latin typeface="Arial" panose="020B0604020202020204" pitchFamily="34" charset="0"/>
                  <a:cs typeface="Arial" panose="020B0604020202020204" pitchFamily="34" charset="0"/>
                </a:rPr>
                <a:t>outside of Sweden</a:t>
              </a:r>
              <a:endParaRPr lang="en-GB" sz="1600" dirty="0" smtClean="0">
                <a:solidFill>
                  <a:schemeClr val="tx1">
                    <a:lumMod val="50000"/>
                  </a:schemeClr>
                </a:solidFill>
                <a:latin typeface="Arial" panose="020B0604020202020204" pitchFamily="34" charset="0"/>
                <a:cs typeface="Arial" panose="020B0604020202020204" pitchFamily="34" charset="0"/>
              </a:endParaRPr>
            </a:p>
          </p:txBody>
        </p:sp>
        <p:cxnSp>
          <p:nvCxnSpPr>
            <p:cNvPr id="30" name="Rak 29"/>
            <p:cNvCxnSpPr/>
            <p:nvPr/>
          </p:nvCxnSpPr>
          <p:spPr>
            <a:xfrm>
              <a:off x="-1372249" y="660160"/>
              <a:ext cx="2786428"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grpSp>
        <p:nvGrpSpPr>
          <p:cNvPr id="7" name="Grupp 38"/>
          <p:cNvGrpSpPr/>
          <p:nvPr/>
        </p:nvGrpSpPr>
        <p:grpSpPr>
          <a:xfrm>
            <a:off x="5090148" y="2259684"/>
            <a:ext cx="3898998" cy="1354217"/>
            <a:chOff x="-4453667" y="4641752"/>
            <a:chExt cx="2599844" cy="1354217"/>
          </a:xfrm>
        </p:grpSpPr>
        <p:sp>
          <p:nvSpPr>
            <p:cNvPr id="21" name="textruta 20"/>
            <p:cNvSpPr txBox="1"/>
            <p:nvPr/>
          </p:nvSpPr>
          <p:spPr>
            <a:xfrm>
              <a:off x="-4453667" y="4641752"/>
              <a:ext cx="2599844" cy="1354217"/>
            </a:xfrm>
            <a:prstGeom prst="rect">
              <a:avLst/>
            </a:prstGeom>
            <a:noFill/>
          </p:spPr>
          <p:txBody>
            <a:bodyPr wrap="square" rtlCol="0">
              <a:spAutoFit/>
            </a:bodyPr>
            <a:lstStyle/>
            <a:p>
              <a:r>
                <a:rPr lang="sv-SE" sz="4200" b="1" dirty="0" smtClean="0">
                  <a:solidFill>
                    <a:schemeClr val="accent2"/>
                  </a:solidFill>
                  <a:latin typeface="Arial" panose="020B0604020202020204" pitchFamily="34" charset="0"/>
                  <a:cs typeface="Arial" panose="020B0604020202020204" pitchFamily="34" charset="0"/>
                </a:rPr>
                <a:t>1,1</a:t>
              </a:r>
              <a:endParaRPr lang="sv-SE" sz="4200" dirty="0" smtClean="0">
                <a:solidFill>
                  <a:schemeClr val="accent2"/>
                </a:solidFill>
                <a:latin typeface="Arial" panose="020B0604020202020204" pitchFamily="34" charset="0"/>
                <a:cs typeface="Arial" panose="020B0604020202020204" pitchFamily="34" charset="0"/>
              </a:endParaRPr>
            </a:p>
            <a:p>
              <a:pPr>
                <a:lnSpc>
                  <a:spcPts val="1560"/>
                </a:lnSpc>
              </a:pPr>
              <a:r>
                <a:rPr lang="sv-SE" sz="1600" b="1" dirty="0" smtClean="0">
                  <a:solidFill>
                    <a:schemeClr val="tx1">
                      <a:lumMod val="50000"/>
                    </a:schemeClr>
                  </a:solidFill>
                  <a:latin typeface="Arial" panose="020B0604020202020204" pitchFamily="34" charset="0"/>
                  <a:cs typeface="Arial" panose="020B0604020202020204" pitchFamily="34" charset="0"/>
                </a:rPr>
                <a:t>million residents in the Gothenburg </a:t>
              </a:r>
              <a:r>
                <a:rPr lang="sv-SE" sz="1600" b="1" dirty="0" err="1" smtClean="0">
                  <a:solidFill>
                    <a:schemeClr val="tx1">
                      <a:lumMod val="50000"/>
                    </a:schemeClr>
                  </a:solidFill>
                  <a:latin typeface="Arial" panose="020B0604020202020204" pitchFamily="34" charset="0"/>
                  <a:cs typeface="Arial" panose="020B0604020202020204" pitchFamily="34" charset="0"/>
                </a:rPr>
                <a:t>labour</a:t>
              </a:r>
              <a:r>
                <a:rPr lang="sv-SE" sz="1600" b="1" dirty="0" smtClean="0">
                  <a:solidFill>
                    <a:schemeClr val="tx1">
                      <a:lumMod val="50000"/>
                    </a:schemeClr>
                  </a:solidFill>
                  <a:latin typeface="Arial" panose="020B0604020202020204" pitchFamily="34" charset="0"/>
                  <a:cs typeface="Arial" panose="020B0604020202020204" pitchFamily="34" charset="0"/>
                </a:rPr>
                <a:t> market region today</a:t>
              </a:r>
              <a:endParaRPr lang="sv-SE" sz="1600" dirty="0" smtClean="0">
                <a:solidFill>
                  <a:schemeClr val="tx1">
                    <a:lumMod val="50000"/>
                  </a:schemeClr>
                </a:solidFill>
                <a:latin typeface="Arial" panose="020B0604020202020204" pitchFamily="34" charset="0"/>
                <a:cs typeface="Arial" panose="020B0604020202020204" pitchFamily="34" charset="0"/>
              </a:endParaRPr>
            </a:p>
          </p:txBody>
        </p:sp>
        <p:cxnSp>
          <p:nvCxnSpPr>
            <p:cNvPr id="38" name="Rak 37"/>
            <p:cNvCxnSpPr/>
            <p:nvPr/>
          </p:nvCxnSpPr>
          <p:spPr>
            <a:xfrm>
              <a:off x="-4377467" y="5795961"/>
              <a:ext cx="2299161"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grpSp>
        <p:nvGrpSpPr>
          <p:cNvPr id="8" name="Grupp 40"/>
          <p:cNvGrpSpPr/>
          <p:nvPr/>
        </p:nvGrpSpPr>
        <p:grpSpPr>
          <a:xfrm>
            <a:off x="890232" y="4019057"/>
            <a:ext cx="3025187" cy="1188407"/>
            <a:chOff x="3072782" y="1238474"/>
            <a:chExt cx="3025187" cy="1188407"/>
          </a:xfrm>
        </p:grpSpPr>
        <p:sp>
          <p:nvSpPr>
            <p:cNvPr id="22" name="textruta 21"/>
            <p:cNvSpPr txBox="1"/>
            <p:nvPr/>
          </p:nvSpPr>
          <p:spPr>
            <a:xfrm>
              <a:off x="3072782" y="1238474"/>
              <a:ext cx="3025187" cy="1149033"/>
            </a:xfrm>
            <a:prstGeom prst="rect">
              <a:avLst/>
            </a:prstGeom>
            <a:noFill/>
          </p:spPr>
          <p:txBody>
            <a:bodyPr wrap="none" rtlCol="0">
              <a:spAutoFit/>
            </a:bodyPr>
            <a:lstStyle/>
            <a:p>
              <a:r>
                <a:rPr lang="sv-SE" sz="4200" b="1" dirty="0" smtClean="0">
                  <a:solidFill>
                    <a:schemeClr val="accent2"/>
                  </a:solidFill>
                  <a:latin typeface="Arial" panose="020B0604020202020204" pitchFamily="34" charset="0"/>
                  <a:cs typeface="Arial" panose="020B0604020202020204" pitchFamily="34" charset="0"/>
                </a:rPr>
                <a:t>+10</a:t>
              </a:r>
              <a:r>
                <a:rPr lang="sv-SE" sz="2000" b="1" dirty="0" smtClean="0">
                  <a:solidFill>
                    <a:schemeClr val="accent2"/>
                  </a:solidFill>
                  <a:latin typeface="Arial" panose="020B0604020202020204" pitchFamily="34" charset="0"/>
                  <a:cs typeface="Arial" panose="020B0604020202020204" pitchFamily="34" charset="0"/>
                </a:rPr>
                <a:t> </a:t>
              </a:r>
              <a:r>
                <a:rPr lang="sv-SE" sz="4200" b="1" dirty="0" smtClean="0">
                  <a:solidFill>
                    <a:schemeClr val="accent2"/>
                  </a:solidFill>
                  <a:latin typeface="Arial" panose="020B0604020202020204" pitchFamily="34" charset="0"/>
                  <a:cs typeface="Arial" panose="020B0604020202020204" pitchFamily="34" charset="0"/>
                </a:rPr>
                <a:t>000</a:t>
              </a:r>
              <a:endParaRPr lang="sv-SE" sz="4200" dirty="0" smtClean="0">
                <a:solidFill>
                  <a:schemeClr val="accent2"/>
                </a:solidFill>
                <a:latin typeface="Arial" panose="020B0604020202020204" pitchFamily="34" charset="0"/>
                <a:cs typeface="Arial" panose="020B0604020202020204" pitchFamily="34" charset="0"/>
              </a:endParaRPr>
            </a:p>
            <a:p>
              <a:pPr>
                <a:lnSpc>
                  <a:spcPts val="1560"/>
                </a:lnSpc>
              </a:pPr>
              <a:r>
                <a:rPr lang="en-GB" sz="1600" b="1" dirty="0" smtClean="0">
                  <a:solidFill>
                    <a:schemeClr val="tx1">
                      <a:lumMod val="50000"/>
                    </a:schemeClr>
                  </a:solidFill>
                  <a:latin typeface="Arial" panose="020B0604020202020204" pitchFamily="34" charset="0"/>
                  <a:cs typeface="Arial" panose="020B0604020202020204" pitchFamily="34" charset="0"/>
                </a:rPr>
                <a:t>residents in the Gothenburg </a:t>
              </a:r>
            </a:p>
            <a:p>
              <a:pPr>
                <a:lnSpc>
                  <a:spcPts val="1560"/>
                </a:lnSpc>
              </a:pPr>
              <a:r>
                <a:rPr lang="en-GB" sz="1600" b="1" dirty="0" smtClean="0">
                  <a:solidFill>
                    <a:schemeClr val="tx1">
                      <a:lumMod val="50000"/>
                    </a:schemeClr>
                  </a:solidFill>
                  <a:latin typeface="Arial" panose="020B0604020202020204" pitchFamily="34" charset="0"/>
                  <a:cs typeface="Arial" panose="020B0604020202020204" pitchFamily="34" charset="0"/>
                </a:rPr>
                <a:t>labour market region today</a:t>
              </a:r>
              <a:endParaRPr lang="en-GB" sz="1600" dirty="0">
                <a:solidFill>
                  <a:schemeClr val="tx1">
                    <a:lumMod val="50000"/>
                  </a:schemeClr>
                </a:solidFill>
                <a:latin typeface="Arial" panose="020B0604020202020204" pitchFamily="34" charset="0"/>
                <a:cs typeface="Arial" panose="020B0604020202020204" pitchFamily="34" charset="0"/>
              </a:endParaRPr>
            </a:p>
          </p:txBody>
        </p:sp>
        <p:cxnSp>
          <p:nvCxnSpPr>
            <p:cNvPr id="40" name="Rak 39"/>
            <p:cNvCxnSpPr/>
            <p:nvPr/>
          </p:nvCxnSpPr>
          <p:spPr>
            <a:xfrm>
              <a:off x="3167782" y="2426881"/>
              <a:ext cx="2556000"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grpSp>
        <p:nvGrpSpPr>
          <p:cNvPr id="9" name="Grupp 41"/>
          <p:cNvGrpSpPr/>
          <p:nvPr/>
        </p:nvGrpSpPr>
        <p:grpSpPr>
          <a:xfrm>
            <a:off x="4527391" y="3993293"/>
            <a:ext cx="4231427" cy="1234673"/>
            <a:chOff x="3057632" y="1937968"/>
            <a:chExt cx="4231427" cy="1234673"/>
          </a:xfrm>
        </p:grpSpPr>
        <p:sp>
          <p:nvSpPr>
            <p:cNvPr id="24" name="textruta 23"/>
            <p:cNvSpPr txBox="1"/>
            <p:nvPr/>
          </p:nvSpPr>
          <p:spPr>
            <a:xfrm>
              <a:off x="3057632" y="1937968"/>
              <a:ext cx="4231427" cy="1231106"/>
            </a:xfrm>
            <a:prstGeom prst="rect">
              <a:avLst/>
            </a:prstGeom>
            <a:noFill/>
          </p:spPr>
          <p:txBody>
            <a:bodyPr wrap="square" rtlCol="0">
              <a:spAutoFit/>
            </a:bodyPr>
            <a:lstStyle/>
            <a:p>
              <a:r>
                <a:rPr lang="sv-SE" sz="4200" b="1" dirty="0" smtClean="0">
                  <a:solidFill>
                    <a:schemeClr val="accent2"/>
                  </a:solidFill>
                  <a:latin typeface="Arial" panose="020B0604020202020204" pitchFamily="34" charset="0"/>
                  <a:cs typeface="Arial" panose="020B0604020202020204" pitchFamily="34" charset="0"/>
                </a:rPr>
                <a:t>1,75 </a:t>
              </a:r>
            </a:p>
            <a:p>
              <a:r>
                <a:rPr lang="sv-SE" sz="1600" b="1" dirty="0" smtClean="0">
                  <a:solidFill>
                    <a:schemeClr val="tx1">
                      <a:lumMod val="50000"/>
                    </a:schemeClr>
                  </a:solidFill>
                  <a:latin typeface="Arial" panose="020B0604020202020204" pitchFamily="34" charset="0"/>
                  <a:cs typeface="Arial" panose="020B0604020202020204" pitchFamily="34" charset="0"/>
                </a:rPr>
                <a:t>million residents in the Gothenburg </a:t>
              </a:r>
              <a:r>
                <a:rPr lang="sv-SE" sz="1600" b="1" dirty="0" err="1" smtClean="0">
                  <a:solidFill>
                    <a:schemeClr val="tx1">
                      <a:lumMod val="50000"/>
                    </a:schemeClr>
                  </a:solidFill>
                  <a:latin typeface="Arial" panose="020B0604020202020204" pitchFamily="34" charset="0"/>
                  <a:cs typeface="Arial" panose="020B0604020202020204" pitchFamily="34" charset="0"/>
                </a:rPr>
                <a:t>labour</a:t>
              </a:r>
              <a:r>
                <a:rPr lang="sv-SE" sz="1600" b="1" dirty="0" smtClean="0">
                  <a:solidFill>
                    <a:schemeClr val="tx1">
                      <a:lumMod val="50000"/>
                    </a:schemeClr>
                  </a:solidFill>
                  <a:latin typeface="Arial" panose="020B0604020202020204" pitchFamily="34" charset="0"/>
                  <a:cs typeface="Arial" panose="020B0604020202020204" pitchFamily="34" charset="0"/>
                </a:rPr>
                <a:t> market region 2030</a:t>
              </a:r>
              <a:endParaRPr lang="sv-SE" sz="1600" dirty="0">
                <a:solidFill>
                  <a:schemeClr val="tx1">
                    <a:lumMod val="50000"/>
                  </a:schemeClr>
                </a:solidFill>
                <a:latin typeface="Arial" panose="020B0604020202020204" pitchFamily="34" charset="0"/>
                <a:cs typeface="Arial" panose="020B0604020202020204" pitchFamily="34" charset="0"/>
              </a:endParaRPr>
            </a:p>
          </p:txBody>
        </p:sp>
        <p:cxnSp>
          <p:nvCxnSpPr>
            <p:cNvPr id="32" name="Rak 31"/>
            <p:cNvCxnSpPr/>
            <p:nvPr/>
          </p:nvCxnSpPr>
          <p:spPr>
            <a:xfrm>
              <a:off x="3102236" y="3172641"/>
              <a:ext cx="3240000"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xmlns="" val="342095448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Bildobjekt 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13307" y="-1755720"/>
            <a:ext cx="12625755" cy="1935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ktangel 6"/>
          <p:cNvSpPr/>
          <p:nvPr/>
        </p:nvSpPr>
        <p:spPr>
          <a:xfrm>
            <a:off x="0" y="0"/>
            <a:ext cx="9144000" cy="1052513"/>
          </a:xfrm>
          <a:prstGeom prst="rect">
            <a:avLst/>
          </a:prstGeom>
          <a:solidFill>
            <a:srgbClr val="0077B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8195" name="Text Box 7"/>
          <p:cNvSpPr txBox="1">
            <a:spLocks noChangeArrowheads="1"/>
          </p:cNvSpPr>
          <p:nvPr/>
        </p:nvSpPr>
        <p:spPr bwMode="auto">
          <a:xfrm>
            <a:off x="422031" y="533401"/>
            <a:ext cx="7807569"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sv-SE" dirty="0" smtClean="0">
                <a:solidFill>
                  <a:schemeClr val="bg1"/>
                </a:solidFill>
                <a:latin typeface="Arial Black" charset="0"/>
              </a:rPr>
              <a:t>Utveckling av </a:t>
            </a:r>
            <a:r>
              <a:rPr lang="sv-SE" dirty="0">
                <a:solidFill>
                  <a:schemeClr val="bg1"/>
                </a:solidFill>
                <a:latin typeface="Arial Black" charset="0"/>
              </a:rPr>
              <a:t>persontrafiken i Göteborg</a:t>
            </a:r>
            <a:endParaRPr lang="en-US" dirty="0">
              <a:solidFill>
                <a:schemeClr val="bg1"/>
              </a:solidFill>
              <a:latin typeface="Arial Black" charset="0"/>
            </a:endParaRPr>
          </a:p>
        </p:txBody>
      </p:sp>
      <p:sp>
        <p:nvSpPr>
          <p:cNvPr id="8196" name="textruta 13"/>
          <p:cNvSpPr txBox="1">
            <a:spLocks noChangeArrowheads="1"/>
          </p:cNvSpPr>
          <p:nvPr/>
        </p:nvSpPr>
        <p:spPr bwMode="auto">
          <a:xfrm>
            <a:off x="517283" y="1196691"/>
            <a:ext cx="704590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sv-SE" sz="1600" b="1" dirty="0">
                <a:latin typeface="Arial" charset="0"/>
                <a:cs typeface="Arial" charset="0"/>
              </a:rPr>
              <a:t>Skattningar av antal personresor inom och till/från </a:t>
            </a:r>
            <a:r>
              <a:rPr lang="sv-SE" sz="1600" b="1" dirty="0" smtClean="0">
                <a:latin typeface="Arial" charset="0"/>
                <a:cs typeface="Arial" charset="0"/>
              </a:rPr>
              <a:t>Göteborg. </a:t>
            </a:r>
            <a:br>
              <a:rPr lang="sv-SE" sz="1600" b="1" dirty="0" smtClean="0">
                <a:latin typeface="Arial" charset="0"/>
                <a:cs typeface="Arial" charset="0"/>
              </a:rPr>
            </a:br>
            <a:r>
              <a:rPr lang="sv-SE" sz="1600" b="1" dirty="0" smtClean="0">
                <a:latin typeface="Arial" charset="0"/>
                <a:cs typeface="Arial" charset="0"/>
              </a:rPr>
              <a:t>Medelantal </a:t>
            </a:r>
            <a:r>
              <a:rPr lang="sv-SE" sz="1600" b="1" dirty="0">
                <a:latin typeface="Arial" charset="0"/>
                <a:cs typeface="Arial" charset="0"/>
              </a:rPr>
              <a:t>resor under vardagar.</a:t>
            </a:r>
          </a:p>
          <a:p>
            <a:pPr eaLnBrk="1" hangingPunct="1"/>
            <a:r>
              <a:rPr lang="sv-SE" dirty="0"/>
              <a:t> </a:t>
            </a:r>
          </a:p>
        </p:txBody>
      </p:sp>
      <p:sp>
        <p:nvSpPr>
          <p:cNvPr id="8" name="Rektangel 1"/>
          <p:cNvSpPr>
            <a:spLocks noChangeArrowheads="1"/>
          </p:cNvSpPr>
          <p:nvPr/>
        </p:nvSpPr>
        <p:spPr bwMode="auto">
          <a:xfrm>
            <a:off x="5901415" y="5373271"/>
            <a:ext cx="265883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sv-SE" sz="1200" i="1" dirty="0" smtClean="0">
                <a:latin typeface="Arial" pitchFamily="34" charset="0"/>
                <a:cs typeface="Arial" pitchFamily="34" charset="0"/>
              </a:rPr>
              <a:t>Diagrammet avser </a:t>
            </a:r>
            <a:r>
              <a:rPr lang="sv-SE" sz="1200" i="1" dirty="0" err="1" smtClean="0">
                <a:latin typeface="Arial" pitchFamily="34" charset="0"/>
                <a:cs typeface="Arial" pitchFamily="34" charset="0"/>
              </a:rPr>
              <a:t>årsmedelvärden</a:t>
            </a:r>
            <a:r>
              <a:rPr lang="sv-SE" sz="1200" i="1" dirty="0" smtClean="0">
                <a:latin typeface="Arial" pitchFamily="34" charset="0"/>
                <a:cs typeface="Arial" pitchFamily="34" charset="0"/>
              </a:rPr>
              <a:t>. Från 2001 används en ny metod vilket innebär svårighet att göra jämförelser med tidigare år. </a:t>
            </a:r>
            <a:endParaRPr lang="sv-SE" sz="1200" i="1" baseline="30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Bildobjekt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12720" y="-1827730"/>
            <a:ext cx="12624289" cy="1935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ktangel 4"/>
          <p:cNvSpPr/>
          <p:nvPr/>
        </p:nvSpPr>
        <p:spPr>
          <a:xfrm>
            <a:off x="0" y="0"/>
            <a:ext cx="9144000" cy="1052513"/>
          </a:xfrm>
          <a:prstGeom prst="rect">
            <a:avLst/>
          </a:prstGeom>
          <a:solidFill>
            <a:srgbClr val="0077B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13315" name="Text Box 7"/>
          <p:cNvSpPr txBox="1">
            <a:spLocks noChangeArrowheads="1"/>
          </p:cNvSpPr>
          <p:nvPr/>
        </p:nvSpPr>
        <p:spPr bwMode="auto">
          <a:xfrm>
            <a:off x="317989" y="533401"/>
            <a:ext cx="8721969"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sv-SE" b="1" dirty="0" smtClean="0">
                <a:solidFill>
                  <a:srgbClr val="FFFFFF"/>
                </a:solidFill>
                <a:latin typeface="Arial Black" charset="0"/>
                <a:cs typeface="Arial Black" charset="0"/>
              </a:rPr>
              <a:t>Cykeltrafik över året</a:t>
            </a:r>
            <a:endParaRPr lang="sv-SE" b="1" dirty="0">
              <a:solidFill>
                <a:srgbClr val="FFFFFF"/>
              </a:solidFill>
              <a:latin typeface="Arial Black" charset="0"/>
              <a:cs typeface="Arial Black" charset="0"/>
            </a:endParaRPr>
          </a:p>
        </p:txBody>
      </p:sp>
      <p:pic>
        <p:nvPicPr>
          <p:cNvPr id="13316" name="Bildobjekt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bwMode="auto">
          <a:xfrm>
            <a:off x="6540012" y="1628962"/>
            <a:ext cx="2603988" cy="422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Bildobjekt 1"/>
          <p:cNvPicPr>
            <a:picLocks noChangeAspect="1"/>
          </p:cNvPicPr>
          <p:nvPr/>
        </p:nvPicPr>
        <p:blipFill>
          <a:blip r:embed="rId2">
            <a:extLst>
              <a:ext uri="{28A0092B-C50C-407E-A947-70E740481C1C}">
                <a14:useLocalDpi xmlns:a14="http://schemas.microsoft.com/office/drawing/2010/main" xmlns="" val="0"/>
              </a:ext>
            </a:extLst>
          </a:blip>
          <a:srcRect l="186" t="-6107" r="-186" b="7021"/>
          <a:stretch>
            <a:fillRect/>
          </a:stretch>
        </p:blipFill>
        <p:spPr bwMode="auto">
          <a:xfrm>
            <a:off x="-1078523" y="-2619375"/>
            <a:ext cx="12625754" cy="1935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 name="Bildobjekt 6"/>
          <p:cNvPicPr>
            <a:picLocks noChangeAspect="1"/>
          </p:cNvPicPr>
          <p:nvPr/>
        </p:nvPicPr>
        <p:blipFill rotWithShape="1">
          <a:blip r:embed="rId3">
            <a:extLst>
              <a:ext uri="{28A0092B-C50C-407E-A947-70E740481C1C}">
                <a14:useLocalDpi xmlns:a14="http://schemas.microsoft.com/office/drawing/2010/main" xmlns="" val="0"/>
              </a:ext>
            </a:extLst>
          </a:blip>
          <a:srcRect r="25961"/>
          <a:stretch/>
        </p:blipFill>
        <p:spPr bwMode="auto">
          <a:xfrm>
            <a:off x="5303179" y="1844781"/>
            <a:ext cx="3840822" cy="374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ktangel 4"/>
          <p:cNvSpPr/>
          <p:nvPr/>
        </p:nvSpPr>
        <p:spPr>
          <a:xfrm>
            <a:off x="0" y="0"/>
            <a:ext cx="9144000" cy="1052513"/>
          </a:xfrm>
          <a:prstGeom prst="rect">
            <a:avLst/>
          </a:prstGeom>
          <a:solidFill>
            <a:srgbClr val="0077B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5124" name="Text Box 7"/>
          <p:cNvSpPr txBox="1">
            <a:spLocks noChangeArrowheads="1"/>
          </p:cNvSpPr>
          <p:nvPr/>
        </p:nvSpPr>
        <p:spPr bwMode="auto">
          <a:xfrm>
            <a:off x="422031" y="533401"/>
            <a:ext cx="527538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sv-SE" dirty="0" smtClean="0">
                <a:solidFill>
                  <a:schemeClr val="bg1"/>
                </a:solidFill>
                <a:latin typeface="Arial Black" charset="0"/>
              </a:rPr>
              <a:t>Biltrafikutveckling</a:t>
            </a:r>
            <a:endParaRPr lang="en-US" dirty="0">
              <a:solidFill>
                <a:schemeClr val="bg1"/>
              </a:solidFill>
              <a:latin typeface="Arial Black" charset="0"/>
            </a:endParaRPr>
          </a:p>
        </p:txBody>
      </p:sp>
      <p:sp>
        <p:nvSpPr>
          <p:cNvPr id="5125" name="textruta 11"/>
          <p:cNvSpPr txBox="1">
            <a:spLocks noChangeArrowheads="1"/>
          </p:cNvSpPr>
          <p:nvPr/>
        </p:nvSpPr>
        <p:spPr bwMode="auto">
          <a:xfrm>
            <a:off x="422031" y="1280776"/>
            <a:ext cx="534572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sv-SE" sz="1600" b="1" dirty="0">
                <a:latin typeface="Arial" charset="0"/>
                <a:cs typeface="Arial" charset="0"/>
              </a:rPr>
              <a:t>Biltrafikutveckling i de fasta </a:t>
            </a:r>
            <a:r>
              <a:rPr lang="sv-SE" sz="1600" b="1" dirty="0" smtClean="0">
                <a:latin typeface="Arial" charset="0"/>
                <a:cs typeface="Arial" charset="0"/>
              </a:rPr>
              <a:t>snitten.</a:t>
            </a:r>
            <a:endParaRPr lang="sv-SE" sz="1600" b="1" dirty="0">
              <a:latin typeface="Arial" charset="0"/>
              <a:cs typeface="Arial" charset="0"/>
            </a:endParaRPr>
          </a:p>
          <a:p>
            <a:pPr eaLnBrk="1" hangingPunct="1"/>
            <a:endParaRPr lang="sv-SE" dirty="0"/>
          </a:p>
        </p:txBody>
      </p:sp>
      <p:sp>
        <p:nvSpPr>
          <p:cNvPr id="5126" name="textruta 3"/>
          <p:cNvSpPr txBox="1">
            <a:spLocks noChangeArrowheads="1"/>
          </p:cNvSpPr>
          <p:nvPr/>
        </p:nvSpPr>
        <p:spPr bwMode="auto">
          <a:xfrm>
            <a:off x="4504593" y="2767013"/>
            <a:ext cx="665285"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sv-SE" sz="1200" dirty="0">
                <a:latin typeface="Arial" charset="0"/>
                <a:cs typeface="Arial" charset="0"/>
              </a:rPr>
              <a:t>2,2%</a:t>
            </a:r>
          </a:p>
          <a:p>
            <a:pPr algn="r" eaLnBrk="1" hangingPunct="1"/>
            <a:endParaRPr lang="sv-SE" sz="1200" dirty="0">
              <a:latin typeface="Arial" charset="0"/>
              <a:cs typeface="Arial" charset="0"/>
            </a:endParaRPr>
          </a:p>
          <a:p>
            <a:pPr algn="r" eaLnBrk="1" hangingPunct="1"/>
            <a:endParaRPr lang="sv-SE" sz="1200" dirty="0">
              <a:latin typeface="Arial" charset="0"/>
              <a:cs typeface="Arial" charset="0"/>
            </a:endParaRPr>
          </a:p>
          <a:p>
            <a:pPr algn="r" eaLnBrk="1" hangingPunct="1"/>
            <a:endParaRPr lang="sv-SE" sz="1200" dirty="0">
              <a:latin typeface="Arial" charset="0"/>
              <a:cs typeface="Arial" charset="0"/>
            </a:endParaRPr>
          </a:p>
          <a:p>
            <a:pPr algn="r" eaLnBrk="1" hangingPunct="1"/>
            <a:endParaRPr lang="sv-SE" sz="1200" dirty="0">
              <a:latin typeface="Arial" charset="0"/>
              <a:cs typeface="Arial" charset="0"/>
            </a:endParaRPr>
          </a:p>
          <a:p>
            <a:pPr algn="r" eaLnBrk="1" hangingPunct="1"/>
            <a:r>
              <a:rPr lang="sv-SE" sz="1200" dirty="0">
                <a:latin typeface="Arial" charset="0"/>
                <a:cs typeface="Arial" charset="0"/>
              </a:rPr>
              <a:t>2,4%</a:t>
            </a:r>
          </a:p>
          <a:p>
            <a:pPr algn="r" eaLnBrk="1" hangingPunct="1"/>
            <a:r>
              <a:rPr lang="sv-SE" sz="1200" smtClean="0">
                <a:latin typeface="Arial" charset="0"/>
                <a:cs typeface="Arial" charset="0"/>
              </a:rPr>
              <a:t>1,2</a:t>
            </a:r>
            <a:r>
              <a:rPr lang="sv-SE" sz="1200">
                <a:latin typeface="Arial" charset="0"/>
                <a:cs typeface="Arial" charset="0"/>
              </a:rPr>
              <a:t>%</a:t>
            </a:r>
          </a:p>
          <a:p>
            <a:pPr algn="r" eaLnBrk="1" hangingPunct="1"/>
            <a:endParaRPr lang="sv-SE" sz="1200" dirty="0">
              <a:latin typeface="Arial" charset="0"/>
              <a:cs typeface="Arial" charset="0"/>
            </a:endParaRPr>
          </a:p>
          <a:p>
            <a:pPr algn="r" eaLnBrk="1" hangingPunct="1"/>
            <a:endParaRPr lang="sv-SE" sz="1200" dirty="0">
              <a:latin typeface="Arial" charset="0"/>
              <a:cs typeface="Arial" charset="0"/>
            </a:endParaRPr>
          </a:p>
          <a:p>
            <a:pPr algn="r" eaLnBrk="1" hangingPunct="1"/>
            <a:endParaRPr lang="sv-SE" sz="1200" dirty="0">
              <a:latin typeface="Arial" charset="0"/>
              <a:cs typeface="Arial" charset="0"/>
            </a:endParaRPr>
          </a:p>
          <a:p>
            <a:pPr algn="r" eaLnBrk="1" hangingPunct="1"/>
            <a:endParaRPr lang="sv-SE" sz="1200" dirty="0">
              <a:latin typeface="Arial" charset="0"/>
              <a:cs typeface="Arial" charset="0"/>
            </a:endParaRPr>
          </a:p>
          <a:p>
            <a:pPr algn="r" eaLnBrk="1" hangingPunct="1"/>
            <a:r>
              <a:rPr lang="sv-SE" sz="1200" dirty="0">
                <a:latin typeface="Arial" charset="0"/>
                <a:cs typeface="Arial" charset="0"/>
              </a:rPr>
              <a:t>-1,8%</a:t>
            </a:r>
          </a:p>
          <a:p>
            <a:pPr algn="r" eaLnBrk="1" hangingPunct="1"/>
            <a:endParaRPr lang="sv-SE" sz="1200" dirty="0">
              <a:latin typeface="Arial" charset="0"/>
              <a:cs typeface="Arial" charset="0"/>
            </a:endParaRPr>
          </a:p>
          <a:p>
            <a:pPr algn="r" eaLnBrk="1" hangingPunct="1"/>
            <a:r>
              <a:rPr lang="sv-SE" sz="1200" dirty="0">
                <a:latin typeface="Arial" charset="0"/>
                <a:cs typeface="Arial" charset="0"/>
              </a:rPr>
              <a:t>-7,1%</a:t>
            </a:r>
          </a:p>
          <a:p>
            <a:pPr eaLnBrk="1" hangingPunct="1"/>
            <a:endParaRPr lang="sv-S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p:cNvSpPr>
            <a:spLocks noGrp="1"/>
          </p:cNvSpPr>
          <p:nvPr>
            <p:ph type="pic" sz="quarter" idx="15"/>
          </p:nvPr>
        </p:nvSpPr>
        <p:spPr/>
      </p:sp>
      <p:sp>
        <p:nvSpPr>
          <p:cNvPr id="3" name="Rubrik 2"/>
          <p:cNvSpPr>
            <a:spLocks noGrp="1"/>
          </p:cNvSpPr>
          <p:nvPr>
            <p:ph type="title"/>
          </p:nvPr>
        </p:nvSpPr>
        <p:spPr>
          <a:xfrm>
            <a:off x="3181220" y="2238999"/>
            <a:ext cx="5773867" cy="985563"/>
          </a:xfrm>
        </p:spPr>
        <p:txBody>
          <a:bodyPr/>
          <a:lstStyle/>
          <a:p>
            <a:r>
              <a:rPr lang="sv-SE" dirty="0" smtClean="0"/>
              <a:t>Rubrik</a:t>
            </a:r>
            <a:endParaRPr lang="sv-SE" dirty="0"/>
          </a:p>
        </p:txBody>
      </p:sp>
      <p:sp>
        <p:nvSpPr>
          <p:cNvPr id="4" name="Platshållare för text 3"/>
          <p:cNvSpPr>
            <a:spLocks noGrp="1"/>
          </p:cNvSpPr>
          <p:nvPr>
            <p:ph type="body" sz="quarter" idx="14"/>
          </p:nvPr>
        </p:nvSpPr>
        <p:spPr/>
        <p:txBody>
          <a:bodyPr/>
          <a:lstStyle/>
          <a:p>
            <a:pPr marL="0"/>
            <a:r>
              <a:rPr lang="sv-SE" dirty="0"/>
              <a:t>Eventuell underrubrik</a:t>
            </a:r>
          </a:p>
        </p:txBody>
      </p:sp>
      <p:sp>
        <p:nvSpPr>
          <p:cNvPr id="5" name="Platshållare för text 4"/>
          <p:cNvSpPr>
            <a:spLocks noGrp="1"/>
          </p:cNvSpPr>
          <p:nvPr>
            <p:ph type="body" sz="quarter" idx="16"/>
          </p:nvPr>
        </p:nvSpPr>
        <p:spPr/>
        <p:txBody>
          <a:bodyPr/>
          <a:lstStyle/>
          <a:p>
            <a:r>
              <a:rPr lang="sv-SE" dirty="0"/>
              <a:t>Eventuellt namn på föredragshållaren</a:t>
            </a:r>
          </a:p>
        </p:txBody>
      </p:sp>
      <p:pic>
        <p:nvPicPr>
          <p:cNvPr id="1026" name="Picture 2"/>
          <p:cNvPicPr>
            <a:picLocks noChangeAspect="1" noChangeArrowheads="1"/>
          </p:cNvPicPr>
          <p:nvPr/>
        </p:nvPicPr>
        <p:blipFill>
          <a:blip r:embed="rId3"/>
          <a:srcRect l="17500" t="13034" r="36638" b="7893"/>
          <a:stretch>
            <a:fillRect/>
          </a:stretch>
        </p:blipFill>
        <p:spPr bwMode="auto">
          <a:xfrm>
            <a:off x="2033751" y="-510444"/>
            <a:ext cx="8387256" cy="8134308"/>
          </a:xfrm>
          <a:prstGeom prst="rect">
            <a:avLst/>
          </a:prstGeom>
          <a:noFill/>
          <a:ln w="9525">
            <a:noFill/>
            <a:miter lim="800000"/>
            <a:headEnd/>
            <a:tailEnd/>
          </a:ln>
        </p:spPr>
      </p:pic>
    </p:spTree>
    <p:extLst>
      <p:ext uri="{BB962C8B-B14F-4D97-AF65-F5344CB8AC3E}">
        <p14:creationId xmlns="" xmlns:p14="http://schemas.microsoft.com/office/powerpoint/2010/main" val="14759508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a:spLocks noGrp="1"/>
          </p:cNvSpPr>
          <p:nvPr>
            <p:ph type="subTitle" idx="13"/>
          </p:nvPr>
        </p:nvSpPr>
        <p:spPr/>
        <p:txBody>
          <a:bodyPr/>
          <a:lstStyle/>
          <a:p>
            <a:r>
              <a:rPr lang="sv-SE" dirty="0" smtClean="0"/>
              <a:t>Sårbarhet kommunikation</a:t>
            </a:r>
            <a:endParaRPr lang="sv-SE" dirty="0"/>
          </a:p>
        </p:txBody>
      </p:sp>
      <p:sp>
        <p:nvSpPr>
          <p:cNvPr id="3" name="Platshållare för datum 2"/>
          <p:cNvSpPr>
            <a:spLocks noGrp="1"/>
          </p:cNvSpPr>
          <p:nvPr>
            <p:ph type="dt" sz="half" idx="2"/>
          </p:nvPr>
        </p:nvSpPr>
        <p:spPr/>
        <p:txBody>
          <a:bodyPr/>
          <a:lstStyle/>
          <a:p>
            <a:endParaRPr lang="sv-SE" dirty="0"/>
          </a:p>
        </p:txBody>
      </p:sp>
      <p:sp>
        <p:nvSpPr>
          <p:cNvPr id="4" name="Platshållare för sidfot 3"/>
          <p:cNvSpPr>
            <a:spLocks noGrp="1"/>
          </p:cNvSpPr>
          <p:nvPr>
            <p:ph type="ftr" sz="quarter" idx="3"/>
          </p:nvPr>
        </p:nvSpPr>
        <p:spPr/>
        <p:txBody>
          <a:bodyPr/>
          <a:lstStyle/>
          <a:p>
            <a:endParaRPr lang="sv-SE" dirty="0"/>
          </a:p>
        </p:txBody>
      </p:sp>
      <p:pic>
        <p:nvPicPr>
          <p:cNvPr id="2050" name="Picture 2"/>
          <p:cNvPicPr>
            <a:picLocks noChangeAspect="1" noChangeArrowheads="1"/>
          </p:cNvPicPr>
          <p:nvPr/>
        </p:nvPicPr>
        <p:blipFill>
          <a:blip r:embed="rId2" cstate="email"/>
          <a:srcRect/>
          <a:stretch>
            <a:fillRect/>
          </a:stretch>
        </p:blipFill>
        <p:spPr bwMode="auto">
          <a:xfrm>
            <a:off x="738482" y="574796"/>
            <a:ext cx="7941664" cy="5195330"/>
          </a:xfrm>
          <a:prstGeom prst="rect">
            <a:avLst/>
          </a:prstGeom>
          <a:noFill/>
          <a:ln w="9525">
            <a:noFill/>
            <a:miter lim="800000"/>
            <a:headEnd/>
            <a:tailEnd/>
          </a:ln>
          <a:effectLst/>
        </p:spPr>
      </p:pic>
      <p:sp>
        <p:nvSpPr>
          <p:cNvPr id="6" name="Rektangel 5"/>
          <p:cNvSpPr/>
          <p:nvPr/>
        </p:nvSpPr>
        <p:spPr>
          <a:xfrm>
            <a:off x="767216" y="5897757"/>
            <a:ext cx="1454244" cy="369332"/>
          </a:xfrm>
          <a:prstGeom prst="rect">
            <a:avLst/>
          </a:prstGeom>
        </p:spPr>
        <p:txBody>
          <a:bodyPr wrap="none">
            <a:spAutoFit/>
          </a:bodyPr>
          <a:lstStyle/>
          <a:p>
            <a:r>
              <a:rPr lang="sv-SE" dirty="0" smtClean="0"/>
              <a:t>TK alla linjer</a:t>
            </a:r>
            <a:endParaRPr lang="sv-SE" dirty="0"/>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a:spLocks noGrp="1"/>
          </p:cNvSpPr>
          <p:nvPr>
            <p:ph type="subTitle" idx="13"/>
          </p:nvPr>
        </p:nvSpPr>
        <p:spPr/>
        <p:txBody>
          <a:bodyPr/>
          <a:lstStyle/>
          <a:p>
            <a:r>
              <a:rPr lang="sv-SE" dirty="0" smtClean="0"/>
              <a:t>Stilleståndskostnader vägtrafik</a:t>
            </a:r>
            <a:endParaRPr lang="sv-SE" dirty="0"/>
          </a:p>
        </p:txBody>
      </p:sp>
      <p:sp>
        <p:nvSpPr>
          <p:cNvPr id="3" name="Platshållare för datum 2"/>
          <p:cNvSpPr>
            <a:spLocks noGrp="1"/>
          </p:cNvSpPr>
          <p:nvPr>
            <p:ph type="dt" sz="half" idx="2"/>
          </p:nvPr>
        </p:nvSpPr>
        <p:spPr/>
        <p:txBody>
          <a:bodyPr/>
          <a:lstStyle/>
          <a:p>
            <a:endParaRPr lang="sv-SE" dirty="0"/>
          </a:p>
        </p:txBody>
      </p:sp>
      <p:sp>
        <p:nvSpPr>
          <p:cNvPr id="4" name="Platshållare för sidfot 3"/>
          <p:cNvSpPr>
            <a:spLocks noGrp="1"/>
          </p:cNvSpPr>
          <p:nvPr>
            <p:ph type="ftr" sz="quarter" idx="3"/>
          </p:nvPr>
        </p:nvSpPr>
        <p:spPr/>
        <p:txBody>
          <a:bodyPr/>
          <a:lstStyle/>
          <a:p>
            <a:endParaRPr lang="sv-SE" dirty="0"/>
          </a:p>
        </p:txBody>
      </p:sp>
      <p:pic>
        <p:nvPicPr>
          <p:cNvPr id="6147" name="Picture 3"/>
          <p:cNvPicPr>
            <a:picLocks noChangeAspect="1" noChangeArrowheads="1"/>
          </p:cNvPicPr>
          <p:nvPr/>
        </p:nvPicPr>
        <p:blipFill>
          <a:blip r:embed="rId2" cstate="email"/>
          <a:srcRect/>
          <a:stretch>
            <a:fillRect/>
          </a:stretch>
        </p:blipFill>
        <p:spPr bwMode="auto">
          <a:xfrm>
            <a:off x="738482" y="987394"/>
            <a:ext cx="7458210" cy="527969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a:spLocks noGrp="1"/>
          </p:cNvSpPr>
          <p:nvPr>
            <p:ph type="subTitle" idx="13"/>
          </p:nvPr>
        </p:nvSpPr>
        <p:spPr/>
        <p:txBody>
          <a:bodyPr>
            <a:normAutofit fontScale="70000" lnSpcReduction="20000"/>
          </a:bodyPr>
          <a:lstStyle/>
          <a:p>
            <a:r>
              <a:rPr lang="sv-SE" dirty="0" smtClean="0"/>
              <a:t>Konsekvenser järnväg</a:t>
            </a:r>
          </a:p>
          <a:p>
            <a:endParaRPr lang="sv-SE" dirty="0"/>
          </a:p>
        </p:txBody>
      </p:sp>
      <p:sp>
        <p:nvSpPr>
          <p:cNvPr id="3" name="Platshållare för datum 2"/>
          <p:cNvSpPr>
            <a:spLocks noGrp="1"/>
          </p:cNvSpPr>
          <p:nvPr>
            <p:ph type="dt" sz="half" idx="2"/>
          </p:nvPr>
        </p:nvSpPr>
        <p:spPr/>
        <p:txBody>
          <a:bodyPr/>
          <a:lstStyle/>
          <a:p>
            <a:endParaRPr lang="sv-SE" dirty="0"/>
          </a:p>
        </p:txBody>
      </p:sp>
      <p:sp>
        <p:nvSpPr>
          <p:cNvPr id="4" name="Platshållare för sidfot 3"/>
          <p:cNvSpPr>
            <a:spLocks noGrp="1"/>
          </p:cNvSpPr>
          <p:nvPr>
            <p:ph type="ftr" sz="quarter" idx="3"/>
          </p:nvPr>
        </p:nvSpPr>
        <p:spPr/>
        <p:txBody>
          <a:bodyPr/>
          <a:lstStyle/>
          <a:p>
            <a:endParaRPr lang="sv-SE" dirty="0"/>
          </a:p>
        </p:txBody>
      </p:sp>
      <p:pic>
        <p:nvPicPr>
          <p:cNvPr id="7170" name="Picture 2"/>
          <p:cNvPicPr>
            <a:picLocks noChangeAspect="1" noChangeArrowheads="1"/>
          </p:cNvPicPr>
          <p:nvPr/>
        </p:nvPicPr>
        <p:blipFill>
          <a:blip r:embed="rId2" cstate="email"/>
          <a:srcRect/>
          <a:stretch>
            <a:fillRect/>
          </a:stretch>
        </p:blipFill>
        <p:spPr bwMode="auto">
          <a:xfrm>
            <a:off x="773381" y="902034"/>
            <a:ext cx="7551469" cy="536505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Gothenburg’s</a:t>
            </a:r>
            <a:r>
              <a:rPr lang="sv-SE" dirty="0" smtClean="0"/>
              <a:t> </a:t>
            </a:r>
            <a:r>
              <a:rPr lang="sv-SE" dirty="0" err="1" smtClean="0"/>
              <a:t>labour</a:t>
            </a:r>
            <a:r>
              <a:rPr lang="sv-SE" dirty="0" smtClean="0"/>
              <a:t> market region  </a:t>
            </a:r>
            <a:br>
              <a:rPr lang="sv-SE" dirty="0" smtClean="0"/>
            </a:br>
            <a:r>
              <a:rPr lang="sv-SE" dirty="0" smtClean="0"/>
              <a:t>– potential</a:t>
            </a:r>
            <a:endParaRPr lang="sv-SE" dirty="0">
              <a:solidFill>
                <a:schemeClr val="tx2">
                  <a:lumMod val="75000"/>
                </a:schemeClr>
              </a:solidFill>
            </a:endParaRPr>
          </a:p>
        </p:txBody>
      </p:sp>
      <p:sp>
        <p:nvSpPr>
          <p:cNvPr id="4" name="Platshållare för sidfot 3"/>
          <p:cNvSpPr>
            <a:spLocks noGrp="1"/>
          </p:cNvSpPr>
          <p:nvPr>
            <p:ph type="ftr" sz="quarter" idx="15"/>
          </p:nvPr>
        </p:nvSpPr>
        <p:spPr/>
        <p:txBody>
          <a:bodyPr/>
          <a:lstStyle/>
          <a:p>
            <a:r>
              <a:rPr lang="en-GB" dirty="0" smtClean="0"/>
              <a:t>A sustainable city – open to the world</a:t>
            </a:r>
            <a:endParaRPr lang="en-GB" dirty="0"/>
          </a:p>
        </p:txBody>
      </p:sp>
      <p:sp>
        <p:nvSpPr>
          <p:cNvPr id="113" name="Freeform 308"/>
          <p:cNvSpPr>
            <a:spLocks/>
          </p:cNvSpPr>
          <p:nvPr/>
        </p:nvSpPr>
        <p:spPr bwMode="auto">
          <a:xfrm>
            <a:off x="6034642" y="3028748"/>
            <a:ext cx="24927" cy="47935"/>
          </a:xfrm>
          <a:custGeom>
            <a:avLst/>
            <a:gdLst>
              <a:gd name="T0" fmla="*/ 0 w 13"/>
              <a:gd name="T1" fmla="*/ 25 h 25"/>
              <a:gd name="T2" fmla="*/ 5 w 13"/>
              <a:gd name="T3" fmla="*/ 24 h 25"/>
              <a:gd name="T4" fmla="*/ 11 w 13"/>
              <a:gd name="T5" fmla="*/ 15 h 25"/>
              <a:gd name="T6" fmla="*/ 13 w 13"/>
              <a:gd name="T7" fmla="*/ 5 h 25"/>
              <a:gd name="T8" fmla="*/ 4 w 13"/>
              <a:gd name="T9" fmla="*/ 0 h 25"/>
              <a:gd name="T10" fmla="*/ 3 w 13"/>
              <a:gd name="T11" fmla="*/ 13 h 25"/>
              <a:gd name="T12" fmla="*/ 0 w 1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0" y="25"/>
                </a:moveTo>
                <a:lnTo>
                  <a:pt x="5" y="24"/>
                </a:lnTo>
                <a:lnTo>
                  <a:pt x="11" y="15"/>
                </a:lnTo>
                <a:lnTo>
                  <a:pt x="13" y="5"/>
                </a:lnTo>
                <a:lnTo>
                  <a:pt x="4" y="0"/>
                </a:lnTo>
                <a:lnTo>
                  <a:pt x="3" y="13"/>
                </a:lnTo>
                <a:lnTo>
                  <a:pt x="0" y="25"/>
                </a:lnTo>
                <a:close/>
              </a:path>
            </a:pathLst>
          </a:custGeom>
          <a:solidFill>
            <a:srgbClr val="0070C0"/>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17" name="Freeform 312"/>
          <p:cNvSpPr>
            <a:spLocks/>
          </p:cNvSpPr>
          <p:nvPr/>
        </p:nvSpPr>
        <p:spPr bwMode="auto">
          <a:xfrm>
            <a:off x="6007798" y="3036417"/>
            <a:ext cx="19174" cy="30679"/>
          </a:xfrm>
          <a:custGeom>
            <a:avLst/>
            <a:gdLst>
              <a:gd name="T0" fmla="*/ 0 w 10"/>
              <a:gd name="T1" fmla="*/ 15 h 16"/>
              <a:gd name="T2" fmla="*/ 8 w 10"/>
              <a:gd name="T3" fmla="*/ 0 h 16"/>
              <a:gd name="T4" fmla="*/ 10 w 10"/>
              <a:gd name="T5" fmla="*/ 16 h 16"/>
              <a:gd name="T6" fmla="*/ 0 w 10"/>
              <a:gd name="T7" fmla="*/ 15 h 16"/>
            </a:gdLst>
            <a:ahLst/>
            <a:cxnLst>
              <a:cxn ang="0">
                <a:pos x="T0" y="T1"/>
              </a:cxn>
              <a:cxn ang="0">
                <a:pos x="T2" y="T3"/>
              </a:cxn>
              <a:cxn ang="0">
                <a:pos x="T4" y="T5"/>
              </a:cxn>
              <a:cxn ang="0">
                <a:pos x="T6" y="T7"/>
              </a:cxn>
            </a:cxnLst>
            <a:rect l="0" t="0" r="r" b="b"/>
            <a:pathLst>
              <a:path w="10" h="16">
                <a:moveTo>
                  <a:pt x="0" y="15"/>
                </a:moveTo>
                <a:lnTo>
                  <a:pt x="8" y="0"/>
                </a:lnTo>
                <a:lnTo>
                  <a:pt x="10" y="16"/>
                </a:lnTo>
                <a:lnTo>
                  <a:pt x="0" y="15"/>
                </a:lnTo>
                <a:close/>
              </a:path>
            </a:pathLst>
          </a:custGeom>
          <a:solidFill>
            <a:srgbClr val="0070C0"/>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3" name="Grupp 17"/>
          <p:cNvGrpSpPr/>
          <p:nvPr/>
        </p:nvGrpSpPr>
        <p:grpSpPr>
          <a:xfrm>
            <a:off x="1465848" y="1437923"/>
            <a:ext cx="2931127" cy="4459963"/>
            <a:chOff x="755576" y="800716"/>
            <a:chExt cx="3528392" cy="5652620"/>
          </a:xfrm>
        </p:grpSpPr>
        <p:sp>
          <p:nvSpPr>
            <p:cNvPr id="19" name="Freeform 286"/>
            <p:cNvSpPr>
              <a:spLocks/>
            </p:cNvSpPr>
            <p:nvPr/>
          </p:nvSpPr>
          <p:spPr bwMode="auto">
            <a:xfrm>
              <a:off x="2298414" y="5765120"/>
              <a:ext cx="610150" cy="688216"/>
            </a:xfrm>
            <a:custGeom>
              <a:avLst/>
              <a:gdLst>
                <a:gd name="T0" fmla="*/ 263 w 297"/>
                <a:gd name="T1" fmla="*/ 75 h 335"/>
                <a:gd name="T2" fmla="*/ 269 w 297"/>
                <a:gd name="T3" fmla="*/ 101 h 335"/>
                <a:gd name="T4" fmla="*/ 283 w 297"/>
                <a:gd name="T5" fmla="*/ 116 h 335"/>
                <a:gd name="T6" fmla="*/ 297 w 297"/>
                <a:gd name="T7" fmla="*/ 168 h 335"/>
                <a:gd name="T8" fmla="*/ 282 w 297"/>
                <a:gd name="T9" fmla="*/ 207 h 335"/>
                <a:gd name="T10" fmla="*/ 293 w 297"/>
                <a:gd name="T11" fmla="*/ 225 h 335"/>
                <a:gd name="T12" fmla="*/ 284 w 297"/>
                <a:gd name="T13" fmla="*/ 245 h 335"/>
                <a:gd name="T14" fmla="*/ 265 w 297"/>
                <a:gd name="T15" fmla="*/ 261 h 335"/>
                <a:gd name="T16" fmla="*/ 244 w 297"/>
                <a:gd name="T17" fmla="*/ 258 h 335"/>
                <a:gd name="T18" fmla="*/ 204 w 297"/>
                <a:gd name="T19" fmla="*/ 282 h 335"/>
                <a:gd name="T20" fmla="*/ 173 w 297"/>
                <a:gd name="T21" fmla="*/ 312 h 335"/>
                <a:gd name="T22" fmla="*/ 150 w 297"/>
                <a:gd name="T23" fmla="*/ 335 h 335"/>
                <a:gd name="T24" fmla="*/ 125 w 297"/>
                <a:gd name="T25" fmla="*/ 313 h 335"/>
                <a:gd name="T26" fmla="*/ 43 w 297"/>
                <a:gd name="T27" fmla="*/ 300 h 335"/>
                <a:gd name="T28" fmla="*/ 20 w 297"/>
                <a:gd name="T29" fmla="*/ 293 h 335"/>
                <a:gd name="T30" fmla="*/ 34 w 297"/>
                <a:gd name="T31" fmla="*/ 243 h 335"/>
                <a:gd name="T32" fmla="*/ 0 w 297"/>
                <a:gd name="T33" fmla="*/ 221 h 335"/>
                <a:gd name="T34" fmla="*/ 18 w 297"/>
                <a:gd name="T35" fmla="*/ 197 h 335"/>
                <a:gd name="T36" fmla="*/ 28 w 297"/>
                <a:gd name="T37" fmla="*/ 170 h 335"/>
                <a:gd name="T38" fmla="*/ 32 w 297"/>
                <a:gd name="T39" fmla="*/ 125 h 335"/>
                <a:gd name="T40" fmla="*/ 54 w 297"/>
                <a:gd name="T41" fmla="*/ 123 h 335"/>
                <a:gd name="T42" fmla="*/ 65 w 297"/>
                <a:gd name="T43" fmla="*/ 85 h 335"/>
                <a:gd name="T44" fmla="*/ 155 w 297"/>
                <a:gd name="T45" fmla="*/ 36 h 335"/>
                <a:gd name="T46" fmla="*/ 150 w 297"/>
                <a:gd name="T47" fmla="*/ 13 h 335"/>
                <a:gd name="T48" fmla="*/ 208 w 297"/>
                <a:gd name="T49" fmla="*/ 16 h 335"/>
                <a:gd name="T50" fmla="*/ 227 w 297"/>
                <a:gd name="T51" fmla="*/ 0 h 335"/>
                <a:gd name="T52" fmla="*/ 249 w 297"/>
                <a:gd name="T53" fmla="*/ 28 h 335"/>
                <a:gd name="T54" fmla="*/ 263 w 297"/>
                <a:gd name="T55" fmla="*/ 7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7" h="335">
                  <a:moveTo>
                    <a:pt x="263" y="75"/>
                  </a:moveTo>
                  <a:lnTo>
                    <a:pt x="269" y="101"/>
                  </a:lnTo>
                  <a:lnTo>
                    <a:pt x="283" y="116"/>
                  </a:lnTo>
                  <a:lnTo>
                    <a:pt x="297" y="168"/>
                  </a:lnTo>
                  <a:lnTo>
                    <a:pt x="282" y="207"/>
                  </a:lnTo>
                  <a:lnTo>
                    <a:pt x="293" y="225"/>
                  </a:lnTo>
                  <a:lnTo>
                    <a:pt x="284" y="245"/>
                  </a:lnTo>
                  <a:lnTo>
                    <a:pt x="265" y="261"/>
                  </a:lnTo>
                  <a:lnTo>
                    <a:pt x="244" y="258"/>
                  </a:lnTo>
                  <a:lnTo>
                    <a:pt x="204" y="282"/>
                  </a:lnTo>
                  <a:lnTo>
                    <a:pt x="173" y="312"/>
                  </a:lnTo>
                  <a:lnTo>
                    <a:pt x="150" y="335"/>
                  </a:lnTo>
                  <a:lnTo>
                    <a:pt x="125" y="313"/>
                  </a:lnTo>
                  <a:lnTo>
                    <a:pt x="43" y="300"/>
                  </a:lnTo>
                  <a:lnTo>
                    <a:pt x="20" y="293"/>
                  </a:lnTo>
                  <a:lnTo>
                    <a:pt x="34" y="243"/>
                  </a:lnTo>
                  <a:lnTo>
                    <a:pt x="0" y="221"/>
                  </a:lnTo>
                  <a:lnTo>
                    <a:pt x="18" y="197"/>
                  </a:lnTo>
                  <a:lnTo>
                    <a:pt x="28" y="170"/>
                  </a:lnTo>
                  <a:lnTo>
                    <a:pt x="32" y="125"/>
                  </a:lnTo>
                  <a:lnTo>
                    <a:pt x="54" y="123"/>
                  </a:lnTo>
                  <a:lnTo>
                    <a:pt x="65" y="85"/>
                  </a:lnTo>
                  <a:lnTo>
                    <a:pt x="155" y="36"/>
                  </a:lnTo>
                  <a:lnTo>
                    <a:pt x="150" y="13"/>
                  </a:lnTo>
                  <a:lnTo>
                    <a:pt x="208" y="16"/>
                  </a:lnTo>
                  <a:lnTo>
                    <a:pt x="227" y="0"/>
                  </a:lnTo>
                  <a:lnTo>
                    <a:pt x="249" y="28"/>
                  </a:lnTo>
                  <a:lnTo>
                    <a:pt x="263" y="7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grpSp>
          <p:nvGrpSpPr>
            <p:cNvPr id="5" name="Grupp 8"/>
            <p:cNvGrpSpPr/>
            <p:nvPr/>
          </p:nvGrpSpPr>
          <p:grpSpPr>
            <a:xfrm>
              <a:off x="755576" y="800716"/>
              <a:ext cx="3528392" cy="5221200"/>
              <a:chOff x="755576" y="800716"/>
              <a:chExt cx="3528392" cy="5221200"/>
            </a:xfrm>
          </p:grpSpPr>
          <p:sp>
            <p:nvSpPr>
              <p:cNvPr id="21" name="Freeform 206"/>
              <p:cNvSpPr>
                <a:spLocks/>
              </p:cNvSpPr>
              <p:nvPr/>
            </p:nvSpPr>
            <p:spPr bwMode="auto">
              <a:xfrm>
                <a:off x="1743732" y="1599438"/>
                <a:ext cx="503323" cy="620422"/>
              </a:xfrm>
              <a:custGeom>
                <a:avLst/>
                <a:gdLst>
                  <a:gd name="T0" fmla="*/ 187 w 245"/>
                  <a:gd name="T1" fmla="*/ 185 h 302"/>
                  <a:gd name="T2" fmla="*/ 237 w 245"/>
                  <a:gd name="T3" fmla="*/ 190 h 302"/>
                  <a:gd name="T4" fmla="*/ 245 w 245"/>
                  <a:gd name="T5" fmla="*/ 206 h 302"/>
                  <a:gd name="T6" fmla="*/ 222 w 245"/>
                  <a:gd name="T7" fmla="*/ 227 h 302"/>
                  <a:gd name="T8" fmla="*/ 193 w 245"/>
                  <a:gd name="T9" fmla="*/ 262 h 302"/>
                  <a:gd name="T10" fmla="*/ 170 w 245"/>
                  <a:gd name="T11" fmla="*/ 302 h 302"/>
                  <a:gd name="T12" fmla="*/ 123 w 245"/>
                  <a:gd name="T13" fmla="*/ 257 h 302"/>
                  <a:gd name="T14" fmla="*/ 105 w 245"/>
                  <a:gd name="T15" fmla="*/ 262 h 302"/>
                  <a:gd name="T16" fmla="*/ 0 w 245"/>
                  <a:gd name="T17" fmla="*/ 200 h 302"/>
                  <a:gd name="T18" fmla="*/ 25 w 245"/>
                  <a:gd name="T19" fmla="*/ 146 h 302"/>
                  <a:gd name="T20" fmla="*/ 15 w 245"/>
                  <a:gd name="T21" fmla="*/ 88 h 302"/>
                  <a:gd name="T22" fmla="*/ 52 w 245"/>
                  <a:gd name="T23" fmla="*/ 71 h 302"/>
                  <a:gd name="T24" fmla="*/ 37 w 245"/>
                  <a:gd name="T25" fmla="*/ 25 h 302"/>
                  <a:gd name="T26" fmla="*/ 58 w 245"/>
                  <a:gd name="T27" fmla="*/ 0 h 302"/>
                  <a:gd name="T28" fmla="*/ 85 w 245"/>
                  <a:gd name="T29" fmla="*/ 3 h 302"/>
                  <a:gd name="T30" fmla="*/ 112 w 245"/>
                  <a:gd name="T31" fmla="*/ 6 h 302"/>
                  <a:gd name="T32" fmla="*/ 127 w 245"/>
                  <a:gd name="T33" fmla="*/ 15 h 302"/>
                  <a:gd name="T34" fmla="*/ 142 w 245"/>
                  <a:gd name="T35" fmla="*/ 10 h 302"/>
                  <a:gd name="T36" fmla="*/ 199 w 245"/>
                  <a:gd name="T37" fmla="*/ 51 h 302"/>
                  <a:gd name="T38" fmla="*/ 164 w 245"/>
                  <a:gd name="T39" fmla="*/ 105 h 302"/>
                  <a:gd name="T40" fmla="*/ 165 w 245"/>
                  <a:gd name="T41" fmla="*/ 158 h 302"/>
                  <a:gd name="T42" fmla="*/ 187 w 245"/>
                  <a:gd name="T43" fmla="*/ 18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5" h="302">
                    <a:moveTo>
                      <a:pt x="187" y="185"/>
                    </a:moveTo>
                    <a:lnTo>
                      <a:pt x="237" y="190"/>
                    </a:lnTo>
                    <a:lnTo>
                      <a:pt x="245" y="206"/>
                    </a:lnTo>
                    <a:lnTo>
                      <a:pt x="222" y="227"/>
                    </a:lnTo>
                    <a:lnTo>
                      <a:pt x="193" y="262"/>
                    </a:lnTo>
                    <a:lnTo>
                      <a:pt x="170" y="302"/>
                    </a:lnTo>
                    <a:lnTo>
                      <a:pt x="123" y="257"/>
                    </a:lnTo>
                    <a:lnTo>
                      <a:pt x="105" y="262"/>
                    </a:lnTo>
                    <a:lnTo>
                      <a:pt x="0" y="200"/>
                    </a:lnTo>
                    <a:lnTo>
                      <a:pt x="25" y="146"/>
                    </a:lnTo>
                    <a:lnTo>
                      <a:pt x="15" y="88"/>
                    </a:lnTo>
                    <a:lnTo>
                      <a:pt x="52" y="71"/>
                    </a:lnTo>
                    <a:lnTo>
                      <a:pt x="37" y="25"/>
                    </a:lnTo>
                    <a:lnTo>
                      <a:pt x="58" y="0"/>
                    </a:lnTo>
                    <a:lnTo>
                      <a:pt x="85" y="3"/>
                    </a:lnTo>
                    <a:lnTo>
                      <a:pt x="112" y="6"/>
                    </a:lnTo>
                    <a:lnTo>
                      <a:pt x="127" y="15"/>
                    </a:lnTo>
                    <a:lnTo>
                      <a:pt x="142" y="10"/>
                    </a:lnTo>
                    <a:lnTo>
                      <a:pt x="199" y="51"/>
                    </a:lnTo>
                    <a:lnTo>
                      <a:pt x="164" y="105"/>
                    </a:lnTo>
                    <a:lnTo>
                      <a:pt x="165" y="158"/>
                    </a:lnTo>
                    <a:lnTo>
                      <a:pt x="187" y="18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25" name="Freeform 207"/>
              <p:cNvSpPr>
                <a:spLocks/>
              </p:cNvSpPr>
              <p:nvPr/>
            </p:nvSpPr>
            <p:spPr bwMode="auto">
              <a:xfrm>
                <a:off x="755576" y="1073517"/>
                <a:ext cx="330755" cy="525921"/>
              </a:xfrm>
              <a:custGeom>
                <a:avLst/>
                <a:gdLst>
                  <a:gd name="T0" fmla="*/ 103 w 161"/>
                  <a:gd name="T1" fmla="*/ 226 h 256"/>
                  <a:gd name="T2" fmla="*/ 111 w 161"/>
                  <a:gd name="T3" fmla="*/ 248 h 256"/>
                  <a:gd name="T4" fmla="*/ 149 w 161"/>
                  <a:gd name="T5" fmla="*/ 221 h 256"/>
                  <a:gd name="T6" fmla="*/ 154 w 161"/>
                  <a:gd name="T7" fmla="*/ 206 h 256"/>
                  <a:gd name="T8" fmla="*/ 151 w 161"/>
                  <a:gd name="T9" fmla="*/ 184 h 256"/>
                  <a:gd name="T10" fmla="*/ 161 w 161"/>
                  <a:gd name="T11" fmla="*/ 96 h 256"/>
                  <a:gd name="T12" fmla="*/ 121 w 161"/>
                  <a:gd name="T13" fmla="*/ 6 h 256"/>
                  <a:gd name="T14" fmla="*/ 101 w 161"/>
                  <a:gd name="T15" fmla="*/ 0 h 256"/>
                  <a:gd name="T16" fmla="*/ 83 w 161"/>
                  <a:gd name="T17" fmla="*/ 11 h 256"/>
                  <a:gd name="T18" fmla="*/ 70 w 161"/>
                  <a:gd name="T19" fmla="*/ 18 h 256"/>
                  <a:gd name="T20" fmla="*/ 50 w 161"/>
                  <a:gd name="T21" fmla="*/ 21 h 256"/>
                  <a:gd name="T22" fmla="*/ 6 w 161"/>
                  <a:gd name="T23" fmla="*/ 91 h 256"/>
                  <a:gd name="T24" fmla="*/ 5 w 161"/>
                  <a:gd name="T25" fmla="*/ 133 h 256"/>
                  <a:gd name="T26" fmla="*/ 9 w 161"/>
                  <a:gd name="T27" fmla="*/ 144 h 256"/>
                  <a:gd name="T28" fmla="*/ 21 w 161"/>
                  <a:gd name="T29" fmla="*/ 163 h 256"/>
                  <a:gd name="T30" fmla="*/ 21 w 161"/>
                  <a:gd name="T31" fmla="*/ 171 h 256"/>
                  <a:gd name="T32" fmla="*/ 15 w 161"/>
                  <a:gd name="T33" fmla="*/ 174 h 256"/>
                  <a:gd name="T34" fmla="*/ 4 w 161"/>
                  <a:gd name="T35" fmla="*/ 169 h 256"/>
                  <a:gd name="T36" fmla="*/ 1 w 161"/>
                  <a:gd name="T37" fmla="*/ 173 h 256"/>
                  <a:gd name="T38" fmla="*/ 0 w 161"/>
                  <a:gd name="T39" fmla="*/ 186 h 256"/>
                  <a:gd name="T40" fmla="*/ 16 w 161"/>
                  <a:gd name="T41" fmla="*/ 235 h 256"/>
                  <a:gd name="T42" fmla="*/ 19 w 161"/>
                  <a:gd name="T43" fmla="*/ 256 h 256"/>
                  <a:gd name="T44" fmla="*/ 56 w 161"/>
                  <a:gd name="T45" fmla="*/ 235 h 256"/>
                  <a:gd name="T46" fmla="*/ 88 w 161"/>
                  <a:gd name="T47" fmla="*/ 238 h 256"/>
                  <a:gd name="T48" fmla="*/ 93 w 161"/>
                  <a:gd name="T49" fmla="*/ 228 h 256"/>
                  <a:gd name="T50" fmla="*/ 103 w 161"/>
                  <a:gd name="T51" fmla="*/ 2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256">
                    <a:moveTo>
                      <a:pt x="103" y="226"/>
                    </a:moveTo>
                    <a:lnTo>
                      <a:pt x="111" y="248"/>
                    </a:lnTo>
                    <a:lnTo>
                      <a:pt x="149" y="221"/>
                    </a:lnTo>
                    <a:lnTo>
                      <a:pt x="154" y="206"/>
                    </a:lnTo>
                    <a:lnTo>
                      <a:pt x="151" y="184"/>
                    </a:lnTo>
                    <a:lnTo>
                      <a:pt x="161" y="96"/>
                    </a:lnTo>
                    <a:lnTo>
                      <a:pt x="121" y="6"/>
                    </a:lnTo>
                    <a:lnTo>
                      <a:pt x="101" y="0"/>
                    </a:lnTo>
                    <a:lnTo>
                      <a:pt x="83" y="11"/>
                    </a:lnTo>
                    <a:lnTo>
                      <a:pt x="70" y="18"/>
                    </a:lnTo>
                    <a:lnTo>
                      <a:pt x="50" y="21"/>
                    </a:lnTo>
                    <a:lnTo>
                      <a:pt x="6" y="91"/>
                    </a:lnTo>
                    <a:lnTo>
                      <a:pt x="5" y="133"/>
                    </a:lnTo>
                    <a:lnTo>
                      <a:pt x="9" y="144"/>
                    </a:lnTo>
                    <a:lnTo>
                      <a:pt x="21" y="163"/>
                    </a:lnTo>
                    <a:lnTo>
                      <a:pt x="21" y="171"/>
                    </a:lnTo>
                    <a:lnTo>
                      <a:pt x="15" y="174"/>
                    </a:lnTo>
                    <a:lnTo>
                      <a:pt x="4" y="169"/>
                    </a:lnTo>
                    <a:lnTo>
                      <a:pt x="1" y="173"/>
                    </a:lnTo>
                    <a:lnTo>
                      <a:pt x="0" y="186"/>
                    </a:lnTo>
                    <a:lnTo>
                      <a:pt x="16" y="235"/>
                    </a:lnTo>
                    <a:lnTo>
                      <a:pt x="19" y="256"/>
                    </a:lnTo>
                    <a:lnTo>
                      <a:pt x="56" y="235"/>
                    </a:lnTo>
                    <a:lnTo>
                      <a:pt x="88" y="238"/>
                    </a:lnTo>
                    <a:lnTo>
                      <a:pt x="93" y="228"/>
                    </a:lnTo>
                    <a:lnTo>
                      <a:pt x="103" y="226"/>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26" name="Freeform 265"/>
              <p:cNvSpPr>
                <a:spLocks/>
              </p:cNvSpPr>
              <p:nvPr/>
            </p:nvSpPr>
            <p:spPr bwMode="auto">
              <a:xfrm>
                <a:off x="2121737" y="3394369"/>
                <a:ext cx="675890" cy="719032"/>
              </a:xfrm>
              <a:custGeom>
                <a:avLst/>
                <a:gdLst>
                  <a:gd name="T0" fmla="*/ 278 w 329"/>
                  <a:gd name="T1" fmla="*/ 147 h 350"/>
                  <a:gd name="T2" fmla="*/ 300 w 329"/>
                  <a:gd name="T3" fmla="*/ 154 h 350"/>
                  <a:gd name="T4" fmla="*/ 294 w 329"/>
                  <a:gd name="T5" fmla="*/ 206 h 350"/>
                  <a:gd name="T6" fmla="*/ 316 w 329"/>
                  <a:gd name="T7" fmla="*/ 212 h 350"/>
                  <a:gd name="T8" fmla="*/ 329 w 329"/>
                  <a:gd name="T9" fmla="*/ 236 h 350"/>
                  <a:gd name="T10" fmla="*/ 289 w 329"/>
                  <a:gd name="T11" fmla="*/ 269 h 350"/>
                  <a:gd name="T12" fmla="*/ 265 w 329"/>
                  <a:gd name="T13" fmla="*/ 242 h 350"/>
                  <a:gd name="T14" fmla="*/ 238 w 329"/>
                  <a:gd name="T15" fmla="*/ 250 h 350"/>
                  <a:gd name="T16" fmla="*/ 234 w 329"/>
                  <a:gd name="T17" fmla="*/ 275 h 350"/>
                  <a:gd name="T18" fmla="*/ 161 w 329"/>
                  <a:gd name="T19" fmla="*/ 329 h 350"/>
                  <a:gd name="T20" fmla="*/ 116 w 329"/>
                  <a:gd name="T21" fmla="*/ 341 h 350"/>
                  <a:gd name="T22" fmla="*/ 75 w 329"/>
                  <a:gd name="T23" fmla="*/ 309 h 350"/>
                  <a:gd name="T24" fmla="*/ 24 w 329"/>
                  <a:gd name="T25" fmla="*/ 350 h 350"/>
                  <a:gd name="T26" fmla="*/ 0 w 329"/>
                  <a:gd name="T27" fmla="*/ 309 h 350"/>
                  <a:gd name="T28" fmla="*/ 8 w 329"/>
                  <a:gd name="T29" fmla="*/ 277 h 350"/>
                  <a:gd name="T30" fmla="*/ 0 w 329"/>
                  <a:gd name="T31" fmla="*/ 259 h 350"/>
                  <a:gd name="T32" fmla="*/ 66 w 329"/>
                  <a:gd name="T33" fmla="*/ 222 h 350"/>
                  <a:gd name="T34" fmla="*/ 63 w 329"/>
                  <a:gd name="T35" fmla="*/ 220 h 350"/>
                  <a:gd name="T36" fmla="*/ 66 w 329"/>
                  <a:gd name="T37" fmla="*/ 207 h 350"/>
                  <a:gd name="T38" fmla="*/ 49 w 329"/>
                  <a:gd name="T39" fmla="*/ 194 h 350"/>
                  <a:gd name="T40" fmla="*/ 35 w 329"/>
                  <a:gd name="T41" fmla="*/ 180 h 350"/>
                  <a:gd name="T42" fmla="*/ 44 w 329"/>
                  <a:gd name="T43" fmla="*/ 171 h 350"/>
                  <a:gd name="T44" fmla="*/ 56 w 329"/>
                  <a:gd name="T45" fmla="*/ 126 h 350"/>
                  <a:gd name="T46" fmla="*/ 39 w 329"/>
                  <a:gd name="T47" fmla="*/ 111 h 350"/>
                  <a:gd name="T48" fmla="*/ 43 w 329"/>
                  <a:gd name="T49" fmla="*/ 101 h 350"/>
                  <a:gd name="T50" fmla="*/ 59 w 329"/>
                  <a:gd name="T51" fmla="*/ 96 h 350"/>
                  <a:gd name="T52" fmla="*/ 73 w 329"/>
                  <a:gd name="T53" fmla="*/ 85 h 350"/>
                  <a:gd name="T54" fmla="*/ 74 w 329"/>
                  <a:gd name="T55" fmla="*/ 62 h 350"/>
                  <a:gd name="T56" fmla="*/ 94 w 329"/>
                  <a:gd name="T57" fmla="*/ 61 h 350"/>
                  <a:gd name="T58" fmla="*/ 134 w 329"/>
                  <a:gd name="T59" fmla="*/ 6 h 350"/>
                  <a:gd name="T60" fmla="*/ 154 w 329"/>
                  <a:gd name="T61" fmla="*/ 0 h 350"/>
                  <a:gd name="T62" fmla="*/ 190 w 329"/>
                  <a:gd name="T63" fmla="*/ 31 h 350"/>
                  <a:gd name="T64" fmla="*/ 244 w 329"/>
                  <a:gd name="T65" fmla="*/ 26 h 350"/>
                  <a:gd name="T66" fmla="*/ 250 w 329"/>
                  <a:gd name="T67" fmla="*/ 41 h 350"/>
                  <a:gd name="T68" fmla="*/ 244 w 329"/>
                  <a:gd name="T69" fmla="*/ 77 h 350"/>
                  <a:gd name="T70" fmla="*/ 263 w 329"/>
                  <a:gd name="T71" fmla="*/ 99 h 350"/>
                  <a:gd name="T72" fmla="*/ 255 w 329"/>
                  <a:gd name="T73" fmla="*/ 117 h 350"/>
                  <a:gd name="T74" fmla="*/ 280 w 329"/>
                  <a:gd name="T75" fmla="*/ 127 h 350"/>
                  <a:gd name="T76" fmla="*/ 278 w 329"/>
                  <a:gd name="T77" fmla="*/ 14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9" h="350">
                    <a:moveTo>
                      <a:pt x="278" y="147"/>
                    </a:moveTo>
                    <a:lnTo>
                      <a:pt x="300" y="154"/>
                    </a:lnTo>
                    <a:lnTo>
                      <a:pt x="294" y="206"/>
                    </a:lnTo>
                    <a:lnTo>
                      <a:pt x="316" y="212"/>
                    </a:lnTo>
                    <a:lnTo>
                      <a:pt x="329" y="236"/>
                    </a:lnTo>
                    <a:lnTo>
                      <a:pt x="289" y="269"/>
                    </a:lnTo>
                    <a:lnTo>
                      <a:pt x="265" y="242"/>
                    </a:lnTo>
                    <a:lnTo>
                      <a:pt x="238" y="250"/>
                    </a:lnTo>
                    <a:lnTo>
                      <a:pt x="234" y="275"/>
                    </a:lnTo>
                    <a:lnTo>
                      <a:pt x="161" y="329"/>
                    </a:lnTo>
                    <a:lnTo>
                      <a:pt x="116" y="341"/>
                    </a:lnTo>
                    <a:lnTo>
                      <a:pt x="75" y="309"/>
                    </a:lnTo>
                    <a:lnTo>
                      <a:pt x="24" y="350"/>
                    </a:lnTo>
                    <a:lnTo>
                      <a:pt x="0" y="309"/>
                    </a:lnTo>
                    <a:lnTo>
                      <a:pt x="8" y="277"/>
                    </a:lnTo>
                    <a:lnTo>
                      <a:pt x="0" y="259"/>
                    </a:lnTo>
                    <a:lnTo>
                      <a:pt x="66" y="222"/>
                    </a:lnTo>
                    <a:lnTo>
                      <a:pt x="63" y="220"/>
                    </a:lnTo>
                    <a:lnTo>
                      <a:pt x="66" y="207"/>
                    </a:lnTo>
                    <a:lnTo>
                      <a:pt x="49" y="194"/>
                    </a:lnTo>
                    <a:lnTo>
                      <a:pt x="35" y="180"/>
                    </a:lnTo>
                    <a:lnTo>
                      <a:pt x="44" y="171"/>
                    </a:lnTo>
                    <a:lnTo>
                      <a:pt x="56" y="126"/>
                    </a:lnTo>
                    <a:lnTo>
                      <a:pt x="39" y="111"/>
                    </a:lnTo>
                    <a:lnTo>
                      <a:pt x="43" y="101"/>
                    </a:lnTo>
                    <a:lnTo>
                      <a:pt x="59" y="96"/>
                    </a:lnTo>
                    <a:lnTo>
                      <a:pt x="73" y="85"/>
                    </a:lnTo>
                    <a:lnTo>
                      <a:pt x="74" y="62"/>
                    </a:lnTo>
                    <a:lnTo>
                      <a:pt x="94" y="61"/>
                    </a:lnTo>
                    <a:lnTo>
                      <a:pt x="134" y="6"/>
                    </a:lnTo>
                    <a:lnTo>
                      <a:pt x="154" y="0"/>
                    </a:lnTo>
                    <a:lnTo>
                      <a:pt x="190" y="31"/>
                    </a:lnTo>
                    <a:lnTo>
                      <a:pt x="244" y="26"/>
                    </a:lnTo>
                    <a:lnTo>
                      <a:pt x="250" y="41"/>
                    </a:lnTo>
                    <a:lnTo>
                      <a:pt x="244" y="77"/>
                    </a:lnTo>
                    <a:lnTo>
                      <a:pt x="263" y="99"/>
                    </a:lnTo>
                    <a:lnTo>
                      <a:pt x="255" y="117"/>
                    </a:lnTo>
                    <a:lnTo>
                      <a:pt x="280" y="127"/>
                    </a:lnTo>
                    <a:lnTo>
                      <a:pt x="278" y="14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27" name="Freeform 267"/>
              <p:cNvSpPr>
                <a:spLocks/>
              </p:cNvSpPr>
              <p:nvPr/>
            </p:nvSpPr>
            <p:spPr bwMode="auto">
              <a:xfrm>
                <a:off x="2273761" y="4949532"/>
                <a:ext cx="891600" cy="534138"/>
              </a:xfrm>
              <a:custGeom>
                <a:avLst/>
                <a:gdLst>
                  <a:gd name="T0" fmla="*/ 224 w 434"/>
                  <a:gd name="T1" fmla="*/ 22 h 260"/>
                  <a:gd name="T2" fmla="*/ 269 w 434"/>
                  <a:gd name="T3" fmla="*/ 3 h 260"/>
                  <a:gd name="T4" fmla="*/ 320 w 434"/>
                  <a:gd name="T5" fmla="*/ 13 h 260"/>
                  <a:gd name="T6" fmla="*/ 332 w 434"/>
                  <a:gd name="T7" fmla="*/ 0 h 260"/>
                  <a:gd name="T8" fmla="*/ 337 w 434"/>
                  <a:gd name="T9" fmla="*/ 30 h 260"/>
                  <a:gd name="T10" fmla="*/ 352 w 434"/>
                  <a:gd name="T11" fmla="*/ 27 h 260"/>
                  <a:gd name="T12" fmla="*/ 394 w 434"/>
                  <a:gd name="T13" fmla="*/ 53 h 260"/>
                  <a:gd name="T14" fmla="*/ 384 w 434"/>
                  <a:gd name="T15" fmla="*/ 88 h 260"/>
                  <a:gd name="T16" fmla="*/ 397 w 434"/>
                  <a:gd name="T17" fmla="*/ 118 h 260"/>
                  <a:gd name="T18" fmla="*/ 430 w 434"/>
                  <a:gd name="T19" fmla="*/ 130 h 260"/>
                  <a:gd name="T20" fmla="*/ 434 w 434"/>
                  <a:gd name="T21" fmla="*/ 153 h 260"/>
                  <a:gd name="T22" fmla="*/ 415 w 434"/>
                  <a:gd name="T23" fmla="*/ 208 h 260"/>
                  <a:gd name="T24" fmla="*/ 395 w 434"/>
                  <a:gd name="T25" fmla="*/ 202 h 260"/>
                  <a:gd name="T26" fmla="*/ 390 w 434"/>
                  <a:gd name="T27" fmla="*/ 217 h 260"/>
                  <a:gd name="T28" fmla="*/ 350 w 434"/>
                  <a:gd name="T29" fmla="*/ 218 h 260"/>
                  <a:gd name="T30" fmla="*/ 326 w 434"/>
                  <a:gd name="T31" fmla="*/ 238 h 260"/>
                  <a:gd name="T32" fmla="*/ 317 w 434"/>
                  <a:gd name="T33" fmla="*/ 227 h 260"/>
                  <a:gd name="T34" fmla="*/ 267 w 434"/>
                  <a:gd name="T35" fmla="*/ 242 h 260"/>
                  <a:gd name="T36" fmla="*/ 251 w 434"/>
                  <a:gd name="T37" fmla="*/ 232 h 260"/>
                  <a:gd name="T38" fmla="*/ 229 w 434"/>
                  <a:gd name="T39" fmla="*/ 253 h 260"/>
                  <a:gd name="T40" fmla="*/ 165 w 434"/>
                  <a:gd name="T41" fmla="*/ 260 h 260"/>
                  <a:gd name="T42" fmla="*/ 166 w 434"/>
                  <a:gd name="T43" fmla="*/ 215 h 260"/>
                  <a:gd name="T44" fmla="*/ 146 w 434"/>
                  <a:gd name="T45" fmla="*/ 213 h 260"/>
                  <a:gd name="T46" fmla="*/ 130 w 434"/>
                  <a:gd name="T47" fmla="*/ 230 h 260"/>
                  <a:gd name="T48" fmla="*/ 106 w 434"/>
                  <a:gd name="T49" fmla="*/ 248 h 260"/>
                  <a:gd name="T50" fmla="*/ 85 w 434"/>
                  <a:gd name="T51" fmla="*/ 229 h 260"/>
                  <a:gd name="T52" fmla="*/ 85 w 434"/>
                  <a:gd name="T53" fmla="*/ 184 h 260"/>
                  <a:gd name="T54" fmla="*/ 61 w 434"/>
                  <a:gd name="T55" fmla="*/ 178 h 260"/>
                  <a:gd name="T56" fmla="*/ 45 w 434"/>
                  <a:gd name="T57" fmla="*/ 152 h 260"/>
                  <a:gd name="T58" fmla="*/ 0 w 434"/>
                  <a:gd name="T59" fmla="*/ 127 h 260"/>
                  <a:gd name="T60" fmla="*/ 15 w 434"/>
                  <a:gd name="T61" fmla="*/ 85 h 260"/>
                  <a:gd name="T62" fmla="*/ 31 w 434"/>
                  <a:gd name="T63" fmla="*/ 85 h 260"/>
                  <a:gd name="T64" fmla="*/ 55 w 434"/>
                  <a:gd name="T65" fmla="*/ 57 h 260"/>
                  <a:gd name="T66" fmla="*/ 89 w 434"/>
                  <a:gd name="T67" fmla="*/ 67 h 260"/>
                  <a:gd name="T68" fmla="*/ 104 w 434"/>
                  <a:gd name="T69" fmla="*/ 33 h 260"/>
                  <a:gd name="T70" fmla="*/ 132 w 434"/>
                  <a:gd name="T71" fmla="*/ 19 h 260"/>
                  <a:gd name="T72" fmla="*/ 151 w 434"/>
                  <a:gd name="T73" fmla="*/ 79 h 260"/>
                  <a:gd name="T74" fmla="*/ 197 w 434"/>
                  <a:gd name="T75" fmla="*/ 39 h 260"/>
                  <a:gd name="T76" fmla="*/ 202 w 434"/>
                  <a:gd name="T77" fmla="*/ 10 h 260"/>
                  <a:gd name="T78" fmla="*/ 224 w 434"/>
                  <a:gd name="T79" fmla="*/ 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4" h="260">
                    <a:moveTo>
                      <a:pt x="224" y="22"/>
                    </a:moveTo>
                    <a:lnTo>
                      <a:pt x="269" y="3"/>
                    </a:lnTo>
                    <a:lnTo>
                      <a:pt x="320" y="13"/>
                    </a:lnTo>
                    <a:lnTo>
                      <a:pt x="332" y="0"/>
                    </a:lnTo>
                    <a:lnTo>
                      <a:pt x="337" y="30"/>
                    </a:lnTo>
                    <a:lnTo>
                      <a:pt x="352" y="27"/>
                    </a:lnTo>
                    <a:lnTo>
                      <a:pt x="394" y="53"/>
                    </a:lnTo>
                    <a:lnTo>
                      <a:pt x="384" y="88"/>
                    </a:lnTo>
                    <a:lnTo>
                      <a:pt x="397" y="118"/>
                    </a:lnTo>
                    <a:lnTo>
                      <a:pt x="430" y="130"/>
                    </a:lnTo>
                    <a:lnTo>
                      <a:pt x="434" y="153"/>
                    </a:lnTo>
                    <a:lnTo>
                      <a:pt x="415" y="208"/>
                    </a:lnTo>
                    <a:lnTo>
                      <a:pt x="395" y="202"/>
                    </a:lnTo>
                    <a:lnTo>
                      <a:pt x="390" y="217"/>
                    </a:lnTo>
                    <a:lnTo>
                      <a:pt x="350" y="218"/>
                    </a:lnTo>
                    <a:lnTo>
                      <a:pt x="326" y="238"/>
                    </a:lnTo>
                    <a:lnTo>
                      <a:pt x="317" y="227"/>
                    </a:lnTo>
                    <a:lnTo>
                      <a:pt x="267" y="242"/>
                    </a:lnTo>
                    <a:lnTo>
                      <a:pt x="251" y="232"/>
                    </a:lnTo>
                    <a:lnTo>
                      <a:pt x="229" y="253"/>
                    </a:lnTo>
                    <a:lnTo>
                      <a:pt x="165" y="260"/>
                    </a:lnTo>
                    <a:lnTo>
                      <a:pt x="166" y="215"/>
                    </a:lnTo>
                    <a:lnTo>
                      <a:pt x="146" y="213"/>
                    </a:lnTo>
                    <a:lnTo>
                      <a:pt x="130" y="230"/>
                    </a:lnTo>
                    <a:lnTo>
                      <a:pt x="106" y="248"/>
                    </a:lnTo>
                    <a:lnTo>
                      <a:pt x="85" y="229"/>
                    </a:lnTo>
                    <a:lnTo>
                      <a:pt x="85" y="184"/>
                    </a:lnTo>
                    <a:lnTo>
                      <a:pt x="61" y="178"/>
                    </a:lnTo>
                    <a:lnTo>
                      <a:pt x="45" y="152"/>
                    </a:lnTo>
                    <a:lnTo>
                      <a:pt x="0" y="127"/>
                    </a:lnTo>
                    <a:lnTo>
                      <a:pt x="15" y="85"/>
                    </a:lnTo>
                    <a:lnTo>
                      <a:pt x="31" y="85"/>
                    </a:lnTo>
                    <a:lnTo>
                      <a:pt x="55" y="57"/>
                    </a:lnTo>
                    <a:lnTo>
                      <a:pt x="89" y="67"/>
                    </a:lnTo>
                    <a:lnTo>
                      <a:pt x="104" y="33"/>
                    </a:lnTo>
                    <a:lnTo>
                      <a:pt x="132" y="19"/>
                    </a:lnTo>
                    <a:lnTo>
                      <a:pt x="151" y="79"/>
                    </a:lnTo>
                    <a:lnTo>
                      <a:pt x="197" y="39"/>
                    </a:lnTo>
                    <a:lnTo>
                      <a:pt x="202" y="10"/>
                    </a:lnTo>
                    <a:lnTo>
                      <a:pt x="224" y="22"/>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28" name="Freeform 268"/>
              <p:cNvSpPr>
                <a:spLocks/>
              </p:cNvSpPr>
              <p:nvPr/>
            </p:nvSpPr>
            <p:spPr bwMode="auto">
              <a:xfrm>
                <a:off x="2072432" y="3043070"/>
                <a:ext cx="425256" cy="482779"/>
              </a:xfrm>
              <a:custGeom>
                <a:avLst/>
                <a:gdLst>
                  <a:gd name="T0" fmla="*/ 50 w 207"/>
                  <a:gd name="T1" fmla="*/ 235 h 235"/>
                  <a:gd name="T2" fmla="*/ 118 w 207"/>
                  <a:gd name="T3" fmla="*/ 232 h 235"/>
                  <a:gd name="T4" fmla="*/ 158 w 207"/>
                  <a:gd name="T5" fmla="*/ 177 h 235"/>
                  <a:gd name="T6" fmla="*/ 178 w 207"/>
                  <a:gd name="T7" fmla="*/ 171 h 235"/>
                  <a:gd name="T8" fmla="*/ 207 w 207"/>
                  <a:gd name="T9" fmla="*/ 142 h 235"/>
                  <a:gd name="T10" fmla="*/ 200 w 207"/>
                  <a:gd name="T11" fmla="*/ 80 h 235"/>
                  <a:gd name="T12" fmla="*/ 159 w 207"/>
                  <a:gd name="T13" fmla="*/ 58 h 235"/>
                  <a:gd name="T14" fmla="*/ 154 w 207"/>
                  <a:gd name="T15" fmla="*/ 27 h 235"/>
                  <a:gd name="T16" fmla="*/ 172 w 207"/>
                  <a:gd name="T17" fmla="*/ 25 h 235"/>
                  <a:gd name="T18" fmla="*/ 180 w 207"/>
                  <a:gd name="T19" fmla="*/ 1 h 235"/>
                  <a:gd name="T20" fmla="*/ 144 w 207"/>
                  <a:gd name="T21" fmla="*/ 0 h 235"/>
                  <a:gd name="T22" fmla="*/ 79 w 207"/>
                  <a:gd name="T23" fmla="*/ 17 h 235"/>
                  <a:gd name="T24" fmla="*/ 23 w 207"/>
                  <a:gd name="T25" fmla="*/ 48 h 235"/>
                  <a:gd name="T26" fmla="*/ 0 w 207"/>
                  <a:gd name="T27" fmla="*/ 91 h 235"/>
                  <a:gd name="T28" fmla="*/ 19 w 207"/>
                  <a:gd name="T29" fmla="*/ 126 h 235"/>
                  <a:gd name="T30" fmla="*/ 43 w 207"/>
                  <a:gd name="T31" fmla="*/ 136 h 235"/>
                  <a:gd name="T32" fmla="*/ 50 w 207"/>
                  <a:gd name="T33"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235">
                    <a:moveTo>
                      <a:pt x="50" y="235"/>
                    </a:moveTo>
                    <a:lnTo>
                      <a:pt x="118" y="232"/>
                    </a:lnTo>
                    <a:lnTo>
                      <a:pt x="158" y="177"/>
                    </a:lnTo>
                    <a:lnTo>
                      <a:pt x="178" y="171"/>
                    </a:lnTo>
                    <a:lnTo>
                      <a:pt x="207" y="142"/>
                    </a:lnTo>
                    <a:lnTo>
                      <a:pt x="200" y="80"/>
                    </a:lnTo>
                    <a:lnTo>
                      <a:pt x="159" y="58"/>
                    </a:lnTo>
                    <a:lnTo>
                      <a:pt x="154" y="27"/>
                    </a:lnTo>
                    <a:lnTo>
                      <a:pt x="172" y="25"/>
                    </a:lnTo>
                    <a:lnTo>
                      <a:pt x="180" y="1"/>
                    </a:lnTo>
                    <a:lnTo>
                      <a:pt x="144" y="0"/>
                    </a:lnTo>
                    <a:lnTo>
                      <a:pt x="79" y="17"/>
                    </a:lnTo>
                    <a:lnTo>
                      <a:pt x="23" y="48"/>
                    </a:lnTo>
                    <a:lnTo>
                      <a:pt x="0" y="91"/>
                    </a:lnTo>
                    <a:lnTo>
                      <a:pt x="19" y="126"/>
                    </a:lnTo>
                    <a:lnTo>
                      <a:pt x="43" y="136"/>
                    </a:lnTo>
                    <a:lnTo>
                      <a:pt x="50" y="23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29" name="Freeform 269"/>
              <p:cNvSpPr>
                <a:spLocks/>
              </p:cNvSpPr>
              <p:nvPr/>
            </p:nvSpPr>
            <p:spPr bwMode="auto">
              <a:xfrm>
                <a:off x="2635332" y="3846332"/>
                <a:ext cx="614259" cy="760119"/>
              </a:xfrm>
              <a:custGeom>
                <a:avLst/>
                <a:gdLst>
                  <a:gd name="T0" fmla="*/ 79 w 299"/>
                  <a:gd name="T1" fmla="*/ 16 h 370"/>
                  <a:gd name="T2" fmla="*/ 85 w 299"/>
                  <a:gd name="T3" fmla="*/ 65 h 370"/>
                  <a:gd name="T4" fmla="*/ 96 w 299"/>
                  <a:gd name="T5" fmla="*/ 76 h 370"/>
                  <a:gd name="T6" fmla="*/ 111 w 299"/>
                  <a:gd name="T7" fmla="*/ 66 h 370"/>
                  <a:gd name="T8" fmla="*/ 133 w 299"/>
                  <a:gd name="T9" fmla="*/ 80 h 370"/>
                  <a:gd name="T10" fmla="*/ 164 w 299"/>
                  <a:gd name="T11" fmla="*/ 75 h 370"/>
                  <a:gd name="T12" fmla="*/ 199 w 299"/>
                  <a:gd name="T13" fmla="*/ 31 h 370"/>
                  <a:gd name="T14" fmla="*/ 235 w 299"/>
                  <a:gd name="T15" fmla="*/ 55 h 370"/>
                  <a:gd name="T16" fmla="*/ 285 w 299"/>
                  <a:gd name="T17" fmla="*/ 0 h 370"/>
                  <a:gd name="T18" fmla="*/ 299 w 299"/>
                  <a:gd name="T19" fmla="*/ 36 h 370"/>
                  <a:gd name="T20" fmla="*/ 291 w 299"/>
                  <a:gd name="T21" fmla="*/ 61 h 370"/>
                  <a:gd name="T22" fmla="*/ 268 w 299"/>
                  <a:gd name="T23" fmla="*/ 72 h 370"/>
                  <a:gd name="T24" fmla="*/ 265 w 299"/>
                  <a:gd name="T25" fmla="*/ 92 h 370"/>
                  <a:gd name="T26" fmla="*/ 269 w 299"/>
                  <a:gd name="T27" fmla="*/ 135 h 370"/>
                  <a:gd name="T28" fmla="*/ 260 w 299"/>
                  <a:gd name="T29" fmla="*/ 160 h 370"/>
                  <a:gd name="T30" fmla="*/ 238 w 299"/>
                  <a:gd name="T31" fmla="*/ 176 h 370"/>
                  <a:gd name="T32" fmla="*/ 178 w 299"/>
                  <a:gd name="T33" fmla="*/ 266 h 370"/>
                  <a:gd name="T34" fmla="*/ 165 w 299"/>
                  <a:gd name="T35" fmla="*/ 299 h 370"/>
                  <a:gd name="T36" fmla="*/ 136 w 299"/>
                  <a:gd name="T37" fmla="*/ 314 h 370"/>
                  <a:gd name="T38" fmla="*/ 136 w 299"/>
                  <a:gd name="T39" fmla="*/ 336 h 370"/>
                  <a:gd name="T40" fmla="*/ 114 w 299"/>
                  <a:gd name="T41" fmla="*/ 341 h 370"/>
                  <a:gd name="T42" fmla="*/ 105 w 299"/>
                  <a:gd name="T43" fmla="*/ 359 h 370"/>
                  <a:gd name="T44" fmla="*/ 66 w 299"/>
                  <a:gd name="T45" fmla="*/ 367 h 370"/>
                  <a:gd name="T46" fmla="*/ 43 w 299"/>
                  <a:gd name="T47" fmla="*/ 370 h 370"/>
                  <a:gd name="T48" fmla="*/ 31 w 299"/>
                  <a:gd name="T49" fmla="*/ 352 h 370"/>
                  <a:gd name="T50" fmla="*/ 49 w 299"/>
                  <a:gd name="T51" fmla="*/ 339 h 370"/>
                  <a:gd name="T52" fmla="*/ 50 w 299"/>
                  <a:gd name="T53" fmla="*/ 302 h 370"/>
                  <a:gd name="T54" fmla="*/ 30 w 299"/>
                  <a:gd name="T55" fmla="*/ 294 h 370"/>
                  <a:gd name="T56" fmla="*/ 39 w 299"/>
                  <a:gd name="T57" fmla="*/ 269 h 370"/>
                  <a:gd name="T58" fmla="*/ 41 w 299"/>
                  <a:gd name="T59" fmla="*/ 242 h 370"/>
                  <a:gd name="T60" fmla="*/ 29 w 299"/>
                  <a:gd name="T61" fmla="*/ 237 h 370"/>
                  <a:gd name="T62" fmla="*/ 30 w 299"/>
                  <a:gd name="T63" fmla="*/ 212 h 370"/>
                  <a:gd name="T64" fmla="*/ 54 w 299"/>
                  <a:gd name="T65" fmla="*/ 212 h 370"/>
                  <a:gd name="T66" fmla="*/ 68 w 299"/>
                  <a:gd name="T67" fmla="*/ 170 h 370"/>
                  <a:gd name="T68" fmla="*/ 50 w 299"/>
                  <a:gd name="T69" fmla="*/ 146 h 370"/>
                  <a:gd name="T70" fmla="*/ 23 w 299"/>
                  <a:gd name="T71" fmla="*/ 155 h 370"/>
                  <a:gd name="T72" fmla="*/ 0 w 299"/>
                  <a:gd name="T73" fmla="*/ 134 h 370"/>
                  <a:gd name="T74" fmla="*/ 39 w 299"/>
                  <a:gd name="T75" fmla="*/ 49 h 370"/>
                  <a:gd name="T76" fmla="*/ 79 w 299"/>
                  <a:gd name="T77" fmla="*/ 1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9" h="370">
                    <a:moveTo>
                      <a:pt x="79" y="16"/>
                    </a:moveTo>
                    <a:lnTo>
                      <a:pt x="85" y="65"/>
                    </a:lnTo>
                    <a:lnTo>
                      <a:pt x="96" y="76"/>
                    </a:lnTo>
                    <a:lnTo>
                      <a:pt x="111" y="66"/>
                    </a:lnTo>
                    <a:lnTo>
                      <a:pt x="133" y="80"/>
                    </a:lnTo>
                    <a:lnTo>
                      <a:pt x="164" y="75"/>
                    </a:lnTo>
                    <a:lnTo>
                      <a:pt x="199" y="31"/>
                    </a:lnTo>
                    <a:lnTo>
                      <a:pt x="235" y="55"/>
                    </a:lnTo>
                    <a:lnTo>
                      <a:pt x="285" y="0"/>
                    </a:lnTo>
                    <a:lnTo>
                      <a:pt x="299" y="36"/>
                    </a:lnTo>
                    <a:lnTo>
                      <a:pt x="291" y="61"/>
                    </a:lnTo>
                    <a:lnTo>
                      <a:pt x="268" y="72"/>
                    </a:lnTo>
                    <a:lnTo>
                      <a:pt x="265" y="92"/>
                    </a:lnTo>
                    <a:lnTo>
                      <a:pt x="269" y="135"/>
                    </a:lnTo>
                    <a:lnTo>
                      <a:pt x="260" y="160"/>
                    </a:lnTo>
                    <a:lnTo>
                      <a:pt x="238" y="176"/>
                    </a:lnTo>
                    <a:lnTo>
                      <a:pt x="178" y="266"/>
                    </a:lnTo>
                    <a:lnTo>
                      <a:pt x="165" y="299"/>
                    </a:lnTo>
                    <a:lnTo>
                      <a:pt x="136" y="314"/>
                    </a:lnTo>
                    <a:lnTo>
                      <a:pt x="136" y="336"/>
                    </a:lnTo>
                    <a:lnTo>
                      <a:pt x="114" y="341"/>
                    </a:lnTo>
                    <a:lnTo>
                      <a:pt x="105" y="359"/>
                    </a:lnTo>
                    <a:lnTo>
                      <a:pt x="66" y="367"/>
                    </a:lnTo>
                    <a:lnTo>
                      <a:pt x="43" y="370"/>
                    </a:lnTo>
                    <a:lnTo>
                      <a:pt x="31" y="352"/>
                    </a:lnTo>
                    <a:lnTo>
                      <a:pt x="49" y="339"/>
                    </a:lnTo>
                    <a:lnTo>
                      <a:pt x="50" y="302"/>
                    </a:lnTo>
                    <a:lnTo>
                      <a:pt x="30" y="294"/>
                    </a:lnTo>
                    <a:lnTo>
                      <a:pt x="39" y="269"/>
                    </a:lnTo>
                    <a:lnTo>
                      <a:pt x="41" y="242"/>
                    </a:lnTo>
                    <a:lnTo>
                      <a:pt x="29" y="237"/>
                    </a:lnTo>
                    <a:lnTo>
                      <a:pt x="30" y="212"/>
                    </a:lnTo>
                    <a:lnTo>
                      <a:pt x="54" y="212"/>
                    </a:lnTo>
                    <a:lnTo>
                      <a:pt x="68" y="170"/>
                    </a:lnTo>
                    <a:lnTo>
                      <a:pt x="50" y="146"/>
                    </a:lnTo>
                    <a:lnTo>
                      <a:pt x="23" y="155"/>
                    </a:lnTo>
                    <a:lnTo>
                      <a:pt x="0" y="134"/>
                    </a:lnTo>
                    <a:lnTo>
                      <a:pt x="39" y="49"/>
                    </a:lnTo>
                    <a:lnTo>
                      <a:pt x="79" y="16"/>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1" name="Freeform 270"/>
              <p:cNvSpPr>
                <a:spLocks/>
              </p:cNvSpPr>
              <p:nvPr/>
            </p:nvSpPr>
            <p:spPr bwMode="auto">
              <a:xfrm>
                <a:off x="2261435" y="3891528"/>
                <a:ext cx="513594" cy="996373"/>
              </a:xfrm>
              <a:custGeom>
                <a:avLst/>
                <a:gdLst>
                  <a:gd name="T0" fmla="*/ 221 w 250"/>
                  <a:gd name="T1" fmla="*/ 247 h 485"/>
                  <a:gd name="T2" fmla="*/ 223 w 250"/>
                  <a:gd name="T3" fmla="*/ 220 h 485"/>
                  <a:gd name="T4" fmla="*/ 211 w 250"/>
                  <a:gd name="T5" fmla="*/ 215 h 485"/>
                  <a:gd name="T6" fmla="*/ 212 w 250"/>
                  <a:gd name="T7" fmla="*/ 190 h 485"/>
                  <a:gd name="T8" fmla="*/ 236 w 250"/>
                  <a:gd name="T9" fmla="*/ 190 h 485"/>
                  <a:gd name="T10" fmla="*/ 250 w 250"/>
                  <a:gd name="T11" fmla="*/ 148 h 485"/>
                  <a:gd name="T12" fmla="*/ 232 w 250"/>
                  <a:gd name="T13" fmla="*/ 124 h 485"/>
                  <a:gd name="T14" fmla="*/ 205 w 250"/>
                  <a:gd name="T15" fmla="*/ 133 h 485"/>
                  <a:gd name="T16" fmla="*/ 182 w 250"/>
                  <a:gd name="T17" fmla="*/ 112 h 485"/>
                  <a:gd name="T18" fmla="*/ 221 w 250"/>
                  <a:gd name="T19" fmla="*/ 27 h 485"/>
                  <a:gd name="T20" fmla="*/ 197 w 250"/>
                  <a:gd name="T21" fmla="*/ 0 h 485"/>
                  <a:gd name="T22" fmla="*/ 170 w 250"/>
                  <a:gd name="T23" fmla="*/ 8 h 485"/>
                  <a:gd name="T24" fmla="*/ 166 w 250"/>
                  <a:gd name="T25" fmla="*/ 33 h 485"/>
                  <a:gd name="T26" fmla="*/ 93 w 250"/>
                  <a:gd name="T27" fmla="*/ 87 h 485"/>
                  <a:gd name="T28" fmla="*/ 33 w 250"/>
                  <a:gd name="T29" fmla="*/ 189 h 485"/>
                  <a:gd name="T30" fmla="*/ 37 w 250"/>
                  <a:gd name="T31" fmla="*/ 199 h 485"/>
                  <a:gd name="T32" fmla="*/ 56 w 250"/>
                  <a:gd name="T33" fmla="*/ 199 h 485"/>
                  <a:gd name="T34" fmla="*/ 45 w 250"/>
                  <a:gd name="T35" fmla="*/ 220 h 485"/>
                  <a:gd name="T36" fmla="*/ 52 w 250"/>
                  <a:gd name="T37" fmla="*/ 244 h 485"/>
                  <a:gd name="T38" fmla="*/ 40 w 250"/>
                  <a:gd name="T39" fmla="*/ 262 h 485"/>
                  <a:gd name="T40" fmla="*/ 52 w 250"/>
                  <a:gd name="T41" fmla="*/ 283 h 485"/>
                  <a:gd name="T42" fmla="*/ 0 w 250"/>
                  <a:gd name="T43" fmla="*/ 348 h 485"/>
                  <a:gd name="T44" fmla="*/ 28 w 250"/>
                  <a:gd name="T45" fmla="*/ 369 h 485"/>
                  <a:gd name="T46" fmla="*/ 65 w 250"/>
                  <a:gd name="T47" fmla="*/ 372 h 485"/>
                  <a:gd name="T48" fmla="*/ 75 w 250"/>
                  <a:gd name="T49" fmla="*/ 400 h 485"/>
                  <a:gd name="T50" fmla="*/ 65 w 250"/>
                  <a:gd name="T51" fmla="*/ 407 h 485"/>
                  <a:gd name="T52" fmla="*/ 67 w 250"/>
                  <a:gd name="T53" fmla="*/ 455 h 485"/>
                  <a:gd name="T54" fmla="*/ 102 w 250"/>
                  <a:gd name="T55" fmla="*/ 448 h 485"/>
                  <a:gd name="T56" fmla="*/ 125 w 250"/>
                  <a:gd name="T57" fmla="*/ 455 h 485"/>
                  <a:gd name="T58" fmla="*/ 120 w 250"/>
                  <a:gd name="T59" fmla="*/ 475 h 485"/>
                  <a:gd name="T60" fmla="*/ 132 w 250"/>
                  <a:gd name="T61" fmla="*/ 484 h 485"/>
                  <a:gd name="T62" fmla="*/ 146 w 250"/>
                  <a:gd name="T63" fmla="*/ 473 h 485"/>
                  <a:gd name="T64" fmla="*/ 162 w 250"/>
                  <a:gd name="T65" fmla="*/ 485 h 485"/>
                  <a:gd name="T66" fmla="*/ 187 w 250"/>
                  <a:gd name="T67" fmla="*/ 453 h 485"/>
                  <a:gd name="T68" fmla="*/ 198 w 250"/>
                  <a:gd name="T69" fmla="*/ 408 h 485"/>
                  <a:gd name="T70" fmla="*/ 213 w 250"/>
                  <a:gd name="T71" fmla="*/ 388 h 485"/>
                  <a:gd name="T72" fmla="*/ 236 w 250"/>
                  <a:gd name="T73" fmla="*/ 397 h 485"/>
                  <a:gd name="T74" fmla="*/ 248 w 250"/>
                  <a:gd name="T75" fmla="*/ 345 h 485"/>
                  <a:gd name="T76" fmla="*/ 225 w 250"/>
                  <a:gd name="T77" fmla="*/ 348 h 485"/>
                  <a:gd name="T78" fmla="*/ 213 w 250"/>
                  <a:gd name="T79" fmla="*/ 330 h 485"/>
                  <a:gd name="T80" fmla="*/ 231 w 250"/>
                  <a:gd name="T81" fmla="*/ 317 h 485"/>
                  <a:gd name="T82" fmla="*/ 232 w 250"/>
                  <a:gd name="T83" fmla="*/ 280 h 485"/>
                  <a:gd name="T84" fmla="*/ 212 w 250"/>
                  <a:gd name="T85" fmla="*/ 272 h 485"/>
                  <a:gd name="T86" fmla="*/ 221 w 250"/>
                  <a:gd name="T87" fmla="*/ 24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0" h="485">
                    <a:moveTo>
                      <a:pt x="221" y="247"/>
                    </a:moveTo>
                    <a:lnTo>
                      <a:pt x="223" y="220"/>
                    </a:lnTo>
                    <a:lnTo>
                      <a:pt x="211" y="215"/>
                    </a:lnTo>
                    <a:lnTo>
                      <a:pt x="212" y="190"/>
                    </a:lnTo>
                    <a:lnTo>
                      <a:pt x="236" y="190"/>
                    </a:lnTo>
                    <a:lnTo>
                      <a:pt x="250" y="148"/>
                    </a:lnTo>
                    <a:lnTo>
                      <a:pt x="232" y="124"/>
                    </a:lnTo>
                    <a:lnTo>
                      <a:pt x="205" y="133"/>
                    </a:lnTo>
                    <a:lnTo>
                      <a:pt x="182" y="112"/>
                    </a:lnTo>
                    <a:lnTo>
                      <a:pt x="221" y="27"/>
                    </a:lnTo>
                    <a:lnTo>
                      <a:pt x="197" y="0"/>
                    </a:lnTo>
                    <a:lnTo>
                      <a:pt x="170" y="8"/>
                    </a:lnTo>
                    <a:lnTo>
                      <a:pt x="166" y="33"/>
                    </a:lnTo>
                    <a:lnTo>
                      <a:pt x="93" y="87"/>
                    </a:lnTo>
                    <a:lnTo>
                      <a:pt x="33" y="189"/>
                    </a:lnTo>
                    <a:lnTo>
                      <a:pt x="37" y="199"/>
                    </a:lnTo>
                    <a:lnTo>
                      <a:pt x="56" y="199"/>
                    </a:lnTo>
                    <a:lnTo>
                      <a:pt x="45" y="220"/>
                    </a:lnTo>
                    <a:lnTo>
                      <a:pt x="52" y="244"/>
                    </a:lnTo>
                    <a:lnTo>
                      <a:pt x="40" y="262"/>
                    </a:lnTo>
                    <a:lnTo>
                      <a:pt x="52" y="283"/>
                    </a:lnTo>
                    <a:lnTo>
                      <a:pt x="0" y="348"/>
                    </a:lnTo>
                    <a:lnTo>
                      <a:pt x="28" y="369"/>
                    </a:lnTo>
                    <a:lnTo>
                      <a:pt x="65" y="372"/>
                    </a:lnTo>
                    <a:lnTo>
                      <a:pt x="75" y="400"/>
                    </a:lnTo>
                    <a:lnTo>
                      <a:pt x="65" y="407"/>
                    </a:lnTo>
                    <a:lnTo>
                      <a:pt x="67" y="455"/>
                    </a:lnTo>
                    <a:lnTo>
                      <a:pt x="102" y="448"/>
                    </a:lnTo>
                    <a:lnTo>
                      <a:pt x="125" y="455"/>
                    </a:lnTo>
                    <a:lnTo>
                      <a:pt x="120" y="475"/>
                    </a:lnTo>
                    <a:lnTo>
                      <a:pt x="132" y="484"/>
                    </a:lnTo>
                    <a:lnTo>
                      <a:pt x="146" y="473"/>
                    </a:lnTo>
                    <a:lnTo>
                      <a:pt x="162" y="485"/>
                    </a:lnTo>
                    <a:lnTo>
                      <a:pt x="187" y="453"/>
                    </a:lnTo>
                    <a:lnTo>
                      <a:pt x="198" y="408"/>
                    </a:lnTo>
                    <a:lnTo>
                      <a:pt x="213" y="388"/>
                    </a:lnTo>
                    <a:lnTo>
                      <a:pt x="236" y="397"/>
                    </a:lnTo>
                    <a:lnTo>
                      <a:pt x="248" y="345"/>
                    </a:lnTo>
                    <a:lnTo>
                      <a:pt x="225" y="348"/>
                    </a:lnTo>
                    <a:lnTo>
                      <a:pt x="213" y="330"/>
                    </a:lnTo>
                    <a:lnTo>
                      <a:pt x="231" y="317"/>
                    </a:lnTo>
                    <a:lnTo>
                      <a:pt x="232" y="280"/>
                    </a:lnTo>
                    <a:lnTo>
                      <a:pt x="212" y="272"/>
                    </a:lnTo>
                    <a:lnTo>
                      <a:pt x="221" y="24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2" name="Freeform 271"/>
              <p:cNvSpPr>
                <a:spLocks/>
              </p:cNvSpPr>
              <p:nvPr/>
            </p:nvSpPr>
            <p:spPr bwMode="auto">
              <a:xfrm>
                <a:off x="2388806" y="3018418"/>
                <a:ext cx="505377" cy="460180"/>
              </a:xfrm>
              <a:custGeom>
                <a:avLst/>
                <a:gdLst>
                  <a:gd name="T0" fmla="*/ 156 w 246"/>
                  <a:gd name="T1" fmla="*/ 50 h 224"/>
                  <a:gd name="T2" fmla="*/ 183 w 246"/>
                  <a:gd name="T3" fmla="*/ 40 h 224"/>
                  <a:gd name="T4" fmla="*/ 218 w 246"/>
                  <a:gd name="T5" fmla="*/ 57 h 224"/>
                  <a:gd name="T6" fmla="*/ 219 w 246"/>
                  <a:gd name="T7" fmla="*/ 115 h 224"/>
                  <a:gd name="T8" fmla="*/ 246 w 246"/>
                  <a:gd name="T9" fmla="*/ 142 h 224"/>
                  <a:gd name="T10" fmla="*/ 233 w 246"/>
                  <a:gd name="T11" fmla="*/ 167 h 224"/>
                  <a:gd name="T12" fmla="*/ 199 w 246"/>
                  <a:gd name="T13" fmla="*/ 172 h 224"/>
                  <a:gd name="T14" fmla="*/ 170 w 246"/>
                  <a:gd name="T15" fmla="*/ 210 h 224"/>
                  <a:gd name="T16" fmla="*/ 120 w 246"/>
                  <a:gd name="T17" fmla="*/ 224 h 224"/>
                  <a:gd name="T18" fmla="*/ 114 w 246"/>
                  <a:gd name="T19" fmla="*/ 209 h 224"/>
                  <a:gd name="T20" fmla="*/ 60 w 246"/>
                  <a:gd name="T21" fmla="*/ 214 h 224"/>
                  <a:gd name="T22" fmla="*/ 24 w 246"/>
                  <a:gd name="T23" fmla="*/ 183 h 224"/>
                  <a:gd name="T24" fmla="*/ 53 w 246"/>
                  <a:gd name="T25" fmla="*/ 154 h 224"/>
                  <a:gd name="T26" fmla="*/ 46 w 246"/>
                  <a:gd name="T27" fmla="*/ 92 h 224"/>
                  <a:gd name="T28" fmla="*/ 5 w 246"/>
                  <a:gd name="T29" fmla="*/ 70 h 224"/>
                  <a:gd name="T30" fmla="*/ 0 w 246"/>
                  <a:gd name="T31" fmla="*/ 39 h 224"/>
                  <a:gd name="T32" fmla="*/ 18 w 246"/>
                  <a:gd name="T33" fmla="*/ 37 h 224"/>
                  <a:gd name="T34" fmla="*/ 26 w 246"/>
                  <a:gd name="T35" fmla="*/ 13 h 224"/>
                  <a:gd name="T36" fmla="*/ 39 w 246"/>
                  <a:gd name="T37" fmla="*/ 9 h 224"/>
                  <a:gd name="T38" fmla="*/ 69 w 246"/>
                  <a:gd name="T39" fmla="*/ 19 h 224"/>
                  <a:gd name="T40" fmla="*/ 135 w 246"/>
                  <a:gd name="T41" fmla="*/ 9 h 224"/>
                  <a:gd name="T42" fmla="*/ 165 w 246"/>
                  <a:gd name="T43" fmla="*/ 0 h 224"/>
                  <a:gd name="T44" fmla="*/ 156 w 246"/>
                  <a:gd name="T45" fmla="*/ 5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24">
                    <a:moveTo>
                      <a:pt x="156" y="50"/>
                    </a:moveTo>
                    <a:lnTo>
                      <a:pt x="183" y="40"/>
                    </a:lnTo>
                    <a:lnTo>
                      <a:pt x="218" y="57"/>
                    </a:lnTo>
                    <a:lnTo>
                      <a:pt x="219" y="115"/>
                    </a:lnTo>
                    <a:lnTo>
                      <a:pt x="246" y="142"/>
                    </a:lnTo>
                    <a:lnTo>
                      <a:pt x="233" y="167"/>
                    </a:lnTo>
                    <a:lnTo>
                      <a:pt x="199" y="172"/>
                    </a:lnTo>
                    <a:lnTo>
                      <a:pt x="170" y="210"/>
                    </a:lnTo>
                    <a:lnTo>
                      <a:pt x="120" y="224"/>
                    </a:lnTo>
                    <a:lnTo>
                      <a:pt x="114" y="209"/>
                    </a:lnTo>
                    <a:lnTo>
                      <a:pt x="60" y="214"/>
                    </a:lnTo>
                    <a:lnTo>
                      <a:pt x="24" y="183"/>
                    </a:lnTo>
                    <a:lnTo>
                      <a:pt x="53" y="154"/>
                    </a:lnTo>
                    <a:lnTo>
                      <a:pt x="46" y="92"/>
                    </a:lnTo>
                    <a:lnTo>
                      <a:pt x="5" y="70"/>
                    </a:lnTo>
                    <a:lnTo>
                      <a:pt x="0" y="39"/>
                    </a:lnTo>
                    <a:lnTo>
                      <a:pt x="18" y="37"/>
                    </a:lnTo>
                    <a:lnTo>
                      <a:pt x="26" y="13"/>
                    </a:lnTo>
                    <a:lnTo>
                      <a:pt x="39" y="9"/>
                    </a:lnTo>
                    <a:lnTo>
                      <a:pt x="69" y="19"/>
                    </a:lnTo>
                    <a:lnTo>
                      <a:pt x="135" y="9"/>
                    </a:lnTo>
                    <a:lnTo>
                      <a:pt x="165" y="0"/>
                    </a:lnTo>
                    <a:lnTo>
                      <a:pt x="156" y="5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3" name="Freeform 272"/>
              <p:cNvSpPr>
                <a:spLocks/>
              </p:cNvSpPr>
              <p:nvPr/>
            </p:nvSpPr>
            <p:spPr bwMode="auto">
              <a:xfrm>
                <a:off x="2623005" y="3273160"/>
                <a:ext cx="651238" cy="737521"/>
              </a:xfrm>
              <a:custGeom>
                <a:avLst/>
                <a:gdLst>
                  <a:gd name="T0" fmla="*/ 85 w 317"/>
                  <a:gd name="T1" fmla="*/ 295 h 359"/>
                  <a:gd name="T2" fmla="*/ 91 w 317"/>
                  <a:gd name="T3" fmla="*/ 344 h 359"/>
                  <a:gd name="T4" fmla="*/ 102 w 317"/>
                  <a:gd name="T5" fmla="*/ 355 h 359"/>
                  <a:gd name="T6" fmla="*/ 117 w 317"/>
                  <a:gd name="T7" fmla="*/ 345 h 359"/>
                  <a:gd name="T8" fmla="*/ 139 w 317"/>
                  <a:gd name="T9" fmla="*/ 359 h 359"/>
                  <a:gd name="T10" fmla="*/ 170 w 317"/>
                  <a:gd name="T11" fmla="*/ 354 h 359"/>
                  <a:gd name="T12" fmla="*/ 205 w 317"/>
                  <a:gd name="T13" fmla="*/ 310 h 359"/>
                  <a:gd name="T14" fmla="*/ 241 w 317"/>
                  <a:gd name="T15" fmla="*/ 334 h 359"/>
                  <a:gd name="T16" fmla="*/ 291 w 317"/>
                  <a:gd name="T17" fmla="*/ 279 h 359"/>
                  <a:gd name="T18" fmla="*/ 294 w 317"/>
                  <a:gd name="T19" fmla="*/ 253 h 359"/>
                  <a:gd name="T20" fmla="*/ 311 w 317"/>
                  <a:gd name="T21" fmla="*/ 226 h 359"/>
                  <a:gd name="T22" fmla="*/ 312 w 317"/>
                  <a:gd name="T23" fmla="*/ 153 h 359"/>
                  <a:gd name="T24" fmla="*/ 317 w 317"/>
                  <a:gd name="T25" fmla="*/ 116 h 359"/>
                  <a:gd name="T26" fmla="*/ 299 w 317"/>
                  <a:gd name="T27" fmla="*/ 65 h 359"/>
                  <a:gd name="T28" fmla="*/ 251 w 317"/>
                  <a:gd name="T29" fmla="*/ 85 h 359"/>
                  <a:gd name="T30" fmla="*/ 230 w 317"/>
                  <a:gd name="T31" fmla="*/ 79 h 359"/>
                  <a:gd name="T32" fmla="*/ 227 w 317"/>
                  <a:gd name="T33" fmla="*/ 13 h 359"/>
                  <a:gd name="T34" fmla="*/ 211 w 317"/>
                  <a:gd name="T35" fmla="*/ 0 h 359"/>
                  <a:gd name="T36" fmla="*/ 191 w 317"/>
                  <a:gd name="T37" fmla="*/ 36 h 359"/>
                  <a:gd name="T38" fmla="*/ 152 w 317"/>
                  <a:gd name="T39" fmla="*/ 39 h 359"/>
                  <a:gd name="T40" fmla="*/ 132 w 317"/>
                  <a:gd name="T41" fmla="*/ 18 h 359"/>
                  <a:gd name="T42" fmla="*/ 119 w 317"/>
                  <a:gd name="T43" fmla="*/ 43 h 359"/>
                  <a:gd name="T44" fmla="*/ 85 w 317"/>
                  <a:gd name="T45" fmla="*/ 48 h 359"/>
                  <a:gd name="T46" fmla="*/ 56 w 317"/>
                  <a:gd name="T47" fmla="*/ 86 h 359"/>
                  <a:gd name="T48" fmla="*/ 6 w 317"/>
                  <a:gd name="T49" fmla="*/ 100 h 359"/>
                  <a:gd name="T50" fmla="*/ 0 w 317"/>
                  <a:gd name="T51" fmla="*/ 136 h 359"/>
                  <a:gd name="T52" fmla="*/ 19 w 317"/>
                  <a:gd name="T53" fmla="*/ 158 h 359"/>
                  <a:gd name="T54" fmla="*/ 11 w 317"/>
                  <a:gd name="T55" fmla="*/ 176 h 359"/>
                  <a:gd name="T56" fmla="*/ 36 w 317"/>
                  <a:gd name="T57" fmla="*/ 186 h 359"/>
                  <a:gd name="T58" fmla="*/ 34 w 317"/>
                  <a:gd name="T59" fmla="*/ 206 h 359"/>
                  <a:gd name="T60" fmla="*/ 56 w 317"/>
                  <a:gd name="T61" fmla="*/ 213 h 359"/>
                  <a:gd name="T62" fmla="*/ 50 w 317"/>
                  <a:gd name="T63" fmla="*/ 265 h 359"/>
                  <a:gd name="T64" fmla="*/ 72 w 317"/>
                  <a:gd name="T65" fmla="*/ 271 h 359"/>
                  <a:gd name="T66" fmla="*/ 85 w 317"/>
                  <a:gd name="T67" fmla="*/ 2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7" h="359">
                    <a:moveTo>
                      <a:pt x="85" y="295"/>
                    </a:moveTo>
                    <a:lnTo>
                      <a:pt x="91" y="344"/>
                    </a:lnTo>
                    <a:lnTo>
                      <a:pt x="102" y="355"/>
                    </a:lnTo>
                    <a:lnTo>
                      <a:pt x="117" y="345"/>
                    </a:lnTo>
                    <a:lnTo>
                      <a:pt x="139" y="359"/>
                    </a:lnTo>
                    <a:lnTo>
                      <a:pt x="170" y="354"/>
                    </a:lnTo>
                    <a:lnTo>
                      <a:pt x="205" y="310"/>
                    </a:lnTo>
                    <a:lnTo>
                      <a:pt x="241" y="334"/>
                    </a:lnTo>
                    <a:lnTo>
                      <a:pt x="291" y="279"/>
                    </a:lnTo>
                    <a:lnTo>
                      <a:pt x="294" y="253"/>
                    </a:lnTo>
                    <a:lnTo>
                      <a:pt x="311" y="226"/>
                    </a:lnTo>
                    <a:lnTo>
                      <a:pt x="312" y="153"/>
                    </a:lnTo>
                    <a:lnTo>
                      <a:pt x="317" y="116"/>
                    </a:lnTo>
                    <a:lnTo>
                      <a:pt x="299" y="65"/>
                    </a:lnTo>
                    <a:lnTo>
                      <a:pt x="251" y="85"/>
                    </a:lnTo>
                    <a:lnTo>
                      <a:pt x="230" y="79"/>
                    </a:lnTo>
                    <a:lnTo>
                      <a:pt x="227" y="13"/>
                    </a:lnTo>
                    <a:lnTo>
                      <a:pt x="211" y="0"/>
                    </a:lnTo>
                    <a:lnTo>
                      <a:pt x="191" y="36"/>
                    </a:lnTo>
                    <a:lnTo>
                      <a:pt x="152" y="39"/>
                    </a:lnTo>
                    <a:lnTo>
                      <a:pt x="132" y="18"/>
                    </a:lnTo>
                    <a:lnTo>
                      <a:pt x="119" y="43"/>
                    </a:lnTo>
                    <a:lnTo>
                      <a:pt x="85" y="48"/>
                    </a:lnTo>
                    <a:lnTo>
                      <a:pt x="56" y="86"/>
                    </a:lnTo>
                    <a:lnTo>
                      <a:pt x="6" y="100"/>
                    </a:lnTo>
                    <a:lnTo>
                      <a:pt x="0" y="136"/>
                    </a:lnTo>
                    <a:lnTo>
                      <a:pt x="19" y="158"/>
                    </a:lnTo>
                    <a:lnTo>
                      <a:pt x="11" y="176"/>
                    </a:lnTo>
                    <a:lnTo>
                      <a:pt x="36" y="186"/>
                    </a:lnTo>
                    <a:lnTo>
                      <a:pt x="34" y="206"/>
                    </a:lnTo>
                    <a:lnTo>
                      <a:pt x="56" y="213"/>
                    </a:lnTo>
                    <a:lnTo>
                      <a:pt x="50" y="265"/>
                    </a:lnTo>
                    <a:lnTo>
                      <a:pt x="72" y="271"/>
                    </a:lnTo>
                    <a:lnTo>
                      <a:pt x="85" y="29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4" name="Freeform 273"/>
              <p:cNvSpPr>
                <a:spLocks/>
              </p:cNvSpPr>
              <p:nvPr/>
            </p:nvSpPr>
            <p:spPr bwMode="auto">
              <a:xfrm>
                <a:off x="2709289" y="2482225"/>
                <a:ext cx="723141" cy="965557"/>
              </a:xfrm>
              <a:custGeom>
                <a:avLst/>
                <a:gdLst>
                  <a:gd name="T0" fmla="*/ 0 w 352"/>
                  <a:gd name="T1" fmla="*/ 311 h 470"/>
                  <a:gd name="T2" fmla="*/ 27 w 352"/>
                  <a:gd name="T3" fmla="*/ 301 h 470"/>
                  <a:gd name="T4" fmla="*/ 62 w 352"/>
                  <a:gd name="T5" fmla="*/ 318 h 470"/>
                  <a:gd name="T6" fmla="*/ 63 w 352"/>
                  <a:gd name="T7" fmla="*/ 376 h 470"/>
                  <a:gd name="T8" fmla="*/ 90 w 352"/>
                  <a:gd name="T9" fmla="*/ 403 h 470"/>
                  <a:gd name="T10" fmla="*/ 110 w 352"/>
                  <a:gd name="T11" fmla="*/ 424 h 470"/>
                  <a:gd name="T12" fmla="*/ 149 w 352"/>
                  <a:gd name="T13" fmla="*/ 421 h 470"/>
                  <a:gd name="T14" fmla="*/ 169 w 352"/>
                  <a:gd name="T15" fmla="*/ 385 h 470"/>
                  <a:gd name="T16" fmla="*/ 185 w 352"/>
                  <a:gd name="T17" fmla="*/ 398 h 470"/>
                  <a:gd name="T18" fmla="*/ 188 w 352"/>
                  <a:gd name="T19" fmla="*/ 464 h 470"/>
                  <a:gd name="T20" fmla="*/ 209 w 352"/>
                  <a:gd name="T21" fmla="*/ 470 h 470"/>
                  <a:gd name="T22" fmla="*/ 257 w 352"/>
                  <a:gd name="T23" fmla="*/ 450 h 470"/>
                  <a:gd name="T24" fmla="*/ 258 w 352"/>
                  <a:gd name="T25" fmla="*/ 409 h 470"/>
                  <a:gd name="T26" fmla="*/ 283 w 352"/>
                  <a:gd name="T27" fmla="*/ 380 h 470"/>
                  <a:gd name="T28" fmla="*/ 293 w 352"/>
                  <a:gd name="T29" fmla="*/ 346 h 470"/>
                  <a:gd name="T30" fmla="*/ 280 w 352"/>
                  <a:gd name="T31" fmla="*/ 323 h 470"/>
                  <a:gd name="T32" fmla="*/ 282 w 352"/>
                  <a:gd name="T33" fmla="*/ 285 h 470"/>
                  <a:gd name="T34" fmla="*/ 267 w 352"/>
                  <a:gd name="T35" fmla="*/ 259 h 470"/>
                  <a:gd name="T36" fmla="*/ 285 w 352"/>
                  <a:gd name="T37" fmla="*/ 243 h 470"/>
                  <a:gd name="T38" fmla="*/ 298 w 352"/>
                  <a:gd name="T39" fmla="*/ 205 h 470"/>
                  <a:gd name="T40" fmla="*/ 287 w 352"/>
                  <a:gd name="T41" fmla="*/ 180 h 470"/>
                  <a:gd name="T42" fmla="*/ 333 w 352"/>
                  <a:gd name="T43" fmla="*/ 161 h 470"/>
                  <a:gd name="T44" fmla="*/ 328 w 352"/>
                  <a:gd name="T45" fmla="*/ 140 h 470"/>
                  <a:gd name="T46" fmla="*/ 352 w 352"/>
                  <a:gd name="T47" fmla="*/ 109 h 470"/>
                  <a:gd name="T48" fmla="*/ 287 w 352"/>
                  <a:gd name="T49" fmla="*/ 101 h 470"/>
                  <a:gd name="T50" fmla="*/ 268 w 352"/>
                  <a:gd name="T51" fmla="*/ 114 h 470"/>
                  <a:gd name="T52" fmla="*/ 245 w 352"/>
                  <a:gd name="T53" fmla="*/ 100 h 470"/>
                  <a:gd name="T54" fmla="*/ 258 w 352"/>
                  <a:gd name="T55" fmla="*/ 81 h 470"/>
                  <a:gd name="T56" fmla="*/ 283 w 352"/>
                  <a:gd name="T57" fmla="*/ 79 h 470"/>
                  <a:gd name="T58" fmla="*/ 303 w 352"/>
                  <a:gd name="T59" fmla="*/ 61 h 470"/>
                  <a:gd name="T60" fmla="*/ 312 w 352"/>
                  <a:gd name="T61" fmla="*/ 35 h 470"/>
                  <a:gd name="T62" fmla="*/ 302 w 352"/>
                  <a:gd name="T63" fmla="*/ 0 h 470"/>
                  <a:gd name="T64" fmla="*/ 288 w 352"/>
                  <a:gd name="T65" fmla="*/ 33 h 470"/>
                  <a:gd name="T66" fmla="*/ 249 w 352"/>
                  <a:gd name="T67" fmla="*/ 51 h 470"/>
                  <a:gd name="T68" fmla="*/ 258 w 352"/>
                  <a:gd name="T69" fmla="*/ 68 h 470"/>
                  <a:gd name="T70" fmla="*/ 219 w 352"/>
                  <a:gd name="T71" fmla="*/ 65 h 470"/>
                  <a:gd name="T72" fmla="*/ 193 w 352"/>
                  <a:gd name="T73" fmla="*/ 93 h 470"/>
                  <a:gd name="T74" fmla="*/ 168 w 352"/>
                  <a:gd name="T75" fmla="*/ 88 h 470"/>
                  <a:gd name="T76" fmla="*/ 152 w 352"/>
                  <a:gd name="T77" fmla="*/ 125 h 470"/>
                  <a:gd name="T78" fmla="*/ 117 w 352"/>
                  <a:gd name="T79" fmla="*/ 133 h 470"/>
                  <a:gd name="T80" fmla="*/ 93 w 352"/>
                  <a:gd name="T81" fmla="*/ 166 h 470"/>
                  <a:gd name="T82" fmla="*/ 62 w 352"/>
                  <a:gd name="T83" fmla="*/ 210 h 470"/>
                  <a:gd name="T84" fmla="*/ 37 w 352"/>
                  <a:gd name="T85" fmla="*/ 209 h 470"/>
                  <a:gd name="T86" fmla="*/ 29 w 352"/>
                  <a:gd name="T87" fmla="*/ 250 h 470"/>
                  <a:gd name="T88" fmla="*/ 9 w 352"/>
                  <a:gd name="T89" fmla="*/ 261 h 470"/>
                  <a:gd name="T90" fmla="*/ 0 w 352"/>
                  <a:gd name="T91" fmla="*/ 31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2" h="470">
                    <a:moveTo>
                      <a:pt x="0" y="311"/>
                    </a:moveTo>
                    <a:lnTo>
                      <a:pt x="27" y="301"/>
                    </a:lnTo>
                    <a:lnTo>
                      <a:pt x="62" y="318"/>
                    </a:lnTo>
                    <a:lnTo>
                      <a:pt x="63" y="376"/>
                    </a:lnTo>
                    <a:lnTo>
                      <a:pt x="90" y="403"/>
                    </a:lnTo>
                    <a:lnTo>
                      <a:pt x="110" y="424"/>
                    </a:lnTo>
                    <a:lnTo>
                      <a:pt x="149" y="421"/>
                    </a:lnTo>
                    <a:lnTo>
                      <a:pt x="169" y="385"/>
                    </a:lnTo>
                    <a:lnTo>
                      <a:pt x="185" y="398"/>
                    </a:lnTo>
                    <a:lnTo>
                      <a:pt x="188" y="464"/>
                    </a:lnTo>
                    <a:lnTo>
                      <a:pt x="209" y="470"/>
                    </a:lnTo>
                    <a:lnTo>
                      <a:pt x="257" y="450"/>
                    </a:lnTo>
                    <a:lnTo>
                      <a:pt x="258" y="409"/>
                    </a:lnTo>
                    <a:lnTo>
                      <a:pt x="283" y="380"/>
                    </a:lnTo>
                    <a:lnTo>
                      <a:pt x="293" y="346"/>
                    </a:lnTo>
                    <a:lnTo>
                      <a:pt x="280" y="323"/>
                    </a:lnTo>
                    <a:lnTo>
                      <a:pt x="282" y="285"/>
                    </a:lnTo>
                    <a:lnTo>
                      <a:pt x="267" y="259"/>
                    </a:lnTo>
                    <a:lnTo>
                      <a:pt x="285" y="243"/>
                    </a:lnTo>
                    <a:lnTo>
                      <a:pt x="298" y="205"/>
                    </a:lnTo>
                    <a:lnTo>
                      <a:pt x="287" y="180"/>
                    </a:lnTo>
                    <a:lnTo>
                      <a:pt x="333" y="161"/>
                    </a:lnTo>
                    <a:lnTo>
                      <a:pt x="328" y="140"/>
                    </a:lnTo>
                    <a:lnTo>
                      <a:pt x="352" y="109"/>
                    </a:lnTo>
                    <a:lnTo>
                      <a:pt x="287" y="101"/>
                    </a:lnTo>
                    <a:lnTo>
                      <a:pt x="268" y="114"/>
                    </a:lnTo>
                    <a:lnTo>
                      <a:pt x="245" y="100"/>
                    </a:lnTo>
                    <a:lnTo>
                      <a:pt x="258" y="81"/>
                    </a:lnTo>
                    <a:lnTo>
                      <a:pt x="283" y="79"/>
                    </a:lnTo>
                    <a:lnTo>
                      <a:pt x="303" y="61"/>
                    </a:lnTo>
                    <a:lnTo>
                      <a:pt x="312" y="35"/>
                    </a:lnTo>
                    <a:lnTo>
                      <a:pt x="302" y="0"/>
                    </a:lnTo>
                    <a:lnTo>
                      <a:pt x="288" y="33"/>
                    </a:lnTo>
                    <a:lnTo>
                      <a:pt x="249" y="51"/>
                    </a:lnTo>
                    <a:lnTo>
                      <a:pt x="258" y="68"/>
                    </a:lnTo>
                    <a:lnTo>
                      <a:pt x="219" y="65"/>
                    </a:lnTo>
                    <a:lnTo>
                      <a:pt x="193" y="93"/>
                    </a:lnTo>
                    <a:lnTo>
                      <a:pt x="168" y="88"/>
                    </a:lnTo>
                    <a:lnTo>
                      <a:pt x="152" y="125"/>
                    </a:lnTo>
                    <a:lnTo>
                      <a:pt x="117" y="133"/>
                    </a:lnTo>
                    <a:lnTo>
                      <a:pt x="93" y="166"/>
                    </a:lnTo>
                    <a:lnTo>
                      <a:pt x="62" y="210"/>
                    </a:lnTo>
                    <a:lnTo>
                      <a:pt x="37" y="209"/>
                    </a:lnTo>
                    <a:lnTo>
                      <a:pt x="29" y="250"/>
                    </a:lnTo>
                    <a:lnTo>
                      <a:pt x="9" y="261"/>
                    </a:lnTo>
                    <a:lnTo>
                      <a:pt x="0" y="311"/>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5" name="Freeform 293"/>
              <p:cNvSpPr>
                <a:spLocks/>
              </p:cNvSpPr>
              <p:nvPr/>
            </p:nvSpPr>
            <p:spPr bwMode="auto">
              <a:xfrm>
                <a:off x="2035453" y="5261797"/>
                <a:ext cx="729304" cy="760119"/>
              </a:xfrm>
              <a:custGeom>
                <a:avLst/>
                <a:gdLst>
                  <a:gd name="T0" fmla="*/ 201 w 355"/>
                  <a:gd name="T1" fmla="*/ 77 h 370"/>
                  <a:gd name="T2" fmla="*/ 222 w 355"/>
                  <a:gd name="T3" fmla="*/ 96 h 370"/>
                  <a:gd name="T4" fmla="*/ 246 w 355"/>
                  <a:gd name="T5" fmla="*/ 78 h 370"/>
                  <a:gd name="T6" fmla="*/ 262 w 355"/>
                  <a:gd name="T7" fmla="*/ 61 h 370"/>
                  <a:gd name="T8" fmla="*/ 282 w 355"/>
                  <a:gd name="T9" fmla="*/ 63 h 370"/>
                  <a:gd name="T10" fmla="*/ 281 w 355"/>
                  <a:gd name="T11" fmla="*/ 108 h 370"/>
                  <a:gd name="T12" fmla="*/ 345 w 355"/>
                  <a:gd name="T13" fmla="*/ 101 h 370"/>
                  <a:gd name="T14" fmla="*/ 355 w 355"/>
                  <a:gd name="T15" fmla="*/ 171 h 370"/>
                  <a:gd name="T16" fmla="*/ 355 w 355"/>
                  <a:gd name="T17" fmla="*/ 245 h 370"/>
                  <a:gd name="T18" fmla="*/ 336 w 355"/>
                  <a:gd name="T19" fmla="*/ 261 h 370"/>
                  <a:gd name="T20" fmla="*/ 278 w 355"/>
                  <a:gd name="T21" fmla="*/ 258 h 370"/>
                  <a:gd name="T22" fmla="*/ 283 w 355"/>
                  <a:gd name="T23" fmla="*/ 281 h 370"/>
                  <a:gd name="T24" fmla="*/ 193 w 355"/>
                  <a:gd name="T25" fmla="*/ 330 h 370"/>
                  <a:gd name="T26" fmla="*/ 182 w 355"/>
                  <a:gd name="T27" fmla="*/ 368 h 370"/>
                  <a:gd name="T28" fmla="*/ 160 w 355"/>
                  <a:gd name="T29" fmla="*/ 370 h 370"/>
                  <a:gd name="T30" fmla="*/ 153 w 355"/>
                  <a:gd name="T31" fmla="*/ 328 h 370"/>
                  <a:gd name="T32" fmla="*/ 140 w 355"/>
                  <a:gd name="T33" fmla="*/ 281 h 370"/>
                  <a:gd name="T34" fmla="*/ 110 w 355"/>
                  <a:gd name="T35" fmla="*/ 263 h 370"/>
                  <a:gd name="T36" fmla="*/ 81 w 355"/>
                  <a:gd name="T37" fmla="*/ 281 h 370"/>
                  <a:gd name="T38" fmla="*/ 52 w 355"/>
                  <a:gd name="T39" fmla="*/ 280 h 370"/>
                  <a:gd name="T40" fmla="*/ 32 w 355"/>
                  <a:gd name="T41" fmla="*/ 236 h 370"/>
                  <a:gd name="T42" fmla="*/ 16 w 355"/>
                  <a:gd name="T43" fmla="*/ 197 h 370"/>
                  <a:gd name="T44" fmla="*/ 0 w 355"/>
                  <a:gd name="T45" fmla="*/ 147 h 370"/>
                  <a:gd name="T46" fmla="*/ 18 w 355"/>
                  <a:gd name="T47" fmla="*/ 121 h 370"/>
                  <a:gd name="T48" fmla="*/ 70 w 355"/>
                  <a:gd name="T49" fmla="*/ 83 h 370"/>
                  <a:gd name="T50" fmla="*/ 107 w 355"/>
                  <a:gd name="T51" fmla="*/ 85 h 370"/>
                  <a:gd name="T52" fmla="*/ 135 w 355"/>
                  <a:gd name="T53" fmla="*/ 67 h 370"/>
                  <a:gd name="T54" fmla="*/ 142 w 355"/>
                  <a:gd name="T55" fmla="*/ 23 h 370"/>
                  <a:gd name="T56" fmla="*/ 161 w 355"/>
                  <a:gd name="T57" fmla="*/ 0 h 370"/>
                  <a:gd name="T58" fmla="*/ 177 w 355"/>
                  <a:gd name="T59" fmla="*/ 26 h 370"/>
                  <a:gd name="T60" fmla="*/ 201 w 355"/>
                  <a:gd name="T61" fmla="*/ 32 h 370"/>
                  <a:gd name="T62" fmla="*/ 201 w 355"/>
                  <a:gd name="T63" fmla="*/ 7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5" h="370">
                    <a:moveTo>
                      <a:pt x="201" y="77"/>
                    </a:moveTo>
                    <a:lnTo>
                      <a:pt x="222" y="96"/>
                    </a:lnTo>
                    <a:lnTo>
                      <a:pt x="246" y="78"/>
                    </a:lnTo>
                    <a:lnTo>
                      <a:pt x="262" y="61"/>
                    </a:lnTo>
                    <a:lnTo>
                      <a:pt x="282" y="63"/>
                    </a:lnTo>
                    <a:lnTo>
                      <a:pt x="281" y="108"/>
                    </a:lnTo>
                    <a:lnTo>
                      <a:pt x="345" y="101"/>
                    </a:lnTo>
                    <a:lnTo>
                      <a:pt x="355" y="171"/>
                    </a:lnTo>
                    <a:lnTo>
                      <a:pt x="355" y="245"/>
                    </a:lnTo>
                    <a:lnTo>
                      <a:pt x="336" y="261"/>
                    </a:lnTo>
                    <a:lnTo>
                      <a:pt x="278" y="258"/>
                    </a:lnTo>
                    <a:lnTo>
                      <a:pt x="283" y="281"/>
                    </a:lnTo>
                    <a:lnTo>
                      <a:pt x="193" y="330"/>
                    </a:lnTo>
                    <a:lnTo>
                      <a:pt x="182" y="368"/>
                    </a:lnTo>
                    <a:lnTo>
                      <a:pt x="160" y="370"/>
                    </a:lnTo>
                    <a:lnTo>
                      <a:pt x="153" y="328"/>
                    </a:lnTo>
                    <a:lnTo>
                      <a:pt x="140" y="281"/>
                    </a:lnTo>
                    <a:lnTo>
                      <a:pt x="110" y="263"/>
                    </a:lnTo>
                    <a:lnTo>
                      <a:pt x="81" y="281"/>
                    </a:lnTo>
                    <a:lnTo>
                      <a:pt x="52" y="280"/>
                    </a:lnTo>
                    <a:lnTo>
                      <a:pt x="32" y="236"/>
                    </a:lnTo>
                    <a:lnTo>
                      <a:pt x="16" y="197"/>
                    </a:lnTo>
                    <a:lnTo>
                      <a:pt x="0" y="147"/>
                    </a:lnTo>
                    <a:lnTo>
                      <a:pt x="18" y="121"/>
                    </a:lnTo>
                    <a:lnTo>
                      <a:pt x="70" y="83"/>
                    </a:lnTo>
                    <a:lnTo>
                      <a:pt x="107" y="85"/>
                    </a:lnTo>
                    <a:lnTo>
                      <a:pt x="135" y="67"/>
                    </a:lnTo>
                    <a:lnTo>
                      <a:pt x="142" y="23"/>
                    </a:lnTo>
                    <a:lnTo>
                      <a:pt x="161" y="0"/>
                    </a:lnTo>
                    <a:lnTo>
                      <a:pt x="177" y="26"/>
                    </a:lnTo>
                    <a:lnTo>
                      <a:pt x="201" y="32"/>
                    </a:lnTo>
                    <a:lnTo>
                      <a:pt x="201" y="7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6" name="Freeform 294"/>
              <p:cNvSpPr>
                <a:spLocks/>
              </p:cNvSpPr>
              <p:nvPr/>
            </p:nvSpPr>
            <p:spPr bwMode="auto">
              <a:xfrm>
                <a:off x="1556783" y="3655274"/>
                <a:ext cx="143806" cy="170513"/>
              </a:xfrm>
              <a:custGeom>
                <a:avLst/>
                <a:gdLst>
                  <a:gd name="T0" fmla="*/ 14 w 70"/>
                  <a:gd name="T1" fmla="*/ 9 h 83"/>
                  <a:gd name="T2" fmla="*/ 21 w 70"/>
                  <a:gd name="T3" fmla="*/ 4 h 83"/>
                  <a:gd name="T4" fmla="*/ 48 w 70"/>
                  <a:gd name="T5" fmla="*/ 0 h 83"/>
                  <a:gd name="T6" fmla="*/ 58 w 70"/>
                  <a:gd name="T7" fmla="*/ 2 h 83"/>
                  <a:gd name="T8" fmla="*/ 66 w 70"/>
                  <a:gd name="T9" fmla="*/ 23 h 83"/>
                  <a:gd name="T10" fmla="*/ 59 w 70"/>
                  <a:gd name="T11" fmla="*/ 27 h 83"/>
                  <a:gd name="T12" fmla="*/ 61 w 70"/>
                  <a:gd name="T13" fmla="*/ 40 h 83"/>
                  <a:gd name="T14" fmla="*/ 70 w 70"/>
                  <a:gd name="T15" fmla="*/ 45 h 83"/>
                  <a:gd name="T16" fmla="*/ 59 w 70"/>
                  <a:gd name="T17" fmla="*/ 52 h 83"/>
                  <a:gd name="T18" fmla="*/ 33 w 70"/>
                  <a:gd name="T19" fmla="*/ 79 h 83"/>
                  <a:gd name="T20" fmla="*/ 24 w 70"/>
                  <a:gd name="T21" fmla="*/ 78 h 83"/>
                  <a:gd name="T22" fmla="*/ 9 w 70"/>
                  <a:gd name="T23" fmla="*/ 83 h 83"/>
                  <a:gd name="T24" fmla="*/ 0 w 70"/>
                  <a:gd name="T25" fmla="*/ 37 h 83"/>
                  <a:gd name="T26" fmla="*/ 11 w 70"/>
                  <a:gd name="T27" fmla="*/ 35 h 83"/>
                  <a:gd name="T28" fmla="*/ 11 w 70"/>
                  <a:gd name="T29" fmla="*/ 17 h 83"/>
                  <a:gd name="T30" fmla="*/ 14 w 70"/>
                  <a:gd name="T31"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83">
                    <a:moveTo>
                      <a:pt x="14" y="9"/>
                    </a:moveTo>
                    <a:lnTo>
                      <a:pt x="21" y="4"/>
                    </a:lnTo>
                    <a:lnTo>
                      <a:pt x="48" y="0"/>
                    </a:lnTo>
                    <a:lnTo>
                      <a:pt x="58" y="2"/>
                    </a:lnTo>
                    <a:lnTo>
                      <a:pt x="66" y="23"/>
                    </a:lnTo>
                    <a:lnTo>
                      <a:pt x="59" y="27"/>
                    </a:lnTo>
                    <a:lnTo>
                      <a:pt x="61" y="40"/>
                    </a:lnTo>
                    <a:lnTo>
                      <a:pt x="70" y="45"/>
                    </a:lnTo>
                    <a:lnTo>
                      <a:pt x="59" y="52"/>
                    </a:lnTo>
                    <a:lnTo>
                      <a:pt x="33" y="79"/>
                    </a:lnTo>
                    <a:lnTo>
                      <a:pt x="24" y="78"/>
                    </a:lnTo>
                    <a:lnTo>
                      <a:pt x="9" y="83"/>
                    </a:lnTo>
                    <a:lnTo>
                      <a:pt x="0" y="37"/>
                    </a:lnTo>
                    <a:lnTo>
                      <a:pt x="11" y="35"/>
                    </a:lnTo>
                    <a:lnTo>
                      <a:pt x="11" y="17"/>
                    </a:lnTo>
                    <a:lnTo>
                      <a:pt x="14" y="9"/>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7" name="Freeform 295"/>
              <p:cNvSpPr>
                <a:spLocks/>
              </p:cNvSpPr>
              <p:nvPr/>
            </p:nvSpPr>
            <p:spPr bwMode="auto">
              <a:xfrm>
                <a:off x="1772493" y="4606451"/>
                <a:ext cx="821751" cy="957340"/>
              </a:xfrm>
              <a:custGeom>
                <a:avLst/>
                <a:gdLst>
                  <a:gd name="T0" fmla="*/ 118 w 400"/>
                  <a:gd name="T1" fmla="*/ 162 h 466"/>
                  <a:gd name="T2" fmla="*/ 144 w 400"/>
                  <a:gd name="T3" fmla="*/ 149 h 466"/>
                  <a:gd name="T4" fmla="*/ 138 w 400"/>
                  <a:gd name="T5" fmla="*/ 122 h 466"/>
                  <a:gd name="T6" fmla="*/ 154 w 400"/>
                  <a:gd name="T7" fmla="*/ 114 h 466"/>
                  <a:gd name="T8" fmla="*/ 141 w 400"/>
                  <a:gd name="T9" fmla="*/ 86 h 466"/>
                  <a:gd name="T10" fmla="*/ 149 w 400"/>
                  <a:gd name="T11" fmla="*/ 65 h 466"/>
                  <a:gd name="T12" fmla="*/ 171 w 400"/>
                  <a:gd name="T13" fmla="*/ 57 h 466"/>
                  <a:gd name="T14" fmla="*/ 238 w 400"/>
                  <a:gd name="T15" fmla="*/ 0 h 466"/>
                  <a:gd name="T16" fmla="*/ 266 w 400"/>
                  <a:gd name="T17" fmla="*/ 21 h 466"/>
                  <a:gd name="T18" fmla="*/ 303 w 400"/>
                  <a:gd name="T19" fmla="*/ 24 h 466"/>
                  <a:gd name="T20" fmla="*/ 313 w 400"/>
                  <a:gd name="T21" fmla="*/ 52 h 466"/>
                  <a:gd name="T22" fmla="*/ 303 w 400"/>
                  <a:gd name="T23" fmla="*/ 59 h 466"/>
                  <a:gd name="T24" fmla="*/ 305 w 400"/>
                  <a:gd name="T25" fmla="*/ 107 h 466"/>
                  <a:gd name="T26" fmla="*/ 340 w 400"/>
                  <a:gd name="T27" fmla="*/ 100 h 466"/>
                  <a:gd name="T28" fmla="*/ 363 w 400"/>
                  <a:gd name="T29" fmla="*/ 107 h 466"/>
                  <a:gd name="T30" fmla="*/ 358 w 400"/>
                  <a:gd name="T31" fmla="*/ 127 h 466"/>
                  <a:gd name="T32" fmla="*/ 370 w 400"/>
                  <a:gd name="T33" fmla="*/ 136 h 466"/>
                  <a:gd name="T34" fmla="*/ 384 w 400"/>
                  <a:gd name="T35" fmla="*/ 125 h 466"/>
                  <a:gd name="T36" fmla="*/ 400 w 400"/>
                  <a:gd name="T37" fmla="*/ 137 h 466"/>
                  <a:gd name="T38" fmla="*/ 375 w 400"/>
                  <a:gd name="T39" fmla="*/ 156 h 466"/>
                  <a:gd name="T40" fmla="*/ 376 w 400"/>
                  <a:gd name="T41" fmla="*/ 186 h 466"/>
                  <a:gd name="T42" fmla="*/ 348 w 400"/>
                  <a:gd name="T43" fmla="*/ 200 h 466"/>
                  <a:gd name="T44" fmla="*/ 333 w 400"/>
                  <a:gd name="T45" fmla="*/ 234 h 466"/>
                  <a:gd name="T46" fmla="*/ 299 w 400"/>
                  <a:gd name="T47" fmla="*/ 224 h 466"/>
                  <a:gd name="T48" fmla="*/ 275 w 400"/>
                  <a:gd name="T49" fmla="*/ 252 h 466"/>
                  <a:gd name="T50" fmla="*/ 259 w 400"/>
                  <a:gd name="T51" fmla="*/ 252 h 466"/>
                  <a:gd name="T52" fmla="*/ 244 w 400"/>
                  <a:gd name="T53" fmla="*/ 294 h 466"/>
                  <a:gd name="T54" fmla="*/ 289 w 400"/>
                  <a:gd name="T55" fmla="*/ 319 h 466"/>
                  <a:gd name="T56" fmla="*/ 270 w 400"/>
                  <a:gd name="T57" fmla="*/ 342 h 466"/>
                  <a:gd name="T58" fmla="*/ 263 w 400"/>
                  <a:gd name="T59" fmla="*/ 386 h 466"/>
                  <a:gd name="T60" fmla="*/ 235 w 400"/>
                  <a:gd name="T61" fmla="*/ 404 h 466"/>
                  <a:gd name="T62" fmla="*/ 198 w 400"/>
                  <a:gd name="T63" fmla="*/ 402 h 466"/>
                  <a:gd name="T64" fmla="*/ 146 w 400"/>
                  <a:gd name="T65" fmla="*/ 440 h 466"/>
                  <a:gd name="T66" fmla="*/ 128 w 400"/>
                  <a:gd name="T67" fmla="*/ 466 h 466"/>
                  <a:gd name="T68" fmla="*/ 130 w 400"/>
                  <a:gd name="T69" fmla="*/ 421 h 466"/>
                  <a:gd name="T70" fmla="*/ 101 w 400"/>
                  <a:gd name="T71" fmla="*/ 395 h 466"/>
                  <a:gd name="T72" fmla="*/ 63 w 400"/>
                  <a:gd name="T73" fmla="*/ 364 h 466"/>
                  <a:gd name="T74" fmla="*/ 25 w 400"/>
                  <a:gd name="T75" fmla="*/ 349 h 466"/>
                  <a:gd name="T76" fmla="*/ 0 w 400"/>
                  <a:gd name="T77" fmla="*/ 317 h 466"/>
                  <a:gd name="T78" fmla="*/ 9 w 400"/>
                  <a:gd name="T79" fmla="*/ 289 h 466"/>
                  <a:gd name="T80" fmla="*/ 9 w 400"/>
                  <a:gd name="T81" fmla="*/ 264 h 466"/>
                  <a:gd name="T82" fmla="*/ 70 w 400"/>
                  <a:gd name="T83" fmla="*/ 252 h 466"/>
                  <a:gd name="T84" fmla="*/ 93 w 400"/>
                  <a:gd name="T85" fmla="*/ 271 h 466"/>
                  <a:gd name="T86" fmla="*/ 108 w 400"/>
                  <a:gd name="T87" fmla="*/ 247 h 466"/>
                  <a:gd name="T88" fmla="*/ 135 w 400"/>
                  <a:gd name="T89" fmla="*/ 240 h 466"/>
                  <a:gd name="T90" fmla="*/ 113 w 400"/>
                  <a:gd name="T91" fmla="*/ 216 h 466"/>
                  <a:gd name="T92" fmla="*/ 120 w 400"/>
                  <a:gd name="T93" fmla="*/ 199 h 466"/>
                  <a:gd name="T94" fmla="*/ 118 w 400"/>
                  <a:gd name="T95" fmla="*/ 16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466">
                    <a:moveTo>
                      <a:pt x="118" y="162"/>
                    </a:moveTo>
                    <a:lnTo>
                      <a:pt x="144" y="149"/>
                    </a:lnTo>
                    <a:lnTo>
                      <a:pt x="138" y="122"/>
                    </a:lnTo>
                    <a:lnTo>
                      <a:pt x="154" y="114"/>
                    </a:lnTo>
                    <a:lnTo>
                      <a:pt x="141" y="86"/>
                    </a:lnTo>
                    <a:lnTo>
                      <a:pt x="149" y="65"/>
                    </a:lnTo>
                    <a:lnTo>
                      <a:pt x="171" y="57"/>
                    </a:lnTo>
                    <a:lnTo>
                      <a:pt x="238" y="0"/>
                    </a:lnTo>
                    <a:lnTo>
                      <a:pt x="266" y="21"/>
                    </a:lnTo>
                    <a:lnTo>
                      <a:pt x="303" y="24"/>
                    </a:lnTo>
                    <a:lnTo>
                      <a:pt x="313" y="52"/>
                    </a:lnTo>
                    <a:lnTo>
                      <a:pt x="303" y="59"/>
                    </a:lnTo>
                    <a:lnTo>
                      <a:pt x="305" y="107"/>
                    </a:lnTo>
                    <a:lnTo>
                      <a:pt x="340" y="100"/>
                    </a:lnTo>
                    <a:lnTo>
                      <a:pt x="363" y="107"/>
                    </a:lnTo>
                    <a:lnTo>
                      <a:pt x="358" y="127"/>
                    </a:lnTo>
                    <a:lnTo>
                      <a:pt x="370" y="136"/>
                    </a:lnTo>
                    <a:lnTo>
                      <a:pt x="384" y="125"/>
                    </a:lnTo>
                    <a:lnTo>
                      <a:pt x="400" y="137"/>
                    </a:lnTo>
                    <a:lnTo>
                      <a:pt x="375" y="156"/>
                    </a:lnTo>
                    <a:lnTo>
                      <a:pt x="376" y="186"/>
                    </a:lnTo>
                    <a:lnTo>
                      <a:pt x="348" y="200"/>
                    </a:lnTo>
                    <a:lnTo>
                      <a:pt x="333" y="234"/>
                    </a:lnTo>
                    <a:lnTo>
                      <a:pt x="299" y="224"/>
                    </a:lnTo>
                    <a:lnTo>
                      <a:pt x="275" y="252"/>
                    </a:lnTo>
                    <a:lnTo>
                      <a:pt x="259" y="252"/>
                    </a:lnTo>
                    <a:lnTo>
                      <a:pt x="244" y="294"/>
                    </a:lnTo>
                    <a:lnTo>
                      <a:pt x="289" y="319"/>
                    </a:lnTo>
                    <a:lnTo>
                      <a:pt x="270" y="342"/>
                    </a:lnTo>
                    <a:lnTo>
                      <a:pt x="263" y="386"/>
                    </a:lnTo>
                    <a:lnTo>
                      <a:pt x="235" y="404"/>
                    </a:lnTo>
                    <a:lnTo>
                      <a:pt x="198" y="402"/>
                    </a:lnTo>
                    <a:lnTo>
                      <a:pt x="146" y="440"/>
                    </a:lnTo>
                    <a:lnTo>
                      <a:pt x="128" y="466"/>
                    </a:lnTo>
                    <a:lnTo>
                      <a:pt x="130" y="421"/>
                    </a:lnTo>
                    <a:lnTo>
                      <a:pt x="101" y="395"/>
                    </a:lnTo>
                    <a:lnTo>
                      <a:pt x="63" y="364"/>
                    </a:lnTo>
                    <a:lnTo>
                      <a:pt x="25" y="349"/>
                    </a:lnTo>
                    <a:lnTo>
                      <a:pt x="0" y="317"/>
                    </a:lnTo>
                    <a:lnTo>
                      <a:pt x="9" y="289"/>
                    </a:lnTo>
                    <a:lnTo>
                      <a:pt x="9" y="264"/>
                    </a:lnTo>
                    <a:lnTo>
                      <a:pt x="70" y="252"/>
                    </a:lnTo>
                    <a:lnTo>
                      <a:pt x="93" y="271"/>
                    </a:lnTo>
                    <a:lnTo>
                      <a:pt x="108" y="247"/>
                    </a:lnTo>
                    <a:lnTo>
                      <a:pt x="135" y="240"/>
                    </a:lnTo>
                    <a:lnTo>
                      <a:pt x="113" y="216"/>
                    </a:lnTo>
                    <a:lnTo>
                      <a:pt x="120" y="199"/>
                    </a:lnTo>
                    <a:lnTo>
                      <a:pt x="118" y="162"/>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8" name="Freeform 296"/>
              <p:cNvSpPr>
                <a:spLocks/>
              </p:cNvSpPr>
              <p:nvPr/>
            </p:nvSpPr>
            <p:spPr bwMode="auto">
              <a:xfrm>
                <a:off x="1567055" y="4485243"/>
                <a:ext cx="694380" cy="677944"/>
              </a:xfrm>
              <a:custGeom>
                <a:avLst/>
                <a:gdLst>
                  <a:gd name="T0" fmla="*/ 218 w 338"/>
                  <a:gd name="T1" fmla="*/ 221 h 330"/>
                  <a:gd name="T2" fmla="*/ 244 w 338"/>
                  <a:gd name="T3" fmla="*/ 208 h 330"/>
                  <a:gd name="T4" fmla="*/ 238 w 338"/>
                  <a:gd name="T5" fmla="*/ 181 h 330"/>
                  <a:gd name="T6" fmla="*/ 254 w 338"/>
                  <a:gd name="T7" fmla="*/ 173 h 330"/>
                  <a:gd name="T8" fmla="*/ 241 w 338"/>
                  <a:gd name="T9" fmla="*/ 145 h 330"/>
                  <a:gd name="T10" fmla="*/ 249 w 338"/>
                  <a:gd name="T11" fmla="*/ 124 h 330"/>
                  <a:gd name="T12" fmla="*/ 271 w 338"/>
                  <a:gd name="T13" fmla="*/ 116 h 330"/>
                  <a:gd name="T14" fmla="*/ 338 w 338"/>
                  <a:gd name="T15" fmla="*/ 59 h 330"/>
                  <a:gd name="T16" fmla="*/ 293 w 338"/>
                  <a:gd name="T17" fmla="*/ 18 h 330"/>
                  <a:gd name="T18" fmla="*/ 266 w 338"/>
                  <a:gd name="T19" fmla="*/ 10 h 330"/>
                  <a:gd name="T20" fmla="*/ 203 w 338"/>
                  <a:gd name="T21" fmla="*/ 21 h 330"/>
                  <a:gd name="T22" fmla="*/ 190 w 338"/>
                  <a:gd name="T23" fmla="*/ 60 h 330"/>
                  <a:gd name="T24" fmla="*/ 150 w 338"/>
                  <a:gd name="T25" fmla="*/ 66 h 330"/>
                  <a:gd name="T26" fmla="*/ 154 w 338"/>
                  <a:gd name="T27" fmla="*/ 21 h 330"/>
                  <a:gd name="T28" fmla="*/ 138 w 338"/>
                  <a:gd name="T29" fmla="*/ 0 h 330"/>
                  <a:gd name="T30" fmla="*/ 85 w 338"/>
                  <a:gd name="T31" fmla="*/ 28 h 330"/>
                  <a:gd name="T32" fmla="*/ 43 w 338"/>
                  <a:gd name="T33" fmla="*/ 15 h 330"/>
                  <a:gd name="T34" fmla="*/ 25 w 338"/>
                  <a:gd name="T35" fmla="*/ 30 h 330"/>
                  <a:gd name="T36" fmla="*/ 28 w 338"/>
                  <a:gd name="T37" fmla="*/ 55 h 330"/>
                  <a:gd name="T38" fmla="*/ 3 w 338"/>
                  <a:gd name="T39" fmla="*/ 68 h 330"/>
                  <a:gd name="T40" fmla="*/ 0 w 338"/>
                  <a:gd name="T41" fmla="*/ 104 h 330"/>
                  <a:gd name="T42" fmla="*/ 30 w 338"/>
                  <a:gd name="T43" fmla="*/ 143 h 330"/>
                  <a:gd name="T44" fmla="*/ 54 w 338"/>
                  <a:gd name="T45" fmla="*/ 184 h 330"/>
                  <a:gd name="T46" fmla="*/ 58 w 338"/>
                  <a:gd name="T47" fmla="*/ 236 h 330"/>
                  <a:gd name="T48" fmla="*/ 73 w 338"/>
                  <a:gd name="T49" fmla="*/ 274 h 330"/>
                  <a:gd name="T50" fmla="*/ 95 w 338"/>
                  <a:gd name="T51" fmla="*/ 290 h 330"/>
                  <a:gd name="T52" fmla="*/ 109 w 338"/>
                  <a:gd name="T53" fmla="*/ 323 h 330"/>
                  <a:gd name="T54" fmla="*/ 170 w 338"/>
                  <a:gd name="T55" fmla="*/ 311 h 330"/>
                  <a:gd name="T56" fmla="*/ 193 w 338"/>
                  <a:gd name="T57" fmla="*/ 330 h 330"/>
                  <a:gd name="T58" fmla="*/ 208 w 338"/>
                  <a:gd name="T59" fmla="*/ 306 h 330"/>
                  <a:gd name="T60" fmla="*/ 235 w 338"/>
                  <a:gd name="T61" fmla="*/ 299 h 330"/>
                  <a:gd name="T62" fmla="*/ 213 w 338"/>
                  <a:gd name="T63" fmla="*/ 275 h 330"/>
                  <a:gd name="T64" fmla="*/ 220 w 338"/>
                  <a:gd name="T65" fmla="*/ 258 h 330"/>
                  <a:gd name="T66" fmla="*/ 218 w 338"/>
                  <a:gd name="T67" fmla="*/ 22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8" h="330">
                    <a:moveTo>
                      <a:pt x="218" y="221"/>
                    </a:moveTo>
                    <a:lnTo>
                      <a:pt x="244" y="208"/>
                    </a:lnTo>
                    <a:lnTo>
                      <a:pt x="238" y="181"/>
                    </a:lnTo>
                    <a:lnTo>
                      <a:pt x="254" y="173"/>
                    </a:lnTo>
                    <a:lnTo>
                      <a:pt x="241" y="145"/>
                    </a:lnTo>
                    <a:lnTo>
                      <a:pt x="249" y="124"/>
                    </a:lnTo>
                    <a:lnTo>
                      <a:pt x="271" y="116"/>
                    </a:lnTo>
                    <a:lnTo>
                      <a:pt x="338" y="59"/>
                    </a:lnTo>
                    <a:lnTo>
                      <a:pt x="293" y="18"/>
                    </a:lnTo>
                    <a:lnTo>
                      <a:pt x="266" y="10"/>
                    </a:lnTo>
                    <a:lnTo>
                      <a:pt x="203" y="21"/>
                    </a:lnTo>
                    <a:lnTo>
                      <a:pt x="190" y="60"/>
                    </a:lnTo>
                    <a:lnTo>
                      <a:pt x="150" y="66"/>
                    </a:lnTo>
                    <a:lnTo>
                      <a:pt x="154" y="21"/>
                    </a:lnTo>
                    <a:lnTo>
                      <a:pt x="138" y="0"/>
                    </a:lnTo>
                    <a:lnTo>
                      <a:pt x="85" y="28"/>
                    </a:lnTo>
                    <a:lnTo>
                      <a:pt x="43" y="15"/>
                    </a:lnTo>
                    <a:lnTo>
                      <a:pt x="25" y="30"/>
                    </a:lnTo>
                    <a:lnTo>
                      <a:pt x="28" y="55"/>
                    </a:lnTo>
                    <a:lnTo>
                      <a:pt x="3" y="68"/>
                    </a:lnTo>
                    <a:lnTo>
                      <a:pt x="0" y="104"/>
                    </a:lnTo>
                    <a:lnTo>
                      <a:pt x="30" y="143"/>
                    </a:lnTo>
                    <a:lnTo>
                      <a:pt x="54" y="184"/>
                    </a:lnTo>
                    <a:lnTo>
                      <a:pt x="58" y="236"/>
                    </a:lnTo>
                    <a:lnTo>
                      <a:pt x="73" y="274"/>
                    </a:lnTo>
                    <a:lnTo>
                      <a:pt x="95" y="290"/>
                    </a:lnTo>
                    <a:lnTo>
                      <a:pt x="109" y="323"/>
                    </a:lnTo>
                    <a:lnTo>
                      <a:pt x="170" y="311"/>
                    </a:lnTo>
                    <a:lnTo>
                      <a:pt x="193" y="330"/>
                    </a:lnTo>
                    <a:lnTo>
                      <a:pt x="208" y="306"/>
                    </a:lnTo>
                    <a:lnTo>
                      <a:pt x="235" y="299"/>
                    </a:lnTo>
                    <a:lnTo>
                      <a:pt x="213" y="275"/>
                    </a:lnTo>
                    <a:lnTo>
                      <a:pt x="220" y="258"/>
                    </a:lnTo>
                    <a:lnTo>
                      <a:pt x="218" y="221"/>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39" name="Freeform 297"/>
              <p:cNvSpPr>
                <a:spLocks/>
              </p:cNvSpPr>
              <p:nvPr/>
            </p:nvSpPr>
            <p:spPr bwMode="auto">
              <a:xfrm>
                <a:off x="1378052" y="3981920"/>
                <a:ext cx="495105" cy="564954"/>
              </a:xfrm>
              <a:custGeom>
                <a:avLst/>
                <a:gdLst>
                  <a:gd name="T0" fmla="*/ 2 w 241"/>
                  <a:gd name="T1" fmla="*/ 155 h 275"/>
                  <a:gd name="T2" fmla="*/ 18 w 241"/>
                  <a:gd name="T3" fmla="*/ 200 h 275"/>
                  <a:gd name="T4" fmla="*/ 26 w 241"/>
                  <a:gd name="T5" fmla="*/ 216 h 275"/>
                  <a:gd name="T6" fmla="*/ 38 w 241"/>
                  <a:gd name="T7" fmla="*/ 223 h 275"/>
                  <a:gd name="T8" fmla="*/ 47 w 241"/>
                  <a:gd name="T9" fmla="*/ 218 h 275"/>
                  <a:gd name="T10" fmla="*/ 53 w 241"/>
                  <a:gd name="T11" fmla="*/ 204 h 275"/>
                  <a:gd name="T12" fmla="*/ 66 w 241"/>
                  <a:gd name="T13" fmla="*/ 159 h 275"/>
                  <a:gd name="T14" fmla="*/ 73 w 241"/>
                  <a:gd name="T15" fmla="*/ 136 h 275"/>
                  <a:gd name="T16" fmla="*/ 83 w 241"/>
                  <a:gd name="T17" fmla="*/ 126 h 275"/>
                  <a:gd name="T18" fmla="*/ 93 w 241"/>
                  <a:gd name="T19" fmla="*/ 133 h 275"/>
                  <a:gd name="T20" fmla="*/ 97 w 241"/>
                  <a:gd name="T21" fmla="*/ 153 h 275"/>
                  <a:gd name="T22" fmla="*/ 96 w 241"/>
                  <a:gd name="T23" fmla="*/ 196 h 275"/>
                  <a:gd name="T24" fmla="*/ 82 w 241"/>
                  <a:gd name="T25" fmla="*/ 230 h 275"/>
                  <a:gd name="T26" fmla="*/ 88 w 241"/>
                  <a:gd name="T27" fmla="*/ 239 h 275"/>
                  <a:gd name="T28" fmla="*/ 106 w 241"/>
                  <a:gd name="T29" fmla="*/ 235 h 275"/>
                  <a:gd name="T30" fmla="*/ 113 w 241"/>
                  <a:gd name="T31" fmla="*/ 244 h 275"/>
                  <a:gd name="T32" fmla="*/ 117 w 241"/>
                  <a:gd name="T33" fmla="*/ 275 h 275"/>
                  <a:gd name="T34" fmla="*/ 135 w 241"/>
                  <a:gd name="T35" fmla="*/ 260 h 275"/>
                  <a:gd name="T36" fmla="*/ 177 w 241"/>
                  <a:gd name="T37" fmla="*/ 273 h 275"/>
                  <a:gd name="T38" fmla="*/ 230 w 241"/>
                  <a:gd name="T39" fmla="*/ 245 h 275"/>
                  <a:gd name="T40" fmla="*/ 241 w 241"/>
                  <a:gd name="T41" fmla="*/ 183 h 275"/>
                  <a:gd name="T42" fmla="*/ 235 w 241"/>
                  <a:gd name="T43" fmla="*/ 151 h 275"/>
                  <a:gd name="T44" fmla="*/ 228 w 241"/>
                  <a:gd name="T45" fmla="*/ 143 h 275"/>
                  <a:gd name="T46" fmla="*/ 215 w 241"/>
                  <a:gd name="T47" fmla="*/ 138 h 275"/>
                  <a:gd name="T48" fmla="*/ 211 w 241"/>
                  <a:gd name="T49" fmla="*/ 126 h 275"/>
                  <a:gd name="T50" fmla="*/ 216 w 241"/>
                  <a:gd name="T51" fmla="*/ 105 h 275"/>
                  <a:gd name="T52" fmla="*/ 212 w 241"/>
                  <a:gd name="T53" fmla="*/ 86 h 275"/>
                  <a:gd name="T54" fmla="*/ 205 w 241"/>
                  <a:gd name="T55" fmla="*/ 70 h 275"/>
                  <a:gd name="T56" fmla="*/ 213 w 241"/>
                  <a:gd name="T57" fmla="*/ 35 h 275"/>
                  <a:gd name="T58" fmla="*/ 186 w 241"/>
                  <a:gd name="T59" fmla="*/ 0 h 275"/>
                  <a:gd name="T60" fmla="*/ 146 w 241"/>
                  <a:gd name="T61" fmla="*/ 24 h 275"/>
                  <a:gd name="T62" fmla="*/ 112 w 241"/>
                  <a:gd name="T63" fmla="*/ 35 h 275"/>
                  <a:gd name="T64" fmla="*/ 61 w 241"/>
                  <a:gd name="T65" fmla="*/ 44 h 275"/>
                  <a:gd name="T66" fmla="*/ 50 w 241"/>
                  <a:gd name="T67" fmla="*/ 31 h 275"/>
                  <a:gd name="T68" fmla="*/ 17 w 241"/>
                  <a:gd name="T69" fmla="*/ 30 h 275"/>
                  <a:gd name="T70" fmla="*/ 17 w 241"/>
                  <a:gd name="T71" fmla="*/ 61 h 275"/>
                  <a:gd name="T72" fmla="*/ 18 w 241"/>
                  <a:gd name="T73" fmla="*/ 86 h 275"/>
                  <a:gd name="T74" fmla="*/ 5 w 241"/>
                  <a:gd name="T75" fmla="*/ 123 h 275"/>
                  <a:gd name="T76" fmla="*/ 0 w 241"/>
                  <a:gd name="T77" fmla="*/ 140 h 275"/>
                  <a:gd name="T78" fmla="*/ 2 w 241"/>
                  <a:gd name="T79" fmla="*/ 15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75">
                    <a:moveTo>
                      <a:pt x="2" y="155"/>
                    </a:moveTo>
                    <a:lnTo>
                      <a:pt x="18" y="200"/>
                    </a:lnTo>
                    <a:lnTo>
                      <a:pt x="26" y="216"/>
                    </a:lnTo>
                    <a:lnTo>
                      <a:pt x="38" y="223"/>
                    </a:lnTo>
                    <a:lnTo>
                      <a:pt x="47" y="218"/>
                    </a:lnTo>
                    <a:lnTo>
                      <a:pt x="53" y="204"/>
                    </a:lnTo>
                    <a:lnTo>
                      <a:pt x="66" y="159"/>
                    </a:lnTo>
                    <a:lnTo>
                      <a:pt x="73" y="136"/>
                    </a:lnTo>
                    <a:lnTo>
                      <a:pt x="83" y="126"/>
                    </a:lnTo>
                    <a:lnTo>
                      <a:pt x="93" y="133"/>
                    </a:lnTo>
                    <a:lnTo>
                      <a:pt x="97" y="153"/>
                    </a:lnTo>
                    <a:lnTo>
                      <a:pt x="96" y="196"/>
                    </a:lnTo>
                    <a:lnTo>
                      <a:pt x="82" y="230"/>
                    </a:lnTo>
                    <a:lnTo>
                      <a:pt x="88" y="239"/>
                    </a:lnTo>
                    <a:lnTo>
                      <a:pt x="106" y="235"/>
                    </a:lnTo>
                    <a:lnTo>
                      <a:pt x="113" y="244"/>
                    </a:lnTo>
                    <a:lnTo>
                      <a:pt x="117" y="275"/>
                    </a:lnTo>
                    <a:lnTo>
                      <a:pt x="135" y="260"/>
                    </a:lnTo>
                    <a:lnTo>
                      <a:pt x="177" y="273"/>
                    </a:lnTo>
                    <a:lnTo>
                      <a:pt x="230" y="245"/>
                    </a:lnTo>
                    <a:lnTo>
                      <a:pt x="241" y="183"/>
                    </a:lnTo>
                    <a:lnTo>
                      <a:pt x="235" y="151"/>
                    </a:lnTo>
                    <a:lnTo>
                      <a:pt x="228" y="143"/>
                    </a:lnTo>
                    <a:lnTo>
                      <a:pt x="215" y="138"/>
                    </a:lnTo>
                    <a:lnTo>
                      <a:pt x="211" y="126"/>
                    </a:lnTo>
                    <a:lnTo>
                      <a:pt x="216" y="105"/>
                    </a:lnTo>
                    <a:lnTo>
                      <a:pt x="212" y="86"/>
                    </a:lnTo>
                    <a:lnTo>
                      <a:pt x="205" y="70"/>
                    </a:lnTo>
                    <a:lnTo>
                      <a:pt x="213" y="35"/>
                    </a:lnTo>
                    <a:lnTo>
                      <a:pt x="186" y="0"/>
                    </a:lnTo>
                    <a:lnTo>
                      <a:pt x="146" y="24"/>
                    </a:lnTo>
                    <a:lnTo>
                      <a:pt x="112" y="35"/>
                    </a:lnTo>
                    <a:lnTo>
                      <a:pt x="61" y="44"/>
                    </a:lnTo>
                    <a:lnTo>
                      <a:pt x="50" y="31"/>
                    </a:lnTo>
                    <a:lnTo>
                      <a:pt x="17" y="30"/>
                    </a:lnTo>
                    <a:lnTo>
                      <a:pt x="17" y="61"/>
                    </a:lnTo>
                    <a:lnTo>
                      <a:pt x="18" y="86"/>
                    </a:lnTo>
                    <a:lnTo>
                      <a:pt x="5" y="123"/>
                    </a:lnTo>
                    <a:lnTo>
                      <a:pt x="0" y="140"/>
                    </a:lnTo>
                    <a:lnTo>
                      <a:pt x="2" y="15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1" name="Freeform 298"/>
              <p:cNvSpPr>
                <a:spLocks/>
              </p:cNvSpPr>
              <p:nvPr/>
            </p:nvSpPr>
            <p:spPr bwMode="auto">
              <a:xfrm>
                <a:off x="1548566" y="3741558"/>
                <a:ext cx="501268" cy="240362"/>
              </a:xfrm>
              <a:custGeom>
                <a:avLst/>
                <a:gdLst>
                  <a:gd name="T0" fmla="*/ 163 w 244"/>
                  <a:gd name="T1" fmla="*/ 0 h 117"/>
                  <a:gd name="T2" fmla="*/ 185 w 244"/>
                  <a:gd name="T3" fmla="*/ 6 h 117"/>
                  <a:gd name="T4" fmla="*/ 205 w 244"/>
                  <a:gd name="T5" fmla="*/ 10 h 117"/>
                  <a:gd name="T6" fmla="*/ 244 w 244"/>
                  <a:gd name="T7" fmla="*/ 111 h 117"/>
                  <a:gd name="T8" fmla="*/ 219 w 244"/>
                  <a:gd name="T9" fmla="*/ 111 h 117"/>
                  <a:gd name="T10" fmla="*/ 193 w 244"/>
                  <a:gd name="T11" fmla="*/ 113 h 117"/>
                  <a:gd name="T12" fmla="*/ 172 w 244"/>
                  <a:gd name="T13" fmla="*/ 102 h 117"/>
                  <a:gd name="T14" fmla="*/ 155 w 244"/>
                  <a:gd name="T15" fmla="*/ 108 h 117"/>
                  <a:gd name="T16" fmla="*/ 143 w 244"/>
                  <a:gd name="T17" fmla="*/ 91 h 117"/>
                  <a:gd name="T18" fmla="*/ 103 w 244"/>
                  <a:gd name="T19" fmla="*/ 117 h 117"/>
                  <a:gd name="T20" fmla="*/ 77 w 244"/>
                  <a:gd name="T21" fmla="*/ 100 h 117"/>
                  <a:gd name="T22" fmla="*/ 50 w 244"/>
                  <a:gd name="T23" fmla="*/ 88 h 117"/>
                  <a:gd name="T24" fmla="*/ 33 w 244"/>
                  <a:gd name="T25" fmla="*/ 90 h 117"/>
                  <a:gd name="T26" fmla="*/ 23 w 244"/>
                  <a:gd name="T27" fmla="*/ 93 h 117"/>
                  <a:gd name="T28" fmla="*/ 4 w 244"/>
                  <a:gd name="T29" fmla="*/ 72 h 117"/>
                  <a:gd name="T30" fmla="*/ 8 w 244"/>
                  <a:gd name="T31" fmla="*/ 66 h 117"/>
                  <a:gd name="T32" fmla="*/ 0 w 244"/>
                  <a:gd name="T33" fmla="*/ 46 h 117"/>
                  <a:gd name="T34" fmla="*/ 13 w 244"/>
                  <a:gd name="T35" fmla="*/ 41 h 117"/>
                  <a:gd name="T36" fmla="*/ 28 w 244"/>
                  <a:gd name="T37" fmla="*/ 36 h 117"/>
                  <a:gd name="T38" fmla="*/ 37 w 244"/>
                  <a:gd name="T39" fmla="*/ 37 h 117"/>
                  <a:gd name="T40" fmla="*/ 63 w 244"/>
                  <a:gd name="T41" fmla="*/ 10 h 117"/>
                  <a:gd name="T42" fmla="*/ 74 w 244"/>
                  <a:gd name="T43" fmla="*/ 3 h 117"/>
                  <a:gd name="T44" fmla="*/ 124 w 244"/>
                  <a:gd name="T45" fmla="*/ 2 h 117"/>
                  <a:gd name="T46" fmla="*/ 163 w 244"/>
                  <a:gd name="T4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117">
                    <a:moveTo>
                      <a:pt x="163" y="0"/>
                    </a:moveTo>
                    <a:lnTo>
                      <a:pt x="185" y="6"/>
                    </a:lnTo>
                    <a:lnTo>
                      <a:pt x="205" y="10"/>
                    </a:lnTo>
                    <a:lnTo>
                      <a:pt x="244" y="111"/>
                    </a:lnTo>
                    <a:lnTo>
                      <a:pt x="219" y="111"/>
                    </a:lnTo>
                    <a:lnTo>
                      <a:pt x="193" y="113"/>
                    </a:lnTo>
                    <a:lnTo>
                      <a:pt x="172" y="102"/>
                    </a:lnTo>
                    <a:lnTo>
                      <a:pt x="155" y="108"/>
                    </a:lnTo>
                    <a:lnTo>
                      <a:pt x="143" y="91"/>
                    </a:lnTo>
                    <a:lnTo>
                      <a:pt x="103" y="117"/>
                    </a:lnTo>
                    <a:lnTo>
                      <a:pt x="77" y="100"/>
                    </a:lnTo>
                    <a:lnTo>
                      <a:pt x="50" y="88"/>
                    </a:lnTo>
                    <a:lnTo>
                      <a:pt x="33" y="90"/>
                    </a:lnTo>
                    <a:lnTo>
                      <a:pt x="23" y="93"/>
                    </a:lnTo>
                    <a:lnTo>
                      <a:pt x="4" y="72"/>
                    </a:lnTo>
                    <a:lnTo>
                      <a:pt x="8" y="66"/>
                    </a:lnTo>
                    <a:lnTo>
                      <a:pt x="0" y="46"/>
                    </a:lnTo>
                    <a:lnTo>
                      <a:pt x="13" y="41"/>
                    </a:lnTo>
                    <a:lnTo>
                      <a:pt x="28" y="36"/>
                    </a:lnTo>
                    <a:lnTo>
                      <a:pt x="37" y="37"/>
                    </a:lnTo>
                    <a:lnTo>
                      <a:pt x="63" y="10"/>
                    </a:lnTo>
                    <a:lnTo>
                      <a:pt x="74" y="3"/>
                    </a:lnTo>
                    <a:lnTo>
                      <a:pt x="124" y="2"/>
                    </a:lnTo>
                    <a:lnTo>
                      <a:pt x="163" y="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2" name="Freeform 299"/>
              <p:cNvSpPr>
                <a:spLocks/>
              </p:cNvSpPr>
              <p:nvPr/>
            </p:nvSpPr>
            <p:spPr bwMode="auto">
              <a:xfrm>
                <a:off x="1104820" y="3653220"/>
                <a:ext cx="94501" cy="154078"/>
              </a:xfrm>
              <a:custGeom>
                <a:avLst/>
                <a:gdLst>
                  <a:gd name="T0" fmla="*/ 31 w 46"/>
                  <a:gd name="T1" fmla="*/ 4 h 75"/>
                  <a:gd name="T2" fmla="*/ 40 w 46"/>
                  <a:gd name="T3" fmla="*/ 0 h 75"/>
                  <a:gd name="T4" fmla="*/ 46 w 46"/>
                  <a:gd name="T5" fmla="*/ 16 h 75"/>
                  <a:gd name="T6" fmla="*/ 40 w 46"/>
                  <a:gd name="T7" fmla="*/ 28 h 75"/>
                  <a:gd name="T8" fmla="*/ 34 w 46"/>
                  <a:gd name="T9" fmla="*/ 45 h 75"/>
                  <a:gd name="T10" fmla="*/ 34 w 46"/>
                  <a:gd name="T11" fmla="*/ 61 h 75"/>
                  <a:gd name="T12" fmla="*/ 30 w 46"/>
                  <a:gd name="T13" fmla="*/ 71 h 75"/>
                  <a:gd name="T14" fmla="*/ 25 w 46"/>
                  <a:gd name="T15" fmla="*/ 75 h 75"/>
                  <a:gd name="T16" fmla="*/ 1 w 46"/>
                  <a:gd name="T17" fmla="*/ 56 h 75"/>
                  <a:gd name="T18" fmla="*/ 0 w 46"/>
                  <a:gd name="T19" fmla="*/ 48 h 75"/>
                  <a:gd name="T20" fmla="*/ 13 w 46"/>
                  <a:gd name="T21" fmla="*/ 49 h 75"/>
                  <a:gd name="T22" fmla="*/ 14 w 46"/>
                  <a:gd name="T23" fmla="*/ 40 h 75"/>
                  <a:gd name="T24" fmla="*/ 10 w 46"/>
                  <a:gd name="T25" fmla="*/ 36 h 75"/>
                  <a:gd name="T26" fmla="*/ 11 w 46"/>
                  <a:gd name="T27" fmla="*/ 28 h 75"/>
                  <a:gd name="T28" fmla="*/ 20 w 46"/>
                  <a:gd name="T29" fmla="*/ 29 h 75"/>
                  <a:gd name="T30" fmla="*/ 21 w 46"/>
                  <a:gd name="T31" fmla="*/ 11 h 75"/>
                  <a:gd name="T32" fmla="*/ 31 w 46"/>
                  <a:gd name="T33"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5">
                    <a:moveTo>
                      <a:pt x="31" y="4"/>
                    </a:moveTo>
                    <a:lnTo>
                      <a:pt x="40" y="0"/>
                    </a:lnTo>
                    <a:lnTo>
                      <a:pt x="46" y="16"/>
                    </a:lnTo>
                    <a:lnTo>
                      <a:pt x="40" y="28"/>
                    </a:lnTo>
                    <a:lnTo>
                      <a:pt x="34" y="45"/>
                    </a:lnTo>
                    <a:lnTo>
                      <a:pt x="34" y="61"/>
                    </a:lnTo>
                    <a:lnTo>
                      <a:pt x="30" y="71"/>
                    </a:lnTo>
                    <a:lnTo>
                      <a:pt x="25" y="75"/>
                    </a:lnTo>
                    <a:lnTo>
                      <a:pt x="1" y="56"/>
                    </a:lnTo>
                    <a:lnTo>
                      <a:pt x="0" y="48"/>
                    </a:lnTo>
                    <a:lnTo>
                      <a:pt x="13" y="49"/>
                    </a:lnTo>
                    <a:lnTo>
                      <a:pt x="14" y="40"/>
                    </a:lnTo>
                    <a:lnTo>
                      <a:pt x="10" y="36"/>
                    </a:lnTo>
                    <a:lnTo>
                      <a:pt x="11" y="28"/>
                    </a:lnTo>
                    <a:lnTo>
                      <a:pt x="20" y="29"/>
                    </a:lnTo>
                    <a:lnTo>
                      <a:pt x="21" y="11"/>
                    </a:lnTo>
                    <a:lnTo>
                      <a:pt x="31" y="4"/>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3" name="Freeform 300"/>
              <p:cNvSpPr>
                <a:spLocks/>
              </p:cNvSpPr>
              <p:nvPr/>
            </p:nvSpPr>
            <p:spPr bwMode="auto">
              <a:xfrm>
                <a:off x="1080168" y="3581317"/>
                <a:ext cx="61631" cy="102719"/>
              </a:xfrm>
              <a:custGeom>
                <a:avLst/>
                <a:gdLst>
                  <a:gd name="T0" fmla="*/ 0 w 30"/>
                  <a:gd name="T1" fmla="*/ 46 h 50"/>
                  <a:gd name="T2" fmla="*/ 8 w 30"/>
                  <a:gd name="T3" fmla="*/ 50 h 50"/>
                  <a:gd name="T4" fmla="*/ 30 w 30"/>
                  <a:gd name="T5" fmla="*/ 23 h 50"/>
                  <a:gd name="T6" fmla="*/ 13 w 30"/>
                  <a:gd name="T7" fmla="*/ 0 h 50"/>
                  <a:gd name="T8" fmla="*/ 0 w 30"/>
                  <a:gd name="T9" fmla="*/ 46 h 50"/>
                </a:gdLst>
                <a:ahLst/>
                <a:cxnLst>
                  <a:cxn ang="0">
                    <a:pos x="T0" y="T1"/>
                  </a:cxn>
                  <a:cxn ang="0">
                    <a:pos x="T2" y="T3"/>
                  </a:cxn>
                  <a:cxn ang="0">
                    <a:pos x="T4" y="T5"/>
                  </a:cxn>
                  <a:cxn ang="0">
                    <a:pos x="T6" y="T7"/>
                  </a:cxn>
                  <a:cxn ang="0">
                    <a:pos x="T8" y="T9"/>
                  </a:cxn>
                </a:cxnLst>
                <a:rect l="0" t="0" r="r" b="b"/>
                <a:pathLst>
                  <a:path w="30" h="50">
                    <a:moveTo>
                      <a:pt x="0" y="46"/>
                    </a:moveTo>
                    <a:lnTo>
                      <a:pt x="8" y="50"/>
                    </a:lnTo>
                    <a:lnTo>
                      <a:pt x="30" y="23"/>
                    </a:lnTo>
                    <a:lnTo>
                      <a:pt x="13" y="0"/>
                    </a:lnTo>
                    <a:lnTo>
                      <a:pt x="0" y="46"/>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4" name="Freeform 301"/>
              <p:cNvSpPr>
                <a:spLocks/>
              </p:cNvSpPr>
              <p:nvPr/>
            </p:nvSpPr>
            <p:spPr bwMode="auto">
              <a:xfrm>
                <a:off x="1928626" y="3521740"/>
                <a:ext cx="345135" cy="447854"/>
              </a:xfrm>
              <a:custGeom>
                <a:avLst/>
                <a:gdLst>
                  <a:gd name="T0" fmla="*/ 42 w 168"/>
                  <a:gd name="T1" fmla="*/ 88 h 218"/>
                  <a:gd name="T2" fmla="*/ 83 w 168"/>
                  <a:gd name="T3" fmla="*/ 45 h 218"/>
                  <a:gd name="T4" fmla="*/ 79 w 168"/>
                  <a:gd name="T5" fmla="*/ 27 h 218"/>
                  <a:gd name="T6" fmla="*/ 120 w 168"/>
                  <a:gd name="T7" fmla="*/ 2 h 218"/>
                  <a:gd name="T8" fmla="*/ 168 w 168"/>
                  <a:gd name="T9" fmla="*/ 0 h 218"/>
                  <a:gd name="T10" fmla="*/ 167 w 168"/>
                  <a:gd name="T11" fmla="*/ 23 h 218"/>
                  <a:gd name="T12" fmla="*/ 153 w 168"/>
                  <a:gd name="T13" fmla="*/ 34 h 218"/>
                  <a:gd name="T14" fmla="*/ 137 w 168"/>
                  <a:gd name="T15" fmla="*/ 39 h 218"/>
                  <a:gd name="T16" fmla="*/ 133 w 168"/>
                  <a:gd name="T17" fmla="*/ 49 h 218"/>
                  <a:gd name="T18" fmla="*/ 150 w 168"/>
                  <a:gd name="T19" fmla="*/ 64 h 218"/>
                  <a:gd name="T20" fmla="*/ 138 w 168"/>
                  <a:gd name="T21" fmla="*/ 109 h 218"/>
                  <a:gd name="T22" fmla="*/ 129 w 168"/>
                  <a:gd name="T23" fmla="*/ 118 h 218"/>
                  <a:gd name="T24" fmla="*/ 143 w 168"/>
                  <a:gd name="T25" fmla="*/ 132 h 218"/>
                  <a:gd name="T26" fmla="*/ 160 w 168"/>
                  <a:gd name="T27" fmla="*/ 145 h 218"/>
                  <a:gd name="T28" fmla="*/ 157 w 168"/>
                  <a:gd name="T29" fmla="*/ 158 h 218"/>
                  <a:gd name="T30" fmla="*/ 160 w 168"/>
                  <a:gd name="T31" fmla="*/ 160 h 218"/>
                  <a:gd name="T32" fmla="*/ 94 w 168"/>
                  <a:gd name="T33" fmla="*/ 197 h 218"/>
                  <a:gd name="T34" fmla="*/ 102 w 168"/>
                  <a:gd name="T35" fmla="*/ 215 h 218"/>
                  <a:gd name="T36" fmla="*/ 59 w 168"/>
                  <a:gd name="T37" fmla="*/ 218 h 218"/>
                  <a:gd name="T38" fmla="*/ 20 w 168"/>
                  <a:gd name="T39" fmla="*/ 117 h 218"/>
                  <a:gd name="T40" fmla="*/ 0 w 168"/>
                  <a:gd name="T41" fmla="*/ 113 h 218"/>
                  <a:gd name="T42" fmla="*/ 24 w 168"/>
                  <a:gd name="T43" fmla="*/ 75 h 218"/>
                  <a:gd name="T44" fmla="*/ 42 w 168"/>
                  <a:gd name="T45" fmla="*/ 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218">
                    <a:moveTo>
                      <a:pt x="42" y="88"/>
                    </a:moveTo>
                    <a:lnTo>
                      <a:pt x="83" y="45"/>
                    </a:lnTo>
                    <a:lnTo>
                      <a:pt x="79" y="27"/>
                    </a:lnTo>
                    <a:lnTo>
                      <a:pt x="120" y="2"/>
                    </a:lnTo>
                    <a:lnTo>
                      <a:pt x="168" y="0"/>
                    </a:lnTo>
                    <a:lnTo>
                      <a:pt x="167" y="23"/>
                    </a:lnTo>
                    <a:lnTo>
                      <a:pt x="153" y="34"/>
                    </a:lnTo>
                    <a:lnTo>
                      <a:pt x="137" y="39"/>
                    </a:lnTo>
                    <a:lnTo>
                      <a:pt x="133" y="49"/>
                    </a:lnTo>
                    <a:lnTo>
                      <a:pt x="150" y="64"/>
                    </a:lnTo>
                    <a:lnTo>
                      <a:pt x="138" y="109"/>
                    </a:lnTo>
                    <a:lnTo>
                      <a:pt x="129" y="118"/>
                    </a:lnTo>
                    <a:lnTo>
                      <a:pt x="143" y="132"/>
                    </a:lnTo>
                    <a:lnTo>
                      <a:pt x="160" y="145"/>
                    </a:lnTo>
                    <a:lnTo>
                      <a:pt x="157" y="158"/>
                    </a:lnTo>
                    <a:lnTo>
                      <a:pt x="160" y="160"/>
                    </a:lnTo>
                    <a:lnTo>
                      <a:pt x="94" y="197"/>
                    </a:lnTo>
                    <a:lnTo>
                      <a:pt x="102" y="215"/>
                    </a:lnTo>
                    <a:lnTo>
                      <a:pt x="59" y="218"/>
                    </a:lnTo>
                    <a:lnTo>
                      <a:pt x="20" y="117"/>
                    </a:lnTo>
                    <a:lnTo>
                      <a:pt x="0" y="113"/>
                    </a:lnTo>
                    <a:lnTo>
                      <a:pt x="24" y="75"/>
                    </a:lnTo>
                    <a:lnTo>
                      <a:pt x="42" y="88"/>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6" name="Freeform 302"/>
              <p:cNvSpPr>
                <a:spLocks/>
              </p:cNvSpPr>
              <p:nvPr/>
            </p:nvSpPr>
            <p:spPr bwMode="auto">
              <a:xfrm>
                <a:off x="1760167" y="3928507"/>
                <a:ext cx="692325" cy="692325"/>
              </a:xfrm>
              <a:custGeom>
                <a:avLst/>
                <a:gdLst>
                  <a:gd name="T0" fmla="*/ 172 w 337"/>
                  <a:gd name="T1" fmla="*/ 281 h 337"/>
                  <a:gd name="T2" fmla="*/ 199 w 337"/>
                  <a:gd name="T3" fmla="*/ 289 h 337"/>
                  <a:gd name="T4" fmla="*/ 244 w 337"/>
                  <a:gd name="T5" fmla="*/ 330 h 337"/>
                  <a:gd name="T6" fmla="*/ 296 w 337"/>
                  <a:gd name="T7" fmla="*/ 265 h 337"/>
                  <a:gd name="T8" fmla="*/ 284 w 337"/>
                  <a:gd name="T9" fmla="*/ 244 h 337"/>
                  <a:gd name="T10" fmla="*/ 296 w 337"/>
                  <a:gd name="T11" fmla="*/ 226 h 337"/>
                  <a:gd name="T12" fmla="*/ 289 w 337"/>
                  <a:gd name="T13" fmla="*/ 202 h 337"/>
                  <a:gd name="T14" fmla="*/ 300 w 337"/>
                  <a:gd name="T15" fmla="*/ 181 h 337"/>
                  <a:gd name="T16" fmla="*/ 281 w 337"/>
                  <a:gd name="T17" fmla="*/ 181 h 337"/>
                  <a:gd name="T18" fmla="*/ 277 w 337"/>
                  <a:gd name="T19" fmla="*/ 171 h 337"/>
                  <a:gd name="T20" fmla="*/ 337 w 337"/>
                  <a:gd name="T21" fmla="*/ 69 h 337"/>
                  <a:gd name="T22" fmla="*/ 292 w 337"/>
                  <a:gd name="T23" fmla="*/ 81 h 337"/>
                  <a:gd name="T24" fmla="*/ 251 w 337"/>
                  <a:gd name="T25" fmla="*/ 49 h 337"/>
                  <a:gd name="T26" fmla="*/ 200 w 337"/>
                  <a:gd name="T27" fmla="*/ 90 h 337"/>
                  <a:gd name="T28" fmla="*/ 176 w 337"/>
                  <a:gd name="T29" fmla="*/ 49 h 337"/>
                  <a:gd name="T30" fmla="*/ 184 w 337"/>
                  <a:gd name="T31" fmla="*/ 17 h 337"/>
                  <a:gd name="T32" fmla="*/ 141 w 337"/>
                  <a:gd name="T33" fmla="*/ 20 h 337"/>
                  <a:gd name="T34" fmla="*/ 116 w 337"/>
                  <a:gd name="T35" fmla="*/ 20 h 337"/>
                  <a:gd name="T36" fmla="*/ 90 w 337"/>
                  <a:gd name="T37" fmla="*/ 22 h 337"/>
                  <a:gd name="T38" fmla="*/ 69 w 337"/>
                  <a:gd name="T39" fmla="*/ 11 h 337"/>
                  <a:gd name="T40" fmla="*/ 52 w 337"/>
                  <a:gd name="T41" fmla="*/ 17 h 337"/>
                  <a:gd name="T42" fmla="*/ 40 w 337"/>
                  <a:gd name="T43" fmla="*/ 0 h 337"/>
                  <a:gd name="T44" fmla="*/ 0 w 337"/>
                  <a:gd name="T45" fmla="*/ 26 h 337"/>
                  <a:gd name="T46" fmla="*/ 27 w 337"/>
                  <a:gd name="T47" fmla="*/ 61 h 337"/>
                  <a:gd name="T48" fmla="*/ 19 w 337"/>
                  <a:gd name="T49" fmla="*/ 96 h 337"/>
                  <a:gd name="T50" fmla="*/ 26 w 337"/>
                  <a:gd name="T51" fmla="*/ 112 h 337"/>
                  <a:gd name="T52" fmla="*/ 30 w 337"/>
                  <a:gd name="T53" fmla="*/ 131 h 337"/>
                  <a:gd name="T54" fmla="*/ 25 w 337"/>
                  <a:gd name="T55" fmla="*/ 152 h 337"/>
                  <a:gd name="T56" fmla="*/ 29 w 337"/>
                  <a:gd name="T57" fmla="*/ 164 h 337"/>
                  <a:gd name="T58" fmla="*/ 42 w 337"/>
                  <a:gd name="T59" fmla="*/ 169 h 337"/>
                  <a:gd name="T60" fmla="*/ 49 w 337"/>
                  <a:gd name="T61" fmla="*/ 177 h 337"/>
                  <a:gd name="T62" fmla="*/ 55 w 337"/>
                  <a:gd name="T63" fmla="*/ 209 h 337"/>
                  <a:gd name="T64" fmla="*/ 44 w 337"/>
                  <a:gd name="T65" fmla="*/ 271 h 337"/>
                  <a:gd name="T66" fmla="*/ 60 w 337"/>
                  <a:gd name="T67" fmla="*/ 292 h 337"/>
                  <a:gd name="T68" fmla="*/ 56 w 337"/>
                  <a:gd name="T69" fmla="*/ 337 h 337"/>
                  <a:gd name="T70" fmla="*/ 96 w 337"/>
                  <a:gd name="T71" fmla="*/ 331 h 337"/>
                  <a:gd name="T72" fmla="*/ 109 w 337"/>
                  <a:gd name="T73" fmla="*/ 292 h 337"/>
                  <a:gd name="T74" fmla="*/ 172 w 337"/>
                  <a:gd name="T75" fmla="*/ 28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7" h="337">
                    <a:moveTo>
                      <a:pt x="172" y="281"/>
                    </a:moveTo>
                    <a:lnTo>
                      <a:pt x="199" y="289"/>
                    </a:lnTo>
                    <a:lnTo>
                      <a:pt x="244" y="330"/>
                    </a:lnTo>
                    <a:lnTo>
                      <a:pt x="296" y="265"/>
                    </a:lnTo>
                    <a:lnTo>
                      <a:pt x="284" y="244"/>
                    </a:lnTo>
                    <a:lnTo>
                      <a:pt x="296" y="226"/>
                    </a:lnTo>
                    <a:lnTo>
                      <a:pt x="289" y="202"/>
                    </a:lnTo>
                    <a:lnTo>
                      <a:pt x="300" y="181"/>
                    </a:lnTo>
                    <a:lnTo>
                      <a:pt x="281" y="181"/>
                    </a:lnTo>
                    <a:lnTo>
                      <a:pt x="277" y="171"/>
                    </a:lnTo>
                    <a:lnTo>
                      <a:pt x="337" y="69"/>
                    </a:lnTo>
                    <a:lnTo>
                      <a:pt x="292" y="81"/>
                    </a:lnTo>
                    <a:lnTo>
                      <a:pt x="251" y="49"/>
                    </a:lnTo>
                    <a:lnTo>
                      <a:pt x="200" y="90"/>
                    </a:lnTo>
                    <a:lnTo>
                      <a:pt x="176" y="49"/>
                    </a:lnTo>
                    <a:lnTo>
                      <a:pt x="184" y="17"/>
                    </a:lnTo>
                    <a:lnTo>
                      <a:pt x="141" y="20"/>
                    </a:lnTo>
                    <a:lnTo>
                      <a:pt x="116" y="20"/>
                    </a:lnTo>
                    <a:lnTo>
                      <a:pt x="90" y="22"/>
                    </a:lnTo>
                    <a:lnTo>
                      <a:pt x="69" y="11"/>
                    </a:lnTo>
                    <a:lnTo>
                      <a:pt x="52" y="17"/>
                    </a:lnTo>
                    <a:lnTo>
                      <a:pt x="40" y="0"/>
                    </a:lnTo>
                    <a:lnTo>
                      <a:pt x="0" y="26"/>
                    </a:lnTo>
                    <a:lnTo>
                      <a:pt x="27" y="61"/>
                    </a:lnTo>
                    <a:lnTo>
                      <a:pt x="19" y="96"/>
                    </a:lnTo>
                    <a:lnTo>
                      <a:pt x="26" y="112"/>
                    </a:lnTo>
                    <a:lnTo>
                      <a:pt x="30" y="131"/>
                    </a:lnTo>
                    <a:lnTo>
                      <a:pt x="25" y="152"/>
                    </a:lnTo>
                    <a:lnTo>
                      <a:pt x="29" y="164"/>
                    </a:lnTo>
                    <a:lnTo>
                      <a:pt x="42" y="169"/>
                    </a:lnTo>
                    <a:lnTo>
                      <a:pt x="49" y="177"/>
                    </a:lnTo>
                    <a:lnTo>
                      <a:pt x="55" y="209"/>
                    </a:lnTo>
                    <a:lnTo>
                      <a:pt x="44" y="271"/>
                    </a:lnTo>
                    <a:lnTo>
                      <a:pt x="60" y="292"/>
                    </a:lnTo>
                    <a:lnTo>
                      <a:pt x="56" y="337"/>
                    </a:lnTo>
                    <a:lnTo>
                      <a:pt x="96" y="331"/>
                    </a:lnTo>
                    <a:lnTo>
                      <a:pt x="109" y="292"/>
                    </a:lnTo>
                    <a:lnTo>
                      <a:pt x="172" y="281"/>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7" name="Freeform 303"/>
              <p:cNvSpPr>
                <a:spLocks/>
              </p:cNvSpPr>
              <p:nvPr/>
            </p:nvSpPr>
            <p:spPr bwMode="auto">
              <a:xfrm>
                <a:off x="1209593" y="3486816"/>
                <a:ext cx="511540" cy="558791"/>
              </a:xfrm>
              <a:custGeom>
                <a:avLst/>
                <a:gdLst>
                  <a:gd name="T0" fmla="*/ 119 w 249"/>
                  <a:gd name="T1" fmla="*/ 11 h 272"/>
                  <a:gd name="T2" fmla="*/ 127 w 249"/>
                  <a:gd name="T3" fmla="*/ 0 h 272"/>
                  <a:gd name="T4" fmla="*/ 144 w 249"/>
                  <a:gd name="T5" fmla="*/ 0 h 272"/>
                  <a:gd name="T6" fmla="*/ 152 w 249"/>
                  <a:gd name="T7" fmla="*/ 6 h 272"/>
                  <a:gd name="T8" fmla="*/ 153 w 249"/>
                  <a:gd name="T9" fmla="*/ 31 h 272"/>
                  <a:gd name="T10" fmla="*/ 153 w 249"/>
                  <a:gd name="T11" fmla="*/ 44 h 272"/>
                  <a:gd name="T12" fmla="*/ 174 w 249"/>
                  <a:gd name="T13" fmla="*/ 26 h 272"/>
                  <a:gd name="T14" fmla="*/ 193 w 249"/>
                  <a:gd name="T15" fmla="*/ 12 h 272"/>
                  <a:gd name="T16" fmla="*/ 219 w 249"/>
                  <a:gd name="T17" fmla="*/ 1 h 272"/>
                  <a:gd name="T18" fmla="*/ 232 w 249"/>
                  <a:gd name="T19" fmla="*/ 21 h 272"/>
                  <a:gd name="T20" fmla="*/ 234 w 249"/>
                  <a:gd name="T21" fmla="*/ 49 h 272"/>
                  <a:gd name="T22" fmla="*/ 249 w 249"/>
                  <a:gd name="T23" fmla="*/ 64 h 272"/>
                  <a:gd name="T24" fmla="*/ 227 w 249"/>
                  <a:gd name="T25" fmla="*/ 84 h 272"/>
                  <a:gd name="T26" fmla="*/ 217 w 249"/>
                  <a:gd name="T27" fmla="*/ 82 h 272"/>
                  <a:gd name="T28" fmla="*/ 190 w 249"/>
                  <a:gd name="T29" fmla="*/ 86 h 272"/>
                  <a:gd name="T30" fmla="*/ 183 w 249"/>
                  <a:gd name="T31" fmla="*/ 91 h 272"/>
                  <a:gd name="T32" fmla="*/ 180 w 249"/>
                  <a:gd name="T33" fmla="*/ 99 h 272"/>
                  <a:gd name="T34" fmla="*/ 180 w 249"/>
                  <a:gd name="T35" fmla="*/ 117 h 272"/>
                  <a:gd name="T36" fmla="*/ 169 w 249"/>
                  <a:gd name="T37" fmla="*/ 119 h 272"/>
                  <a:gd name="T38" fmla="*/ 178 w 249"/>
                  <a:gd name="T39" fmla="*/ 165 h 272"/>
                  <a:gd name="T40" fmla="*/ 165 w 249"/>
                  <a:gd name="T41" fmla="*/ 170 h 272"/>
                  <a:gd name="T42" fmla="*/ 125 w 249"/>
                  <a:gd name="T43" fmla="*/ 175 h 272"/>
                  <a:gd name="T44" fmla="*/ 118 w 249"/>
                  <a:gd name="T45" fmla="*/ 191 h 272"/>
                  <a:gd name="T46" fmla="*/ 137 w 249"/>
                  <a:gd name="T47" fmla="*/ 251 h 272"/>
                  <a:gd name="T48" fmla="*/ 132 w 249"/>
                  <a:gd name="T49" fmla="*/ 272 h 272"/>
                  <a:gd name="T50" fmla="*/ 99 w 249"/>
                  <a:gd name="T51" fmla="*/ 271 h 272"/>
                  <a:gd name="T52" fmla="*/ 102 w 249"/>
                  <a:gd name="T53" fmla="*/ 250 h 272"/>
                  <a:gd name="T54" fmla="*/ 104 w 249"/>
                  <a:gd name="T55" fmla="*/ 209 h 272"/>
                  <a:gd name="T56" fmla="*/ 100 w 249"/>
                  <a:gd name="T57" fmla="*/ 200 h 272"/>
                  <a:gd name="T58" fmla="*/ 92 w 249"/>
                  <a:gd name="T59" fmla="*/ 215 h 272"/>
                  <a:gd name="T60" fmla="*/ 85 w 249"/>
                  <a:gd name="T61" fmla="*/ 214 h 272"/>
                  <a:gd name="T62" fmla="*/ 72 w 249"/>
                  <a:gd name="T63" fmla="*/ 172 h 272"/>
                  <a:gd name="T64" fmla="*/ 72 w 249"/>
                  <a:gd name="T65" fmla="*/ 165 h 272"/>
                  <a:gd name="T66" fmla="*/ 75 w 249"/>
                  <a:gd name="T67" fmla="*/ 157 h 272"/>
                  <a:gd name="T68" fmla="*/ 112 w 249"/>
                  <a:gd name="T69" fmla="*/ 137 h 272"/>
                  <a:gd name="T70" fmla="*/ 102 w 249"/>
                  <a:gd name="T71" fmla="*/ 137 h 272"/>
                  <a:gd name="T72" fmla="*/ 87 w 249"/>
                  <a:gd name="T73" fmla="*/ 142 h 272"/>
                  <a:gd name="T74" fmla="*/ 79 w 249"/>
                  <a:gd name="T75" fmla="*/ 137 h 272"/>
                  <a:gd name="T76" fmla="*/ 57 w 249"/>
                  <a:gd name="T77" fmla="*/ 142 h 272"/>
                  <a:gd name="T78" fmla="*/ 49 w 249"/>
                  <a:gd name="T79" fmla="*/ 127 h 272"/>
                  <a:gd name="T80" fmla="*/ 42 w 249"/>
                  <a:gd name="T81" fmla="*/ 124 h 272"/>
                  <a:gd name="T82" fmla="*/ 34 w 249"/>
                  <a:gd name="T83" fmla="*/ 126 h 272"/>
                  <a:gd name="T84" fmla="*/ 32 w 249"/>
                  <a:gd name="T85" fmla="*/ 139 h 272"/>
                  <a:gd name="T86" fmla="*/ 25 w 249"/>
                  <a:gd name="T87" fmla="*/ 141 h 272"/>
                  <a:gd name="T88" fmla="*/ 19 w 249"/>
                  <a:gd name="T89" fmla="*/ 141 h 272"/>
                  <a:gd name="T90" fmla="*/ 10 w 249"/>
                  <a:gd name="T91" fmla="*/ 139 h 272"/>
                  <a:gd name="T92" fmla="*/ 3 w 249"/>
                  <a:gd name="T93" fmla="*/ 125 h 272"/>
                  <a:gd name="T94" fmla="*/ 0 w 249"/>
                  <a:gd name="T95" fmla="*/ 119 h 272"/>
                  <a:gd name="T96" fmla="*/ 0 w 249"/>
                  <a:gd name="T97" fmla="*/ 110 h 272"/>
                  <a:gd name="T98" fmla="*/ 10 w 249"/>
                  <a:gd name="T99" fmla="*/ 96 h 272"/>
                  <a:gd name="T100" fmla="*/ 28 w 249"/>
                  <a:gd name="T101" fmla="*/ 89 h 272"/>
                  <a:gd name="T102" fmla="*/ 45 w 249"/>
                  <a:gd name="T103" fmla="*/ 84 h 272"/>
                  <a:gd name="T104" fmla="*/ 52 w 249"/>
                  <a:gd name="T105" fmla="*/ 54 h 272"/>
                  <a:gd name="T106" fmla="*/ 77 w 249"/>
                  <a:gd name="T107" fmla="*/ 37 h 272"/>
                  <a:gd name="T108" fmla="*/ 94 w 249"/>
                  <a:gd name="T109" fmla="*/ 15 h 272"/>
                  <a:gd name="T110" fmla="*/ 110 w 249"/>
                  <a:gd name="T111" fmla="*/ 16 h 272"/>
                  <a:gd name="T112" fmla="*/ 119 w 249"/>
                  <a:gd name="T113" fmla="*/ 1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72">
                    <a:moveTo>
                      <a:pt x="119" y="11"/>
                    </a:moveTo>
                    <a:lnTo>
                      <a:pt x="127" y="0"/>
                    </a:lnTo>
                    <a:lnTo>
                      <a:pt x="144" y="0"/>
                    </a:lnTo>
                    <a:lnTo>
                      <a:pt x="152" y="6"/>
                    </a:lnTo>
                    <a:lnTo>
                      <a:pt x="153" y="31"/>
                    </a:lnTo>
                    <a:lnTo>
                      <a:pt x="153" y="44"/>
                    </a:lnTo>
                    <a:lnTo>
                      <a:pt x="174" y="26"/>
                    </a:lnTo>
                    <a:lnTo>
                      <a:pt x="193" y="12"/>
                    </a:lnTo>
                    <a:lnTo>
                      <a:pt x="219" y="1"/>
                    </a:lnTo>
                    <a:lnTo>
                      <a:pt x="232" y="21"/>
                    </a:lnTo>
                    <a:lnTo>
                      <a:pt x="234" y="49"/>
                    </a:lnTo>
                    <a:lnTo>
                      <a:pt x="249" y="64"/>
                    </a:lnTo>
                    <a:lnTo>
                      <a:pt x="227" y="84"/>
                    </a:lnTo>
                    <a:lnTo>
                      <a:pt x="217" y="82"/>
                    </a:lnTo>
                    <a:lnTo>
                      <a:pt x="190" y="86"/>
                    </a:lnTo>
                    <a:lnTo>
                      <a:pt x="183" y="91"/>
                    </a:lnTo>
                    <a:lnTo>
                      <a:pt x="180" y="99"/>
                    </a:lnTo>
                    <a:lnTo>
                      <a:pt x="180" y="117"/>
                    </a:lnTo>
                    <a:lnTo>
                      <a:pt x="169" y="119"/>
                    </a:lnTo>
                    <a:lnTo>
                      <a:pt x="178" y="165"/>
                    </a:lnTo>
                    <a:lnTo>
                      <a:pt x="165" y="170"/>
                    </a:lnTo>
                    <a:lnTo>
                      <a:pt x="125" y="175"/>
                    </a:lnTo>
                    <a:lnTo>
                      <a:pt x="118" y="191"/>
                    </a:lnTo>
                    <a:lnTo>
                      <a:pt x="137" y="251"/>
                    </a:lnTo>
                    <a:lnTo>
                      <a:pt x="132" y="272"/>
                    </a:lnTo>
                    <a:lnTo>
                      <a:pt x="99" y="271"/>
                    </a:lnTo>
                    <a:lnTo>
                      <a:pt x="102" y="250"/>
                    </a:lnTo>
                    <a:lnTo>
                      <a:pt x="104" y="209"/>
                    </a:lnTo>
                    <a:lnTo>
                      <a:pt x="100" y="200"/>
                    </a:lnTo>
                    <a:lnTo>
                      <a:pt x="92" y="215"/>
                    </a:lnTo>
                    <a:lnTo>
                      <a:pt x="85" y="214"/>
                    </a:lnTo>
                    <a:lnTo>
                      <a:pt x="72" y="172"/>
                    </a:lnTo>
                    <a:lnTo>
                      <a:pt x="72" y="165"/>
                    </a:lnTo>
                    <a:lnTo>
                      <a:pt x="75" y="157"/>
                    </a:lnTo>
                    <a:lnTo>
                      <a:pt x="112" y="137"/>
                    </a:lnTo>
                    <a:lnTo>
                      <a:pt x="102" y="137"/>
                    </a:lnTo>
                    <a:lnTo>
                      <a:pt x="87" y="142"/>
                    </a:lnTo>
                    <a:lnTo>
                      <a:pt x="79" y="137"/>
                    </a:lnTo>
                    <a:lnTo>
                      <a:pt x="57" y="142"/>
                    </a:lnTo>
                    <a:lnTo>
                      <a:pt x="49" y="127"/>
                    </a:lnTo>
                    <a:lnTo>
                      <a:pt x="42" y="124"/>
                    </a:lnTo>
                    <a:lnTo>
                      <a:pt x="34" y="126"/>
                    </a:lnTo>
                    <a:lnTo>
                      <a:pt x="32" y="139"/>
                    </a:lnTo>
                    <a:lnTo>
                      <a:pt x="25" y="141"/>
                    </a:lnTo>
                    <a:lnTo>
                      <a:pt x="19" y="141"/>
                    </a:lnTo>
                    <a:lnTo>
                      <a:pt x="10" y="139"/>
                    </a:lnTo>
                    <a:lnTo>
                      <a:pt x="3" y="125"/>
                    </a:lnTo>
                    <a:lnTo>
                      <a:pt x="0" y="119"/>
                    </a:lnTo>
                    <a:lnTo>
                      <a:pt x="0" y="110"/>
                    </a:lnTo>
                    <a:lnTo>
                      <a:pt x="10" y="96"/>
                    </a:lnTo>
                    <a:lnTo>
                      <a:pt x="28" y="89"/>
                    </a:lnTo>
                    <a:lnTo>
                      <a:pt x="45" y="84"/>
                    </a:lnTo>
                    <a:lnTo>
                      <a:pt x="52" y="54"/>
                    </a:lnTo>
                    <a:lnTo>
                      <a:pt x="77" y="37"/>
                    </a:lnTo>
                    <a:lnTo>
                      <a:pt x="94" y="15"/>
                    </a:lnTo>
                    <a:lnTo>
                      <a:pt x="110" y="16"/>
                    </a:lnTo>
                    <a:lnTo>
                      <a:pt x="119" y="11"/>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8" name="Freeform 304"/>
              <p:cNvSpPr>
                <a:spLocks/>
              </p:cNvSpPr>
              <p:nvPr/>
            </p:nvSpPr>
            <p:spPr bwMode="auto">
              <a:xfrm>
                <a:off x="1452010" y="3836060"/>
                <a:ext cx="308157" cy="236253"/>
              </a:xfrm>
              <a:custGeom>
                <a:avLst/>
                <a:gdLst>
                  <a:gd name="T0" fmla="*/ 47 w 150"/>
                  <a:gd name="T1" fmla="*/ 0 h 115"/>
                  <a:gd name="T2" fmla="*/ 55 w 150"/>
                  <a:gd name="T3" fmla="*/ 20 h 115"/>
                  <a:gd name="T4" fmla="*/ 51 w 150"/>
                  <a:gd name="T5" fmla="*/ 26 h 115"/>
                  <a:gd name="T6" fmla="*/ 70 w 150"/>
                  <a:gd name="T7" fmla="*/ 47 h 115"/>
                  <a:gd name="T8" fmla="*/ 80 w 150"/>
                  <a:gd name="T9" fmla="*/ 44 h 115"/>
                  <a:gd name="T10" fmla="*/ 97 w 150"/>
                  <a:gd name="T11" fmla="*/ 42 h 115"/>
                  <a:gd name="T12" fmla="*/ 124 w 150"/>
                  <a:gd name="T13" fmla="*/ 54 h 115"/>
                  <a:gd name="T14" fmla="*/ 150 w 150"/>
                  <a:gd name="T15" fmla="*/ 71 h 115"/>
                  <a:gd name="T16" fmla="*/ 110 w 150"/>
                  <a:gd name="T17" fmla="*/ 95 h 115"/>
                  <a:gd name="T18" fmla="*/ 76 w 150"/>
                  <a:gd name="T19" fmla="*/ 106 h 115"/>
                  <a:gd name="T20" fmla="*/ 25 w 150"/>
                  <a:gd name="T21" fmla="*/ 115 h 115"/>
                  <a:gd name="T22" fmla="*/ 14 w 150"/>
                  <a:gd name="T23" fmla="*/ 102 h 115"/>
                  <a:gd name="T24" fmla="*/ 19 w 150"/>
                  <a:gd name="T25" fmla="*/ 81 h 115"/>
                  <a:gd name="T26" fmla="*/ 0 w 150"/>
                  <a:gd name="T27" fmla="*/ 21 h 115"/>
                  <a:gd name="T28" fmla="*/ 7 w 150"/>
                  <a:gd name="T29" fmla="*/ 5 h 115"/>
                  <a:gd name="T30" fmla="*/ 47 w 150"/>
                  <a:gd name="T3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15">
                    <a:moveTo>
                      <a:pt x="47" y="0"/>
                    </a:moveTo>
                    <a:lnTo>
                      <a:pt x="55" y="20"/>
                    </a:lnTo>
                    <a:lnTo>
                      <a:pt x="51" y="26"/>
                    </a:lnTo>
                    <a:lnTo>
                      <a:pt x="70" y="47"/>
                    </a:lnTo>
                    <a:lnTo>
                      <a:pt x="80" y="44"/>
                    </a:lnTo>
                    <a:lnTo>
                      <a:pt x="97" y="42"/>
                    </a:lnTo>
                    <a:lnTo>
                      <a:pt x="124" y="54"/>
                    </a:lnTo>
                    <a:lnTo>
                      <a:pt x="150" y="71"/>
                    </a:lnTo>
                    <a:lnTo>
                      <a:pt x="110" y="95"/>
                    </a:lnTo>
                    <a:lnTo>
                      <a:pt x="76" y="106"/>
                    </a:lnTo>
                    <a:lnTo>
                      <a:pt x="25" y="115"/>
                    </a:lnTo>
                    <a:lnTo>
                      <a:pt x="14" y="102"/>
                    </a:lnTo>
                    <a:lnTo>
                      <a:pt x="19" y="81"/>
                    </a:lnTo>
                    <a:lnTo>
                      <a:pt x="0" y="21"/>
                    </a:lnTo>
                    <a:lnTo>
                      <a:pt x="7" y="5"/>
                    </a:lnTo>
                    <a:lnTo>
                      <a:pt x="47" y="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49" name="Freeform 305"/>
              <p:cNvSpPr>
                <a:spLocks/>
              </p:cNvSpPr>
              <p:nvPr/>
            </p:nvSpPr>
            <p:spPr bwMode="auto">
              <a:xfrm>
                <a:off x="963068" y="2266516"/>
                <a:ext cx="215710" cy="406767"/>
              </a:xfrm>
              <a:custGeom>
                <a:avLst/>
                <a:gdLst>
                  <a:gd name="T0" fmla="*/ 14 w 105"/>
                  <a:gd name="T1" fmla="*/ 198 h 198"/>
                  <a:gd name="T2" fmla="*/ 34 w 105"/>
                  <a:gd name="T3" fmla="*/ 195 h 198"/>
                  <a:gd name="T4" fmla="*/ 45 w 105"/>
                  <a:gd name="T5" fmla="*/ 185 h 198"/>
                  <a:gd name="T6" fmla="*/ 58 w 105"/>
                  <a:gd name="T7" fmla="*/ 168 h 198"/>
                  <a:gd name="T8" fmla="*/ 69 w 105"/>
                  <a:gd name="T9" fmla="*/ 159 h 198"/>
                  <a:gd name="T10" fmla="*/ 105 w 105"/>
                  <a:gd name="T11" fmla="*/ 105 h 198"/>
                  <a:gd name="T12" fmla="*/ 103 w 105"/>
                  <a:gd name="T13" fmla="*/ 83 h 198"/>
                  <a:gd name="T14" fmla="*/ 88 w 105"/>
                  <a:gd name="T15" fmla="*/ 8 h 198"/>
                  <a:gd name="T16" fmla="*/ 70 w 105"/>
                  <a:gd name="T17" fmla="*/ 0 h 198"/>
                  <a:gd name="T18" fmla="*/ 42 w 105"/>
                  <a:gd name="T19" fmla="*/ 15 h 198"/>
                  <a:gd name="T20" fmla="*/ 2 w 105"/>
                  <a:gd name="T21" fmla="*/ 96 h 198"/>
                  <a:gd name="T22" fmla="*/ 0 w 105"/>
                  <a:gd name="T23" fmla="*/ 125 h 198"/>
                  <a:gd name="T24" fmla="*/ 15 w 105"/>
                  <a:gd name="T25" fmla="*/ 121 h 198"/>
                  <a:gd name="T26" fmla="*/ 10 w 105"/>
                  <a:gd name="T27" fmla="*/ 141 h 198"/>
                  <a:gd name="T28" fmla="*/ 5 w 105"/>
                  <a:gd name="T29" fmla="*/ 158 h 198"/>
                  <a:gd name="T30" fmla="*/ 14 w 105"/>
                  <a:gd name="T31" fmla="*/ 164 h 198"/>
                  <a:gd name="T32" fmla="*/ 25 w 105"/>
                  <a:gd name="T33" fmla="*/ 166 h 198"/>
                  <a:gd name="T34" fmla="*/ 22 w 105"/>
                  <a:gd name="T35" fmla="*/ 183 h 198"/>
                  <a:gd name="T36" fmla="*/ 13 w 105"/>
                  <a:gd name="T37" fmla="*/ 191 h 198"/>
                  <a:gd name="T38" fmla="*/ 14 w 105"/>
                  <a:gd name="T3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98">
                    <a:moveTo>
                      <a:pt x="14" y="198"/>
                    </a:moveTo>
                    <a:lnTo>
                      <a:pt x="34" y="195"/>
                    </a:lnTo>
                    <a:lnTo>
                      <a:pt x="45" y="185"/>
                    </a:lnTo>
                    <a:lnTo>
                      <a:pt x="58" y="168"/>
                    </a:lnTo>
                    <a:lnTo>
                      <a:pt x="69" y="159"/>
                    </a:lnTo>
                    <a:lnTo>
                      <a:pt x="105" y="105"/>
                    </a:lnTo>
                    <a:lnTo>
                      <a:pt x="103" y="83"/>
                    </a:lnTo>
                    <a:lnTo>
                      <a:pt x="88" y="8"/>
                    </a:lnTo>
                    <a:lnTo>
                      <a:pt x="70" y="0"/>
                    </a:lnTo>
                    <a:lnTo>
                      <a:pt x="42" y="15"/>
                    </a:lnTo>
                    <a:lnTo>
                      <a:pt x="2" y="96"/>
                    </a:lnTo>
                    <a:lnTo>
                      <a:pt x="0" y="125"/>
                    </a:lnTo>
                    <a:lnTo>
                      <a:pt x="15" y="121"/>
                    </a:lnTo>
                    <a:lnTo>
                      <a:pt x="10" y="141"/>
                    </a:lnTo>
                    <a:lnTo>
                      <a:pt x="5" y="158"/>
                    </a:lnTo>
                    <a:lnTo>
                      <a:pt x="14" y="164"/>
                    </a:lnTo>
                    <a:lnTo>
                      <a:pt x="25" y="166"/>
                    </a:lnTo>
                    <a:lnTo>
                      <a:pt x="22" y="183"/>
                    </a:lnTo>
                    <a:lnTo>
                      <a:pt x="13" y="191"/>
                    </a:lnTo>
                    <a:lnTo>
                      <a:pt x="14" y="198"/>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0" name="Freeform 306"/>
              <p:cNvSpPr>
                <a:spLocks/>
              </p:cNvSpPr>
              <p:nvPr/>
            </p:nvSpPr>
            <p:spPr bwMode="auto">
              <a:xfrm>
                <a:off x="963068" y="2644521"/>
                <a:ext cx="147915" cy="154078"/>
              </a:xfrm>
              <a:custGeom>
                <a:avLst/>
                <a:gdLst>
                  <a:gd name="T0" fmla="*/ 62 w 72"/>
                  <a:gd name="T1" fmla="*/ 25 h 75"/>
                  <a:gd name="T2" fmla="*/ 72 w 72"/>
                  <a:gd name="T3" fmla="*/ 14 h 75"/>
                  <a:gd name="T4" fmla="*/ 69 w 72"/>
                  <a:gd name="T5" fmla="*/ 0 h 75"/>
                  <a:gd name="T6" fmla="*/ 62 w 72"/>
                  <a:gd name="T7" fmla="*/ 11 h 75"/>
                  <a:gd name="T8" fmla="*/ 49 w 72"/>
                  <a:gd name="T9" fmla="*/ 25 h 75"/>
                  <a:gd name="T10" fmla="*/ 37 w 72"/>
                  <a:gd name="T11" fmla="*/ 34 h 75"/>
                  <a:gd name="T12" fmla="*/ 22 w 72"/>
                  <a:gd name="T13" fmla="*/ 36 h 75"/>
                  <a:gd name="T14" fmla="*/ 14 w 72"/>
                  <a:gd name="T15" fmla="*/ 47 h 75"/>
                  <a:gd name="T16" fmla="*/ 0 w 72"/>
                  <a:gd name="T17" fmla="*/ 70 h 75"/>
                  <a:gd name="T18" fmla="*/ 4 w 72"/>
                  <a:gd name="T19" fmla="*/ 75 h 75"/>
                  <a:gd name="T20" fmla="*/ 25 w 72"/>
                  <a:gd name="T21" fmla="*/ 75 h 75"/>
                  <a:gd name="T22" fmla="*/ 30 w 72"/>
                  <a:gd name="T23" fmla="*/ 64 h 75"/>
                  <a:gd name="T24" fmla="*/ 40 w 72"/>
                  <a:gd name="T25" fmla="*/ 52 h 75"/>
                  <a:gd name="T26" fmla="*/ 62 w 72"/>
                  <a:gd name="T27" fmla="*/ 34 h 75"/>
                  <a:gd name="T28" fmla="*/ 62 w 72"/>
                  <a:gd name="T2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75">
                    <a:moveTo>
                      <a:pt x="62" y="25"/>
                    </a:moveTo>
                    <a:lnTo>
                      <a:pt x="72" y="14"/>
                    </a:lnTo>
                    <a:lnTo>
                      <a:pt x="69" y="0"/>
                    </a:lnTo>
                    <a:lnTo>
                      <a:pt x="62" y="11"/>
                    </a:lnTo>
                    <a:lnTo>
                      <a:pt x="49" y="25"/>
                    </a:lnTo>
                    <a:lnTo>
                      <a:pt x="37" y="34"/>
                    </a:lnTo>
                    <a:lnTo>
                      <a:pt x="22" y="36"/>
                    </a:lnTo>
                    <a:lnTo>
                      <a:pt x="14" y="47"/>
                    </a:lnTo>
                    <a:lnTo>
                      <a:pt x="0" y="70"/>
                    </a:lnTo>
                    <a:lnTo>
                      <a:pt x="4" y="75"/>
                    </a:lnTo>
                    <a:lnTo>
                      <a:pt x="25" y="75"/>
                    </a:lnTo>
                    <a:lnTo>
                      <a:pt x="30" y="64"/>
                    </a:lnTo>
                    <a:lnTo>
                      <a:pt x="40" y="52"/>
                    </a:lnTo>
                    <a:lnTo>
                      <a:pt x="62" y="34"/>
                    </a:lnTo>
                    <a:lnTo>
                      <a:pt x="62" y="2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1" name="Freeform 307"/>
              <p:cNvSpPr>
                <a:spLocks/>
              </p:cNvSpPr>
              <p:nvPr/>
            </p:nvSpPr>
            <p:spPr bwMode="auto">
              <a:xfrm>
                <a:off x="1289714" y="2895155"/>
                <a:ext cx="287613" cy="378005"/>
              </a:xfrm>
              <a:custGeom>
                <a:avLst/>
                <a:gdLst>
                  <a:gd name="T0" fmla="*/ 120 w 140"/>
                  <a:gd name="T1" fmla="*/ 150 h 184"/>
                  <a:gd name="T2" fmla="*/ 126 w 140"/>
                  <a:gd name="T3" fmla="*/ 140 h 184"/>
                  <a:gd name="T4" fmla="*/ 136 w 140"/>
                  <a:gd name="T5" fmla="*/ 124 h 184"/>
                  <a:gd name="T6" fmla="*/ 140 w 140"/>
                  <a:gd name="T7" fmla="*/ 99 h 184"/>
                  <a:gd name="T8" fmla="*/ 133 w 140"/>
                  <a:gd name="T9" fmla="*/ 69 h 184"/>
                  <a:gd name="T10" fmla="*/ 135 w 140"/>
                  <a:gd name="T11" fmla="*/ 52 h 184"/>
                  <a:gd name="T12" fmla="*/ 129 w 140"/>
                  <a:gd name="T13" fmla="*/ 37 h 184"/>
                  <a:gd name="T14" fmla="*/ 115 w 140"/>
                  <a:gd name="T15" fmla="*/ 24 h 184"/>
                  <a:gd name="T16" fmla="*/ 91 w 140"/>
                  <a:gd name="T17" fmla="*/ 20 h 184"/>
                  <a:gd name="T18" fmla="*/ 85 w 140"/>
                  <a:gd name="T19" fmla="*/ 7 h 184"/>
                  <a:gd name="T20" fmla="*/ 60 w 140"/>
                  <a:gd name="T21" fmla="*/ 0 h 184"/>
                  <a:gd name="T22" fmla="*/ 58 w 140"/>
                  <a:gd name="T23" fmla="*/ 24 h 184"/>
                  <a:gd name="T24" fmla="*/ 49 w 140"/>
                  <a:gd name="T25" fmla="*/ 39 h 184"/>
                  <a:gd name="T26" fmla="*/ 39 w 140"/>
                  <a:gd name="T27" fmla="*/ 53 h 184"/>
                  <a:gd name="T28" fmla="*/ 30 w 140"/>
                  <a:gd name="T29" fmla="*/ 64 h 184"/>
                  <a:gd name="T30" fmla="*/ 31 w 140"/>
                  <a:gd name="T31" fmla="*/ 84 h 184"/>
                  <a:gd name="T32" fmla="*/ 34 w 140"/>
                  <a:gd name="T33" fmla="*/ 105 h 184"/>
                  <a:gd name="T34" fmla="*/ 33 w 140"/>
                  <a:gd name="T35" fmla="*/ 125 h 184"/>
                  <a:gd name="T36" fmla="*/ 25 w 140"/>
                  <a:gd name="T37" fmla="*/ 148 h 184"/>
                  <a:gd name="T38" fmla="*/ 0 w 140"/>
                  <a:gd name="T39" fmla="*/ 174 h 184"/>
                  <a:gd name="T40" fmla="*/ 40 w 140"/>
                  <a:gd name="T41" fmla="*/ 184 h 184"/>
                  <a:gd name="T42" fmla="*/ 103 w 140"/>
                  <a:gd name="T43" fmla="*/ 183 h 184"/>
                  <a:gd name="T44" fmla="*/ 108 w 140"/>
                  <a:gd name="T45" fmla="*/ 172 h 184"/>
                  <a:gd name="T46" fmla="*/ 110 w 140"/>
                  <a:gd name="T47" fmla="*/ 157 h 184"/>
                  <a:gd name="T48" fmla="*/ 113 w 140"/>
                  <a:gd name="T49" fmla="*/ 152 h 184"/>
                  <a:gd name="T50" fmla="*/ 120 w 140"/>
                  <a:gd name="T51" fmla="*/ 15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84">
                    <a:moveTo>
                      <a:pt x="120" y="150"/>
                    </a:moveTo>
                    <a:lnTo>
                      <a:pt x="126" y="140"/>
                    </a:lnTo>
                    <a:lnTo>
                      <a:pt x="136" y="124"/>
                    </a:lnTo>
                    <a:lnTo>
                      <a:pt x="140" y="99"/>
                    </a:lnTo>
                    <a:lnTo>
                      <a:pt x="133" y="69"/>
                    </a:lnTo>
                    <a:lnTo>
                      <a:pt x="135" y="52"/>
                    </a:lnTo>
                    <a:lnTo>
                      <a:pt x="129" y="37"/>
                    </a:lnTo>
                    <a:lnTo>
                      <a:pt x="115" y="24"/>
                    </a:lnTo>
                    <a:lnTo>
                      <a:pt x="91" y="20"/>
                    </a:lnTo>
                    <a:lnTo>
                      <a:pt x="85" y="7"/>
                    </a:lnTo>
                    <a:lnTo>
                      <a:pt x="60" y="0"/>
                    </a:lnTo>
                    <a:lnTo>
                      <a:pt x="58" y="24"/>
                    </a:lnTo>
                    <a:lnTo>
                      <a:pt x="49" y="39"/>
                    </a:lnTo>
                    <a:lnTo>
                      <a:pt x="39" y="53"/>
                    </a:lnTo>
                    <a:lnTo>
                      <a:pt x="30" y="64"/>
                    </a:lnTo>
                    <a:lnTo>
                      <a:pt x="31" y="84"/>
                    </a:lnTo>
                    <a:lnTo>
                      <a:pt x="34" y="105"/>
                    </a:lnTo>
                    <a:lnTo>
                      <a:pt x="33" y="125"/>
                    </a:lnTo>
                    <a:lnTo>
                      <a:pt x="25" y="148"/>
                    </a:lnTo>
                    <a:lnTo>
                      <a:pt x="0" y="174"/>
                    </a:lnTo>
                    <a:lnTo>
                      <a:pt x="40" y="184"/>
                    </a:lnTo>
                    <a:lnTo>
                      <a:pt x="103" y="183"/>
                    </a:lnTo>
                    <a:lnTo>
                      <a:pt x="108" y="172"/>
                    </a:lnTo>
                    <a:lnTo>
                      <a:pt x="110" y="157"/>
                    </a:lnTo>
                    <a:lnTo>
                      <a:pt x="113" y="152"/>
                    </a:lnTo>
                    <a:lnTo>
                      <a:pt x="120" y="15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2" name="Freeform 308"/>
              <p:cNvSpPr>
                <a:spLocks/>
              </p:cNvSpPr>
              <p:nvPr/>
            </p:nvSpPr>
            <p:spPr bwMode="auto">
              <a:xfrm>
                <a:off x="1299986" y="2997874"/>
                <a:ext cx="26707" cy="51359"/>
              </a:xfrm>
              <a:custGeom>
                <a:avLst/>
                <a:gdLst>
                  <a:gd name="T0" fmla="*/ 0 w 13"/>
                  <a:gd name="T1" fmla="*/ 25 h 25"/>
                  <a:gd name="T2" fmla="*/ 5 w 13"/>
                  <a:gd name="T3" fmla="*/ 24 h 25"/>
                  <a:gd name="T4" fmla="*/ 11 w 13"/>
                  <a:gd name="T5" fmla="*/ 15 h 25"/>
                  <a:gd name="T6" fmla="*/ 13 w 13"/>
                  <a:gd name="T7" fmla="*/ 5 h 25"/>
                  <a:gd name="T8" fmla="*/ 4 w 13"/>
                  <a:gd name="T9" fmla="*/ 0 h 25"/>
                  <a:gd name="T10" fmla="*/ 3 w 13"/>
                  <a:gd name="T11" fmla="*/ 13 h 25"/>
                  <a:gd name="T12" fmla="*/ 0 w 1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0" y="25"/>
                    </a:moveTo>
                    <a:lnTo>
                      <a:pt x="5" y="24"/>
                    </a:lnTo>
                    <a:lnTo>
                      <a:pt x="11" y="15"/>
                    </a:lnTo>
                    <a:lnTo>
                      <a:pt x="13" y="5"/>
                    </a:lnTo>
                    <a:lnTo>
                      <a:pt x="4" y="0"/>
                    </a:lnTo>
                    <a:lnTo>
                      <a:pt x="3" y="13"/>
                    </a:lnTo>
                    <a:lnTo>
                      <a:pt x="0" y="25"/>
                    </a:lnTo>
                    <a:close/>
                  </a:path>
                </a:pathLst>
              </a:custGeom>
              <a:solidFill>
                <a:srgbClr val="0070C0"/>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3" name="Freeform 309"/>
              <p:cNvSpPr>
                <a:spLocks/>
              </p:cNvSpPr>
              <p:nvPr/>
            </p:nvSpPr>
            <p:spPr bwMode="auto">
              <a:xfrm>
                <a:off x="1041134" y="3016363"/>
                <a:ext cx="250634" cy="299939"/>
              </a:xfrm>
              <a:custGeom>
                <a:avLst/>
                <a:gdLst>
                  <a:gd name="T0" fmla="*/ 81 w 122"/>
                  <a:gd name="T1" fmla="*/ 108 h 146"/>
                  <a:gd name="T2" fmla="*/ 81 w 122"/>
                  <a:gd name="T3" fmla="*/ 114 h 146"/>
                  <a:gd name="T4" fmla="*/ 74 w 122"/>
                  <a:gd name="T5" fmla="*/ 119 h 146"/>
                  <a:gd name="T6" fmla="*/ 62 w 122"/>
                  <a:gd name="T7" fmla="*/ 123 h 146"/>
                  <a:gd name="T8" fmla="*/ 56 w 122"/>
                  <a:gd name="T9" fmla="*/ 128 h 146"/>
                  <a:gd name="T10" fmla="*/ 51 w 122"/>
                  <a:gd name="T11" fmla="*/ 138 h 146"/>
                  <a:gd name="T12" fmla="*/ 46 w 122"/>
                  <a:gd name="T13" fmla="*/ 146 h 146"/>
                  <a:gd name="T14" fmla="*/ 30 w 122"/>
                  <a:gd name="T15" fmla="*/ 146 h 146"/>
                  <a:gd name="T16" fmla="*/ 27 w 122"/>
                  <a:gd name="T17" fmla="*/ 139 h 146"/>
                  <a:gd name="T18" fmla="*/ 27 w 122"/>
                  <a:gd name="T19" fmla="*/ 121 h 146"/>
                  <a:gd name="T20" fmla="*/ 19 w 122"/>
                  <a:gd name="T21" fmla="*/ 116 h 146"/>
                  <a:gd name="T22" fmla="*/ 15 w 122"/>
                  <a:gd name="T23" fmla="*/ 114 h 146"/>
                  <a:gd name="T24" fmla="*/ 12 w 122"/>
                  <a:gd name="T25" fmla="*/ 108 h 146"/>
                  <a:gd name="T26" fmla="*/ 11 w 122"/>
                  <a:gd name="T27" fmla="*/ 95 h 146"/>
                  <a:gd name="T28" fmla="*/ 14 w 122"/>
                  <a:gd name="T29" fmla="*/ 86 h 146"/>
                  <a:gd name="T30" fmla="*/ 19 w 122"/>
                  <a:gd name="T31" fmla="*/ 84 h 146"/>
                  <a:gd name="T32" fmla="*/ 32 w 122"/>
                  <a:gd name="T33" fmla="*/ 83 h 146"/>
                  <a:gd name="T34" fmla="*/ 34 w 122"/>
                  <a:gd name="T35" fmla="*/ 76 h 146"/>
                  <a:gd name="T36" fmla="*/ 32 w 122"/>
                  <a:gd name="T37" fmla="*/ 69 h 146"/>
                  <a:gd name="T38" fmla="*/ 12 w 122"/>
                  <a:gd name="T39" fmla="*/ 70 h 146"/>
                  <a:gd name="T40" fmla="*/ 4 w 122"/>
                  <a:gd name="T41" fmla="*/ 68 h 146"/>
                  <a:gd name="T42" fmla="*/ 0 w 122"/>
                  <a:gd name="T43" fmla="*/ 60 h 146"/>
                  <a:gd name="T44" fmla="*/ 0 w 122"/>
                  <a:gd name="T45" fmla="*/ 51 h 146"/>
                  <a:gd name="T46" fmla="*/ 6 w 122"/>
                  <a:gd name="T47" fmla="*/ 39 h 146"/>
                  <a:gd name="T48" fmla="*/ 12 w 122"/>
                  <a:gd name="T49" fmla="*/ 34 h 146"/>
                  <a:gd name="T50" fmla="*/ 20 w 122"/>
                  <a:gd name="T51" fmla="*/ 31 h 146"/>
                  <a:gd name="T52" fmla="*/ 47 w 122"/>
                  <a:gd name="T53" fmla="*/ 36 h 146"/>
                  <a:gd name="T54" fmla="*/ 57 w 122"/>
                  <a:gd name="T55" fmla="*/ 34 h 146"/>
                  <a:gd name="T56" fmla="*/ 64 w 122"/>
                  <a:gd name="T57" fmla="*/ 28 h 146"/>
                  <a:gd name="T58" fmla="*/ 74 w 122"/>
                  <a:gd name="T59" fmla="*/ 4 h 146"/>
                  <a:gd name="T60" fmla="*/ 79 w 122"/>
                  <a:gd name="T61" fmla="*/ 0 h 146"/>
                  <a:gd name="T62" fmla="*/ 87 w 122"/>
                  <a:gd name="T63" fmla="*/ 1 h 146"/>
                  <a:gd name="T64" fmla="*/ 97 w 122"/>
                  <a:gd name="T65" fmla="*/ 9 h 146"/>
                  <a:gd name="T66" fmla="*/ 95 w 122"/>
                  <a:gd name="T67" fmla="*/ 19 h 146"/>
                  <a:gd name="T68" fmla="*/ 89 w 122"/>
                  <a:gd name="T69" fmla="*/ 29 h 146"/>
                  <a:gd name="T70" fmla="*/ 97 w 122"/>
                  <a:gd name="T71" fmla="*/ 34 h 146"/>
                  <a:gd name="T72" fmla="*/ 112 w 122"/>
                  <a:gd name="T73" fmla="*/ 24 h 146"/>
                  <a:gd name="T74" fmla="*/ 121 w 122"/>
                  <a:gd name="T75" fmla="*/ 34 h 146"/>
                  <a:gd name="T76" fmla="*/ 122 w 122"/>
                  <a:gd name="T77" fmla="*/ 50 h 146"/>
                  <a:gd name="T78" fmla="*/ 121 w 122"/>
                  <a:gd name="T79" fmla="*/ 73 h 146"/>
                  <a:gd name="T80" fmla="*/ 116 w 122"/>
                  <a:gd name="T81" fmla="*/ 86 h 146"/>
                  <a:gd name="T82" fmla="*/ 109 w 122"/>
                  <a:gd name="T83" fmla="*/ 93 h 146"/>
                  <a:gd name="T84" fmla="*/ 101 w 122"/>
                  <a:gd name="T85" fmla="*/ 93 h 146"/>
                  <a:gd name="T86" fmla="*/ 100 w 122"/>
                  <a:gd name="T87" fmla="*/ 81 h 146"/>
                  <a:gd name="T88" fmla="*/ 90 w 122"/>
                  <a:gd name="T89" fmla="*/ 80 h 146"/>
                  <a:gd name="T90" fmla="*/ 86 w 122"/>
                  <a:gd name="T91" fmla="*/ 96 h 146"/>
                  <a:gd name="T92" fmla="*/ 81 w 122"/>
                  <a:gd name="T93" fmla="*/ 10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46">
                    <a:moveTo>
                      <a:pt x="81" y="108"/>
                    </a:moveTo>
                    <a:lnTo>
                      <a:pt x="81" y="114"/>
                    </a:lnTo>
                    <a:lnTo>
                      <a:pt x="74" y="119"/>
                    </a:lnTo>
                    <a:lnTo>
                      <a:pt x="62" y="123"/>
                    </a:lnTo>
                    <a:lnTo>
                      <a:pt x="56" y="128"/>
                    </a:lnTo>
                    <a:lnTo>
                      <a:pt x="51" y="138"/>
                    </a:lnTo>
                    <a:lnTo>
                      <a:pt x="46" y="146"/>
                    </a:lnTo>
                    <a:lnTo>
                      <a:pt x="30" y="146"/>
                    </a:lnTo>
                    <a:lnTo>
                      <a:pt x="27" y="139"/>
                    </a:lnTo>
                    <a:lnTo>
                      <a:pt x="27" y="121"/>
                    </a:lnTo>
                    <a:lnTo>
                      <a:pt x="19" y="116"/>
                    </a:lnTo>
                    <a:lnTo>
                      <a:pt x="15" y="114"/>
                    </a:lnTo>
                    <a:lnTo>
                      <a:pt x="12" y="108"/>
                    </a:lnTo>
                    <a:lnTo>
                      <a:pt x="11" y="95"/>
                    </a:lnTo>
                    <a:lnTo>
                      <a:pt x="14" y="86"/>
                    </a:lnTo>
                    <a:lnTo>
                      <a:pt x="19" y="84"/>
                    </a:lnTo>
                    <a:lnTo>
                      <a:pt x="32" y="83"/>
                    </a:lnTo>
                    <a:lnTo>
                      <a:pt x="34" y="76"/>
                    </a:lnTo>
                    <a:lnTo>
                      <a:pt x="32" y="69"/>
                    </a:lnTo>
                    <a:lnTo>
                      <a:pt x="12" y="70"/>
                    </a:lnTo>
                    <a:lnTo>
                      <a:pt x="4" y="68"/>
                    </a:lnTo>
                    <a:lnTo>
                      <a:pt x="0" y="60"/>
                    </a:lnTo>
                    <a:lnTo>
                      <a:pt x="0" y="51"/>
                    </a:lnTo>
                    <a:lnTo>
                      <a:pt x="6" y="39"/>
                    </a:lnTo>
                    <a:lnTo>
                      <a:pt x="12" y="34"/>
                    </a:lnTo>
                    <a:lnTo>
                      <a:pt x="20" y="31"/>
                    </a:lnTo>
                    <a:lnTo>
                      <a:pt x="47" y="36"/>
                    </a:lnTo>
                    <a:lnTo>
                      <a:pt x="57" y="34"/>
                    </a:lnTo>
                    <a:lnTo>
                      <a:pt x="64" y="28"/>
                    </a:lnTo>
                    <a:lnTo>
                      <a:pt x="74" y="4"/>
                    </a:lnTo>
                    <a:lnTo>
                      <a:pt x="79" y="0"/>
                    </a:lnTo>
                    <a:lnTo>
                      <a:pt x="87" y="1"/>
                    </a:lnTo>
                    <a:lnTo>
                      <a:pt x="97" y="9"/>
                    </a:lnTo>
                    <a:lnTo>
                      <a:pt x="95" y="19"/>
                    </a:lnTo>
                    <a:lnTo>
                      <a:pt x="89" y="29"/>
                    </a:lnTo>
                    <a:lnTo>
                      <a:pt x="97" y="34"/>
                    </a:lnTo>
                    <a:lnTo>
                      <a:pt x="112" y="24"/>
                    </a:lnTo>
                    <a:lnTo>
                      <a:pt x="121" y="34"/>
                    </a:lnTo>
                    <a:lnTo>
                      <a:pt x="122" y="50"/>
                    </a:lnTo>
                    <a:lnTo>
                      <a:pt x="121" y="73"/>
                    </a:lnTo>
                    <a:lnTo>
                      <a:pt x="116" y="86"/>
                    </a:lnTo>
                    <a:lnTo>
                      <a:pt x="109" y="93"/>
                    </a:lnTo>
                    <a:lnTo>
                      <a:pt x="101" y="93"/>
                    </a:lnTo>
                    <a:lnTo>
                      <a:pt x="100" y="81"/>
                    </a:lnTo>
                    <a:lnTo>
                      <a:pt x="90" y="80"/>
                    </a:lnTo>
                    <a:lnTo>
                      <a:pt x="86" y="96"/>
                    </a:lnTo>
                    <a:lnTo>
                      <a:pt x="81" y="108"/>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4" name="Freeform 310"/>
              <p:cNvSpPr>
                <a:spLocks/>
              </p:cNvSpPr>
              <p:nvPr/>
            </p:nvSpPr>
            <p:spPr bwMode="auto">
              <a:xfrm>
                <a:off x="915817" y="2636303"/>
                <a:ext cx="486888" cy="433474"/>
              </a:xfrm>
              <a:custGeom>
                <a:avLst/>
                <a:gdLst>
                  <a:gd name="T0" fmla="*/ 221 w 237"/>
                  <a:gd name="T1" fmla="*/ 165 h 211"/>
                  <a:gd name="T2" fmla="*/ 226 w 237"/>
                  <a:gd name="T3" fmla="*/ 149 h 211"/>
                  <a:gd name="T4" fmla="*/ 228 w 237"/>
                  <a:gd name="T5" fmla="*/ 125 h 211"/>
                  <a:gd name="T6" fmla="*/ 227 w 237"/>
                  <a:gd name="T7" fmla="*/ 106 h 211"/>
                  <a:gd name="T8" fmla="*/ 231 w 237"/>
                  <a:gd name="T9" fmla="*/ 91 h 211"/>
                  <a:gd name="T10" fmla="*/ 237 w 237"/>
                  <a:gd name="T11" fmla="*/ 75 h 211"/>
                  <a:gd name="T12" fmla="*/ 233 w 237"/>
                  <a:gd name="T13" fmla="*/ 63 h 211"/>
                  <a:gd name="T14" fmla="*/ 225 w 237"/>
                  <a:gd name="T15" fmla="*/ 51 h 211"/>
                  <a:gd name="T16" fmla="*/ 216 w 237"/>
                  <a:gd name="T17" fmla="*/ 43 h 211"/>
                  <a:gd name="T18" fmla="*/ 207 w 237"/>
                  <a:gd name="T19" fmla="*/ 35 h 211"/>
                  <a:gd name="T20" fmla="*/ 203 w 237"/>
                  <a:gd name="T21" fmla="*/ 19 h 211"/>
                  <a:gd name="T22" fmla="*/ 203 w 237"/>
                  <a:gd name="T23" fmla="*/ 3 h 211"/>
                  <a:gd name="T24" fmla="*/ 186 w 237"/>
                  <a:gd name="T25" fmla="*/ 0 h 211"/>
                  <a:gd name="T26" fmla="*/ 176 w 237"/>
                  <a:gd name="T27" fmla="*/ 1 h 211"/>
                  <a:gd name="T28" fmla="*/ 160 w 237"/>
                  <a:gd name="T29" fmla="*/ 10 h 211"/>
                  <a:gd name="T30" fmla="*/ 157 w 237"/>
                  <a:gd name="T31" fmla="*/ 24 h 211"/>
                  <a:gd name="T32" fmla="*/ 158 w 237"/>
                  <a:gd name="T33" fmla="*/ 38 h 211"/>
                  <a:gd name="T34" fmla="*/ 155 w 237"/>
                  <a:gd name="T35" fmla="*/ 48 h 211"/>
                  <a:gd name="T36" fmla="*/ 148 w 237"/>
                  <a:gd name="T37" fmla="*/ 48 h 211"/>
                  <a:gd name="T38" fmla="*/ 136 w 237"/>
                  <a:gd name="T39" fmla="*/ 45 h 211"/>
                  <a:gd name="T40" fmla="*/ 126 w 237"/>
                  <a:gd name="T41" fmla="*/ 48 h 211"/>
                  <a:gd name="T42" fmla="*/ 115 w 237"/>
                  <a:gd name="T43" fmla="*/ 60 h 211"/>
                  <a:gd name="T44" fmla="*/ 105 w 237"/>
                  <a:gd name="T45" fmla="*/ 73 h 211"/>
                  <a:gd name="T46" fmla="*/ 91 w 237"/>
                  <a:gd name="T47" fmla="*/ 80 h 211"/>
                  <a:gd name="T48" fmla="*/ 81 w 237"/>
                  <a:gd name="T49" fmla="*/ 86 h 211"/>
                  <a:gd name="T50" fmla="*/ 66 w 237"/>
                  <a:gd name="T51" fmla="*/ 91 h 211"/>
                  <a:gd name="T52" fmla="*/ 58 w 237"/>
                  <a:gd name="T53" fmla="*/ 98 h 211"/>
                  <a:gd name="T54" fmla="*/ 48 w 237"/>
                  <a:gd name="T55" fmla="*/ 104 h 211"/>
                  <a:gd name="T56" fmla="*/ 36 w 237"/>
                  <a:gd name="T57" fmla="*/ 103 h 211"/>
                  <a:gd name="T58" fmla="*/ 23 w 237"/>
                  <a:gd name="T59" fmla="*/ 99 h 211"/>
                  <a:gd name="T60" fmla="*/ 10 w 237"/>
                  <a:gd name="T61" fmla="*/ 116 h 211"/>
                  <a:gd name="T62" fmla="*/ 0 w 237"/>
                  <a:gd name="T63" fmla="*/ 139 h 211"/>
                  <a:gd name="T64" fmla="*/ 6 w 237"/>
                  <a:gd name="T65" fmla="*/ 136 h 211"/>
                  <a:gd name="T66" fmla="*/ 13 w 237"/>
                  <a:gd name="T67" fmla="*/ 125 h 211"/>
                  <a:gd name="T68" fmla="*/ 23 w 237"/>
                  <a:gd name="T69" fmla="*/ 128 h 211"/>
                  <a:gd name="T70" fmla="*/ 26 w 237"/>
                  <a:gd name="T71" fmla="*/ 138 h 211"/>
                  <a:gd name="T72" fmla="*/ 35 w 237"/>
                  <a:gd name="T73" fmla="*/ 148 h 211"/>
                  <a:gd name="T74" fmla="*/ 45 w 237"/>
                  <a:gd name="T75" fmla="*/ 161 h 211"/>
                  <a:gd name="T76" fmla="*/ 52 w 237"/>
                  <a:gd name="T77" fmla="*/ 174 h 211"/>
                  <a:gd name="T78" fmla="*/ 48 w 237"/>
                  <a:gd name="T79" fmla="*/ 185 h 211"/>
                  <a:gd name="T80" fmla="*/ 41 w 237"/>
                  <a:gd name="T81" fmla="*/ 196 h 211"/>
                  <a:gd name="T82" fmla="*/ 36 w 237"/>
                  <a:gd name="T83" fmla="*/ 201 h 211"/>
                  <a:gd name="T84" fmla="*/ 43 w 237"/>
                  <a:gd name="T85" fmla="*/ 209 h 211"/>
                  <a:gd name="T86" fmla="*/ 53 w 237"/>
                  <a:gd name="T87" fmla="*/ 200 h 211"/>
                  <a:gd name="T88" fmla="*/ 58 w 237"/>
                  <a:gd name="T89" fmla="*/ 208 h 211"/>
                  <a:gd name="T90" fmla="*/ 66 w 237"/>
                  <a:gd name="T91" fmla="*/ 211 h 211"/>
                  <a:gd name="T92" fmla="*/ 76 w 237"/>
                  <a:gd name="T93" fmla="*/ 209 h 211"/>
                  <a:gd name="T94" fmla="*/ 86 w 237"/>
                  <a:gd name="T95" fmla="*/ 198 h 211"/>
                  <a:gd name="T96" fmla="*/ 95 w 237"/>
                  <a:gd name="T97" fmla="*/ 184 h 211"/>
                  <a:gd name="T98" fmla="*/ 98 w 237"/>
                  <a:gd name="T99" fmla="*/ 170 h 211"/>
                  <a:gd name="T100" fmla="*/ 106 w 237"/>
                  <a:gd name="T101" fmla="*/ 160 h 211"/>
                  <a:gd name="T102" fmla="*/ 122 w 237"/>
                  <a:gd name="T103" fmla="*/ 150 h 211"/>
                  <a:gd name="T104" fmla="*/ 133 w 237"/>
                  <a:gd name="T105" fmla="*/ 156 h 211"/>
                  <a:gd name="T106" fmla="*/ 147 w 237"/>
                  <a:gd name="T107" fmla="*/ 166 h 211"/>
                  <a:gd name="T108" fmla="*/ 156 w 237"/>
                  <a:gd name="T109" fmla="*/ 174 h 211"/>
                  <a:gd name="T110" fmla="*/ 153 w 237"/>
                  <a:gd name="T111" fmla="*/ 186 h 211"/>
                  <a:gd name="T112" fmla="*/ 165 w 237"/>
                  <a:gd name="T113" fmla="*/ 189 h 211"/>
                  <a:gd name="T114" fmla="*/ 175 w 237"/>
                  <a:gd name="T115" fmla="*/ 175 h 211"/>
                  <a:gd name="T116" fmla="*/ 185 w 237"/>
                  <a:gd name="T117" fmla="*/ 169 h 211"/>
                  <a:gd name="T118" fmla="*/ 190 w 237"/>
                  <a:gd name="T119" fmla="*/ 168 h 211"/>
                  <a:gd name="T120" fmla="*/ 203 w 237"/>
                  <a:gd name="T121" fmla="*/ 166 h 211"/>
                  <a:gd name="T122" fmla="*/ 221 w 237"/>
                  <a:gd name="T123" fmla="*/ 16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211">
                    <a:moveTo>
                      <a:pt x="221" y="165"/>
                    </a:moveTo>
                    <a:lnTo>
                      <a:pt x="226" y="149"/>
                    </a:lnTo>
                    <a:lnTo>
                      <a:pt x="228" y="125"/>
                    </a:lnTo>
                    <a:lnTo>
                      <a:pt x="227" y="106"/>
                    </a:lnTo>
                    <a:lnTo>
                      <a:pt x="231" y="91"/>
                    </a:lnTo>
                    <a:lnTo>
                      <a:pt x="237" y="75"/>
                    </a:lnTo>
                    <a:lnTo>
                      <a:pt x="233" y="63"/>
                    </a:lnTo>
                    <a:lnTo>
                      <a:pt x="225" y="51"/>
                    </a:lnTo>
                    <a:lnTo>
                      <a:pt x="216" y="43"/>
                    </a:lnTo>
                    <a:lnTo>
                      <a:pt x="207" y="35"/>
                    </a:lnTo>
                    <a:lnTo>
                      <a:pt x="203" y="19"/>
                    </a:lnTo>
                    <a:lnTo>
                      <a:pt x="203" y="3"/>
                    </a:lnTo>
                    <a:lnTo>
                      <a:pt x="186" y="0"/>
                    </a:lnTo>
                    <a:lnTo>
                      <a:pt x="176" y="1"/>
                    </a:lnTo>
                    <a:lnTo>
                      <a:pt x="160" y="10"/>
                    </a:lnTo>
                    <a:lnTo>
                      <a:pt x="157" y="24"/>
                    </a:lnTo>
                    <a:lnTo>
                      <a:pt x="158" y="38"/>
                    </a:lnTo>
                    <a:lnTo>
                      <a:pt x="155" y="48"/>
                    </a:lnTo>
                    <a:lnTo>
                      <a:pt x="148" y="48"/>
                    </a:lnTo>
                    <a:lnTo>
                      <a:pt x="136" y="45"/>
                    </a:lnTo>
                    <a:lnTo>
                      <a:pt x="126" y="48"/>
                    </a:lnTo>
                    <a:lnTo>
                      <a:pt x="115" y="60"/>
                    </a:lnTo>
                    <a:lnTo>
                      <a:pt x="105" y="73"/>
                    </a:lnTo>
                    <a:lnTo>
                      <a:pt x="91" y="80"/>
                    </a:lnTo>
                    <a:lnTo>
                      <a:pt x="81" y="86"/>
                    </a:lnTo>
                    <a:lnTo>
                      <a:pt x="66" y="91"/>
                    </a:lnTo>
                    <a:lnTo>
                      <a:pt x="58" y="98"/>
                    </a:lnTo>
                    <a:lnTo>
                      <a:pt x="48" y="104"/>
                    </a:lnTo>
                    <a:lnTo>
                      <a:pt x="36" y="103"/>
                    </a:lnTo>
                    <a:lnTo>
                      <a:pt x="23" y="99"/>
                    </a:lnTo>
                    <a:lnTo>
                      <a:pt x="10" y="116"/>
                    </a:lnTo>
                    <a:lnTo>
                      <a:pt x="0" y="139"/>
                    </a:lnTo>
                    <a:lnTo>
                      <a:pt x="6" y="136"/>
                    </a:lnTo>
                    <a:lnTo>
                      <a:pt x="13" y="125"/>
                    </a:lnTo>
                    <a:lnTo>
                      <a:pt x="23" y="128"/>
                    </a:lnTo>
                    <a:lnTo>
                      <a:pt x="26" y="138"/>
                    </a:lnTo>
                    <a:lnTo>
                      <a:pt x="35" y="148"/>
                    </a:lnTo>
                    <a:lnTo>
                      <a:pt x="45" y="161"/>
                    </a:lnTo>
                    <a:lnTo>
                      <a:pt x="52" y="174"/>
                    </a:lnTo>
                    <a:lnTo>
                      <a:pt x="48" y="185"/>
                    </a:lnTo>
                    <a:lnTo>
                      <a:pt x="41" y="196"/>
                    </a:lnTo>
                    <a:lnTo>
                      <a:pt x="36" y="201"/>
                    </a:lnTo>
                    <a:lnTo>
                      <a:pt x="43" y="209"/>
                    </a:lnTo>
                    <a:lnTo>
                      <a:pt x="53" y="200"/>
                    </a:lnTo>
                    <a:lnTo>
                      <a:pt x="58" y="208"/>
                    </a:lnTo>
                    <a:lnTo>
                      <a:pt x="66" y="211"/>
                    </a:lnTo>
                    <a:lnTo>
                      <a:pt x="76" y="209"/>
                    </a:lnTo>
                    <a:lnTo>
                      <a:pt x="86" y="198"/>
                    </a:lnTo>
                    <a:lnTo>
                      <a:pt x="95" y="184"/>
                    </a:lnTo>
                    <a:lnTo>
                      <a:pt x="98" y="170"/>
                    </a:lnTo>
                    <a:lnTo>
                      <a:pt x="106" y="160"/>
                    </a:lnTo>
                    <a:lnTo>
                      <a:pt x="122" y="150"/>
                    </a:lnTo>
                    <a:lnTo>
                      <a:pt x="133" y="156"/>
                    </a:lnTo>
                    <a:lnTo>
                      <a:pt x="147" y="166"/>
                    </a:lnTo>
                    <a:lnTo>
                      <a:pt x="156" y="174"/>
                    </a:lnTo>
                    <a:lnTo>
                      <a:pt x="153" y="186"/>
                    </a:lnTo>
                    <a:lnTo>
                      <a:pt x="165" y="189"/>
                    </a:lnTo>
                    <a:lnTo>
                      <a:pt x="175" y="175"/>
                    </a:lnTo>
                    <a:lnTo>
                      <a:pt x="185" y="169"/>
                    </a:lnTo>
                    <a:lnTo>
                      <a:pt x="190" y="168"/>
                    </a:lnTo>
                    <a:lnTo>
                      <a:pt x="203" y="166"/>
                    </a:lnTo>
                    <a:lnTo>
                      <a:pt x="221" y="16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5" name="Freeform 311"/>
              <p:cNvSpPr>
                <a:spLocks/>
              </p:cNvSpPr>
              <p:nvPr/>
            </p:nvSpPr>
            <p:spPr bwMode="auto">
              <a:xfrm>
                <a:off x="1014428" y="2706152"/>
                <a:ext cx="129426" cy="92447"/>
              </a:xfrm>
              <a:custGeom>
                <a:avLst/>
                <a:gdLst>
                  <a:gd name="T0" fmla="*/ 15 w 63"/>
                  <a:gd name="T1" fmla="*/ 22 h 45"/>
                  <a:gd name="T2" fmla="*/ 37 w 63"/>
                  <a:gd name="T3" fmla="*/ 4 h 45"/>
                  <a:gd name="T4" fmla="*/ 63 w 63"/>
                  <a:gd name="T5" fmla="*/ 0 h 45"/>
                  <a:gd name="T6" fmla="*/ 54 w 63"/>
                  <a:gd name="T7" fmla="*/ 17 h 45"/>
                  <a:gd name="T8" fmla="*/ 42 w 63"/>
                  <a:gd name="T9" fmla="*/ 32 h 45"/>
                  <a:gd name="T10" fmla="*/ 24 w 63"/>
                  <a:gd name="T11" fmla="*/ 40 h 45"/>
                  <a:gd name="T12" fmla="*/ 0 w 63"/>
                  <a:gd name="T13" fmla="*/ 45 h 45"/>
                  <a:gd name="T14" fmla="*/ 5 w 63"/>
                  <a:gd name="T15" fmla="*/ 34 h 45"/>
                  <a:gd name="T16" fmla="*/ 15 w 63"/>
                  <a:gd name="T1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5">
                    <a:moveTo>
                      <a:pt x="15" y="22"/>
                    </a:moveTo>
                    <a:lnTo>
                      <a:pt x="37" y="4"/>
                    </a:lnTo>
                    <a:lnTo>
                      <a:pt x="63" y="0"/>
                    </a:lnTo>
                    <a:lnTo>
                      <a:pt x="54" y="17"/>
                    </a:lnTo>
                    <a:lnTo>
                      <a:pt x="42" y="32"/>
                    </a:lnTo>
                    <a:lnTo>
                      <a:pt x="24" y="40"/>
                    </a:lnTo>
                    <a:lnTo>
                      <a:pt x="0" y="45"/>
                    </a:lnTo>
                    <a:lnTo>
                      <a:pt x="5" y="34"/>
                    </a:lnTo>
                    <a:lnTo>
                      <a:pt x="15" y="22"/>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6" name="Freeform 312"/>
              <p:cNvSpPr>
                <a:spLocks/>
              </p:cNvSpPr>
              <p:nvPr/>
            </p:nvSpPr>
            <p:spPr bwMode="auto">
              <a:xfrm>
                <a:off x="1271225" y="3006091"/>
                <a:ext cx="20544" cy="32870"/>
              </a:xfrm>
              <a:custGeom>
                <a:avLst/>
                <a:gdLst>
                  <a:gd name="T0" fmla="*/ 0 w 10"/>
                  <a:gd name="T1" fmla="*/ 15 h 16"/>
                  <a:gd name="T2" fmla="*/ 8 w 10"/>
                  <a:gd name="T3" fmla="*/ 0 h 16"/>
                  <a:gd name="T4" fmla="*/ 10 w 10"/>
                  <a:gd name="T5" fmla="*/ 16 h 16"/>
                  <a:gd name="T6" fmla="*/ 0 w 10"/>
                  <a:gd name="T7" fmla="*/ 15 h 16"/>
                </a:gdLst>
                <a:ahLst/>
                <a:cxnLst>
                  <a:cxn ang="0">
                    <a:pos x="T0" y="T1"/>
                  </a:cxn>
                  <a:cxn ang="0">
                    <a:pos x="T2" y="T3"/>
                  </a:cxn>
                  <a:cxn ang="0">
                    <a:pos x="T4" y="T5"/>
                  </a:cxn>
                  <a:cxn ang="0">
                    <a:pos x="T6" y="T7"/>
                  </a:cxn>
                </a:cxnLst>
                <a:rect l="0" t="0" r="r" b="b"/>
                <a:pathLst>
                  <a:path w="10" h="16">
                    <a:moveTo>
                      <a:pt x="0" y="15"/>
                    </a:moveTo>
                    <a:lnTo>
                      <a:pt x="8" y="0"/>
                    </a:lnTo>
                    <a:lnTo>
                      <a:pt x="10" y="16"/>
                    </a:lnTo>
                    <a:lnTo>
                      <a:pt x="0" y="15"/>
                    </a:lnTo>
                    <a:close/>
                  </a:path>
                </a:pathLst>
              </a:custGeom>
              <a:solidFill>
                <a:srgbClr val="0070C0"/>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7" name="Freeform 313"/>
              <p:cNvSpPr>
                <a:spLocks/>
              </p:cNvSpPr>
              <p:nvPr/>
            </p:nvSpPr>
            <p:spPr bwMode="auto">
              <a:xfrm>
                <a:off x="804881" y="2235700"/>
                <a:ext cx="244471" cy="267069"/>
              </a:xfrm>
              <a:custGeom>
                <a:avLst/>
                <a:gdLst>
                  <a:gd name="T0" fmla="*/ 40 w 119"/>
                  <a:gd name="T1" fmla="*/ 110 h 130"/>
                  <a:gd name="T2" fmla="*/ 47 w 119"/>
                  <a:gd name="T3" fmla="*/ 111 h 130"/>
                  <a:gd name="T4" fmla="*/ 52 w 119"/>
                  <a:gd name="T5" fmla="*/ 120 h 130"/>
                  <a:gd name="T6" fmla="*/ 64 w 119"/>
                  <a:gd name="T7" fmla="*/ 125 h 130"/>
                  <a:gd name="T8" fmla="*/ 79 w 119"/>
                  <a:gd name="T9" fmla="*/ 111 h 130"/>
                  <a:gd name="T10" fmla="*/ 119 w 119"/>
                  <a:gd name="T11" fmla="*/ 30 h 130"/>
                  <a:gd name="T12" fmla="*/ 111 w 119"/>
                  <a:gd name="T13" fmla="*/ 23 h 130"/>
                  <a:gd name="T14" fmla="*/ 102 w 119"/>
                  <a:gd name="T15" fmla="*/ 0 h 130"/>
                  <a:gd name="T16" fmla="*/ 42 w 119"/>
                  <a:gd name="T17" fmla="*/ 21 h 130"/>
                  <a:gd name="T18" fmla="*/ 44 w 119"/>
                  <a:gd name="T19" fmla="*/ 35 h 130"/>
                  <a:gd name="T20" fmla="*/ 46 w 119"/>
                  <a:gd name="T21" fmla="*/ 48 h 130"/>
                  <a:gd name="T22" fmla="*/ 42 w 119"/>
                  <a:gd name="T23" fmla="*/ 59 h 130"/>
                  <a:gd name="T24" fmla="*/ 32 w 119"/>
                  <a:gd name="T25" fmla="*/ 65 h 130"/>
                  <a:gd name="T26" fmla="*/ 26 w 119"/>
                  <a:gd name="T27" fmla="*/ 64 h 130"/>
                  <a:gd name="T28" fmla="*/ 24 w 119"/>
                  <a:gd name="T29" fmla="*/ 50 h 130"/>
                  <a:gd name="T30" fmla="*/ 14 w 119"/>
                  <a:gd name="T31" fmla="*/ 53 h 130"/>
                  <a:gd name="T32" fmla="*/ 10 w 119"/>
                  <a:gd name="T33" fmla="*/ 65 h 130"/>
                  <a:gd name="T34" fmla="*/ 10 w 119"/>
                  <a:gd name="T35" fmla="*/ 81 h 130"/>
                  <a:gd name="T36" fmla="*/ 11 w 119"/>
                  <a:gd name="T37" fmla="*/ 94 h 130"/>
                  <a:gd name="T38" fmla="*/ 14 w 119"/>
                  <a:gd name="T39" fmla="*/ 105 h 130"/>
                  <a:gd name="T40" fmla="*/ 0 w 119"/>
                  <a:gd name="T41" fmla="*/ 121 h 130"/>
                  <a:gd name="T42" fmla="*/ 2 w 119"/>
                  <a:gd name="T43" fmla="*/ 130 h 130"/>
                  <a:gd name="T44" fmla="*/ 19 w 119"/>
                  <a:gd name="T45" fmla="*/ 130 h 130"/>
                  <a:gd name="T46" fmla="*/ 36 w 119"/>
                  <a:gd name="T47" fmla="*/ 120 h 130"/>
                  <a:gd name="T48" fmla="*/ 40 w 119"/>
                  <a:gd name="T49" fmla="*/ 11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130">
                    <a:moveTo>
                      <a:pt x="40" y="110"/>
                    </a:moveTo>
                    <a:lnTo>
                      <a:pt x="47" y="111"/>
                    </a:lnTo>
                    <a:lnTo>
                      <a:pt x="52" y="120"/>
                    </a:lnTo>
                    <a:lnTo>
                      <a:pt x="64" y="125"/>
                    </a:lnTo>
                    <a:lnTo>
                      <a:pt x="79" y="111"/>
                    </a:lnTo>
                    <a:lnTo>
                      <a:pt x="119" y="30"/>
                    </a:lnTo>
                    <a:lnTo>
                      <a:pt x="111" y="23"/>
                    </a:lnTo>
                    <a:lnTo>
                      <a:pt x="102" y="0"/>
                    </a:lnTo>
                    <a:lnTo>
                      <a:pt x="42" y="21"/>
                    </a:lnTo>
                    <a:lnTo>
                      <a:pt x="44" y="35"/>
                    </a:lnTo>
                    <a:lnTo>
                      <a:pt x="46" y="48"/>
                    </a:lnTo>
                    <a:lnTo>
                      <a:pt x="42" y="59"/>
                    </a:lnTo>
                    <a:lnTo>
                      <a:pt x="32" y="65"/>
                    </a:lnTo>
                    <a:lnTo>
                      <a:pt x="26" y="64"/>
                    </a:lnTo>
                    <a:lnTo>
                      <a:pt x="24" y="50"/>
                    </a:lnTo>
                    <a:lnTo>
                      <a:pt x="14" y="53"/>
                    </a:lnTo>
                    <a:lnTo>
                      <a:pt x="10" y="65"/>
                    </a:lnTo>
                    <a:lnTo>
                      <a:pt x="10" y="81"/>
                    </a:lnTo>
                    <a:lnTo>
                      <a:pt x="11" y="94"/>
                    </a:lnTo>
                    <a:lnTo>
                      <a:pt x="14" y="105"/>
                    </a:lnTo>
                    <a:lnTo>
                      <a:pt x="0" y="121"/>
                    </a:lnTo>
                    <a:lnTo>
                      <a:pt x="2" y="130"/>
                    </a:lnTo>
                    <a:lnTo>
                      <a:pt x="19" y="130"/>
                    </a:lnTo>
                    <a:lnTo>
                      <a:pt x="36" y="120"/>
                    </a:lnTo>
                    <a:lnTo>
                      <a:pt x="40" y="11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8" name="Freeform 314"/>
              <p:cNvSpPr>
                <a:spLocks/>
              </p:cNvSpPr>
              <p:nvPr/>
            </p:nvSpPr>
            <p:spPr bwMode="auto">
              <a:xfrm>
                <a:off x="1521859" y="2997874"/>
                <a:ext cx="431419" cy="579334"/>
              </a:xfrm>
              <a:custGeom>
                <a:avLst/>
                <a:gdLst>
                  <a:gd name="T0" fmla="*/ 71 w 210"/>
                  <a:gd name="T1" fmla="*/ 90 h 282"/>
                  <a:gd name="T2" fmla="*/ 87 w 210"/>
                  <a:gd name="T3" fmla="*/ 82 h 282"/>
                  <a:gd name="T4" fmla="*/ 98 w 210"/>
                  <a:gd name="T5" fmla="*/ 85 h 282"/>
                  <a:gd name="T6" fmla="*/ 111 w 210"/>
                  <a:gd name="T7" fmla="*/ 83 h 282"/>
                  <a:gd name="T8" fmla="*/ 118 w 210"/>
                  <a:gd name="T9" fmla="*/ 73 h 282"/>
                  <a:gd name="T10" fmla="*/ 122 w 210"/>
                  <a:gd name="T11" fmla="*/ 59 h 282"/>
                  <a:gd name="T12" fmla="*/ 162 w 210"/>
                  <a:gd name="T13" fmla="*/ 28 h 282"/>
                  <a:gd name="T14" fmla="*/ 167 w 210"/>
                  <a:gd name="T15" fmla="*/ 8 h 282"/>
                  <a:gd name="T16" fmla="*/ 180 w 210"/>
                  <a:gd name="T17" fmla="*/ 0 h 282"/>
                  <a:gd name="T18" fmla="*/ 195 w 210"/>
                  <a:gd name="T19" fmla="*/ 9 h 282"/>
                  <a:gd name="T20" fmla="*/ 210 w 210"/>
                  <a:gd name="T21" fmla="*/ 27 h 282"/>
                  <a:gd name="T22" fmla="*/ 205 w 210"/>
                  <a:gd name="T23" fmla="*/ 40 h 282"/>
                  <a:gd name="T24" fmla="*/ 186 w 210"/>
                  <a:gd name="T25" fmla="*/ 58 h 282"/>
                  <a:gd name="T26" fmla="*/ 180 w 210"/>
                  <a:gd name="T27" fmla="*/ 73 h 282"/>
                  <a:gd name="T28" fmla="*/ 180 w 210"/>
                  <a:gd name="T29" fmla="*/ 84 h 282"/>
                  <a:gd name="T30" fmla="*/ 195 w 210"/>
                  <a:gd name="T31" fmla="*/ 113 h 282"/>
                  <a:gd name="T32" fmla="*/ 176 w 210"/>
                  <a:gd name="T33" fmla="*/ 132 h 282"/>
                  <a:gd name="T34" fmla="*/ 155 w 210"/>
                  <a:gd name="T35" fmla="*/ 139 h 282"/>
                  <a:gd name="T36" fmla="*/ 145 w 210"/>
                  <a:gd name="T37" fmla="*/ 163 h 282"/>
                  <a:gd name="T38" fmla="*/ 140 w 210"/>
                  <a:gd name="T39" fmla="*/ 195 h 282"/>
                  <a:gd name="T40" fmla="*/ 136 w 210"/>
                  <a:gd name="T41" fmla="*/ 210 h 282"/>
                  <a:gd name="T42" fmla="*/ 125 w 210"/>
                  <a:gd name="T43" fmla="*/ 215 h 282"/>
                  <a:gd name="T44" fmla="*/ 92 w 210"/>
                  <a:gd name="T45" fmla="*/ 224 h 282"/>
                  <a:gd name="T46" fmla="*/ 67 w 210"/>
                  <a:gd name="T47" fmla="*/ 239 h 282"/>
                  <a:gd name="T48" fmla="*/ 41 w 210"/>
                  <a:gd name="T49" fmla="*/ 250 h 282"/>
                  <a:gd name="T50" fmla="*/ 22 w 210"/>
                  <a:gd name="T51" fmla="*/ 264 h 282"/>
                  <a:gd name="T52" fmla="*/ 1 w 210"/>
                  <a:gd name="T53" fmla="*/ 282 h 282"/>
                  <a:gd name="T54" fmla="*/ 1 w 210"/>
                  <a:gd name="T55" fmla="*/ 269 h 282"/>
                  <a:gd name="T56" fmla="*/ 0 w 210"/>
                  <a:gd name="T57" fmla="*/ 244 h 282"/>
                  <a:gd name="T58" fmla="*/ 37 w 210"/>
                  <a:gd name="T59" fmla="*/ 169 h 282"/>
                  <a:gd name="T60" fmla="*/ 55 w 210"/>
                  <a:gd name="T61" fmla="*/ 148 h 282"/>
                  <a:gd name="T62" fmla="*/ 61 w 210"/>
                  <a:gd name="T63" fmla="*/ 138 h 282"/>
                  <a:gd name="T64" fmla="*/ 58 w 210"/>
                  <a:gd name="T65" fmla="*/ 125 h 282"/>
                  <a:gd name="T66" fmla="*/ 71 w 210"/>
                  <a:gd name="T67" fmla="*/ 9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 h="282">
                    <a:moveTo>
                      <a:pt x="71" y="90"/>
                    </a:moveTo>
                    <a:lnTo>
                      <a:pt x="87" y="82"/>
                    </a:lnTo>
                    <a:lnTo>
                      <a:pt x="98" y="85"/>
                    </a:lnTo>
                    <a:lnTo>
                      <a:pt x="111" y="83"/>
                    </a:lnTo>
                    <a:lnTo>
                      <a:pt x="118" y="73"/>
                    </a:lnTo>
                    <a:lnTo>
                      <a:pt x="122" y="59"/>
                    </a:lnTo>
                    <a:lnTo>
                      <a:pt x="162" y="28"/>
                    </a:lnTo>
                    <a:lnTo>
                      <a:pt x="167" y="8"/>
                    </a:lnTo>
                    <a:lnTo>
                      <a:pt x="180" y="0"/>
                    </a:lnTo>
                    <a:lnTo>
                      <a:pt x="195" y="9"/>
                    </a:lnTo>
                    <a:lnTo>
                      <a:pt x="210" y="27"/>
                    </a:lnTo>
                    <a:lnTo>
                      <a:pt x="205" y="40"/>
                    </a:lnTo>
                    <a:lnTo>
                      <a:pt x="186" y="58"/>
                    </a:lnTo>
                    <a:lnTo>
                      <a:pt x="180" y="73"/>
                    </a:lnTo>
                    <a:lnTo>
                      <a:pt x="180" y="84"/>
                    </a:lnTo>
                    <a:lnTo>
                      <a:pt x="195" y="113"/>
                    </a:lnTo>
                    <a:lnTo>
                      <a:pt x="176" y="132"/>
                    </a:lnTo>
                    <a:lnTo>
                      <a:pt x="155" y="139"/>
                    </a:lnTo>
                    <a:lnTo>
                      <a:pt x="145" y="163"/>
                    </a:lnTo>
                    <a:lnTo>
                      <a:pt x="140" y="195"/>
                    </a:lnTo>
                    <a:lnTo>
                      <a:pt x="136" y="210"/>
                    </a:lnTo>
                    <a:lnTo>
                      <a:pt x="125" y="215"/>
                    </a:lnTo>
                    <a:lnTo>
                      <a:pt x="92" y="224"/>
                    </a:lnTo>
                    <a:lnTo>
                      <a:pt x="67" y="239"/>
                    </a:lnTo>
                    <a:lnTo>
                      <a:pt x="41" y="250"/>
                    </a:lnTo>
                    <a:lnTo>
                      <a:pt x="22" y="264"/>
                    </a:lnTo>
                    <a:lnTo>
                      <a:pt x="1" y="282"/>
                    </a:lnTo>
                    <a:lnTo>
                      <a:pt x="1" y="269"/>
                    </a:lnTo>
                    <a:lnTo>
                      <a:pt x="0" y="244"/>
                    </a:lnTo>
                    <a:lnTo>
                      <a:pt x="37" y="169"/>
                    </a:lnTo>
                    <a:lnTo>
                      <a:pt x="55" y="148"/>
                    </a:lnTo>
                    <a:lnTo>
                      <a:pt x="61" y="138"/>
                    </a:lnTo>
                    <a:lnTo>
                      <a:pt x="58" y="125"/>
                    </a:lnTo>
                    <a:lnTo>
                      <a:pt x="71" y="9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59" name="Freeform 315"/>
              <p:cNvSpPr>
                <a:spLocks/>
              </p:cNvSpPr>
              <p:nvPr/>
            </p:nvSpPr>
            <p:spPr bwMode="auto">
              <a:xfrm>
                <a:off x="1659502" y="3230018"/>
                <a:ext cx="341027" cy="523866"/>
              </a:xfrm>
              <a:custGeom>
                <a:avLst/>
                <a:gdLst>
                  <a:gd name="T0" fmla="*/ 109 w 166"/>
                  <a:gd name="T1" fmla="*/ 249 h 255"/>
                  <a:gd name="T2" fmla="*/ 131 w 166"/>
                  <a:gd name="T3" fmla="*/ 255 h 255"/>
                  <a:gd name="T4" fmla="*/ 155 w 166"/>
                  <a:gd name="T5" fmla="*/ 217 h 255"/>
                  <a:gd name="T6" fmla="*/ 159 w 166"/>
                  <a:gd name="T7" fmla="*/ 209 h 255"/>
                  <a:gd name="T8" fmla="*/ 160 w 166"/>
                  <a:gd name="T9" fmla="*/ 199 h 255"/>
                  <a:gd name="T10" fmla="*/ 136 w 166"/>
                  <a:gd name="T11" fmla="*/ 161 h 255"/>
                  <a:gd name="T12" fmla="*/ 135 w 166"/>
                  <a:gd name="T13" fmla="*/ 121 h 255"/>
                  <a:gd name="T14" fmla="*/ 131 w 166"/>
                  <a:gd name="T15" fmla="*/ 114 h 255"/>
                  <a:gd name="T16" fmla="*/ 123 w 166"/>
                  <a:gd name="T17" fmla="*/ 112 h 255"/>
                  <a:gd name="T18" fmla="*/ 120 w 166"/>
                  <a:gd name="T19" fmla="*/ 106 h 255"/>
                  <a:gd name="T20" fmla="*/ 124 w 166"/>
                  <a:gd name="T21" fmla="*/ 90 h 255"/>
                  <a:gd name="T22" fmla="*/ 130 w 166"/>
                  <a:gd name="T23" fmla="*/ 64 h 255"/>
                  <a:gd name="T24" fmla="*/ 141 w 166"/>
                  <a:gd name="T25" fmla="*/ 44 h 255"/>
                  <a:gd name="T26" fmla="*/ 166 w 166"/>
                  <a:gd name="T27" fmla="*/ 12 h 255"/>
                  <a:gd name="T28" fmla="*/ 151 w 166"/>
                  <a:gd name="T29" fmla="*/ 2 h 255"/>
                  <a:gd name="T30" fmla="*/ 128 w 166"/>
                  <a:gd name="T31" fmla="*/ 0 h 255"/>
                  <a:gd name="T32" fmla="*/ 109 w 166"/>
                  <a:gd name="T33" fmla="*/ 19 h 255"/>
                  <a:gd name="T34" fmla="*/ 88 w 166"/>
                  <a:gd name="T35" fmla="*/ 26 h 255"/>
                  <a:gd name="T36" fmla="*/ 78 w 166"/>
                  <a:gd name="T37" fmla="*/ 50 h 255"/>
                  <a:gd name="T38" fmla="*/ 73 w 166"/>
                  <a:gd name="T39" fmla="*/ 82 h 255"/>
                  <a:gd name="T40" fmla="*/ 69 w 166"/>
                  <a:gd name="T41" fmla="*/ 97 h 255"/>
                  <a:gd name="T42" fmla="*/ 58 w 166"/>
                  <a:gd name="T43" fmla="*/ 102 h 255"/>
                  <a:gd name="T44" fmla="*/ 25 w 166"/>
                  <a:gd name="T45" fmla="*/ 111 h 255"/>
                  <a:gd name="T46" fmla="*/ 0 w 166"/>
                  <a:gd name="T47" fmla="*/ 126 h 255"/>
                  <a:gd name="T48" fmla="*/ 13 w 166"/>
                  <a:gd name="T49" fmla="*/ 146 h 255"/>
                  <a:gd name="T50" fmla="*/ 15 w 166"/>
                  <a:gd name="T51" fmla="*/ 174 h 255"/>
                  <a:gd name="T52" fmla="*/ 30 w 166"/>
                  <a:gd name="T53" fmla="*/ 189 h 255"/>
                  <a:gd name="T54" fmla="*/ 8 w 166"/>
                  <a:gd name="T55" fmla="*/ 209 h 255"/>
                  <a:gd name="T56" fmla="*/ 16 w 166"/>
                  <a:gd name="T57" fmla="*/ 230 h 255"/>
                  <a:gd name="T58" fmla="*/ 9 w 166"/>
                  <a:gd name="T59" fmla="*/ 234 h 255"/>
                  <a:gd name="T60" fmla="*/ 11 w 166"/>
                  <a:gd name="T61" fmla="*/ 247 h 255"/>
                  <a:gd name="T62" fmla="*/ 20 w 166"/>
                  <a:gd name="T63" fmla="*/ 252 h 255"/>
                  <a:gd name="T64" fmla="*/ 70 w 166"/>
                  <a:gd name="T65" fmla="*/ 251 h 255"/>
                  <a:gd name="T66" fmla="*/ 109 w 166"/>
                  <a:gd name="T67" fmla="*/ 24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 h="255">
                    <a:moveTo>
                      <a:pt x="109" y="249"/>
                    </a:moveTo>
                    <a:lnTo>
                      <a:pt x="131" y="255"/>
                    </a:lnTo>
                    <a:lnTo>
                      <a:pt x="155" y="217"/>
                    </a:lnTo>
                    <a:lnTo>
                      <a:pt x="159" y="209"/>
                    </a:lnTo>
                    <a:lnTo>
                      <a:pt x="160" y="199"/>
                    </a:lnTo>
                    <a:lnTo>
                      <a:pt x="136" y="161"/>
                    </a:lnTo>
                    <a:lnTo>
                      <a:pt x="135" y="121"/>
                    </a:lnTo>
                    <a:lnTo>
                      <a:pt x="131" y="114"/>
                    </a:lnTo>
                    <a:lnTo>
                      <a:pt x="123" y="112"/>
                    </a:lnTo>
                    <a:lnTo>
                      <a:pt x="120" y="106"/>
                    </a:lnTo>
                    <a:lnTo>
                      <a:pt x="124" y="90"/>
                    </a:lnTo>
                    <a:lnTo>
                      <a:pt x="130" y="64"/>
                    </a:lnTo>
                    <a:lnTo>
                      <a:pt x="141" y="44"/>
                    </a:lnTo>
                    <a:lnTo>
                      <a:pt x="166" y="12"/>
                    </a:lnTo>
                    <a:lnTo>
                      <a:pt x="151" y="2"/>
                    </a:lnTo>
                    <a:lnTo>
                      <a:pt x="128" y="0"/>
                    </a:lnTo>
                    <a:lnTo>
                      <a:pt x="109" y="19"/>
                    </a:lnTo>
                    <a:lnTo>
                      <a:pt x="88" y="26"/>
                    </a:lnTo>
                    <a:lnTo>
                      <a:pt x="78" y="50"/>
                    </a:lnTo>
                    <a:lnTo>
                      <a:pt x="73" y="82"/>
                    </a:lnTo>
                    <a:lnTo>
                      <a:pt x="69" y="97"/>
                    </a:lnTo>
                    <a:lnTo>
                      <a:pt x="58" y="102"/>
                    </a:lnTo>
                    <a:lnTo>
                      <a:pt x="25" y="111"/>
                    </a:lnTo>
                    <a:lnTo>
                      <a:pt x="0" y="126"/>
                    </a:lnTo>
                    <a:lnTo>
                      <a:pt x="13" y="146"/>
                    </a:lnTo>
                    <a:lnTo>
                      <a:pt x="15" y="174"/>
                    </a:lnTo>
                    <a:lnTo>
                      <a:pt x="30" y="189"/>
                    </a:lnTo>
                    <a:lnTo>
                      <a:pt x="8" y="209"/>
                    </a:lnTo>
                    <a:lnTo>
                      <a:pt x="16" y="230"/>
                    </a:lnTo>
                    <a:lnTo>
                      <a:pt x="9" y="234"/>
                    </a:lnTo>
                    <a:lnTo>
                      <a:pt x="11" y="247"/>
                    </a:lnTo>
                    <a:lnTo>
                      <a:pt x="20" y="252"/>
                    </a:lnTo>
                    <a:lnTo>
                      <a:pt x="70" y="251"/>
                    </a:lnTo>
                    <a:lnTo>
                      <a:pt x="109" y="249"/>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0" name="Freeform 316"/>
              <p:cNvSpPr>
                <a:spLocks/>
              </p:cNvSpPr>
              <p:nvPr/>
            </p:nvSpPr>
            <p:spPr bwMode="auto">
              <a:xfrm>
                <a:off x="1515696" y="2652739"/>
                <a:ext cx="375951" cy="530029"/>
              </a:xfrm>
              <a:custGeom>
                <a:avLst/>
                <a:gdLst>
                  <a:gd name="T0" fmla="*/ 74 w 183"/>
                  <a:gd name="T1" fmla="*/ 258 h 258"/>
                  <a:gd name="T2" fmla="*/ 90 w 183"/>
                  <a:gd name="T3" fmla="*/ 250 h 258"/>
                  <a:gd name="T4" fmla="*/ 101 w 183"/>
                  <a:gd name="T5" fmla="*/ 253 h 258"/>
                  <a:gd name="T6" fmla="*/ 114 w 183"/>
                  <a:gd name="T7" fmla="*/ 251 h 258"/>
                  <a:gd name="T8" fmla="*/ 121 w 183"/>
                  <a:gd name="T9" fmla="*/ 241 h 258"/>
                  <a:gd name="T10" fmla="*/ 125 w 183"/>
                  <a:gd name="T11" fmla="*/ 227 h 258"/>
                  <a:gd name="T12" fmla="*/ 165 w 183"/>
                  <a:gd name="T13" fmla="*/ 196 h 258"/>
                  <a:gd name="T14" fmla="*/ 170 w 183"/>
                  <a:gd name="T15" fmla="*/ 176 h 258"/>
                  <a:gd name="T16" fmla="*/ 183 w 183"/>
                  <a:gd name="T17" fmla="*/ 168 h 258"/>
                  <a:gd name="T18" fmla="*/ 120 w 183"/>
                  <a:gd name="T19" fmla="*/ 158 h 258"/>
                  <a:gd name="T20" fmla="*/ 94 w 183"/>
                  <a:gd name="T21" fmla="*/ 127 h 258"/>
                  <a:gd name="T22" fmla="*/ 96 w 183"/>
                  <a:gd name="T23" fmla="*/ 97 h 258"/>
                  <a:gd name="T24" fmla="*/ 95 w 183"/>
                  <a:gd name="T25" fmla="*/ 81 h 258"/>
                  <a:gd name="T26" fmla="*/ 129 w 183"/>
                  <a:gd name="T27" fmla="*/ 40 h 258"/>
                  <a:gd name="T28" fmla="*/ 99 w 183"/>
                  <a:gd name="T29" fmla="*/ 22 h 258"/>
                  <a:gd name="T30" fmla="*/ 96 w 183"/>
                  <a:gd name="T31" fmla="*/ 10 h 258"/>
                  <a:gd name="T32" fmla="*/ 84 w 183"/>
                  <a:gd name="T33" fmla="*/ 0 h 258"/>
                  <a:gd name="T34" fmla="*/ 64 w 183"/>
                  <a:gd name="T35" fmla="*/ 38 h 258"/>
                  <a:gd name="T36" fmla="*/ 23 w 183"/>
                  <a:gd name="T37" fmla="*/ 81 h 258"/>
                  <a:gd name="T38" fmla="*/ 16 w 183"/>
                  <a:gd name="T39" fmla="*/ 105 h 258"/>
                  <a:gd name="T40" fmla="*/ 0 w 183"/>
                  <a:gd name="T41" fmla="*/ 115 h 258"/>
                  <a:gd name="T42" fmla="*/ 5 w 183"/>
                  <a:gd name="T43" fmla="*/ 142 h 258"/>
                  <a:gd name="T44" fmla="*/ 19 w 183"/>
                  <a:gd name="T45" fmla="*/ 155 h 258"/>
                  <a:gd name="T46" fmla="*/ 25 w 183"/>
                  <a:gd name="T47" fmla="*/ 170 h 258"/>
                  <a:gd name="T48" fmla="*/ 23 w 183"/>
                  <a:gd name="T49" fmla="*/ 187 h 258"/>
                  <a:gd name="T50" fmla="*/ 30 w 183"/>
                  <a:gd name="T51" fmla="*/ 217 h 258"/>
                  <a:gd name="T52" fmla="*/ 26 w 183"/>
                  <a:gd name="T53" fmla="*/ 242 h 258"/>
                  <a:gd name="T54" fmla="*/ 74 w 183"/>
                  <a:gd name="T55"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258">
                    <a:moveTo>
                      <a:pt x="74" y="258"/>
                    </a:moveTo>
                    <a:lnTo>
                      <a:pt x="90" y="250"/>
                    </a:lnTo>
                    <a:lnTo>
                      <a:pt x="101" y="253"/>
                    </a:lnTo>
                    <a:lnTo>
                      <a:pt x="114" y="251"/>
                    </a:lnTo>
                    <a:lnTo>
                      <a:pt x="121" y="241"/>
                    </a:lnTo>
                    <a:lnTo>
                      <a:pt x="125" y="227"/>
                    </a:lnTo>
                    <a:lnTo>
                      <a:pt x="165" y="196"/>
                    </a:lnTo>
                    <a:lnTo>
                      <a:pt x="170" y="176"/>
                    </a:lnTo>
                    <a:lnTo>
                      <a:pt x="183" y="168"/>
                    </a:lnTo>
                    <a:lnTo>
                      <a:pt x="120" y="158"/>
                    </a:lnTo>
                    <a:lnTo>
                      <a:pt x="94" y="127"/>
                    </a:lnTo>
                    <a:lnTo>
                      <a:pt x="96" y="97"/>
                    </a:lnTo>
                    <a:lnTo>
                      <a:pt x="95" y="81"/>
                    </a:lnTo>
                    <a:lnTo>
                      <a:pt x="129" y="40"/>
                    </a:lnTo>
                    <a:lnTo>
                      <a:pt x="99" y="22"/>
                    </a:lnTo>
                    <a:lnTo>
                      <a:pt x="96" y="10"/>
                    </a:lnTo>
                    <a:lnTo>
                      <a:pt x="84" y="0"/>
                    </a:lnTo>
                    <a:lnTo>
                      <a:pt x="64" y="38"/>
                    </a:lnTo>
                    <a:lnTo>
                      <a:pt x="23" y="81"/>
                    </a:lnTo>
                    <a:lnTo>
                      <a:pt x="16" y="105"/>
                    </a:lnTo>
                    <a:lnTo>
                      <a:pt x="0" y="115"/>
                    </a:lnTo>
                    <a:lnTo>
                      <a:pt x="5" y="142"/>
                    </a:lnTo>
                    <a:lnTo>
                      <a:pt x="19" y="155"/>
                    </a:lnTo>
                    <a:lnTo>
                      <a:pt x="25" y="170"/>
                    </a:lnTo>
                    <a:lnTo>
                      <a:pt x="23" y="187"/>
                    </a:lnTo>
                    <a:lnTo>
                      <a:pt x="30" y="217"/>
                    </a:lnTo>
                    <a:lnTo>
                      <a:pt x="26" y="242"/>
                    </a:lnTo>
                    <a:lnTo>
                      <a:pt x="74" y="258"/>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1" name="Freeform 317"/>
              <p:cNvSpPr>
                <a:spLocks/>
              </p:cNvSpPr>
              <p:nvPr/>
            </p:nvSpPr>
            <p:spPr bwMode="auto">
              <a:xfrm>
                <a:off x="1207539" y="3149898"/>
                <a:ext cx="460181" cy="451964"/>
              </a:xfrm>
              <a:custGeom>
                <a:avLst/>
                <a:gdLst>
                  <a:gd name="T0" fmla="*/ 120 w 224"/>
                  <a:gd name="T1" fmla="*/ 175 h 220"/>
                  <a:gd name="T2" fmla="*/ 128 w 224"/>
                  <a:gd name="T3" fmla="*/ 164 h 220"/>
                  <a:gd name="T4" fmla="*/ 145 w 224"/>
                  <a:gd name="T5" fmla="*/ 164 h 220"/>
                  <a:gd name="T6" fmla="*/ 153 w 224"/>
                  <a:gd name="T7" fmla="*/ 170 h 220"/>
                  <a:gd name="T8" fmla="*/ 190 w 224"/>
                  <a:gd name="T9" fmla="*/ 95 h 220"/>
                  <a:gd name="T10" fmla="*/ 208 w 224"/>
                  <a:gd name="T11" fmla="*/ 74 h 220"/>
                  <a:gd name="T12" fmla="*/ 214 w 224"/>
                  <a:gd name="T13" fmla="*/ 64 h 220"/>
                  <a:gd name="T14" fmla="*/ 211 w 224"/>
                  <a:gd name="T15" fmla="*/ 51 h 220"/>
                  <a:gd name="T16" fmla="*/ 224 w 224"/>
                  <a:gd name="T17" fmla="*/ 16 h 220"/>
                  <a:gd name="T18" fmla="*/ 176 w 224"/>
                  <a:gd name="T19" fmla="*/ 0 h 220"/>
                  <a:gd name="T20" fmla="*/ 166 w 224"/>
                  <a:gd name="T21" fmla="*/ 16 h 220"/>
                  <a:gd name="T22" fmla="*/ 160 w 224"/>
                  <a:gd name="T23" fmla="*/ 26 h 220"/>
                  <a:gd name="T24" fmla="*/ 153 w 224"/>
                  <a:gd name="T25" fmla="*/ 28 h 220"/>
                  <a:gd name="T26" fmla="*/ 150 w 224"/>
                  <a:gd name="T27" fmla="*/ 33 h 220"/>
                  <a:gd name="T28" fmla="*/ 148 w 224"/>
                  <a:gd name="T29" fmla="*/ 48 h 220"/>
                  <a:gd name="T30" fmla="*/ 143 w 224"/>
                  <a:gd name="T31" fmla="*/ 59 h 220"/>
                  <a:gd name="T32" fmla="*/ 80 w 224"/>
                  <a:gd name="T33" fmla="*/ 60 h 220"/>
                  <a:gd name="T34" fmla="*/ 40 w 224"/>
                  <a:gd name="T35" fmla="*/ 50 h 220"/>
                  <a:gd name="T36" fmla="*/ 36 w 224"/>
                  <a:gd name="T37" fmla="*/ 60 h 220"/>
                  <a:gd name="T38" fmla="*/ 36 w 224"/>
                  <a:gd name="T39" fmla="*/ 73 h 220"/>
                  <a:gd name="T40" fmla="*/ 43 w 224"/>
                  <a:gd name="T41" fmla="*/ 83 h 220"/>
                  <a:gd name="T42" fmla="*/ 25 w 224"/>
                  <a:gd name="T43" fmla="*/ 114 h 220"/>
                  <a:gd name="T44" fmla="*/ 20 w 224"/>
                  <a:gd name="T45" fmla="*/ 131 h 220"/>
                  <a:gd name="T46" fmla="*/ 14 w 224"/>
                  <a:gd name="T47" fmla="*/ 144 h 220"/>
                  <a:gd name="T48" fmla="*/ 4 w 224"/>
                  <a:gd name="T49" fmla="*/ 156 h 220"/>
                  <a:gd name="T50" fmla="*/ 0 w 224"/>
                  <a:gd name="T51" fmla="*/ 169 h 220"/>
                  <a:gd name="T52" fmla="*/ 6 w 224"/>
                  <a:gd name="T53" fmla="*/ 179 h 220"/>
                  <a:gd name="T54" fmla="*/ 16 w 224"/>
                  <a:gd name="T55" fmla="*/ 189 h 220"/>
                  <a:gd name="T56" fmla="*/ 20 w 224"/>
                  <a:gd name="T57" fmla="*/ 196 h 220"/>
                  <a:gd name="T58" fmla="*/ 23 w 224"/>
                  <a:gd name="T59" fmla="*/ 216 h 220"/>
                  <a:gd name="T60" fmla="*/ 28 w 224"/>
                  <a:gd name="T61" fmla="*/ 220 h 220"/>
                  <a:gd name="T62" fmla="*/ 43 w 224"/>
                  <a:gd name="T63" fmla="*/ 218 h 220"/>
                  <a:gd name="T64" fmla="*/ 53 w 224"/>
                  <a:gd name="T65" fmla="*/ 218 h 220"/>
                  <a:gd name="T66" fmla="*/ 78 w 224"/>
                  <a:gd name="T67" fmla="*/ 201 h 220"/>
                  <a:gd name="T68" fmla="*/ 95 w 224"/>
                  <a:gd name="T69" fmla="*/ 179 h 220"/>
                  <a:gd name="T70" fmla="*/ 111 w 224"/>
                  <a:gd name="T71" fmla="*/ 180 h 220"/>
                  <a:gd name="T72" fmla="*/ 120 w 224"/>
                  <a:gd name="T73" fmla="*/ 17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 h="220">
                    <a:moveTo>
                      <a:pt x="120" y="175"/>
                    </a:moveTo>
                    <a:lnTo>
                      <a:pt x="128" y="164"/>
                    </a:lnTo>
                    <a:lnTo>
                      <a:pt x="145" y="164"/>
                    </a:lnTo>
                    <a:lnTo>
                      <a:pt x="153" y="170"/>
                    </a:lnTo>
                    <a:lnTo>
                      <a:pt x="190" y="95"/>
                    </a:lnTo>
                    <a:lnTo>
                      <a:pt x="208" y="74"/>
                    </a:lnTo>
                    <a:lnTo>
                      <a:pt x="214" y="64"/>
                    </a:lnTo>
                    <a:lnTo>
                      <a:pt x="211" y="51"/>
                    </a:lnTo>
                    <a:lnTo>
                      <a:pt x="224" y="16"/>
                    </a:lnTo>
                    <a:lnTo>
                      <a:pt x="176" y="0"/>
                    </a:lnTo>
                    <a:lnTo>
                      <a:pt x="166" y="16"/>
                    </a:lnTo>
                    <a:lnTo>
                      <a:pt x="160" y="26"/>
                    </a:lnTo>
                    <a:lnTo>
                      <a:pt x="153" y="28"/>
                    </a:lnTo>
                    <a:lnTo>
                      <a:pt x="150" y="33"/>
                    </a:lnTo>
                    <a:lnTo>
                      <a:pt x="148" y="48"/>
                    </a:lnTo>
                    <a:lnTo>
                      <a:pt x="143" y="59"/>
                    </a:lnTo>
                    <a:lnTo>
                      <a:pt x="80" y="60"/>
                    </a:lnTo>
                    <a:lnTo>
                      <a:pt x="40" y="50"/>
                    </a:lnTo>
                    <a:lnTo>
                      <a:pt x="36" y="60"/>
                    </a:lnTo>
                    <a:lnTo>
                      <a:pt x="36" y="73"/>
                    </a:lnTo>
                    <a:lnTo>
                      <a:pt x="43" y="83"/>
                    </a:lnTo>
                    <a:lnTo>
                      <a:pt x="25" y="114"/>
                    </a:lnTo>
                    <a:lnTo>
                      <a:pt x="20" y="131"/>
                    </a:lnTo>
                    <a:lnTo>
                      <a:pt x="14" y="144"/>
                    </a:lnTo>
                    <a:lnTo>
                      <a:pt x="4" y="156"/>
                    </a:lnTo>
                    <a:lnTo>
                      <a:pt x="0" y="169"/>
                    </a:lnTo>
                    <a:lnTo>
                      <a:pt x="6" y="179"/>
                    </a:lnTo>
                    <a:lnTo>
                      <a:pt x="16" y="189"/>
                    </a:lnTo>
                    <a:lnTo>
                      <a:pt x="20" y="196"/>
                    </a:lnTo>
                    <a:lnTo>
                      <a:pt x="23" y="216"/>
                    </a:lnTo>
                    <a:lnTo>
                      <a:pt x="28" y="220"/>
                    </a:lnTo>
                    <a:lnTo>
                      <a:pt x="43" y="218"/>
                    </a:lnTo>
                    <a:lnTo>
                      <a:pt x="53" y="218"/>
                    </a:lnTo>
                    <a:lnTo>
                      <a:pt x="78" y="201"/>
                    </a:lnTo>
                    <a:lnTo>
                      <a:pt x="95" y="179"/>
                    </a:lnTo>
                    <a:lnTo>
                      <a:pt x="111" y="180"/>
                    </a:lnTo>
                    <a:lnTo>
                      <a:pt x="120" y="17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2" name="Freeform 318"/>
              <p:cNvSpPr>
                <a:spLocks/>
              </p:cNvSpPr>
              <p:nvPr/>
            </p:nvSpPr>
            <p:spPr bwMode="auto">
              <a:xfrm>
                <a:off x="1092494" y="3375879"/>
                <a:ext cx="121208" cy="80121"/>
              </a:xfrm>
              <a:custGeom>
                <a:avLst/>
                <a:gdLst>
                  <a:gd name="T0" fmla="*/ 37 w 59"/>
                  <a:gd name="T1" fmla="*/ 0 h 39"/>
                  <a:gd name="T2" fmla="*/ 59 w 59"/>
                  <a:gd name="T3" fmla="*/ 1 h 39"/>
                  <a:gd name="T4" fmla="*/ 51 w 59"/>
                  <a:gd name="T5" fmla="*/ 21 h 39"/>
                  <a:gd name="T6" fmla="*/ 15 w 59"/>
                  <a:gd name="T7" fmla="*/ 39 h 39"/>
                  <a:gd name="T8" fmla="*/ 0 w 59"/>
                  <a:gd name="T9" fmla="*/ 28 h 39"/>
                  <a:gd name="T10" fmla="*/ 17 w 59"/>
                  <a:gd name="T11" fmla="*/ 4 h 39"/>
                  <a:gd name="T12" fmla="*/ 37 w 59"/>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59" h="39">
                    <a:moveTo>
                      <a:pt x="37" y="0"/>
                    </a:moveTo>
                    <a:lnTo>
                      <a:pt x="59" y="1"/>
                    </a:lnTo>
                    <a:lnTo>
                      <a:pt x="51" y="21"/>
                    </a:lnTo>
                    <a:lnTo>
                      <a:pt x="15" y="39"/>
                    </a:lnTo>
                    <a:lnTo>
                      <a:pt x="0" y="28"/>
                    </a:lnTo>
                    <a:lnTo>
                      <a:pt x="17" y="4"/>
                    </a:lnTo>
                    <a:lnTo>
                      <a:pt x="37" y="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3" name="Freeform 319"/>
              <p:cNvSpPr>
                <a:spLocks/>
              </p:cNvSpPr>
              <p:nvPr/>
            </p:nvSpPr>
            <p:spPr bwMode="auto">
              <a:xfrm>
                <a:off x="1090440" y="2328147"/>
                <a:ext cx="620422" cy="616313"/>
              </a:xfrm>
              <a:custGeom>
                <a:avLst/>
                <a:gdLst>
                  <a:gd name="T0" fmla="*/ 53 w 302"/>
                  <a:gd name="T1" fmla="*/ 173 h 300"/>
                  <a:gd name="T2" fmla="*/ 66 w 302"/>
                  <a:gd name="T3" fmla="*/ 159 h 300"/>
                  <a:gd name="T4" fmla="*/ 78 w 302"/>
                  <a:gd name="T5" fmla="*/ 138 h 300"/>
                  <a:gd name="T6" fmla="*/ 97 w 302"/>
                  <a:gd name="T7" fmla="*/ 139 h 300"/>
                  <a:gd name="T8" fmla="*/ 102 w 302"/>
                  <a:gd name="T9" fmla="*/ 129 h 300"/>
                  <a:gd name="T10" fmla="*/ 93 w 302"/>
                  <a:gd name="T11" fmla="*/ 118 h 300"/>
                  <a:gd name="T12" fmla="*/ 112 w 302"/>
                  <a:gd name="T13" fmla="*/ 116 h 300"/>
                  <a:gd name="T14" fmla="*/ 133 w 302"/>
                  <a:gd name="T15" fmla="*/ 124 h 300"/>
                  <a:gd name="T16" fmla="*/ 163 w 302"/>
                  <a:gd name="T17" fmla="*/ 124 h 300"/>
                  <a:gd name="T18" fmla="*/ 143 w 302"/>
                  <a:gd name="T19" fmla="*/ 146 h 300"/>
                  <a:gd name="T20" fmla="*/ 140 w 302"/>
                  <a:gd name="T21" fmla="*/ 158 h 300"/>
                  <a:gd name="T22" fmla="*/ 155 w 302"/>
                  <a:gd name="T23" fmla="*/ 183 h 300"/>
                  <a:gd name="T24" fmla="*/ 163 w 302"/>
                  <a:gd name="T25" fmla="*/ 203 h 300"/>
                  <a:gd name="T26" fmla="*/ 163 w 302"/>
                  <a:gd name="T27" fmla="*/ 224 h 300"/>
                  <a:gd name="T28" fmla="*/ 178 w 302"/>
                  <a:gd name="T29" fmla="*/ 224 h 300"/>
                  <a:gd name="T30" fmla="*/ 177 w 302"/>
                  <a:gd name="T31" fmla="*/ 239 h 300"/>
                  <a:gd name="T32" fmla="*/ 165 w 302"/>
                  <a:gd name="T33" fmla="*/ 251 h 300"/>
                  <a:gd name="T34" fmla="*/ 155 w 302"/>
                  <a:gd name="T35" fmla="*/ 255 h 300"/>
                  <a:gd name="T36" fmla="*/ 157 w 302"/>
                  <a:gd name="T37" fmla="*/ 276 h 300"/>
                  <a:gd name="T38" fmla="*/ 182 w 302"/>
                  <a:gd name="T39" fmla="*/ 283 h 300"/>
                  <a:gd name="T40" fmla="*/ 188 w 302"/>
                  <a:gd name="T41" fmla="*/ 296 h 300"/>
                  <a:gd name="T42" fmla="*/ 212 w 302"/>
                  <a:gd name="T43" fmla="*/ 300 h 300"/>
                  <a:gd name="T44" fmla="*/ 207 w 302"/>
                  <a:gd name="T45" fmla="*/ 273 h 300"/>
                  <a:gd name="T46" fmla="*/ 223 w 302"/>
                  <a:gd name="T47" fmla="*/ 263 h 300"/>
                  <a:gd name="T48" fmla="*/ 230 w 302"/>
                  <a:gd name="T49" fmla="*/ 239 h 300"/>
                  <a:gd name="T50" fmla="*/ 271 w 302"/>
                  <a:gd name="T51" fmla="*/ 196 h 300"/>
                  <a:gd name="T52" fmla="*/ 291 w 302"/>
                  <a:gd name="T53" fmla="*/ 158 h 300"/>
                  <a:gd name="T54" fmla="*/ 282 w 302"/>
                  <a:gd name="T55" fmla="*/ 119 h 300"/>
                  <a:gd name="T56" fmla="*/ 302 w 302"/>
                  <a:gd name="T57" fmla="*/ 81 h 300"/>
                  <a:gd name="T58" fmla="*/ 295 w 302"/>
                  <a:gd name="T59" fmla="*/ 56 h 300"/>
                  <a:gd name="T60" fmla="*/ 263 w 302"/>
                  <a:gd name="T61" fmla="*/ 23 h 300"/>
                  <a:gd name="T62" fmla="*/ 211 w 302"/>
                  <a:gd name="T63" fmla="*/ 0 h 300"/>
                  <a:gd name="T64" fmla="*/ 191 w 302"/>
                  <a:gd name="T65" fmla="*/ 11 h 300"/>
                  <a:gd name="T66" fmla="*/ 160 w 302"/>
                  <a:gd name="T67" fmla="*/ 30 h 300"/>
                  <a:gd name="T68" fmla="*/ 145 w 302"/>
                  <a:gd name="T69" fmla="*/ 20 h 300"/>
                  <a:gd name="T70" fmla="*/ 96 w 302"/>
                  <a:gd name="T71" fmla="*/ 39 h 300"/>
                  <a:gd name="T72" fmla="*/ 81 w 302"/>
                  <a:gd name="T73" fmla="*/ 31 h 300"/>
                  <a:gd name="T74" fmla="*/ 41 w 302"/>
                  <a:gd name="T75" fmla="*/ 53 h 300"/>
                  <a:gd name="T76" fmla="*/ 43 w 302"/>
                  <a:gd name="T77" fmla="*/ 75 h 300"/>
                  <a:gd name="T78" fmla="*/ 7 w 302"/>
                  <a:gd name="T79" fmla="*/ 129 h 300"/>
                  <a:gd name="T80" fmla="*/ 7 w 302"/>
                  <a:gd name="T81" fmla="*/ 154 h 300"/>
                  <a:gd name="T82" fmla="*/ 10 w 302"/>
                  <a:gd name="T83" fmla="*/ 168 h 300"/>
                  <a:gd name="T84" fmla="*/ 0 w 302"/>
                  <a:gd name="T85" fmla="*/ 179 h 300"/>
                  <a:gd name="T86" fmla="*/ 0 w 302"/>
                  <a:gd name="T87" fmla="*/ 188 h 300"/>
                  <a:gd name="T88" fmla="*/ 26 w 302"/>
                  <a:gd name="T89" fmla="*/ 184 h 300"/>
                  <a:gd name="T90" fmla="*/ 41 w 302"/>
                  <a:gd name="T91" fmla="*/ 181 h 300"/>
                  <a:gd name="T92" fmla="*/ 53 w 302"/>
                  <a:gd name="T93" fmla="*/ 17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2" h="300">
                    <a:moveTo>
                      <a:pt x="53" y="173"/>
                    </a:moveTo>
                    <a:lnTo>
                      <a:pt x="66" y="159"/>
                    </a:lnTo>
                    <a:lnTo>
                      <a:pt x="78" y="138"/>
                    </a:lnTo>
                    <a:lnTo>
                      <a:pt x="97" y="139"/>
                    </a:lnTo>
                    <a:lnTo>
                      <a:pt x="102" y="129"/>
                    </a:lnTo>
                    <a:lnTo>
                      <a:pt x="93" y="118"/>
                    </a:lnTo>
                    <a:lnTo>
                      <a:pt x="112" y="116"/>
                    </a:lnTo>
                    <a:lnTo>
                      <a:pt x="133" y="124"/>
                    </a:lnTo>
                    <a:lnTo>
                      <a:pt x="163" y="124"/>
                    </a:lnTo>
                    <a:lnTo>
                      <a:pt x="143" y="146"/>
                    </a:lnTo>
                    <a:lnTo>
                      <a:pt x="140" y="158"/>
                    </a:lnTo>
                    <a:lnTo>
                      <a:pt x="155" y="183"/>
                    </a:lnTo>
                    <a:lnTo>
                      <a:pt x="163" y="203"/>
                    </a:lnTo>
                    <a:lnTo>
                      <a:pt x="163" y="224"/>
                    </a:lnTo>
                    <a:lnTo>
                      <a:pt x="178" y="224"/>
                    </a:lnTo>
                    <a:lnTo>
                      <a:pt x="177" y="239"/>
                    </a:lnTo>
                    <a:lnTo>
                      <a:pt x="165" y="251"/>
                    </a:lnTo>
                    <a:lnTo>
                      <a:pt x="155" y="255"/>
                    </a:lnTo>
                    <a:lnTo>
                      <a:pt x="157" y="276"/>
                    </a:lnTo>
                    <a:lnTo>
                      <a:pt x="182" y="283"/>
                    </a:lnTo>
                    <a:lnTo>
                      <a:pt x="188" y="296"/>
                    </a:lnTo>
                    <a:lnTo>
                      <a:pt x="212" y="300"/>
                    </a:lnTo>
                    <a:lnTo>
                      <a:pt x="207" y="273"/>
                    </a:lnTo>
                    <a:lnTo>
                      <a:pt x="223" y="263"/>
                    </a:lnTo>
                    <a:lnTo>
                      <a:pt x="230" y="239"/>
                    </a:lnTo>
                    <a:lnTo>
                      <a:pt x="271" y="196"/>
                    </a:lnTo>
                    <a:lnTo>
                      <a:pt x="291" y="158"/>
                    </a:lnTo>
                    <a:lnTo>
                      <a:pt x="282" y="119"/>
                    </a:lnTo>
                    <a:lnTo>
                      <a:pt x="302" y="81"/>
                    </a:lnTo>
                    <a:lnTo>
                      <a:pt x="295" y="56"/>
                    </a:lnTo>
                    <a:lnTo>
                      <a:pt x="263" y="23"/>
                    </a:lnTo>
                    <a:lnTo>
                      <a:pt x="211" y="0"/>
                    </a:lnTo>
                    <a:lnTo>
                      <a:pt x="191" y="11"/>
                    </a:lnTo>
                    <a:lnTo>
                      <a:pt x="160" y="30"/>
                    </a:lnTo>
                    <a:lnTo>
                      <a:pt x="145" y="20"/>
                    </a:lnTo>
                    <a:lnTo>
                      <a:pt x="96" y="39"/>
                    </a:lnTo>
                    <a:lnTo>
                      <a:pt x="81" y="31"/>
                    </a:lnTo>
                    <a:lnTo>
                      <a:pt x="41" y="53"/>
                    </a:lnTo>
                    <a:lnTo>
                      <a:pt x="43" y="75"/>
                    </a:lnTo>
                    <a:lnTo>
                      <a:pt x="7" y="129"/>
                    </a:lnTo>
                    <a:lnTo>
                      <a:pt x="7" y="154"/>
                    </a:lnTo>
                    <a:lnTo>
                      <a:pt x="10" y="168"/>
                    </a:lnTo>
                    <a:lnTo>
                      <a:pt x="0" y="179"/>
                    </a:lnTo>
                    <a:lnTo>
                      <a:pt x="0" y="188"/>
                    </a:lnTo>
                    <a:lnTo>
                      <a:pt x="26" y="184"/>
                    </a:lnTo>
                    <a:lnTo>
                      <a:pt x="41" y="181"/>
                    </a:lnTo>
                    <a:lnTo>
                      <a:pt x="53" y="173"/>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4" name="Freeform 320"/>
              <p:cNvSpPr>
                <a:spLocks/>
              </p:cNvSpPr>
              <p:nvPr/>
            </p:nvSpPr>
            <p:spPr bwMode="auto">
              <a:xfrm>
                <a:off x="1891647" y="2872557"/>
                <a:ext cx="343081" cy="829968"/>
              </a:xfrm>
              <a:custGeom>
                <a:avLst/>
                <a:gdLst>
                  <a:gd name="T0" fmla="*/ 38 w 167"/>
                  <a:gd name="T1" fmla="*/ 176 h 404"/>
                  <a:gd name="T2" fmla="*/ 53 w 167"/>
                  <a:gd name="T3" fmla="*/ 186 h 404"/>
                  <a:gd name="T4" fmla="*/ 28 w 167"/>
                  <a:gd name="T5" fmla="*/ 218 h 404"/>
                  <a:gd name="T6" fmla="*/ 17 w 167"/>
                  <a:gd name="T7" fmla="*/ 238 h 404"/>
                  <a:gd name="T8" fmla="*/ 11 w 167"/>
                  <a:gd name="T9" fmla="*/ 264 h 404"/>
                  <a:gd name="T10" fmla="*/ 7 w 167"/>
                  <a:gd name="T11" fmla="*/ 280 h 404"/>
                  <a:gd name="T12" fmla="*/ 10 w 167"/>
                  <a:gd name="T13" fmla="*/ 286 h 404"/>
                  <a:gd name="T14" fmla="*/ 18 w 167"/>
                  <a:gd name="T15" fmla="*/ 288 h 404"/>
                  <a:gd name="T16" fmla="*/ 22 w 167"/>
                  <a:gd name="T17" fmla="*/ 295 h 404"/>
                  <a:gd name="T18" fmla="*/ 23 w 167"/>
                  <a:gd name="T19" fmla="*/ 335 h 404"/>
                  <a:gd name="T20" fmla="*/ 47 w 167"/>
                  <a:gd name="T21" fmla="*/ 373 h 404"/>
                  <a:gd name="T22" fmla="*/ 46 w 167"/>
                  <a:gd name="T23" fmla="*/ 383 h 404"/>
                  <a:gd name="T24" fmla="*/ 42 w 167"/>
                  <a:gd name="T25" fmla="*/ 391 h 404"/>
                  <a:gd name="T26" fmla="*/ 60 w 167"/>
                  <a:gd name="T27" fmla="*/ 404 h 404"/>
                  <a:gd name="T28" fmla="*/ 101 w 167"/>
                  <a:gd name="T29" fmla="*/ 361 h 404"/>
                  <a:gd name="T30" fmla="*/ 97 w 167"/>
                  <a:gd name="T31" fmla="*/ 343 h 404"/>
                  <a:gd name="T32" fmla="*/ 138 w 167"/>
                  <a:gd name="T33" fmla="*/ 318 h 404"/>
                  <a:gd name="T34" fmla="*/ 131 w 167"/>
                  <a:gd name="T35" fmla="*/ 219 h 404"/>
                  <a:gd name="T36" fmla="*/ 107 w 167"/>
                  <a:gd name="T37" fmla="*/ 209 h 404"/>
                  <a:gd name="T38" fmla="*/ 88 w 167"/>
                  <a:gd name="T39" fmla="*/ 174 h 404"/>
                  <a:gd name="T40" fmla="*/ 111 w 167"/>
                  <a:gd name="T41" fmla="*/ 131 h 404"/>
                  <a:gd name="T42" fmla="*/ 167 w 167"/>
                  <a:gd name="T43" fmla="*/ 100 h 404"/>
                  <a:gd name="T44" fmla="*/ 157 w 167"/>
                  <a:gd name="T45" fmla="*/ 54 h 404"/>
                  <a:gd name="T46" fmla="*/ 167 w 167"/>
                  <a:gd name="T47" fmla="*/ 35 h 404"/>
                  <a:gd name="T48" fmla="*/ 148 w 167"/>
                  <a:gd name="T49" fmla="*/ 6 h 404"/>
                  <a:gd name="T50" fmla="*/ 107 w 167"/>
                  <a:gd name="T51" fmla="*/ 13 h 404"/>
                  <a:gd name="T52" fmla="*/ 83 w 167"/>
                  <a:gd name="T53" fmla="*/ 0 h 404"/>
                  <a:gd name="T54" fmla="*/ 76 w 167"/>
                  <a:gd name="T55" fmla="*/ 9 h 404"/>
                  <a:gd name="T56" fmla="*/ 47 w 167"/>
                  <a:gd name="T57" fmla="*/ 25 h 404"/>
                  <a:gd name="T58" fmla="*/ 52 w 167"/>
                  <a:gd name="T59" fmla="*/ 51 h 404"/>
                  <a:gd name="T60" fmla="*/ 30 w 167"/>
                  <a:gd name="T61" fmla="*/ 88 h 404"/>
                  <a:gd name="T62" fmla="*/ 25 w 167"/>
                  <a:gd name="T63" fmla="*/ 101 h 404"/>
                  <a:gd name="T64" fmla="*/ 6 w 167"/>
                  <a:gd name="T65" fmla="*/ 119 h 404"/>
                  <a:gd name="T66" fmla="*/ 0 w 167"/>
                  <a:gd name="T67" fmla="*/ 134 h 404"/>
                  <a:gd name="T68" fmla="*/ 0 w 167"/>
                  <a:gd name="T69" fmla="*/ 145 h 404"/>
                  <a:gd name="T70" fmla="*/ 15 w 167"/>
                  <a:gd name="T71" fmla="*/ 174 h 404"/>
                  <a:gd name="T72" fmla="*/ 38 w 167"/>
                  <a:gd name="T73" fmla="*/ 17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 h="404">
                    <a:moveTo>
                      <a:pt x="38" y="176"/>
                    </a:moveTo>
                    <a:lnTo>
                      <a:pt x="53" y="186"/>
                    </a:lnTo>
                    <a:lnTo>
                      <a:pt x="28" y="218"/>
                    </a:lnTo>
                    <a:lnTo>
                      <a:pt x="17" y="238"/>
                    </a:lnTo>
                    <a:lnTo>
                      <a:pt x="11" y="264"/>
                    </a:lnTo>
                    <a:lnTo>
                      <a:pt x="7" y="280"/>
                    </a:lnTo>
                    <a:lnTo>
                      <a:pt x="10" y="286"/>
                    </a:lnTo>
                    <a:lnTo>
                      <a:pt x="18" y="288"/>
                    </a:lnTo>
                    <a:lnTo>
                      <a:pt x="22" y="295"/>
                    </a:lnTo>
                    <a:lnTo>
                      <a:pt x="23" y="335"/>
                    </a:lnTo>
                    <a:lnTo>
                      <a:pt x="47" y="373"/>
                    </a:lnTo>
                    <a:lnTo>
                      <a:pt x="46" y="383"/>
                    </a:lnTo>
                    <a:lnTo>
                      <a:pt x="42" y="391"/>
                    </a:lnTo>
                    <a:lnTo>
                      <a:pt x="60" y="404"/>
                    </a:lnTo>
                    <a:lnTo>
                      <a:pt x="101" y="361"/>
                    </a:lnTo>
                    <a:lnTo>
                      <a:pt x="97" y="343"/>
                    </a:lnTo>
                    <a:lnTo>
                      <a:pt x="138" y="318"/>
                    </a:lnTo>
                    <a:lnTo>
                      <a:pt x="131" y="219"/>
                    </a:lnTo>
                    <a:lnTo>
                      <a:pt x="107" y="209"/>
                    </a:lnTo>
                    <a:lnTo>
                      <a:pt x="88" y="174"/>
                    </a:lnTo>
                    <a:lnTo>
                      <a:pt x="111" y="131"/>
                    </a:lnTo>
                    <a:lnTo>
                      <a:pt x="167" y="100"/>
                    </a:lnTo>
                    <a:lnTo>
                      <a:pt x="157" y="54"/>
                    </a:lnTo>
                    <a:lnTo>
                      <a:pt x="167" y="35"/>
                    </a:lnTo>
                    <a:lnTo>
                      <a:pt x="148" y="6"/>
                    </a:lnTo>
                    <a:lnTo>
                      <a:pt x="107" y="13"/>
                    </a:lnTo>
                    <a:lnTo>
                      <a:pt x="83" y="0"/>
                    </a:lnTo>
                    <a:lnTo>
                      <a:pt x="76" y="9"/>
                    </a:lnTo>
                    <a:lnTo>
                      <a:pt x="47" y="25"/>
                    </a:lnTo>
                    <a:lnTo>
                      <a:pt x="52" y="51"/>
                    </a:lnTo>
                    <a:lnTo>
                      <a:pt x="30" y="88"/>
                    </a:lnTo>
                    <a:lnTo>
                      <a:pt x="25" y="101"/>
                    </a:lnTo>
                    <a:lnTo>
                      <a:pt x="6" y="119"/>
                    </a:lnTo>
                    <a:lnTo>
                      <a:pt x="0" y="134"/>
                    </a:lnTo>
                    <a:lnTo>
                      <a:pt x="0" y="145"/>
                    </a:lnTo>
                    <a:lnTo>
                      <a:pt x="15" y="174"/>
                    </a:lnTo>
                    <a:lnTo>
                      <a:pt x="38" y="176"/>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5" name="Freeform 178"/>
              <p:cNvSpPr>
                <a:spLocks/>
              </p:cNvSpPr>
              <p:nvPr/>
            </p:nvSpPr>
            <p:spPr bwMode="auto">
              <a:xfrm>
                <a:off x="2021073" y="975338"/>
                <a:ext cx="369788" cy="729304"/>
              </a:xfrm>
              <a:custGeom>
                <a:avLst/>
                <a:gdLst>
                  <a:gd name="T0" fmla="*/ 89 w 180"/>
                  <a:gd name="T1" fmla="*/ 55 h 355"/>
                  <a:gd name="T2" fmla="*/ 121 w 180"/>
                  <a:gd name="T3" fmla="*/ 0 h 355"/>
                  <a:gd name="T4" fmla="*/ 155 w 180"/>
                  <a:gd name="T5" fmla="*/ 17 h 355"/>
                  <a:gd name="T6" fmla="*/ 180 w 180"/>
                  <a:gd name="T7" fmla="*/ 41 h 355"/>
                  <a:gd name="T8" fmla="*/ 180 w 180"/>
                  <a:gd name="T9" fmla="*/ 119 h 355"/>
                  <a:gd name="T10" fmla="*/ 136 w 180"/>
                  <a:gd name="T11" fmla="*/ 194 h 355"/>
                  <a:gd name="T12" fmla="*/ 117 w 180"/>
                  <a:gd name="T13" fmla="*/ 222 h 355"/>
                  <a:gd name="T14" fmla="*/ 107 w 180"/>
                  <a:gd name="T15" fmla="*/ 292 h 355"/>
                  <a:gd name="T16" fmla="*/ 66 w 180"/>
                  <a:gd name="T17" fmla="*/ 355 h 355"/>
                  <a:gd name="T18" fmla="*/ 9 w 180"/>
                  <a:gd name="T19" fmla="*/ 314 h 355"/>
                  <a:gd name="T20" fmla="*/ 15 w 180"/>
                  <a:gd name="T21" fmla="*/ 239 h 355"/>
                  <a:gd name="T22" fmla="*/ 0 w 180"/>
                  <a:gd name="T23" fmla="*/ 215 h 355"/>
                  <a:gd name="T24" fmla="*/ 10 w 180"/>
                  <a:gd name="T25" fmla="*/ 90 h 355"/>
                  <a:gd name="T26" fmla="*/ 36 w 180"/>
                  <a:gd name="T27" fmla="*/ 42 h 355"/>
                  <a:gd name="T28" fmla="*/ 89 w 180"/>
                  <a:gd name="T29" fmla="*/ 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 h="355">
                    <a:moveTo>
                      <a:pt x="89" y="55"/>
                    </a:moveTo>
                    <a:lnTo>
                      <a:pt x="121" y="0"/>
                    </a:lnTo>
                    <a:lnTo>
                      <a:pt x="155" y="17"/>
                    </a:lnTo>
                    <a:lnTo>
                      <a:pt x="180" y="41"/>
                    </a:lnTo>
                    <a:lnTo>
                      <a:pt x="180" y="119"/>
                    </a:lnTo>
                    <a:lnTo>
                      <a:pt x="136" y="194"/>
                    </a:lnTo>
                    <a:lnTo>
                      <a:pt x="117" y="222"/>
                    </a:lnTo>
                    <a:lnTo>
                      <a:pt x="107" y="292"/>
                    </a:lnTo>
                    <a:lnTo>
                      <a:pt x="66" y="355"/>
                    </a:lnTo>
                    <a:lnTo>
                      <a:pt x="9" y="314"/>
                    </a:lnTo>
                    <a:lnTo>
                      <a:pt x="15" y="239"/>
                    </a:lnTo>
                    <a:lnTo>
                      <a:pt x="0" y="215"/>
                    </a:lnTo>
                    <a:lnTo>
                      <a:pt x="10" y="90"/>
                    </a:lnTo>
                    <a:lnTo>
                      <a:pt x="36" y="42"/>
                    </a:lnTo>
                    <a:lnTo>
                      <a:pt x="89" y="5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6" name="Freeform 200"/>
              <p:cNvSpPr>
                <a:spLocks/>
              </p:cNvSpPr>
              <p:nvPr/>
            </p:nvSpPr>
            <p:spPr bwMode="auto">
              <a:xfrm>
                <a:off x="1476663" y="800716"/>
                <a:ext cx="618368" cy="979938"/>
              </a:xfrm>
              <a:custGeom>
                <a:avLst/>
                <a:gdLst>
                  <a:gd name="T0" fmla="*/ 112 w 301"/>
                  <a:gd name="T1" fmla="*/ 291 h 477"/>
                  <a:gd name="T2" fmla="*/ 126 w 301"/>
                  <a:gd name="T3" fmla="*/ 284 h 477"/>
                  <a:gd name="T4" fmla="*/ 127 w 301"/>
                  <a:gd name="T5" fmla="*/ 261 h 477"/>
                  <a:gd name="T6" fmla="*/ 111 w 301"/>
                  <a:gd name="T7" fmla="*/ 257 h 477"/>
                  <a:gd name="T8" fmla="*/ 112 w 301"/>
                  <a:gd name="T9" fmla="*/ 229 h 477"/>
                  <a:gd name="T10" fmla="*/ 92 w 301"/>
                  <a:gd name="T11" fmla="*/ 189 h 477"/>
                  <a:gd name="T12" fmla="*/ 90 w 301"/>
                  <a:gd name="T13" fmla="*/ 165 h 477"/>
                  <a:gd name="T14" fmla="*/ 56 w 301"/>
                  <a:gd name="T15" fmla="*/ 106 h 477"/>
                  <a:gd name="T16" fmla="*/ 29 w 301"/>
                  <a:gd name="T17" fmla="*/ 99 h 477"/>
                  <a:gd name="T18" fmla="*/ 31 w 301"/>
                  <a:gd name="T19" fmla="*/ 64 h 477"/>
                  <a:gd name="T20" fmla="*/ 0 w 301"/>
                  <a:gd name="T21" fmla="*/ 26 h 477"/>
                  <a:gd name="T22" fmla="*/ 61 w 301"/>
                  <a:gd name="T23" fmla="*/ 5 h 477"/>
                  <a:gd name="T24" fmla="*/ 122 w 301"/>
                  <a:gd name="T25" fmla="*/ 69 h 477"/>
                  <a:gd name="T26" fmla="*/ 116 w 301"/>
                  <a:gd name="T27" fmla="*/ 0 h 477"/>
                  <a:gd name="T28" fmla="*/ 196 w 301"/>
                  <a:gd name="T29" fmla="*/ 2 h 477"/>
                  <a:gd name="T30" fmla="*/ 210 w 301"/>
                  <a:gd name="T31" fmla="*/ 69 h 477"/>
                  <a:gd name="T32" fmla="*/ 247 w 301"/>
                  <a:gd name="T33" fmla="*/ 85 h 477"/>
                  <a:gd name="T34" fmla="*/ 284 w 301"/>
                  <a:gd name="T35" fmla="*/ 77 h 477"/>
                  <a:gd name="T36" fmla="*/ 301 w 301"/>
                  <a:gd name="T37" fmla="*/ 127 h 477"/>
                  <a:gd name="T38" fmla="*/ 275 w 301"/>
                  <a:gd name="T39" fmla="*/ 175 h 477"/>
                  <a:gd name="T40" fmla="*/ 265 w 301"/>
                  <a:gd name="T41" fmla="*/ 300 h 477"/>
                  <a:gd name="T42" fmla="*/ 280 w 301"/>
                  <a:gd name="T43" fmla="*/ 324 h 477"/>
                  <a:gd name="T44" fmla="*/ 274 w 301"/>
                  <a:gd name="T45" fmla="*/ 399 h 477"/>
                  <a:gd name="T46" fmla="*/ 259 w 301"/>
                  <a:gd name="T47" fmla="*/ 404 h 477"/>
                  <a:gd name="T48" fmla="*/ 244 w 301"/>
                  <a:gd name="T49" fmla="*/ 395 h 477"/>
                  <a:gd name="T50" fmla="*/ 217 w 301"/>
                  <a:gd name="T51" fmla="*/ 392 h 477"/>
                  <a:gd name="T52" fmla="*/ 190 w 301"/>
                  <a:gd name="T53" fmla="*/ 389 h 477"/>
                  <a:gd name="T54" fmla="*/ 169 w 301"/>
                  <a:gd name="T55" fmla="*/ 414 h 477"/>
                  <a:gd name="T56" fmla="*/ 184 w 301"/>
                  <a:gd name="T57" fmla="*/ 460 h 477"/>
                  <a:gd name="T58" fmla="*/ 147 w 301"/>
                  <a:gd name="T59" fmla="*/ 477 h 477"/>
                  <a:gd name="T60" fmla="*/ 112 w 301"/>
                  <a:gd name="T61" fmla="*/ 437 h 477"/>
                  <a:gd name="T62" fmla="*/ 65 w 301"/>
                  <a:gd name="T63" fmla="*/ 449 h 477"/>
                  <a:gd name="T64" fmla="*/ 47 w 301"/>
                  <a:gd name="T65" fmla="*/ 432 h 477"/>
                  <a:gd name="T66" fmla="*/ 79 w 301"/>
                  <a:gd name="T67" fmla="*/ 377 h 477"/>
                  <a:gd name="T68" fmla="*/ 97 w 301"/>
                  <a:gd name="T69" fmla="*/ 380 h 477"/>
                  <a:gd name="T70" fmla="*/ 116 w 301"/>
                  <a:gd name="T71" fmla="*/ 325 h 477"/>
                  <a:gd name="T72" fmla="*/ 106 w 301"/>
                  <a:gd name="T73" fmla="*/ 314 h 477"/>
                  <a:gd name="T74" fmla="*/ 112 w 301"/>
                  <a:gd name="T75" fmla="*/ 29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477">
                    <a:moveTo>
                      <a:pt x="112" y="291"/>
                    </a:moveTo>
                    <a:lnTo>
                      <a:pt x="126" y="284"/>
                    </a:lnTo>
                    <a:lnTo>
                      <a:pt x="127" y="261"/>
                    </a:lnTo>
                    <a:lnTo>
                      <a:pt x="111" y="257"/>
                    </a:lnTo>
                    <a:lnTo>
                      <a:pt x="112" y="229"/>
                    </a:lnTo>
                    <a:lnTo>
                      <a:pt x="92" y="189"/>
                    </a:lnTo>
                    <a:lnTo>
                      <a:pt x="90" y="165"/>
                    </a:lnTo>
                    <a:lnTo>
                      <a:pt x="56" y="106"/>
                    </a:lnTo>
                    <a:lnTo>
                      <a:pt x="29" y="99"/>
                    </a:lnTo>
                    <a:lnTo>
                      <a:pt x="31" y="64"/>
                    </a:lnTo>
                    <a:lnTo>
                      <a:pt x="0" y="26"/>
                    </a:lnTo>
                    <a:lnTo>
                      <a:pt x="61" y="5"/>
                    </a:lnTo>
                    <a:lnTo>
                      <a:pt x="122" y="69"/>
                    </a:lnTo>
                    <a:lnTo>
                      <a:pt x="116" y="0"/>
                    </a:lnTo>
                    <a:lnTo>
                      <a:pt x="196" y="2"/>
                    </a:lnTo>
                    <a:lnTo>
                      <a:pt x="210" y="69"/>
                    </a:lnTo>
                    <a:lnTo>
                      <a:pt x="247" y="85"/>
                    </a:lnTo>
                    <a:lnTo>
                      <a:pt x="284" y="77"/>
                    </a:lnTo>
                    <a:lnTo>
                      <a:pt x="301" y="127"/>
                    </a:lnTo>
                    <a:lnTo>
                      <a:pt x="275" y="175"/>
                    </a:lnTo>
                    <a:lnTo>
                      <a:pt x="265" y="300"/>
                    </a:lnTo>
                    <a:lnTo>
                      <a:pt x="280" y="324"/>
                    </a:lnTo>
                    <a:lnTo>
                      <a:pt x="274" y="399"/>
                    </a:lnTo>
                    <a:lnTo>
                      <a:pt x="259" y="404"/>
                    </a:lnTo>
                    <a:lnTo>
                      <a:pt x="244" y="395"/>
                    </a:lnTo>
                    <a:lnTo>
                      <a:pt x="217" y="392"/>
                    </a:lnTo>
                    <a:lnTo>
                      <a:pt x="190" y="389"/>
                    </a:lnTo>
                    <a:lnTo>
                      <a:pt x="169" y="414"/>
                    </a:lnTo>
                    <a:lnTo>
                      <a:pt x="184" y="460"/>
                    </a:lnTo>
                    <a:lnTo>
                      <a:pt x="147" y="477"/>
                    </a:lnTo>
                    <a:lnTo>
                      <a:pt x="112" y="437"/>
                    </a:lnTo>
                    <a:lnTo>
                      <a:pt x="65" y="449"/>
                    </a:lnTo>
                    <a:lnTo>
                      <a:pt x="47" y="432"/>
                    </a:lnTo>
                    <a:lnTo>
                      <a:pt x="79" y="377"/>
                    </a:lnTo>
                    <a:lnTo>
                      <a:pt x="97" y="380"/>
                    </a:lnTo>
                    <a:lnTo>
                      <a:pt x="116" y="325"/>
                    </a:lnTo>
                    <a:lnTo>
                      <a:pt x="106" y="314"/>
                    </a:lnTo>
                    <a:lnTo>
                      <a:pt x="112" y="291"/>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7" name="Freeform 201"/>
              <p:cNvSpPr>
                <a:spLocks/>
              </p:cNvSpPr>
              <p:nvPr/>
            </p:nvSpPr>
            <p:spPr bwMode="auto">
              <a:xfrm>
                <a:off x="1271225" y="854130"/>
                <a:ext cx="466344" cy="905980"/>
              </a:xfrm>
              <a:custGeom>
                <a:avLst/>
                <a:gdLst>
                  <a:gd name="T0" fmla="*/ 16 w 227"/>
                  <a:gd name="T1" fmla="*/ 219 h 441"/>
                  <a:gd name="T2" fmla="*/ 35 w 227"/>
                  <a:gd name="T3" fmla="*/ 173 h 441"/>
                  <a:gd name="T4" fmla="*/ 71 w 227"/>
                  <a:gd name="T5" fmla="*/ 119 h 441"/>
                  <a:gd name="T6" fmla="*/ 62 w 227"/>
                  <a:gd name="T7" fmla="*/ 101 h 441"/>
                  <a:gd name="T8" fmla="*/ 69 w 227"/>
                  <a:gd name="T9" fmla="*/ 24 h 441"/>
                  <a:gd name="T10" fmla="*/ 100 w 227"/>
                  <a:gd name="T11" fmla="*/ 0 h 441"/>
                  <a:gd name="T12" fmla="*/ 131 w 227"/>
                  <a:gd name="T13" fmla="*/ 38 h 441"/>
                  <a:gd name="T14" fmla="*/ 129 w 227"/>
                  <a:gd name="T15" fmla="*/ 73 h 441"/>
                  <a:gd name="T16" fmla="*/ 156 w 227"/>
                  <a:gd name="T17" fmla="*/ 80 h 441"/>
                  <a:gd name="T18" fmla="*/ 190 w 227"/>
                  <a:gd name="T19" fmla="*/ 139 h 441"/>
                  <a:gd name="T20" fmla="*/ 192 w 227"/>
                  <a:gd name="T21" fmla="*/ 163 h 441"/>
                  <a:gd name="T22" fmla="*/ 212 w 227"/>
                  <a:gd name="T23" fmla="*/ 203 h 441"/>
                  <a:gd name="T24" fmla="*/ 211 w 227"/>
                  <a:gd name="T25" fmla="*/ 231 h 441"/>
                  <a:gd name="T26" fmla="*/ 227 w 227"/>
                  <a:gd name="T27" fmla="*/ 235 h 441"/>
                  <a:gd name="T28" fmla="*/ 226 w 227"/>
                  <a:gd name="T29" fmla="*/ 258 h 441"/>
                  <a:gd name="T30" fmla="*/ 212 w 227"/>
                  <a:gd name="T31" fmla="*/ 265 h 441"/>
                  <a:gd name="T32" fmla="*/ 206 w 227"/>
                  <a:gd name="T33" fmla="*/ 288 h 441"/>
                  <a:gd name="T34" fmla="*/ 216 w 227"/>
                  <a:gd name="T35" fmla="*/ 299 h 441"/>
                  <a:gd name="T36" fmla="*/ 197 w 227"/>
                  <a:gd name="T37" fmla="*/ 354 h 441"/>
                  <a:gd name="T38" fmla="*/ 179 w 227"/>
                  <a:gd name="T39" fmla="*/ 351 h 441"/>
                  <a:gd name="T40" fmla="*/ 147 w 227"/>
                  <a:gd name="T41" fmla="*/ 406 h 441"/>
                  <a:gd name="T42" fmla="*/ 89 w 227"/>
                  <a:gd name="T43" fmla="*/ 411 h 441"/>
                  <a:gd name="T44" fmla="*/ 77 w 227"/>
                  <a:gd name="T45" fmla="*/ 441 h 441"/>
                  <a:gd name="T46" fmla="*/ 57 w 227"/>
                  <a:gd name="T47" fmla="*/ 425 h 441"/>
                  <a:gd name="T48" fmla="*/ 50 w 227"/>
                  <a:gd name="T49" fmla="*/ 385 h 441"/>
                  <a:gd name="T50" fmla="*/ 21 w 227"/>
                  <a:gd name="T51" fmla="*/ 379 h 441"/>
                  <a:gd name="T52" fmla="*/ 15 w 227"/>
                  <a:gd name="T53" fmla="*/ 365 h 441"/>
                  <a:gd name="T54" fmla="*/ 24 w 227"/>
                  <a:gd name="T55" fmla="*/ 345 h 441"/>
                  <a:gd name="T56" fmla="*/ 25 w 227"/>
                  <a:gd name="T57" fmla="*/ 320 h 441"/>
                  <a:gd name="T58" fmla="*/ 0 w 227"/>
                  <a:gd name="T59" fmla="*/ 289 h 441"/>
                  <a:gd name="T60" fmla="*/ 15 w 227"/>
                  <a:gd name="T61" fmla="*/ 250 h 441"/>
                  <a:gd name="T62" fmla="*/ 16 w 227"/>
                  <a:gd name="T63" fmla="*/ 21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441">
                    <a:moveTo>
                      <a:pt x="16" y="219"/>
                    </a:moveTo>
                    <a:lnTo>
                      <a:pt x="35" y="173"/>
                    </a:lnTo>
                    <a:lnTo>
                      <a:pt x="71" y="119"/>
                    </a:lnTo>
                    <a:lnTo>
                      <a:pt x="62" y="101"/>
                    </a:lnTo>
                    <a:lnTo>
                      <a:pt x="69" y="24"/>
                    </a:lnTo>
                    <a:lnTo>
                      <a:pt x="100" y="0"/>
                    </a:lnTo>
                    <a:lnTo>
                      <a:pt x="131" y="38"/>
                    </a:lnTo>
                    <a:lnTo>
                      <a:pt x="129" y="73"/>
                    </a:lnTo>
                    <a:lnTo>
                      <a:pt x="156" y="80"/>
                    </a:lnTo>
                    <a:lnTo>
                      <a:pt x="190" y="139"/>
                    </a:lnTo>
                    <a:lnTo>
                      <a:pt x="192" y="163"/>
                    </a:lnTo>
                    <a:lnTo>
                      <a:pt x="212" y="203"/>
                    </a:lnTo>
                    <a:lnTo>
                      <a:pt x="211" y="231"/>
                    </a:lnTo>
                    <a:lnTo>
                      <a:pt x="227" y="235"/>
                    </a:lnTo>
                    <a:lnTo>
                      <a:pt x="226" y="258"/>
                    </a:lnTo>
                    <a:lnTo>
                      <a:pt x="212" y="265"/>
                    </a:lnTo>
                    <a:lnTo>
                      <a:pt x="206" y="288"/>
                    </a:lnTo>
                    <a:lnTo>
                      <a:pt x="216" y="299"/>
                    </a:lnTo>
                    <a:lnTo>
                      <a:pt x="197" y="354"/>
                    </a:lnTo>
                    <a:lnTo>
                      <a:pt x="179" y="351"/>
                    </a:lnTo>
                    <a:lnTo>
                      <a:pt x="147" y="406"/>
                    </a:lnTo>
                    <a:lnTo>
                      <a:pt x="89" y="411"/>
                    </a:lnTo>
                    <a:lnTo>
                      <a:pt x="77" y="441"/>
                    </a:lnTo>
                    <a:lnTo>
                      <a:pt x="57" y="425"/>
                    </a:lnTo>
                    <a:lnTo>
                      <a:pt x="50" y="385"/>
                    </a:lnTo>
                    <a:lnTo>
                      <a:pt x="21" y="379"/>
                    </a:lnTo>
                    <a:lnTo>
                      <a:pt x="15" y="365"/>
                    </a:lnTo>
                    <a:lnTo>
                      <a:pt x="24" y="345"/>
                    </a:lnTo>
                    <a:lnTo>
                      <a:pt x="25" y="320"/>
                    </a:lnTo>
                    <a:lnTo>
                      <a:pt x="0" y="289"/>
                    </a:lnTo>
                    <a:lnTo>
                      <a:pt x="15" y="250"/>
                    </a:lnTo>
                    <a:lnTo>
                      <a:pt x="16" y="219"/>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8" name="Freeform 202"/>
              <p:cNvSpPr>
                <a:spLocks/>
              </p:cNvSpPr>
              <p:nvPr/>
            </p:nvSpPr>
            <p:spPr bwMode="auto">
              <a:xfrm>
                <a:off x="1006210" y="1632739"/>
                <a:ext cx="503323" cy="809425"/>
              </a:xfrm>
              <a:custGeom>
                <a:avLst/>
                <a:gdLst>
                  <a:gd name="T0" fmla="*/ 235 w 245"/>
                  <a:gd name="T1" fmla="*/ 172 h 394"/>
                  <a:gd name="T2" fmla="*/ 245 w 245"/>
                  <a:gd name="T3" fmla="*/ 116 h 394"/>
                  <a:gd name="T4" fmla="*/ 204 w 245"/>
                  <a:gd name="T5" fmla="*/ 90 h 394"/>
                  <a:gd name="T6" fmla="*/ 206 w 245"/>
                  <a:gd name="T7" fmla="*/ 62 h 394"/>
                  <a:gd name="T8" fmla="*/ 186 w 245"/>
                  <a:gd name="T9" fmla="*/ 46 h 394"/>
                  <a:gd name="T10" fmla="*/ 179 w 245"/>
                  <a:gd name="T11" fmla="*/ 6 h 394"/>
                  <a:gd name="T12" fmla="*/ 150 w 245"/>
                  <a:gd name="T13" fmla="*/ 0 h 394"/>
                  <a:gd name="T14" fmla="*/ 148 w 245"/>
                  <a:gd name="T15" fmla="*/ 20 h 394"/>
                  <a:gd name="T16" fmla="*/ 151 w 245"/>
                  <a:gd name="T17" fmla="*/ 45 h 394"/>
                  <a:gd name="T18" fmla="*/ 141 w 245"/>
                  <a:gd name="T19" fmla="*/ 55 h 394"/>
                  <a:gd name="T20" fmla="*/ 131 w 245"/>
                  <a:gd name="T21" fmla="*/ 104 h 394"/>
                  <a:gd name="T22" fmla="*/ 124 w 245"/>
                  <a:gd name="T23" fmla="*/ 120 h 394"/>
                  <a:gd name="T24" fmla="*/ 131 w 245"/>
                  <a:gd name="T25" fmla="*/ 144 h 394"/>
                  <a:gd name="T26" fmla="*/ 120 w 245"/>
                  <a:gd name="T27" fmla="*/ 164 h 394"/>
                  <a:gd name="T28" fmla="*/ 104 w 245"/>
                  <a:gd name="T29" fmla="*/ 164 h 394"/>
                  <a:gd name="T30" fmla="*/ 66 w 245"/>
                  <a:gd name="T31" fmla="*/ 134 h 394"/>
                  <a:gd name="T32" fmla="*/ 45 w 245"/>
                  <a:gd name="T33" fmla="*/ 154 h 394"/>
                  <a:gd name="T34" fmla="*/ 45 w 245"/>
                  <a:gd name="T35" fmla="*/ 179 h 394"/>
                  <a:gd name="T36" fmla="*/ 31 w 245"/>
                  <a:gd name="T37" fmla="*/ 196 h 394"/>
                  <a:gd name="T38" fmla="*/ 35 w 245"/>
                  <a:gd name="T39" fmla="*/ 236 h 394"/>
                  <a:gd name="T40" fmla="*/ 28 w 245"/>
                  <a:gd name="T41" fmla="*/ 246 h 394"/>
                  <a:gd name="T42" fmla="*/ 16 w 245"/>
                  <a:gd name="T43" fmla="*/ 242 h 394"/>
                  <a:gd name="T44" fmla="*/ 1 w 245"/>
                  <a:gd name="T45" fmla="*/ 259 h 394"/>
                  <a:gd name="T46" fmla="*/ 0 w 245"/>
                  <a:gd name="T47" fmla="*/ 280 h 394"/>
                  <a:gd name="T48" fmla="*/ 6 w 245"/>
                  <a:gd name="T49" fmla="*/ 296 h 394"/>
                  <a:gd name="T50" fmla="*/ 15 w 245"/>
                  <a:gd name="T51" fmla="*/ 319 h 394"/>
                  <a:gd name="T52" fmla="*/ 23 w 245"/>
                  <a:gd name="T53" fmla="*/ 326 h 394"/>
                  <a:gd name="T54" fmla="*/ 51 w 245"/>
                  <a:gd name="T55" fmla="*/ 311 h 394"/>
                  <a:gd name="T56" fmla="*/ 69 w 245"/>
                  <a:gd name="T57" fmla="*/ 319 h 394"/>
                  <a:gd name="T58" fmla="*/ 84 w 245"/>
                  <a:gd name="T59" fmla="*/ 394 h 394"/>
                  <a:gd name="T60" fmla="*/ 124 w 245"/>
                  <a:gd name="T61" fmla="*/ 372 h 394"/>
                  <a:gd name="T62" fmla="*/ 139 w 245"/>
                  <a:gd name="T63" fmla="*/ 380 h 394"/>
                  <a:gd name="T64" fmla="*/ 188 w 245"/>
                  <a:gd name="T65" fmla="*/ 361 h 394"/>
                  <a:gd name="T66" fmla="*/ 203 w 245"/>
                  <a:gd name="T67" fmla="*/ 371 h 394"/>
                  <a:gd name="T68" fmla="*/ 234 w 245"/>
                  <a:gd name="T69" fmla="*/ 352 h 394"/>
                  <a:gd name="T70" fmla="*/ 223 w 245"/>
                  <a:gd name="T71" fmla="*/ 329 h 394"/>
                  <a:gd name="T72" fmla="*/ 213 w 245"/>
                  <a:gd name="T73" fmla="*/ 297 h 394"/>
                  <a:gd name="T74" fmla="*/ 231 w 245"/>
                  <a:gd name="T75" fmla="*/ 286 h 394"/>
                  <a:gd name="T76" fmla="*/ 200 w 245"/>
                  <a:gd name="T77" fmla="*/ 267 h 394"/>
                  <a:gd name="T78" fmla="*/ 201 w 245"/>
                  <a:gd name="T79" fmla="*/ 197 h 394"/>
                  <a:gd name="T80" fmla="*/ 235 w 245"/>
                  <a:gd name="T81" fmla="*/ 17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5" h="394">
                    <a:moveTo>
                      <a:pt x="235" y="172"/>
                    </a:moveTo>
                    <a:lnTo>
                      <a:pt x="245" y="116"/>
                    </a:lnTo>
                    <a:lnTo>
                      <a:pt x="204" y="90"/>
                    </a:lnTo>
                    <a:lnTo>
                      <a:pt x="206" y="62"/>
                    </a:lnTo>
                    <a:lnTo>
                      <a:pt x="186" y="46"/>
                    </a:lnTo>
                    <a:lnTo>
                      <a:pt x="179" y="6"/>
                    </a:lnTo>
                    <a:lnTo>
                      <a:pt x="150" y="0"/>
                    </a:lnTo>
                    <a:lnTo>
                      <a:pt x="148" y="20"/>
                    </a:lnTo>
                    <a:lnTo>
                      <a:pt x="151" y="45"/>
                    </a:lnTo>
                    <a:lnTo>
                      <a:pt x="141" y="55"/>
                    </a:lnTo>
                    <a:lnTo>
                      <a:pt x="131" y="104"/>
                    </a:lnTo>
                    <a:lnTo>
                      <a:pt x="124" y="120"/>
                    </a:lnTo>
                    <a:lnTo>
                      <a:pt x="131" y="144"/>
                    </a:lnTo>
                    <a:lnTo>
                      <a:pt x="120" y="164"/>
                    </a:lnTo>
                    <a:lnTo>
                      <a:pt x="104" y="164"/>
                    </a:lnTo>
                    <a:lnTo>
                      <a:pt x="66" y="134"/>
                    </a:lnTo>
                    <a:lnTo>
                      <a:pt x="45" y="154"/>
                    </a:lnTo>
                    <a:lnTo>
                      <a:pt x="45" y="179"/>
                    </a:lnTo>
                    <a:lnTo>
                      <a:pt x="31" y="196"/>
                    </a:lnTo>
                    <a:lnTo>
                      <a:pt x="35" y="236"/>
                    </a:lnTo>
                    <a:lnTo>
                      <a:pt x="28" y="246"/>
                    </a:lnTo>
                    <a:lnTo>
                      <a:pt x="16" y="242"/>
                    </a:lnTo>
                    <a:lnTo>
                      <a:pt x="1" y="259"/>
                    </a:lnTo>
                    <a:lnTo>
                      <a:pt x="0" y="280"/>
                    </a:lnTo>
                    <a:lnTo>
                      <a:pt x="6" y="296"/>
                    </a:lnTo>
                    <a:lnTo>
                      <a:pt x="15" y="319"/>
                    </a:lnTo>
                    <a:lnTo>
                      <a:pt x="23" y="326"/>
                    </a:lnTo>
                    <a:lnTo>
                      <a:pt x="51" y="311"/>
                    </a:lnTo>
                    <a:lnTo>
                      <a:pt x="69" y="319"/>
                    </a:lnTo>
                    <a:lnTo>
                      <a:pt x="84" y="394"/>
                    </a:lnTo>
                    <a:lnTo>
                      <a:pt x="124" y="372"/>
                    </a:lnTo>
                    <a:lnTo>
                      <a:pt x="139" y="380"/>
                    </a:lnTo>
                    <a:lnTo>
                      <a:pt x="188" y="361"/>
                    </a:lnTo>
                    <a:lnTo>
                      <a:pt x="203" y="371"/>
                    </a:lnTo>
                    <a:lnTo>
                      <a:pt x="234" y="352"/>
                    </a:lnTo>
                    <a:lnTo>
                      <a:pt x="223" y="329"/>
                    </a:lnTo>
                    <a:lnTo>
                      <a:pt x="213" y="297"/>
                    </a:lnTo>
                    <a:lnTo>
                      <a:pt x="231" y="286"/>
                    </a:lnTo>
                    <a:lnTo>
                      <a:pt x="200" y="267"/>
                    </a:lnTo>
                    <a:lnTo>
                      <a:pt x="201" y="197"/>
                    </a:lnTo>
                    <a:lnTo>
                      <a:pt x="235" y="172"/>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69" name="Freeform 203"/>
              <p:cNvSpPr>
                <a:spLocks/>
              </p:cNvSpPr>
              <p:nvPr/>
            </p:nvSpPr>
            <p:spPr bwMode="auto">
              <a:xfrm>
                <a:off x="782283" y="1447845"/>
                <a:ext cx="540301" cy="836131"/>
              </a:xfrm>
              <a:custGeom>
                <a:avLst/>
                <a:gdLst>
                  <a:gd name="T0" fmla="*/ 34 w 263"/>
                  <a:gd name="T1" fmla="*/ 317 h 407"/>
                  <a:gd name="T2" fmla="*/ 55 w 263"/>
                  <a:gd name="T3" fmla="*/ 407 h 407"/>
                  <a:gd name="T4" fmla="*/ 115 w 263"/>
                  <a:gd name="T5" fmla="*/ 386 h 407"/>
                  <a:gd name="T6" fmla="*/ 109 w 263"/>
                  <a:gd name="T7" fmla="*/ 370 h 407"/>
                  <a:gd name="T8" fmla="*/ 110 w 263"/>
                  <a:gd name="T9" fmla="*/ 349 h 407"/>
                  <a:gd name="T10" fmla="*/ 125 w 263"/>
                  <a:gd name="T11" fmla="*/ 332 h 407"/>
                  <a:gd name="T12" fmla="*/ 137 w 263"/>
                  <a:gd name="T13" fmla="*/ 336 h 407"/>
                  <a:gd name="T14" fmla="*/ 144 w 263"/>
                  <a:gd name="T15" fmla="*/ 326 h 407"/>
                  <a:gd name="T16" fmla="*/ 140 w 263"/>
                  <a:gd name="T17" fmla="*/ 286 h 407"/>
                  <a:gd name="T18" fmla="*/ 154 w 263"/>
                  <a:gd name="T19" fmla="*/ 269 h 407"/>
                  <a:gd name="T20" fmla="*/ 154 w 263"/>
                  <a:gd name="T21" fmla="*/ 244 h 407"/>
                  <a:gd name="T22" fmla="*/ 175 w 263"/>
                  <a:gd name="T23" fmla="*/ 224 h 407"/>
                  <a:gd name="T24" fmla="*/ 213 w 263"/>
                  <a:gd name="T25" fmla="*/ 254 h 407"/>
                  <a:gd name="T26" fmla="*/ 229 w 263"/>
                  <a:gd name="T27" fmla="*/ 254 h 407"/>
                  <a:gd name="T28" fmla="*/ 240 w 263"/>
                  <a:gd name="T29" fmla="*/ 234 h 407"/>
                  <a:gd name="T30" fmla="*/ 233 w 263"/>
                  <a:gd name="T31" fmla="*/ 210 h 407"/>
                  <a:gd name="T32" fmla="*/ 240 w 263"/>
                  <a:gd name="T33" fmla="*/ 194 h 407"/>
                  <a:gd name="T34" fmla="*/ 250 w 263"/>
                  <a:gd name="T35" fmla="*/ 145 h 407"/>
                  <a:gd name="T36" fmla="*/ 260 w 263"/>
                  <a:gd name="T37" fmla="*/ 135 h 407"/>
                  <a:gd name="T38" fmla="*/ 257 w 263"/>
                  <a:gd name="T39" fmla="*/ 110 h 407"/>
                  <a:gd name="T40" fmla="*/ 259 w 263"/>
                  <a:gd name="T41" fmla="*/ 90 h 407"/>
                  <a:gd name="T42" fmla="*/ 253 w 263"/>
                  <a:gd name="T43" fmla="*/ 76 h 407"/>
                  <a:gd name="T44" fmla="*/ 262 w 263"/>
                  <a:gd name="T45" fmla="*/ 56 h 407"/>
                  <a:gd name="T46" fmla="*/ 263 w 263"/>
                  <a:gd name="T47" fmla="*/ 31 h 407"/>
                  <a:gd name="T48" fmla="*/ 238 w 263"/>
                  <a:gd name="T49" fmla="*/ 0 h 407"/>
                  <a:gd name="T50" fmla="*/ 167 w 263"/>
                  <a:gd name="T51" fmla="*/ 30 h 407"/>
                  <a:gd name="T52" fmla="*/ 143 w 263"/>
                  <a:gd name="T53" fmla="*/ 12 h 407"/>
                  <a:gd name="T54" fmla="*/ 138 w 263"/>
                  <a:gd name="T55" fmla="*/ 27 h 407"/>
                  <a:gd name="T56" fmla="*/ 100 w 263"/>
                  <a:gd name="T57" fmla="*/ 54 h 407"/>
                  <a:gd name="T58" fmla="*/ 92 w 263"/>
                  <a:gd name="T59" fmla="*/ 32 h 407"/>
                  <a:gd name="T60" fmla="*/ 82 w 263"/>
                  <a:gd name="T61" fmla="*/ 34 h 407"/>
                  <a:gd name="T62" fmla="*/ 77 w 263"/>
                  <a:gd name="T63" fmla="*/ 44 h 407"/>
                  <a:gd name="T64" fmla="*/ 45 w 263"/>
                  <a:gd name="T65" fmla="*/ 41 h 407"/>
                  <a:gd name="T66" fmla="*/ 8 w 263"/>
                  <a:gd name="T67" fmla="*/ 62 h 407"/>
                  <a:gd name="T68" fmla="*/ 0 w 263"/>
                  <a:gd name="T69" fmla="*/ 144 h 407"/>
                  <a:gd name="T70" fmla="*/ 34 w 263"/>
                  <a:gd name="T71" fmla="*/ 206 h 407"/>
                  <a:gd name="T72" fmla="*/ 55 w 263"/>
                  <a:gd name="T73" fmla="*/ 289 h 407"/>
                  <a:gd name="T74" fmla="*/ 34 w 263"/>
                  <a:gd name="T75" fmla="*/ 31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3" h="407">
                    <a:moveTo>
                      <a:pt x="34" y="317"/>
                    </a:moveTo>
                    <a:lnTo>
                      <a:pt x="55" y="407"/>
                    </a:lnTo>
                    <a:lnTo>
                      <a:pt x="115" y="386"/>
                    </a:lnTo>
                    <a:lnTo>
                      <a:pt x="109" y="370"/>
                    </a:lnTo>
                    <a:lnTo>
                      <a:pt x="110" y="349"/>
                    </a:lnTo>
                    <a:lnTo>
                      <a:pt x="125" y="332"/>
                    </a:lnTo>
                    <a:lnTo>
                      <a:pt x="137" y="336"/>
                    </a:lnTo>
                    <a:lnTo>
                      <a:pt x="144" y="326"/>
                    </a:lnTo>
                    <a:lnTo>
                      <a:pt x="140" y="286"/>
                    </a:lnTo>
                    <a:lnTo>
                      <a:pt x="154" y="269"/>
                    </a:lnTo>
                    <a:lnTo>
                      <a:pt x="154" y="244"/>
                    </a:lnTo>
                    <a:lnTo>
                      <a:pt x="175" y="224"/>
                    </a:lnTo>
                    <a:lnTo>
                      <a:pt x="213" y="254"/>
                    </a:lnTo>
                    <a:lnTo>
                      <a:pt x="229" y="254"/>
                    </a:lnTo>
                    <a:lnTo>
                      <a:pt x="240" y="234"/>
                    </a:lnTo>
                    <a:lnTo>
                      <a:pt x="233" y="210"/>
                    </a:lnTo>
                    <a:lnTo>
                      <a:pt x="240" y="194"/>
                    </a:lnTo>
                    <a:lnTo>
                      <a:pt x="250" y="145"/>
                    </a:lnTo>
                    <a:lnTo>
                      <a:pt x="260" y="135"/>
                    </a:lnTo>
                    <a:lnTo>
                      <a:pt x="257" y="110"/>
                    </a:lnTo>
                    <a:lnTo>
                      <a:pt x="259" y="90"/>
                    </a:lnTo>
                    <a:lnTo>
                      <a:pt x="253" y="76"/>
                    </a:lnTo>
                    <a:lnTo>
                      <a:pt x="262" y="56"/>
                    </a:lnTo>
                    <a:lnTo>
                      <a:pt x="263" y="31"/>
                    </a:lnTo>
                    <a:lnTo>
                      <a:pt x="238" y="0"/>
                    </a:lnTo>
                    <a:lnTo>
                      <a:pt x="167" y="30"/>
                    </a:lnTo>
                    <a:lnTo>
                      <a:pt x="143" y="12"/>
                    </a:lnTo>
                    <a:lnTo>
                      <a:pt x="138" y="27"/>
                    </a:lnTo>
                    <a:lnTo>
                      <a:pt x="100" y="54"/>
                    </a:lnTo>
                    <a:lnTo>
                      <a:pt x="92" y="32"/>
                    </a:lnTo>
                    <a:lnTo>
                      <a:pt x="82" y="34"/>
                    </a:lnTo>
                    <a:lnTo>
                      <a:pt x="77" y="44"/>
                    </a:lnTo>
                    <a:lnTo>
                      <a:pt x="45" y="41"/>
                    </a:lnTo>
                    <a:lnTo>
                      <a:pt x="8" y="62"/>
                    </a:lnTo>
                    <a:lnTo>
                      <a:pt x="0" y="144"/>
                    </a:lnTo>
                    <a:lnTo>
                      <a:pt x="34" y="206"/>
                    </a:lnTo>
                    <a:lnTo>
                      <a:pt x="55" y="289"/>
                    </a:lnTo>
                    <a:lnTo>
                      <a:pt x="34" y="31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0" name="Freeform 204"/>
              <p:cNvSpPr>
                <a:spLocks/>
              </p:cNvSpPr>
              <p:nvPr/>
            </p:nvSpPr>
            <p:spPr bwMode="auto">
              <a:xfrm>
                <a:off x="1417086" y="1688207"/>
                <a:ext cx="382114" cy="692325"/>
              </a:xfrm>
              <a:custGeom>
                <a:avLst/>
                <a:gdLst>
                  <a:gd name="T0" fmla="*/ 35 w 186"/>
                  <a:gd name="T1" fmla="*/ 145 h 337"/>
                  <a:gd name="T2" fmla="*/ 45 w 186"/>
                  <a:gd name="T3" fmla="*/ 89 h 337"/>
                  <a:gd name="T4" fmla="*/ 4 w 186"/>
                  <a:gd name="T5" fmla="*/ 63 h 337"/>
                  <a:gd name="T6" fmla="*/ 6 w 186"/>
                  <a:gd name="T7" fmla="*/ 35 h 337"/>
                  <a:gd name="T8" fmla="*/ 18 w 186"/>
                  <a:gd name="T9" fmla="*/ 5 h 337"/>
                  <a:gd name="T10" fmla="*/ 76 w 186"/>
                  <a:gd name="T11" fmla="*/ 0 h 337"/>
                  <a:gd name="T12" fmla="*/ 94 w 186"/>
                  <a:gd name="T13" fmla="*/ 17 h 337"/>
                  <a:gd name="T14" fmla="*/ 141 w 186"/>
                  <a:gd name="T15" fmla="*/ 5 h 337"/>
                  <a:gd name="T16" fmla="*/ 176 w 186"/>
                  <a:gd name="T17" fmla="*/ 45 h 337"/>
                  <a:gd name="T18" fmla="*/ 186 w 186"/>
                  <a:gd name="T19" fmla="*/ 103 h 337"/>
                  <a:gd name="T20" fmla="*/ 161 w 186"/>
                  <a:gd name="T21" fmla="*/ 157 h 337"/>
                  <a:gd name="T22" fmla="*/ 140 w 186"/>
                  <a:gd name="T23" fmla="*/ 182 h 337"/>
                  <a:gd name="T24" fmla="*/ 123 w 186"/>
                  <a:gd name="T25" fmla="*/ 274 h 337"/>
                  <a:gd name="T26" fmla="*/ 105 w 186"/>
                  <a:gd name="T27" fmla="*/ 298 h 337"/>
                  <a:gd name="T28" fmla="*/ 106 w 186"/>
                  <a:gd name="T29" fmla="*/ 337 h 337"/>
                  <a:gd name="T30" fmla="*/ 54 w 186"/>
                  <a:gd name="T31" fmla="*/ 314 h 337"/>
                  <a:gd name="T32" fmla="*/ 34 w 186"/>
                  <a:gd name="T33" fmla="*/ 325 h 337"/>
                  <a:gd name="T34" fmla="*/ 23 w 186"/>
                  <a:gd name="T35" fmla="*/ 302 h 337"/>
                  <a:gd name="T36" fmla="*/ 13 w 186"/>
                  <a:gd name="T37" fmla="*/ 270 h 337"/>
                  <a:gd name="T38" fmla="*/ 31 w 186"/>
                  <a:gd name="T39" fmla="*/ 259 h 337"/>
                  <a:gd name="T40" fmla="*/ 0 w 186"/>
                  <a:gd name="T41" fmla="*/ 240 h 337"/>
                  <a:gd name="T42" fmla="*/ 1 w 186"/>
                  <a:gd name="T43" fmla="*/ 170 h 337"/>
                  <a:gd name="T44" fmla="*/ 35 w 186"/>
                  <a:gd name="T45" fmla="*/ 14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37">
                    <a:moveTo>
                      <a:pt x="35" y="145"/>
                    </a:moveTo>
                    <a:lnTo>
                      <a:pt x="45" y="89"/>
                    </a:lnTo>
                    <a:lnTo>
                      <a:pt x="4" y="63"/>
                    </a:lnTo>
                    <a:lnTo>
                      <a:pt x="6" y="35"/>
                    </a:lnTo>
                    <a:lnTo>
                      <a:pt x="18" y="5"/>
                    </a:lnTo>
                    <a:lnTo>
                      <a:pt x="76" y="0"/>
                    </a:lnTo>
                    <a:lnTo>
                      <a:pt x="94" y="17"/>
                    </a:lnTo>
                    <a:lnTo>
                      <a:pt x="141" y="5"/>
                    </a:lnTo>
                    <a:lnTo>
                      <a:pt x="176" y="45"/>
                    </a:lnTo>
                    <a:lnTo>
                      <a:pt x="186" y="103"/>
                    </a:lnTo>
                    <a:lnTo>
                      <a:pt x="161" y="157"/>
                    </a:lnTo>
                    <a:lnTo>
                      <a:pt x="140" y="182"/>
                    </a:lnTo>
                    <a:lnTo>
                      <a:pt x="123" y="274"/>
                    </a:lnTo>
                    <a:lnTo>
                      <a:pt x="105" y="298"/>
                    </a:lnTo>
                    <a:lnTo>
                      <a:pt x="106" y="337"/>
                    </a:lnTo>
                    <a:lnTo>
                      <a:pt x="54" y="314"/>
                    </a:lnTo>
                    <a:lnTo>
                      <a:pt x="34" y="325"/>
                    </a:lnTo>
                    <a:lnTo>
                      <a:pt x="23" y="302"/>
                    </a:lnTo>
                    <a:lnTo>
                      <a:pt x="13" y="270"/>
                    </a:lnTo>
                    <a:lnTo>
                      <a:pt x="31" y="259"/>
                    </a:lnTo>
                    <a:lnTo>
                      <a:pt x="0" y="240"/>
                    </a:lnTo>
                    <a:lnTo>
                      <a:pt x="1" y="170"/>
                    </a:lnTo>
                    <a:lnTo>
                      <a:pt x="35" y="14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1" name="Freeform 165"/>
              <p:cNvSpPr>
                <a:spLocks/>
              </p:cNvSpPr>
              <p:nvPr/>
            </p:nvSpPr>
            <p:spPr bwMode="auto">
              <a:xfrm>
                <a:off x="3583425" y="1319445"/>
                <a:ext cx="359516" cy="458126"/>
              </a:xfrm>
              <a:custGeom>
                <a:avLst/>
                <a:gdLst>
                  <a:gd name="T0" fmla="*/ 0 w 175"/>
                  <a:gd name="T1" fmla="*/ 130 h 223"/>
                  <a:gd name="T2" fmla="*/ 10 w 175"/>
                  <a:gd name="T3" fmla="*/ 78 h 223"/>
                  <a:gd name="T4" fmla="*/ 1 w 175"/>
                  <a:gd name="T5" fmla="*/ 33 h 223"/>
                  <a:gd name="T6" fmla="*/ 57 w 175"/>
                  <a:gd name="T7" fmla="*/ 0 h 223"/>
                  <a:gd name="T8" fmla="*/ 102 w 175"/>
                  <a:gd name="T9" fmla="*/ 0 h 223"/>
                  <a:gd name="T10" fmla="*/ 128 w 175"/>
                  <a:gd name="T11" fmla="*/ 40 h 223"/>
                  <a:gd name="T12" fmla="*/ 146 w 175"/>
                  <a:gd name="T13" fmla="*/ 138 h 223"/>
                  <a:gd name="T14" fmla="*/ 175 w 175"/>
                  <a:gd name="T15" fmla="*/ 161 h 223"/>
                  <a:gd name="T16" fmla="*/ 153 w 175"/>
                  <a:gd name="T17" fmla="*/ 193 h 223"/>
                  <a:gd name="T18" fmla="*/ 128 w 175"/>
                  <a:gd name="T19" fmla="*/ 201 h 223"/>
                  <a:gd name="T20" fmla="*/ 98 w 175"/>
                  <a:gd name="T21" fmla="*/ 197 h 223"/>
                  <a:gd name="T22" fmla="*/ 92 w 175"/>
                  <a:gd name="T23" fmla="*/ 223 h 223"/>
                  <a:gd name="T24" fmla="*/ 60 w 175"/>
                  <a:gd name="T25" fmla="*/ 222 h 223"/>
                  <a:gd name="T26" fmla="*/ 60 w 175"/>
                  <a:gd name="T27" fmla="*/ 132 h 223"/>
                  <a:gd name="T28" fmla="*/ 0 w 175"/>
                  <a:gd name="T29" fmla="*/ 13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5" h="223">
                    <a:moveTo>
                      <a:pt x="0" y="130"/>
                    </a:moveTo>
                    <a:lnTo>
                      <a:pt x="10" y="78"/>
                    </a:lnTo>
                    <a:lnTo>
                      <a:pt x="1" y="33"/>
                    </a:lnTo>
                    <a:lnTo>
                      <a:pt x="57" y="0"/>
                    </a:lnTo>
                    <a:lnTo>
                      <a:pt x="102" y="0"/>
                    </a:lnTo>
                    <a:lnTo>
                      <a:pt x="128" y="40"/>
                    </a:lnTo>
                    <a:lnTo>
                      <a:pt x="146" y="138"/>
                    </a:lnTo>
                    <a:lnTo>
                      <a:pt x="175" y="161"/>
                    </a:lnTo>
                    <a:lnTo>
                      <a:pt x="153" y="193"/>
                    </a:lnTo>
                    <a:lnTo>
                      <a:pt x="128" y="201"/>
                    </a:lnTo>
                    <a:lnTo>
                      <a:pt x="98" y="197"/>
                    </a:lnTo>
                    <a:lnTo>
                      <a:pt x="92" y="223"/>
                    </a:lnTo>
                    <a:lnTo>
                      <a:pt x="60" y="222"/>
                    </a:lnTo>
                    <a:lnTo>
                      <a:pt x="60" y="132"/>
                    </a:lnTo>
                    <a:lnTo>
                      <a:pt x="0" y="13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2" name="Freeform 166"/>
              <p:cNvSpPr>
                <a:spLocks/>
              </p:cNvSpPr>
              <p:nvPr/>
            </p:nvSpPr>
            <p:spPr bwMode="auto">
              <a:xfrm>
                <a:off x="3470434" y="1715939"/>
                <a:ext cx="499214" cy="599878"/>
              </a:xfrm>
              <a:custGeom>
                <a:avLst/>
                <a:gdLst>
                  <a:gd name="T0" fmla="*/ 52 w 243"/>
                  <a:gd name="T1" fmla="*/ 204 h 292"/>
                  <a:gd name="T2" fmla="*/ 83 w 243"/>
                  <a:gd name="T3" fmla="*/ 288 h 292"/>
                  <a:gd name="T4" fmla="*/ 108 w 243"/>
                  <a:gd name="T5" fmla="*/ 292 h 292"/>
                  <a:gd name="T6" fmla="*/ 155 w 243"/>
                  <a:gd name="T7" fmla="*/ 278 h 292"/>
                  <a:gd name="T8" fmla="*/ 202 w 243"/>
                  <a:gd name="T9" fmla="*/ 249 h 292"/>
                  <a:gd name="T10" fmla="*/ 207 w 243"/>
                  <a:gd name="T11" fmla="*/ 227 h 292"/>
                  <a:gd name="T12" fmla="*/ 202 w 243"/>
                  <a:gd name="T13" fmla="*/ 200 h 292"/>
                  <a:gd name="T14" fmla="*/ 178 w 243"/>
                  <a:gd name="T15" fmla="*/ 194 h 292"/>
                  <a:gd name="T16" fmla="*/ 185 w 243"/>
                  <a:gd name="T17" fmla="*/ 140 h 292"/>
                  <a:gd name="T18" fmla="*/ 167 w 243"/>
                  <a:gd name="T19" fmla="*/ 127 h 292"/>
                  <a:gd name="T20" fmla="*/ 178 w 243"/>
                  <a:gd name="T21" fmla="*/ 105 h 292"/>
                  <a:gd name="T22" fmla="*/ 225 w 243"/>
                  <a:gd name="T23" fmla="*/ 95 h 292"/>
                  <a:gd name="T24" fmla="*/ 243 w 243"/>
                  <a:gd name="T25" fmla="*/ 34 h 292"/>
                  <a:gd name="T26" fmla="*/ 208 w 243"/>
                  <a:gd name="T27" fmla="*/ 0 h 292"/>
                  <a:gd name="T28" fmla="*/ 183 w 243"/>
                  <a:gd name="T29" fmla="*/ 8 h 292"/>
                  <a:gd name="T30" fmla="*/ 153 w 243"/>
                  <a:gd name="T31" fmla="*/ 4 h 292"/>
                  <a:gd name="T32" fmla="*/ 147 w 243"/>
                  <a:gd name="T33" fmla="*/ 30 h 292"/>
                  <a:gd name="T34" fmla="*/ 115 w 243"/>
                  <a:gd name="T35" fmla="*/ 29 h 292"/>
                  <a:gd name="T36" fmla="*/ 80 w 243"/>
                  <a:gd name="T37" fmla="*/ 47 h 292"/>
                  <a:gd name="T38" fmla="*/ 56 w 243"/>
                  <a:gd name="T39" fmla="*/ 39 h 292"/>
                  <a:gd name="T40" fmla="*/ 67 w 243"/>
                  <a:gd name="T41" fmla="*/ 73 h 292"/>
                  <a:gd name="T42" fmla="*/ 55 w 243"/>
                  <a:gd name="T43" fmla="*/ 92 h 292"/>
                  <a:gd name="T44" fmla="*/ 16 w 243"/>
                  <a:gd name="T45" fmla="*/ 98 h 292"/>
                  <a:gd name="T46" fmla="*/ 12 w 243"/>
                  <a:gd name="T47" fmla="*/ 125 h 292"/>
                  <a:gd name="T48" fmla="*/ 33 w 243"/>
                  <a:gd name="T49" fmla="*/ 140 h 292"/>
                  <a:gd name="T50" fmla="*/ 0 w 243"/>
                  <a:gd name="T51" fmla="*/ 202 h 292"/>
                  <a:gd name="T52" fmla="*/ 13 w 243"/>
                  <a:gd name="T53" fmla="*/ 219 h 292"/>
                  <a:gd name="T54" fmla="*/ 52 w 243"/>
                  <a:gd name="T55" fmla="*/ 20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3" h="292">
                    <a:moveTo>
                      <a:pt x="52" y="204"/>
                    </a:moveTo>
                    <a:lnTo>
                      <a:pt x="83" y="288"/>
                    </a:lnTo>
                    <a:lnTo>
                      <a:pt x="108" y="292"/>
                    </a:lnTo>
                    <a:lnTo>
                      <a:pt x="155" y="278"/>
                    </a:lnTo>
                    <a:lnTo>
                      <a:pt x="202" y="249"/>
                    </a:lnTo>
                    <a:lnTo>
                      <a:pt x="207" y="227"/>
                    </a:lnTo>
                    <a:lnTo>
                      <a:pt x="202" y="200"/>
                    </a:lnTo>
                    <a:lnTo>
                      <a:pt x="178" y="194"/>
                    </a:lnTo>
                    <a:lnTo>
                      <a:pt x="185" y="140"/>
                    </a:lnTo>
                    <a:lnTo>
                      <a:pt x="167" y="127"/>
                    </a:lnTo>
                    <a:lnTo>
                      <a:pt x="178" y="105"/>
                    </a:lnTo>
                    <a:lnTo>
                      <a:pt x="225" y="95"/>
                    </a:lnTo>
                    <a:lnTo>
                      <a:pt x="243" y="34"/>
                    </a:lnTo>
                    <a:lnTo>
                      <a:pt x="208" y="0"/>
                    </a:lnTo>
                    <a:lnTo>
                      <a:pt x="183" y="8"/>
                    </a:lnTo>
                    <a:lnTo>
                      <a:pt x="153" y="4"/>
                    </a:lnTo>
                    <a:lnTo>
                      <a:pt x="147" y="30"/>
                    </a:lnTo>
                    <a:lnTo>
                      <a:pt x="115" y="29"/>
                    </a:lnTo>
                    <a:lnTo>
                      <a:pt x="80" y="47"/>
                    </a:lnTo>
                    <a:lnTo>
                      <a:pt x="56" y="39"/>
                    </a:lnTo>
                    <a:lnTo>
                      <a:pt x="67" y="73"/>
                    </a:lnTo>
                    <a:lnTo>
                      <a:pt x="55" y="92"/>
                    </a:lnTo>
                    <a:lnTo>
                      <a:pt x="16" y="98"/>
                    </a:lnTo>
                    <a:lnTo>
                      <a:pt x="12" y="125"/>
                    </a:lnTo>
                    <a:lnTo>
                      <a:pt x="33" y="140"/>
                    </a:lnTo>
                    <a:lnTo>
                      <a:pt x="0" y="202"/>
                    </a:lnTo>
                    <a:lnTo>
                      <a:pt x="13" y="219"/>
                    </a:lnTo>
                    <a:lnTo>
                      <a:pt x="52" y="204"/>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3" name="Freeform 167"/>
              <p:cNvSpPr>
                <a:spLocks/>
              </p:cNvSpPr>
              <p:nvPr/>
            </p:nvSpPr>
            <p:spPr bwMode="auto">
              <a:xfrm>
                <a:off x="3145843" y="1586514"/>
                <a:ext cx="560845" cy="682053"/>
              </a:xfrm>
              <a:custGeom>
                <a:avLst/>
                <a:gdLst>
                  <a:gd name="T0" fmla="*/ 89 w 273"/>
                  <a:gd name="T1" fmla="*/ 332 h 332"/>
                  <a:gd name="T2" fmla="*/ 134 w 273"/>
                  <a:gd name="T3" fmla="*/ 327 h 332"/>
                  <a:gd name="T4" fmla="*/ 149 w 273"/>
                  <a:gd name="T5" fmla="*/ 298 h 332"/>
                  <a:gd name="T6" fmla="*/ 171 w 273"/>
                  <a:gd name="T7" fmla="*/ 282 h 332"/>
                  <a:gd name="T8" fmla="*/ 158 w 273"/>
                  <a:gd name="T9" fmla="*/ 265 h 332"/>
                  <a:gd name="T10" fmla="*/ 191 w 273"/>
                  <a:gd name="T11" fmla="*/ 203 h 332"/>
                  <a:gd name="T12" fmla="*/ 170 w 273"/>
                  <a:gd name="T13" fmla="*/ 188 h 332"/>
                  <a:gd name="T14" fmla="*/ 174 w 273"/>
                  <a:gd name="T15" fmla="*/ 161 h 332"/>
                  <a:gd name="T16" fmla="*/ 213 w 273"/>
                  <a:gd name="T17" fmla="*/ 155 h 332"/>
                  <a:gd name="T18" fmla="*/ 225 w 273"/>
                  <a:gd name="T19" fmla="*/ 136 h 332"/>
                  <a:gd name="T20" fmla="*/ 214 w 273"/>
                  <a:gd name="T21" fmla="*/ 102 h 332"/>
                  <a:gd name="T22" fmla="*/ 238 w 273"/>
                  <a:gd name="T23" fmla="*/ 110 h 332"/>
                  <a:gd name="T24" fmla="*/ 273 w 273"/>
                  <a:gd name="T25" fmla="*/ 92 h 332"/>
                  <a:gd name="T26" fmla="*/ 273 w 273"/>
                  <a:gd name="T27" fmla="*/ 2 h 332"/>
                  <a:gd name="T28" fmla="*/ 213 w 273"/>
                  <a:gd name="T29" fmla="*/ 0 h 332"/>
                  <a:gd name="T30" fmla="*/ 193 w 273"/>
                  <a:gd name="T31" fmla="*/ 43 h 332"/>
                  <a:gd name="T32" fmla="*/ 164 w 273"/>
                  <a:gd name="T33" fmla="*/ 72 h 332"/>
                  <a:gd name="T34" fmla="*/ 139 w 273"/>
                  <a:gd name="T35" fmla="*/ 55 h 332"/>
                  <a:gd name="T36" fmla="*/ 58 w 273"/>
                  <a:gd name="T37" fmla="*/ 38 h 332"/>
                  <a:gd name="T38" fmla="*/ 48 w 273"/>
                  <a:gd name="T39" fmla="*/ 68 h 332"/>
                  <a:gd name="T40" fmla="*/ 75 w 273"/>
                  <a:gd name="T41" fmla="*/ 97 h 332"/>
                  <a:gd name="T42" fmla="*/ 80 w 273"/>
                  <a:gd name="T43" fmla="*/ 132 h 332"/>
                  <a:gd name="T44" fmla="*/ 101 w 273"/>
                  <a:gd name="T45" fmla="*/ 117 h 332"/>
                  <a:gd name="T46" fmla="*/ 136 w 273"/>
                  <a:gd name="T47" fmla="*/ 105 h 332"/>
                  <a:gd name="T48" fmla="*/ 154 w 273"/>
                  <a:gd name="T49" fmla="*/ 115 h 332"/>
                  <a:gd name="T50" fmla="*/ 140 w 273"/>
                  <a:gd name="T51" fmla="*/ 137 h 332"/>
                  <a:gd name="T52" fmla="*/ 95 w 273"/>
                  <a:gd name="T53" fmla="*/ 175 h 332"/>
                  <a:gd name="T54" fmla="*/ 63 w 273"/>
                  <a:gd name="T55" fmla="*/ 183 h 332"/>
                  <a:gd name="T56" fmla="*/ 19 w 273"/>
                  <a:gd name="T57" fmla="*/ 183 h 332"/>
                  <a:gd name="T58" fmla="*/ 8 w 273"/>
                  <a:gd name="T59" fmla="*/ 228 h 332"/>
                  <a:gd name="T60" fmla="*/ 21 w 273"/>
                  <a:gd name="T61" fmla="*/ 243 h 332"/>
                  <a:gd name="T62" fmla="*/ 0 w 273"/>
                  <a:gd name="T63" fmla="*/ 278 h 332"/>
                  <a:gd name="T64" fmla="*/ 23 w 273"/>
                  <a:gd name="T65" fmla="*/ 290 h 332"/>
                  <a:gd name="T66" fmla="*/ 50 w 273"/>
                  <a:gd name="T67" fmla="*/ 286 h 332"/>
                  <a:gd name="T68" fmla="*/ 54 w 273"/>
                  <a:gd name="T69" fmla="*/ 310 h 332"/>
                  <a:gd name="T70" fmla="*/ 75 w 273"/>
                  <a:gd name="T71" fmla="*/ 287 h 332"/>
                  <a:gd name="T72" fmla="*/ 94 w 273"/>
                  <a:gd name="T73" fmla="*/ 295 h 332"/>
                  <a:gd name="T74" fmla="*/ 89 w 273"/>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3" h="332">
                    <a:moveTo>
                      <a:pt x="89" y="332"/>
                    </a:moveTo>
                    <a:lnTo>
                      <a:pt x="134" y="327"/>
                    </a:lnTo>
                    <a:lnTo>
                      <a:pt x="149" y="298"/>
                    </a:lnTo>
                    <a:lnTo>
                      <a:pt x="171" y="282"/>
                    </a:lnTo>
                    <a:lnTo>
                      <a:pt x="158" y="265"/>
                    </a:lnTo>
                    <a:lnTo>
                      <a:pt x="191" y="203"/>
                    </a:lnTo>
                    <a:lnTo>
                      <a:pt x="170" y="188"/>
                    </a:lnTo>
                    <a:lnTo>
                      <a:pt x="174" y="161"/>
                    </a:lnTo>
                    <a:lnTo>
                      <a:pt x="213" y="155"/>
                    </a:lnTo>
                    <a:lnTo>
                      <a:pt x="225" y="136"/>
                    </a:lnTo>
                    <a:lnTo>
                      <a:pt x="214" y="102"/>
                    </a:lnTo>
                    <a:lnTo>
                      <a:pt x="238" y="110"/>
                    </a:lnTo>
                    <a:lnTo>
                      <a:pt x="273" y="92"/>
                    </a:lnTo>
                    <a:lnTo>
                      <a:pt x="273" y="2"/>
                    </a:lnTo>
                    <a:lnTo>
                      <a:pt x="213" y="0"/>
                    </a:lnTo>
                    <a:lnTo>
                      <a:pt x="193" y="43"/>
                    </a:lnTo>
                    <a:lnTo>
                      <a:pt x="164" y="72"/>
                    </a:lnTo>
                    <a:lnTo>
                      <a:pt x="139" y="55"/>
                    </a:lnTo>
                    <a:lnTo>
                      <a:pt x="58" y="38"/>
                    </a:lnTo>
                    <a:lnTo>
                      <a:pt x="48" y="68"/>
                    </a:lnTo>
                    <a:lnTo>
                      <a:pt x="75" y="97"/>
                    </a:lnTo>
                    <a:lnTo>
                      <a:pt x="80" y="132"/>
                    </a:lnTo>
                    <a:lnTo>
                      <a:pt x="101" y="117"/>
                    </a:lnTo>
                    <a:lnTo>
                      <a:pt x="136" y="105"/>
                    </a:lnTo>
                    <a:lnTo>
                      <a:pt x="154" y="115"/>
                    </a:lnTo>
                    <a:lnTo>
                      <a:pt x="140" y="137"/>
                    </a:lnTo>
                    <a:lnTo>
                      <a:pt x="95" y="175"/>
                    </a:lnTo>
                    <a:lnTo>
                      <a:pt x="63" y="183"/>
                    </a:lnTo>
                    <a:lnTo>
                      <a:pt x="19" y="183"/>
                    </a:lnTo>
                    <a:lnTo>
                      <a:pt x="8" y="228"/>
                    </a:lnTo>
                    <a:lnTo>
                      <a:pt x="21" y="243"/>
                    </a:lnTo>
                    <a:lnTo>
                      <a:pt x="0" y="278"/>
                    </a:lnTo>
                    <a:lnTo>
                      <a:pt x="23" y="290"/>
                    </a:lnTo>
                    <a:lnTo>
                      <a:pt x="50" y="286"/>
                    </a:lnTo>
                    <a:lnTo>
                      <a:pt x="54" y="310"/>
                    </a:lnTo>
                    <a:lnTo>
                      <a:pt x="75" y="287"/>
                    </a:lnTo>
                    <a:lnTo>
                      <a:pt x="94" y="295"/>
                    </a:lnTo>
                    <a:lnTo>
                      <a:pt x="89" y="332"/>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4" name="Freeform 173"/>
              <p:cNvSpPr>
                <a:spLocks/>
              </p:cNvSpPr>
              <p:nvPr/>
            </p:nvSpPr>
            <p:spPr bwMode="auto">
              <a:xfrm>
                <a:off x="3813516" y="1785788"/>
                <a:ext cx="470452" cy="751902"/>
              </a:xfrm>
              <a:custGeom>
                <a:avLst/>
                <a:gdLst>
                  <a:gd name="T0" fmla="*/ 11 w 229"/>
                  <a:gd name="T1" fmla="*/ 71 h 366"/>
                  <a:gd name="T2" fmla="*/ 58 w 229"/>
                  <a:gd name="T3" fmla="*/ 61 h 366"/>
                  <a:gd name="T4" fmla="*/ 76 w 229"/>
                  <a:gd name="T5" fmla="*/ 0 h 366"/>
                  <a:gd name="T6" fmla="*/ 104 w 229"/>
                  <a:gd name="T7" fmla="*/ 3 h 366"/>
                  <a:gd name="T8" fmla="*/ 108 w 229"/>
                  <a:gd name="T9" fmla="*/ 70 h 366"/>
                  <a:gd name="T10" fmla="*/ 140 w 229"/>
                  <a:gd name="T11" fmla="*/ 70 h 366"/>
                  <a:gd name="T12" fmla="*/ 144 w 229"/>
                  <a:gd name="T13" fmla="*/ 96 h 366"/>
                  <a:gd name="T14" fmla="*/ 169 w 229"/>
                  <a:gd name="T15" fmla="*/ 89 h 366"/>
                  <a:gd name="T16" fmla="*/ 183 w 229"/>
                  <a:gd name="T17" fmla="*/ 51 h 366"/>
                  <a:gd name="T18" fmla="*/ 211 w 229"/>
                  <a:gd name="T19" fmla="*/ 51 h 366"/>
                  <a:gd name="T20" fmla="*/ 229 w 229"/>
                  <a:gd name="T21" fmla="*/ 93 h 366"/>
                  <a:gd name="T22" fmla="*/ 204 w 229"/>
                  <a:gd name="T23" fmla="*/ 123 h 366"/>
                  <a:gd name="T24" fmla="*/ 164 w 229"/>
                  <a:gd name="T25" fmla="*/ 141 h 366"/>
                  <a:gd name="T26" fmla="*/ 141 w 229"/>
                  <a:gd name="T27" fmla="*/ 163 h 366"/>
                  <a:gd name="T28" fmla="*/ 139 w 229"/>
                  <a:gd name="T29" fmla="*/ 203 h 366"/>
                  <a:gd name="T30" fmla="*/ 135 w 229"/>
                  <a:gd name="T31" fmla="*/ 239 h 366"/>
                  <a:gd name="T32" fmla="*/ 114 w 229"/>
                  <a:gd name="T33" fmla="*/ 294 h 366"/>
                  <a:gd name="T34" fmla="*/ 94 w 229"/>
                  <a:gd name="T35" fmla="*/ 305 h 366"/>
                  <a:gd name="T36" fmla="*/ 66 w 229"/>
                  <a:gd name="T37" fmla="*/ 366 h 366"/>
                  <a:gd name="T38" fmla="*/ 20 w 229"/>
                  <a:gd name="T39" fmla="*/ 365 h 366"/>
                  <a:gd name="T40" fmla="*/ 26 w 229"/>
                  <a:gd name="T41" fmla="*/ 333 h 366"/>
                  <a:gd name="T42" fmla="*/ 50 w 229"/>
                  <a:gd name="T43" fmla="*/ 304 h 366"/>
                  <a:gd name="T44" fmla="*/ 36 w 229"/>
                  <a:gd name="T45" fmla="*/ 248 h 366"/>
                  <a:gd name="T46" fmla="*/ 35 w 229"/>
                  <a:gd name="T47" fmla="*/ 215 h 366"/>
                  <a:gd name="T48" fmla="*/ 40 w 229"/>
                  <a:gd name="T49" fmla="*/ 193 h 366"/>
                  <a:gd name="T50" fmla="*/ 35 w 229"/>
                  <a:gd name="T51" fmla="*/ 166 h 366"/>
                  <a:gd name="T52" fmla="*/ 11 w 229"/>
                  <a:gd name="T53" fmla="*/ 160 h 366"/>
                  <a:gd name="T54" fmla="*/ 18 w 229"/>
                  <a:gd name="T55" fmla="*/ 106 h 366"/>
                  <a:gd name="T56" fmla="*/ 0 w 229"/>
                  <a:gd name="T57" fmla="*/ 93 h 366"/>
                  <a:gd name="T58" fmla="*/ 11 w 229"/>
                  <a:gd name="T59" fmla="*/ 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366">
                    <a:moveTo>
                      <a:pt x="11" y="71"/>
                    </a:moveTo>
                    <a:lnTo>
                      <a:pt x="58" y="61"/>
                    </a:lnTo>
                    <a:lnTo>
                      <a:pt x="76" y="0"/>
                    </a:lnTo>
                    <a:lnTo>
                      <a:pt x="104" y="3"/>
                    </a:lnTo>
                    <a:lnTo>
                      <a:pt x="108" y="70"/>
                    </a:lnTo>
                    <a:lnTo>
                      <a:pt x="140" y="70"/>
                    </a:lnTo>
                    <a:lnTo>
                      <a:pt x="144" y="96"/>
                    </a:lnTo>
                    <a:lnTo>
                      <a:pt x="169" y="89"/>
                    </a:lnTo>
                    <a:lnTo>
                      <a:pt x="183" y="51"/>
                    </a:lnTo>
                    <a:lnTo>
                      <a:pt x="211" y="51"/>
                    </a:lnTo>
                    <a:lnTo>
                      <a:pt x="229" y="93"/>
                    </a:lnTo>
                    <a:lnTo>
                      <a:pt x="204" y="123"/>
                    </a:lnTo>
                    <a:lnTo>
                      <a:pt x="164" y="141"/>
                    </a:lnTo>
                    <a:lnTo>
                      <a:pt x="141" y="163"/>
                    </a:lnTo>
                    <a:lnTo>
                      <a:pt x="139" y="203"/>
                    </a:lnTo>
                    <a:lnTo>
                      <a:pt x="135" y="239"/>
                    </a:lnTo>
                    <a:lnTo>
                      <a:pt x="114" y="294"/>
                    </a:lnTo>
                    <a:lnTo>
                      <a:pt x="94" y="305"/>
                    </a:lnTo>
                    <a:lnTo>
                      <a:pt x="66" y="366"/>
                    </a:lnTo>
                    <a:lnTo>
                      <a:pt x="20" y="365"/>
                    </a:lnTo>
                    <a:lnTo>
                      <a:pt x="26" y="333"/>
                    </a:lnTo>
                    <a:lnTo>
                      <a:pt x="50" y="304"/>
                    </a:lnTo>
                    <a:lnTo>
                      <a:pt x="36" y="248"/>
                    </a:lnTo>
                    <a:lnTo>
                      <a:pt x="35" y="215"/>
                    </a:lnTo>
                    <a:lnTo>
                      <a:pt x="40" y="193"/>
                    </a:lnTo>
                    <a:lnTo>
                      <a:pt x="35" y="166"/>
                    </a:lnTo>
                    <a:lnTo>
                      <a:pt x="11" y="160"/>
                    </a:lnTo>
                    <a:lnTo>
                      <a:pt x="18" y="106"/>
                    </a:lnTo>
                    <a:lnTo>
                      <a:pt x="0" y="93"/>
                    </a:lnTo>
                    <a:lnTo>
                      <a:pt x="11" y="71"/>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5" name="Freeform 174"/>
              <p:cNvSpPr>
                <a:spLocks/>
              </p:cNvSpPr>
              <p:nvPr/>
            </p:nvSpPr>
            <p:spPr bwMode="auto">
              <a:xfrm>
                <a:off x="3610132" y="2227479"/>
                <a:ext cx="306102" cy="406767"/>
              </a:xfrm>
              <a:custGeom>
                <a:avLst/>
                <a:gdLst>
                  <a:gd name="T0" fmla="*/ 40 w 149"/>
                  <a:gd name="T1" fmla="*/ 43 h 198"/>
                  <a:gd name="T2" fmla="*/ 87 w 149"/>
                  <a:gd name="T3" fmla="*/ 29 h 198"/>
                  <a:gd name="T4" fmla="*/ 134 w 149"/>
                  <a:gd name="T5" fmla="*/ 0 h 198"/>
                  <a:gd name="T6" fmla="*/ 135 w 149"/>
                  <a:gd name="T7" fmla="*/ 33 h 198"/>
                  <a:gd name="T8" fmla="*/ 149 w 149"/>
                  <a:gd name="T9" fmla="*/ 89 h 198"/>
                  <a:gd name="T10" fmla="*/ 125 w 149"/>
                  <a:gd name="T11" fmla="*/ 118 h 198"/>
                  <a:gd name="T12" fmla="*/ 119 w 149"/>
                  <a:gd name="T13" fmla="*/ 150 h 198"/>
                  <a:gd name="T14" fmla="*/ 105 w 149"/>
                  <a:gd name="T15" fmla="*/ 160 h 198"/>
                  <a:gd name="T16" fmla="*/ 103 w 149"/>
                  <a:gd name="T17" fmla="*/ 188 h 198"/>
                  <a:gd name="T18" fmla="*/ 65 w 149"/>
                  <a:gd name="T19" fmla="*/ 198 h 198"/>
                  <a:gd name="T20" fmla="*/ 39 w 149"/>
                  <a:gd name="T21" fmla="*/ 191 h 198"/>
                  <a:gd name="T22" fmla="*/ 7 w 149"/>
                  <a:gd name="T23" fmla="*/ 158 h 198"/>
                  <a:gd name="T24" fmla="*/ 0 w 149"/>
                  <a:gd name="T25" fmla="*/ 105 h 198"/>
                  <a:gd name="T26" fmla="*/ 24 w 149"/>
                  <a:gd name="T27" fmla="*/ 98 h 198"/>
                  <a:gd name="T28" fmla="*/ 24 w 149"/>
                  <a:gd name="T29" fmla="*/ 70 h 198"/>
                  <a:gd name="T30" fmla="*/ 40 w 149"/>
                  <a:gd name="T31" fmla="*/ 4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98">
                    <a:moveTo>
                      <a:pt x="40" y="43"/>
                    </a:moveTo>
                    <a:lnTo>
                      <a:pt x="87" y="29"/>
                    </a:lnTo>
                    <a:lnTo>
                      <a:pt x="134" y="0"/>
                    </a:lnTo>
                    <a:lnTo>
                      <a:pt x="135" y="33"/>
                    </a:lnTo>
                    <a:lnTo>
                      <a:pt x="149" y="89"/>
                    </a:lnTo>
                    <a:lnTo>
                      <a:pt x="125" y="118"/>
                    </a:lnTo>
                    <a:lnTo>
                      <a:pt x="119" y="150"/>
                    </a:lnTo>
                    <a:lnTo>
                      <a:pt x="105" y="160"/>
                    </a:lnTo>
                    <a:lnTo>
                      <a:pt x="103" y="188"/>
                    </a:lnTo>
                    <a:lnTo>
                      <a:pt x="65" y="198"/>
                    </a:lnTo>
                    <a:lnTo>
                      <a:pt x="39" y="191"/>
                    </a:lnTo>
                    <a:lnTo>
                      <a:pt x="7" y="158"/>
                    </a:lnTo>
                    <a:lnTo>
                      <a:pt x="0" y="105"/>
                    </a:lnTo>
                    <a:lnTo>
                      <a:pt x="24" y="98"/>
                    </a:lnTo>
                    <a:lnTo>
                      <a:pt x="24" y="70"/>
                    </a:lnTo>
                    <a:lnTo>
                      <a:pt x="40" y="43"/>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6" name="Freeform 175"/>
              <p:cNvSpPr>
                <a:spLocks/>
              </p:cNvSpPr>
              <p:nvPr/>
            </p:nvSpPr>
            <p:spPr bwMode="auto">
              <a:xfrm>
                <a:off x="3513576" y="2535636"/>
                <a:ext cx="435528" cy="490996"/>
              </a:xfrm>
              <a:custGeom>
                <a:avLst/>
                <a:gdLst>
                  <a:gd name="T0" fmla="*/ 51 w 212"/>
                  <a:gd name="T1" fmla="*/ 133 h 239"/>
                  <a:gd name="T2" fmla="*/ 57 w 212"/>
                  <a:gd name="T3" fmla="*/ 123 h 239"/>
                  <a:gd name="T4" fmla="*/ 89 w 212"/>
                  <a:gd name="T5" fmla="*/ 134 h 239"/>
                  <a:gd name="T6" fmla="*/ 77 w 212"/>
                  <a:gd name="T7" fmla="*/ 180 h 239"/>
                  <a:gd name="T8" fmla="*/ 65 w 212"/>
                  <a:gd name="T9" fmla="*/ 191 h 239"/>
                  <a:gd name="T10" fmla="*/ 69 w 212"/>
                  <a:gd name="T11" fmla="*/ 233 h 239"/>
                  <a:gd name="T12" fmla="*/ 117 w 212"/>
                  <a:gd name="T13" fmla="*/ 239 h 239"/>
                  <a:gd name="T14" fmla="*/ 121 w 212"/>
                  <a:gd name="T15" fmla="*/ 201 h 239"/>
                  <a:gd name="T16" fmla="*/ 139 w 212"/>
                  <a:gd name="T17" fmla="*/ 164 h 239"/>
                  <a:gd name="T18" fmla="*/ 154 w 212"/>
                  <a:gd name="T19" fmla="*/ 96 h 239"/>
                  <a:gd name="T20" fmla="*/ 189 w 212"/>
                  <a:gd name="T21" fmla="*/ 54 h 239"/>
                  <a:gd name="T22" fmla="*/ 212 w 212"/>
                  <a:gd name="T23" fmla="*/ 1 h 239"/>
                  <a:gd name="T24" fmla="*/ 166 w 212"/>
                  <a:gd name="T25" fmla="*/ 0 h 239"/>
                  <a:gd name="T26" fmla="*/ 152 w 212"/>
                  <a:gd name="T27" fmla="*/ 10 h 239"/>
                  <a:gd name="T28" fmla="*/ 150 w 212"/>
                  <a:gd name="T29" fmla="*/ 38 h 239"/>
                  <a:gd name="T30" fmla="*/ 112 w 212"/>
                  <a:gd name="T31" fmla="*/ 48 h 239"/>
                  <a:gd name="T32" fmla="*/ 86 w 212"/>
                  <a:gd name="T33" fmla="*/ 41 h 239"/>
                  <a:gd name="T34" fmla="*/ 76 w 212"/>
                  <a:gd name="T35" fmla="*/ 64 h 239"/>
                  <a:gd name="T36" fmla="*/ 60 w 212"/>
                  <a:gd name="T37" fmla="*/ 59 h 239"/>
                  <a:gd name="T38" fmla="*/ 52 w 212"/>
                  <a:gd name="T39" fmla="*/ 81 h 239"/>
                  <a:gd name="T40" fmla="*/ 27 w 212"/>
                  <a:gd name="T41" fmla="*/ 79 h 239"/>
                  <a:gd name="T42" fmla="*/ 0 w 212"/>
                  <a:gd name="T43" fmla="*/ 115 h 239"/>
                  <a:gd name="T44" fmla="*/ 25 w 212"/>
                  <a:gd name="T45" fmla="*/ 116 h 239"/>
                  <a:gd name="T46" fmla="*/ 31 w 212"/>
                  <a:gd name="T47" fmla="*/ 134 h 239"/>
                  <a:gd name="T48" fmla="*/ 51 w 212"/>
                  <a:gd name="T49" fmla="*/ 13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239">
                    <a:moveTo>
                      <a:pt x="51" y="133"/>
                    </a:moveTo>
                    <a:lnTo>
                      <a:pt x="57" y="123"/>
                    </a:lnTo>
                    <a:lnTo>
                      <a:pt x="89" y="134"/>
                    </a:lnTo>
                    <a:lnTo>
                      <a:pt x="77" y="180"/>
                    </a:lnTo>
                    <a:lnTo>
                      <a:pt x="65" y="191"/>
                    </a:lnTo>
                    <a:lnTo>
                      <a:pt x="69" y="233"/>
                    </a:lnTo>
                    <a:lnTo>
                      <a:pt x="117" y="239"/>
                    </a:lnTo>
                    <a:lnTo>
                      <a:pt x="121" y="201"/>
                    </a:lnTo>
                    <a:lnTo>
                      <a:pt x="139" y="164"/>
                    </a:lnTo>
                    <a:lnTo>
                      <a:pt x="154" y="96"/>
                    </a:lnTo>
                    <a:lnTo>
                      <a:pt x="189" y="54"/>
                    </a:lnTo>
                    <a:lnTo>
                      <a:pt x="212" y="1"/>
                    </a:lnTo>
                    <a:lnTo>
                      <a:pt x="166" y="0"/>
                    </a:lnTo>
                    <a:lnTo>
                      <a:pt x="152" y="10"/>
                    </a:lnTo>
                    <a:lnTo>
                      <a:pt x="150" y="38"/>
                    </a:lnTo>
                    <a:lnTo>
                      <a:pt x="112" y="48"/>
                    </a:lnTo>
                    <a:lnTo>
                      <a:pt x="86" y="41"/>
                    </a:lnTo>
                    <a:lnTo>
                      <a:pt x="76" y="64"/>
                    </a:lnTo>
                    <a:lnTo>
                      <a:pt x="60" y="59"/>
                    </a:lnTo>
                    <a:lnTo>
                      <a:pt x="52" y="81"/>
                    </a:lnTo>
                    <a:lnTo>
                      <a:pt x="27" y="79"/>
                    </a:lnTo>
                    <a:lnTo>
                      <a:pt x="0" y="115"/>
                    </a:lnTo>
                    <a:lnTo>
                      <a:pt x="25" y="116"/>
                    </a:lnTo>
                    <a:lnTo>
                      <a:pt x="31" y="134"/>
                    </a:lnTo>
                    <a:lnTo>
                      <a:pt x="51" y="133"/>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7" name="Freeform 176"/>
              <p:cNvSpPr>
                <a:spLocks/>
              </p:cNvSpPr>
              <p:nvPr/>
            </p:nvSpPr>
            <p:spPr bwMode="auto">
              <a:xfrm>
                <a:off x="3254725" y="2771889"/>
                <a:ext cx="441691" cy="505377"/>
              </a:xfrm>
              <a:custGeom>
                <a:avLst/>
                <a:gdLst>
                  <a:gd name="T0" fmla="*/ 177 w 215"/>
                  <a:gd name="T1" fmla="*/ 18 h 246"/>
                  <a:gd name="T2" fmla="*/ 183 w 215"/>
                  <a:gd name="T3" fmla="*/ 8 h 246"/>
                  <a:gd name="T4" fmla="*/ 215 w 215"/>
                  <a:gd name="T5" fmla="*/ 19 h 246"/>
                  <a:gd name="T6" fmla="*/ 203 w 215"/>
                  <a:gd name="T7" fmla="*/ 65 h 246"/>
                  <a:gd name="T8" fmla="*/ 191 w 215"/>
                  <a:gd name="T9" fmla="*/ 76 h 246"/>
                  <a:gd name="T10" fmla="*/ 195 w 215"/>
                  <a:gd name="T11" fmla="*/ 118 h 246"/>
                  <a:gd name="T12" fmla="*/ 193 w 215"/>
                  <a:gd name="T13" fmla="*/ 188 h 246"/>
                  <a:gd name="T14" fmla="*/ 172 w 215"/>
                  <a:gd name="T15" fmla="*/ 214 h 246"/>
                  <a:gd name="T16" fmla="*/ 170 w 215"/>
                  <a:gd name="T17" fmla="*/ 230 h 246"/>
                  <a:gd name="T18" fmla="*/ 116 w 215"/>
                  <a:gd name="T19" fmla="*/ 246 h 246"/>
                  <a:gd name="T20" fmla="*/ 112 w 215"/>
                  <a:gd name="T21" fmla="*/ 224 h 246"/>
                  <a:gd name="T22" fmla="*/ 76 w 215"/>
                  <a:gd name="T23" fmla="*/ 208 h 246"/>
                  <a:gd name="T24" fmla="*/ 61 w 215"/>
                  <a:gd name="T25" fmla="*/ 218 h 246"/>
                  <a:gd name="T26" fmla="*/ 37 w 215"/>
                  <a:gd name="T27" fmla="*/ 204 h 246"/>
                  <a:gd name="T28" fmla="*/ 26 w 215"/>
                  <a:gd name="T29" fmla="*/ 206 h 246"/>
                  <a:gd name="T30" fmla="*/ 13 w 215"/>
                  <a:gd name="T31" fmla="*/ 183 h 246"/>
                  <a:gd name="T32" fmla="*/ 15 w 215"/>
                  <a:gd name="T33" fmla="*/ 145 h 246"/>
                  <a:gd name="T34" fmla="*/ 0 w 215"/>
                  <a:gd name="T35" fmla="*/ 119 h 246"/>
                  <a:gd name="T36" fmla="*/ 18 w 215"/>
                  <a:gd name="T37" fmla="*/ 103 h 246"/>
                  <a:gd name="T38" fmla="*/ 31 w 215"/>
                  <a:gd name="T39" fmla="*/ 65 h 246"/>
                  <a:gd name="T40" fmla="*/ 20 w 215"/>
                  <a:gd name="T41" fmla="*/ 40 h 246"/>
                  <a:gd name="T42" fmla="*/ 66 w 215"/>
                  <a:gd name="T43" fmla="*/ 21 h 246"/>
                  <a:gd name="T44" fmla="*/ 86 w 215"/>
                  <a:gd name="T45" fmla="*/ 24 h 246"/>
                  <a:gd name="T46" fmla="*/ 126 w 215"/>
                  <a:gd name="T47" fmla="*/ 0 h 246"/>
                  <a:gd name="T48" fmla="*/ 151 w 215"/>
                  <a:gd name="T49" fmla="*/ 1 h 246"/>
                  <a:gd name="T50" fmla="*/ 157 w 215"/>
                  <a:gd name="T51" fmla="*/ 19 h 246"/>
                  <a:gd name="T52" fmla="*/ 177 w 215"/>
                  <a:gd name="T53" fmla="*/ 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5" h="246">
                    <a:moveTo>
                      <a:pt x="177" y="18"/>
                    </a:moveTo>
                    <a:lnTo>
                      <a:pt x="183" y="8"/>
                    </a:lnTo>
                    <a:lnTo>
                      <a:pt x="215" y="19"/>
                    </a:lnTo>
                    <a:lnTo>
                      <a:pt x="203" y="65"/>
                    </a:lnTo>
                    <a:lnTo>
                      <a:pt x="191" y="76"/>
                    </a:lnTo>
                    <a:lnTo>
                      <a:pt x="195" y="118"/>
                    </a:lnTo>
                    <a:lnTo>
                      <a:pt x="193" y="188"/>
                    </a:lnTo>
                    <a:lnTo>
                      <a:pt x="172" y="214"/>
                    </a:lnTo>
                    <a:lnTo>
                      <a:pt x="170" y="230"/>
                    </a:lnTo>
                    <a:lnTo>
                      <a:pt x="116" y="246"/>
                    </a:lnTo>
                    <a:lnTo>
                      <a:pt x="112" y="224"/>
                    </a:lnTo>
                    <a:lnTo>
                      <a:pt x="76" y="208"/>
                    </a:lnTo>
                    <a:lnTo>
                      <a:pt x="61" y="218"/>
                    </a:lnTo>
                    <a:lnTo>
                      <a:pt x="37" y="204"/>
                    </a:lnTo>
                    <a:lnTo>
                      <a:pt x="26" y="206"/>
                    </a:lnTo>
                    <a:lnTo>
                      <a:pt x="13" y="183"/>
                    </a:lnTo>
                    <a:lnTo>
                      <a:pt x="15" y="145"/>
                    </a:lnTo>
                    <a:lnTo>
                      <a:pt x="0" y="119"/>
                    </a:lnTo>
                    <a:lnTo>
                      <a:pt x="18" y="103"/>
                    </a:lnTo>
                    <a:lnTo>
                      <a:pt x="31" y="65"/>
                    </a:lnTo>
                    <a:lnTo>
                      <a:pt x="20" y="40"/>
                    </a:lnTo>
                    <a:lnTo>
                      <a:pt x="66" y="21"/>
                    </a:lnTo>
                    <a:lnTo>
                      <a:pt x="86" y="24"/>
                    </a:lnTo>
                    <a:lnTo>
                      <a:pt x="126" y="0"/>
                    </a:lnTo>
                    <a:lnTo>
                      <a:pt x="151" y="1"/>
                    </a:lnTo>
                    <a:lnTo>
                      <a:pt x="157" y="19"/>
                    </a:lnTo>
                    <a:lnTo>
                      <a:pt x="177" y="18"/>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8" name="Freeform 192"/>
              <p:cNvSpPr>
                <a:spLocks/>
              </p:cNvSpPr>
              <p:nvPr/>
            </p:nvSpPr>
            <p:spPr bwMode="auto">
              <a:xfrm>
                <a:off x="2001554" y="2459624"/>
                <a:ext cx="392386" cy="363625"/>
              </a:xfrm>
              <a:custGeom>
                <a:avLst/>
                <a:gdLst>
                  <a:gd name="T0" fmla="*/ 55 w 191"/>
                  <a:gd name="T1" fmla="*/ 177 h 177"/>
                  <a:gd name="T2" fmla="*/ 106 w 191"/>
                  <a:gd name="T3" fmla="*/ 147 h 177"/>
                  <a:gd name="T4" fmla="*/ 113 w 191"/>
                  <a:gd name="T5" fmla="*/ 123 h 177"/>
                  <a:gd name="T6" fmla="*/ 133 w 191"/>
                  <a:gd name="T7" fmla="*/ 137 h 177"/>
                  <a:gd name="T8" fmla="*/ 153 w 191"/>
                  <a:gd name="T9" fmla="*/ 130 h 177"/>
                  <a:gd name="T10" fmla="*/ 173 w 191"/>
                  <a:gd name="T11" fmla="*/ 138 h 177"/>
                  <a:gd name="T12" fmla="*/ 182 w 191"/>
                  <a:gd name="T13" fmla="*/ 120 h 177"/>
                  <a:gd name="T14" fmla="*/ 162 w 191"/>
                  <a:gd name="T15" fmla="*/ 85 h 177"/>
                  <a:gd name="T16" fmla="*/ 167 w 191"/>
                  <a:gd name="T17" fmla="*/ 53 h 177"/>
                  <a:gd name="T18" fmla="*/ 190 w 191"/>
                  <a:gd name="T19" fmla="*/ 36 h 177"/>
                  <a:gd name="T20" fmla="*/ 191 w 191"/>
                  <a:gd name="T21" fmla="*/ 0 h 177"/>
                  <a:gd name="T22" fmla="*/ 126 w 191"/>
                  <a:gd name="T23" fmla="*/ 31 h 177"/>
                  <a:gd name="T24" fmla="*/ 91 w 191"/>
                  <a:gd name="T25" fmla="*/ 11 h 177"/>
                  <a:gd name="T26" fmla="*/ 27 w 191"/>
                  <a:gd name="T27" fmla="*/ 38 h 177"/>
                  <a:gd name="T28" fmla="*/ 0 w 191"/>
                  <a:gd name="T29" fmla="*/ 72 h 177"/>
                  <a:gd name="T30" fmla="*/ 17 w 191"/>
                  <a:gd name="T31" fmla="*/ 103 h 177"/>
                  <a:gd name="T32" fmla="*/ 45 w 191"/>
                  <a:gd name="T33" fmla="*/ 107 h 177"/>
                  <a:gd name="T34" fmla="*/ 53 w 191"/>
                  <a:gd name="T35" fmla="*/ 127 h 177"/>
                  <a:gd name="T36" fmla="*/ 31 w 191"/>
                  <a:gd name="T37" fmla="*/ 171 h 177"/>
                  <a:gd name="T38" fmla="*/ 55 w 191"/>
                  <a:gd name="T39"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177">
                    <a:moveTo>
                      <a:pt x="55" y="177"/>
                    </a:moveTo>
                    <a:lnTo>
                      <a:pt x="106" y="147"/>
                    </a:lnTo>
                    <a:lnTo>
                      <a:pt x="113" y="123"/>
                    </a:lnTo>
                    <a:lnTo>
                      <a:pt x="133" y="137"/>
                    </a:lnTo>
                    <a:lnTo>
                      <a:pt x="153" y="130"/>
                    </a:lnTo>
                    <a:lnTo>
                      <a:pt x="173" y="138"/>
                    </a:lnTo>
                    <a:lnTo>
                      <a:pt x="182" y="120"/>
                    </a:lnTo>
                    <a:lnTo>
                      <a:pt x="162" y="85"/>
                    </a:lnTo>
                    <a:lnTo>
                      <a:pt x="167" y="53"/>
                    </a:lnTo>
                    <a:lnTo>
                      <a:pt x="190" y="36"/>
                    </a:lnTo>
                    <a:lnTo>
                      <a:pt x="191" y="0"/>
                    </a:lnTo>
                    <a:lnTo>
                      <a:pt x="126" y="31"/>
                    </a:lnTo>
                    <a:lnTo>
                      <a:pt x="91" y="11"/>
                    </a:lnTo>
                    <a:lnTo>
                      <a:pt x="27" y="38"/>
                    </a:lnTo>
                    <a:lnTo>
                      <a:pt x="0" y="72"/>
                    </a:lnTo>
                    <a:lnTo>
                      <a:pt x="17" y="103"/>
                    </a:lnTo>
                    <a:lnTo>
                      <a:pt x="45" y="107"/>
                    </a:lnTo>
                    <a:lnTo>
                      <a:pt x="53" y="127"/>
                    </a:lnTo>
                    <a:lnTo>
                      <a:pt x="31" y="171"/>
                    </a:lnTo>
                    <a:lnTo>
                      <a:pt x="55" y="17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79" name="Freeform 193"/>
              <p:cNvSpPr>
                <a:spLocks/>
              </p:cNvSpPr>
              <p:nvPr/>
            </p:nvSpPr>
            <p:spPr bwMode="auto">
              <a:xfrm>
                <a:off x="2059077" y="2712312"/>
                <a:ext cx="406767" cy="367733"/>
              </a:xfrm>
              <a:custGeom>
                <a:avLst/>
                <a:gdLst>
                  <a:gd name="T0" fmla="*/ 74 w 198"/>
                  <a:gd name="T1" fmla="*/ 133 h 179"/>
                  <a:gd name="T2" fmla="*/ 84 w 198"/>
                  <a:gd name="T3" fmla="*/ 179 h 179"/>
                  <a:gd name="T4" fmla="*/ 149 w 198"/>
                  <a:gd name="T5" fmla="*/ 162 h 179"/>
                  <a:gd name="T6" fmla="*/ 185 w 198"/>
                  <a:gd name="T7" fmla="*/ 163 h 179"/>
                  <a:gd name="T8" fmla="*/ 198 w 198"/>
                  <a:gd name="T9" fmla="*/ 159 h 179"/>
                  <a:gd name="T10" fmla="*/ 194 w 198"/>
                  <a:gd name="T11" fmla="*/ 138 h 179"/>
                  <a:gd name="T12" fmla="*/ 160 w 198"/>
                  <a:gd name="T13" fmla="*/ 118 h 179"/>
                  <a:gd name="T14" fmla="*/ 185 w 198"/>
                  <a:gd name="T15" fmla="*/ 105 h 179"/>
                  <a:gd name="T16" fmla="*/ 180 w 198"/>
                  <a:gd name="T17" fmla="*/ 93 h 179"/>
                  <a:gd name="T18" fmla="*/ 144 w 198"/>
                  <a:gd name="T19" fmla="*/ 60 h 179"/>
                  <a:gd name="T20" fmla="*/ 160 w 198"/>
                  <a:gd name="T21" fmla="*/ 35 h 179"/>
                  <a:gd name="T22" fmla="*/ 145 w 198"/>
                  <a:gd name="T23" fmla="*/ 15 h 179"/>
                  <a:gd name="T24" fmla="*/ 125 w 198"/>
                  <a:gd name="T25" fmla="*/ 7 h 179"/>
                  <a:gd name="T26" fmla="*/ 105 w 198"/>
                  <a:gd name="T27" fmla="*/ 14 h 179"/>
                  <a:gd name="T28" fmla="*/ 85 w 198"/>
                  <a:gd name="T29" fmla="*/ 0 h 179"/>
                  <a:gd name="T30" fmla="*/ 78 w 198"/>
                  <a:gd name="T31" fmla="*/ 24 h 179"/>
                  <a:gd name="T32" fmla="*/ 27 w 198"/>
                  <a:gd name="T33" fmla="*/ 54 h 179"/>
                  <a:gd name="T34" fmla="*/ 3 w 198"/>
                  <a:gd name="T35" fmla="*/ 48 h 179"/>
                  <a:gd name="T36" fmla="*/ 0 w 198"/>
                  <a:gd name="T37" fmla="*/ 79 h 179"/>
                  <a:gd name="T38" fmla="*/ 24 w 198"/>
                  <a:gd name="T39" fmla="*/ 92 h 179"/>
                  <a:gd name="T40" fmla="*/ 65 w 198"/>
                  <a:gd name="T41" fmla="*/ 85 h 179"/>
                  <a:gd name="T42" fmla="*/ 84 w 198"/>
                  <a:gd name="T43" fmla="*/ 114 h 179"/>
                  <a:gd name="T44" fmla="*/ 74 w 198"/>
                  <a:gd name="T45" fmla="*/ 13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 h="179">
                    <a:moveTo>
                      <a:pt x="74" y="133"/>
                    </a:moveTo>
                    <a:lnTo>
                      <a:pt x="84" y="179"/>
                    </a:lnTo>
                    <a:lnTo>
                      <a:pt x="149" y="162"/>
                    </a:lnTo>
                    <a:lnTo>
                      <a:pt x="185" y="163"/>
                    </a:lnTo>
                    <a:lnTo>
                      <a:pt x="198" y="159"/>
                    </a:lnTo>
                    <a:lnTo>
                      <a:pt x="194" y="138"/>
                    </a:lnTo>
                    <a:lnTo>
                      <a:pt x="160" y="118"/>
                    </a:lnTo>
                    <a:lnTo>
                      <a:pt x="185" y="105"/>
                    </a:lnTo>
                    <a:lnTo>
                      <a:pt x="180" y="93"/>
                    </a:lnTo>
                    <a:lnTo>
                      <a:pt x="144" y="60"/>
                    </a:lnTo>
                    <a:lnTo>
                      <a:pt x="160" y="35"/>
                    </a:lnTo>
                    <a:lnTo>
                      <a:pt x="145" y="15"/>
                    </a:lnTo>
                    <a:lnTo>
                      <a:pt x="125" y="7"/>
                    </a:lnTo>
                    <a:lnTo>
                      <a:pt x="105" y="14"/>
                    </a:lnTo>
                    <a:lnTo>
                      <a:pt x="85" y="0"/>
                    </a:lnTo>
                    <a:lnTo>
                      <a:pt x="78" y="24"/>
                    </a:lnTo>
                    <a:lnTo>
                      <a:pt x="27" y="54"/>
                    </a:lnTo>
                    <a:lnTo>
                      <a:pt x="3" y="48"/>
                    </a:lnTo>
                    <a:lnTo>
                      <a:pt x="0" y="79"/>
                    </a:lnTo>
                    <a:lnTo>
                      <a:pt x="24" y="92"/>
                    </a:lnTo>
                    <a:lnTo>
                      <a:pt x="65" y="85"/>
                    </a:lnTo>
                    <a:lnTo>
                      <a:pt x="84" y="114"/>
                    </a:lnTo>
                    <a:lnTo>
                      <a:pt x="74" y="133"/>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80" name="Freeform 194"/>
              <p:cNvSpPr>
                <a:spLocks/>
              </p:cNvSpPr>
              <p:nvPr/>
            </p:nvSpPr>
            <p:spPr bwMode="auto">
              <a:xfrm>
                <a:off x="2334364" y="2527418"/>
                <a:ext cx="612205" cy="532084"/>
              </a:xfrm>
              <a:custGeom>
                <a:avLst/>
                <a:gdLst>
                  <a:gd name="T0" fmla="*/ 205 w 298"/>
                  <a:gd name="T1" fmla="*/ 37 h 259"/>
                  <a:gd name="T2" fmla="*/ 226 w 298"/>
                  <a:gd name="T3" fmla="*/ 45 h 259"/>
                  <a:gd name="T4" fmla="*/ 226 w 298"/>
                  <a:gd name="T5" fmla="*/ 83 h 259"/>
                  <a:gd name="T6" fmla="*/ 266 w 298"/>
                  <a:gd name="T7" fmla="*/ 84 h 259"/>
                  <a:gd name="T8" fmla="*/ 298 w 298"/>
                  <a:gd name="T9" fmla="*/ 112 h 259"/>
                  <a:gd name="T10" fmla="*/ 274 w 298"/>
                  <a:gd name="T11" fmla="*/ 145 h 259"/>
                  <a:gd name="T12" fmla="*/ 243 w 298"/>
                  <a:gd name="T13" fmla="*/ 189 h 259"/>
                  <a:gd name="T14" fmla="*/ 218 w 298"/>
                  <a:gd name="T15" fmla="*/ 188 h 259"/>
                  <a:gd name="T16" fmla="*/ 210 w 298"/>
                  <a:gd name="T17" fmla="*/ 229 h 259"/>
                  <a:gd name="T18" fmla="*/ 190 w 298"/>
                  <a:gd name="T19" fmla="*/ 240 h 259"/>
                  <a:gd name="T20" fmla="*/ 160 w 298"/>
                  <a:gd name="T21" fmla="*/ 249 h 259"/>
                  <a:gd name="T22" fmla="*/ 94 w 298"/>
                  <a:gd name="T23" fmla="*/ 259 h 259"/>
                  <a:gd name="T24" fmla="*/ 64 w 298"/>
                  <a:gd name="T25" fmla="*/ 249 h 259"/>
                  <a:gd name="T26" fmla="*/ 60 w 298"/>
                  <a:gd name="T27" fmla="*/ 228 h 259"/>
                  <a:gd name="T28" fmla="*/ 26 w 298"/>
                  <a:gd name="T29" fmla="*/ 208 h 259"/>
                  <a:gd name="T30" fmla="*/ 51 w 298"/>
                  <a:gd name="T31" fmla="*/ 195 h 259"/>
                  <a:gd name="T32" fmla="*/ 46 w 298"/>
                  <a:gd name="T33" fmla="*/ 183 h 259"/>
                  <a:gd name="T34" fmla="*/ 10 w 298"/>
                  <a:gd name="T35" fmla="*/ 150 h 259"/>
                  <a:gd name="T36" fmla="*/ 26 w 298"/>
                  <a:gd name="T37" fmla="*/ 125 h 259"/>
                  <a:gd name="T38" fmla="*/ 11 w 298"/>
                  <a:gd name="T39" fmla="*/ 105 h 259"/>
                  <a:gd name="T40" fmla="*/ 20 w 298"/>
                  <a:gd name="T41" fmla="*/ 87 h 259"/>
                  <a:gd name="T42" fmla="*/ 0 w 298"/>
                  <a:gd name="T43" fmla="*/ 52 h 259"/>
                  <a:gd name="T44" fmla="*/ 5 w 298"/>
                  <a:gd name="T45" fmla="*/ 20 h 259"/>
                  <a:gd name="T46" fmla="*/ 28 w 298"/>
                  <a:gd name="T47" fmla="*/ 3 h 259"/>
                  <a:gd name="T48" fmla="*/ 64 w 298"/>
                  <a:gd name="T49" fmla="*/ 0 h 259"/>
                  <a:gd name="T50" fmla="*/ 90 w 298"/>
                  <a:gd name="T51" fmla="*/ 54 h 259"/>
                  <a:gd name="T52" fmla="*/ 115 w 298"/>
                  <a:gd name="T53" fmla="*/ 42 h 259"/>
                  <a:gd name="T54" fmla="*/ 170 w 298"/>
                  <a:gd name="T55" fmla="*/ 48 h 259"/>
                  <a:gd name="T56" fmla="*/ 188 w 298"/>
                  <a:gd name="T57" fmla="*/ 58 h 259"/>
                  <a:gd name="T58" fmla="*/ 205 w 298"/>
                  <a:gd name="T59" fmla="*/ 3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8" h="259">
                    <a:moveTo>
                      <a:pt x="205" y="37"/>
                    </a:moveTo>
                    <a:lnTo>
                      <a:pt x="226" y="45"/>
                    </a:lnTo>
                    <a:lnTo>
                      <a:pt x="226" y="83"/>
                    </a:lnTo>
                    <a:lnTo>
                      <a:pt x="266" y="84"/>
                    </a:lnTo>
                    <a:lnTo>
                      <a:pt x="298" y="112"/>
                    </a:lnTo>
                    <a:lnTo>
                      <a:pt x="274" y="145"/>
                    </a:lnTo>
                    <a:lnTo>
                      <a:pt x="243" y="189"/>
                    </a:lnTo>
                    <a:lnTo>
                      <a:pt x="218" y="188"/>
                    </a:lnTo>
                    <a:lnTo>
                      <a:pt x="210" y="229"/>
                    </a:lnTo>
                    <a:lnTo>
                      <a:pt x="190" y="240"/>
                    </a:lnTo>
                    <a:lnTo>
                      <a:pt x="160" y="249"/>
                    </a:lnTo>
                    <a:lnTo>
                      <a:pt x="94" y="259"/>
                    </a:lnTo>
                    <a:lnTo>
                      <a:pt x="64" y="249"/>
                    </a:lnTo>
                    <a:lnTo>
                      <a:pt x="60" y="228"/>
                    </a:lnTo>
                    <a:lnTo>
                      <a:pt x="26" y="208"/>
                    </a:lnTo>
                    <a:lnTo>
                      <a:pt x="51" y="195"/>
                    </a:lnTo>
                    <a:lnTo>
                      <a:pt x="46" y="183"/>
                    </a:lnTo>
                    <a:lnTo>
                      <a:pt x="10" y="150"/>
                    </a:lnTo>
                    <a:lnTo>
                      <a:pt x="26" y="125"/>
                    </a:lnTo>
                    <a:lnTo>
                      <a:pt x="11" y="105"/>
                    </a:lnTo>
                    <a:lnTo>
                      <a:pt x="20" y="87"/>
                    </a:lnTo>
                    <a:lnTo>
                      <a:pt x="0" y="52"/>
                    </a:lnTo>
                    <a:lnTo>
                      <a:pt x="5" y="20"/>
                    </a:lnTo>
                    <a:lnTo>
                      <a:pt x="28" y="3"/>
                    </a:lnTo>
                    <a:lnTo>
                      <a:pt x="64" y="0"/>
                    </a:lnTo>
                    <a:lnTo>
                      <a:pt x="90" y="54"/>
                    </a:lnTo>
                    <a:lnTo>
                      <a:pt x="115" y="42"/>
                    </a:lnTo>
                    <a:lnTo>
                      <a:pt x="170" y="48"/>
                    </a:lnTo>
                    <a:lnTo>
                      <a:pt x="188" y="58"/>
                    </a:lnTo>
                    <a:lnTo>
                      <a:pt x="205" y="3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81" name="Freeform 196"/>
              <p:cNvSpPr>
                <a:spLocks/>
              </p:cNvSpPr>
              <p:nvPr/>
            </p:nvSpPr>
            <p:spPr bwMode="auto">
              <a:xfrm>
                <a:off x="1625603" y="2007661"/>
                <a:ext cx="585498" cy="745739"/>
              </a:xfrm>
              <a:custGeom>
                <a:avLst/>
                <a:gdLst>
                  <a:gd name="T0" fmla="*/ 124 w 285"/>
                  <a:gd name="T1" fmla="*/ 308 h 363"/>
                  <a:gd name="T2" fmla="*/ 145 w 285"/>
                  <a:gd name="T3" fmla="*/ 337 h 363"/>
                  <a:gd name="T4" fmla="*/ 151 w 285"/>
                  <a:gd name="T5" fmla="*/ 363 h 363"/>
                  <a:gd name="T6" fmla="*/ 200 w 285"/>
                  <a:gd name="T7" fmla="*/ 323 h 363"/>
                  <a:gd name="T8" fmla="*/ 183 w 285"/>
                  <a:gd name="T9" fmla="*/ 292 h 363"/>
                  <a:gd name="T10" fmla="*/ 210 w 285"/>
                  <a:gd name="T11" fmla="*/ 258 h 363"/>
                  <a:gd name="T12" fmla="*/ 274 w 285"/>
                  <a:gd name="T13" fmla="*/ 231 h 363"/>
                  <a:gd name="T14" fmla="*/ 285 w 285"/>
                  <a:gd name="T15" fmla="*/ 176 h 363"/>
                  <a:gd name="T16" fmla="*/ 256 w 285"/>
                  <a:gd name="T17" fmla="*/ 172 h 363"/>
                  <a:gd name="T18" fmla="*/ 214 w 285"/>
                  <a:gd name="T19" fmla="*/ 235 h 363"/>
                  <a:gd name="T20" fmla="*/ 186 w 285"/>
                  <a:gd name="T21" fmla="*/ 228 h 363"/>
                  <a:gd name="T22" fmla="*/ 169 w 285"/>
                  <a:gd name="T23" fmla="*/ 241 h 363"/>
                  <a:gd name="T24" fmla="*/ 124 w 285"/>
                  <a:gd name="T25" fmla="*/ 232 h 363"/>
                  <a:gd name="T26" fmla="*/ 126 w 285"/>
                  <a:gd name="T27" fmla="*/ 205 h 363"/>
                  <a:gd name="T28" fmla="*/ 156 w 285"/>
                  <a:gd name="T29" fmla="*/ 163 h 363"/>
                  <a:gd name="T30" fmla="*/ 195 w 285"/>
                  <a:gd name="T31" fmla="*/ 140 h 363"/>
                  <a:gd name="T32" fmla="*/ 226 w 285"/>
                  <a:gd name="T33" fmla="*/ 102 h 363"/>
                  <a:gd name="T34" fmla="*/ 179 w 285"/>
                  <a:gd name="T35" fmla="*/ 57 h 363"/>
                  <a:gd name="T36" fmla="*/ 161 w 285"/>
                  <a:gd name="T37" fmla="*/ 62 h 363"/>
                  <a:gd name="T38" fmla="*/ 56 w 285"/>
                  <a:gd name="T39" fmla="*/ 0 h 363"/>
                  <a:gd name="T40" fmla="*/ 35 w 285"/>
                  <a:gd name="T41" fmla="*/ 25 h 363"/>
                  <a:gd name="T42" fmla="*/ 18 w 285"/>
                  <a:gd name="T43" fmla="*/ 117 h 363"/>
                  <a:gd name="T44" fmla="*/ 0 w 285"/>
                  <a:gd name="T45" fmla="*/ 141 h 363"/>
                  <a:gd name="T46" fmla="*/ 1 w 285"/>
                  <a:gd name="T47" fmla="*/ 180 h 363"/>
                  <a:gd name="T48" fmla="*/ 33 w 285"/>
                  <a:gd name="T49" fmla="*/ 213 h 363"/>
                  <a:gd name="T50" fmla="*/ 40 w 285"/>
                  <a:gd name="T51" fmla="*/ 238 h 363"/>
                  <a:gd name="T52" fmla="*/ 20 w 285"/>
                  <a:gd name="T53" fmla="*/ 276 h 363"/>
                  <a:gd name="T54" fmla="*/ 29 w 285"/>
                  <a:gd name="T55" fmla="*/ 315 h 363"/>
                  <a:gd name="T56" fmla="*/ 56 w 285"/>
                  <a:gd name="T57" fmla="*/ 305 h 363"/>
                  <a:gd name="T58" fmla="*/ 96 w 285"/>
                  <a:gd name="T59" fmla="*/ 293 h 363"/>
                  <a:gd name="T60" fmla="*/ 124 w 285"/>
                  <a:gd name="T61" fmla="*/ 30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5" h="363">
                    <a:moveTo>
                      <a:pt x="124" y="308"/>
                    </a:moveTo>
                    <a:lnTo>
                      <a:pt x="145" y="337"/>
                    </a:lnTo>
                    <a:lnTo>
                      <a:pt x="151" y="363"/>
                    </a:lnTo>
                    <a:lnTo>
                      <a:pt x="200" y="323"/>
                    </a:lnTo>
                    <a:lnTo>
                      <a:pt x="183" y="292"/>
                    </a:lnTo>
                    <a:lnTo>
                      <a:pt x="210" y="258"/>
                    </a:lnTo>
                    <a:lnTo>
                      <a:pt x="274" y="231"/>
                    </a:lnTo>
                    <a:lnTo>
                      <a:pt x="285" y="176"/>
                    </a:lnTo>
                    <a:lnTo>
                      <a:pt x="256" y="172"/>
                    </a:lnTo>
                    <a:lnTo>
                      <a:pt x="214" y="235"/>
                    </a:lnTo>
                    <a:lnTo>
                      <a:pt x="186" y="228"/>
                    </a:lnTo>
                    <a:lnTo>
                      <a:pt x="169" y="241"/>
                    </a:lnTo>
                    <a:lnTo>
                      <a:pt x="124" y="232"/>
                    </a:lnTo>
                    <a:lnTo>
                      <a:pt x="126" y="205"/>
                    </a:lnTo>
                    <a:lnTo>
                      <a:pt x="156" y="163"/>
                    </a:lnTo>
                    <a:lnTo>
                      <a:pt x="195" y="140"/>
                    </a:lnTo>
                    <a:lnTo>
                      <a:pt x="226" y="102"/>
                    </a:lnTo>
                    <a:lnTo>
                      <a:pt x="179" y="57"/>
                    </a:lnTo>
                    <a:lnTo>
                      <a:pt x="161" y="62"/>
                    </a:lnTo>
                    <a:lnTo>
                      <a:pt x="56" y="0"/>
                    </a:lnTo>
                    <a:lnTo>
                      <a:pt x="35" y="25"/>
                    </a:lnTo>
                    <a:lnTo>
                      <a:pt x="18" y="117"/>
                    </a:lnTo>
                    <a:lnTo>
                      <a:pt x="0" y="141"/>
                    </a:lnTo>
                    <a:lnTo>
                      <a:pt x="1" y="180"/>
                    </a:lnTo>
                    <a:lnTo>
                      <a:pt x="33" y="213"/>
                    </a:lnTo>
                    <a:lnTo>
                      <a:pt x="40" y="238"/>
                    </a:lnTo>
                    <a:lnTo>
                      <a:pt x="20" y="276"/>
                    </a:lnTo>
                    <a:lnTo>
                      <a:pt x="29" y="315"/>
                    </a:lnTo>
                    <a:lnTo>
                      <a:pt x="56" y="305"/>
                    </a:lnTo>
                    <a:lnTo>
                      <a:pt x="96" y="293"/>
                    </a:lnTo>
                    <a:lnTo>
                      <a:pt x="124" y="308"/>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82" name="Freeform 197"/>
              <p:cNvSpPr>
                <a:spLocks/>
              </p:cNvSpPr>
              <p:nvPr/>
            </p:nvSpPr>
            <p:spPr bwMode="auto">
              <a:xfrm>
                <a:off x="1685180" y="2609593"/>
                <a:ext cx="425256" cy="445800"/>
              </a:xfrm>
              <a:custGeom>
                <a:avLst/>
                <a:gdLst>
                  <a:gd name="T0" fmla="*/ 95 w 207"/>
                  <a:gd name="T1" fmla="*/ 15 h 217"/>
                  <a:gd name="T2" fmla="*/ 116 w 207"/>
                  <a:gd name="T3" fmla="*/ 44 h 217"/>
                  <a:gd name="T4" fmla="*/ 122 w 207"/>
                  <a:gd name="T5" fmla="*/ 70 h 217"/>
                  <a:gd name="T6" fmla="*/ 171 w 207"/>
                  <a:gd name="T7" fmla="*/ 30 h 217"/>
                  <a:gd name="T8" fmla="*/ 199 w 207"/>
                  <a:gd name="T9" fmla="*/ 34 h 217"/>
                  <a:gd name="T10" fmla="*/ 207 w 207"/>
                  <a:gd name="T11" fmla="*/ 54 h 217"/>
                  <a:gd name="T12" fmla="*/ 185 w 207"/>
                  <a:gd name="T13" fmla="*/ 98 h 217"/>
                  <a:gd name="T14" fmla="*/ 182 w 207"/>
                  <a:gd name="T15" fmla="*/ 129 h 217"/>
                  <a:gd name="T16" fmla="*/ 175 w 207"/>
                  <a:gd name="T17" fmla="*/ 138 h 217"/>
                  <a:gd name="T18" fmla="*/ 146 w 207"/>
                  <a:gd name="T19" fmla="*/ 154 h 217"/>
                  <a:gd name="T20" fmla="*/ 151 w 207"/>
                  <a:gd name="T21" fmla="*/ 180 h 217"/>
                  <a:gd name="T22" fmla="*/ 129 w 207"/>
                  <a:gd name="T23" fmla="*/ 217 h 217"/>
                  <a:gd name="T24" fmla="*/ 114 w 207"/>
                  <a:gd name="T25" fmla="*/ 199 h 217"/>
                  <a:gd name="T26" fmla="*/ 99 w 207"/>
                  <a:gd name="T27" fmla="*/ 190 h 217"/>
                  <a:gd name="T28" fmla="*/ 36 w 207"/>
                  <a:gd name="T29" fmla="*/ 180 h 217"/>
                  <a:gd name="T30" fmla="*/ 10 w 207"/>
                  <a:gd name="T31" fmla="*/ 149 h 217"/>
                  <a:gd name="T32" fmla="*/ 12 w 207"/>
                  <a:gd name="T33" fmla="*/ 119 h 217"/>
                  <a:gd name="T34" fmla="*/ 11 w 207"/>
                  <a:gd name="T35" fmla="*/ 103 h 217"/>
                  <a:gd name="T36" fmla="*/ 45 w 207"/>
                  <a:gd name="T37" fmla="*/ 62 h 217"/>
                  <a:gd name="T38" fmla="*/ 15 w 207"/>
                  <a:gd name="T39" fmla="*/ 44 h 217"/>
                  <a:gd name="T40" fmla="*/ 12 w 207"/>
                  <a:gd name="T41" fmla="*/ 32 h 217"/>
                  <a:gd name="T42" fmla="*/ 0 w 207"/>
                  <a:gd name="T43" fmla="*/ 22 h 217"/>
                  <a:gd name="T44" fmla="*/ 27 w 207"/>
                  <a:gd name="T45" fmla="*/ 12 h 217"/>
                  <a:gd name="T46" fmla="*/ 67 w 207"/>
                  <a:gd name="T47" fmla="*/ 0 h 217"/>
                  <a:gd name="T48" fmla="*/ 95 w 207"/>
                  <a:gd name="T49" fmla="*/ 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217">
                    <a:moveTo>
                      <a:pt x="95" y="15"/>
                    </a:moveTo>
                    <a:lnTo>
                      <a:pt x="116" y="44"/>
                    </a:lnTo>
                    <a:lnTo>
                      <a:pt x="122" y="70"/>
                    </a:lnTo>
                    <a:lnTo>
                      <a:pt x="171" y="30"/>
                    </a:lnTo>
                    <a:lnTo>
                      <a:pt x="199" y="34"/>
                    </a:lnTo>
                    <a:lnTo>
                      <a:pt x="207" y="54"/>
                    </a:lnTo>
                    <a:lnTo>
                      <a:pt x="185" y="98"/>
                    </a:lnTo>
                    <a:lnTo>
                      <a:pt x="182" y="129"/>
                    </a:lnTo>
                    <a:lnTo>
                      <a:pt x="175" y="138"/>
                    </a:lnTo>
                    <a:lnTo>
                      <a:pt x="146" y="154"/>
                    </a:lnTo>
                    <a:lnTo>
                      <a:pt x="151" y="180"/>
                    </a:lnTo>
                    <a:lnTo>
                      <a:pt x="129" y="217"/>
                    </a:lnTo>
                    <a:lnTo>
                      <a:pt x="114" y="199"/>
                    </a:lnTo>
                    <a:lnTo>
                      <a:pt x="99" y="190"/>
                    </a:lnTo>
                    <a:lnTo>
                      <a:pt x="36" y="180"/>
                    </a:lnTo>
                    <a:lnTo>
                      <a:pt x="10" y="149"/>
                    </a:lnTo>
                    <a:lnTo>
                      <a:pt x="12" y="119"/>
                    </a:lnTo>
                    <a:lnTo>
                      <a:pt x="11" y="103"/>
                    </a:lnTo>
                    <a:lnTo>
                      <a:pt x="45" y="62"/>
                    </a:lnTo>
                    <a:lnTo>
                      <a:pt x="15" y="44"/>
                    </a:lnTo>
                    <a:lnTo>
                      <a:pt x="12" y="32"/>
                    </a:lnTo>
                    <a:lnTo>
                      <a:pt x="0" y="22"/>
                    </a:lnTo>
                    <a:lnTo>
                      <a:pt x="27" y="12"/>
                    </a:lnTo>
                    <a:lnTo>
                      <a:pt x="67" y="0"/>
                    </a:lnTo>
                    <a:lnTo>
                      <a:pt x="95" y="1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83" name="Freeform 198"/>
              <p:cNvSpPr>
                <a:spLocks/>
              </p:cNvSpPr>
              <p:nvPr/>
            </p:nvSpPr>
            <p:spPr bwMode="auto">
              <a:xfrm>
                <a:off x="2188503" y="1931649"/>
                <a:ext cx="716978" cy="714923"/>
              </a:xfrm>
              <a:custGeom>
                <a:avLst/>
                <a:gdLst>
                  <a:gd name="T0" fmla="*/ 259 w 349"/>
                  <a:gd name="T1" fmla="*/ 348 h 348"/>
                  <a:gd name="T2" fmla="*/ 276 w 349"/>
                  <a:gd name="T3" fmla="*/ 327 h 348"/>
                  <a:gd name="T4" fmla="*/ 265 w 349"/>
                  <a:gd name="T5" fmla="*/ 289 h 348"/>
                  <a:gd name="T6" fmla="*/ 284 w 349"/>
                  <a:gd name="T7" fmla="*/ 278 h 348"/>
                  <a:gd name="T8" fmla="*/ 314 w 349"/>
                  <a:gd name="T9" fmla="*/ 284 h 348"/>
                  <a:gd name="T10" fmla="*/ 349 w 349"/>
                  <a:gd name="T11" fmla="*/ 273 h 348"/>
                  <a:gd name="T12" fmla="*/ 339 w 349"/>
                  <a:gd name="T13" fmla="*/ 250 h 348"/>
                  <a:gd name="T14" fmla="*/ 327 w 349"/>
                  <a:gd name="T15" fmla="*/ 213 h 348"/>
                  <a:gd name="T16" fmla="*/ 305 w 349"/>
                  <a:gd name="T17" fmla="*/ 192 h 348"/>
                  <a:gd name="T18" fmla="*/ 267 w 349"/>
                  <a:gd name="T19" fmla="*/ 185 h 348"/>
                  <a:gd name="T20" fmla="*/ 249 w 349"/>
                  <a:gd name="T21" fmla="*/ 170 h 348"/>
                  <a:gd name="T22" fmla="*/ 277 w 349"/>
                  <a:gd name="T23" fmla="*/ 84 h 348"/>
                  <a:gd name="T24" fmla="*/ 296 w 349"/>
                  <a:gd name="T25" fmla="*/ 25 h 348"/>
                  <a:gd name="T26" fmla="*/ 276 w 349"/>
                  <a:gd name="T27" fmla="*/ 8 h 348"/>
                  <a:gd name="T28" fmla="*/ 244 w 349"/>
                  <a:gd name="T29" fmla="*/ 0 h 348"/>
                  <a:gd name="T30" fmla="*/ 190 w 349"/>
                  <a:gd name="T31" fmla="*/ 84 h 348"/>
                  <a:gd name="T32" fmla="*/ 157 w 349"/>
                  <a:gd name="T33" fmla="*/ 117 h 348"/>
                  <a:gd name="T34" fmla="*/ 159 w 349"/>
                  <a:gd name="T35" fmla="*/ 134 h 348"/>
                  <a:gd name="T36" fmla="*/ 129 w 349"/>
                  <a:gd name="T37" fmla="*/ 182 h 348"/>
                  <a:gd name="T38" fmla="*/ 70 w 349"/>
                  <a:gd name="T39" fmla="*/ 190 h 348"/>
                  <a:gd name="T40" fmla="*/ 34 w 349"/>
                  <a:gd name="T41" fmla="*/ 233 h 348"/>
                  <a:gd name="T42" fmla="*/ 35 w 349"/>
                  <a:gd name="T43" fmla="*/ 254 h 348"/>
                  <a:gd name="T44" fmla="*/ 0 w 349"/>
                  <a:gd name="T45" fmla="*/ 268 h 348"/>
                  <a:gd name="T46" fmla="*/ 35 w 349"/>
                  <a:gd name="T47" fmla="*/ 288 h 348"/>
                  <a:gd name="T48" fmla="*/ 100 w 349"/>
                  <a:gd name="T49" fmla="*/ 257 h 348"/>
                  <a:gd name="T50" fmla="*/ 99 w 349"/>
                  <a:gd name="T51" fmla="*/ 293 h 348"/>
                  <a:gd name="T52" fmla="*/ 135 w 349"/>
                  <a:gd name="T53" fmla="*/ 290 h 348"/>
                  <a:gd name="T54" fmla="*/ 161 w 349"/>
                  <a:gd name="T55" fmla="*/ 344 h 348"/>
                  <a:gd name="T56" fmla="*/ 186 w 349"/>
                  <a:gd name="T57" fmla="*/ 332 h 348"/>
                  <a:gd name="T58" fmla="*/ 241 w 349"/>
                  <a:gd name="T59" fmla="*/ 338 h 348"/>
                  <a:gd name="T60" fmla="*/ 259 w 349"/>
                  <a:gd name="T61"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348">
                    <a:moveTo>
                      <a:pt x="259" y="348"/>
                    </a:moveTo>
                    <a:lnTo>
                      <a:pt x="276" y="327"/>
                    </a:lnTo>
                    <a:lnTo>
                      <a:pt x="265" y="289"/>
                    </a:lnTo>
                    <a:lnTo>
                      <a:pt x="284" y="278"/>
                    </a:lnTo>
                    <a:lnTo>
                      <a:pt x="314" y="284"/>
                    </a:lnTo>
                    <a:lnTo>
                      <a:pt x="349" y="273"/>
                    </a:lnTo>
                    <a:lnTo>
                      <a:pt x="339" y="250"/>
                    </a:lnTo>
                    <a:lnTo>
                      <a:pt x="327" y="213"/>
                    </a:lnTo>
                    <a:lnTo>
                      <a:pt x="305" y="192"/>
                    </a:lnTo>
                    <a:lnTo>
                      <a:pt x="267" y="185"/>
                    </a:lnTo>
                    <a:lnTo>
                      <a:pt x="249" y="170"/>
                    </a:lnTo>
                    <a:lnTo>
                      <a:pt x="277" y="84"/>
                    </a:lnTo>
                    <a:lnTo>
                      <a:pt x="296" y="25"/>
                    </a:lnTo>
                    <a:lnTo>
                      <a:pt x="276" y="8"/>
                    </a:lnTo>
                    <a:lnTo>
                      <a:pt x="244" y="0"/>
                    </a:lnTo>
                    <a:lnTo>
                      <a:pt x="190" y="84"/>
                    </a:lnTo>
                    <a:lnTo>
                      <a:pt x="157" y="117"/>
                    </a:lnTo>
                    <a:lnTo>
                      <a:pt x="159" y="134"/>
                    </a:lnTo>
                    <a:lnTo>
                      <a:pt x="129" y="182"/>
                    </a:lnTo>
                    <a:lnTo>
                      <a:pt x="70" y="190"/>
                    </a:lnTo>
                    <a:lnTo>
                      <a:pt x="34" y="233"/>
                    </a:lnTo>
                    <a:lnTo>
                      <a:pt x="35" y="254"/>
                    </a:lnTo>
                    <a:lnTo>
                      <a:pt x="0" y="268"/>
                    </a:lnTo>
                    <a:lnTo>
                      <a:pt x="35" y="288"/>
                    </a:lnTo>
                    <a:lnTo>
                      <a:pt x="100" y="257"/>
                    </a:lnTo>
                    <a:lnTo>
                      <a:pt x="99" y="293"/>
                    </a:lnTo>
                    <a:lnTo>
                      <a:pt x="135" y="290"/>
                    </a:lnTo>
                    <a:lnTo>
                      <a:pt x="161" y="344"/>
                    </a:lnTo>
                    <a:lnTo>
                      <a:pt x="186" y="332"/>
                    </a:lnTo>
                    <a:lnTo>
                      <a:pt x="241" y="338"/>
                    </a:lnTo>
                    <a:lnTo>
                      <a:pt x="259" y="348"/>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84" name="Freeform 199"/>
              <p:cNvSpPr>
                <a:spLocks/>
              </p:cNvSpPr>
              <p:nvPr/>
            </p:nvSpPr>
            <p:spPr bwMode="auto">
              <a:xfrm>
                <a:off x="2732913" y="2367177"/>
                <a:ext cx="593715" cy="390332"/>
              </a:xfrm>
              <a:custGeom>
                <a:avLst/>
                <a:gdLst>
                  <a:gd name="T0" fmla="*/ 275 w 289"/>
                  <a:gd name="T1" fmla="*/ 90 h 190"/>
                  <a:gd name="T2" fmla="*/ 289 w 289"/>
                  <a:gd name="T3" fmla="*/ 57 h 190"/>
                  <a:gd name="T4" fmla="*/ 269 w 289"/>
                  <a:gd name="T5" fmla="*/ 25 h 190"/>
                  <a:gd name="T6" fmla="*/ 246 w 289"/>
                  <a:gd name="T7" fmla="*/ 23 h 190"/>
                  <a:gd name="T8" fmla="*/ 216 w 289"/>
                  <a:gd name="T9" fmla="*/ 0 h 190"/>
                  <a:gd name="T10" fmla="*/ 184 w 289"/>
                  <a:gd name="T11" fmla="*/ 17 h 190"/>
                  <a:gd name="T12" fmla="*/ 122 w 289"/>
                  <a:gd name="T13" fmla="*/ 27 h 190"/>
                  <a:gd name="T14" fmla="*/ 119 w 289"/>
                  <a:gd name="T15" fmla="*/ 40 h 190"/>
                  <a:gd name="T16" fmla="*/ 74 w 289"/>
                  <a:gd name="T17" fmla="*/ 38 h 190"/>
                  <a:gd name="T18" fmla="*/ 84 w 289"/>
                  <a:gd name="T19" fmla="*/ 61 h 190"/>
                  <a:gd name="T20" fmla="*/ 49 w 289"/>
                  <a:gd name="T21" fmla="*/ 72 h 190"/>
                  <a:gd name="T22" fmla="*/ 19 w 289"/>
                  <a:gd name="T23" fmla="*/ 66 h 190"/>
                  <a:gd name="T24" fmla="*/ 0 w 289"/>
                  <a:gd name="T25" fmla="*/ 77 h 190"/>
                  <a:gd name="T26" fmla="*/ 11 w 289"/>
                  <a:gd name="T27" fmla="*/ 115 h 190"/>
                  <a:gd name="T28" fmla="*/ 32 w 289"/>
                  <a:gd name="T29" fmla="*/ 123 h 190"/>
                  <a:gd name="T30" fmla="*/ 32 w 289"/>
                  <a:gd name="T31" fmla="*/ 161 h 190"/>
                  <a:gd name="T32" fmla="*/ 72 w 289"/>
                  <a:gd name="T33" fmla="*/ 162 h 190"/>
                  <a:gd name="T34" fmla="*/ 104 w 289"/>
                  <a:gd name="T35" fmla="*/ 190 h 190"/>
                  <a:gd name="T36" fmla="*/ 139 w 289"/>
                  <a:gd name="T37" fmla="*/ 182 h 190"/>
                  <a:gd name="T38" fmla="*/ 155 w 289"/>
                  <a:gd name="T39" fmla="*/ 145 h 190"/>
                  <a:gd name="T40" fmla="*/ 180 w 289"/>
                  <a:gd name="T41" fmla="*/ 150 h 190"/>
                  <a:gd name="T42" fmla="*/ 206 w 289"/>
                  <a:gd name="T43" fmla="*/ 122 h 190"/>
                  <a:gd name="T44" fmla="*/ 245 w 289"/>
                  <a:gd name="T45" fmla="*/ 125 h 190"/>
                  <a:gd name="T46" fmla="*/ 236 w 289"/>
                  <a:gd name="T47" fmla="*/ 108 h 190"/>
                  <a:gd name="T48" fmla="*/ 275 w 289"/>
                  <a:gd name="T49" fmla="*/ 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9" h="190">
                    <a:moveTo>
                      <a:pt x="275" y="90"/>
                    </a:moveTo>
                    <a:lnTo>
                      <a:pt x="289" y="57"/>
                    </a:lnTo>
                    <a:lnTo>
                      <a:pt x="269" y="25"/>
                    </a:lnTo>
                    <a:lnTo>
                      <a:pt x="246" y="23"/>
                    </a:lnTo>
                    <a:lnTo>
                      <a:pt x="216" y="0"/>
                    </a:lnTo>
                    <a:lnTo>
                      <a:pt x="184" y="17"/>
                    </a:lnTo>
                    <a:lnTo>
                      <a:pt x="122" y="27"/>
                    </a:lnTo>
                    <a:lnTo>
                      <a:pt x="119" y="40"/>
                    </a:lnTo>
                    <a:lnTo>
                      <a:pt x="74" y="38"/>
                    </a:lnTo>
                    <a:lnTo>
                      <a:pt x="84" y="61"/>
                    </a:lnTo>
                    <a:lnTo>
                      <a:pt x="49" y="72"/>
                    </a:lnTo>
                    <a:lnTo>
                      <a:pt x="19" y="66"/>
                    </a:lnTo>
                    <a:lnTo>
                      <a:pt x="0" y="77"/>
                    </a:lnTo>
                    <a:lnTo>
                      <a:pt x="11" y="115"/>
                    </a:lnTo>
                    <a:lnTo>
                      <a:pt x="32" y="123"/>
                    </a:lnTo>
                    <a:lnTo>
                      <a:pt x="32" y="161"/>
                    </a:lnTo>
                    <a:lnTo>
                      <a:pt x="72" y="162"/>
                    </a:lnTo>
                    <a:lnTo>
                      <a:pt x="104" y="190"/>
                    </a:lnTo>
                    <a:lnTo>
                      <a:pt x="139" y="182"/>
                    </a:lnTo>
                    <a:lnTo>
                      <a:pt x="155" y="145"/>
                    </a:lnTo>
                    <a:lnTo>
                      <a:pt x="180" y="150"/>
                    </a:lnTo>
                    <a:lnTo>
                      <a:pt x="206" y="122"/>
                    </a:lnTo>
                    <a:lnTo>
                      <a:pt x="245" y="125"/>
                    </a:lnTo>
                    <a:lnTo>
                      <a:pt x="236" y="108"/>
                    </a:lnTo>
                    <a:lnTo>
                      <a:pt x="275" y="9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85" name="Freeform 170"/>
              <p:cNvSpPr>
                <a:spLocks/>
              </p:cNvSpPr>
              <p:nvPr/>
            </p:nvSpPr>
            <p:spPr bwMode="auto">
              <a:xfrm>
                <a:off x="3179693" y="2137087"/>
                <a:ext cx="515649" cy="686162"/>
              </a:xfrm>
              <a:custGeom>
                <a:avLst/>
                <a:gdLst>
                  <a:gd name="T0" fmla="*/ 195 w 251"/>
                  <a:gd name="T1" fmla="*/ 0 h 334"/>
                  <a:gd name="T2" fmla="*/ 226 w 251"/>
                  <a:gd name="T3" fmla="*/ 84 h 334"/>
                  <a:gd name="T4" fmla="*/ 251 w 251"/>
                  <a:gd name="T5" fmla="*/ 88 h 334"/>
                  <a:gd name="T6" fmla="*/ 235 w 251"/>
                  <a:gd name="T7" fmla="*/ 115 h 334"/>
                  <a:gd name="T8" fmla="*/ 235 w 251"/>
                  <a:gd name="T9" fmla="*/ 143 h 334"/>
                  <a:gd name="T10" fmla="*/ 211 w 251"/>
                  <a:gd name="T11" fmla="*/ 150 h 334"/>
                  <a:gd name="T12" fmla="*/ 218 w 251"/>
                  <a:gd name="T13" fmla="*/ 203 h 334"/>
                  <a:gd name="T14" fmla="*/ 250 w 251"/>
                  <a:gd name="T15" fmla="*/ 236 h 334"/>
                  <a:gd name="T16" fmla="*/ 240 w 251"/>
                  <a:gd name="T17" fmla="*/ 259 h 334"/>
                  <a:gd name="T18" fmla="*/ 224 w 251"/>
                  <a:gd name="T19" fmla="*/ 254 h 334"/>
                  <a:gd name="T20" fmla="*/ 216 w 251"/>
                  <a:gd name="T21" fmla="*/ 276 h 334"/>
                  <a:gd name="T22" fmla="*/ 191 w 251"/>
                  <a:gd name="T23" fmla="*/ 274 h 334"/>
                  <a:gd name="T24" fmla="*/ 164 w 251"/>
                  <a:gd name="T25" fmla="*/ 310 h 334"/>
                  <a:gd name="T26" fmla="*/ 124 w 251"/>
                  <a:gd name="T27" fmla="*/ 334 h 334"/>
                  <a:gd name="T28" fmla="*/ 104 w 251"/>
                  <a:gd name="T29" fmla="*/ 331 h 334"/>
                  <a:gd name="T30" fmla="*/ 99 w 251"/>
                  <a:gd name="T31" fmla="*/ 310 h 334"/>
                  <a:gd name="T32" fmla="*/ 123 w 251"/>
                  <a:gd name="T33" fmla="*/ 279 h 334"/>
                  <a:gd name="T34" fmla="*/ 58 w 251"/>
                  <a:gd name="T35" fmla="*/ 271 h 334"/>
                  <a:gd name="T36" fmla="*/ 39 w 251"/>
                  <a:gd name="T37" fmla="*/ 284 h 334"/>
                  <a:gd name="T38" fmla="*/ 16 w 251"/>
                  <a:gd name="T39" fmla="*/ 270 h 334"/>
                  <a:gd name="T40" fmla="*/ 29 w 251"/>
                  <a:gd name="T41" fmla="*/ 251 h 334"/>
                  <a:gd name="T42" fmla="*/ 54 w 251"/>
                  <a:gd name="T43" fmla="*/ 249 h 334"/>
                  <a:gd name="T44" fmla="*/ 74 w 251"/>
                  <a:gd name="T45" fmla="*/ 231 h 334"/>
                  <a:gd name="T46" fmla="*/ 83 w 251"/>
                  <a:gd name="T47" fmla="*/ 205 h 334"/>
                  <a:gd name="T48" fmla="*/ 73 w 251"/>
                  <a:gd name="T49" fmla="*/ 170 h 334"/>
                  <a:gd name="T50" fmla="*/ 53 w 251"/>
                  <a:gd name="T51" fmla="*/ 138 h 334"/>
                  <a:gd name="T52" fmla="*/ 30 w 251"/>
                  <a:gd name="T53" fmla="*/ 136 h 334"/>
                  <a:gd name="T54" fmla="*/ 0 w 251"/>
                  <a:gd name="T55" fmla="*/ 113 h 334"/>
                  <a:gd name="T56" fmla="*/ 39 w 251"/>
                  <a:gd name="T57" fmla="*/ 43 h 334"/>
                  <a:gd name="T58" fmla="*/ 60 w 251"/>
                  <a:gd name="T59" fmla="*/ 20 h 334"/>
                  <a:gd name="T60" fmla="*/ 79 w 251"/>
                  <a:gd name="T61" fmla="*/ 28 h 334"/>
                  <a:gd name="T62" fmla="*/ 74 w 251"/>
                  <a:gd name="T63" fmla="*/ 65 h 334"/>
                  <a:gd name="T64" fmla="*/ 119 w 251"/>
                  <a:gd name="T65" fmla="*/ 60 h 334"/>
                  <a:gd name="T66" fmla="*/ 134 w 251"/>
                  <a:gd name="T67" fmla="*/ 31 h 334"/>
                  <a:gd name="T68" fmla="*/ 156 w 251"/>
                  <a:gd name="T69" fmla="*/ 15 h 334"/>
                  <a:gd name="T70" fmla="*/ 195 w 251"/>
                  <a:gd name="T7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334">
                    <a:moveTo>
                      <a:pt x="195" y="0"/>
                    </a:moveTo>
                    <a:lnTo>
                      <a:pt x="226" y="84"/>
                    </a:lnTo>
                    <a:lnTo>
                      <a:pt x="251" y="88"/>
                    </a:lnTo>
                    <a:lnTo>
                      <a:pt x="235" y="115"/>
                    </a:lnTo>
                    <a:lnTo>
                      <a:pt x="235" y="143"/>
                    </a:lnTo>
                    <a:lnTo>
                      <a:pt x="211" y="150"/>
                    </a:lnTo>
                    <a:lnTo>
                      <a:pt x="218" y="203"/>
                    </a:lnTo>
                    <a:lnTo>
                      <a:pt x="250" y="236"/>
                    </a:lnTo>
                    <a:lnTo>
                      <a:pt x="240" y="259"/>
                    </a:lnTo>
                    <a:lnTo>
                      <a:pt x="224" y="254"/>
                    </a:lnTo>
                    <a:lnTo>
                      <a:pt x="216" y="276"/>
                    </a:lnTo>
                    <a:lnTo>
                      <a:pt x="191" y="274"/>
                    </a:lnTo>
                    <a:lnTo>
                      <a:pt x="164" y="310"/>
                    </a:lnTo>
                    <a:lnTo>
                      <a:pt x="124" y="334"/>
                    </a:lnTo>
                    <a:lnTo>
                      <a:pt x="104" y="331"/>
                    </a:lnTo>
                    <a:lnTo>
                      <a:pt x="99" y="310"/>
                    </a:lnTo>
                    <a:lnTo>
                      <a:pt x="123" y="279"/>
                    </a:lnTo>
                    <a:lnTo>
                      <a:pt x="58" y="271"/>
                    </a:lnTo>
                    <a:lnTo>
                      <a:pt x="39" y="284"/>
                    </a:lnTo>
                    <a:lnTo>
                      <a:pt x="16" y="270"/>
                    </a:lnTo>
                    <a:lnTo>
                      <a:pt x="29" y="251"/>
                    </a:lnTo>
                    <a:lnTo>
                      <a:pt x="54" y="249"/>
                    </a:lnTo>
                    <a:lnTo>
                      <a:pt x="74" y="231"/>
                    </a:lnTo>
                    <a:lnTo>
                      <a:pt x="83" y="205"/>
                    </a:lnTo>
                    <a:lnTo>
                      <a:pt x="73" y="170"/>
                    </a:lnTo>
                    <a:lnTo>
                      <a:pt x="53" y="138"/>
                    </a:lnTo>
                    <a:lnTo>
                      <a:pt x="30" y="136"/>
                    </a:lnTo>
                    <a:lnTo>
                      <a:pt x="0" y="113"/>
                    </a:lnTo>
                    <a:lnTo>
                      <a:pt x="39" y="43"/>
                    </a:lnTo>
                    <a:lnTo>
                      <a:pt x="60" y="20"/>
                    </a:lnTo>
                    <a:lnTo>
                      <a:pt x="79" y="28"/>
                    </a:lnTo>
                    <a:lnTo>
                      <a:pt x="74" y="65"/>
                    </a:lnTo>
                    <a:lnTo>
                      <a:pt x="119" y="60"/>
                    </a:lnTo>
                    <a:lnTo>
                      <a:pt x="134" y="31"/>
                    </a:lnTo>
                    <a:lnTo>
                      <a:pt x="156" y="15"/>
                    </a:lnTo>
                    <a:lnTo>
                      <a:pt x="195" y="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86" name="Freeform 195"/>
              <p:cNvSpPr>
                <a:spLocks/>
              </p:cNvSpPr>
              <p:nvPr/>
            </p:nvSpPr>
            <p:spPr bwMode="auto">
              <a:xfrm>
                <a:off x="2818123" y="1964519"/>
                <a:ext cx="441691" cy="486887"/>
              </a:xfrm>
              <a:custGeom>
                <a:avLst/>
                <a:gdLst>
                  <a:gd name="T0" fmla="*/ 169 w 215"/>
                  <a:gd name="T1" fmla="*/ 45 h 237"/>
                  <a:gd name="T2" fmla="*/ 180 w 215"/>
                  <a:gd name="T3" fmla="*/ 0 h 237"/>
                  <a:gd name="T4" fmla="*/ 139 w 215"/>
                  <a:gd name="T5" fmla="*/ 25 h 237"/>
                  <a:gd name="T6" fmla="*/ 91 w 215"/>
                  <a:gd name="T7" fmla="*/ 40 h 237"/>
                  <a:gd name="T8" fmla="*/ 47 w 215"/>
                  <a:gd name="T9" fmla="*/ 70 h 237"/>
                  <a:gd name="T10" fmla="*/ 34 w 215"/>
                  <a:gd name="T11" fmla="*/ 118 h 237"/>
                  <a:gd name="T12" fmla="*/ 24 w 215"/>
                  <a:gd name="T13" fmla="*/ 160 h 237"/>
                  <a:gd name="T14" fmla="*/ 0 w 215"/>
                  <a:gd name="T15" fmla="*/ 177 h 237"/>
                  <a:gd name="T16" fmla="*/ 22 w 215"/>
                  <a:gd name="T17" fmla="*/ 198 h 237"/>
                  <a:gd name="T18" fmla="*/ 34 w 215"/>
                  <a:gd name="T19" fmla="*/ 235 h 237"/>
                  <a:gd name="T20" fmla="*/ 79 w 215"/>
                  <a:gd name="T21" fmla="*/ 237 h 237"/>
                  <a:gd name="T22" fmla="*/ 82 w 215"/>
                  <a:gd name="T23" fmla="*/ 224 h 237"/>
                  <a:gd name="T24" fmla="*/ 144 w 215"/>
                  <a:gd name="T25" fmla="*/ 214 h 237"/>
                  <a:gd name="T26" fmla="*/ 176 w 215"/>
                  <a:gd name="T27" fmla="*/ 197 h 237"/>
                  <a:gd name="T28" fmla="*/ 215 w 215"/>
                  <a:gd name="T29" fmla="*/ 127 h 237"/>
                  <a:gd name="T30" fmla="*/ 211 w 215"/>
                  <a:gd name="T31" fmla="*/ 103 h 237"/>
                  <a:gd name="T32" fmla="*/ 184 w 215"/>
                  <a:gd name="T33" fmla="*/ 107 h 237"/>
                  <a:gd name="T34" fmla="*/ 161 w 215"/>
                  <a:gd name="T35" fmla="*/ 95 h 237"/>
                  <a:gd name="T36" fmla="*/ 182 w 215"/>
                  <a:gd name="T37" fmla="*/ 60 h 237"/>
                  <a:gd name="T38" fmla="*/ 169 w 215"/>
                  <a:gd name="T39" fmla="*/ 4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237">
                    <a:moveTo>
                      <a:pt x="169" y="45"/>
                    </a:moveTo>
                    <a:lnTo>
                      <a:pt x="180" y="0"/>
                    </a:lnTo>
                    <a:lnTo>
                      <a:pt x="139" y="25"/>
                    </a:lnTo>
                    <a:lnTo>
                      <a:pt x="91" y="40"/>
                    </a:lnTo>
                    <a:lnTo>
                      <a:pt x="47" y="70"/>
                    </a:lnTo>
                    <a:lnTo>
                      <a:pt x="34" y="118"/>
                    </a:lnTo>
                    <a:lnTo>
                      <a:pt x="24" y="160"/>
                    </a:lnTo>
                    <a:lnTo>
                      <a:pt x="0" y="177"/>
                    </a:lnTo>
                    <a:lnTo>
                      <a:pt x="22" y="198"/>
                    </a:lnTo>
                    <a:lnTo>
                      <a:pt x="34" y="235"/>
                    </a:lnTo>
                    <a:lnTo>
                      <a:pt x="79" y="237"/>
                    </a:lnTo>
                    <a:lnTo>
                      <a:pt x="82" y="224"/>
                    </a:lnTo>
                    <a:lnTo>
                      <a:pt x="144" y="214"/>
                    </a:lnTo>
                    <a:lnTo>
                      <a:pt x="176" y="197"/>
                    </a:lnTo>
                    <a:lnTo>
                      <a:pt x="215" y="127"/>
                    </a:lnTo>
                    <a:lnTo>
                      <a:pt x="211" y="103"/>
                    </a:lnTo>
                    <a:lnTo>
                      <a:pt x="184" y="107"/>
                    </a:lnTo>
                    <a:lnTo>
                      <a:pt x="161" y="95"/>
                    </a:lnTo>
                    <a:lnTo>
                      <a:pt x="182" y="60"/>
                    </a:lnTo>
                    <a:lnTo>
                      <a:pt x="169" y="4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grpSp>
      </p:grpSp>
      <p:grpSp>
        <p:nvGrpSpPr>
          <p:cNvPr id="6" name="Grupp 162"/>
          <p:cNvGrpSpPr/>
          <p:nvPr/>
        </p:nvGrpSpPr>
        <p:grpSpPr>
          <a:xfrm>
            <a:off x="5569692" y="1447588"/>
            <a:ext cx="2853913" cy="4458227"/>
            <a:chOff x="5596393" y="1377505"/>
            <a:chExt cx="2498398" cy="4393957"/>
          </a:xfrm>
        </p:grpSpPr>
        <p:grpSp>
          <p:nvGrpSpPr>
            <p:cNvPr id="7" name="Grupp 160"/>
            <p:cNvGrpSpPr/>
            <p:nvPr/>
          </p:nvGrpSpPr>
          <p:grpSpPr>
            <a:xfrm>
              <a:off x="5596393" y="1377505"/>
              <a:ext cx="2498398" cy="4393957"/>
              <a:chOff x="5514651" y="978067"/>
              <a:chExt cx="2999801" cy="5275779"/>
            </a:xfrm>
          </p:grpSpPr>
          <p:sp>
            <p:nvSpPr>
              <p:cNvPr id="116" name="Freeform 311"/>
              <p:cNvSpPr>
                <a:spLocks/>
              </p:cNvSpPr>
              <p:nvPr/>
            </p:nvSpPr>
            <p:spPr bwMode="auto">
              <a:xfrm>
                <a:off x="5768121" y="2756474"/>
                <a:ext cx="120798" cy="86284"/>
              </a:xfrm>
              <a:custGeom>
                <a:avLst/>
                <a:gdLst>
                  <a:gd name="T0" fmla="*/ 15 w 63"/>
                  <a:gd name="T1" fmla="*/ 22 h 45"/>
                  <a:gd name="T2" fmla="*/ 37 w 63"/>
                  <a:gd name="T3" fmla="*/ 4 h 45"/>
                  <a:gd name="T4" fmla="*/ 63 w 63"/>
                  <a:gd name="T5" fmla="*/ 0 h 45"/>
                  <a:gd name="T6" fmla="*/ 54 w 63"/>
                  <a:gd name="T7" fmla="*/ 17 h 45"/>
                  <a:gd name="T8" fmla="*/ 42 w 63"/>
                  <a:gd name="T9" fmla="*/ 32 h 45"/>
                  <a:gd name="T10" fmla="*/ 24 w 63"/>
                  <a:gd name="T11" fmla="*/ 40 h 45"/>
                  <a:gd name="T12" fmla="*/ 0 w 63"/>
                  <a:gd name="T13" fmla="*/ 45 h 45"/>
                  <a:gd name="T14" fmla="*/ 5 w 63"/>
                  <a:gd name="T15" fmla="*/ 34 h 45"/>
                  <a:gd name="T16" fmla="*/ 15 w 63"/>
                  <a:gd name="T1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5">
                    <a:moveTo>
                      <a:pt x="15" y="22"/>
                    </a:moveTo>
                    <a:lnTo>
                      <a:pt x="37" y="4"/>
                    </a:lnTo>
                    <a:lnTo>
                      <a:pt x="63" y="0"/>
                    </a:lnTo>
                    <a:lnTo>
                      <a:pt x="54" y="17"/>
                    </a:lnTo>
                    <a:lnTo>
                      <a:pt x="42" y="32"/>
                    </a:lnTo>
                    <a:lnTo>
                      <a:pt x="24" y="40"/>
                    </a:lnTo>
                    <a:lnTo>
                      <a:pt x="0" y="45"/>
                    </a:lnTo>
                    <a:lnTo>
                      <a:pt x="5" y="34"/>
                    </a:lnTo>
                    <a:lnTo>
                      <a:pt x="15" y="22"/>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8" name="Grupp 159"/>
              <p:cNvGrpSpPr/>
              <p:nvPr/>
            </p:nvGrpSpPr>
            <p:grpSpPr>
              <a:xfrm>
                <a:off x="5514651" y="978067"/>
                <a:ext cx="2999801" cy="5275779"/>
                <a:chOff x="5538401" y="978067"/>
                <a:chExt cx="2999801" cy="5275779"/>
              </a:xfrm>
            </p:grpSpPr>
            <p:sp>
              <p:nvSpPr>
                <p:cNvPr id="110" name="Freeform 305"/>
                <p:cNvSpPr>
                  <a:spLocks/>
                </p:cNvSpPr>
                <p:nvPr/>
              </p:nvSpPr>
              <p:spPr bwMode="auto">
                <a:xfrm>
                  <a:off x="5720185" y="2346147"/>
                  <a:ext cx="201329" cy="379649"/>
                </a:xfrm>
                <a:custGeom>
                  <a:avLst/>
                  <a:gdLst>
                    <a:gd name="T0" fmla="*/ 14 w 105"/>
                    <a:gd name="T1" fmla="*/ 198 h 198"/>
                    <a:gd name="T2" fmla="*/ 34 w 105"/>
                    <a:gd name="T3" fmla="*/ 195 h 198"/>
                    <a:gd name="T4" fmla="*/ 45 w 105"/>
                    <a:gd name="T5" fmla="*/ 185 h 198"/>
                    <a:gd name="T6" fmla="*/ 58 w 105"/>
                    <a:gd name="T7" fmla="*/ 168 h 198"/>
                    <a:gd name="T8" fmla="*/ 69 w 105"/>
                    <a:gd name="T9" fmla="*/ 159 h 198"/>
                    <a:gd name="T10" fmla="*/ 105 w 105"/>
                    <a:gd name="T11" fmla="*/ 105 h 198"/>
                    <a:gd name="T12" fmla="*/ 103 w 105"/>
                    <a:gd name="T13" fmla="*/ 83 h 198"/>
                    <a:gd name="T14" fmla="*/ 88 w 105"/>
                    <a:gd name="T15" fmla="*/ 8 h 198"/>
                    <a:gd name="T16" fmla="*/ 70 w 105"/>
                    <a:gd name="T17" fmla="*/ 0 h 198"/>
                    <a:gd name="T18" fmla="*/ 42 w 105"/>
                    <a:gd name="T19" fmla="*/ 15 h 198"/>
                    <a:gd name="T20" fmla="*/ 2 w 105"/>
                    <a:gd name="T21" fmla="*/ 96 h 198"/>
                    <a:gd name="T22" fmla="*/ 0 w 105"/>
                    <a:gd name="T23" fmla="*/ 125 h 198"/>
                    <a:gd name="T24" fmla="*/ 15 w 105"/>
                    <a:gd name="T25" fmla="*/ 121 h 198"/>
                    <a:gd name="T26" fmla="*/ 10 w 105"/>
                    <a:gd name="T27" fmla="*/ 141 h 198"/>
                    <a:gd name="T28" fmla="*/ 5 w 105"/>
                    <a:gd name="T29" fmla="*/ 158 h 198"/>
                    <a:gd name="T30" fmla="*/ 14 w 105"/>
                    <a:gd name="T31" fmla="*/ 164 h 198"/>
                    <a:gd name="T32" fmla="*/ 25 w 105"/>
                    <a:gd name="T33" fmla="*/ 166 h 198"/>
                    <a:gd name="T34" fmla="*/ 22 w 105"/>
                    <a:gd name="T35" fmla="*/ 183 h 198"/>
                    <a:gd name="T36" fmla="*/ 13 w 105"/>
                    <a:gd name="T37" fmla="*/ 191 h 198"/>
                    <a:gd name="T38" fmla="*/ 14 w 105"/>
                    <a:gd name="T3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98">
                      <a:moveTo>
                        <a:pt x="14" y="198"/>
                      </a:moveTo>
                      <a:lnTo>
                        <a:pt x="34" y="195"/>
                      </a:lnTo>
                      <a:lnTo>
                        <a:pt x="45" y="185"/>
                      </a:lnTo>
                      <a:lnTo>
                        <a:pt x="58" y="168"/>
                      </a:lnTo>
                      <a:lnTo>
                        <a:pt x="69" y="159"/>
                      </a:lnTo>
                      <a:lnTo>
                        <a:pt x="105" y="105"/>
                      </a:lnTo>
                      <a:lnTo>
                        <a:pt x="103" y="83"/>
                      </a:lnTo>
                      <a:lnTo>
                        <a:pt x="88" y="8"/>
                      </a:lnTo>
                      <a:lnTo>
                        <a:pt x="70" y="0"/>
                      </a:lnTo>
                      <a:lnTo>
                        <a:pt x="42" y="15"/>
                      </a:lnTo>
                      <a:lnTo>
                        <a:pt x="2" y="96"/>
                      </a:lnTo>
                      <a:lnTo>
                        <a:pt x="0" y="125"/>
                      </a:lnTo>
                      <a:lnTo>
                        <a:pt x="15" y="121"/>
                      </a:lnTo>
                      <a:lnTo>
                        <a:pt x="10" y="141"/>
                      </a:lnTo>
                      <a:lnTo>
                        <a:pt x="5" y="158"/>
                      </a:lnTo>
                      <a:lnTo>
                        <a:pt x="14" y="164"/>
                      </a:lnTo>
                      <a:lnTo>
                        <a:pt x="25" y="166"/>
                      </a:lnTo>
                      <a:lnTo>
                        <a:pt x="22" y="183"/>
                      </a:lnTo>
                      <a:lnTo>
                        <a:pt x="13" y="191"/>
                      </a:lnTo>
                      <a:lnTo>
                        <a:pt x="14" y="198"/>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9" name="Grupp 158"/>
                <p:cNvGrpSpPr/>
                <p:nvPr/>
              </p:nvGrpSpPr>
              <p:grpSpPr>
                <a:xfrm>
                  <a:off x="5538401" y="978067"/>
                  <a:ext cx="2999801" cy="5275779"/>
                  <a:chOff x="5526526" y="978067"/>
                  <a:chExt cx="2999801" cy="5275779"/>
                </a:xfrm>
              </p:grpSpPr>
              <p:sp>
                <p:nvSpPr>
                  <p:cNvPr id="99" name="Freeform 294"/>
                  <p:cNvSpPr>
                    <a:spLocks/>
                  </p:cNvSpPr>
                  <p:nvPr/>
                </p:nvSpPr>
                <p:spPr bwMode="auto">
                  <a:xfrm>
                    <a:off x="6274319" y="3642321"/>
                    <a:ext cx="134219" cy="159145"/>
                  </a:xfrm>
                  <a:custGeom>
                    <a:avLst/>
                    <a:gdLst>
                      <a:gd name="T0" fmla="*/ 14 w 70"/>
                      <a:gd name="T1" fmla="*/ 9 h 83"/>
                      <a:gd name="T2" fmla="*/ 21 w 70"/>
                      <a:gd name="T3" fmla="*/ 4 h 83"/>
                      <a:gd name="T4" fmla="*/ 48 w 70"/>
                      <a:gd name="T5" fmla="*/ 0 h 83"/>
                      <a:gd name="T6" fmla="*/ 58 w 70"/>
                      <a:gd name="T7" fmla="*/ 2 h 83"/>
                      <a:gd name="T8" fmla="*/ 66 w 70"/>
                      <a:gd name="T9" fmla="*/ 23 h 83"/>
                      <a:gd name="T10" fmla="*/ 59 w 70"/>
                      <a:gd name="T11" fmla="*/ 27 h 83"/>
                      <a:gd name="T12" fmla="*/ 61 w 70"/>
                      <a:gd name="T13" fmla="*/ 40 h 83"/>
                      <a:gd name="T14" fmla="*/ 70 w 70"/>
                      <a:gd name="T15" fmla="*/ 45 h 83"/>
                      <a:gd name="T16" fmla="*/ 59 w 70"/>
                      <a:gd name="T17" fmla="*/ 52 h 83"/>
                      <a:gd name="T18" fmla="*/ 33 w 70"/>
                      <a:gd name="T19" fmla="*/ 79 h 83"/>
                      <a:gd name="T20" fmla="*/ 24 w 70"/>
                      <a:gd name="T21" fmla="*/ 78 h 83"/>
                      <a:gd name="T22" fmla="*/ 9 w 70"/>
                      <a:gd name="T23" fmla="*/ 83 h 83"/>
                      <a:gd name="T24" fmla="*/ 0 w 70"/>
                      <a:gd name="T25" fmla="*/ 37 h 83"/>
                      <a:gd name="T26" fmla="*/ 11 w 70"/>
                      <a:gd name="T27" fmla="*/ 35 h 83"/>
                      <a:gd name="T28" fmla="*/ 11 w 70"/>
                      <a:gd name="T29" fmla="*/ 17 h 83"/>
                      <a:gd name="T30" fmla="*/ 14 w 70"/>
                      <a:gd name="T31"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83">
                        <a:moveTo>
                          <a:pt x="14" y="9"/>
                        </a:moveTo>
                        <a:lnTo>
                          <a:pt x="21" y="4"/>
                        </a:lnTo>
                        <a:lnTo>
                          <a:pt x="48" y="0"/>
                        </a:lnTo>
                        <a:lnTo>
                          <a:pt x="58" y="2"/>
                        </a:lnTo>
                        <a:lnTo>
                          <a:pt x="66" y="23"/>
                        </a:lnTo>
                        <a:lnTo>
                          <a:pt x="59" y="27"/>
                        </a:lnTo>
                        <a:lnTo>
                          <a:pt x="61" y="40"/>
                        </a:lnTo>
                        <a:lnTo>
                          <a:pt x="70" y="45"/>
                        </a:lnTo>
                        <a:lnTo>
                          <a:pt x="59" y="52"/>
                        </a:lnTo>
                        <a:lnTo>
                          <a:pt x="33" y="79"/>
                        </a:lnTo>
                        <a:lnTo>
                          <a:pt x="24" y="78"/>
                        </a:lnTo>
                        <a:lnTo>
                          <a:pt x="9" y="83"/>
                        </a:lnTo>
                        <a:lnTo>
                          <a:pt x="0" y="37"/>
                        </a:lnTo>
                        <a:lnTo>
                          <a:pt x="11" y="35"/>
                        </a:lnTo>
                        <a:lnTo>
                          <a:pt x="11" y="17"/>
                        </a:lnTo>
                        <a:lnTo>
                          <a:pt x="14" y="9"/>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12" name="Freeform 307"/>
                  <p:cNvSpPr>
                    <a:spLocks/>
                  </p:cNvSpPr>
                  <p:nvPr/>
                </p:nvSpPr>
                <p:spPr bwMode="auto">
                  <a:xfrm>
                    <a:off x="6025055" y="2932877"/>
                    <a:ext cx="268439" cy="352805"/>
                  </a:xfrm>
                  <a:custGeom>
                    <a:avLst/>
                    <a:gdLst>
                      <a:gd name="T0" fmla="*/ 120 w 140"/>
                      <a:gd name="T1" fmla="*/ 150 h 184"/>
                      <a:gd name="T2" fmla="*/ 126 w 140"/>
                      <a:gd name="T3" fmla="*/ 140 h 184"/>
                      <a:gd name="T4" fmla="*/ 136 w 140"/>
                      <a:gd name="T5" fmla="*/ 124 h 184"/>
                      <a:gd name="T6" fmla="*/ 140 w 140"/>
                      <a:gd name="T7" fmla="*/ 99 h 184"/>
                      <a:gd name="T8" fmla="*/ 133 w 140"/>
                      <a:gd name="T9" fmla="*/ 69 h 184"/>
                      <a:gd name="T10" fmla="*/ 135 w 140"/>
                      <a:gd name="T11" fmla="*/ 52 h 184"/>
                      <a:gd name="T12" fmla="*/ 129 w 140"/>
                      <a:gd name="T13" fmla="*/ 37 h 184"/>
                      <a:gd name="T14" fmla="*/ 115 w 140"/>
                      <a:gd name="T15" fmla="*/ 24 h 184"/>
                      <a:gd name="T16" fmla="*/ 91 w 140"/>
                      <a:gd name="T17" fmla="*/ 20 h 184"/>
                      <a:gd name="T18" fmla="*/ 85 w 140"/>
                      <a:gd name="T19" fmla="*/ 7 h 184"/>
                      <a:gd name="T20" fmla="*/ 60 w 140"/>
                      <a:gd name="T21" fmla="*/ 0 h 184"/>
                      <a:gd name="T22" fmla="*/ 58 w 140"/>
                      <a:gd name="T23" fmla="*/ 24 h 184"/>
                      <a:gd name="T24" fmla="*/ 49 w 140"/>
                      <a:gd name="T25" fmla="*/ 39 h 184"/>
                      <a:gd name="T26" fmla="*/ 39 w 140"/>
                      <a:gd name="T27" fmla="*/ 53 h 184"/>
                      <a:gd name="T28" fmla="*/ 30 w 140"/>
                      <a:gd name="T29" fmla="*/ 64 h 184"/>
                      <a:gd name="T30" fmla="*/ 31 w 140"/>
                      <a:gd name="T31" fmla="*/ 84 h 184"/>
                      <a:gd name="T32" fmla="*/ 34 w 140"/>
                      <a:gd name="T33" fmla="*/ 105 h 184"/>
                      <a:gd name="T34" fmla="*/ 33 w 140"/>
                      <a:gd name="T35" fmla="*/ 125 h 184"/>
                      <a:gd name="T36" fmla="*/ 25 w 140"/>
                      <a:gd name="T37" fmla="*/ 148 h 184"/>
                      <a:gd name="T38" fmla="*/ 0 w 140"/>
                      <a:gd name="T39" fmla="*/ 174 h 184"/>
                      <a:gd name="T40" fmla="*/ 40 w 140"/>
                      <a:gd name="T41" fmla="*/ 184 h 184"/>
                      <a:gd name="T42" fmla="*/ 103 w 140"/>
                      <a:gd name="T43" fmla="*/ 183 h 184"/>
                      <a:gd name="T44" fmla="*/ 108 w 140"/>
                      <a:gd name="T45" fmla="*/ 172 h 184"/>
                      <a:gd name="T46" fmla="*/ 110 w 140"/>
                      <a:gd name="T47" fmla="*/ 157 h 184"/>
                      <a:gd name="T48" fmla="*/ 113 w 140"/>
                      <a:gd name="T49" fmla="*/ 152 h 184"/>
                      <a:gd name="T50" fmla="*/ 120 w 140"/>
                      <a:gd name="T51" fmla="*/ 15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184">
                        <a:moveTo>
                          <a:pt x="120" y="150"/>
                        </a:moveTo>
                        <a:lnTo>
                          <a:pt x="126" y="140"/>
                        </a:lnTo>
                        <a:lnTo>
                          <a:pt x="136" y="124"/>
                        </a:lnTo>
                        <a:lnTo>
                          <a:pt x="140" y="99"/>
                        </a:lnTo>
                        <a:lnTo>
                          <a:pt x="133" y="69"/>
                        </a:lnTo>
                        <a:lnTo>
                          <a:pt x="135" y="52"/>
                        </a:lnTo>
                        <a:lnTo>
                          <a:pt x="129" y="37"/>
                        </a:lnTo>
                        <a:lnTo>
                          <a:pt x="115" y="24"/>
                        </a:lnTo>
                        <a:lnTo>
                          <a:pt x="91" y="20"/>
                        </a:lnTo>
                        <a:lnTo>
                          <a:pt x="85" y="7"/>
                        </a:lnTo>
                        <a:lnTo>
                          <a:pt x="60" y="0"/>
                        </a:lnTo>
                        <a:lnTo>
                          <a:pt x="58" y="24"/>
                        </a:lnTo>
                        <a:lnTo>
                          <a:pt x="49" y="39"/>
                        </a:lnTo>
                        <a:lnTo>
                          <a:pt x="39" y="53"/>
                        </a:lnTo>
                        <a:lnTo>
                          <a:pt x="30" y="64"/>
                        </a:lnTo>
                        <a:lnTo>
                          <a:pt x="31" y="84"/>
                        </a:lnTo>
                        <a:lnTo>
                          <a:pt x="34" y="105"/>
                        </a:lnTo>
                        <a:lnTo>
                          <a:pt x="33" y="125"/>
                        </a:lnTo>
                        <a:lnTo>
                          <a:pt x="25" y="148"/>
                        </a:lnTo>
                        <a:lnTo>
                          <a:pt x="0" y="174"/>
                        </a:lnTo>
                        <a:lnTo>
                          <a:pt x="40" y="184"/>
                        </a:lnTo>
                        <a:lnTo>
                          <a:pt x="103" y="183"/>
                        </a:lnTo>
                        <a:lnTo>
                          <a:pt x="108" y="172"/>
                        </a:lnTo>
                        <a:lnTo>
                          <a:pt x="110" y="157"/>
                        </a:lnTo>
                        <a:lnTo>
                          <a:pt x="113" y="152"/>
                        </a:lnTo>
                        <a:lnTo>
                          <a:pt x="120" y="15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0" name="Grupp 157"/>
                  <p:cNvGrpSpPr/>
                  <p:nvPr/>
                </p:nvGrpSpPr>
                <p:grpSpPr>
                  <a:xfrm>
                    <a:off x="5526526" y="978067"/>
                    <a:ext cx="2999801" cy="5275779"/>
                    <a:chOff x="5526526" y="978067"/>
                    <a:chExt cx="2999801" cy="5275779"/>
                  </a:xfrm>
                </p:grpSpPr>
                <p:sp>
                  <p:nvSpPr>
                    <p:cNvPr id="109" name="Freeform 304"/>
                    <p:cNvSpPr>
                      <a:spLocks/>
                    </p:cNvSpPr>
                    <p:nvPr/>
                  </p:nvSpPr>
                  <p:spPr bwMode="auto">
                    <a:xfrm>
                      <a:off x="6176531" y="3811055"/>
                      <a:ext cx="287613" cy="220503"/>
                    </a:xfrm>
                    <a:custGeom>
                      <a:avLst/>
                      <a:gdLst>
                        <a:gd name="T0" fmla="*/ 47 w 150"/>
                        <a:gd name="T1" fmla="*/ 0 h 115"/>
                        <a:gd name="T2" fmla="*/ 55 w 150"/>
                        <a:gd name="T3" fmla="*/ 20 h 115"/>
                        <a:gd name="T4" fmla="*/ 51 w 150"/>
                        <a:gd name="T5" fmla="*/ 26 h 115"/>
                        <a:gd name="T6" fmla="*/ 70 w 150"/>
                        <a:gd name="T7" fmla="*/ 47 h 115"/>
                        <a:gd name="T8" fmla="*/ 80 w 150"/>
                        <a:gd name="T9" fmla="*/ 44 h 115"/>
                        <a:gd name="T10" fmla="*/ 97 w 150"/>
                        <a:gd name="T11" fmla="*/ 42 h 115"/>
                        <a:gd name="T12" fmla="*/ 124 w 150"/>
                        <a:gd name="T13" fmla="*/ 54 h 115"/>
                        <a:gd name="T14" fmla="*/ 150 w 150"/>
                        <a:gd name="T15" fmla="*/ 71 h 115"/>
                        <a:gd name="T16" fmla="*/ 110 w 150"/>
                        <a:gd name="T17" fmla="*/ 95 h 115"/>
                        <a:gd name="T18" fmla="*/ 76 w 150"/>
                        <a:gd name="T19" fmla="*/ 106 h 115"/>
                        <a:gd name="T20" fmla="*/ 25 w 150"/>
                        <a:gd name="T21" fmla="*/ 115 h 115"/>
                        <a:gd name="T22" fmla="*/ 14 w 150"/>
                        <a:gd name="T23" fmla="*/ 102 h 115"/>
                        <a:gd name="T24" fmla="*/ 19 w 150"/>
                        <a:gd name="T25" fmla="*/ 81 h 115"/>
                        <a:gd name="T26" fmla="*/ 0 w 150"/>
                        <a:gd name="T27" fmla="*/ 21 h 115"/>
                        <a:gd name="T28" fmla="*/ 7 w 150"/>
                        <a:gd name="T29" fmla="*/ 5 h 115"/>
                        <a:gd name="T30" fmla="*/ 47 w 150"/>
                        <a:gd name="T3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115">
                          <a:moveTo>
                            <a:pt x="47" y="0"/>
                          </a:moveTo>
                          <a:lnTo>
                            <a:pt x="55" y="20"/>
                          </a:lnTo>
                          <a:lnTo>
                            <a:pt x="51" y="26"/>
                          </a:lnTo>
                          <a:lnTo>
                            <a:pt x="70" y="47"/>
                          </a:lnTo>
                          <a:lnTo>
                            <a:pt x="80" y="44"/>
                          </a:lnTo>
                          <a:lnTo>
                            <a:pt x="97" y="42"/>
                          </a:lnTo>
                          <a:lnTo>
                            <a:pt x="124" y="54"/>
                          </a:lnTo>
                          <a:lnTo>
                            <a:pt x="150" y="71"/>
                          </a:lnTo>
                          <a:lnTo>
                            <a:pt x="110" y="95"/>
                          </a:lnTo>
                          <a:lnTo>
                            <a:pt x="76" y="106"/>
                          </a:lnTo>
                          <a:lnTo>
                            <a:pt x="25" y="115"/>
                          </a:lnTo>
                          <a:lnTo>
                            <a:pt x="14" y="102"/>
                          </a:lnTo>
                          <a:lnTo>
                            <a:pt x="19" y="81"/>
                          </a:lnTo>
                          <a:lnTo>
                            <a:pt x="0" y="21"/>
                          </a:lnTo>
                          <a:lnTo>
                            <a:pt x="7" y="5"/>
                          </a:lnTo>
                          <a:lnTo>
                            <a:pt x="47" y="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1" name="Grupp 156"/>
                    <p:cNvGrpSpPr/>
                    <p:nvPr/>
                  </p:nvGrpSpPr>
                  <p:grpSpPr>
                    <a:xfrm>
                      <a:off x="5526526" y="978067"/>
                      <a:ext cx="2999801" cy="5275779"/>
                      <a:chOff x="5526526" y="978067"/>
                      <a:chExt cx="2999801" cy="5275779"/>
                    </a:xfrm>
                  </p:grpSpPr>
                  <p:sp>
                    <p:nvSpPr>
                      <p:cNvPr id="103" name="Freeform 298"/>
                      <p:cNvSpPr>
                        <a:spLocks/>
                      </p:cNvSpPr>
                      <p:nvPr/>
                    </p:nvSpPr>
                    <p:spPr bwMode="auto">
                      <a:xfrm>
                        <a:off x="6266650" y="3722853"/>
                        <a:ext cx="467850" cy="224338"/>
                      </a:xfrm>
                      <a:custGeom>
                        <a:avLst/>
                        <a:gdLst>
                          <a:gd name="T0" fmla="*/ 163 w 244"/>
                          <a:gd name="T1" fmla="*/ 0 h 117"/>
                          <a:gd name="T2" fmla="*/ 185 w 244"/>
                          <a:gd name="T3" fmla="*/ 6 h 117"/>
                          <a:gd name="T4" fmla="*/ 205 w 244"/>
                          <a:gd name="T5" fmla="*/ 10 h 117"/>
                          <a:gd name="T6" fmla="*/ 244 w 244"/>
                          <a:gd name="T7" fmla="*/ 111 h 117"/>
                          <a:gd name="T8" fmla="*/ 219 w 244"/>
                          <a:gd name="T9" fmla="*/ 111 h 117"/>
                          <a:gd name="T10" fmla="*/ 193 w 244"/>
                          <a:gd name="T11" fmla="*/ 113 h 117"/>
                          <a:gd name="T12" fmla="*/ 172 w 244"/>
                          <a:gd name="T13" fmla="*/ 102 h 117"/>
                          <a:gd name="T14" fmla="*/ 155 w 244"/>
                          <a:gd name="T15" fmla="*/ 108 h 117"/>
                          <a:gd name="T16" fmla="*/ 143 w 244"/>
                          <a:gd name="T17" fmla="*/ 91 h 117"/>
                          <a:gd name="T18" fmla="*/ 103 w 244"/>
                          <a:gd name="T19" fmla="*/ 117 h 117"/>
                          <a:gd name="T20" fmla="*/ 77 w 244"/>
                          <a:gd name="T21" fmla="*/ 100 h 117"/>
                          <a:gd name="T22" fmla="*/ 50 w 244"/>
                          <a:gd name="T23" fmla="*/ 88 h 117"/>
                          <a:gd name="T24" fmla="*/ 33 w 244"/>
                          <a:gd name="T25" fmla="*/ 90 h 117"/>
                          <a:gd name="T26" fmla="*/ 23 w 244"/>
                          <a:gd name="T27" fmla="*/ 93 h 117"/>
                          <a:gd name="T28" fmla="*/ 4 w 244"/>
                          <a:gd name="T29" fmla="*/ 72 h 117"/>
                          <a:gd name="T30" fmla="*/ 8 w 244"/>
                          <a:gd name="T31" fmla="*/ 66 h 117"/>
                          <a:gd name="T32" fmla="*/ 0 w 244"/>
                          <a:gd name="T33" fmla="*/ 46 h 117"/>
                          <a:gd name="T34" fmla="*/ 13 w 244"/>
                          <a:gd name="T35" fmla="*/ 41 h 117"/>
                          <a:gd name="T36" fmla="*/ 28 w 244"/>
                          <a:gd name="T37" fmla="*/ 36 h 117"/>
                          <a:gd name="T38" fmla="*/ 37 w 244"/>
                          <a:gd name="T39" fmla="*/ 37 h 117"/>
                          <a:gd name="T40" fmla="*/ 63 w 244"/>
                          <a:gd name="T41" fmla="*/ 10 h 117"/>
                          <a:gd name="T42" fmla="*/ 74 w 244"/>
                          <a:gd name="T43" fmla="*/ 3 h 117"/>
                          <a:gd name="T44" fmla="*/ 124 w 244"/>
                          <a:gd name="T45" fmla="*/ 2 h 117"/>
                          <a:gd name="T46" fmla="*/ 163 w 244"/>
                          <a:gd name="T4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117">
                            <a:moveTo>
                              <a:pt x="163" y="0"/>
                            </a:moveTo>
                            <a:lnTo>
                              <a:pt x="185" y="6"/>
                            </a:lnTo>
                            <a:lnTo>
                              <a:pt x="205" y="10"/>
                            </a:lnTo>
                            <a:lnTo>
                              <a:pt x="244" y="111"/>
                            </a:lnTo>
                            <a:lnTo>
                              <a:pt x="219" y="111"/>
                            </a:lnTo>
                            <a:lnTo>
                              <a:pt x="193" y="113"/>
                            </a:lnTo>
                            <a:lnTo>
                              <a:pt x="172" y="102"/>
                            </a:lnTo>
                            <a:lnTo>
                              <a:pt x="155" y="108"/>
                            </a:lnTo>
                            <a:lnTo>
                              <a:pt x="143" y="91"/>
                            </a:lnTo>
                            <a:lnTo>
                              <a:pt x="103" y="117"/>
                            </a:lnTo>
                            <a:lnTo>
                              <a:pt x="77" y="100"/>
                            </a:lnTo>
                            <a:lnTo>
                              <a:pt x="50" y="88"/>
                            </a:lnTo>
                            <a:lnTo>
                              <a:pt x="33" y="90"/>
                            </a:lnTo>
                            <a:lnTo>
                              <a:pt x="23" y="93"/>
                            </a:lnTo>
                            <a:lnTo>
                              <a:pt x="4" y="72"/>
                            </a:lnTo>
                            <a:lnTo>
                              <a:pt x="8" y="66"/>
                            </a:lnTo>
                            <a:lnTo>
                              <a:pt x="0" y="46"/>
                            </a:lnTo>
                            <a:lnTo>
                              <a:pt x="13" y="41"/>
                            </a:lnTo>
                            <a:lnTo>
                              <a:pt x="28" y="36"/>
                            </a:lnTo>
                            <a:lnTo>
                              <a:pt x="37" y="37"/>
                            </a:lnTo>
                            <a:lnTo>
                              <a:pt x="63" y="10"/>
                            </a:lnTo>
                            <a:lnTo>
                              <a:pt x="74" y="3"/>
                            </a:lnTo>
                            <a:lnTo>
                              <a:pt x="124" y="2"/>
                            </a:lnTo>
                            <a:lnTo>
                              <a:pt x="163" y="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0" name="Freeform 315"/>
                      <p:cNvSpPr>
                        <a:spLocks/>
                      </p:cNvSpPr>
                      <p:nvPr/>
                    </p:nvSpPr>
                    <p:spPr bwMode="auto">
                      <a:xfrm>
                        <a:off x="6370190" y="3245416"/>
                        <a:ext cx="318292" cy="488942"/>
                      </a:xfrm>
                      <a:custGeom>
                        <a:avLst/>
                        <a:gdLst>
                          <a:gd name="T0" fmla="*/ 109 w 166"/>
                          <a:gd name="T1" fmla="*/ 249 h 255"/>
                          <a:gd name="T2" fmla="*/ 131 w 166"/>
                          <a:gd name="T3" fmla="*/ 255 h 255"/>
                          <a:gd name="T4" fmla="*/ 155 w 166"/>
                          <a:gd name="T5" fmla="*/ 217 h 255"/>
                          <a:gd name="T6" fmla="*/ 159 w 166"/>
                          <a:gd name="T7" fmla="*/ 209 h 255"/>
                          <a:gd name="T8" fmla="*/ 160 w 166"/>
                          <a:gd name="T9" fmla="*/ 199 h 255"/>
                          <a:gd name="T10" fmla="*/ 136 w 166"/>
                          <a:gd name="T11" fmla="*/ 161 h 255"/>
                          <a:gd name="T12" fmla="*/ 135 w 166"/>
                          <a:gd name="T13" fmla="*/ 121 h 255"/>
                          <a:gd name="T14" fmla="*/ 131 w 166"/>
                          <a:gd name="T15" fmla="*/ 114 h 255"/>
                          <a:gd name="T16" fmla="*/ 123 w 166"/>
                          <a:gd name="T17" fmla="*/ 112 h 255"/>
                          <a:gd name="T18" fmla="*/ 120 w 166"/>
                          <a:gd name="T19" fmla="*/ 106 h 255"/>
                          <a:gd name="T20" fmla="*/ 124 w 166"/>
                          <a:gd name="T21" fmla="*/ 90 h 255"/>
                          <a:gd name="T22" fmla="*/ 130 w 166"/>
                          <a:gd name="T23" fmla="*/ 64 h 255"/>
                          <a:gd name="T24" fmla="*/ 141 w 166"/>
                          <a:gd name="T25" fmla="*/ 44 h 255"/>
                          <a:gd name="T26" fmla="*/ 166 w 166"/>
                          <a:gd name="T27" fmla="*/ 12 h 255"/>
                          <a:gd name="T28" fmla="*/ 151 w 166"/>
                          <a:gd name="T29" fmla="*/ 2 h 255"/>
                          <a:gd name="T30" fmla="*/ 128 w 166"/>
                          <a:gd name="T31" fmla="*/ 0 h 255"/>
                          <a:gd name="T32" fmla="*/ 109 w 166"/>
                          <a:gd name="T33" fmla="*/ 19 h 255"/>
                          <a:gd name="T34" fmla="*/ 88 w 166"/>
                          <a:gd name="T35" fmla="*/ 26 h 255"/>
                          <a:gd name="T36" fmla="*/ 78 w 166"/>
                          <a:gd name="T37" fmla="*/ 50 h 255"/>
                          <a:gd name="T38" fmla="*/ 73 w 166"/>
                          <a:gd name="T39" fmla="*/ 82 h 255"/>
                          <a:gd name="T40" fmla="*/ 69 w 166"/>
                          <a:gd name="T41" fmla="*/ 97 h 255"/>
                          <a:gd name="T42" fmla="*/ 58 w 166"/>
                          <a:gd name="T43" fmla="*/ 102 h 255"/>
                          <a:gd name="T44" fmla="*/ 25 w 166"/>
                          <a:gd name="T45" fmla="*/ 111 h 255"/>
                          <a:gd name="T46" fmla="*/ 0 w 166"/>
                          <a:gd name="T47" fmla="*/ 126 h 255"/>
                          <a:gd name="T48" fmla="*/ 13 w 166"/>
                          <a:gd name="T49" fmla="*/ 146 h 255"/>
                          <a:gd name="T50" fmla="*/ 15 w 166"/>
                          <a:gd name="T51" fmla="*/ 174 h 255"/>
                          <a:gd name="T52" fmla="*/ 30 w 166"/>
                          <a:gd name="T53" fmla="*/ 189 h 255"/>
                          <a:gd name="T54" fmla="*/ 8 w 166"/>
                          <a:gd name="T55" fmla="*/ 209 h 255"/>
                          <a:gd name="T56" fmla="*/ 16 w 166"/>
                          <a:gd name="T57" fmla="*/ 230 h 255"/>
                          <a:gd name="T58" fmla="*/ 9 w 166"/>
                          <a:gd name="T59" fmla="*/ 234 h 255"/>
                          <a:gd name="T60" fmla="*/ 11 w 166"/>
                          <a:gd name="T61" fmla="*/ 247 h 255"/>
                          <a:gd name="T62" fmla="*/ 20 w 166"/>
                          <a:gd name="T63" fmla="*/ 252 h 255"/>
                          <a:gd name="T64" fmla="*/ 70 w 166"/>
                          <a:gd name="T65" fmla="*/ 251 h 255"/>
                          <a:gd name="T66" fmla="*/ 109 w 166"/>
                          <a:gd name="T67" fmla="*/ 24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6" h="255">
                            <a:moveTo>
                              <a:pt x="109" y="249"/>
                            </a:moveTo>
                            <a:lnTo>
                              <a:pt x="131" y="255"/>
                            </a:lnTo>
                            <a:lnTo>
                              <a:pt x="155" y="217"/>
                            </a:lnTo>
                            <a:lnTo>
                              <a:pt x="159" y="209"/>
                            </a:lnTo>
                            <a:lnTo>
                              <a:pt x="160" y="199"/>
                            </a:lnTo>
                            <a:lnTo>
                              <a:pt x="136" y="161"/>
                            </a:lnTo>
                            <a:lnTo>
                              <a:pt x="135" y="121"/>
                            </a:lnTo>
                            <a:lnTo>
                              <a:pt x="131" y="114"/>
                            </a:lnTo>
                            <a:lnTo>
                              <a:pt x="123" y="112"/>
                            </a:lnTo>
                            <a:lnTo>
                              <a:pt x="120" y="106"/>
                            </a:lnTo>
                            <a:lnTo>
                              <a:pt x="124" y="90"/>
                            </a:lnTo>
                            <a:lnTo>
                              <a:pt x="130" y="64"/>
                            </a:lnTo>
                            <a:lnTo>
                              <a:pt x="141" y="44"/>
                            </a:lnTo>
                            <a:lnTo>
                              <a:pt x="166" y="12"/>
                            </a:lnTo>
                            <a:lnTo>
                              <a:pt x="151" y="2"/>
                            </a:lnTo>
                            <a:lnTo>
                              <a:pt x="128" y="0"/>
                            </a:lnTo>
                            <a:lnTo>
                              <a:pt x="109" y="19"/>
                            </a:lnTo>
                            <a:lnTo>
                              <a:pt x="88" y="26"/>
                            </a:lnTo>
                            <a:lnTo>
                              <a:pt x="78" y="50"/>
                            </a:lnTo>
                            <a:lnTo>
                              <a:pt x="73" y="82"/>
                            </a:lnTo>
                            <a:lnTo>
                              <a:pt x="69" y="97"/>
                            </a:lnTo>
                            <a:lnTo>
                              <a:pt x="58" y="102"/>
                            </a:lnTo>
                            <a:lnTo>
                              <a:pt x="25" y="111"/>
                            </a:lnTo>
                            <a:lnTo>
                              <a:pt x="0" y="126"/>
                            </a:lnTo>
                            <a:lnTo>
                              <a:pt x="13" y="146"/>
                            </a:lnTo>
                            <a:lnTo>
                              <a:pt x="15" y="174"/>
                            </a:lnTo>
                            <a:lnTo>
                              <a:pt x="30" y="189"/>
                            </a:lnTo>
                            <a:lnTo>
                              <a:pt x="8" y="209"/>
                            </a:lnTo>
                            <a:lnTo>
                              <a:pt x="16" y="230"/>
                            </a:lnTo>
                            <a:lnTo>
                              <a:pt x="9" y="234"/>
                            </a:lnTo>
                            <a:lnTo>
                              <a:pt x="11" y="247"/>
                            </a:lnTo>
                            <a:lnTo>
                              <a:pt x="20" y="252"/>
                            </a:lnTo>
                            <a:lnTo>
                              <a:pt x="70" y="251"/>
                            </a:lnTo>
                            <a:lnTo>
                              <a:pt x="109" y="249"/>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44" name="Freeform 199"/>
                      <p:cNvSpPr>
                        <a:spLocks/>
                      </p:cNvSpPr>
                      <p:nvPr/>
                    </p:nvSpPr>
                    <p:spPr bwMode="auto">
                      <a:xfrm>
                        <a:off x="7372041" y="2440097"/>
                        <a:ext cx="554134" cy="364310"/>
                      </a:xfrm>
                      <a:custGeom>
                        <a:avLst/>
                        <a:gdLst>
                          <a:gd name="T0" fmla="*/ 275 w 289"/>
                          <a:gd name="T1" fmla="*/ 90 h 190"/>
                          <a:gd name="T2" fmla="*/ 289 w 289"/>
                          <a:gd name="T3" fmla="*/ 57 h 190"/>
                          <a:gd name="T4" fmla="*/ 269 w 289"/>
                          <a:gd name="T5" fmla="*/ 25 h 190"/>
                          <a:gd name="T6" fmla="*/ 246 w 289"/>
                          <a:gd name="T7" fmla="*/ 23 h 190"/>
                          <a:gd name="T8" fmla="*/ 216 w 289"/>
                          <a:gd name="T9" fmla="*/ 0 h 190"/>
                          <a:gd name="T10" fmla="*/ 184 w 289"/>
                          <a:gd name="T11" fmla="*/ 17 h 190"/>
                          <a:gd name="T12" fmla="*/ 122 w 289"/>
                          <a:gd name="T13" fmla="*/ 27 h 190"/>
                          <a:gd name="T14" fmla="*/ 119 w 289"/>
                          <a:gd name="T15" fmla="*/ 40 h 190"/>
                          <a:gd name="T16" fmla="*/ 74 w 289"/>
                          <a:gd name="T17" fmla="*/ 38 h 190"/>
                          <a:gd name="T18" fmla="*/ 84 w 289"/>
                          <a:gd name="T19" fmla="*/ 61 h 190"/>
                          <a:gd name="T20" fmla="*/ 49 w 289"/>
                          <a:gd name="T21" fmla="*/ 72 h 190"/>
                          <a:gd name="T22" fmla="*/ 19 w 289"/>
                          <a:gd name="T23" fmla="*/ 66 h 190"/>
                          <a:gd name="T24" fmla="*/ 0 w 289"/>
                          <a:gd name="T25" fmla="*/ 77 h 190"/>
                          <a:gd name="T26" fmla="*/ 11 w 289"/>
                          <a:gd name="T27" fmla="*/ 115 h 190"/>
                          <a:gd name="T28" fmla="*/ 32 w 289"/>
                          <a:gd name="T29" fmla="*/ 123 h 190"/>
                          <a:gd name="T30" fmla="*/ 32 w 289"/>
                          <a:gd name="T31" fmla="*/ 161 h 190"/>
                          <a:gd name="T32" fmla="*/ 72 w 289"/>
                          <a:gd name="T33" fmla="*/ 162 h 190"/>
                          <a:gd name="T34" fmla="*/ 104 w 289"/>
                          <a:gd name="T35" fmla="*/ 190 h 190"/>
                          <a:gd name="T36" fmla="*/ 139 w 289"/>
                          <a:gd name="T37" fmla="*/ 182 h 190"/>
                          <a:gd name="T38" fmla="*/ 155 w 289"/>
                          <a:gd name="T39" fmla="*/ 145 h 190"/>
                          <a:gd name="T40" fmla="*/ 180 w 289"/>
                          <a:gd name="T41" fmla="*/ 150 h 190"/>
                          <a:gd name="T42" fmla="*/ 206 w 289"/>
                          <a:gd name="T43" fmla="*/ 122 h 190"/>
                          <a:gd name="T44" fmla="*/ 245 w 289"/>
                          <a:gd name="T45" fmla="*/ 125 h 190"/>
                          <a:gd name="T46" fmla="*/ 236 w 289"/>
                          <a:gd name="T47" fmla="*/ 108 h 190"/>
                          <a:gd name="T48" fmla="*/ 275 w 289"/>
                          <a:gd name="T49" fmla="*/ 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9" h="190">
                            <a:moveTo>
                              <a:pt x="275" y="90"/>
                            </a:moveTo>
                            <a:lnTo>
                              <a:pt x="289" y="57"/>
                            </a:lnTo>
                            <a:lnTo>
                              <a:pt x="269" y="25"/>
                            </a:lnTo>
                            <a:lnTo>
                              <a:pt x="246" y="23"/>
                            </a:lnTo>
                            <a:lnTo>
                              <a:pt x="216" y="0"/>
                            </a:lnTo>
                            <a:lnTo>
                              <a:pt x="184" y="17"/>
                            </a:lnTo>
                            <a:lnTo>
                              <a:pt x="122" y="27"/>
                            </a:lnTo>
                            <a:lnTo>
                              <a:pt x="119" y="40"/>
                            </a:lnTo>
                            <a:lnTo>
                              <a:pt x="74" y="38"/>
                            </a:lnTo>
                            <a:lnTo>
                              <a:pt x="84" y="61"/>
                            </a:lnTo>
                            <a:lnTo>
                              <a:pt x="49" y="72"/>
                            </a:lnTo>
                            <a:lnTo>
                              <a:pt x="19" y="66"/>
                            </a:lnTo>
                            <a:lnTo>
                              <a:pt x="0" y="77"/>
                            </a:lnTo>
                            <a:lnTo>
                              <a:pt x="11" y="115"/>
                            </a:lnTo>
                            <a:lnTo>
                              <a:pt x="32" y="123"/>
                            </a:lnTo>
                            <a:lnTo>
                              <a:pt x="32" y="161"/>
                            </a:lnTo>
                            <a:lnTo>
                              <a:pt x="72" y="162"/>
                            </a:lnTo>
                            <a:lnTo>
                              <a:pt x="104" y="190"/>
                            </a:lnTo>
                            <a:lnTo>
                              <a:pt x="139" y="182"/>
                            </a:lnTo>
                            <a:lnTo>
                              <a:pt x="155" y="145"/>
                            </a:lnTo>
                            <a:lnTo>
                              <a:pt x="180" y="150"/>
                            </a:lnTo>
                            <a:lnTo>
                              <a:pt x="206" y="122"/>
                            </a:lnTo>
                            <a:lnTo>
                              <a:pt x="245" y="125"/>
                            </a:lnTo>
                            <a:lnTo>
                              <a:pt x="236" y="108"/>
                            </a:lnTo>
                            <a:lnTo>
                              <a:pt x="275" y="9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2" name="Grupp 155"/>
                      <p:cNvGrpSpPr/>
                      <p:nvPr/>
                    </p:nvGrpSpPr>
                    <p:grpSpPr>
                      <a:xfrm>
                        <a:off x="5526526" y="978067"/>
                        <a:ext cx="2999801" cy="5275779"/>
                        <a:chOff x="5526526" y="978067"/>
                        <a:chExt cx="2999801" cy="5275779"/>
                      </a:xfrm>
                    </p:grpSpPr>
                    <p:sp>
                      <p:nvSpPr>
                        <p:cNvPr id="92" name="Freeform 268"/>
                        <p:cNvSpPr>
                          <a:spLocks/>
                        </p:cNvSpPr>
                        <p:nvPr/>
                      </p:nvSpPr>
                      <p:spPr bwMode="auto">
                        <a:xfrm>
                          <a:off x="6755592" y="3070931"/>
                          <a:ext cx="396906" cy="450594"/>
                        </a:xfrm>
                        <a:custGeom>
                          <a:avLst/>
                          <a:gdLst>
                            <a:gd name="T0" fmla="*/ 50 w 207"/>
                            <a:gd name="T1" fmla="*/ 235 h 235"/>
                            <a:gd name="T2" fmla="*/ 118 w 207"/>
                            <a:gd name="T3" fmla="*/ 232 h 235"/>
                            <a:gd name="T4" fmla="*/ 158 w 207"/>
                            <a:gd name="T5" fmla="*/ 177 h 235"/>
                            <a:gd name="T6" fmla="*/ 178 w 207"/>
                            <a:gd name="T7" fmla="*/ 171 h 235"/>
                            <a:gd name="T8" fmla="*/ 207 w 207"/>
                            <a:gd name="T9" fmla="*/ 142 h 235"/>
                            <a:gd name="T10" fmla="*/ 200 w 207"/>
                            <a:gd name="T11" fmla="*/ 80 h 235"/>
                            <a:gd name="T12" fmla="*/ 159 w 207"/>
                            <a:gd name="T13" fmla="*/ 58 h 235"/>
                            <a:gd name="T14" fmla="*/ 154 w 207"/>
                            <a:gd name="T15" fmla="*/ 27 h 235"/>
                            <a:gd name="T16" fmla="*/ 172 w 207"/>
                            <a:gd name="T17" fmla="*/ 25 h 235"/>
                            <a:gd name="T18" fmla="*/ 180 w 207"/>
                            <a:gd name="T19" fmla="*/ 1 h 235"/>
                            <a:gd name="T20" fmla="*/ 144 w 207"/>
                            <a:gd name="T21" fmla="*/ 0 h 235"/>
                            <a:gd name="T22" fmla="*/ 79 w 207"/>
                            <a:gd name="T23" fmla="*/ 17 h 235"/>
                            <a:gd name="T24" fmla="*/ 23 w 207"/>
                            <a:gd name="T25" fmla="*/ 48 h 235"/>
                            <a:gd name="T26" fmla="*/ 0 w 207"/>
                            <a:gd name="T27" fmla="*/ 91 h 235"/>
                            <a:gd name="T28" fmla="*/ 19 w 207"/>
                            <a:gd name="T29" fmla="*/ 126 h 235"/>
                            <a:gd name="T30" fmla="*/ 43 w 207"/>
                            <a:gd name="T31" fmla="*/ 136 h 235"/>
                            <a:gd name="T32" fmla="*/ 50 w 207"/>
                            <a:gd name="T33"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235">
                              <a:moveTo>
                                <a:pt x="50" y="235"/>
                              </a:moveTo>
                              <a:lnTo>
                                <a:pt x="118" y="232"/>
                              </a:lnTo>
                              <a:lnTo>
                                <a:pt x="158" y="177"/>
                              </a:lnTo>
                              <a:lnTo>
                                <a:pt x="178" y="171"/>
                              </a:lnTo>
                              <a:lnTo>
                                <a:pt x="207" y="142"/>
                              </a:lnTo>
                              <a:lnTo>
                                <a:pt x="200" y="80"/>
                              </a:lnTo>
                              <a:lnTo>
                                <a:pt x="159" y="58"/>
                              </a:lnTo>
                              <a:lnTo>
                                <a:pt x="154" y="27"/>
                              </a:lnTo>
                              <a:lnTo>
                                <a:pt x="172" y="25"/>
                              </a:lnTo>
                              <a:lnTo>
                                <a:pt x="180" y="1"/>
                              </a:lnTo>
                              <a:lnTo>
                                <a:pt x="144" y="0"/>
                              </a:lnTo>
                              <a:lnTo>
                                <a:pt x="79" y="17"/>
                              </a:lnTo>
                              <a:lnTo>
                                <a:pt x="23" y="48"/>
                              </a:lnTo>
                              <a:lnTo>
                                <a:pt x="0" y="91"/>
                              </a:lnTo>
                              <a:lnTo>
                                <a:pt x="19" y="126"/>
                              </a:lnTo>
                              <a:lnTo>
                                <a:pt x="43" y="136"/>
                              </a:lnTo>
                              <a:lnTo>
                                <a:pt x="50" y="23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3" name="Grupp 154"/>
                        <p:cNvGrpSpPr/>
                        <p:nvPr/>
                      </p:nvGrpSpPr>
                      <p:grpSpPr>
                        <a:xfrm>
                          <a:off x="5526526" y="978067"/>
                          <a:ext cx="2999801" cy="5275779"/>
                          <a:chOff x="5526526" y="978067"/>
                          <a:chExt cx="2999801" cy="5275779"/>
                        </a:xfrm>
                      </p:grpSpPr>
                      <p:sp>
                        <p:nvSpPr>
                          <p:cNvPr id="106" name="Freeform 301"/>
                          <p:cNvSpPr>
                            <a:spLocks/>
                          </p:cNvSpPr>
                          <p:nvPr/>
                        </p:nvSpPr>
                        <p:spPr bwMode="auto">
                          <a:xfrm>
                            <a:off x="6621373" y="3517689"/>
                            <a:ext cx="322126" cy="417997"/>
                          </a:xfrm>
                          <a:custGeom>
                            <a:avLst/>
                            <a:gdLst>
                              <a:gd name="T0" fmla="*/ 42 w 168"/>
                              <a:gd name="T1" fmla="*/ 88 h 218"/>
                              <a:gd name="T2" fmla="*/ 83 w 168"/>
                              <a:gd name="T3" fmla="*/ 45 h 218"/>
                              <a:gd name="T4" fmla="*/ 79 w 168"/>
                              <a:gd name="T5" fmla="*/ 27 h 218"/>
                              <a:gd name="T6" fmla="*/ 120 w 168"/>
                              <a:gd name="T7" fmla="*/ 2 h 218"/>
                              <a:gd name="T8" fmla="*/ 168 w 168"/>
                              <a:gd name="T9" fmla="*/ 0 h 218"/>
                              <a:gd name="T10" fmla="*/ 167 w 168"/>
                              <a:gd name="T11" fmla="*/ 23 h 218"/>
                              <a:gd name="T12" fmla="*/ 153 w 168"/>
                              <a:gd name="T13" fmla="*/ 34 h 218"/>
                              <a:gd name="T14" fmla="*/ 137 w 168"/>
                              <a:gd name="T15" fmla="*/ 39 h 218"/>
                              <a:gd name="T16" fmla="*/ 133 w 168"/>
                              <a:gd name="T17" fmla="*/ 49 h 218"/>
                              <a:gd name="T18" fmla="*/ 150 w 168"/>
                              <a:gd name="T19" fmla="*/ 64 h 218"/>
                              <a:gd name="T20" fmla="*/ 138 w 168"/>
                              <a:gd name="T21" fmla="*/ 109 h 218"/>
                              <a:gd name="T22" fmla="*/ 129 w 168"/>
                              <a:gd name="T23" fmla="*/ 118 h 218"/>
                              <a:gd name="T24" fmla="*/ 143 w 168"/>
                              <a:gd name="T25" fmla="*/ 132 h 218"/>
                              <a:gd name="T26" fmla="*/ 160 w 168"/>
                              <a:gd name="T27" fmla="*/ 145 h 218"/>
                              <a:gd name="T28" fmla="*/ 157 w 168"/>
                              <a:gd name="T29" fmla="*/ 158 h 218"/>
                              <a:gd name="T30" fmla="*/ 160 w 168"/>
                              <a:gd name="T31" fmla="*/ 160 h 218"/>
                              <a:gd name="T32" fmla="*/ 94 w 168"/>
                              <a:gd name="T33" fmla="*/ 197 h 218"/>
                              <a:gd name="T34" fmla="*/ 102 w 168"/>
                              <a:gd name="T35" fmla="*/ 215 h 218"/>
                              <a:gd name="T36" fmla="*/ 59 w 168"/>
                              <a:gd name="T37" fmla="*/ 218 h 218"/>
                              <a:gd name="T38" fmla="*/ 20 w 168"/>
                              <a:gd name="T39" fmla="*/ 117 h 218"/>
                              <a:gd name="T40" fmla="*/ 0 w 168"/>
                              <a:gd name="T41" fmla="*/ 113 h 218"/>
                              <a:gd name="T42" fmla="*/ 24 w 168"/>
                              <a:gd name="T43" fmla="*/ 75 h 218"/>
                              <a:gd name="T44" fmla="*/ 42 w 168"/>
                              <a:gd name="T45" fmla="*/ 8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218">
                                <a:moveTo>
                                  <a:pt x="42" y="88"/>
                                </a:moveTo>
                                <a:lnTo>
                                  <a:pt x="83" y="45"/>
                                </a:lnTo>
                                <a:lnTo>
                                  <a:pt x="79" y="27"/>
                                </a:lnTo>
                                <a:lnTo>
                                  <a:pt x="120" y="2"/>
                                </a:lnTo>
                                <a:lnTo>
                                  <a:pt x="168" y="0"/>
                                </a:lnTo>
                                <a:lnTo>
                                  <a:pt x="167" y="23"/>
                                </a:lnTo>
                                <a:lnTo>
                                  <a:pt x="153" y="34"/>
                                </a:lnTo>
                                <a:lnTo>
                                  <a:pt x="137" y="39"/>
                                </a:lnTo>
                                <a:lnTo>
                                  <a:pt x="133" y="49"/>
                                </a:lnTo>
                                <a:lnTo>
                                  <a:pt x="150" y="64"/>
                                </a:lnTo>
                                <a:lnTo>
                                  <a:pt x="138" y="109"/>
                                </a:lnTo>
                                <a:lnTo>
                                  <a:pt x="129" y="118"/>
                                </a:lnTo>
                                <a:lnTo>
                                  <a:pt x="143" y="132"/>
                                </a:lnTo>
                                <a:lnTo>
                                  <a:pt x="160" y="145"/>
                                </a:lnTo>
                                <a:lnTo>
                                  <a:pt x="157" y="158"/>
                                </a:lnTo>
                                <a:lnTo>
                                  <a:pt x="160" y="160"/>
                                </a:lnTo>
                                <a:lnTo>
                                  <a:pt x="94" y="197"/>
                                </a:lnTo>
                                <a:lnTo>
                                  <a:pt x="102" y="215"/>
                                </a:lnTo>
                                <a:lnTo>
                                  <a:pt x="59" y="218"/>
                                </a:lnTo>
                                <a:lnTo>
                                  <a:pt x="20" y="117"/>
                                </a:lnTo>
                                <a:lnTo>
                                  <a:pt x="0" y="113"/>
                                </a:lnTo>
                                <a:lnTo>
                                  <a:pt x="24" y="75"/>
                                </a:lnTo>
                                <a:lnTo>
                                  <a:pt x="42" y="88"/>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5" name="Freeform 320"/>
                          <p:cNvSpPr>
                            <a:spLocks/>
                          </p:cNvSpPr>
                          <p:nvPr/>
                        </p:nvSpPr>
                        <p:spPr bwMode="auto">
                          <a:xfrm>
                            <a:off x="6586859" y="2911785"/>
                            <a:ext cx="320209" cy="774637"/>
                          </a:xfrm>
                          <a:custGeom>
                            <a:avLst/>
                            <a:gdLst>
                              <a:gd name="T0" fmla="*/ 38 w 167"/>
                              <a:gd name="T1" fmla="*/ 176 h 404"/>
                              <a:gd name="T2" fmla="*/ 53 w 167"/>
                              <a:gd name="T3" fmla="*/ 186 h 404"/>
                              <a:gd name="T4" fmla="*/ 28 w 167"/>
                              <a:gd name="T5" fmla="*/ 218 h 404"/>
                              <a:gd name="T6" fmla="*/ 17 w 167"/>
                              <a:gd name="T7" fmla="*/ 238 h 404"/>
                              <a:gd name="T8" fmla="*/ 11 w 167"/>
                              <a:gd name="T9" fmla="*/ 264 h 404"/>
                              <a:gd name="T10" fmla="*/ 7 w 167"/>
                              <a:gd name="T11" fmla="*/ 280 h 404"/>
                              <a:gd name="T12" fmla="*/ 10 w 167"/>
                              <a:gd name="T13" fmla="*/ 286 h 404"/>
                              <a:gd name="T14" fmla="*/ 18 w 167"/>
                              <a:gd name="T15" fmla="*/ 288 h 404"/>
                              <a:gd name="T16" fmla="*/ 22 w 167"/>
                              <a:gd name="T17" fmla="*/ 295 h 404"/>
                              <a:gd name="T18" fmla="*/ 23 w 167"/>
                              <a:gd name="T19" fmla="*/ 335 h 404"/>
                              <a:gd name="T20" fmla="*/ 47 w 167"/>
                              <a:gd name="T21" fmla="*/ 373 h 404"/>
                              <a:gd name="T22" fmla="*/ 46 w 167"/>
                              <a:gd name="T23" fmla="*/ 383 h 404"/>
                              <a:gd name="T24" fmla="*/ 42 w 167"/>
                              <a:gd name="T25" fmla="*/ 391 h 404"/>
                              <a:gd name="T26" fmla="*/ 60 w 167"/>
                              <a:gd name="T27" fmla="*/ 404 h 404"/>
                              <a:gd name="T28" fmla="*/ 101 w 167"/>
                              <a:gd name="T29" fmla="*/ 361 h 404"/>
                              <a:gd name="T30" fmla="*/ 97 w 167"/>
                              <a:gd name="T31" fmla="*/ 343 h 404"/>
                              <a:gd name="T32" fmla="*/ 138 w 167"/>
                              <a:gd name="T33" fmla="*/ 318 h 404"/>
                              <a:gd name="T34" fmla="*/ 131 w 167"/>
                              <a:gd name="T35" fmla="*/ 219 h 404"/>
                              <a:gd name="T36" fmla="*/ 107 w 167"/>
                              <a:gd name="T37" fmla="*/ 209 h 404"/>
                              <a:gd name="T38" fmla="*/ 88 w 167"/>
                              <a:gd name="T39" fmla="*/ 174 h 404"/>
                              <a:gd name="T40" fmla="*/ 111 w 167"/>
                              <a:gd name="T41" fmla="*/ 131 h 404"/>
                              <a:gd name="T42" fmla="*/ 167 w 167"/>
                              <a:gd name="T43" fmla="*/ 100 h 404"/>
                              <a:gd name="T44" fmla="*/ 157 w 167"/>
                              <a:gd name="T45" fmla="*/ 54 h 404"/>
                              <a:gd name="T46" fmla="*/ 167 w 167"/>
                              <a:gd name="T47" fmla="*/ 35 h 404"/>
                              <a:gd name="T48" fmla="*/ 148 w 167"/>
                              <a:gd name="T49" fmla="*/ 6 h 404"/>
                              <a:gd name="T50" fmla="*/ 107 w 167"/>
                              <a:gd name="T51" fmla="*/ 13 h 404"/>
                              <a:gd name="T52" fmla="*/ 83 w 167"/>
                              <a:gd name="T53" fmla="*/ 0 h 404"/>
                              <a:gd name="T54" fmla="*/ 76 w 167"/>
                              <a:gd name="T55" fmla="*/ 9 h 404"/>
                              <a:gd name="T56" fmla="*/ 47 w 167"/>
                              <a:gd name="T57" fmla="*/ 25 h 404"/>
                              <a:gd name="T58" fmla="*/ 52 w 167"/>
                              <a:gd name="T59" fmla="*/ 51 h 404"/>
                              <a:gd name="T60" fmla="*/ 30 w 167"/>
                              <a:gd name="T61" fmla="*/ 88 h 404"/>
                              <a:gd name="T62" fmla="*/ 25 w 167"/>
                              <a:gd name="T63" fmla="*/ 101 h 404"/>
                              <a:gd name="T64" fmla="*/ 6 w 167"/>
                              <a:gd name="T65" fmla="*/ 119 h 404"/>
                              <a:gd name="T66" fmla="*/ 0 w 167"/>
                              <a:gd name="T67" fmla="*/ 134 h 404"/>
                              <a:gd name="T68" fmla="*/ 0 w 167"/>
                              <a:gd name="T69" fmla="*/ 145 h 404"/>
                              <a:gd name="T70" fmla="*/ 15 w 167"/>
                              <a:gd name="T71" fmla="*/ 174 h 404"/>
                              <a:gd name="T72" fmla="*/ 38 w 167"/>
                              <a:gd name="T73" fmla="*/ 17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 h="404">
                                <a:moveTo>
                                  <a:pt x="38" y="176"/>
                                </a:moveTo>
                                <a:lnTo>
                                  <a:pt x="53" y="186"/>
                                </a:lnTo>
                                <a:lnTo>
                                  <a:pt x="28" y="218"/>
                                </a:lnTo>
                                <a:lnTo>
                                  <a:pt x="17" y="238"/>
                                </a:lnTo>
                                <a:lnTo>
                                  <a:pt x="11" y="264"/>
                                </a:lnTo>
                                <a:lnTo>
                                  <a:pt x="7" y="280"/>
                                </a:lnTo>
                                <a:lnTo>
                                  <a:pt x="10" y="286"/>
                                </a:lnTo>
                                <a:lnTo>
                                  <a:pt x="18" y="288"/>
                                </a:lnTo>
                                <a:lnTo>
                                  <a:pt x="22" y="295"/>
                                </a:lnTo>
                                <a:lnTo>
                                  <a:pt x="23" y="335"/>
                                </a:lnTo>
                                <a:lnTo>
                                  <a:pt x="47" y="373"/>
                                </a:lnTo>
                                <a:lnTo>
                                  <a:pt x="46" y="383"/>
                                </a:lnTo>
                                <a:lnTo>
                                  <a:pt x="42" y="391"/>
                                </a:lnTo>
                                <a:lnTo>
                                  <a:pt x="60" y="404"/>
                                </a:lnTo>
                                <a:lnTo>
                                  <a:pt x="101" y="361"/>
                                </a:lnTo>
                                <a:lnTo>
                                  <a:pt x="97" y="343"/>
                                </a:lnTo>
                                <a:lnTo>
                                  <a:pt x="138" y="318"/>
                                </a:lnTo>
                                <a:lnTo>
                                  <a:pt x="131" y="219"/>
                                </a:lnTo>
                                <a:lnTo>
                                  <a:pt x="107" y="209"/>
                                </a:lnTo>
                                <a:lnTo>
                                  <a:pt x="88" y="174"/>
                                </a:lnTo>
                                <a:lnTo>
                                  <a:pt x="111" y="131"/>
                                </a:lnTo>
                                <a:lnTo>
                                  <a:pt x="167" y="100"/>
                                </a:lnTo>
                                <a:lnTo>
                                  <a:pt x="157" y="54"/>
                                </a:lnTo>
                                <a:lnTo>
                                  <a:pt x="167" y="35"/>
                                </a:lnTo>
                                <a:lnTo>
                                  <a:pt x="148" y="6"/>
                                </a:lnTo>
                                <a:lnTo>
                                  <a:pt x="107" y="13"/>
                                </a:lnTo>
                                <a:lnTo>
                                  <a:pt x="83" y="0"/>
                                </a:lnTo>
                                <a:lnTo>
                                  <a:pt x="76" y="9"/>
                                </a:lnTo>
                                <a:lnTo>
                                  <a:pt x="47" y="25"/>
                                </a:lnTo>
                                <a:lnTo>
                                  <a:pt x="52" y="51"/>
                                </a:lnTo>
                                <a:lnTo>
                                  <a:pt x="30" y="88"/>
                                </a:lnTo>
                                <a:lnTo>
                                  <a:pt x="25" y="101"/>
                                </a:lnTo>
                                <a:lnTo>
                                  <a:pt x="6" y="119"/>
                                </a:lnTo>
                                <a:lnTo>
                                  <a:pt x="0" y="134"/>
                                </a:lnTo>
                                <a:lnTo>
                                  <a:pt x="0" y="145"/>
                                </a:lnTo>
                                <a:lnTo>
                                  <a:pt x="15" y="174"/>
                                </a:lnTo>
                                <a:lnTo>
                                  <a:pt x="38" y="176"/>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4" name="Grupp 153"/>
                          <p:cNvGrpSpPr/>
                          <p:nvPr/>
                        </p:nvGrpSpPr>
                        <p:grpSpPr>
                          <a:xfrm>
                            <a:off x="5526526" y="978067"/>
                            <a:ext cx="2999801" cy="5275779"/>
                            <a:chOff x="5526526" y="978067"/>
                            <a:chExt cx="2999801" cy="5275779"/>
                          </a:xfrm>
                        </p:grpSpPr>
                        <p:sp>
                          <p:nvSpPr>
                            <p:cNvPr id="121" name="Freeform 316"/>
                            <p:cNvSpPr>
                              <a:spLocks/>
                            </p:cNvSpPr>
                            <p:nvPr/>
                          </p:nvSpPr>
                          <p:spPr bwMode="auto">
                            <a:xfrm>
                              <a:off x="6235971" y="2706622"/>
                              <a:ext cx="350888" cy="494694"/>
                            </a:xfrm>
                            <a:custGeom>
                              <a:avLst/>
                              <a:gdLst>
                                <a:gd name="T0" fmla="*/ 74 w 183"/>
                                <a:gd name="T1" fmla="*/ 258 h 258"/>
                                <a:gd name="T2" fmla="*/ 90 w 183"/>
                                <a:gd name="T3" fmla="*/ 250 h 258"/>
                                <a:gd name="T4" fmla="*/ 101 w 183"/>
                                <a:gd name="T5" fmla="*/ 253 h 258"/>
                                <a:gd name="T6" fmla="*/ 114 w 183"/>
                                <a:gd name="T7" fmla="*/ 251 h 258"/>
                                <a:gd name="T8" fmla="*/ 121 w 183"/>
                                <a:gd name="T9" fmla="*/ 241 h 258"/>
                                <a:gd name="T10" fmla="*/ 125 w 183"/>
                                <a:gd name="T11" fmla="*/ 227 h 258"/>
                                <a:gd name="T12" fmla="*/ 165 w 183"/>
                                <a:gd name="T13" fmla="*/ 196 h 258"/>
                                <a:gd name="T14" fmla="*/ 170 w 183"/>
                                <a:gd name="T15" fmla="*/ 176 h 258"/>
                                <a:gd name="T16" fmla="*/ 183 w 183"/>
                                <a:gd name="T17" fmla="*/ 168 h 258"/>
                                <a:gd name="T18" fmla="*/ 120 w 183"/>
                                <a:gd name="T19" fmla="*/ 158 h 258"/>
                                <a:gd name="T20" fmla="*/ 94 w 183"/>
                                <a:gd name="T21" fmla="*/ 127 h 258"/>
                                <a:gd name="T22" fmla="*/ 96 w 183"/>
                                <a:gd name="T23" fmla="*/ 97 h 258"/>
                                <a:gd name="T24" fmla="*/ 95 w 183"/>
                                <a:gd name="T25" fmla="*/ 81 h 258"/>
                                <a:gd name="T26" fmla="*/ 129 w 183"/>
                                <a:gd name="T27" fmla="*/ 40 h 258"/>
                                <a:gd name="T28" fmla="*/ 99 w 183"/>
                                <a:gd name="T29" fmla="*/ 22 h 258"/>
                                <a:gd name="T30" fmla="*/ 96 w 183"/>
                                <a:gd name="T31" fmla="*/ 10 h 258"/>
                                <a:gd name="T32" fmla="*/ 84 w 183"/>
                                <a:gd name="T33" fmla="*/ 0 h 258"/>
                                <a:gd name="T34" fmla="*/ 64 w 183"/>
                                <a:gd name="T35" fmla="*/ 38 h 258"/>
                                <a:gd name="T36" fmla="*/ 23 w 183"/>
                                <a:gd name="T37" fmla="*/ 81 h 258"/>
                                <a:gd name="T38" fmla="*/ 16 w 183"/>
                                <a:gd name="T39" fmla="*/ 105 h 258"/>
                                <a:gd name="T40" fmla="*/ 0 w 183"/>
                                <a:gd name="T41" fmla="*/ 115 h 258"/>
                                <a:gd name="T42" fmla="*/ 5 w 183"/>
                                <a:gd name="T43" fmla="*/ 142 h 258"/>
                                <a:gd name="T44" fmla="*/ 19 w 183"/>
                                <a:gd name="T45" fmla="*/ 155 h 258"/>
                                <a:gd name="T46" fmla="*/ 25 w 183"/>
                                <a:gd name="T47" fmla="*/ 170 h 258"/>
                                <a:gd name="T48" fmla="*/ 23 w 183"/>
                                <a:gd name="T49" fmla="*/ 187 h 258"/>
                                <a:gd name="T50" fmla="*/ 30 w 183"/>
                                <a:gd name="T51" fmla="*/ 217 h 258"/>
                                <a:gd name="T52" fmla="*/ 26 w 183"/>
                                <a:gd name="T53" fmla="*/ 242 h 258"/>
                                <a:gd name="T54" fmla="*/ 74 w 183"/>
                                <a:gd name="T55"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258">
                                  <a:moveTo>
                                    <a:pt x="74" y="258"/>
                                  </a:moveTo>
                                  <a:lnTo>
                                    <a:pt x="90" y="250"/>
                                  </a:lnTo>
                                  <a:lnTo>
                                    <a:pt x="101" y="253"/>
                                  </a:lnTo>
                                  <a:lnTo>
                                    <a:pt x="114" y="251"/>
                                  </a:lnTo>
                                  <a:lnTo>
                                    <a:pt x="121" y="241"/>
                                  </a:lnTo>
                                  <a:lnTo>
                                    <a:pt x="125" y="227"/>
                                  </a:lnTo>
                                  <a:lnTo>
                                    <a:pt x="165" y="196"/>
                                  </a:lnTo>
                                  <a:lnTo>
                                    <a:pt x="170" y="176"/>
                                  </a:lnTo>
                                  <a:lnTo>
                                    <a:pt x="183" y="168"/>
                                  </a:lnTo>
                                  <a:lnTo>
                                    <a:pt x="120" y="158"/>
                                  </a:lnTo>
                                  <a:lnTo>
                                    <a:pt x="94" y="127"/>
                                  </a:lnTo>
                                  <a:lnTo>
                                    <a:pt x="96" y="97"/>
                                  </a:lnTo>
                                  <a:lnTo>
                                    <a:pt x="95" y="81"/>
                                  </a:lnTo>
                                  <a:lnTo>
                                    <a:pt x="129" y="40"/>
                                  </a:lnTo>
                                  <a:lnTo>
                                    <a:pt x="99" y="22"/>
                                  </a:lnTo>
                                  <a:lnTo>
                                    <a:pt x="96" y="10"/>
                                  </a:lnTo>
                                  <a:lnTo>
                                    <a:pt x="84" y="0"/>
                                  </a:lnTo>
                                  <a:lnTo>
                                    <a:pt x="64" y="38"/>
                                  </a:lnTo>
                                  <a:lnTo>
                                    <a:pt x="23" y="81"/>
                                  </a:lnTo>
                                  <a:lnTo>
                                    <a:pt x="16" y="105"/>
                                  </a:lnTo>
                                  <a:lnTo>
                                    <a:pt x="0" y="115"/>
                                  </a:lnTo>
                                  <a:lnTo>
                                    <a:pt x="5" y="142"/>
                                  </a:lnTo>
                                  <a:lnTo>
                                    <a:pt x="19" y="155"/>
                                  </a:lnTo>
                                  <a:lnTo>
                                    <a:pt x="25" y="170"/>
                                  </a:lnTo>
                                  <a:lnTo>
                                    <a:pt x="23" y="187"/>
                                  </a:lnTo>
                                  <a:lnTo>
                                    <a:pt x="30" y="217"/>
                                  </a:lnTo>
                                  <a:lnTo>
                                    <a:pt x="26" y="242"/>
                                  </a:lnTo>
                                  <a:lnTo>
                                    <a:pt x="74" y="258"/>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5" name="Grupp 152"/>
                            <p:cNvGrpSpPr/>
                            <p:nvPr/>
                          </p:nvGrpSpPr>
                          <p:grpSpPr>
                            <a:xfrm>
                              <a:off x="5526526" y="978067"/>
                              <a:ext cx="2999801" cy="5275779"/>
                              <a:chOff x="5526526" y="978067"/>
                              <a:chExt cx="2999801" cy="5275779"/>
                            </a:xfrm>
                          </p:grpSpPr>
                          <p:sp>
                            <p:nvSpPr>
                              <p:cNvPr id="88" name="Freeform 206"/>
                              <p:cNvSpPr>
                                <a:spLocks/>
                              </p:cNvSpPr>
                              <p:nvPr/>
                            </p:nvSpPr>
                            <p:spPr bwMode="auto">
                              <a:xfrm>
                                <a:off x="6448805" y="1723541"/>
                                <a:ext cx="469768" cy="579061"/>
                              </a:xfrm>
                              <a:custGeom>
                                <a:avLst/>
                                <a:gdLst>
                                  <a:gd name="T0" fmla="*/ 187 w 245"/>
                                  <a:gd name="T1" fmla="*/ 185 h 302"/>
                                  <a:gd name="T2" fmla="*/ 237 w 245"/>
                                  <a:gd name="T3" fmla="*/ 190 h 302"/>
                                  <a:gd name="T4" fmla="*/ 245 w 245"/>
                                  <a:gd name="T5" fmla="*/ 206 h 302"/>
                                  <a:gd name="T6" fmla="*/ 222 w 245"/>
                                  <a:gd name="T7" fmla="*/ 227 h 302"/>
                                  <a:gd name="T8" fmla="*/ 193 w 245"/>
                                  <a:gd name="T9" fmla="*/ 262 h 302"/>
                                  <a:gd name="T10" fmla="*/ 170 w 245"/>
                                  <a:gd name="T11" fmla="*/ 302 h 302"/>
                                  <a:gd name="T12" fmla="*/ 123 w 245"/>
                                  <a:gd name="T13" fmla="*/ 257 h 302"/>
                                  <a:gd name="T14" fmla="*/ 105 w 245"/>
                                  <a:gd name="T15" fmla="*/ 262 h 302"/>
                                  <a:gd name="T16" fmla="*/ 0 w 245"/>
                                  <a:gd name="T17" fmla="*/ 200 h 302"/>
                                  <a:gd name="T18" fmla="*/ 25 w 245"/>
                                  <a:gd name="T19" fmla="*/ 146 h 302"/>
                                  <a:gd name="T20" fmla="*/ 15 w 245"/>
                                  <a:gd name="T21" fmla="*/ 88 h 302"/>
                                  <a:gd name="T22" fmla="*/ 52 w 245"/>
                                  <a:gd name="T23" fmla="*/ 71 h 302"/>
                                  <a:gd name="T24" fmla="*/ 37 w 245"/>
                                  <a:gd name="T25" fmla="*/ 25 h 302"/>
                                  <a:gd name="T26" fmla="*/ 58 w 245"/>
                                  <a:gd name="T27" fmla="*/ 0 h 302"/>
                                  <a:gd name="T28" fmla="*/ 85 w 245"/>
                                  <a:gd name="T29" fmla="*/ 3 h 302"/>
                                  <a:gd name="T30" fmla="*/ 112 w 245"/>
                                  <a:gd name="T31" fmla="*/ 6 h 302"/>
                                  <a:gd name="T32" fmla="*/ 127 w 245"/>
                                  <a:gd name="T33" fmla="*/ 15 h 302"/>
                                  <a:gd name="T34" fmla="*/ 142 w 245"/>
                                  <a:gd name="T35" fmla="*/ 10 h 302"/>
                                  <a:gd name="T36" fmla="*/ 199 w 245"/>
                                  <a:gd name="T37" fmla="*/ 51 h 302"/>
                                  <a:gd name="T38" fmla="*/ 164 w 245"/>
                                  <a:gd name="T39" fmla="*/ 105 h 302"/>
                                  <a:gd name="T40" fmla="*/ 165 w 245"/>
                                  <a:gd name="T41" fmla="*/ 158 h 302"/>
                                  <a:gd name="T42" fmla="*/ 187 w 245"/>
                                  <a:gd name="T43" fmla="*/ 18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5" h="302">
                                    <a:moveTo>
                                      <a:pt x="187" y="185"/>
                                    </a:moveTo>
                                    <a:lnTo>
                                      <a:pt x="237" y="190"/>
                                    </a:lnTo>
                                    <a:lnTo>
                                      <a:pt x="245" y="206"/>
                                    </a:lnTo>
                                    <a:lnTo>
                                      <a:pt x="222" y="227"/>
                                    </a:lnTo>
                                    <a:lnTo>
                                      <a:pt x="193" y="262"/>
                                    </a:lnTo>
                                    <a:lnTo>
                                      <a:pt x="170" y="302"/>
                                    </a:lnTo>
                                    <a:lnTo>
                                      <a:pt x="123" y="257"/>
                                    </a:lnTo>
                                    <a:lnTo>
                                      <a:pt x="105" y="262"/>
                                    </a:lnTo>
                                    <a:lnTo>
                                      <a:pt x="0" y="200"/>
                                    </a:lnTo>
                                    <a:lnTo>
                                      <a:pt x="25" y="146"/>
                                    </a:lnTo>
                                    <a:lnTo>
                                      <a:pt x="15" y="88"/>
                                    </a:lnTo>
                                    <a:lnTo>
                                      <a:pt x="52" y="71"/>
                                    </a:lnTo>
                                    <a:lnTo>
                                      <a:pt x="37" y="25"/>
                                    </a:lnTo>
                                    <a:lnTo>
                                      <a:pt x="58" y="0"/>
                                    </a:lnTo>
                                    <a:lnTo>
                                      <a:pt x="85" y="3"/>
                                    </a:lnTo>
                                    <a:lnTo>
                                      <a:pt x="112" y="6"/>
                                    </a:lnTo>
                                    <a:lnTo>
                                      <a:pt x="127" y="15"/>
                                    </a:lnTo>
                                    <a:lnTo>
                                      <a:pt x="142" y="10"/>
                                    </a:lnTo>
                                    <a:lnTo>
                                      <a:pt x="199" y="51"/>
                                    </a:lnTo>
                                    <a:lnTo>
                                      <a:pt x="164" y="105"/>
                                    </a:lnTo>
                                    <a:lnTo>
                                      <a:pt x="165" y="158"/>
                                    </a:lnTo>
                                    <a:lnTo>
                                      <a:pt x="187" y="185"/>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89" name="Freeform 207"/>
                              <p:cNvSpPr>
                                <a:spLocks/>
                              </p:cNvSpPr>
                              <p:nvPr/>
                            </p:nvSpPr>
                            <p:spPr bwMode="auto">
                              <a:xfrm>
                                <a:off x="5526526" y="1232681"/>
                                <a:ext cx="308705" cy="490860"/>
                              </a:xfrm>
                              <a:custGeom>
                                <a:avLst/>
                                <a:gdLst>
                                  <a:gd name="T0" fmla="*/ 103 w 161"/>
                                  <a:gd name="T1" fmla="*/ 226 h 256"/>
                                  <a:gd name="T2" fmla="*/ 111 w 161"/>
                                  <a:gd name="T3" fmla="*/ 248 h 256"/>
                                  <a:gd name="T4" fmla="*/ 149 w 161"/>
                                  <a:gd name="T5" fmla="*/ 221 h 256"/>
                                  <a:gd name="T6" fmla="*/ 154 w 161"/>
                                  <a:gd name="T7" fmla="*/ 206 h 256"/>
                                  <a:gd name="T8" fmla="*/ 151 w 161"/>
                                  <a:gd name="T9" fmla="*/ 184 h 256"/>
                                  <a:gd name="T10" fmla="*/ 161 w 161"/>
                                  <a:gd name="T11" fmla="*/ 96 h 256"/>
                                  <a:gd name="T12" fmla="*/ 121 w 161"/>
                                  <a:gd name="T13" fmla="*/ 6 h 256"/>
                                  <a:gd name="T14" fmla="*/ 101 w 161"/>
                                  <a:gd name="T15" fmla="*/ 0 h 256"/>
                                  <a:gd name="T16" fmla="*/ 83 w 161"/>
                                  <a:gd name="T17" fmla="*/ 11 h 256"/>
                                  <a:gd name="T18" fmla="*/ 70 w 161"/>
                                  <a:gd name="T19" fmla="*/ 18 h 256"/>
                                  <a:gd name="T20" fmla="*/ 50 w 161"/>
                                  <a:gd name="T21" fmla="*/ 21 h 256"/>
                                  <a:gd name="T22" fmla="*/ 6 w 161"/>
                                  <a:gd name="T23" fmla="*/ 91 h 256"/>
                                  <a:gd name="T24" fmla="*/ 5 w 161"/>
                                  <a:gd name="T25" fmla="*/ 133 h 256"/>
                                  <a:gd name="T26" fmla="*/ 9 w 161"/>
                                  <a:gd name="T27" fmla="*/ 144 h 256"/>
                                  <a:gd name="T28" fmla="*/ 21 w 161"/>
                                  <a:gd name="T29" fmla="*/ 163 h 256"/>
                                  <a:gd name="T30" fmla="*/ 21 w 161"/>
                                  <a:gd name="T31" fmla="*/ 171 h 256"/>
                                  <a:gd name="T32" fmla="*/ 15 w 161"/>
                                  <a:gd name="T33" fmla="*/ 174 h 256"/>
                                  <a:gd name="T34" fmla="*/ 4 w 161"/>
                                  <a:gd name="T35" fmla="*/ 169 h 256"/>
                                  <a:gd name="T36" fmla="*/ 1 w 161"/>
                                  <a:gd name="T37" fmla="*/ 173 h 256"/>
                                  <a:gd name="T38" fmla="*/ 0 w 161"/>
                                  <a:gd name="T39" fmla="*/ 186 h 256"/>
                                  <a:gd name="T40" fmla="*/ 16 w 161"/>
                                  <a:gd name="T41" fmla="*/ 235 h 256"/>
                                  <a:gd name="T42" fmla="*/ 19 w 161"/>
                                  <a:gd name="T43" fmla="*/ 256 h 256"/>
                                  <a:gd name="T44" fmla="*/ 56 w 161"/>
                                  <a:gd name="T45" fmla="*/ 235 h 256"/>
                                  <a:gd name="T46" fmla="*/ 88 w 161"/>
                                  <a:gd name="T47" fmla="*/ 238 h 256"/>
                                  <a:gd name="T48" fmla="*/ 93 w 161"/>
                                  <a:gd name="T49" fmla="*/ 228 h 256"/>
                                  <a:gd name="T50" fmla="*/ 103 w 161"/>
                                  <a:gd name="T51" fmla="*/ 2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256">
                                    <a:moveTo>
                                      <a:pt x="103" y="226"/>
                                    </a:moveTo>
                                    <a:lnTo>
                                      <a:pt x="111" y="248"/>
                                    </a:lnTo>
                                    <a:lnTo>
                                      <a:pt x="149" y="221"/>
                                    </a:lnTo>
                                    <a:lnTo>
                                      <a:pt x="154" y="206"/>
                                    </a:lnTo>
                                    <a:lnTo>
                                      <a:pt x="151" y="184"/>
                                    </a:lnTo>
                                    <a:lnTo>
                                      <a:pt x="161" y="96"/>
                                    </a:lnTo>
                                    <a:lnTo>
                                      <a:pt x="121" y="6"/>
                                    </a:lnTo>
                                    <a:lnTo>
                                      <a:pt x="101" y="0"/>
                                    </a:lnTo>
                                    <a:lnTo>
                                      <a:pt x="83" y="11"/>
                                    </a:lnTo>
                                    <a:lnTo>
                                      <a:pt x="70" y="18"/>
                                    </a:lnTo>
                                    <a:lnTo>
                                      <a:pt x="50" y="21"/>
                                    </a:lnTo>
                                    <a:lnTo>
                                      <a:pt x="6" y="91"/>
                                    </a:lnTo>
                                    <a:lnTo>
                                      <a:pt x="5" y="133"/>
                                    </a:lnTo>
                                    <a:lnTo>
                                      <a:pt x="9" y="144"/>
                                    </a:lnTo>
                                    <a:lnTo>
                                      <a:pt x="21" y="163"/>
                                    </a:lnTo>
                                    <a:lnTo>
                                      <a:pt x="21" y="171"/>
                                    </a:lnTo>
                                    <a:lnTo>
                                      <a:pt x="15" y="174"/>
                                    </a:lnTo>
                                    <a:lnTo>
                                      <a:pt x="4" y="169"/>
                                    </a:lnTo>
                                    <a:lnTo>
                                      <a:pt x="1" y="173"/>
                                    </a:lnTo>
                                    <a:lnTo>
                                      <a:pt x="0" y="186"/>
                                    </a:lnTo>
                                    <a:lnTo>
                                      <a:pt x="16" y="235"/>
                                    </a:lnTo>
                                    <a:lnTo>
                                      <a:pt x="19" y="256"/>
                                    </a:lnTo>
                                    <a:lnTo>
                                      <a:pt x="56" y="235"/>
                                    </a:lnTo>
                                    <a:lnTo>
                                      <a:pt x="88" y="238"/>
                                    </a:lnTo>
                                    <a:lnTo>
                                      <a:pt x="93" y="228"/>
                                    </a:lnTo>
                                    <a:lnTo>
                                      <a:pt x="103" y="226"/>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04" name="Freeform 299"/>
                              <p:cNvSpPr>
                                <a:spLocks/>
                              </p:cNvSpPr>
                              <p:nvPr/>
                            </p:nvSpPr>
                            <p:spPr bwMode="auto">
                              <a:xfrm>
                                <a:off x="5809712" y="3668921"/>
                                <a:ext cx="88201" cy="143805"/>
                              </a:xfrm>
                              <a:custGeom>
                                <a:avLst/>
                                <a:gdLst>
                                  <a:gd name="T0" fmla="*/ 31 w 46"/>
                                  <a:gd name="T1" fmla="*/ 4 h 75"/>
                                  <a:gd name="T2" fmla="*/ 40 w 46"/>
                                  <a:gd name="T3" fmla="*/ 0 h 75"/>
                                  <a:gd name="T4" fmla="*/ 46 w 46"/>
                                  <a:gd name="T5" fmla="*/ 16 h 75"/>
                                  <a:gd name="T6" fmla="*/ 40 w 46"/>
                                  <a:gd name="T7" fmla="*/ 28 h 75"/>
                                  <a:gd name="T8" fmla="*/ 34 w 46"/>
                                  <a:gd name="T9" fmla="*/ 45 h 75"/>
                                  <a:gd name="T10" fmla="*/ 34 w 46"/>
                                  <a:gd name="T11" fmla="*/ 61 h 75"/>
                                  <a:gd name="T12" fmla="*/ 30 w 46"/>
                                  <a:gd name="T13" fmla="*/ 71 h 75"/>
                                  <a:gd name="T14" fmla="*/ 25 w 46"/>
                                  <a:gd name="T15" fmla="*/ 75 h 75"/>
                                  <a:gd name="T16" fmla="*/ 1 w 46"/>
                                  <a:gd name="T17" fmla="*/ 56 h 75"/>
                                  <a:gd name="T18" fmla="*/ 0 w 46"/>
                                  <a:gd name="T19" fmla="*/ 48 h 75"/>
                                  <a:gd name="T20" fmla="*/ 13 w 46"/>
                                  <a:gd name="T21" fmla="*/ 49 h 75"/>
                                  <a:gd name="T22" fmla="*/ 14 w 46"/>
                                  <a:gd name="T23" fmla="*/ 40 h 75"/>
                                  <a:gd name="T24" fmla="*/ 10 w 46"/>
                                  <a:gd name="T25" fmla="*/ 36 h 75"/>
                                  <a:gd name="T26" fmla="*/ 11 w 46"/>
                                  <a:gd name="T27" fmla="*/ 28 h 75"/>
                                  <a:gd name="T28" fmla="*/ 20 w 46"/>
                                  <a:gd name="T29" fmla="*/ 29 h 75"/>
                                  <a:gd name="T30" fmla="*/ 21 w 46"/>
                                  <a:gd name="T31" fmla="*/ 11 h 75"/>
                                  <a:gd name="T32" fmla="*/ 31 w 46"/>
                                  <a:gd name="T33"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5">
                                    <a:moveTo>
                                      <a:pt x="31" y="4"/>
                                    </a:moveTo>
                                    <a:lnTo>
                                      <a:pt x="40" y="0"/>
                                    </a:lnTo>
                                    <a:lnTo>
                                      <a:pt x="46" y="16"/>
                                    </a:lnTo>
                                    <a:lnTo>
                                      <a:pt x="40" y="28"/>
                                    </a:lnTo>
                                    <a:lnTo>
                                      <a:pt x="34" y="45"/>
                                    </a:lnTo>
                                    <a:lnTo>
                                      <a:pt x="34" y="61"/>
                                    </a:lnTo>
                                    <a:lnTo>
                                      <a:pt x="30" y="71"/>
                                    </a:lnTo>
                                    <a:lnTo>
                                      <a:pt x="25" y="75"/>
                                    </a:lnTo>
                                    <a:lnTo>
                                      <a:pt x="1" y="56"/>
                                    </a:lnTo>
                                    <a:lnTo>
                                      <a:pt x="0" y="48"/>
                                    </a:lnTo>
                                    <a:lnTo>
                                      <a:pt x="13" y="49"/>
                                    </a:lnTo>
                                    <a:lnTo>
                                      <a:pt x="14" y="40"/>
                                    </a:lnTo>
                                    <a:lnTo>
                                      <a:pt x="10" y="36"/>
                                    </a:lnTo>
                                    <a:lnTo>
                                      <a:pt x="11" y="28"/>
                                    </a:lnTo>
                                    <a:lnTo>
                                      <a:pt x="20" y="29"/>
                                    </a:lnTo>
                                    <a:lnTo>
                                      <a:pt x="21" y="11"/>
                                    </a:lnTo>
                                    <a:lnTo>
                                      <a:pt x="31" y="4"/>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18" name="Freeform 313"/>
                              <p:cNvSpPr>
                                <a:spLocks/>
                              </p:cNvSpPr>
                              <p:nvPr/>
                            </p:nvSpPr>
                            <p:spPr bwMode="auto">
                              <a:xfrm>
                                <a:off x="5572544" y="2317385"/>
                                <a:ext cx="228173" cy="249264"/>
                              </a:xfrm>
                              <a:custGeom>
                                <a:avLst/>
                                <a:gdLst>
                                  <a:gd name="T0" fmla="*/ 40 w 119"/>
                                  <a:gd name="T1" fmla="*/ 110 h 130"/>
                                  <a:gd name="T2" fmla="*/ 47 w 119"/>
                                  <a:gd name="T3" fmla="*/ 111 h 130"/>
                                  <a:gd name="T4" fmla="*/ 52 w 119"/>
                                  <a:gd name="T5" fmla="*/ 120 h 130"/>
                                  <a:gd name="T6" fmla="*/ 64 w 119"/>
                                  <a:gd name="T7" fmla="*/ 125 h 130"/>
                                  <a:gd name="T8" fmla="*/ 79 w 119"/>
                                  <a:gd name="T9" fmla="*/ 111 h 130"/>
                                  <a:gd name="T10" fmla="*/ 119 w 119"/>
                                  <a:gd name="T11" fmla="*/ 30 h 130"/>
                                  <a:gd name="T12" fmla="*/ 111 w 119"/>
                                  <a:gd name="T13" fmla="*/ 23 h 130"/>
                                  <a:gd name="T14" fmla="*/ 102 w 119"/>
                                  <a:gd name="T15" fmla="*/ 0 h 130"/>
                                  <a:gd name="T16" fmla="*/ 42 w 119"/>
                                  <a:gd name="T17" fmla="*/ 21 h 130"/>
                                  <a:gd name="T18" fmla="*/ 44 w 119"/>
                                  <a:gd name="T19" fmla="*/ 35 h 130"/>
                                  <a:gd name="T20" fmla="*/ 46 w 119"/>
                                  <a:gd name="T21" fmla="*/ 48 h 130"/>
                                  <a:gd name="T22" fmla="*/ 42 w 119"/>
                                  <a:gd name="T23" fmla="*/ 59 h 130"/>
                                  <a:gd name="T24" fmla="*/ 32 w 119"/>
                                  <a:gd name="T25" fmla="*/ 65 h 130"/>
                                  <a:gd name="T26" fmla="*/ 26 w 119"/>
                                  <a:gd name="T27" fmla="*/ 64 h 130"/>
                                  <a:gd name="T28" fmla="*/ 24 w 119"/>
                                  <a:gd name="T29" fmla="*/ 50 h 130"/>
                                  <a:gd name="T30" fmla="*/ 14 w 119"/>
                                  <a:gd name="T31" fmla="*/ 53 h 130"/>
                                  <a:gd name="T32" fmla="*/ 10 w 119"/>
                                  <a:gd name="T33" fmla="*/ 65 h 130"/>
                                  <a:gd name="T34" fmla="*/ 10 w 119"/>
                                  <a:gd name="T35" fmla="*/ 81 h 130"/>
                                  <a:gd name="T36" fmla="*/ 11 w 119"/>
                                  <a:gd name="T37" fmla="*/ 94 h 130"/>
                                  <a:gd name="T38" fmla="*/ 14 w 119"/>
                                  <a:gd name="T39" fmla="*/ 105 h 130"/>
                                  <a:gd name="T40" fmla="*/ 0 w 119"/>
                                  <a:gd name="T41" fmla="*/ 121 h 130"/>
                                  <a:gd name="T42" fmla="*/ 2 w 119"/>
                                  <a:gd name="T43" fmla="*/ 130 h 130"/>
                                  <a:gd name="T44" fmla="*/ 19 w 119"/>
                                  <a:gd name="T45" fmla="*/ 130 h 130"/>
                                  <a:gd name="T46" fmla="*/ 36 w 119"/>
                                  <a:gd name="T47" fmla="*/ 120 h 130"/>
                                  <a:gd name="T48" fmla="*/ 40 w 119"/>
                                  <a:gd name="T49" fmla="*/ 11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130">
                                    <a:moveTo>
                                      <a:pt x="40" y="110"/>
                                    </a:moveTo>
                                    <a:lnTo>
                                      <a:pt x="47" y="111"/>
                                    </a:lnTo>
                                    <a:lnTo>
                                      <a:pt x="52" y="120"/>
                                    </a:lnTo>
                                    <a:lnTo>
                                      <a:pt x="64" y="125"/>
                                    </a:lnTo>
                                    <a:lnTo>
                                      <a:pt x="79" y="111"/>
                                    </a:lnTo>
                                    <a:lnTo>
                                      <a:pt x="119" y="30"/>
                                    </a:lnTo>
                                    <a:lnTo>
                                      <a:pt x="111" y="23"/>
                                    </a:lnTo>
                                    <a:lnTo>
                                      <a:pt x="102" y="0"/>
                                    </a:lnTo>
                                    <a:lnTo>
                                      <a:pt x="42" y="21"/>
                                    </a:lnTo>
                                    <a:lnTo>
                                      <a:pt x="44" y="35"/>
                                    </a:lnTo>
                                    <a:lnTo>
                                      <a:pt x="46" y="48"/>
                                    </a:lnTo>
                                    <a:lnTo>
                                      <a:pt x="42" y="59"/>
                                    </a:lnTo>
                                    <a:lnTo>
                                      <a:pt x="32" y="65"/>
                                    </a:lnTo>
                                    <a:lnTo>
                                      <a:pt x="26" y="64"/>
                                    </a:lnTo>
                                    <a:lnTo>
                                      <a:pt x="24" y="50"/>
                                    </a:lnTo>
                                    <a:lnTo>
                                      <a:pt x="14" y="53"/>
                                    </a:lnTo>
                                    <a:lnTo>
                                      <a:pt x="10" y="65"/>
                                    </a:lnTo>
                                    <a:lnTo>
                                      <a:pt x="10" y="81"/>
                                    </a:lnTo>
                                    <a:lnTo>
                                      <a:pt x="11" y="94"/>
                                    </a:lnTo>
                                    <a:lnTo>
                                      <a:pt x="14" y="105"/>
                                    </a:lnTo>
                                    <a:lnTo>
                                      <a:pt x="0" y="121"/>
                                    </a:lnTo>
                                    <a:lnTo>
                                      <a:pt x="2" y="130"/>
                                    </a:lnTo>
                                    <a:lnTo>
                                      <a:pt x="19" y="130"/>
                                    </a:lnTo>
                                    <a:lnTo>
                                      <a:pt x="36" y="120"/>
                                    </a:lnTo>
                                    <a:lnTo>
                                      <a:pt x="40" y="110"/>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19" name="Freeform 314"/>
                              <p:cNvSpPr>
                                <a:spLocks/>
                              </p:cNvSpPr>
                              <p:nvPr/>
                            </p:nvSpPr>
                            <p:spPr bwMode="auto">
                              <a:xfrm>
                                <a:off x="6241723" y="3028748"/>
                                <a:ext cx="402658" cy="540712"/>
                              </a:xfrm>
                              <a:custGeom>
                                <a:avLst/>
                                <a:gdLst>
                                  <a:gd name="T0" fmla="*/ 71 w 210"/>
                                  <a:gd name="T1" fmla="*/ 90 h 282"/>
                                  <a:gd name="T2" fmla="*/ 87 w 210"/>
                                  <a:gd name="T3" fmla="*/ 82 h 282"/>
                                  <a:gd name="T4" fmla="*/ 98 w 210"/>
                                  <a:gd name="T5" fmla="*/ 85 h 282"/>
                                  <a:gd name="T6" fmla="*/ 111 w 210"/>
                                  <a:gd name="T7" fmla="*/ 83 h 282"/>
                                  <a:gd name="T8" fmla="*/ 118 w 210"/>
                                  <a:gd name="T9" fmla="*/ 73 h 282"/>
                                  <a:gd name="T10" fmla="*/ 122 w 210"/>
                                  <a:gd name="T11" fmla="*/ 59 h 282"/>
                                  <a:gd name="T12" fmla="*/ 162 w 210"/>
                                  <a:gd name="T13" fmla="*/ 28 h 282"/>
                                  <a:gd name="T14" fmla="*/ 167 w 210"/>
                                  <a:gd name="T15" fmla="*/ 8 h 282"/>
                                  <a:gd name="T16" fmla="*/ 180 w 210"/>
                                  <a:gd name="T17" fmla="*/ 0 h 282"/>
                                  <a:gd name="T18" fmla="*/ 195 w 210"/>
                                  <a:gd name="T19" fmla="*/ 9 h 282"/>
                                  <a:gd name="T20" fmla="*/ 210 w 210"/>
                                  <a:gd name="T21" fmla="*/ 27 h 282"/>
                                  <a:gd name="T22" fmla="*/ 205 w 210"/>
                                  <a:gd name="T23" fmla="*/ 40 h 282"/>
                                  <a:gd name="T24" fmla="*/ 186 w 210"/>
                                  <a:gd name="T25" fmla="*/ 58 h 282"/>
                                  <a:gd name="T26" fmla="*/ 180 w 210"/>
                                  <a:gd name="T27" fmla="*/ 73 h 282"/>
                                  <a:gd name="T28" fmla="*/ 180 w 210"/>
                                  <a:gd name="T29" fmla="*/ 84 h 282"/>
                                  <a:gd name="T30" fmla="*/ 195 w 210"/>
                                  <a:gd name="T31" fmla="*/ 113 h 282"/>
                                  <a:gd name="T32" fmla="*/ 176 w 210"/>
                                  <a:gd name="T33" fmla="*/ 132 h 282"/>
                                  <a:gd name="T34" fmla="*/ 155 w 210"/>
                                  <a:gd name="T35" fmla="*/ 139 h 282"/>
                                  <a:gd name="T36" fmla="*/ 145 w 210"/>
                                  <a:gd name="T37" fmla="*/ 163 h 282"/>
                                  <a:gd name="T38" fmla="*/ 140 w 210"/>
                                  <a:gd name="T39" fmla="*/ 195 h 282"/>
                                  <a:gd name="T40" fmla="*/ 136 w 210"/>
                                  <a:gd name="T41" fmla="*/ 210 h 282"/>
                                  <a:gd name="T42" fmla="*/ 125 w 210"/>
                                  <a:gd name="T43" fmla="*/ 215 h 282"/>
                                  <a:gd name="T44" fmla="*/ 92 w 210"/>
                                  <a:gd name="T45" fmla="*/ 224 h 282"/>
                                  <a:gd name="T46" fmla="*/ 67 w 210"/>
                                  <a:gd name="T47" fmla="*/ 239 h 282"/>
                                  <a:gd name="T48" fmla="*/ 41 w 210"/>
                                  <a:gd name="T49" fmla="*/ 250 h 282"/>
                                  <a:gd name="T50" fmla="*/ 22 w 210"/>
                                  <a:gd name="T51" fmla="*/ 264 h 282"/>
                                  <a:gd name="T52" fmla="*/ 1 w 210"/>
                                  <a:gd name="T53" fmla="*/ 282 h 282"/>
                                  <a:gd name="T54" fmla="*/ 1 w 210"/>
                                  <a:gd name="T55" fmla="*/ 269 h 282"/>
                                  <a:gd name="T56" fmla="*/ 0 w 210"/>
                                  <a:gd name="T57" fmla="*/ 244 h 282"/>
                                  <a:gd name="T58" fmla="*/ 37 w 210"/>
                                  <a:gd name="T59" fmla="*/ 169 h 282"/>
                                  <a:gd name="T60" fmla="*/ 55 w 210"/>
                                  <a:gd name="T61" fmla="*/ 148 h 282"/>
                                  <a:gd name="T62" fmla="*/ 61 w 210"/>
                                  <a:gd name="T63" fmla="*/ 138 h 282"/>
                                  <a:gd name="T64" fmla="*/ 58 w 210"/>
                                  <a:gd name="T65" fmla="*/ 125 h 282"/>
                                  <a:gd name="T66" fmla="*/ 71 w 210"/>
                                  <a:gd name="T67" fmla="*/ 9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0" h="282">
                                    <a:moveTo>
                                      <a:pt x="71" y="90"/>
                                    </a:moveTo>
                                    <a:lnTo>
                                      <a:pt x="87" y="82"/>
                                    </a:lnTo>
                                    <a:lnTo>
                                      <a:pt x="98" y="85"/>
                                    </a:lnTo>
                                    <a:lnTo>
                                      <a:pt x="111" y="83"/>
                                    </a:lnTo>
                                    <a:lnTo>
                                      <a:pt x="118" y="73"/>
                                    </a:lnTo>
                                    <a:lnTo>
                                      <a:pt x="122" y="59"/>
                                    </a:lnTo>
                                    <a:lnTo>
                                      <a:pt x="162" y="28"/>
                                    </a:lnTo>
                                    <a:lnTo>
                                      <a:pt x="167" y="8"/>
                                    </a:lnTo>
                                    <a:lnTo>
                                      <a:pt x="180" y="0"/>
                                    </a:lnTo>
                                    <a:lnTo>
                                      <a:pt x="195" y="9"/>
                                    </a:lnTo>
                                    <a:lnTo>
                                      <a:pt x="210" y="27"/>
                                    </a:lnTo>
                                    <a:lnTo>
                                      <a:pt x="205" y="40"/>
                                    </a:lnTo>
                                    <a:lnTo>
                                      <a:pt x="186" y="58"/>
                                    </a:lnTo>
                                    <a:lnTo>
                                      <a:pt x="180" y="73"/>
                                    </a:lnTo>
                                    <a:lnTo>
                                      <a:pt x="180" y="84"/>
                                    </a:lnTo>
                                    <a:lnTo>
                                      <a:pt x="195" y="113"/>
                                    </a:lnTo>
                                    <a:lnTo>
                                      <a:pt x="176" y="132"/>
                                    </a:lnTo>
                                    <a:lnTo>
                                      <a:pt x="155" y="139"/>
                                    </a:lnTo>
                                    <a:lnTo>
                                      <a:pt x="145" y="163"/>
                                    </a:lnTo>
                                    <a:lnTo>
                                      <a:pt x="140" y="195"/>
                                    </a:lnTo>
                                    <a:lnTo>
                                      <a:pt x="136" y="210"/>
                                    </a:lnTo>
                                    <a:lnTo>
                                      <a:pt x="125" y="215"/>
                                    </a:lnTo>
                                    <a:lnTo>
                                      <a:pt x="92" y="224"/>
                                    </a:lnTo>
                                    <a:lnTo>
                                      <a:pt x="67" y="239"/>
                                    </a:lnTo>
                                    <a:lnTo>
                                      <a:pt x="41" y="250"/>
                                    </a:lnTo>
                                    <a:lnTo>
                                      <a:pt x="22" y="264"/>
                                    </a:lnTo>
                                    <a:lnTo>
                                      <a:pt x="1" y="282"/>
                                    </a:lnTo>
                                    <a:lnTo>
                                      <a:pt x="1" y="269"/>
                                    </a:lnTo>
                                    <a:lnTo>
                                      <a:pt x="0" y="244"/>
                                    </a:lnTo>
                                    <a:lnTo>
                                      <a:pt x="37" y="169"/>
                                    </a:lnTo>
                                    <a:lnTo>
                                      <a:pt x="55" y="148"/>
                                    </a:lnTo>
                                    <a:lnTo>
                                      <a:pt x="61" y="138"/>
                                    </a:lnTo>
                                    <a:lnTo>
                                      <a:pt x="58" y="125"/>
                                    </a:lnTo>
                                    <a:lnTo>
                                      <a:pt x="71" y="9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2" name="Freeform 317"/>
                              <p:cNvSpPr>
                                <a:spLocks/>
                              </p:cNvSpPr>
                              <p:nvPr/>
                            </p:nvSpPr>
                            <p:spPr bwMode="auto">
                              <a:xfrm>
                                <a:off x="5948358" y="3170637"/>
                                <a:ext cx="429502" cy="421832"/>
                              </a:xfrm>
                              <a:custGeom>
                                <a:avLst/>
                                <a:gdLst>
                                  <a:gd name="T0" fmla="*/ 120 w 224"/>
                                  <a:gd name="T1" fmla="*/ 175 h 220"/>
                                  <a:gd name="T2" fmla="*/ 128 w 224"/>
                                  <a:gd name="T3" fmla="*/ 164 h 220"/>
                                  <a:gd name="T4" fmla="*/ 145 w 224"/>
                                  <a:gd name="T5" fmla="*/ 164 h 220"/>
                                  <a:gd name="T6" fmla="*/ 153 w 224"/>
                                  <a:gd name="T7" fmla="*/ 170 h 220"/>
                                  <a:gd name="T8" fmla="*/ 190 w 224"/>
                                  <a:gd name="T9" fmla="*/ 95 h 220"/>
                                  <a:gd name="T10" fmla="*/ 208 w 224"/>
                                  <a:gd name="T11" fmla="*/ 74 h 220"/>
                                  <a:gd name="T12" fmla="*/ 214 w 224"/>
                                  <a:gd name="T13" fmla="*/ 64 h 220"/>
                                  <a:gd name="T14" fmla="*/ 211 w 224"/>
                                  <a:gd name="T15" fmla="*/ 51 h 220"/>
                                  <a:gd name="T16" fmla="*/ 224 w 224"/>
                                  <a:gd name="T17" fmla="*/ 16 h 220"/>
                                  <a:gd name="T18" fmla="*/ 176 w 224"/>
                                  <a:gd name="T19" fmla="*/ 0 h 220"/>
                                  <a:gd name="T20" fmla="*/ 166 w 224"/>
                                  <a:gd name="T21" fmla="*/ 16 h 220"/>
                                  <a:gd name="T22" fmla="*/ 160 w 224"/>
                                  <a:gd name="T23" fmla="*/ 26 h 220"/>
                                  <a:gd name="T24" fmla="*/ 153 w 224"/>
                                  <a:gd name="T25" fmla="*/ 28 h 220"/>
                                  <a:gd name="T26" fmla="*/ 150 w 224"/>
                                  <a:gd name="T27" fmla="*/ 33 h 220"/>
                                  <a:gd name="T28" fmla="*/ 148 w 224"/>
                                  <a:gd name="T29" fmla="*/ 48 h 220"/>
                                  <a:gd name="T30" fmla="*/ 143 w 224"/>
                                  <a:gd name="T31" fmla="*/ 59 h 220"/>
                                  <a:gd name="T32" fmla="*/ 80 w 224"/>
                                  <a:gd name="T33" fmla="*/ 60 h 220"/>
                                  <a:gd name="T34" fmla="*/ 40 w 224"/>
                                  <a:gd name="T35" fmla="*/ 50 h 220"/>
                                  <a:gd name="T36" fmla="*/ 36 w 224"/>
                                  <a:gd name="T37" fmla="*/ 60 h 220"/>
                                  <a:gd name="T38" fmla="*/ 36 w 224"/>
                                  <a:gd name="T39" fmla="*/ 73 h 220"/>
                                  <a:gd name="T40" fmla="*/ 43 w 224"/>
                                  <a:gd name="T41" fmla="*/ 83 h 220"/>
                                  <a:gd name="T42" fmla="*/ 25 w 224"/>
                                  <a:gd name="T43" fmla="*/ 114 h 220"/>
                                  <a:gd name="T44" fmla="*/ 20 w 224"/>
                                  <a:gd name="T45" fmla="*/ 131 h 220"/>
                                  <a:gd name="T46" fmla="*/ 14 w 224"/>
                                  <a:gd name="T47" fmla="*/ 144 h 220"/>
                                  <a:gd name="T48" fmla="*/ 4 w 224"/>
                                  <a:gd name="T49" fmla="*/ 156 h 220"/>
                                  <a:gd name="T50" fmla="*/ 0 w 224"/>
                                  <a:gd name="T51" fmla="*/ 169 h 220"/>
                                  <a:gd name="T52" fmla="*/ 6 w 224"/>
                                  <a:gd name="T53" fmla="*/ 179 h 220"/>
                                  <a:gd name="T54" fmla="*/ 16 w 224"/>
                                  <a:gd name="T55" fmla="*/ 189 h 220"/>
                                  <a:gd name="T56" fmla="*/ 20 w 224"/>
                                  <a:gd name="T57" fmla="*/ 196 h 220"/>
                                  <a:gd name="T58" fmla="*/ 23 w 224"/>
                                  <a:gd name="T59" fmla="*/ 216 h 220"/>
                                  <a:gd name="T60" fmla="*/ 28 w 224"/>
                                  <a:gd name="T61" fmla="*/ 220 h 220"/>
                                  <a:gd name="T62" fmla="*/ 43 w 224"/>
                                  <a:gd name="T63" fmla="*/ 218 h 220"/>
                                  <a:gd name="T64" fmla="*/ 53 w 224"/>
                                  <a:gd name="T65" fmla="*/ 218 h 220"/>
                                  <a:gd name="T66" fmla="*/ 78 w 224"/>
                                  <a:gd name="T67" fmla="*/ 201 h 220"/>
                                  <a:gd name="T68" fmla="*/ 95 w 224"/>
                                  <a:gd name="T69" fmla="*/ 179 h 220"/>
                                  <a:gd name="T70" fmla="*/ 111 w 224"/>
                                  <a:gd name="T71" fmla="*/ 180 h 220"/>
                                  <a:gd name="T72" fmla="*/ 120 w 224"/>
                                  <a:gd name="T73" fmla="*/ 17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4" h="220">
                                    <a:moveTo>
                                      <a:pt x="120" y="175"/>
                                    </a:moveTo>
                                    <a:lnTo>
                                      <a:pt x="128" y="164"/>
                                    </a:lnTo>
                                    <a:lnTo>
                                      <a:pt x="145" y="164"/>
                                    </a:lnTo>
                                    <a:lnTo>
                                      <a:pt x="153" y="170"/>
                                    </a:lnTo>
                                    <a:lnTo>
                                      <a:pt x="190" y="95"/>
                                    </a:lnTo>
                                    <a:lnTo>
                                      <a:pt x="208" y="74"/>
                                    </a:lnTo>
                                    <a:lnTo>
                                      <a:pt x="214" y="64"/>
                                    </a:lnTo>
                                    <a:lnTo>
                                      <a:pt x="211" y="51"/>
                                    </a:lnTo>
                                    <a:lnTo>
                                      <a:pt x="224" y="16"/>
                                    </a:lnTo>
                                    <a:lnTo>
                                      <a:pt x="176" y="0"/>
                                    </a:lnTo>
                                    <a:lnTo>
                                      <a:pt x="166" y="16"/>
                                    </a:lnTo>
                                    <a:lnTo>
                                      <a:pt x="160" y="26"/>
                                    </a:lnTo>
                                    <a:lnTo>
                                      <a:pt x="153" y="28"/>
                                    </a:lnTo>
                                    <a:lnTo>
                                      <a:pt x="150" y="33"/>
                                    </a:lnTo>
                                    <a:lnTo>
                                      <a:pt x="148" y="48"/>
                                    </a:lnTo>
                                    <a:lnTo>
                                      <a:pt x="143" y="59"/>
                                    </a:lnTo>
                                    <a:lnTo>
                                      <a:pt x="80" y="60"/>
                                    </a:lnTo>
                                    <a:lnTo>
                                      <a:pt x="40" y="50"/>
                                    </a:lnTo>
                                    <a:lnTo>
                                      <a:pt x="36" y="60"/>
                                    </a:lnTo>
                                    <a:lnTo>
                                      <a:pt x="36" y="73"/>
                                    </a:lnTo>
                                    <a:lnTo>
                                      <a:pt x="43" y="83"/>
                                    </a:lnTo>
                                    <a:lnTo>
                                      <a:pt x="25" y="114"/>
                                    </a:lnTo>
                                    <a:lnTo>
                                      <a:pt x="20" y="131"/>
                                    </a:lnTo>
                                    <a:lnTo>
                                      <a:pt x="14" y="144"/>
                                    </a:lnTo>
                                    <a:lnTo>
                                      <a:pt x="4" y="156"/>
                                    </a:lnTo>
                                    <a:lnTo>
                                      <a:pt x="0" y="169"/>
                                    </a:lnTo>
                                    <a:lnTo>
                                      <a:pt x="6" y="179"/>
                                    </a:lnTo>
                                    <a:lnTo>
                                      <a:pt x="16" y="189"/>
                                    </a:lnTo>
                                    <a:lnTo>
                                      <a:pt x="20" y="196"/>
                                    </a:lnTo>
                                    <a:lnTo>
                                      <a:pt x="23" y="216"/>
                                    </a:lnTo>
                                    <a:lnTo>
                                      <a:pt x="28" y="220"/>
                                    </a:lnTo>
                                    <a:lnTo>
                                      <a:pt x="43" y="218"/>
                                    </a:lnTo>
                                    <a:lnTo>
                                      <a:pt x="53" y="218"/>
                                    </a:lnTo>
                                    <a:lnTo>
                                      <a:pt x="78" y="201"/>
                                    </a:lnTo>
                                    <a:lnTo>
                                      <a:pt x="95" y="179"/>
                                    </a:lnTo>
                                    <a:lnTo>
                                      <a:pt x="111" y="180"/>
                                    </a:lnTo>
                                    <a:lnTo>
                                      <a:pt x="120" y="17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4" name="Freeform 319"/>
                              <p:cNvSpPr>
                                <a:spLocks/>
                              </p:cNvSpPr>
                              <p:nvPr/>
                            </p:nvSpPr>
                            <p:spPr bwMode="auto">
                              <a:xfrm>
                                <a:off x="5839066" y="2403669"/>
                                <a:ext cx="579061" cy="575225"/>
                              </a:xfrm>
                              <a:custGeom>
                                <a:avLst/>
                                <a:gdLst>
                                  <a:gd name="T0" fmla="*/ 53 w 302"/>
                                  <a:gd name="T1" fmla="*/ 173 h 300"/>
                                  <a:gd name="T2" fmla="*/ 66 w 302"/>
                                  <a:gd name="T3" fmla="*/ 159 h 300"/>
                                  <a:gd name="T4" fmla="*/ 78 w 302"/>
                                  <a:gd name="T5" fmla="*/ 138 h 300"/>
                                  <a:gd name="T6" fmla="*/ 97 w 302"/>
                                  <a:gd name="T7" fmla="*/ 139 h 300"/>
                                  <a:gd name="T8" fmla="*/ 102 w 302"/>
                                  <a:gd name="T9" fmla="*/ 129 h 300"/>
                                  <a:gd name="T10" fmla="*/ 93 w 302"/>
                                  <a:gd name="T11" fmla="*/ 118 h 300"/>
                                  <a:gd name="T12" fmla="*/ 112 w 302"/>
                                  <a:gd name="T13" fmla="*/ 116 h 300"/>
                                  <a:gd name="T14" fmla="*/ 133 w 302"/>
                                  <a:gd name="T15" fmla="*/ 124 h 300"/>
                                  <a:gd name="T16" fmla="*/ 163 w 302"/>
                                  <a:gd name="T17" fmla="*/ 124 h 300"/>
                                  <a:gd name="T18" fmla="*/ 143 w 302"/>
                                  <a:gd name="T19" fmla="*/ 146 h 300"/>
                                  <a:gd name="T20" fmla="*/ 140 w 302"/>
                                  <a:gd name="T21" fmla="*/ 158 h 300"/>
                                  <a:gd name="T22" fmla="*/ 155 w 302"/>
                                  <a:gd name="T23" fmla="*/ 183 h 300"/>
                                  <a:gd name="T24" fmla="*/ 163 w 302"/>
                                  <a:gd name="T25" fmla="*/ 203 h 300"/>
                                  <a:gd name="T26" fmla="*/ 163 w 302"/>
                                  <a:gd name="T27" fmla="*/ 224 h 300"/>
                                  <a:gd name="T28" fmla="*/ 178 w 302"/>
                                  <a:gd name="T29" fmla="*/ 224 h 300"/>
                                  <a:gd name="T30" fmla="*/ 177 w 302"/>
                                  <a:gd name="T31" fmla="*/ 239 h 300"/>
                                  <a:gd name="T32" fmla="*/ 165 w 302"/>
                                  <a:gd name="T33" fmla="*/ 251 h 300"/>
                                  <a:gd name="T34" fmla="*/ 155 w 302"/>
                                  <a:gd name="T35" fmla="*/ 255 h 300"/>
                                  <a:gd name="T36" fmla="*/ 157 w 302"/>
                                  <a:gd name="T37" fmla="*/ 276 h 300"/>
                                  <a:gd name="T38" fmla="*/ 182 w 302"/>
                                  <a:gd name="T39" fmla="*/ 283 h 300"/>
                                  <a:gd name="T40" fmla="*/ 188 w 302"/>
                                  <a:gd name="T41" fmla="*/ 296 h 300"/>
                                  <a:gd name="T42" fmla="*/ 212 w 302"/>
                                  <a:gd name="T43" fmla="*/ 300 h 300"/>
                                  <a:gd name="T44" fmla="*/ 207 w 302"/>
                                  <a:gd name="T45" fmla="*/ 273 h 300"/>
                                  <a:gd name="T46" fmla="*/ 223 w 302"/>
                                  <a:gd name="T47" fmla="*/ 263 h 300"/>
                                  <a:gd name="T48" fmla="*/ 230 w 302"/>
                                  <a:gd name="T49" fmla="*/ 239 h 300"/>
                                  <a:gd name="T50" fmla="*/ 271 w 302"/>
                                  <a:gd name="T51" fmla="*/ 196 h 300"/>
                                  <a:gd name="T52" fmla="*/ 291 w 302"/>
                                  <a:gd name="T53" fmla="*/ 158 h 300"/>
                                  <a:gd name="T54" fmla="*/ 282 w 302"/>
                                  <a:gd name="T55" fmla="*/ 119 h 300"/>
                                  <a:gd name="T56" fmla="*/ 302 w 302"/>
                                  <a:gd name="T57" fmla="*/ 81 h 300"/>
                                  <a:gd name="T58" fmla="*/ 295 w 302"/>
                                  <a:gd name="T59" fmla="*/ 56 h 300"/>
                                  <a:gd name="T60" fmla="*/ 263 w 302"/>
                                  <a:gd name="T61" fmla="*/ 23 h 300"/>
                                  <a:gd name="T62" fmla="*/ 211 w 302"/>
                                  <a:gd name="T63" fmla="*/ 0 h 300"/>
                                  <a:gd name="T64" fmla="*/ 191 w 302"/>
                                  <a:gd name="T65" fmla="*/ 11 h 300"/>
                                  <a:gd name="T66" fmla="*/ 160 w 302"/>
                                  <a:gd name="T67" fmla="*/ 30 h 300"/>
                                  <a:gd name="T68" fmla="*/ 145 w 302"/>
                                  <a:gd name="T69" fmla="*/ 20 h 300"/>
                                  <a:gd name="T70" fmla="*/ 96 w 302"/>
                                  <a:gd name="T71" fmla="*/ 39 h 300"/>
                                  <a:gd name="T72" fmla="*/ 81 w 302"/>
                                  <a:gd name="T73" fmla="*/ 31 h 300"/>
                                  <a:gd name="T74" fmla="*/ 41 w 302"/>
                                  <a:gd name="T75" fmla="*/ 53 h 300"/>
                                  <a:gd name="T76" fmla="*/ 43 w 302"/>
                                  <a:gd name="T77" fmla="*/ 75 h 300"/>
                                  <a:gd name="T78" fmla="*/ 7 w 302"/>
                                  <a:gd name="T79" fmla="*/ 129 h 300"/>
                                  <a:gd name="T80" fmla="*/ 7 w 302"/>
                                  <a:gd name="T81" fmla="*/ 154 h 300"/>
                                  <a:gd name="T82" fmla="*/ 10 w 302"/>
                                  <a:gd name="T83" fmla="*/ 168 h 300"/>
                                  <a:gd name="T84" fmla="*/ 0 w 302"/>
                                  <a:gd name="T85" fmla="*/ 179 h 300"/>
                                  <a:gd name="T86" fmla="*/ 0 w 302"/>
                                  <a:gd name="T87" fmla="*/ 188 h 300"/>
                                  <a:gd name="T88" fmla="*/ 26 w 302"/>
                                  <a:gd name="T89" fmla="*/ 184 h 300"/>
                                  <a:gd name="T90" fmla="*/ 41 w 302"/>
                                  <a:gd name="T91" fmla="*/ 181 h 300"/>
                                  <a:gd name="T92" fmla="*/ 53 w 302"/>
                                  <a:gd name="T93" fmla="*/ 17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2" h="300">
                                    <a:moveTo>
                                      <a:pt x="53" y="173"/>
                                    </a:moveTo>
                                    <a:lnTo>
                                      <a:pt x="66" y="159"/>
                                    </a:lnTo>
                                    <a:lnTo>
                                      <a:pt x="78" y="138"/>
                                    </a:lnTo>
                                    <a:lnTo>
                                      <a:pt x="97" y="139"/>
                                    </a:lnTo>
                                    <a:lnTo>
                                      <a:pt x="102" y="129"/>
                                    </a:lnTo>
                                    <a:lnTo>
                                      <a:pt x="93" y="118"/>
                                    </a:lnTo>
                                    <a:lnTo>
                                      <a:pt x="112" y="116"/>
                                    </a:lnTo>
                                    <a:lnTo>
                                      <a:pt x="133" y="124"/>
                                    </a:lnTo>
                                    <a:lnTo>
                                      <a:pt x="163" y="124"/>
                                    </a:lnTo>
                                    <a:lnTo>
                                      <a:pt x="143" y="146"/>
                                    </a:lnTo>
                                    <a:lnTo>
                                      <a:pt x="140" y="158"/>
                                    </a:lnTo>
                                    <a:lnTo>
                                      <a:pt x="155" y="183"/>
                                    </a:lnTo>
                                    <a:lnTo>
                                      <a:pt x="163" y="203"/>
                                    </a:lnTo>
                                    <a:lnTo>
                                      <a:pt x="163" y="224"/>
                                    </a:lnTo>
                                    <a:lnTo>
                                      <a:pt x="178" y="224"/>
                                    </a:lnTo>
                                    <a:lnTo>
                                      <a:pt x="177" y="239"/>
                                    </a:lnTo>
                                    <a:lnTo>
                                      <a:pt x="165" y="251"/>
                                    </a:lnTo>
                                    <a:lnTo>
                                      <a:pt x="155" y="255"/>
                                    </a:lnTo>
                                    <a:lnTo>
                                      <a:pt x="157" y="276"/>
                                    </a:lnTo>
                                    <a:lnTo>
                                      <a:pt x="182" y="283"/>
                                    </a:lnTo>
                                    <a:lnTo>
                                      <a:pt x="188" y="296"/>
                                    </a:lnTo>
                                    <a:lnTo>
                                      <a:pt x="212" y="300"/>
                                    </a:lnTo>
                                    <a:lnTo>
                                      <a:pt x="207" y="273"/>
                                    </a:lnTo>
                                    <a:lnTo>
                                      <a:pt x="223" y="263"/>
                                    </a:lnTo>
                                    <a:lnTo>
                                      <a:pt x="230" y="239"/>
                                    </a:lnTo>
                                    <a:lnTo>
                                      <a:pt x="271" y="196"/>
                                    </a:lnTo>
                                    <a:lnTo>
                                      <a:pt x="291" y="158"/>
                                    </a:lnTo>
                                    <a:lnTo>
                                      <a:pt x="282" y="119"/>
                                    </a:lnTo>
                                    <a:lnTo>
                                      <a:pt x="302" y="81"/>
                                    </a:lnTo>
                                    <a:lnTo>
                                      <a:pt x="295" y="56"/>
                                    </a:lnTo>
                                    <a:lnTo>
                                      <a:pt x="263" y="23"/>
                                    </a:lnTo>
                                    <a:lnTo>
                                      <a:pt x="211" y="0"/>
                                    </a:lnTo>
                                    <a:lnTo>
                                      <a:pt x="191" y="11"/>
                                    </a:lnTo>
                                    <a:lnTo>
                                      <a:pt x="160" y="30"/>
                                    </a:lnTo>
                                    <a:lnTo>
                                      <a:pt x="145" y="20"/>
                                    </a:lnTo>
                                    <a:lnTo>
                                      <a:pt x="96" y="39"/>
                                    </a:lnTo>
                                    <a:lnTo>
                                      <a:pt x="81" y="31"/>
                                    </a:lnTo>
                                    <a:lnTo>
                                      <a:pt x="41" y="53"/>
                                    </a:lnTo>
                                    <a:lnTo>
                                      <a:pt x="43" y="75"/>
                                    </a:lnTo>
                                    <a:lnTo>
                                      <a:pt x="7" y="129"/>
                                    </a:lnTo>
                                    <a:lnTo>
                                      <a:pt x="7" y="154"/>
                                    </a:lnTo>
                                    <a:lnTo>
                                      <a:pt x="10" y="168"/>
                                    </a:lnTo>
                                    <a:lnTo>
                                      <a:pt x="0" y="179"/>
                                    </a:lnTo>
                                    <a:lnTo>
                                      <a:pt x="0" y="188"/>
                                    </a:lnTo>
                                    <a:lnTo>
                                      <a:pt x="26" y="184"/>
                                    </a:lnTo>
                                    <a:lnTo>
                                      <a:pt x="41" y="181"/>
                                    </a:lnTo>
                                    <a:lnTo>
                                      <a:pt x="53" y="173"/>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6" name="Freeform 178"/>
                              <p:cNvSpPr>
                                <a:spLocks/>
                              </p:cNvSpPr>
                              <p:nvPr/>
                            </p:nvSpPr>
                            <p:spPr bwMode="auto">
                              <a:xfrm>
                                <a:off x="6707657" y="1141048"/>
                                <a:ext cx="345135" cy="680684"/>
                              </a:xfrm>
                              <a:custGeom>
                                <a:avLst/>
                                <a:gdLst>
                                  <a:gd name="T0" fmla="*/ 89 w 180"/>
                                  <a:gd name="T1" fmla="*/ 55 h 355"/>
                                  <a:gd name="T2" fmla="*/ 121 w 180"/>
                                  <a:gd name="T3" fmla="*/ 0 h 355"/>
                                  <a:gd name="T4" fmla="*/ 155 w 180"/>
                                  <a:gd name="T5" fmla="*/ 17 h 355"/>
                                  <a:gd name="T6" fmla="*/ 180 w 180"/>
                                  <a:gd name="T7" fmla="*/ 41 h 355"/>
                                  <a:gd name="T8" fmla="*/ 180 w 180"/>
                                  <a:gd name="T9" fmla="*/ 119 h 355"/>
                                  <a:gd name="T10" fmla="*/ 136 w 180"/>
                                  <a:gd name="T11" fmla="*/ 194 h 355"/>
                                  <a:gd name="T12" fmla="*/ 117 w 180"/>
                                  <a:gd name="T13" fmla="*/ 222 h 355"/>
                                  <a:gd name="T14" fmla="*/ 107 w 180"/>
                                  <a:gd name="T15" fmla="*/ 292 h 355"/>
                                  <a:gd name="T16" fmla="*/ 66 w 180"/>
                                  <a:gd name="T17" fmla="*/ 355 h 355"/>
                                  <a:gd name="T18" fmla="*/ 9 w 180"/>
                                  <a:gd name="T19" fmla="*/ 314 h 355"/>
                                  <a:gd name="T20" fmla="*/ 15 w 180"/>
                                  <a:gd name="T21" fmla="*/ 239 h 355"/>
                                  <a:gd name="T22" fmla="*/ 0 w 180"/>
                                  <a:gd name="T23" fmla="*/ 215 h 355"/>
                                  <a:gd name="T24" fmla="*/ 10 w 180"/>
                                  <a:gd name="T25" fmla="*/ 90 h 355"/>
                                  <a:gd name="T26" fmla="*/ 36 w 180"/>
                                  <a:gd name="T27" fmla="*/ 42 h 355"/>
                                  <a:gd name="T28" fmla="*/ 89 w 180"/>
                                  <a:gd name="T29" fmla="*/ 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 h="355">
                                    <a:moveTo>
                                      <a:pt x="89" y="55"/>
                                    </a:moveTo>
                                    <a:lnTo>
                                      <a:pt x="121" y="0"/>
                                    </a:lnTo>
                                    <a:lnTo>
                                      <a:pt x="155" y="17"/>
                                    </a:lnTo>
                                    <a:lnTo>
                                      <a:pt x="180" y="41"/>
                                    </a:lnTo>
                                    <a:lnTo>
                                      <a:pt x="180" y="119"/>
                                    </a:lnTo>
                                    <a:lnTo>
                                      <a:pt x="136" y="194"/>
                                    </a:lnTo>
                                    <a:lnTo>
                                      <a:pt x="117" y="222"/>
                                    </a:lnTo>
                                    <a:lnTo>
                                      <a:pt x="107" y="292"/>
                                    </a:lnTo>
                                    <a:lnTo>
                                      <a:pt x="66" y="355"/>
                                    </a:lnTo>
                                    <a:lnTo>
                                      <a:pt x="9" y="314"/>
                                    </a:lnTo>
                                    <a:lnTo>
                                      <a:pt x="15" y="239"/>
                                    </a:lnTo>
                                    <a:lnTo>
                                      <a:pt x="0" y="215"/>
                                    </a:lnTo>
                                    <a:lnTo>
                                      <a:pt x="10" y="90"/>
                                    </a:lnTo>
                                    <a:lnTo>
                                      <a:pt x="36" y="42"/>
                                    </a:lnTo>
                                    <a:lnTo>
                                      <a:pt x="89" y="5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7" name="Freeform 200"/>
                              <p:cNvSpPr>
                                <a:spLocks/>
                              </p:cNvSpPr>
                              <p:nvPr/>
                            </p:nvSpPr>
                            <p:spPr bwMode="auto">
                              <a:xfrm>
                                <a:off x="6199541" y="978067"/>
                                <a:ext cx="577143" cy="914609"/>
                              </a:xfrm>
                              <a:custGeom>
                                <a:avLst/>
                                <a:gdLst>
                                  <a:gd name="T0" fmla="*/ 112 w 301"/>
                                  <a:gd name="T1" fmla="*/ 291 h 477"/>
                                  <a:gd name="T2" fmla="*/ 126 w 301"/>
                                  <a:gd name="T3" fmla="*/ 284 h 477"/>
                                  <a:gd name="T4" fmla="*/ 127 w 301"/>
                                  <a:gd name="T5" fmla="*/ 261 h 477"/>
                                  <a:gd name="T6" fmla="*/ 111 w 301"/>
                                  <a:gd name="T7" fmla="*/ 257 h 477"/>
                                  <a:gd name="T8" fmla="*/ 112 w 301"/>
                                  <a:gd name="T9" fmla="*/ 229 h 477"/>
                                  <a:gd name="T10" fmla="*/ 92 w 301"/>
                                  <a:gd name="T11" fmla="*/ 189 h 477"/>
                                  <a:gd name="T12" fmla="*/ 90 w 301"/>
                                  <a:gd name="T13" fmla="*/ 165 h 477"/>
                                  <a:gd name="T14" fmla="*/ 56 w 301"/>
                                  <a:gd name="T15" fmla="*/ 106 h 477"/>
                                  <a:gd name="T16" fmla="*/ 29 w 301"/>
                                  <a:gd name="T17" fmla="*/ 99 h 477"/>
                                  <a:gd name="T18" fmla="*/ 31 w 301"/>
                                  <a:gd name="T19" fmla="*/ 64 h 477"/>
                                  <a:gd name="T20" fmla="*/ 0 w 301"/>
                                  <a:gd name="T21" fmla="*/ 26 h 477"/>
                                  <a:gd name="T22" fmla="*/ 61 w 301"/>
                                  <a:gd name="T23" fmla="*/ 5 h 477"/>
                                  <a:gd name="T24" fmla="*/ 122 w 301"/>
                                  <a:gd name="T25" fmla="*/ 69 h 477"/>
                                  <a:gd name="T26" fmla="*/ 116 w 301"/>
                                  <a:gd name="T27" fmla="*/ 0 h 477"/>
                                  <a:gd name="T28" fmla="*/ 196 w 301"/>
                                  <a:gd name="T29" fmla="*/ 2 h 477"/>
                                  <a:gd name="T30" fmla="*/ 210 w 301"/>
                                  <a:gd name="T31" fmla="*/ 69 h 477"/>
                                  <a:gd name="T32" fmla="*/ 247 w 301"/>
                                  <a:gd name="T33" fmla="*/ 85 h 477"/>
                                  <a:gd name="T34" fmla="*/ 284 w 301"/>
                                  <a:gd name="T35" fmla="*/ 77 h 477"/>
                                  <a:gd name="T36" fmla="*/ 301 w 301"/>
                                  <a:gd name="T37" fmla="*/ 127 h 477"/>
                                  <a:gd name="T38" fmla="*/ 275 w 301"/>
                                  <a:gd name="T39" fmla="*/ 175 h 477"/>
                                  <a:gd name="T40" fmla="*/ 265 w 301"/>
                                  <a:gd name="T41" fmla="*/ 300 h 477"/>
                                  <a:gd name="T42" fmla="*/ 280 w 301"/>
                                  <a:gd name="T43" fmla="*/ 324 h 477"/>
                                  <a:gd name="T44" fmla="*/ 274 w 301"/>
                                  <a:gd name="T45" fmla="*/ 399 h 477"/>
                                  <a:gd name="T46" fmla="*/ 259 w 301"/>
                                  <a:gd name="T47" fmla="*/ 404 h 477"/>
                                  <a:gd name="T48" fmla="*/ 244 w 301"/>
                                  <a:gd name="T49" fmla="*/ 395 h 477"/>
                                  <a:gd name="T50" fmla="*/ 217 w 301"/>
                                  <a:gd name="T51" fmla="*/ 392 h 477"/>
                                  <a:gd name="T52" fmla="*/ 190 w 301"/>
                                  <a:gd name="T53" fmla="*/ 389 h 477"/>
                                  <a:gd name="T54" fmla="*/ 169 w 301"/>
                                  <a:gd name="T55" fmla="*/ 414 h 477"/>
                                  <a:gd name="T56" fmla="*/ 184 w 301"/>
                                  <a:gd name="T57" fmla="*/ 460 h 477"/>
                                  <a:gd name="T58" fmla="*/ 147 w 301"/>
                                  <a:gd name="T59" fmla="*/ 477 h 477"/>
                                  <a:gd name="T60" fmla="*/ 112 w 301"/>
                                  <a:gd name="T61" fmla="*/ 437 h 477"/>
                                  <a:gd name="T62" fmla="*/ 65 w 301"/>
                                  <a:gd name="T63" fmla="*/ 449 h 477"/>
                                  <a:gd name="T64" fmla="*/ 47 w 301"/>
                                  <a:gd name="T65" fmla="*/ 432 h 477"/>
                                  <a:gd name="T66" fmla="*/ 79 w 301"/>
                                  <a:gd name="T67" fmla="*/ 377 h 477"/>
                                  <a:gd name="T68" fmla="*/ 97 w 301"/>
                                  <a:gd name="T69" fmla="*/ 380 h 477"/>
                                  <a:gd name="T70" fmla="*/ 116 w 301"/>
                                  <a:gd name="T71" fmla="*/ 325 h 477"/>
                                  <a:gd name="T72" fmla="*/ 106 w 301"/>
                                  <a:gd name="T73" fmla="*/ 314 h 477"/>
                                  <a:gd name="T74" fmla="*/ 112 w 301"/>
                                  <a:gd name="T75" fmla="*/ 29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477">
                                    <a:moveTo>
                                      <a:pt x="112" y="291"/>
                                    </a:moveTo>
                                    <a:lnTo>
                                      <a:pt x="126" y="284"/>
                                    </a:lnTo>
                                    <a:lnTo>
                                      <a:pt x="127" y="261"/>
                                    </a:lnTo>
                                    <a:lnTo>
                                      <a:pt x="111" y="257"/>
                                    </a:lnTo>
                                    <a:lnTo>
                                      <a:pt x="112" y="229"/>
                                    </a:lnTo>
                                    <a:lnTo>
                                      <a:pt x="92" y="189"/>
                                    </a:lnTo>
                                    <a:lnTo>
                                      <a:pt x="90" y="165"/>
                                    </a:lnTo>
                                    <a:lnTo>
                                      <a:pt x="56" y="106"/>
                                    </a:lnTo>
                                    <a:lnTo>
                                      <a:pt x="29" y="99"/>
                                    </a:lnTo>
                                    <a:lnTo>
                                      <a:pt x="31" y="64"/>
                                    </a:lnTo>
                                    <a:lnTo>
                                      <a:pt x="0" y="26"/>
                                    </a:lnTo>
                                    <a:lnTo>
                                      <a:pt x="61" y="5"/>
                                    </a:lnTo>
                                    <a:lnTo>
                                      <a:pt x="122" y="69"/>
                                    </a:lnTo>
                                    <a:lnTo>
                                      <a:pt x="116" y="0"/>
                                    </a:lnTo>
                                    <a:lnTo>
                                      <a:pt x="196" y="2"/>
                                    </a:lnTo>
                                    <a:lnTo>
                                      <a:pt x="210" y="69"/>
                                    </a:lnTo>
                                    <a:lnTo>
                                      <a:pt x="247" y="85"/>
                                    </a:lnTo>
                                    <a:lnTo>
                                      <a:pt x="284" y="77"/>
                                    </a:lnTo>
                                    <a:lnTo>
                                      <a:pt x="301" y="127"/>
                                    </a:lnTo>
                                    <a:lnTo>
                                      <a:pt x="275" y="175"/>
                                    </a:lnTo>
                                    <a:lnTo>
                                      <a:pt x="265" y="300"/>
                                    </a:lnTo>
                                    <a:lnTo>
                                      <a:pt x="280" y="324"/>
                                    </a:lnTo>
                                    <a:lnTo>
                                      <a:pt x="274" y="399"/>
                                    </a:lnTo>
                                    <a:lnTo>
                                      <a:pt x="259" y="404"/>
                                    </a:lnTo>
                                    <a:lnTo>
                                      <a:pt x="244" y="395"/>
                                    </a:lnTo>
                                    <a:lnTo>
                                      <a:pt x="217" y="392"/>
                                    </a:lnTo>
                                    <a:lnTo>
                                      <a:pt x="190" y="389"/>
                                    </a:lnTo>
                                    <a:lnTo>
                                      <a:pt x="169" y="414"/>
                                    </a:lnTo>
                                    <a:lnTo>
                                      <a:pt x="184" y="460"/>
                                    </a:lnTo>
                                    <a:lnTo>
                                      <a:pt x="147" y="477"/>
                                    </a:lnTo>
                                    <a:lnTo>
                                      <a:pt x="112" y="437"/>
                                    </a:lnTo>
                                    <a:lnTo>
                                      <a:pt x="65" y="449"/>
                                    </a:lnTo>
                                    <a:lnTo>
                                      <a:pt x="47" y="432"/>
                                    </a:lnTo>
                                    <a:lnTo>
                                      <a:pt x="79" y="377"/>
                                    </a:lnTo>
                                    <a:lnTo>
                                      <a:pt x="97" y="380"/>
                                    </a:lnTo>
                                    <a:lnTo>
                                      <a:pt x="116" y="325"/>
                                    </a:lnTo>
                                    <a:lnTo>
                                      <a:pt x="106" y="314"/>
                                    </a:lnTo>
                                    <a:lnTo>
                                      <a:pt x="112" y="291"/>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8" name="Freeform 201"/>
                              <p:cNvSpPr>
                                <a:spLocks/>
                              </p:cNvSpPr>
                              <p:nvPr/>
                            </p:nvSpPr>
                            <p:spPr bwMode="auto">
                              <a:xfrm>
                                <a:off x="6007798" y="1027920"/>
                                <a:ext cx="435254" cy="845581"/>
                              </a:xfrm>
                              <a:custGeom>
                                <a:avLst/>
                                <a:gdLst>
                                  <a:gd name="T0" fmla="*/ 16 w 227"/>
                                  <a:gd name="T1" fmla="*/ 219 h 441"/>
                                  <a:gd name="T2" fmla="*/ 35 w 227"/>
                                  <a:gd name="T3" fmla="*/ 173 h 441"/>
                                  <a:gd name="T4" fmla="*/ 71 w 227"/>
                                  <a:gd name="T5" fmla="*/ 119 h 441"/>
                                  <a:gd name="T6" fmla="*/ 62 w 227"/>
                                  <a:gd name="T7" fmla="*/ 101 h 441"/>
                                  <a:gd name="T8" fmla="*/ 69 w 227"/>
                                  <a:gd name="T9" fmla="*/ 24 h 441"/>
                                  <a:gd name="T10" fmla="*/ 100 w 227"/>
                                  <a:gd name="T11" fmla="*/ 0 h 441"/>
                                  <a:gd name="T12" fmla="*/ 131 w 227"/>
                                  <a:gd name="T13" fmla="*/ 38 h 441"/>
                                  <a:gd name="T14" fmla="*/ 129 w 227"/>
                                  <a:gd name="T15" fmla="*/ 73 h 441"/>
                                  <a:gd name="T16" fmla="*/ 156 w 227"/>
                                  <a:gd name="T17" fmla="*/ 80 h 441"/>
                                  <a:gd name="T18" fmla="*/ 190 w 227"/>
                                  <a:gd name="T19" fmla="*/ 139 h 441"/>
                                  <a:gd name="T20" fmla="*/ 192 w 227"/>
                                  <a:gd name="T21" fmla="*/ 163 h 441"/>
                                  <a:gd name="T22" fmla="*/ 212 w 227"/>
                                  <a:gd name="T23" fmla="*/ 203 h 441"/>
                                  <a:gd name="T24" fmla="*/ 211 w 227"/>
                                  <a:gd name="T25" fmla="*/ 231 h 441"/>
                                  <a:gd name="T26" fmla="*/ 227 w 227"/>
                                  <a:gd name="T27" fmla="*/ 235 h 441"/>
                                  <a:gd name="T28" fmla="*/ 226 w 227"/>
                                  <a:gd name="T29" fmla="*/ 258 h 441"/>
                                  <a:gd name="T30" fmla="*/ 212 w 227"/>
                                  <a:gd name="T31" fmla="*/ 265 h 441"/>
                                  <a:gd name="T32" fmla="*/ 206 w 227"/>
                                  <a:gd name="T33" fmla="*/ 288 h 441"/>
                                  <a:gd name="T34" fmla="*/ 216 w 227"/>
                                  <a:gd name="T35" fmla="*/ 299 h 441"/>
                                  <a:gd name="T36" fmla="*/ 197 w 227"/>
                                  <a:gd name="T37" fmla="*/ 354 h 441"/>
                                  <a:gd name="T38" fmla="*/ 179 w 227"/>
                                  <a:gd name="T39" fmla="*/ 351 h 441"/>
                                  <a:gd name="T40" fmla="*/ 147 w 227"/>
                                  <a:gd name="T41" fmla="*/ 406 h 441"/>
                                  <a:gd name="T42" fmla="*/ 89 w 227"/>
                                  <a:gd name="T43" fmla="*/ 411 h 441"/>
                                  <a:gd name="T44" fmla="*/ 77 w 227"/>
                                  <a:gd name="T45" fmla="*/ 441 h 441"/>
                                  <a:gd name="T46" fmla="*/ 57 w 227"/>
                                  <a:gd name="T47" fmla="*/ 425 h 441"/>
                                  <a:gd name="T48" fmla="*/ 50 w 227"/>
                                  <a:gd name="T49" fmla="*/ 385 h 441"/>
                                  <a:gd name="T50" fmla="*/ 21 w 227"/>
                                  <a:gd name="T51" fmla="*/ 379 h 441"/>
                                  <a:gd name="T52" fmla="*/ 15 w 227"/>
                                  <a:gd name="T53" fmla="*/ 365 h 441"/>
                                  <a:gd name="T54" fmla="*/ 24 w 227"/>
                                  <a:gd name="T55" fmla="*/ 345 h 441"/>
                                  <a:gd name="T56" fmla="*/ 25 w 227"/>
                                  <a:gd name="T57" fmla="*/ 320 h 441"/>
                                  <a:gd name="T58" fmla="*/ 0 w 227"/>
                                  <a:gd name="T59" fmla="*/ 289 h 441"/>
                                  <a:gd name="T60" fmla="*/ 15 w 227"/>
                                  <a:gd name="T61" fmla="*/ 250 h 441"/>
                                  <a:gd name="T62" fmla="*/ 16 w 227"/>
                                  <a:gd name="T63" fmla="*/ 21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441">
                                    <a:moveTo>
                                      <a:pt x="16" y="219"/>
                                    </a:moveTo>
                                    <a:lnTo>
                                      <a:pt x="35" y="173"/>
                                    </a:lnTo>
                                    <a:lnTo>
                                      <a:pt x="71" y="119"/>
                                    </a:lnTo>
                                    <a:lnTo>
                                      <a:pt x="62" y="101"/>
                                    </a:lnTo>
                                    <a:lnTo>
                                      <a:pt x="69" y="24"/>
                                    </a:lnTo>
                                    <a:lnTo>
                                      <a:pt x="100" y="0"/>
                                    </a:lnTo>
                                    <a:lnTo>
                                      <a:pt x="131" y="38"/>
                                    </a:lnTo>
                                    <a:lnTo>
                                      <a:pt x="129" y="73"/>
                                    </a:lnTo>
                                    <a:lnTo>
                                      <a:pt x="156" y="80"/>
                                    </a:lnTo>
                                    <a:lnTo>
                                      <a:pt x="190" y="139"/>
                                    </a:lnTo>
                                    <a:lnTo>
                                      <a:pt x="192" y="163"/>
                                    </a:lnTo>
                                    <a:lnTo>
                                      <a:pt x="212" y="203"/>
                                    </a:lnTo>
                                    <a:lnTo>
                                      <a:pt x="211" y="231"/>
                                    </a:lnTo>
                                    <a:lnTo>
                                      <a:pt x="227" y="235"/>
                                    </a:lnTo>
                                    <a:lnTo>
                                      <a:pt x="226" y="258"/>
                                    </a:lnTo>
                                    <a:lnTo>
                                      <a:pt x="212" y="265"/>
                                    </a:lnTo>
                                    <a:lnTo>
                                      <a:pt x="206" y="288"/>
                                    </a:lnTo>
                                    <a:lnTo>
                                      <a:pt x="216" y="299"/>
                                    </a:lnTo>
                                    <a:lnTo>
                                      <a:pt x="197" y="354"/>
                                    </a:lnTo>
                                    <a:lnTo>
                                      <a:pt x="179" y="351"/>
                                    </a:lnTo>
                                    <a:lnTo>
                                      <a:pt x="147" y="406"/>
                                    </a:lnTo>
                                    <a:lnTo>
                                      <a:pt x="89" y="411"/>
                                    </a:lnTo>
                                    <a:lnTo>
                                      <a:pt x="77" y="441"/>
                                    </a:lnTo>
                                    <a:lnTo>
                                      <a:pt x="57" y="425"/>
                                    </a:lnTo>
                                    <a:lnTo>
                                      <a:pt x="50" y="385"/>
                                    </a:lnTo>
                                    <a:lnTo>
                                      <a:pt x="21" y="379"/>
                                    </a:lnTo>
                                    <a:lnTo>
                                      <a:pt x="15" y="365"/>
                                    </a:lnTo>
                                    <a:lnTo>
                                      <a:pt x="24" y="345"/>
                                    </a:lnTo>
                                    <a:lnTo>
                                      <a:pt x="25" y="320"/>
                                    </a:lnTo>
                                    <a:lnTo>
                                      <a:pt x="0" y="289"/>
                                    </a:lnTo>
                                    <a:lnTo>
                                      <a:pt x="15" y="250"/>
                                    </a:lnTo>
                                    <a:lnTo>
                                      <a:pt x="16" y="219"/>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9" name="Freeform 202"/>
                              <p:cNvSpPr>
                                <a:spLocks/>
                              </p:cNvSpPr>
                              <p:nvPr/>
                            </p:nvSpPr>
                            <p:spPr bwMode="auto">
                              <a:xfrm>
                                <a:off x="5760451" y="1754622"/>
                                <a:ext cx="469768" cy="755463"/>
                              </a:xfrm>
                              <a:custGeom>
                                <a:avLst/>
                                <a:gdLst>
                                  <a:gd name="T0" fmla="*/ 235 w 245"/>
                                  <a:gd name="T1" fmla="*/ 172 h 394"/>
                                  <a:gd name="T2" fmla="*/ 245 w 245"/>
                                  <a:gd name="T3" fmla="*/ 116 h 394"/>
                                  <a:gd name="T4" fmla="*/ 204 w 245"/>
                                  <a:gd name="T5" fmla="*/ 90 h 394"/>
                                  <a:gd name="T6" fmla="*/ 206 w 245"/>
                                  <a:gd name="T7" fmla="*/ 62 h 394"/>
                                  <a:gd name="T8" fmla="*/ 186 w 245"/>
                                  <a:gd name="T9" fmla="*/ 46 h 394"/>
                                  <a:gd name="T10" fmla="*/ 179 w 245"/>
                                  <a:gd name="T11" fmla="*/ 6 h 394"/>
                                  <a:gd name="T12" fmla="*/ 150 w 245"/>
                                  <a:gd name="T13" fmla="*/ 0 h 394"/>
                                  <a:gd name="T14" fmla="*/ 148 w 245"/>
                                  <a:gd name="T15" fmla="*/ 20 h 394"/>
                                  <a:gd name="T16" fmla="*/ 151 w 245"/>
                                  <a:gd name="T17" fmla="*/ 45 h 394"/>
                                  <a:gd name="T18" fmla="*/ 141 w 245"/>
                                  <a:gd name="T19" fmla="*/ 55 h 394"/>
                                  <a:gd name="T20" fmla="*/ 131 w 245"/>
                                  <a:gd name="T21" fmla="*/ 104 h 394"/>
                                  <a:gd name="T22" fmla="*/ 124 w 245"/>
                                  <a:gd name="T23" fmla="*/ 120 h 394"/>
                                  <a:gd name="T24" fmla="*/ 131 w 245"/>
                                  <a:gd name="T25" fmla="*/ 144 h 394"/>
                                  <a:gd name="T26" fmla="*/ 120 w 245"/>
                                  <a:gd name="T27" fmla="*/ 164 h 394"/>
                                  <a:gd name="T28" fmla="*/ 104 w 245"/>
                                  <a:gd name="T29" fmla="*/ 164 h 394"/>
                                  <a:gd name="T30" fmla="*/ 66 w 245"/>
                                  <a:gd name="T31" fmla="*/ 134 h 394"/>
                                  <a:gd name="T32" fmla="*/ 45 w 245"/>
                                  <a:gd name="T33" fmla="*/ 154 h 394"/>
                                  <a:gd name="T34" fmla="*/ 45 w 245"/>
                                  <a:gd name="T35" fmla="*/ 179 h 394"/>
                                  <a:gd name="T36" fmla="*/ 31 w 245"/>
                                  <a:gd name="T37" fmla="*/ 196 h 394"/>
                                  <a:gd name="T38" fmla="*/ 35 w 245"/>
                                  <a:gd name="T39" fmla="*/ 236 h 394"/>
                                  <a:gd name="T40" fmla="*/ 28 w 245"/>
                                  <a:gd name="T41" fmla="*/ 246 h 394"/>
                                  <a:gd name="T42" fmla="*/ 16 w 245"/>
                                  <a:gd name="T43" fmla="*/ 242 h 394"/>
                                  <a:gd name="T44" fmla="*/ 1 w 245"/>
                                  <a:gd name="T45" fmla="*/ 259 h 394"/>
                                  <a:gd name="T46" fmla="*/ 0 w 245"/>
                                  <a:gd name="T47" fmla="*/ 280 h 394"/>
                                  <a:gd name="T48" fmla="*/ 6 w 245"/>
                                  <a:gd name="T49" fmla="*/ 296 h 394"/>
                                  <a:gd name="T50" fmla="*/ 15 w 245"/>
                                  <a:gd name="T51" fmla="*/ 319 h 394"/>
                                  <a:gd name="T52" fmla="*/ 23 w 245"/>
                                  <a:gd name="T53" fmla="*/ 326 h 394"/>
                                  <a:gd name="T54" fmla="*/ 51 w 245"/>
                                  <a:gd name="T55" fmla="*/ 311 h 394"/>
                                  <a:gd name="T56" fmla="*/ 69 w 245"/>
                                  <a:gd name="T57" fmla="*/ 319 h 394"/>
                                  <a:gd name="T58" fmla="*/ 84 w 245"/>
                                  <a:gd name="T59" fmla="*/ 394 h 394"/>
                                  <a:gd name="T60" fmla="*/ 124 w 245"/>
                                  <a:gd name="T61" fmla="*/ 372 h 394"/>
                                  <a:gd name="T62" fmla="*/ 139 w 245"/>
                                  <a:gd name="T63" fmla="*/ 380 h 394"/>
                                  <a:gd name="T64" fmla="*/ 188 w 245"/>
                                  <a:gd name="T65" fmla="*/ 361 h 394"/>
                                  <a:gd name="T66" fmla="*/ 203 w 245"/>
                                  <a:gd name="T67" fmla="*/ 371 h 394"/>
                                  <a:gd name="T68" fmla="*/ 234 w 245"/>
                                  <a:gd name="T69" fmla="*/ 352 h 394"/>
                                  <a:gd name="T70" fmla="*/ 223 w 245"/>
                                  <a:gd name="T71" fmla="*/ 329 h 394"/>
                                  <a:gd name="T72" fmla="*/ 213 w 245"/>
                                  <a:gd name="T73" fmla="*/ 297 h 394"/>
                                  <a:gd name="T74" fmla="*/ 231 w 245"/>
                                  <a:gd name="T75" fmla="*/ 286 h 394"/>
                                  <a:gd name="T76" fmla="*/ 200 w 245"/>
                                  <a:gd name="T77" fmla="*/ 267 h 394"/>
                                  <a:gd name="T78" fmla="*/ 201 w 245"/>
                                  <a:gd name="T79" fmla="*/ 197 h 394"/>
                                  <a:gd name="T80" fmla="*/ 235 w 245"/>
                                  <a:gd name="T81" fmla="*/ 17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5" h="394">
                                    <a:moveTo>
                                      <a:pt x="235" y="172"/>
                                    </a:moveTo>
                                    <a:lnTo>
                                      <a:pt x="245" y="116"/>
                                    </a:lnTo>
                                    <a:lnTo>
                                      <a:pt x="204" y="90"/>
                                    </a:lnTo>
                                    <a:lnTo>
                                      <a:pt x="206" y="62"/>
                                    </a:lnTo>
                                    <a:lnTo>
                                      <a:pt x="186" y="46"/>
                                    </a:lnTo>
                                    <a:lnTo>
                                      <a:pt x="179" y="6"/>
                                    </a:lnTo>
                                    <a:lnTo>
                                      <a:pt x="150" y="0"/>
                                    </a:lnTo>
                                    <a:lnTo>
                                      <a:pt x="148" y="20"/>
                                    </a:lnTo>
                                    <a:lnTo>
                                      <a:pt x="151" y="45"/>
                                    </a:lnTo>
                                    <a:lnTo>
                                      <a:pt x="141" y="55"/>
                                    </a:lnTo>
                                    <a:lnTo>
                                      <a:pt x="131" y="104"/>
                                    </a:lnTo>
                                    <a:lnTo>
                                      <a:pt x="124" y="120"/>
                                    </a:lnTo>
                                    <a:lnTo>
                                      <a:pt x="131" y="144"/>
                                    </a:lnTo>
                                    <a:lnTo>
                                      <a:pt x="120" y="164"/>
                                    </a:lnTo>
                                    <a:lnTo>
                                      <a:pt x="104" y="164"/>
                                    </a:lnTo>
                                    <a:lnTo>
                                      <a:pt x="66" y="134"/>
                                    </a:lnTo>
                                    <a:lnTo>
                                      <a:pt x="45" y="154"/>
                                    </a:lnTo>
                                    <a:lnTo>
                                      <a:pt x="45" y="179"/>
                                    </a:lnTo>
                                    <a:lnTo>
                                      <a:pt x="31" y="196"/>
                                    </a:lnTo>
                                    <a:lnTo>
                                      <a:pt x="35" y="236"/>
                                    </a:lnTo>
                                    <a:lnTo>
                                      <a:pt x="28" y="246"/>
                                    </a:lnTo>
                                    <a:lnTo>
                                      <a:pt x="16" y="242"/>
                                    </a:lnTo>
                                    <a:lnTo>
                                      <a:pt x="1" y="259"/>
                                    </a:lnTo>
                                    <a:lnTo>
                                      <a:pt x="0" y="280"/>
                                    </a:lnTo>
                                    <a:lnTo>
                                      <a:pt x="6" y="296"/>
                                    </a:lnTo>
                                    <a:lnTo>
                                      <a:pt x="15" y="319"/>
                                    </a:lnTo>
                                    <a:lnTo>
                                      <a:pt x="23" y="326"/>
                                    </a:lnTo>
                                    <a:lnTo>
                                      <a:pt x="51" y="311"/>
                                    </a:lnTo>
                                    <a:lnTo>
                                      <a:pt x="69" y="319"/>
                                    </a:lnTo>
                                    <a:lnTo>
                                      <a:pt x="84" y="394"/>
                                    </a:lnTo>
                                    <a:lnTo>
                                      <a:pt x="124" y="372"/>
                                    </a:lnTo>
                                    <a:lnTo>
                                      <a:pt x="139" y="380"/>
                                    </a:lnTo>
                                    <a:lnTo>
                                      <a:pt x="188" y="361"/>
                                    </a:lnTo>
                                    <a:lnTo>
                                      <a:pt x="203" y="371"/>
                                    </a:lnTo>
                                    <a:lnTo>
                                      <a:pt x="234" y="352"/>
                                    </a:lnTo>
                                    <a:lnTo>
                                      <a:pt x="223" y="329"/>
                                    </a:lnTo>
                                    <a:lnTo>
                                      <a:pt x="213" y="297"/>
                                    </a:lnTo>
                                    <a:lnTo>
                                      <a:pt x="231" y="286"/>
                                    </a:lnTo>
                                    <a:lnTo>
                                      <a:pt x="200" y="267"/>
                                    </a:lnTo>
                                    <a:lnTo>
                                      <a:pt x="201" y="197"/>
                                    </a:lnTo>
                                    <a:lnTo>
                                      <a:pt x="235" y="172"/>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0" name="Freeform 203"/>
                              <p:cNvSpPr>
                                <a:spLocks/>
                              </p:cNvSpPr>
                              <p:nvPr/>
                            </p:nvSpPr>
                            <p:spPr bwMode="auto">
                              <a:xfrm>
                                <a:off x="5551453" y="1582054"/>
                                <a:ext cx="504281" cy="780389"/>
                              </a:xfrm>
                              <a:custGeom>
                                <a:avLst/>
                                <a:gdLst>
                                  <a:gd name="T0" fmla="*/ 34 w 263"/>
                                  <a:gd name="T1" fmla="*/ 317 h 407"/>
                                  <a:gd name="T2" fmla="*/ 55 w 263"/>
                                  <a:gd name="T3" fmla="*/ 407 h 407"/>
                                  <a:gd name="T4" fmla="*/ 115 w 263"/>
                                  <a:gd name="T5" fmla="*/ 386 h 407"/>
                                  <a:gd name="T6" fmla="*/ 109 w 263"/>
                                  <a:gd name="T7" fmla="*/ 370 h 407"/>
                                  <a:gd name="T8" fmla="*/ 110 w 263"/>
                                  <a:gd name="T9" fmla="*/ 349 h 407"/>
                                  <a:gd name="T10" fmla="*/ 125 w 263"/>
                                  <a:gd name="T11" fmla="*/ 332 h 407"/>
                                  <a:gd name="T12" fmla="*/ 137 w 263"/>
                                  <a:gd name="T13" fmla="*/ 336 h 407"/>
                                  <a:gd name="T14" fmla="*/ 144 w 263"/>
                                  <a:gd name="T15" fmla="*/ 326 h 407"/>
                                  <a:gd name="T16" fmla="*/ 140 w 263"/>
                                  <a:gd name="T17" fmla="*/ 286 h 407"/>
                                  <a:gd name="T18" fmla="*/ 154 w 263"/>
                                  <a:gd name="T19" fmla="*/ 269 h 407"/>
                                  <a:gd name="T20" fmla="*/ 154 w 263"/>
                                  <a:gd name="T21" fmla="*/ 244 h 407"/>
                                  <a:gd name="T22" fmla="*/ 175 w 263"/>
                                  <a:gd name="T23" fmla="*/ 224 h 407"/>
                                  <a:gd name="T24" fmla="*/ 213 w 263"/>
                                  <a:gd name="T25" fmla="*/ 254 h 407"/>
                                  <a:gd name="T26" fmla="*/ 229 w 263"/>
                                  <a:gd name="T27" fmla="*/ 254 h 407"/>
                                  <a:gd name="T28" fmla="*/ 240 w 263"/>
                                  <a:gd name="T29" fmla="*/ 234 h 407"/>
                                  <a:gd name="T30" fmla="*/ 233 w 263"/>
                                  <a:gd name="T31" fmla="*/ 210 h 407"/>
                                  <a:gd name="T32" fmla="*/ 240 w 263"/>
                                  <a:gd name="T33" fmla="*/ 194 h 407"/>
                                  <a:gd name="T34" fmla="*/ 250 w 263"/>
                                  <a:gd name="T35" fmla="*/ 145 h 407"/>
                                  <a:gd name="T36" fmla="*/ 260 w 263"/>
                                  <a:gd name="T37" fmla="*/ 135 h 407"/>
                                  <a:gd name="T38" fmla="*/ 257 w 263"/>
                                  <a:gd name="T39" fmla="*/ 110 h 407"/>
                                  <a:gd name="T40" fmla="*/ 259 w 263"/>
                                  <a:gd name="T41" fmla="*/ 90 h 407"/>
                                  <a:gd name="T42" fmla="*/ 253 w 263"/>
                                  <a:gd name="T43" fmla="*/ 76 h 407"/>
                                  <a:gd name="T44" fmla="*/ 262 w 263"/>
                                  <a:gd name="T45" fmla="*/ 56 h 407"/>
                                  <a:gd name="T46" fmla="*/ 263 w 263"/>
                                  <a:gd name="T47" fmla="*/ 31 h 407"/>
                                  <a:gd name="T48" fmla="*/ 238 w 263"/>
                                  <a:gd name="T49" fmla="*/ 0 h 407"/>
                                  <a:gd name="T50" fmla="*/ 167 w 263"/>
                                  <a:gd name="T51" fmla="*/ 30 h 407"/>
                                  <a:gd name="T52" fmla="*/ 143 w 263"/>
                                  <a:gd name="T53" fmla="*/ 12 h 407"/>
                                  <a:gd name="T54" fmla="*/ 138 w 263"/>
                                  <a:gd name="T55" fmla="*/ 27 h 407"/>
                                  <a:gd name="T56" fmla="*/ 100 w 263"/>
                                  <a:gd name="T57" fmla="*/ 54 h 407"/>
                                  <a:gd name="T58" fmla="*/ 92 w 263"/>
                                  <a:gd name="T59" fmla="*/ 32 h 407"/>
                                  <a:gd name="T60" fmla="*/ 82 w 263"/>
                                  <a:gd name="T61" fmla="*/ 34 h 407"/>
                                  <a:gd name="T62" fmla="*/ 77 w 263"/>
                                  <a:gd name="T63" fmla="*/ 44 h 407"/>
                                  <a:gd name="T64" fmla="*/ 45 w 263"/>
                                  <a:gd name="T65" fmla="*/ 41 h 407"/>
                                  <a:gd name="T66" fmla="*/ 8 w 263"/>
                                  <a:gd name="T67" fmla="*/ 62 h 407"/>
                                  <a:gd name="T68" fmla="*/ 0 w 263"/>
                                  <a:gd name="T69" fmla="*/ 144 h 407"/>
                                  <a:gd name="T70" fmla="*/ 34 w 263"/>
                                  <a:gd name="T71" fmla="*/ 206 h 407"/>
                                  <a:gd name="T72" fmla="*/ 55 w 263"/>
                                  <a:gd name="T73" fmla="*/ 289 h 407"/>
                                  <a:gd name="T74" fmla="*/ 34 w 263"/>
                                  <a:gd name="T75" fmla="*/ 31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3" h="407">
                                    <a:moveTo>
                                      <a:pt x="34" y="317"/>
                                    </a:moveTo>
                                    <a:lnTo>
                                      <a:pt x="55" y="407"/>
                                    </a:lnTo>
                                    <a:lnTo>
                                      <a:pt x="115" y="386"/>
                                    </a:lnTo>
                                    <a:lnTo>
                                      <a:pt x="109" y="370"/>
                                    </a:lnTo>
                                    <a:lnTo>
                                      <a:pt x="110" y="349"/>
                                    </a:lnTo>
                                    <a:lnTo>
                                      <a:pt x="125" y="332"/>
                                    </a:lnTo>
                                    <a:lnTo>
                                      <a:pt x="137" y="336"/>
                                    </a:lnTo>
                                    <a:lnTo>
                                      <a:pt x="144" y="326"/>
                                    </a:lnTo>
                                    <a:lnTo>
                                      <a:pt x="140" y="286"/>
                                    </a:lnTo>
                                    <a:lnTo>
                                      <a:pt x="154" y="269"/>
                                    </a:lnTo>
                                    <a:lnTo>
                                      <a:pt x="154" y="244"/>
                                    </a:lnTo>
                                    <a:lnTo>
                                      <a:pt x="175" y="224"/>
                                    </a:lnTo>
                                    <a:lnTo>
                                      <a:pt x="213" y="254"/>
                                    </a:lnTo>
                                    <a:lnTo>
                                      <a:pt x="229" y="254"/>
                                    </a:lnTo>
                                    <a:lnTo>
                                      <a:pt x="240" y="234"/>
                                    </a:lnTo>
                                    <a:lnTo>
                                      <a:pt x="233" y="210"/>
                                    </a:lnTo>
                                    <a:lnTo>
                                      <a:pt x="240" y="194"/>
                                    </a:lnTo>
                                    <a:lnTo>
                                      <a:pt x="250" y="145"/>
                                    </a:lnTo>
                                    <a:lnTo>
                                      <a:pt x="260" y="135"/>
                                    </a:lnTo>
                                    <a:lnTo>
                                      <a:pt x="257" y="110"/>
                                    </a:lnTo>
                                    <a:lnTo>
                                      <a:pt x="259" y="90"/>
                                    </a:lnTo>
                                    <a:lnTo>
                                      <a:pt x="253" y="76"/>
                                    </a:lnTo>
                                    <a:lnTo>
                                      <a:pt x="262" y="56"/>
                                    </a:lnTo>
                                    <a:lnTo>
                                      <a:pt x="263" y="31"/>
                                    </a:lnTo>
                                    <a:lnTo>
                                      <a:pt x="238" y="0"/>
                                    </a:lnTo>
                                    <a:lnTo>
                                      <a:pt x="167" y="30"/>
                                    </a:lnTo>
                                    <a:lnTo>
                                      <a:pt x="143" y="12"/>
                                    </a:lnTo>
                                    <a:lnTo>
                                      <a:pt x="138" y="27"/>
                                    </a:lnTo>
                                    <a:lnTo>
                                      <a:pt x="100" y="54"/>
                                    </a:lnTo>
                                    <a:lnTo>
                                      <a:pt x="92" y="32"/>
                                    </a:lnTo>
                                    <a:lnTo>
                                      <a:pt x="82" y="34"/>
                                    </a:lnTo>
                                    <a:lnTo>
                                      <a:pt x="77" y="44"/>
                                    </a:lnTo>
                                    <a:lnTo>
                                      <a:pt x="45" y="41"/>
                                    </a:lnTo>
                                    <a:lnTo>
                                      <a:pt x="8" y="62"/>
                                    </a:lnTo>
                                    <a:lnTo>
                                      <a:pt x="0" y="144"/>
                                    </a:lnTo>
                                    <a:lnTo>
                                      <a:pt x="34" y="206"/>
                                    </a:lnTo>
                                    <a:lnTo>
                                      <a:pt x="55" y="289"/>
                                    </a:lnTo>
                                    <a:lnTo>
                                      <a:pt x="34" y="31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1" name="Freeform 204"/>
                              <p:cNvSpPr>
                                <a:spLocks/>
                              </p:cNvSpPr>
                              <p:nvPr/>
                            </p:nvSpPr>
                            <p:spPr bwMode="auto">
                              <a:xfrm>
                                <a:off x="6143935" y="1806392"/>
                                <a:ext cx="356640" cy="646170"/>
                              </a:xfrm>
                              <a:custGeom>
                                <a:avLst/>
                                <a:gdLst>
                                  <a:gd name="T0" fmla="*/ 35 w 186"/>
                                  <a:gd name="T1" fmla="*/ 145 h 337"/>
                                  <a:gd name="T2" fmla="*/ 45 w 186"/>
                                  <a:gd name="T3" fmla="*/ 89 h 337"/>
                                  <a:gd name="T4" fmla="*/ 4 w 186"/>
                                  <a:gd name="T5" fmla="*/ 63 h 337"/>
                                  <a:gd name="T6" fmla="*/ 6 w 186"/>
                                  <a:gd name="T7" fmla="*/ 35 h 337"/>
                                  <a:gd name="T8" fmla="*/ 18 w 186"/>
                                  <a:gd name="T9" fmla="*/ 5 h 337"/>
                                  <a:gd name="T10" fmla="*/ 76 w 186"/>
                                  <a:gd name="T11" fmla="*/ 0 h 337"/>
                                  <a:gd name="T12" fmla="*/ 94 w 186"/>
                                  <a:gd name="T13" fmla="*/ 17 h 337"/>
                                  <a:gd name="T14" fmla="*/ 141 w 186"/>
                                  <a:gd name="T15" fmla="*/ 5 h 337"/>
                                  <a:gd name="T16" fmla="*/ 176 w 186"/>
                                  <a:gd name="T17" fmla="*/ 45 h 337"/>
                                  <a:gd name="T18" fmla="*/ 186 w 186"/>
                                  <a:gd name="T19" fmla="*/ 103 h 337"/>
                                  <a:gd name="T20" fmla="*/ 161 w 186"/>
                                  <a:gd name="T21" fmla="*/ 157 h 337"/>
                                  <a:gd name="T22" fmla="*/ 140 w 186"/>
                                  <a:gd name="T23" fmla="*/ 182 h 337"/>
                                  <a:gd name="T24" fmla="*/ 123 w 186"/>
                                  <a:gd name="T25" fmla="*/ 274 h 337"/>
                                  <a:gd name="T26" fmla="*/ 105 w 186"/>
                                  <a:gd name="T27" fmla="*/ 298 h 337"/>
                                  <a:gd name="T28" fmla="*/ 106 w 186"/>
                                  <a:gd name="T29" fmla="*/ 337 h 337"/>
                                  <a:gd name="T30" fmla="*/ 54 w 186"/>
                                  <a:gd name="T31" fmla="*/ 314 h 337"/>
                                  <a:gd name="T32" fmla="*/ 34 w 186"/>
                                  <a:gd name="T33" fmla="*/ 325 h 337"/>
                                  <a:gd name="T34" fmla="*/ 23 w 186"/>
                                  <a:gd name="T35" fmla="*/ 302 h 337"/>
                                  <a:gd name="T36" fmla="*/ 13 w 186"/>
                                  <a:gd name="T37" fmla="*/ 270 h 337"/>
                                  <a:gd name="T38" fmla="*/ 31 w 186"/>
                                  <a:gd name="T39" fmla="*/ 259 h 337"/>
                                  <a:gd name="T40" fmla="*/ 0 w 186"/>
                                  <a:gd name="T41" fmla="*/ 240 h 337"/>
                                  <a:gd name="T42" fmla="*/ 1 w 186"/>
                                  <a:gd name="T43" fmla="*/ 170 h 337"/>
                                  <a:gd name="T44" fmla="*/ 35 w 186"/>
                                  <a:gd name="T45" fmla="*/ 14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6" h="337">
                                    <a:moveTo>
                                      <a:pt x="35" y="145"/>
                                    </a:moveTo>
                                    <a:lnTo>
                                      <a:pt x="45" y="89"/>
                                    </a:lnTo>
                                    <a:lnTo>
                                      <a:pt x="4" y="63"/>
                                    </a:lnTo>
                                    <a:lnTo>
                                      <a:pt x="6" y="35"/>
                                    </a:lnTo>
                                    <a:lnTo>
                                      <a:pt x="18" y="5"/>
                                    </a:lnTo>
                                    <a:lnTo>
                                      <a:pt x="76" y="0"/>
                                    </a:lnTo>
                                    <a:lnTo>
                                      <a:pt x="94" y="17"/>
                                    </a:lnTo>
                                    <a:lnTo>
                                      <a:pt x="141" y="5"/>
                                    </a:lnTo>
                                    <a:lnTo>
                                      <a:pt x="176" y="45"/>
                                    </a:lnTo>
                                    <a:lnTo>
                                      <a:pt x="186" y="103"/>
                                    </a:lnTo>
                                    <a:lnTo>
                                      <a:pt x="161" y="157"/>
                                    </a:lnTo>
                                    <a:lnTo>
                                      <a:pt x="140" y="182"/>
                                    </a:lnTo>
                                    <a:lnTo>
                                      <a:pt x="123" y="274"/>
                                    </a:lnTo>
                                    <a:lnTo>
                                      <a:pt x="105" y="298"/>
                                    </a:lnTo>
                                    <a:lnTo>
                                      <a:pt x="106" y="337"/>
                                    </a:lnTo>
                                    <a:lnTo>
                                      <a:pt x="54" y="314"/>
                                    </a:lnTo>
                                    <a:lnTo>
                                      <a:pt x="34" y="325"/>
                                    </a:lnTo>
                                    <a:lnTo>
                                      <a:pt x="23" y="302"/>
                                    </a:lnTo>
                                    <a:lnTo>
                                      <a:pt x="13" y="270"/>
                                    </a:lnTo>
                                    <a:lnTo>
                                      <a:pt x="31" y="259"/>
                                    </a:lnTo>
                                    <a:lnTo>
                                      <a:pt x="0" y="240"/>
                                    </a:lnTo>
                                    <a:lnTo>
                                      <a:pt x="1" y="170"/>
                                    </a:lnTo>
                                    <a:lnTo>
                                      <a:pt x="35" y="145"/>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8" name="Freeform 192"/>
                              <p:cNvSpPr>
                                <a:spLocks/>
                              </p:cNvSpPr>
                              <p:nvPr/>
                            </p:nvSpPr>
                            <p:spPr bwMode="auto">
                              <a:xfrm>
                                <a:off x="6689439" y="2526381"/>
                                <a:ext cx="366227" cy="339383"/>
                              </a:xfrm>
                              <a:custGeom>
                                <a:avLst/>
                                <a:gdLst>
                                  <a:gd name="T0" fmla="*/ 55 w 191"/>
                                  <a:gd name="T1" fmla="*/ 177 h 177"/>
                                  <a:gd name="T2" fmla="*/ 106 w 191"/>
                                  <a:gd name="T3" fmla="*/ 147 h 177"/>
                                  <a:gd name="T4" fmla="*/ 113 w 191"/>
                                  <a:gd name="T5" fmla="*/ 123 h 177"/>
                                  <a:gd name="T6" fmla="*/ 133 w 191"/>
                                  <a:gd name="T7" fmla="*/ 137 h 177"/>
                                  <a:gd name="T8" fmla="*/ 153 w 191"/>
                                  <a:gd name="T9" fmla="*/ 130 h 177"/>
                                  <a:gd name="T10" fmla="*/ 173 w 191"/>
                                  <a:gd name="T11" fmla="*/ 138 h 177"/>
                                  <a:gd name="T12" fmla="*/ 182 w 191"/>
                                  <a:gd name="T13" fmla="*/ 120 h 177"/>
                                  <a:gd name="T14" fmla="*/ 162 w 191"/>
                                  <a:gd name="T15" fmla="*/ 85 h 177"/>
                                  <a:gd name="T16" fmla="*/ 167 w 191"/>
                                  <a:gd name="T17" fmla="*/ 53 h 177"/>
                                  <a:gd name="T18" fmla="*/ 190 w 191"/>
                                  <a:gd name="T19" fmla="*/ 36 h 177"/>
                                  <a:gd name="T20" fmla="*/ 191 w 191"/>
                                  <a:gd name="T21" fmla="*/ 0 h 177"/>
                                  <a:gd name="T22" fmla="*/ 126 w 191"/>
                                  <a:gd name="T23" fmla="*/ 31 h 177"/>
                                  <a:gd name="T24" fmla="*/ 91 w 191"/>
                                  <a:gd name="T25" fmla="*/ 11 h 177"/>
                                  <a:gd name="T26" fmla="*/ 27 w 191"/>
                                  <a:gd name="T27" fmla="*/ 38 h 177"/>
                                  <a:gd name="T28" fmla="*/ 0 w 191"/>
                                  <a:gd name="T29" fmla="*/ 72 h 177"/>
                                  <a:gd name="T30" fmla="*/ 17 w 191"/>
                                  <a:gd name="T31" fmla="*/ 103 h 177"/>
                                  <a:gd name="T32" fmla="*/ 45 w 191"/>
                                  <a:gd name="T33" fmla="*/ 107 h 177"/>
                                  <a:gd name="T34" fmla="*/ 53 w 191"/>
                                  <a:gd name="T35" fmla="*/ 127 h 177"/>
                                  <a:gd name="T36" fmla="*/ 31 w 191"/>
                                  <a:gd name="T37" fmla="*/ 171 h 177"/>
                                  <a:gd name="T38" fmla="*/ 55 w 191"/>
                                  <a:gd name="T39"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177">
                                    <a:moveTo>
                                      <a:pt x="55" y="177"/>
                                    </a:moveTo>
                                    <a:lnTo>
                                      <a:pt x="106" y="147"/>
                                    </a:lnTo>
                                    <a:lnTo>
                                      <a:pt x="113" y="123"/>
                                    </a:lnTo>
                                    <a:lnTo>
                                      <a:pt x="133" y="137"/>
                                    </a:lnTo>
                                    <a:lnTo>
                                      <a:pt x="153" y="130"/>
                                    </a:lnTo>
                                    <a:lnTo>
                                      <a:pt x="173" y="138"/>
                                    </a:lnTo>
                                    <a:lnTo>
                                      <a:pt x="182" y="120"/>
                                    </a:lnTo>
                                    <a:lnTo>
                                      <a:pt x="162" y="85"/>
                                    </a:lnTo>
                                    <a:lnTo>
                                      <a:pt x="167" y="53"/>
                                    </a:lnTo>
                                    <a:lnTo>
                                      <a:pt x="190" y="36"/>
                                    </a:lnTo>
                                    <a:lnTo>
                                      <a:pt x="191" y="0"/>
                                    </a:lnTo>
                                    <a:lnTo>
                                      <a:pt x="126" y="31"/>
                                    </a:lnTo>
                                    <a:lnTo>
                                      <a:pt x="91" y="11"/>
                                    </a:lnTo>
                                    <a:lnTo>
                                      <a:pt x="27" y="38"/>
                                    </a:lnTo>
                                    <a:lnTo>
                                      <a:pt x="0" y="72"/>
                                    </a:lnTo>
                                    <a:lnTo>
                                      <a:pt x="17" y="103"/>
                                    </a:lnTo>
                                    <a:lnTo>
                                      <a:pt x="45" y="107"/>
                                    </a:lnTo>
                                    <a:lnTo>
                                      <a:pt x="53" y="127"/>
                                    </a:lnTo>
                                    <a:lnTo>
                                      <a:pt x="31" y="171"/>
                                    </a:lnTo>
                                    <a:lnTo>
                                      <a:pt x="55" y="177"/>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41" name="Freeform 196"/>
                              <p:cNvSpPr>
                                <a:spLocks/>
                              </p:cNvSpPr>
                              <p:nvPr/>
                            </p:nvSpPr>
                            <p:spPr bwMode="auto">
                              <a:xfrm>
                                <a:off x="6338551" y="2104549"/>
                                <a:ext cx="546465" cy="696023"/>
                              </a:xfrm>
                              <a:custGeom>
                                <a:avLst/>
                                <a:gdLst>
                                  <a:gd name="T0" fmla="*/ 124 w 285"/>
                                  <a:gd name="T1" fmla="*/ 308 h 363"/>
                                  <a:gd name="T2" fmla="*/ 145 w 285"/>
                                  <a:gd name="T3" fmla="*/ 337 h 363"/>
                                  <a:gd name="T4" fmla="*/ 151 w 285"/>
                                  <a:gd name="T5" fmla="*/ 363 h 363"/>
                                  <a:gd name="T6" fmla="*/ 200 w 285"/>
                                  <a:gd name="T7" fmla="*/ 323 h 363"/>
                                  <a:gd name="T8" fmla="*/ 183 w 285"/>
                                  <a:gd name="T9" fmla="*/ 292 h 363"/>
                                  <a:gd name="T10" fmla="*/ 210 w 285"/>
                                  <a:gd name="T11" fmla="*/ 258 h 363"/>
                                  <a:gd name="T12" fmla="*/ 274 w 285"/>
                                  <a:gd name="T13" fmla="*/ 231 h 363"/>
                                  <a:gd name="T14" fmla="*/ 285 w 285"/>
                                  <a:gd name="T15" fmla="*/ 176 h 363"/>
                                  <a:gd name="T16" fmla="*/ 256 w 285"/>
                                  <a:gd name="T17" fmla="*/ 172 h 363"/>
                                  <a:gd name="T18" fmla="*/ 214 w 285"/>
                                  <a:gd name="T19" fmla="*/ 235 h 363"/>
                                  <a:gd name="T20" fmla="*/ 186 w 285"/>
                                  <a:gd name="T21" fmla="*/ 228 h 363"/>
                                  <a:gd name="T22" fmla="*/ 169 w 285"/>
                                  <a:gd name="T23" fmla="*/ 241 h 363"/>
                                  <a:gd name="T24" fmla="*/ 124 w 285"/>
                                  <a:gd name="T25" fmla="*/ 232 h 363"/>
                                  <a:gd name="T26" fmla="*/ 126 w 285"/>
                                  <a:gd name="T27" fmla="*/ 205 h 363"/>
                                  <a:gd name="T28" fmla="*/ 156 w 285"/>
                                  <a:gd name="T29" fmla="*/ 163 h 363"/>
                                  <a:gd name="T30" fmla="*/ 195 w 285"/>
                                  <a:gd name="T31" fmla="*/ 140 h 363"/>
                                  <a:gd name="T32" fmla="*/ 226 w 285"/>
                                  <a:gd name="T33" fmla="*/ 102 h 363"/>
                                  <a:gd name="T34" fmla="*/ 179 w 285"/>
                                  <a:gd name="T35" fmla="*/ 57 h 363"/>
                                  <a:gd name="T36" fmla="*/ 161 w 285"/>
                                  <a:gd name="T37" fmla="*/ 62 h 363"/>
                                  <a:gd name="T38" fmla="*/ 56 w 285"/>
                                  <a:gd name="T39" fmla="*/ 0 h 363"/>
                                  <a:gd name="T40" fmla="*/ 35 w 285"/>
                                  <a:gd name="T41" fmla="*/ 25 h 363"/>
                                  <a:gd name="T42" fmla="*/ 18 w 285"/>
                                  <a:gd name="T43" fmla="*/ 117 h 363"/>
                                  <a:gd name="T44" fmla="*/ 0 w 285"/>
                                  <a:gd name="T45" fmla="*/ 141 h 363"/>
                                  <a:gd name="T46" fmla="*/ 1 w 285"/>
                                  <a:gd name="T47" fmla="*/ 180 h 363"/>
                                  <a:gd name="T48" fmla="*/ 33 w 285"/>
                                  <a:gd name="T49" fmla="*/ 213 h 363"/>
                                  <a:gd name="T50" fmla="*/ 40 w 285"/>
                                  <a:gd name="T51" fmla="*/ 238 h 363"/>
                                  <a:gd name="T52" fmla="*/ 20 w 285"/>
                                  <a:gd name="T53" fmla="*/ 276 h 363"/>
                                  <a:gd name="T54" fmla="*/ 29 w 285"/>
                                  <a:gd name="T55" fmla="*/ 315 h 363"/>
                                  <a:gd name="T56" fmla="*/ 56 w 285"/>
                                  <a:gd name="T57" fmla="*/ 305 h 363"/>
                                  <a:gd name="T58" fmla="*/ 96 w 285"/>
                                  <a:gd name="T59" fmla="*/ 293 h 363"/>
                                  <a:gd name="T60" fmla="*/ 124 w 285"/>
                                  <a:gd name="T61" fmla="*/ 30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5" h="363">
                                    <a:moveTo>
                                      <a:pt x="124" y="308"/>
                                    </a:moveTo>
                                    <a:lnTo>
                                      <a:pt x="145" y="337"/>
                                    </a:lnTo>
                                    <a:lnTo>
                                      <a:pt x="151" y="363"/>
                                    </a:lnTo>
                                    <a:lnTo>
                                      <a:pt x="200" y="323"/>
                                    </a:lnTo>
                                    <a:lnTo>
                                      <a:pt x="183" y="292"/>
                                    </a:lnTo>
                                    <a:lnTo>
                                      <a:pt x="210" y="258"/>
                                    </a:lnTo>
                                    <a:lnTo>
                                      <a:pt x="274" y="231"/>
                                    </a:lnTo>
                                    <a:lnTo>
                                      <a:pt x="285" y="176"/>
                                    </a:lnTo>
                                    <a:lnTo>
                                      <a:pt x="256" y="172"/>
                                    </a:lnTo>
                                    <a:lnTo>
                                      <a:pt x="214" y="235"/>
                                    </a:lnTo>
                                    <a:lnTo>
                                      <a:pt x="186" y="228"/>
                                    </a:lnTo>
                                    <a:lnTo>
                                      <a:pt x="169" y="241"/>
                                    </a:lnTo>
                                    <a:lnTo>
                                      <a:pt x="124" y="232"/>
                                    </a:lnTo>
                                    <a:lnTo>
                                      <a:pt x="126" y="205"/>
                                    </a:lnTo>
                                    <a:lnTo>
                                      <a:pt x="156" y="163"/>
                                    </a:lnTo>
                                    <a:lnTo>
                                      <a:pt x="195" y="140"/>
                                    </a:lnTo>
                                    <a:lnTo>
                                      <a:pt x="226" y="102"/>
                                    </a:lnTo>
                                    <a:lnTo>
                                      <a:pt x="179" y="57"/>
                                    </a:lnTo>
                                    <a:lnTo>
                                      <a:pt x="161" y="62"/>
                                    </a:lnTo>
                                    <a:lnTo>
                                      <a:pt x="56" y="0"/>
                                    </a:lnTo>
                                    <a:lnTo>
                                      <a:pt x="35" y="25"/>
                                    </a:lnTo>
                                    <a:lnTo>
                                      <a:pt x="18" y="117"/>
                                    </a:lnTo>
                                    <a:lnTo>
                                      <a:pt x="0" y="141"/>
                                    </a:lnTo>
                                    <a:lnTo>
                                      <a:pt x="1" y="180"/>
                                    </a:lnTo>
                                    <a:lnTo>
                                      <a:pt x="33" y="213"/>
                                    </a:lnTo>
                                    <a:lnTo>
                                      <a:pt x="40" y="238"/>
                                    </a:lnTo>
                                    <a:lnTo>
                                      <a:pt x="20" y="276"/>
                                    </a:lnTo>
                                    <a:lnTo>
                                      <a:pt x="29" y="315"/>
                                    </a:lnTo>
                                    <a:lnTo>
                                      <a:pt x="56" y="305"/>
                                    </a:lnTo>
                                    <a:lnTo>
                                      <a:pt x="96" y="293"/>
                                    </a:lnTo>
                                    <a:lnTo>
                                      <a:pt x="124" y="308"/>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42" name="Freeform 197"/>
                              <p:cNvSpPr>
                                <a:spLocks/>
                              </p:cNvSpPr>
                              <p:nvPr/>
                            </p:nvSpPr>
                            <p:spPr bwMode="auto">
                              <a:xfrm>
                                <a:off x="6394156" y="2666352"/>
                                <a:ext cx="396906" cy="416080"/>
                              </a:xfrm>
                              <a:custGeom>
                                <a:avLst/>
                                <a:gdLst>
                                  <a:gd name="T0" fmla="*/ 95 w 207"/>
                                  <a:gd name="T1" fmla="*/ 15 h 217"/>
                                  <a:gd name="T2" fmla="*/ 116 w 207"/>
                                  <a:gd name="T3" fmla="*/ 44 h 217"/>
                                  <a:gd name="T4" fmla="*/ 122 w 207"/>
                                  <a:gd name="T5" fmla="*/ 70 h 217"/>
                                  <a:gd name="T6" fmla="*/ 171 w 207"/>
                                  <a:gd name="T7" fmla="*/ 30 h 217"/>
                                  <a:gd name="T8" fmla="*/ 199 w 207"/>
                                  <a:gd name="T9" fmla="*/ 34 h 217"/>
                                  <a:gd name="T10" fmla="*/ 207 w 207"/>
                                  <a:gd name="T11" fmla="*/ 54 h 217"/>
                                  <a:gd name="T12" fmla="*/ 185 w 207"/>
                                  <a:gd name="T13" fmla="*/ 98 h 217"/>
                                  <a:gd name="T14" fmla="*/ 182 w 207"/>
                                  <a:gd name="T15" fmla="*/ 129 h 217"/>
                                  <a:gd name="T16" fmla="*/ 175 w 207"/>
                                  <a:gd name="T17" fmla="*/ 138 h 217"/>
                                  <a:gd name="T18" fmla="*/ 146 w 207"/>
                                  <a:gd name="T19" fmla="*/ 154 h 217"/>
                                  <a:gd name="T20" fmla="*/ 151 w 207"/>
                                  <a:gd name="T21" fmla="*/ 180 h 217"/>
                                  <a:gd name="T22" fmla="*/ 129 w 207"/>
                                  <a:gd name="T23" fmla="*/ 217 h 217"/>
                                  <a:gd name="T24" fmla="*/ 114 w 207"/>
                                  <a:gd name="T25" fmla="*/ 199 h 217"/>
                                  <a:gd name="T26" fmla="*/ 99 w 207"/>
                                  <a:gd name="T27" fmla="*/ 190 h 217"/>
                                  <a:gd name="T28" fmla="*/ 36 w 207"/>
                                  <a:gd name="T29" fmla="*/ 180 h 217"/>
                                  <a:gd name="T30" fmla="*/ 10 w 207"/>
                                  <a:gd name="T31" fmla="*/ 149 h 217"/>
                                  <a:gd name="T32" fmla="*/ 12 w 207"/>
                                  <a:gd name="T33" fmla="*/ 119 h 217"/>
                                  <a:gd name="T34" fmla="*/ 11 w 207"/>
                                  <a:gd name="T35" fmla="*/ 103 h 217"/>
                                  <a:gd name="T36" fmla="*/ 45 w 207"/>
                                  <a:gd name="T37" fmla="*/ 62 h 217"/>
                                  <a:gd name="T38" fmla="*/ 15 w 207"/>
                                  <a:gd name="T39" fmla="*/ 44 h 217"/>
                                  <a:gd name="T40" fmla="*/ 12 w 207"/>
                                  <a:gd name="T41" fmla="*/ 32 h 217"/>
                                  <a:gd name="T42" fmla="*/ 0 w 207"/>
                                  <a:gd name="T43" fmla="*/ 22 h 217"/>
                                  <a:gd name="T44" fmla="*/ 27 w 207"/>
                                  <a:gd name="T45" fmla="*/ 12 h 217"/>
                                  <a:gd name="T46" fmla="*/ 67 w 207"/>
                                  <a:gd name="T47" fmla="*/ 0 h 217"/>
                                  <a:gd name="T48" fmla="*/ 95 w 207"/>
                                  <a:gd name="T49" fmla="*/ 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217">
                                    <a:moveTo>
                                      <a:pt x="95" y="15"/>
                                    </a:moveTo>
                                    <a:lnTo>
                                      <a:pt x="116" y="44"/>
                                    </a:lnTo>
                                    <a:lnTo>
                                      <a:pt x="122" y="70"/>
                                    </a:lnTo>
                                    <a:lnTo>
                                      <a:pt x="171" y="30"/>
                                    </a:lnTo>
                                    <a:lnTo>
                                      <a:pt x="199" y="34"/>
                                    </a:lnTo>
                                    <a:lnTo>
                                      <a:pt x="207" y="54"/>
                                    </a:lnTo>
                                    <a:lnTo>
                                      <a:pt x="185" y="98"/>
                                    </a:lnTo>
                                    <a:lnTo>
                                      <a:pt x="182" y="129"/>
                                    </a:lnTo>
                                    <a:lnTo>
                                      <a:pt x="175" y="138"/>
                                    </a:lnTo>
                                    <a:lnTo>
                                      <a:pt x="146" y="154"/>
                                    </a:lnTo>
                                    <a:lnTo>
                                      <a:pt x="151" y="180"/>
                                    </a:lnTo>
                                    <a:lnTo>
                                      <a:pt x="129" y="217"/>
                                    </a:lnTo>
                                    <a:lnTo>
                                      <a:pt x="114" y="199"/>
                                    </a:lnTo>
                                    <a:lnTo>
                                      <a:pt x="99" y="190"/>
                                    </a:lnTo>
                                    <a:lnTo>
                                      <a:pt x="36" y="180"/>
                                    </a:lnTo>
                                    <a:lnTo>
                                      <a:pt x="10" y="149"/>
                                    </a:lnTo>
                                    <a:lnTo>
                                      <a:pt x="12" y="119"/>
                                    </a:lnTo>
                                    <a:lnTo>
                                      <a:pt x="11" y="103"/>
                                    </a:lnTo>
                                    <a:lnTo>
                                      <a:pt x="45" y="62"/>
                                    </a:lnTo>
                                    <a:lnTo>
                                      <a:pt x="15" y="44"/>
                                    </a:lnTo>
                                    <a:lnTo>
                                      <a:pt x="12" y="32"/>
                                    </a:lnTo>
                                    <a:lnTo>
                                      <a:pt x="0" y="22"/>
                                    </a:lnTo>
                                    <a:lnTo>
                                      <a:pt x="27" y="12"/>
                                    </a:lnTo>
                                    <a:lnTo>
                                      <a:pt x="67" y="0"/>
                                    </a:lnTo>
                                    <a:lnTo>
                                      <a:pt x="95" y="1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6" name="Grupp 147"/>
                              <p:cNvGrpSpPr/>
                              <p:nvPr/>
                            </p:nvGrpSpPr>
                            <p:grpSpPr>
                              <a:xfrm>
                                <a:off x="5676084" y="1462214"/>
                                <a:ext cx="2850243" cy="4791632"/>
                                <a:chOff x="5676084" y="1462214"/>
                                <a:chExt cx="2850243" cy="4791632"/>
                              </a:xfrm>
                            </p:grpSpPr>
                            <p:sp>
                              <p:nvSpPr>
                                <p:cNvPr id="97" name="Freeform 273"/>
                                <p:cNvSpPr>
                                  <a:spLocks/>
                                </p:cNvSpPr>
                                <p:nvPr/>
                              </p:nvSpPr>
                              <p:spPr bwMode="auto">
                                <a:xfrm>
                                  <a:off x="7349992" y="2547475"/>
                                  <a:ext cx="674932" cy="901187"/>
                                </a:xfrm>
                                <a:custGeom>
                                  <a:avLst/>
                                  <a:gdLst>
                                    <a:gd name="T0" fmla="*/ 0 w 352"/>
                                    <a:gd name="T1" fmla="*/ 311 h 470"/>
                                    <a:gd name="T2" fmla="*/ 27 w 352"/>
                                    <a:gd name="T3" fmla="*/ 301 h 470"/>
                                    <a:gd name="T4" fmla="*/ 62 w 352"/>
                                    <a:gd name="T5" fmla="*/ 318 h 470"/>
                                    <a:gd name="T6" fmla="*/ 63 w 352"/>
                                    <a:gd name="T7" fmla="*/ 376 h 470"/>
                                    <a:gd name="T8" fmla="*/ 90 w 352"/>
                                    <a:gd name="T9" fmla="*/ 403 h 470"/>
                                    <a:gd name="T10" fmla="*/ 110 w 352"/>
                                    <a:gd name="T11" fmla="*/ 424 h 470"/>
                                    <a:gd name="T12" fmla="*/ 149 w 352"/>
                                    <a:gd name="T13" fmla="*/ 421 h 470"/>
                                    <a:gd name="T14" fmla="*/ 169 w 352"/>
                                    <a:gd name="T15" fmla="*/ 385 h 470"/>
                                    <a:gd name="T16" fmla="*/ 185 w 352"/>
                                    <a:gd name="T17" fmla="*/ 398 h 470"/>
                                    <a:gd name="T18" fmla="*/ 188 w 352"/>
                                    <a:gd name="T19" fmla="*/ 464 h 470"/>
                                    <a:gd name="T20" fmla="*/ 209 w 352"/>
                                    <a:gd name="T21" fmla="*/ 470 h 470"/>
                                    <a:gd name="T22" fmla="*/ 257 w 352"/>
                                    <a:gd name="T23" fmla="*/ 450 h 470"/>
                                    <a:gd name="T24" fmla="*/ 258 w 352"/>
                                    <a:gd name="T25" fmla="*/ 409 h 470"/>
                                    <a:gd name="T26" fmla="*/ 283 w 352"/>
                                    <a:gd name="T27" fmla="*/ 380 h 470"/>
                                    <a:gd name="T28" fmla="*/ 293 w 352"/>
                                    <a:gd name="T29" fmla="*/ 346 h 470"/>
                                    <a:gd name="T30" fmla="*/ 280 w 352"/>
                                    <a:gd name="T31" fmla="*/ 323 h 470"/>
                                    <a:gd name="T32" fmla="*/ 282 w 352"/>
                                    <a:gd name="T33" fmla="*/ 285 h 470"/>
                                    <a:gd name="T34" fmla="*/ 267 w 352"/>
                                    <a:gd name="T35" fmla="*/ 259 h 470"/>
                                    <a:gd name="T36" fmla="*/ 285 w 352"/>
                                    <a:gd name="T37" fmla="*/ 243 h 470"/>
                                    <a:gd name="T38" fmla="*/ 298 w 352"/>
                                    <a:gd name="T39" fmla="*/ 205 h 470"/>
                                    <a:gd name="T40" fmla="*/ 287 w 352"/>
                                    <a:gd name="T41" fmla="*/ 180 h 470"/>
                                    <a:gd name="T42" fmla="*/ 333 w 352"/>
                                    <a:gd name="T43" fmla="*/ 161 h 470"/>
                                    <a:gd name="T44" fmla="*/ 328 w 352"/>
                                    <a:gd name="T45" fmla="*/ 140 h 470"/>
                                    <a:gd name="T46" fmla="*/ 352 w 352"/>
                                    <a:gd name="T47" fmla="*/ 109 h 470"/>
                                    <a:gd name="T48" fmla="*/ 287 w 352"/>
                                    <a:gd name="T49" fmla="*/ 101 h 470"/>
                                    <a:gd name="T50" fmla="*/ 268 w 352"/>
                                    <a:gd name="T51" fmla="*/ 114 h 470"/>
                                    <a:gd name="T52" fmla="*/ 245 w 352"/>
                                    <a:gd name="T53" fmla="*/ 100 h 470"/>
                                    <a:gd name="T54" fmla="*/ 258 w 352"/>
                                    <a:gd name="T55" fmla="*/ 81 h 470"/>
                                    <a:gd name="T56" fmla="*/ 283 w 352"/>
                                    <a:gd name="T57" fmla="*/ 79 h 470"/>
                                    <a:gd name="T58" fmla="*/ 303 w 352"/>
                                    <a:gd name="T59" fmla="*/ 61 h 470"/>
                                    <a:gd name="T60" fmla="*/ 312 w 352"/>
                                    <a:gd name="T61" fmla="*/ 35 h 470"/>
                                    <a:gd name="T62" fmla="*/ 302 w 352"/>
                                    <a:gd name="T63" fmla="*/ 0 h 470"/>
                                    <a:gd name="T64" fmla="*/ 288 w 352"/>
                                    <a:gd name="T65" fmla="*/ 33 h 470"/>
                                    <a:gd name="T66" fmla="*/ 249 w 352"/>
                                    <a:gd name="T67" fmla="*/ 51 h 470"/>
                                    <a:gd name="T68" fmla="*/ 258 w 352"/>
                                    <a:gd name="T69" fmla="*/ 68 h 470"/>
                                    <a:gd name="T70" fmla="*/ 219 w 352"/>
                                    <a:gd name="T71" fmla="*/ 65 h 470"/>
                                    <a:gd name="T72" fmla="*/ 193 w 352"/>
                                    <a:gd name="T73" fmla="*/ 93 h 470"/>
                                    <a:gd name="T74" fmla="*/ 168 w 352"/>
                                    <a:gd name="T75" fmla="*/ 88 h 470"/>
                                    <a:gd name="T76" fmla="*/ 152 w 352"/>
                                    <a:gd name="T77" fmla="*/ 125 h 470"/>
                                    <a:gd name="T78" fmla="*/ 117 w 352"/>
                                    <a:gd name="T79" fmla="*/ 133 h 470"/>
                                    <a:gd name="T80" fmla="*/ 93 w 352"/>
                                    <a:gd name="T81" fmla="*/ 166 h 470"/>
                                    <a:gd name="T82" fmla="*/ 62 w 352"/>
                                    <a:gd name="T83" fmla="*/ 210 h 470"/>
                                    <a:gd name="T84" fmla="*/ 37 w 352"/>
                                    <a:gd name="T85" fmla="*/ 209 h 470"/>
                                    <a:gd name="T86" fmla="*/ 29 w 352"/>
                                    <a:gd name="T87" fmla="*/ 250 h 470"/>
                                    <a:gd name="T88" fmla="*/ 9 w 352"/>
                                    <a:gd name="T89" fmla="*/ 261 h 470"/>
                                    <a:gd name="T90" fmla="*/ 0 w 352"/>
                                    <a:gd name="T91" fmla="*/ 31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2" h="470">
                                      <a:moveTo>
                                        <a:pt x="0" y="311"/>
                                      </a:moveTo>
                                      <a:lnTo>
                                        <a:pt x="27" y="301"/>
                                      </a:lnTo>
                                      <a:lnTo>
                                        <a:pt x="62" y="318"/>
                                      </a:lnTo>
                                      <a:lnTo>
                                        <a:pt x="63" y="376"/>
                                      </a:lnTo>
                                      <a:lnTo>
                                        <a:pt x="90" y="403"/>
                                      </a:lnTo>
                                      <a:lnTo>
                                        <a:pt x="110" y="424"/>
                                      </a:lnTo>
                                      <a:lnTo>
                                        <a:pt x="149" y="421"/>
                                      </a:lnTo>
                                      <a:lnTo>
                                        <a:pt x="169" y="385"/>
                                      </a:lnTo>
                                      <a:lnTo>
                                        <a:pt x="185" y="398"/>
                                      </a:lnTo>
                                      <a:lnTo>
                                        <a:pt x="188" y="464"/>
                                      </a:lnTo>
                                      <a:lnTo>
                                        <a:pt x="209" y="470"/>
                                      </a:lnTo>
                                      <a:lnTo>
                                        <a:pt x="257" y="450"/>
                                      </a:lnTo>
                                      <a:lnTo>
                                        <a:pt x="258" y="409"/>
                                      </a:lnTo>
                                      <a:lnTo>
                                        <a:pt x="283" y="380"/>
                                      </a:lnTo>
                                      <a:lnTo>
                                        <a:pt x="293" y="346"/>
                                      </a:lnTo>
                                      <a:lnTo>
                                        <a:pt x="280" y="323"/>
                                      </a:lnTo>
                                      <a:lnTo>
                                        <a:pt x="282" y="285"/>
                                      </a:lnTo>
                                      <a:lnTo>
                                        <a:pt x="267" y="259"/>
                                      </a:lnTo>
                                      <a:lnTo>
                                        <a:pt x="285" y="243"/>
                                      </a:lnTo>
                                      <a:lnTo>
                                        <a:pt x="298" y="205"/>
                                      </a:lnTo>
                                      <a:lnTo>
                                        <a:pt x="287" y="180"/>
                                      </a:lnTo>
                                      <a:lnTo>
                                        <a:pt x="333" y="161"/>
                                      </a:lnTo>
                                      <a:lnTo>
                                        <a:pt x="328" y="140"/>
                                      </a:lnTo>
                                      <a:lnTo>
                                        <a:pt x="352" y="109"/>
                                      </a:lnTo>
                                      <a:lnTo>
                                        <a:pt x="287" y="101"/>
                                      </a:lnTo>
                                      <a:lnTo>
                                        <a:pt x="268" y="114"/>
                                      </a:lnTo>
                                      <a:lnTo>
                                        <a:pt x="245" y="100"/>
                                      </a:lnTo>
                                      <a:lnTo>
                                        <a:pt x="258" y="81"/>
                                      </a:lnTo>
                                      <a:lnTo>
                                        <a:pt x="283" y="79"/>
                                      </a:lnTo>
                                      <a:lnTo>
                                        <a:pt x="303" y="61"/>
                                      </a:lnTo>
                                      <a:lnTo>
                                        <a:pt x="312" y="35"/>
                                      </a:lnTo>
                                      <a:lnTo>
                                        <a:pt x="302" y="0"/>
                                      </a:lnTo>
                                      <a:lnTo>
                                        <a:pt x="288" y="33"/>
                                      </a:lnTo>
                                      <a:lnTo>
                                        <a:pt x="249" y="51"/>
                                      </a:lnTo>
                                      <a:lnTo>
                                        <a:pt x="258" y="68"/>
                                      </a:lnTo>
                                      <a:lnTo>
                                        <a:pt x="219" y="65"/>
                                      </a:lnTo>
                                      <a:lnTo>
                                        <a:pt x="193" y="93"/>
                                      </a:lnTo>
                                      <a:lnTo>
                                        <a:pt x="168" y="88"/>
                                      </a:lnTo>
                                      <a:lnTo>
                                        <a:pt x="152" y="125"/>
                                      </a:lnTo>
                                      <a:lnTo>
                                        <a:pt x="117" y="133"/>
                                      </a:lnTo>
                                      <a:lnTo>
                                        <a:pt x="93" y="166"/>
                                      </a:lnTo>
                                      <a:lnTo>
                                        <a:pt x="62" y="210"/>
                                      </a:lnTo>
                                      <a:lnTo>
                                        <a:pt x="37" y="209"/>
                                      </a:lnTo>
                                      <a:lnTo>
                                        <a:pt x="29" y="250"/>
                                      </a:lnTo>
                                      <a:lnTo>
                                        <a:pt x="9" y="261"/>
                                      </a:lnTo>
                                      <a:lnTo>
                                        <a:pt x="0" y="311"/>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05" name="Freeform 300"/>
                                <p:cNvSpPr>
                                  <a:spLocks/>
                                </p:cNvSpPr>
                                <p:nvPr/>
                              </p:nvSpPr>
                              <p:spPr bwMode="auto">
                                <a:xfrm>
                                  <a:off x="5800963" y="3573295"/>
                                  <a:ext cx="57521" cy="95871"/>
                                </a:xfrm>
                                <a:custGeom>
                                  <a:avLst/>
                                  <a:gdLst>
                                    <a:gd name="T0" fmla="*/ 0 w 30"/>
                                    <a:gd name="T1" fmla="*/ 46 h 50"/>
                                    <a:gd name="T2" fmla="*/ 8 w 30"/>
                                    <a:gd name="T3" fmla="*/ 50 h 50"/>
                                    <a:gd name="T4" fmla="*/ 30 w 30"/>
                                    <a:gd name="T5" fmla="*/ 23 h 50"/>
                                    <a:gd name="T6" fmla="*/ 13 w 30"/>
                                    <a:gd name="T7" fmla="*/ 0 h 50"/>
                                    <a:gd name="T8" fmla="*/ 0 w 30"/>
                                    <a:gd name="T9" fmla="*/ 46 h 50"/>
                                  </a:gdLst>
                                  <a:ahLst/>
                                  <a:cxnLst>
                                    <a:cxn ang="0">
                                      <a:pos x="T0" y="T1"/>
                                    </a:cxn>
                                    <a:cxn ang="0">
                                      <a:pos x="T2" y="T3"/>
                                    </a:cxn>
                                    <a:cxn ang="0">
                                      <a:pos x="T4" y="T5"/>
                                    </a:cxn>
                                    <a:cxn ang="0">
                                      <a:pos x="T6" y="T7"/>
                                    </a:cxn>
                                    <a:cxn ang="0">
                                      <a:pos x="T8" y="T9"/>
                                    </a:cxn>
                                  </a:cxnLst>
                                  <a:rect l="0" t="0" r="r" b="b"/>
                                  <a:pathLst>
                                    <a:path w="30" h="50">
                                      <a:moveTo>
                                        <a:pt x="0" y="46"/>
                                      </a:moveTo>
                                      <a:lnTo>
                                        <a:pt x="8" y="50"/>
                                      </a:lnTo>
                                      <a:lnTo>
                                        <a:pt x="30" y="23"/>
                                      </a:lnTo>
                                      <a:lnTo>
                                        <a:pt x="13" y="0"/>
                                      </a:lnTo>
                                      <a:lnTo>
                                        <a:pt x="0" y="46"/>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nvGrpSpPr>
                                <p:cNvPr id="17" name="Grupp 146"/>
                                <p:cNvGrpSpPr/>
                                <p:nvPr/>
                              </p:nvGrpSpPr>
                              <p:grpSpPr>
                                <a:xfrm>
                                  <a:off x="6107504" y="3047922"/>
                                  <a:ext cx="1769778" cy="3205924"/>
                                  <a:chOff x="6107504" y="3047922"/>
                                  <a:chExt cx="1769778" cy="3205924"/>
                                </a:xfrm>
                              </p:grpSpPr>
                              <p:sp>
                                <p:nvSpPr>
                                  <p:cNvPr id="87" name="Freeform 286"/>
                                  <p:cNvSpPr>
                                    <a:spLocks/>
                                  </p:cNvSpPr>
                                  <p:nvPr/>
                                </p:nvSpPr>
                                <p:spPr bwMode="auto">
                                  <a:xfrm>
                                    <a:off x="6966508" y="5611511"/>
                                    <a:ext cx="569473" cy="642335"/>
                                  </a:xfrm>
                                  <a:custGeom>
                                    <a:avLst/>
                                    <a:gdLst>
                                      <a:gd name="T0" fmla="*/ 263 w 297"/>
                                      <a:gd name="T1" fmla="*/ 75 h 335"/>
                                      <a:gd name="T2" fmla="*/ 269 w 297"/>
                                      <a:gd name="T3" fmla="*/ 101 h 335"/>
                                      <a:gd name="T4" fmla="*/ 283 w 297"/>
                                      <a:gd name="T5" fmla="*/ 116 h 335"/>
                                      <a:gd name="T6" fmla="*/ 297 w 297"/>
                                      <a:gd name="T7" fmla="*/ 168 h 335"/>
                                      <a:gd name="T8" fmla="*/ 282 w 297"/>
                                      <a:gd name="T9" fmla="*/ 207 h 335"/>
                                      <a:gd name="T10" fmla="*/ 293 w 297"/>
                                      <a:gd name="T11" fmla="*/ 225 h 335"/>
                                      <a:gd name="T12" fmla="*/ 284 w 297"/>
                                      <a:gd name="T13" fmla="*/ 245 h 335"/>
                                      <a:gd name="T14" fmla="*/ 265 w 297"/>
                                      <a:gd name="T15" fmla="*/ 261 h 335"/>
                                      <a:gd name="T16" fmla="*/ 244 w 297"/>
                                      <a:gd name="T17" fmla="*/ 258 h 335"/>
                                      <a:gd name="T18" fmla="*/ 204 w 297"/>
                                      <a:gd name="T19" fmla="*/ 282 h 335"/>
                                      <a:gd name="T20" fmla="*/ 173 w 297"/>
                                      <a:gd name="T21" fmla="*/ 312 h 335"/>
                                      <a:gd name="T22" fmla="*/ 150 w 297"/>
                                      <a:gd name="T23" fmla="*/ 335 h 335"/>
                                      <a:gd name="T24" fmla="*/ 125 w 297"/>
                                      <a:gd name="T25" fmla="*/ 313 h 335"/>
                                      <a:gd name="T26" fmla="*/ 43 w 297"/>
                                      <a:gd name="T27" fmla="*/ 300 h 335"/>
                                      <a:gd name="T28" fmla="*/ 20 w 297"/>
                                      <a:gd name="T29" fmla="*/ 293 h 335"/>
                                      <a:gd name="T30" fmla="*/ 34 w 297"/>
                                      <a:gd name="T31" fmla="*/ 243 h 335"/>
                                      <a:gd name="T32" fmla="*/ 0 w 297"/>
                                      <a:gd name="T33" fmla="*/ 221 h 335"/>
                                      <a:gd name="T34" fmla="*/ 18 w 297"/>
                                      <a:gd name="T35" fmla="*/ 197 h 335"/>
                                      <a:gd name="T36" fmla="*/ 28 w 297"/>
                                      <a:gd name="T37" fmla="*/ 170 h 335"/>
                                      <a:gd name="T38" fmla="*/ 32 w 297"/>
                                      <a:gd name="T39" fmla="*/ 125 h 335"/>
                                      <a:gd name="T40" fmla="*/ 54 w 297"/>
                                      <a:gd name="T41" fmla="*/ 123 h 335"/>
                                      <a:gd name="T42" fmla="*/ 65 w 297"/>
                                      <a:gd name="T43" fmla="*/ 85 h 335"/>
                                      <a:gd name="T44" fmla="*/ 155 w 297"/>
                                      <a:gd name="T45" fmla="*/ 36 h 335"/>
                                      <a:gd name="T46" fmla="*/ 150 w 297"/>
                                      <a:gd name="T47" fmla="*/ 13 h 335"/>
                                      <a:gd name="T48" fmla="*/ 208 w 297"/>
                                      <a:gd name="T49" fmla="*/ 16 h 335"/>
                                      <a:gd name="T50" fmla="*/ 227 w 297"/>
                                      <a:gd name="T51" fmla="*/ 0 h 335"/>
                                      <a:gd name="T52" fmla="*/ 249 w 297"/>
                                      <a:gd name="T53" fmla="*/ 28 h 335"/>
                                      <a:gd name="T54" fmla="*/ 263 w 297"/>
                                      <a:gd name="T55" fmla="*/ 7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7" h="335">
                                        <a:moveTo>
                                          <a:pt x="263" y="75"/>
                                        </a:moveTo>
                                        <a:lnTo>
                                          <a:pt x="269" y="101"/>
                                        </a:lnTo>
                                        <a:lnTo>
                                          <a:pt x="283" y="116"/>
                                        </a:lnTo>
                                        <a:lnTo>
                                          <a:pt x="297" y="168"/>
                                        </a:lnTo>
                                        <a:lnTo>
                                          <a:pt x="282" y="207"/>
                                        </a:lnTo>
                                        <a:lnTo>
                                          <a:pt x="293" y="225"/>
                                        </a:lnTo>
                                        <a:lnTo>
                                          <a:pt x="284" y="245"/>
                                        </a:lnTo>
                                        <a:lnTo>
                                          <a:pt x="265" y="261"/>
                                        </a:lnTo>
                                        <a:lnTo>
                                          <a:pt x="244" y="258"/>
                                        </a:lnTo>
                                        <a:lnTo>
                                          <a:pt x="204" y="282"/>
                                        </a:lnTo>
                                        <a:lnTo>
                                          <a:pt x="173" y="312"/>
                                        </a:lnTo>
                                        <a:lnTo>
                                          <a:pt x="150" y="335"/>
                                        </a:lnTo>
                                        <a:lnTo>
                                          <a:pt x="125" y="313"/>
                                        </a:lnTo>
                                        <a:lnTo>
                                          <a:pt x="43" y="300"/>
                                        </a:lnTo>
                                        <a:lnTo>
                                          <a:pt x="20" y="293"/>
                                        </a:lnTo>
                                        <a:lnTo>
                                          <a:pt x="34" y="243"/>
                                        </a:lnTo>
                                        <a:lnTo>
                                          <a:pt x="0" y="221"/>
                                        </a:lnTo>
                                        <a:lnTo>
                                          <a:pt x="18" y="197"/>
                                        </a:lnTo>
                                        <a:lnTo>
                                          <a:pt x="28" y="170"/>
                                        </a:lnTo>
                                        <a:lnTo>
                                          <a:pt x="32" y="125"/>
                                        </a:lnTo>
                                        <a:lnTo>
                                          <a:pt x="54" y="123"/>
                                        </a:lnTo>
                                        <a:lnTo>
                                          <a:pt x="65" y="85"/>
                                        </a:lnTo>
                                        <a:lnTo>
                                          <a:pt x="155" y="36"/>
                                        </a:lnTo>
                                        <a:lnTo>
                                          <a:pt x="150" y="13"/>
                                        </a:lnTo>
                                        <a:lnTo>
                                          <a:pt x="208" y="16"/>
                                        </a:lnTo>
                                        <a:lnTo>
                                          <a:pt x="227" y="0"/>
                                        </a:lnTo>
                                        <a:lnTo>
                                          <a:pt x="249" y="28"/>
                                        </a:lnTo>
                                        <a:lnTo>
                                          <a:pt x="263" y="7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90" name="Freeform 265"/>
                                  <p:cNvSpPr>
                                    <a:spLocks/>
                                  </p:cNvSpPr>
                                  <p:nvPr/>
                                </p:nvSpPr>
                                <p:spPr bwMode="auto">
                                  <a:xfrm>
                                    <a:off x="6801610" y="3398810"/>
                                    <a:ext cx="630831" cy="671097"/>
                                  </a:xfrm>
                                  <a:custGeom>
                                    <a:avLst/>
                                    <a:gdLst>
                                      <a:gd name="T0" fmla="*/ 278 w 329"/>
                                      <a:gd name="T1" fmla="*/ 147 h 350"/>
                                      <a:gd name="T2" fmla="*/ 300 w 329"/>
                                      <a:gd name="T3" fmla="*/ 154 h 350"/>
                                      <a:gd name="T4" fmla="*/ 294 w 329"/>
                                      <a:gd name="T5" fmla="*/ 206 h 350"/>
                                      <a:gd name="T6" fmla="*/ 316 w 329"/>
                                      <a:gd name="T7" fmla="*/ 212 h 350"/>
                                      <a:gd name="T8" fmla="*/ 329 w 329"/>
                                      <a:gd name="T9" fmla="*/ 236 h 350"/>
                                      <a:gd name="T10" fmla="*/ 289 w 329"/>
                                      <a:gd name="T11" fmla="*/ 269 h 350"/>
                                      <a:gd name="T12" fmla="*/ 265 w 329"/>
                                      <a:gd name="T13" fmla="*/ 242 h 350"/>
                                      <a:gd name="T14" fmla="*/ 238 w 329"/>
                                      <a:gd name="T15" fmla="*/ 250 h 350"/>
                                      <a:gd name="T16" fmla="*/ 234 w 329"/>
                                      <a:gd name="T17" fmla="*/ 275 h 350"/>
                                      <a:gd name="T18" fmla="*/ 161 w 329"/>
                                      <a:gd name="T19" fmla="*/ 329 h 350"/>
                                      <a:gd name="T20" fmla="*/ 116 w 329"/>
                                      <a:gd name="T21" fmla="*/ 341 h 350"/>
                                      <a:gd name="T22" fmla="*/ 75 w 329"/>
                                      <a:gd name="T23" fmla="*/ 309 h 350"/>
                                      <a:gd name="T24" fmla="*/ 24 w 329"/>
                                      <a:gd name="T25" fmla="*/ 350 h 350"/>
                                      <a:gd name="T26" fmla="*/ 0 w 329"/>
                                      <a:gd name="T27" fmla="*/ 309 h 350"/>
                                      <a:gd name="T28" fmla="*/ 8 w 329"/>
                                      <a:gd name="T29" fmla="*/ 277 h 350"/>
                                      <a:gd name="T30" fmla="*/ 0 w 329"/>
                                      <a:gd name="T31" fmla="*/ 259 h 350"/>
                                      <a:gd name="T32" fmla="*/ 66 w 329"/>
                                      <a:gd name="T33" fmla="*/ 222 h 350"/>
                                      <a:gd name="T34" fmla="*/ 63 w 329"/>
                                      <a:gd name="T35" fmla="*/ 220 h 350"/>
                                      <a:gd name="T36" fmla="*/ 66 w 329"/>
                                      <a:gd name="T37" fmla="*/ 207 h 350"/>
                                      <a:gd name="T38" fmla="*/ 49 w 329"/>
                                      <a:gd name="T39" fmla="*/ 194 h 350"/>
                                      <a:gd name="T40" fmla="*/ 35 w 329"/>
                                      <a:gd name="T41" fmla="*/ 180 h 350"/>
                                      <a:gd name="T42" fmla="*/ 44 w 329"/>
                                      <a:gd name="T43" fmla="*/ 171 h 350"/>
                                      <a:gd name="T44" fmla="*/ 56 w 329"/>
                                      <a:gd name="T45" fmla="*/ 126 h 350"/>
                                      <a:gd name="T46" fmla="*/ 39 w 329"/>
                                      <a:gd name="T47" fmla="*/ 111 h 350"/>
                                      <a:gd name="T48" fmla="*/ 43 w 329"/>
                                      <a:gd name="T49" fmla="*/ 101 h 350"/>
                                      <a:gd name="T50" fmla="*/ 59 w 329"/>
                                      <a:gd name="T51" fmla="*/ 96 h 350"/>
                                      <a:gd name="T52" fmla="*/ 73 w 329"/>
                                      <a:gd name="T53" fmla="*/ 85 h 350"/>
                                      <a:gd name="T54" fmla="*/ 74 w 329"/>
                                      <a:gd name="T55" fmla="*/ 62 h 350"/>
                                      <a:gd name="T56" fmla="*/ 94 w 329"/>
                                      <a:gd name="T57" fmla="*/ 61 h 350"/>
                                      <a:gd name="T58" fmla="*/ 134 w 329"/>
                                      <a:gd name="T59" fmla="*/ 6 h 350"/>
                                      <a:gd name="T60" fmla="*/ 154 w 329"/>
                                      <a:gd name="T61" fmla="*/ 0 h 350"/>
                                      <a:gd name="T62" fmla="*/ 190 w 329"/>
                                      <a:gd name="T63" fmla="*/ 31 h 350"/>
                                      <a:gd name="T64" fmla="*/ 244 w 329"/>
                                      <a:gd name="T65" fmla="*/ 26 h 350"/>
                                      <a:gd name="T66" fmla="*/ 250 w 329"/>
                                      <a:gd name="T67" fmla="*/ 41 h 350"/>
                                      <a:gd name="T68" fmla="*/ 244 w 329"/>
                                      <a:gd name="T69" fmla="*/ 77 h 350"/>
                                      <a:gd name="T70" fmla="*/ 263 w 329"/>
                                      <a:gd name="T71" fmla="*/ 99 h 350"/>
                                      <a:gd name="T72" fmla="*/ 255 w 329"/>
                                      <a:gd name="T73" fmla="*/ 117 h 350"/>
                                      <a:gd name="T74" fmla="*/ 280 w 329"/>
                                      <a:gd name="T75" fmla="*/ 127 h 350"/>
                                      <a:gd name="T76" fmla="*/ 278 w 329"/>
                                      <a:gd name="T77" fmla="*/ 14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9" h="350">
                                        <a:moveTo>
                                          <a:pt x="278" y="147"/>
                                        </a:moveTo>
                                        <a:lnTo>
                                          <a:pt x="300" y="154"/>
                                        </a:lnTo>
                                        <a:lnTo>
                                          <a:pt x="294" y="206"/>
                                        </a:lnTo>
                                        <a:lnTo>
                                          <a:pt x="316" y="212"/>
                                        </a:lnTo>
                                        <a:lnTo>
                                          <a:pt x="329" y="236"/>
                                        </a:lnTo>
                                        <a:lnTo>
                                          <a:pt x="289" y="269"/>
                                        </a:lnTo>
                                        <a:lnTo>
                                          <a:pt x="265" y="242"/>
                                        </a:lnTo>
                                        <a:lnTo>
                                          <a:pt x="238" y="250"/>
                                        </a:lnTo>
                                        <a:lnTo>
                                          <a:pt x="234" y="275"/>
                                        </a:lnTo>
                                        <a:lnTo>
                                          <a:pt x="161" y="329"/>
                                        </a:lnTo>
                                        <a:lnTo>
                                          <a:pt x="116" y="341"/>
                                        </a:lnTo>
                                        <a:lnTo>
                                          <a:pt x="75" y="309"/>
                                        </a:lnTo>
                                        <a:lnTo>
                                          <a:pt x="24" y="350"/>
                                        </a:lnTo>
                                        <a:lnTo>
                                          <a:pt x="0" y="309"/>
                                        </a:lnTo>
                                        <a:lnTo>
                                          <a:pt x="8" y="277"/>
                                        </a:lnTo>
                                        <a:lnTo>
                                          <a:pt x="0" y="259"/>
                                        </a:lnTo>
                                        <a:lnTo>
                                          <a:pt x="66" y="222"/>
                                        </a:lnTo>
                                        <a:lnTo>
                                          <a:pt x="63" y="220"/>
                                        </a:lnTo>
                                        <a:lnTo>
                                          <a:pt x="66" y="207"/>
                                        </a:lnTo>
                                        <a:lnTo>
                                          <a:pt x="49" y="194"/>
                                        </a:lnTo>
                                        <a:lnTo>
                                          <a:pt x="35" y="180"/>
                                        </a:lnTo>
                                        <a:lnTo>
                                          <a:pt x="44" y="171"/>
                                        </a:lnTo>
                                        <a:lnTo>
                                          <a:pt x="56" y="126"/>
                                        </a:lnTo>
                                        <a:lnTo>
                                          <a:pt x="39" y="111"/>
                                        </a:lnTo>
                                        <a:lnTo>
                                          <a:pt x="43" y="101"/>
                                        </a:lnTo>
                                        <a:lnTo>
                                          <a:pt x="59" y="96"/>
                                        </a:lnTo>
                                        <a:lnTo>
                                          <a:pt x="73" y="85"/>
                                        </a:lnTo>
                                        <a:lnTo>
                                          <a:pt x="74" y="62"/>
                                        </a:lnTo>
                                        <a:lnTo>
                                          <a:pt x="94" y="61"/>
                                        </a:lnTo>
                                        <a:lnTo>
                                          <a:pt x="134" y="6"/>
                                        </a:lnTo>
                                        <a:lnTo>
                                          <a:pt x="154" y="0"/>
                                        </a:lnTo>
                                        <a:lnTo>
                                          <a:pt x="190" y="31"/>
                                        </a:lnTo>
                                        <a:lnTo>
                                          <a:pt x="244" y="26"/>
                                        </a:lnTo>
                                        <a:lnTo>
                                          <a:pt x="250" y="41"/>
                                        </a:lnTo>
                                        <a:lnTo>
                                          <a:pt x="244" y="77"/>
                                        </a:lnTo>
                                        <a:lnTo>
                                          <a:pt x="263" y="99"/>
                                        </a:lnTo>
                                        <a:lnTo>
                                          <a:pt x="255" y="117"/>
                                        </a:lnTo>
                                        <a:lnTo>
                                          <a:pt x="280" y="127"/>
                                        </a:lnTo>
                                        <a:lnTo>
                                          <a:pt x="278" y="147"/>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91" name="Freeform 267"/>
                                  <p:cNvSpPr>
                                    <a:spLocks/>
                                  </p:cNvSpPr>
                                  <p:nvPr/>
                                </p:nvSpPr>
                                <p:spPr bwMode="auto">
                                  <a:xfrm>
                                    <a:off x="6943499" y="4850295"/>
                                    <a:ext cx="832160" cy="498529"/>
                                  </a:xfrm>
                                  <a:custGeom>
                                    <a:avLst/>
                                    <a:gdLst>
                                      <a:gd name="T0" fmla="*/ 224 w 434"/>
                                      <a:gd name="T1" fmla="*/ 22 h 260"/>
                                      <a:gd name="T2" fmla="*/ 269 w 434"/>
                                      <a:gd name="T3" fmla="*/ 3 h 260"/>
                                      <a:gd name="T4" fmla="*/ 320 w 434"/>
                                      <a:gd name="T5" fmla="*/ 13 h 260"/>
                                      <a:gd name="T6" fmla="*/ 332 w 434"/>
                                      <a:gd name="T7" fmla="*/ 0 h 260"/>
                                      <a:gd name="T8" fmla="*/ 337 w 434"/>
                                      <a:gd name="T9" fmla="*/ 30 h 260"/>
                                      <a:gd name="T10" fmla="*/ 352 w 434"/>
                                      <a:gd name="T11" fmla="*/ 27 h 260"/>
                                      <a:gd name="T12" fmla="*/ 394 w 434"/>
                                      <a:gd name="T13" fmla="*/ 53 h 260"/>
                                      <a:gd name="T14" fmla="*/ 384 w 434"/>
                                      <a:gd name="T15" fmla="*/ 88 h 260"/>
                                      <a:gd name="T16" fmla="*/ 397 w 434"/>
                                      <a:gd name="T17" fmla="*/ 118 h 260"/>
                                      <a:gd name="T18" fmla="*/ 430 w 434"/>
                                      <a:gd name="T19" fmla="*/ 130 h 260"/>
                                      <a:gd name="T20" fmla="*/ 434 w 434"/>
                                      <a:gd name="T21" fmla="*/ 153 h 260"/>
                                      <a:gd name="T22" fmla="*/ 415 w 434"/>
                                      <a:gd name="T23" fmla="*/ 208 h 260"/>
                                      <a:gd name="T24" fmla="*/ 395 w 434"/>
                                      <a:gd name="T25" fmla="*/ 202 h 260"/>
                                      <a:gd name="T26" fmla="*/ 390 w 434"/>
                                      <a:gd name="T27" fmla="*/ 217 h 260"/>
                                      <a:gd name="T28" fmla="*/ 350 w 434"/>
                                      <a:gd name="T29" fmla="*/ 218 h 260"/>
                                      <a:gd name="T30" fmla="*/ 326 w 434"/>
                                      <a:gd name="T31" fmla="*/ 238 h 260"/>
                                      <a:gd name="T32" fmla="*/ 317 w 434"/>
                                      <a:gd name="T33" fmla="*/ 227 h 260"/>
                                      <a:gd name="T34" fmla="*/ 267 w 434"/>
                                      <a:gd name="T35" fmla="*/ 242 h 260"/>
                                      <a:gd name="T36" fmla="*/ 251 w 434"/>
                                      <a:gd name="T37" fmla="*/ 232 h 260"/>
                                      <a:gd name="T38" fmla="*/ 229 w 434"/>
                                      <a:gd name="T39" fmla="*/ 253 h 260"/>
                                      <a:gd name="T40" fmla="*/ 165 w 434"/>
                                      <a:gd name="T41" fmla="*/ 260 h 260"/>
                                      <a:gd name="T42" fmla="*/ 166 w 434"/>
                                      <a:gd name="T43" fmla="*/ 215 h 260"/>
                                      <a:gd name="T44" fmla="*/ 146 w 434"/>
                                      <a:gd name="T45" fmla="*/ 213 h 260"/>
                                      <a:gd name="T46" fmla="*/ 130 w 434"/>
                                      <a:gd name="T47" fmla="*/ 230 h 260"/>
                                      <a:gd name="T48" fmla="*/ 106 w 434"/>
                                      <a:gd name="T49" fmla="*/ 248 h 260"/>
                                      <a:gd name="T50" fmla="*/ 85 w 434"/>
                                      <a:gd name="T51" fmla="*/ 229 h 260"/>
                                      <a:gd name="T52" fmla="*/ 85 w 434"/>
                                      <a:gd name="T53" fmla="*/ 184 h 260"/>
                                      <a:gd name="T54" fmla="*/ 61 w 434"/>
                                      <a:gd name="T55" fmla="*/ 178 h 260"/>
                                      <a:gd name="T56" fmla="*/ 45 w 434"/>
                                      <a:gd name="T57" fmla="*/ 152 h 260"/>
                                      <a:gd name="T58" fmla="*/ 0 w 434"/>
                                      <a:gd name="T59" fmla="*/ 127 h 260"/>
                                      <a:gd name="T60" fmla="*/ 15 w 434"/>
                                      <a:gd name="T61" fmla="*/ 85 h 260"/>
                                      <a:gd name="T62" fmla="*/ 31 w 434"/>
                                      <a:gd name="T63" fmla="*/ 85 h 260"/>
                                      <a:gd name="T64" fmla="*/ 55 w 434"/>
                                      <a:gd name="T65" fmla="*/ 57 h 260"/>
                                      <a:gd name="T66" fmla="*/ 89 w 434"/>
                                      <a:gd name="T67" fmla="*/ 67 h 260"/>
                                      <a:gd name="T68" fmla="*/ 104 w 434"/>
                                      <a:gd name="T69" fmla="*/ 33 h 260"/>
                                      <a:gd name="T70" fmla="*/ 132 w 434"/>
                                      <a:gd name="T71" fmla="*/ 19 h 260"/>
                                      <a:gd name="T72" fmla="*/ 151 w 434"/>
                                      <a:gd name="T73" fmla="*/ 79 h 260"/>
                                      <a:gd name="T74" fmla="*/ 197 w 434"/>
                                      <a:gd name="T75" fmla="*/ 39 h 260"/>
                                      <a:gd name="T76" fmla="*/ 202 w 434"/>
                                      <a:gd name="T77" fmla="*/ 10 h 260"/>
                                      <a:gd name="T78" fmla="*/ 224 w 434"/>
                                      <a:gd name="T79" fmla="*/ 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4" h="260">
                                        <a:moveTo>
                                          <a:pt x="224" y="22"/>
                                        </a:moveTo>
                                        <a:lnTo>
                                          <a:pt x="269" y="3"/>
                                        </a:lnTo>
                                        <a:lnTo>
                                          <a:pt x="320" y="13"/>
                                        </a:lnTo>
                                        <a:lnTo>
                                          <a:pt x="332" y="0"/>
                                        </a:lnTo>
                                        <a:lnTo>
                                          <a:pt x="337" y="30"/>
                                        </a:lnTo>
                                        <a:lnTo>
                                          <a:pt x="352" y="27"/>
                                        </a:lnTo>
                                        <a:lnTo>
                                          <a:pt x="394" y="53"/>
                                        </a:lnTo>
                                        <a:lnTo>
                                          <a:pt x="384" y="88"/>
                                        </a:lnTo>
                                        <a:lnTo>
                                          <a:pt x="397" y="118"/>
                                        </a:lnTo>
                                        <a:lnTo>
                                          <a:pt x="430" y="130"/>
                                        </a:lnTo>
                                        <a:lnTo>
                                          <a:pt x="434" y="153"/>
                                        </a:lnTo>
                                        <a:lnTo>
                                          <a:pt x="415" y="208"/>
                                        </a:lnTo>
                                        <a:lnTo>
                                          <a:pt x="395" y="202"/>
                                        </a:lnTo>
                                        <a:lnTo>
                                          <a:pt x="390" y="217"/>
                                        </a:lnTo>
                                        <a:lnTo>
                                          <a:pt x="350" y="218"/>
                                        </a:lnTo>
                                        <a:lnTo>
                                          <a:pt x="326" y="238"/>
                                        </a:lnTo>
                                        <a:lnTo>
                                          <a:pt x="317" y="227"/>
                                        </a:lnTo>
                                        <a:lnTo>
                                          <a:pt x="267" y="242"/>
                                        </a:lnTo>
                                        <a:lnTo>
                                          <a:pt x="251" y="232"/>
                                        </a:lnTo>
                                        <a:lnTo>
                                          <a:pt x="229" y="253"/>
                                        </a:lnTo>
                                        <a:lnTo>
                                          <a:pt x="165" y="260"/>
                                        </a:lnTo>
                                        <a:lnTo>
                                          <a:pt x="166" y="215"/>
                                        </a:lnTo>
                                        <a:lnTo>
                                          <a:pt x="146" y="213"/>
                                        </a:lnTo>
                                        <a:lnTo>
                                          <a:pt x="130" y="230"/>
                                        </a:lnTo>
                                        <a:lnTo>
                                          <a:pt x="106" y="248"/>
                                        </a:lnTo>
                                        <a:lnTo>
                                          <a:pt x="85" y="229"/>
                                        </a:lnTo>
                                        <a:lnTo>
                                          <a:pt x="85" y="184"/>
                                        </a:lnTo>
                                        <a:lnTo>
                                          <a:pt x="61" y="178"/>
                                        </a:lnTo>
                                        <a:lnTo>
                                          <a:pt x="45" y="152"/>
                                        </a:lnTo>
                                        <a:lnTo>
                                          <a:pt x="0" y="127"/>
                                        </a:lnTo>
                                        <a:lnTo>
                                          <a:pt x="15" y="85"/>
                                        </a:lnTo>
                                        <a:lnTo>
                                          <a:pt x="31" y="85"/>
                                        </a:lnTo>
                                        <a:lnTo>
                                          <a:pt x="55" y="57"/>
                                        </a:lnTo>
                                        <a:lnTo>
                                          <a:pt x="89" y="67"/>
                                        </a:lnTo>
                                        <a:lnTo>
                                          <a:pt x="104" y="33"/>
                                        </a:lnTo>
                                        <a:lnTo>
                                          <a:pt x="132" y="19"/>
                                        </a:lnTo>
                                        <a:lnTo>
                                          <a:pt x="151" y="79"/>
                                        </a:lnTo>
                                        <a:lnTo>
                                          <a:pt x="197" y="39"/>
                                        </a:lnTo>
                                        <a:lnTo>
                                          <a:pt x="202" y="10"/>
                                        </a:lnTo>
                                        <a:lnTo>
                                          <a:pt x="224" y="22"/>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93" name="Freeform 269"/>
                                  <p:cNvSpPr>
                                    <a:spLocks/>
                                  </p:cNvSpPr>
                                  <p:nvPr/>
                                </p:nvSpPr>
                                <p:spPr bwMode="auto">
                                  <a:xfrm>
                                    <a:off x="7280965" y="3820642"/>
                                    <a:ext cx="573308" cy="709444"/>
                                  </a:xfrm>
                                  <a:custGeom>
                                    <a:avLst/>
                                    <a:gdLst>
                                      <a:gd name="T0" fmla="*/ 79 w 299"/>
                                      <a:gd name="T1" fmla="*/ 16 h 370"/>
                                      <a:gd name="T2" fmla="*/ 85 w 299"/>
                                      <a:gd name="T3" fmla="*/ 65 h 370"/>
                                      <a:gd name="T4" fmla="*/ 96 w 299"/>
                                      <a:gd name="T5" fmla="*/ 76 h 370"/>
                                      <a:gd name="T6" fmla="*/ 111 w 299"/>
                                      <a:gd name="T7" fmla="*/ 66 h 370"/>
                                      <a:gd name="T8" fmla="*/ 133 w 299"/>
                                      <a:gd name="T9" fmla="*/ 80 h 370"/>
                                      <a:gd name="T10" fmla="*/ 164 w 299"/>
                                      <a:gd name="T11" fmla="*/ 75 h 370"/>
                                      <a:gd name="T12" fmla="*/ 199 w 299"/>
                                      <a:gd name="T13" fmla="*/ 31 h 370"/>
                                      <a:gd name="T14" fmla="*/ 235 w 299"/>
                                      <a:gd name="T15" fmla="*/ 55 h 370"/>
                                      <a:gd name="T16" fmla="*/ 285 w 299"/>
                                      <a:gd name="T17" fmla="*/ 0 h 370"/>
                                      <a:gd name="T18" fmla="*/ 299 w 299"/>
                                      <a:gd name="T19" fmla="*/ 36 h 370"/>
                                      <a:gd name="T20" fmla="*/ 291 w 299"/>
                                      <a:gd name="T21" fmla="*/ 61 h 370"/>
                                      <a:gd name="T22" fmla="*/ 268 w 299"/>
                                      <a:gd name="T23" fmla="*/ 72 h 370"/>
                                      <a:gd name="T24" fmla="*/ 265 w 299"/>
                                      <a:gd name="T25" fmla="*/ 92 h 370"/>
                                      <a:gd name="T26" fmla="*/ 269 w 299"/>
                                      <a:gd name="T27" fmla="*/ 135 h 370"/>
                                      <a:gd name="T28" fmla="*/ 260 w 299"/>
                                      <a:gd name="T29" fmla="*/ 160 h 370"/>
                                      <a:gd name="T30" fmla="*/ 238 w 299"/>
                                      <a:gd name="T31" fmla="*/ 176 h 370"/>
                                      <a:gd name="T32" fmla="*/ 178 w 299"/>
                                      <a:gd name="T33" fmla="*/ 266 h 370"/>
                                      <a:gd name="T34" fmla="*/ 165 w 299"/>
                                      <a:gd name="T35" fmla="*/ 299 h 370"/>
                                      <a:gd name="T36" fmla="*/ 136 w 299"/>
                                      <a:gd name="T37" fmla="*/ 314 h 370"/>
                                      <a:gd name="T38" fmla="*/ 136 w 299"/>
                                      <a:gd name="T39" fmla="*/ 336 h 370"/>
                                      <a:gd name="T40" fmla="*/ 114 w 299"/>
                                      <a:gd name="T41" fmla="*/ 341 h 370"/>
                                      <a:gd name="T42" fmla="*/ 105 w 299"/>
                                      <a:gd name="T43" fmla="*/ 359 h 370"/>
                                      <a:gd name="T44" fmla="*/ 66 w 299"/>
                                      <a:gd name="T45" fmla="*/ 367 h 370"/>
                                      <a:gd name="T46" fmla="*/ 43 w 299"/>
                                      <a:gd name="T47" fmla="*/ 370 h 370"/>
                                      <a:gd name="T48" fmla="*/ 31 w 299"/>
                                      <a:gd name="T49" fmla="*/ 352 h 370"/>
                                      <a:gd name="T50" fmla="*/ 49 w 299"/>
                                      <a:gd name="T51" fmla="*/ 339 h 370"/>
                                      <a:gd name="T52" fmla="*/ 50 w 299"/>
                                      <a:gd name="T53" fmla="*/ 302 h 370"/>
                                      <a:gd name="T54" fmla="*/ 30 w 299"/>
                                      <a:gd name="T55" fmla="*/ 294 h 370"/>
                                      <a:gd name="T56" fmla="*/ 39 w 299"/>
                                      <a:gd name="T57" fmla="*/ 269 h 370"/>
                                      <a:gd name="T58" fmla="*/ 41 w 299"/>
                                      <a:gd name="T59" fmla="*/ 242 h 370"/>
                                      <a:gd name="T60" fmla="*/ 29 w 299"/>
                                      <a:gd name="T61" fmla="*/ 237 h 370"/>
                                      <a:gd name="T62" fmla="*/ 30 w 299"/>
                                      <a:gd name="T63" fmla="*/ 212 h 370"/>
                                      <a:gd name="T64" fmla="*/ 54 w 299"/>
                                      <a:gd name="T65" fmla="*/ 212 h 370"/>
                                      <a:gd name="T66" fmla="*/ 68 w 299"/>
                                      <a:gd name="T67" fmla="*/ 170 h 370"/>
                                      <a:gd name="T68" fmla="*/ 50 w 299"/>
                                      <a:gd name="T69" fmla="*/ 146 h 370"/>
                                      <a:gd name="T70" fmla="*/ 23 w 299"/>
                                      <a:gd name="T71" fmla="*/ 155 h 370"/>
                                      <a:gd name="T72" fmla="*/ 0 w 299"/>
                                      <a:gd name="T73" fmla="*/ 134 h 370"/>
                                      <a:gd name="T74" fmla="*/ 39 w 299"/>
                                      <a:gd name="T75" fmla="*/ 49 h 370"/>
                                      <a:gd name="T76" fmla="*/ 79 w 299"/>
                                      <a:gd name="T77" fmla="*/ 1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9" h="370">
                                        <a:moveTo>
                                          <a:pt x="79" y="16"/>
                                        </a:moveTo>
                                        <a:lnTo>
                                          <a:pt x="85" y="65"/>
                                        </a:lnTo>
                                        <a:lnTo>
                                          <a:pt x="96" y="76"/>
                                        </a:lnTo>
                                        <a:lnTo>
                                          <a:pt x="111" y="66"/>
                                        </a:lnTo>
                                        <a:lnTo>
                                          <a:pt x="133" y="80"/>
                                        </a:lnTo>
                                        <a:lnTo>
                                          <a:pt x="164" y="75"/>
                                        </a:lnTo>
                                        <a:lnTo>
                                          <a:pt x="199" y="31"/>
                                        </a:lnTo>
                                        <a:lnTo>
                                          <a:pt x="235" y="55"/>
                                        </a:lnTo>
                                        <a:lnTo>
                                          <a:pt x="285" y="0"/>
                                        </a:lnTo>
                                        <a:lnTo>
                                          <a:pt x="299" y="36"/>
                                        </a:lnTo>
                                        <a:lnTo>
                                          <a:pt x="291" y="61"/>
                                        </a:lnTo>
                                        <a:lnTo>
                                          <a:pt x="268" y="72"/>
                                        </a:lnTo>
                                        <a:lnTo>
                                          <a:pt x="265" y="92"/>
                                        </a:lnTo>
                                        <a:lnTo>
                                          <a:pt x="269" y="135"/>
                                        </a:lnTo>
                                        <a:lnTo>
                                          <a:pt x="260" y="160"/>
                                        </a:lnTo>
                                        <a:lnTo>
                                          <a:pt x="238" y="176"/>
                                        </a:lnTo>
                                        <a:lnTo>
                                          <a:pt x="178" y="266"/>
                                        </a:lnTo>
                                        <a:lnTo>
                                          <a:pt x="165" y="299"/>
                                        </a:lnTo>
                                        <a:lnTo>
                                          <a:pt x="136" y="314"/>
                                        </a:lnTo>
                                        <a:lnTo>
                                          <a:pt x="136" y="336"/>
                                        </a:lnTo>
                                        <a:lnTo>
                                          <a:pt x="114" y="341"/>
                                        </a:lnTo>
                                        <a:lnTo>
                                          <a:pt x="105" y="359"/>
                                        </a:lnTo>
                                        <a:lnTo>
                                          <a:pt x="66" y="367"/>
                                        </a:lnTo>
                                        <a:lnTo>
                                          <a:pt x="43" y="370"/>
                                        </a:lnTo>
                                        <a:lnTo>
                                          <a:pt x="31" y="352"/>
                                        </a:lnTo>
                                        <a:lnTo>
                                          <a:pt x="49" y="339"/>
                                        </a:lnTo>
                                        <a:lnTo>
                                          <a:pt x="50" y="302"/>
                                        </a:lnTo>
                                        <a:lnTo>
                                          <a:pt x="30" y="294"/>
                                        </a:lnTo>
                                        <a:lnTo>
                                          <a:pt x="39" y="269"/>
                                        </a:lnTo>
                                        <a:lnTo>
                                          <a:pt x="41" y="242"/>
                                        </a:lnTo>
                                        <a:lnTo>
                                          <a:pt x="29" y="237"/>
                                        </a:lnTo>
                                        <a:lnTo>
                                          <a:pt x="30" y="212"/>
                                        </a:lnTo>
                                        <a:lnTo>
                                          <a:pt x="54" y="212"/>
                                        </a:lnTo>
                                        <a:lnTo>
                                          <a:pt x="68" y="170"/>
                                        </a:lnTo>
                                        <a:lnTo>
                                          <a:pt x="50" y="146"/>
                                        </a:lnTo>
                                        <a:lnTo>
                                          <a:pt x="23" y="155"/>
                                        </a:lnTo>
                                        <a:lnTo>
                                          <a:pt x="0" y="134"/>
                                        </a:lnTo>
                                        <a:lnTo>
                                          <a:pt x="39" y="49"/>
                                        </a:lnTo>
                                        <a:lnTo>
                                          <a:pt x="79" y="16"/>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94" name="Freeform 270"/>
                                  <p:cNvSpPr>
                                    <a:spLocks/>
                                  </p:cNvSpPr>
                                  <p:nvPr/>
                                </p:nvSpPr>
                                <p:spPr bwMode="auto">
                                  <a:xfrm>
                                    <a:off x="6931994" y="3862825"/>
                                    <a:ext cx="479354" cy="929948"/>
                                  </a:xfrm>
                                  <a:custGeom>
                                    <a:avLst/>
                                    <a:gdLst>
                                      <a:gd name="T0" fmla="*/ 221 w 250"/>
                                      <a:gd name="T1" fmla="*/ 247 h 485"/>
                                      <a:gd name="T2" fmla="*/ 223 w 250"/>
                                      <a:gd name="T3" fmla="*/ 220 h 485"/>
                                      <a:gd name="T4" fmla="*/ 211 w 250"/>
                                      <a:gd name="T5" fmla="*/ 215 h 485"/>
                                      <a:gd name="T6" fmla="*/ 212 w 250"/>
                                      <a:gd name="T7" fmla="*/ 190 h 485"/>
                                      <a:gd name="T8" fmla="*/ 236 w 250"/>
                                      <a:gd name="T9" fmla="*/ 190 h 485"/>
                                      <a:gd name="T10" fmla="*/ 250 w 250"/>
                                      <a:gd name="T11" fmla="*/ 148 h 485"/>
                                      <a:gd name="T12" fmla="*/ 232 w 250"/>
                                      <a:gd name="T13" fmla="*/ 124 h 485"/>
                                      <a:gd name="T14" fmla="*/ 205 w 250"/>
                                      <a:gd name="T15" fmla="*/ 133 h 485"/>
                                      <a:gd name="T16" fmla="*/ 182 w 250"/>
                                      <a:gd name="T17" fmla="*/ 112 h 485"/>
                                      <a:gd name="T18" fmla="*/ 221 w 250"/>
                                      <a:gd name="T19" fmla="*/ 27 h 485"/>
                                      <a:gd name="T20" fmla="*/ 197 w 250"/>
                                      <a:gd name="T21" fmla="*/ 0 h 485"/>
                                      <a:gd name="T22" fmla="*/ 170 w 250"/>
                                      <a:gd name="T23" fmla="*/ 8 h 485"/>
                                      <a:gd name="T24" fmla="*/ 166 w 250"/>
                                      <a:gd name="T25" fmla="*/ 33 h 485"/>
                                      <a:gd name="T26" fmla="*/ 93 w 250"/>
                                      <a:gd name="T27" fmla="*/ 87 h 485"/>
                                      <a:gd name="T28" fmla="*/ 33 w 250"/>
                                      <a:gd name="T29" fmla="*/ 189 h 485"/>
                                      <a:gd name="T30" fmla="*/ 37 w 250"/>
                                      <a:gd name="T31" fmla="*/ 199 h 485"/>
                                      <a:gd name="T32" fmla="*/ 56 w 250"/>
                                      <a:gd name="T33" fmla="*/ 199 h 485"/>
                                      <a:gd name="T34" fmla="*/ 45 w 250"/>
                                      <a:gd name="T35" fmla="*/ 220 h 485"/>
                                      <a:gd name="T36" fmla="*/ 52 w 250"/>
                                      <a:gd name="T37" fmla="*/ 244 h 485"/>
                                      <a:gd name="T38" fmla="*/ 40 w 250"/>
                                      <a:gd name="T39" fmla="*/ 262 h 485"/>
                                      <a:gd name="T40" fmla="*/ 52 w 250"/>
                                      <a:gd name="T41" fmla="*/ 283 h 485"/>
                                      <a:gd name="T42" fmla="*/ 0 w 250"/>
                                      <a:gd name="T43" fmla="*/ 348 h 485"/>
                                      <a:gd name="T44" fmla="*/ 28 w 250"/>
                                      <a:gd name="T45" fmla="*/ 369 h 485"/>
                                      <a:gd name="T46" fmla="*/ 65 w 250"/>
                                      <a:gd name="T47" fmla="*/ 372 h 485"/>
                                      <a:gd name="T48" fmla="*/ 75 w 250"/>
                                      <a:gd name="T49" fmla="*/ 400 h 485"/>
                                      <a:gd name="T50" fmla="*/ 65 w 250"/>
                                      <a:gd name="T51" fmla="*/ 407 h 485"/>
                                      <a:gd name="T52" fmla="*/ 67 w 250"/>
                                      <a:gd name="T53" fmla="*/ 455 h 485"/>
                                      <a:gd name="T54" fmla="*/ 102 w 250"/>
                                      <a:gd name="T55" fmla="*/ 448 h 485"/>
                                      <a:gd name="T56" fmla="*/ 125 w 250"/>
                                      <a:gd name="T57" fmla="*/ 455 h 485"/>
                                      <a:gd name="T58" fmla="*/ 120 w 250"/>
                                      <a:gd name="T59" fmla="*/ 475 h 485"/>
                                      <a:gd name="T60" fmla="*/ 132 w 250"/>
                                      <a:gd name="T61" fmla="*/ 484 h 485"/>
                                      <a:gd name="T62" fmla="*/ 146 w 250"/>
                                      <a:gd name="T63" fmla="*/ 473 h 485"/>
                                      <a:gd name="T64" fmla="*/ 162 w 250"/>
                                      <a:gd name="T65" fmla="*/ 485 h 485"/>
                                      <a:gd name="T66" fmla="*/ 187 w 250"/>
                                      <a:gd name="T67" fmla="*/ 453 h 485"/>
                                      <a:gd name="T68" fmla="*/ 198 w 250"/>
                                      <a:gd name="T69" fmla="*/ 408 h 485"/>
                                      <a:gd name="T70" fmla="*/ 213 w 250"/>
                                      <a:gd name="T71" fmla="*/ 388 h 485"/>
                                      <a:gd name="T72" fmla="*/ 236 w 250"/>
                                      <a:gd name="T73" fmla="*/ 397 h 485"/>
                                      <a:gd name="T74" fmla="*/ 248 w 250"/>
                                      <a:gd name="T75" fmla="*/ 345 h 485"/>
                                      <a:gd name="T76" fmla="*/ 225 w 250"/>
                                      <a:gd name="T77" fmla="*/ 348 h 485"/>
                                      <a:gd name="T78" fmla="*/ 213 w 250"/>
                                      <a:gd name="T79" fmla="*/ 330 h 485"/>
                                      <a:gd name="T80" fmla="*/ 231 w 250"/>
                                      <a:gd name="T81" fmla="*/ 317 h 485"/>
                                      <a:gd name="T82" fmla="*/ 232 w 250"/>
                                      <a:gd name="T83" fmla="*/ 280 h 485"/>
                                      <a:gd name="T84" fmla="*/ 212 w 250"/>
                                      <a:gd name="T85" fmla="*/ 272 h 485"/>
                                      <a:gd name="T86" fmla="*/ 221 w 250"/>
                                      <a:gd name="T87" fmla="*/ 24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0" h="485">
                                        <a:moveTo>
                                          <a:pt x="221" y="247"/>
                                        </a:moveTo>
                                        <a:lnTo>
                                          <a:pt x="223" y="220"/>
                                        </a:lnTo>
                                        <a:lnTo>
                                          <a:pt x="211" y="215"/>
                                        </a:lnTo>
                                        <a:lnTo>
                                          <a:pt x="212" y="190"/>
                                        </a:lnTo>
                                        <a:lnTo>
                                          <a:pt x="236" y="190"/>
                                        </a:lnTo>
                                        <a:lnTo>
                                          <a:pt x="250" y="148"/>
                                        </a:lnTo>
                                        <a:lnTo>
                                          <a:pt x="232" y="124"/>
                                        </a:lnTo>
                                        <a:lnTo>
                                          <a:pt x="205" y="133"/>
                                        </a:lnTo>
                                        <a:lnTo>
                                          <a:pt x="182" y="112"/>
                                        </a:lnTo>
                                        <a:lnTo>
                                          <a:pt x="221" y="27"/>
                                        </a:lnTo>
                                        <a:lnTo>
                                          <a:pt x="197" y="0"/>
                                        </a:lnTo>
                                        <a:lnTo>
                                          <a:pt x="170" y="8"/>
                                        </a:lnTo>
                                        <a:lnTo>
                                          <a:pt x="166" y="33"/>
                                        </a:lnTo>
                                        <a:lnTo>
                                          <a:pt x="93" y="87"/>
                                        </a:lnTo>
                                        <a:lnTo>
                                          <a:pt x="33" y="189"/>
                                        </a:lnTo>
                                        <a:lnTo>
                                          <a:pt x="37" y="199"/>
                                        </a:lnTo>
                                        <a:lnTo>
                                          <a:pt x="56" y="199"/>
                                        </a:lnTo>
                                        <a:lnTo>
                                          <a:pt x="45" y="220"/>
                                        </a:lnTo>
                                        <a:lnTo>
                                          <a:pt x="52" y="244"/>
                                        </a:lnTo>
                                        <a:lnTo>
                                          <a:pt x="40" y="262"/>
                                        </a:lnTo>
                                        <a:lnTo>
                                          <a:pt x="52" y="283"/>
                                        </a:lnTo>
                                        <a:lnTo>
                                          <a:pt x="0" y="348"/>
                                        </a:lnTo>
                                        <a:lnTo>
                                          <a:pt x="28" y="369"/>
                                        </a:lnTo>
                                        <a:lnTo>
                                          <a:pt x="65" y="372"/>
                                        </a:lnTo>
                                        <a:lnTo>
                                          <a:pt x="75" y="400"/>
                                        </a:lnTo>
                                        <a:lnTo>
                                          <a:pt x="65" y="407"/>
                                        </a:lnTo>
                                        <a:lnTo>
                                          <a:pt x="67" y="455"/>
                                        </a:lnTo>
                                        <a:lnTo>
                                          <a:pt x="102" y="448"/>
                                        </a:lnTo>
                                        <a:lnTo>
                                          <a:pt x="125" y="455"/>
                                        </a:lnTo>
                                        <a:lnTo>
                                          <a:pt x="120" y="475"/>
                                        </a:lnTo>
                                        <a:lnTo>
                                          <a:pt x="132" y="484"/>
                                        </a:lnTo>
                                        <a:lnTo>
                                          <a:pt x="146" y="473"/>
                                        </a:lnTo>
                                        <a:lnTo>
                                          <a:pt x="162" y="485"/>
                                        </a:lnTo>
                                        <a:lnTo>
                                          <a:pt x="187" y="453"/>
                                        </a:lnTo>
                                        <a:lnTo>
                                          <a:pt x="198" y="408"/>
                                        </a:lnTo>
                                        <a:lnTo>
                                          <a:pt x="213" y="388"/>
                                        </a:lnTo>
                                        <a:lnTo>
                                          <a:pt x="236" y="397"/>
                                        </a:lnTo>
                                        <a:lnTo>
                                          <a:pt x="248" y="345"/>
                                        </a:lnTo>
                                        <a:lnTo>
                                          <a:pt x="225" y="348"/>
                                        </a:lnTo>
                                        <a:lnTo>
                                          <a:pt x="213" y="330"/>
                                        </a:lnTo>
                                        <a:lnTo>
                                          <a:pt x="231" y="317"/>
                                        </a:lnTo>
                                        <a:lnTo>
                                          <a:pt x="232" y="280"/>
                                        </a:lnTo>
                                        <a:lnTo>
                                          <a:pt x="212" y="272"/>
                                        </a:lnTo>
                                        <a:lnTo>
                                          <a:pt x="221" y="247"/>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95" name="Freeform 271"/>
                                  <p:cNvSpPr>
                                    <a:spLocks/>
                                  </p:cNvSpPr>
                                  <p:nvPr/>
                                </p:nvSpPr>
                                <p:spPr bwMode="auto">
                                  <a:xfrm>
                                    <a:off x="7050874" y="3047922"/>
                                    <a:ext cx="471685" cy="429501"/>
                                  </a:xfrm>
                                  <a:custGeom>
                                    <a:avLst/>
                                    <a:gdLst>
                                      <a:gd name="T0" fmla="*/ 156 w 246"/>
                                      <a:gd name="T1" fmla="*/ 50 h 224"/>
                                      <a:gd name="T2" fmla="*/ 183 w 246"/>
                                      <a:gd name="T3" fmla="*/ 40 h 224"/>
                                      <a:gd name="T4" fmla="*/ 218 w 246"/>
                                      <a:gd name="T5" fmla="*/ 57 h 224"/>
                                      <a:gd name="T6" fmla="*/ 219 w 246"/>
                                      <a:gd name="T7" fmla="*/ 115 h 224"/>
                                      <a:gd name="T8" fmla="*/ 246 w 246"/>
                                      <a:gd name="T9" fmla="*/ 142 h 224"/>
                                      <a:gd name="T10" fmla="*/ 233 w 246"/>
                                      <a:gd name="T11" fmla="*/ 167 h 224"/>
                                      <a:gd name="T12" fmla="*/ 199 w 246"/>
                                      <a:gd name="T13" fmla="*/ 172 h 224"/>
                                      <a:gd name="T14" fmla="*/ 170 w 246"/>
                                      <a:gd name="T15" fmla="*/ 210 h 224"/>
                                      <a:gd name="T16" fmla="*/ 120 w 246"/>
                                      <a:gd name="T17" fmla="*/ 224 h 224"/>
                                      <a:gd name="T18" fmla="*/ 114 w 246"/>
                                      <a:gd name="T19" fmla="*/ 209 h 224"/>
                                      <a:gd name="T20" fmla="*/ 60 w 246"/>
                                      <a:gd name="T21" fmla="*/ 214 h 224"/>
                                      <a:gd name="T22" fmla="*/ 24 w 246"/>
                                      <a:gd name="T23" fmla="*/ 183 h 224"/>
                                      <a:gd name="T24" fmla="*/ 53 w 246"/>
                                      <a:gd name="T25" fmla="*/ 154 h 224"/>
                                      <a:gd name="T26" fmla="*/ 46 w 246"/>
                                      <a:gd name="T27" fmla="*/ 92 h 224"/>
                                      <a:gd name="T28" fmla="*/ 5 w 246"/>
                                      <a:gd name="T29" fmla="*/ 70 h 224"/>
                                      <a:gd name="T30" fmla="*/ 0 w 246"/>
                                      <a:gd name="T31" fmla="*/ 39 h 224"/>
                                      <a:gd name="T32" fmla="*/ 18 w 246"/>
                                      <a:gd name="T33" fmla="*/ 37 h 224"/>
                                      <a:gd name="T34" fmla="*/ 26 w 246"/>
                                      <a:gd name="T35" fmla="*/ 13 h 224"/>
                                      <a:gd name="T36" fmla="*/ 39 w 246"/>
                                      <a:gd name="T37" fmla="*/ 9 h 224"/>
                                      <a:gd name="T38" fmla="*/ 69 w 246"/>
                                      <a:gd name="T39" fmla="*/ 19 h 224"/>
                                      <a:gd name="T40" fmla="*/ 135 w 246"/>
                                      <a:gd name="T41" fmla="*/ 9 h 224"/>
                                      <a:gd name="T42" fmla="*/ 165 w 246"/>
                                      <a:gd name="T43" fmla="*/ 0 h 224"/>
                                      <a:gd name="T44" fmla="*/ 156 w 246"/>
                                      <a:gd name="T45" fmla="*/ 5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6" h="224">
                                        <a:moveTo>
                                          <a:pt x="156" y="50"/>
                                        </a:moveTo>
                                        <a:lnTo>
                                          <a:pt x="183" y="40"/>
                                        </a:lnTo>
                                        <a:lnTo>
                                          <a:pt x="218" y="57"/>
                                        </a:lnTo>
                                        <a:lnTo>
                                          <a:pt x="219" y="115"/>
                                        </a:lnTo>
                                        <a:lnTo>
                                          <a:pt x="246" y="142"/>
                                        </a:lnTo>
                                        <a:lnTo>
                                          <a:pt x="233" y="167"/>
                                        </a:lnTo>
                                        <a:lnTo>
                                          <a:pt x="199" y="172"/>
                                        </a:lnTo>
                                        <a:lnTo>
                                          <a:pt x="170" y="210"/>
                                        </a:lnTo>
                                        <a:lnTo>
                                          <a:pt x="120" y="224"/>
                                        </a:lnTo>
                                        <a:lnTo>
                                          <a:pt x="114" y="209"/>
                                        </a:lnTo>
                                        <a:lnTo>
                                          <a:pt x="60" y="214"/>
                                        </a:lnTo>
                                        <a:lnTo>
                                          <a:pt x="24" y="183"/>
                                        </a:lnTo>
                                        <a:lnTo>
                                          <a:pt x="53" y="154"/>
                                        </a:lnTo>
                                        <a:lnTo>
                                          <a:pt x="46" y="92"/>
                                        </a:lnTo>
                                        <a:lnTo>
                                          <a:pt x="5" y="70"/>
                                        </a:lnTo>
                                        <a:lnTo>
                                          <a:pt x="0" y="39"/>
                                        </a:lnTo>
                                        <a:lnTo>
                                          <a:pt x="18" y="37"/>
                                        </a:lnTo>
                                        <a:lnTo>
                                          <a:pt x="26" y="13"/>
                                        </a:lnTo>
                                        <a:lnTo>
                                          <a:pt x="39" y="9"/>
                                        </a:lnTo>
                                        <a:lnTo>
                                          <a:pt x="69" y="19"/>
                                        </a:lnTo>
                                        <a:lnTo>
                                          <a:pt x="135" y="9"/>
                                        </a:lnTo>
                                        <a:lnTo>
                                          <a:pt x="165" y="0"/>
                                        </a:lnTo>
                                        <a:lnTo>
                                          <a:pt x="156" y="50"/>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96" name="Freeform 272"/>
                                  <p:cNvSpPr>
                                    <a:spLocks/>
                                  </p:cNvSpPr>
                                  <p:nvPr/>
                                </p:nvSpPr>
                                <p:spPr bwMode="auto">
                                  <a:xfrm>
                                    <a:off x="7269460" y="3285681"/>
                                    <a:ext cx="607822" cy="688353"/>
                                  </a:xfrm>
                                  <a:custGeom>
                                    <a:avLst/>
                                    <a:gdLst>
                                      <a:gd name="T0" fmla="*/ 85 w 317"/>
                                      <a:gd name="T1" fmla="*/ 295 h 359"/>
                                      <a:gd name="T2" fmla="*/ 91 w 317"/>
                                      <a:gd name="T3" fmla="*/ 344 h 359"/>
                                      <a:gd name="T4" fmla="*/ 102 w 317"/>
                                      <a:gd name="T5" fmla="*/ 355 h 359"/>
                                      <a:gd name="T6" fmla="*/ 117 w 317"/>
                                      <a:gd name="T7" fmla="*/ 345 h 359"/>
                                      <a:gd name="T8" fmla="*/ 139 w 317"/>
                                      <a:gd name="T9" fmla="*/ 359 h 359"/>
                                      <a:gd name="T10" fmla="*/ 170 w 317"/>
                                      <a:gd name="T11" fmla="*/ 354 h 359"/>
                                      <a:gd name="T12" fmla="*/ 205 w 317"/>
                                      <a:gd name="T13" fmla="*/ 310 h 359"/>
                                      <a:gd name="T14" fmla="*/ 241 w 317"/>
                                      <a:gd name="T15" fmla="*/ 334 h 359"/>
                                      <a:gd name="T16" fmla="*/ 291 w 317"/>
                                      <a:gd name="T17" fmla="*/ 279 h 359"/>
                                      <a:gd name="T18" fmla="*/ 294 w 317"/>
                                      <a:gd name="T19" fmla="*/ 253 h 359"/>
                                      <a:gd name="T20" fmla="*/ 311 w 317"/>
                                      <a:gd name="T21" fmla="*/ 226 h 359"/>
                                      <a:gd name="T22" fmla="*/ 312 w 317"/>
                                      <a:gd name="T23" fmla="*/ 153 h 359"/>
                                      <a:gd name="T24" fmla="*/ 317 w 317"/>
                                      <a:gd name="T25" fmla="*/ 116 h 359"/>
                                      <a:gd name="T26" fmla="*/ 299 w 317"/>
                                      <a:gd name="T27" fmla="*/ 65 h 359"/>
                                      <a:gd name="T28" fmla="*/ 251 w 317"/>
                                      <a:gd name="T29" fmla="*/ 85 h 359"/>
                                      <a:gd name="T30" fmla="*/ 230 w 317"/>
                                      <a:gd name="T31" fmla="*/ 79 h 359"/>
                                      <a:gd name="T32" fmla="*/ 227 w 317"/>
                                      <a:gd name="T33" fmla="*/ 13 h 359"/>
                                      <a:gd name="T34" fmla="*/ 211 w 317"/>
                                      <a:gd name="T35" fmla="*/ 0 h 359"/>
                                      <a:gd name="T36" fmla="*/ 191 w 317"/>
                                      <a:gd name="T37" fmla="*/ 36 h 359"/>
                                      <a:gd name="T38" fmla="*/ 152 w 317"/>
                                      <a:gd name="T39" fmla="*/ 39 h 359"/>
                                      <a:gd name="T40" fmla="*/ 132 w 317"/>
                                      <a:gd name="T41" fmla="*/ 18 h 359"/>
                                      <a:gd name="T42" fmla="*/ 119 w 317"/>
                                      <a:gd name="T43" fmla="*/ 43 h 359"/>
                                      <a:gd name="T44" fmla="*/ 85 w 317"/>
                                      <a:gd name="T45" fmla="*/ 48 h 359"/>
                                      <a:gd name="T46" fmla="*/ 56 w 317"/>
                                      <a:gd name="T47" fmla="*/ 86 h 359"/>
                                      <a:gd name="T48" fmla="*/ 6 w 317"/>
                                      <a:gd name="T49" fmla="*/ 100 h 359"/>
                                      <a:gd name="T50" fmla="*/ 0 w 317"/>
                                      <a:gd name="T51" fmla="*/ 136 h 359"/>
                                      <a:gd name="T52" fmla="*/ 19 w 317"/>
                                      <a:gd name="T53" fmla="*/ 158 h 359"/>
                                      <a:gd name="T54" fmla="*/ 11 w 317"/>
                                      <a:gd name="T55" fmla="*/ 176 h 359"/>
                                      <a:gd name="T56" fmla="*/ 36 w 317"/>
                                      <a:gd name="T57" fmla="*/ 186 h 359"/>
                                      <a:gd name="T58" fmla="*/ 34 w 317"/>
                                      <a:gd name="T59" fmla="*/ 206 h 359"/>
                                      <a:gd name="T60" fmla="*/ 56 w 317"/>
                                      <a:gd name="T61" fmla="*/ 213 h 359"/>
                                      <a:gd name="T62" fmla="*/ 50 w 317"/>
                                      <a:gd name="T63" fmla="*/ 265 h 359"/>
                                      <a:gd name="T64" fmla="*/ 72 w 317"/>
                                      <a:gd name="T65" fmla="*/ 271 h 359"/>
                                      <a:gd name="T66" fmla="*/ 85 w 317"/>
                                      <a:gd name="T67" fmla="*/ 29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7" h="359">
                                        <a:moveTo>
                                          <a:pt x="85" y="295"/>
                                        </a:moveTo>
                                        <a:lnTo>
                                          <a:pt x="91" y="344"/>
                                        </a:lnTo>
                                        <a:lnTo>
                                          <a:pt x="102" y="355"/>
                                        </a:lnTo>
                                        <a:lnTo>
                                          <a:pt x="117" y="345"/>
                                        </a:lnTo>
                                        <a:lnTo>
                                          <a:pt x="139" y="359"/>
                                        </a:lnTo>
                                        <a:lnTo>
                                          <a:pt x="170" y="354"/>
                                        </a:lnTo>
                                        <a:lnTo>
                                          <a:pt x="205" y="310"/>
                                        </a:lnTo>
                                        <a:lnTo>
                                          <a:pt x="241" y="334"/>
                                        </a:lnTo>
                                        <a:lnTo>
                                          <a:pt x="291" y="279"/>
                                        </a:lnTo>
                                        <a:lnTo>
                                          <a:pt x="294" y="253"/>
                                        </a:lnTo>
                                        <a:lnTo>
                                          <a:pt x="311" y="226"/>
                                        </a:lnTo>
                                        <a:lnTo>
                                          <a:pt x="312" y="153"/>
                                        </a:lnTo>
                                        <a:lnTo>
                                          <a:pt x="317" y="116"/>
                                        </a:lnTo>
                                        <a:lnTo>
                                          <a:pt x="299" y="65"/>
                                        </a:lnTo>
                                        <a:lnTo>
                                          <a:pt x="251" y="85"/>
                                        </a:lnTo>
                                        <a:lnTo>
                                          <a:pt x="230" y="79"/>
                                        </a:lnTo>
                                        <a:lnTo>
                                          <a:pt x="227" y="13"/>
                                        </a:lnTo>
                                        <a:lnTo>
                                          <a:pt x="211" y="0"/>
                                        </a:lnTo>
                                        <a:lnTo>
                                          <a:pt x="191" y="36"/>
                                        </a:lnTo>
                                        <a:lnTo>
                                          <a:pt x="152" y="39"/>
                                        </a:lnTo>
                                        <a:lnTo>
                                          <a:pt x="132" y="18"/>
                                        </a:lnTo>
                                        <a:lnTo>
                                          <a:pt x="119" y="43"/>
                                        </a:lnTo>
                                        <a:lnTo>
                                          <a:pt x="85" y="48"/>
                                        </a:lnTo>
                                        <a:lnTo>
                                          <a:pt x="56" y="86"/>
                                        </a:lnTo>
                                        <a:lnTo>
                                          <a:pt x="6" y="100"/>
                                        </a:lnTo>
                                        <a:lnTo>
                                          <a:pt x="0" y="136"/>
                                        </a:lnTo>
                                        <a:lnTo>
                                          <a:pt x="19" y="158"/>
                                        </a:lnTo>
                                        <a:lnTo>
                                          <a:pt x="11" y="176"/>
                                        </a:lnTo>
                                        <a:lnTo>
                                          <a:pt x="36" y="186"/>
                                        </a:lnTo>
                                        <a:lnTo>
                                          <a:pt x="34" y="206"/>
                                        </a:lnTo>
                                        <a:lnTo>
                                          <a:pt x="56" y="213"/>
                                        </a:lnTo>
                                        <a:lnTo>
                                          <a:pt x="50" y="265"/>
                                        </a:lnTo>
                                        <a:lnTo>
                                          <a:pt x="72" y="271"/>
                                        </a:lnTo>
                                        <a:lnTo>
                                          <a:pt x="85" y="295"/>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98" name="Freeform 293"/>
                                  <p:cNvSpPr>
                                    <a:spLocks/>
                                  </p:cNvSpPr>
                                  <p:nvPr/>
                                </p:nvSpPr>
                                <p:spPr bwMode="auto">
                                  <a:xfrm>
                                    <a:off x="6721078" y="5141743"/>
                                    <a:ext cx="680684" cy="709444"/>
                                  </a:xfrm>
                                  <a:custGeom>
                                    <a:avLst/>
                                    <a:gdLst>
                                      <a:gd name="T0" fmla="*/ 201 w 355"/>
                                      <a:gd name="T1" fmla="*/ 77 h 370"/>
                                      <a:gd name="T2" fmla="*/ 222 w 355"/>
                                      <a:gd name="T3" fmla="*/ 96 h 370"/>
                                      <a:gd name="T4" fmla="*/ 246 w 355"/>
                                      <a:gd name="T5" fmla="*/ 78 h 370"/>
                                      <a:gd name="T6" fmla="*/ 262 w 355"/>
                                      <a:gd name="T7" fmla="*/ 61 h 370"/>
                                      <a:gd name="T8" fmla="*/ 282 w 355"/>
                                      <a:gd name="T9" fmla="*/ 63 h 370"/>
                                      <a:gd name="T10" fmla="*/ 281 w 355"/>
                                      <a:gd name="T11" fmla="*/ 108 h 370"/>
                                      <a:gd name="T12" fmla="*/ 345 w 355"/>
                                      <a:gd name="T13" fmla="*/ 101 h 370"/>
                                      <a:gd name="T14" fmla="*/ 355 w 355"/>
                                      <a:gd name="T15" fmla="*/ 171 h 370"/>
                                      <a:gd name="T16" fmla="*/ 355 w 355"/>
                                      <a:gd name="T17" fmla="*/ 245 h 370"/>
                                      <a:gd name="T18" fmla="*/ 336 w 355"/>
                                      <a:gd name="T19" fmla="*/ 261 h 370"/>
                                      <a:gd name="T20" fmla="*/ 278 w 355"/>
                                      <a:gd name="T21" fmla="*/ 258 h 370"/>
                                      <a:gd name="T22" fmla="*/ 283 w 355"/>
                                      <a:gd name="T23" fmla="*/ 281 h 370"/>
                                      <a:gd name="T24" fmla="*/ 193 w 355"/>
                                      <a:gd name="T25" fmla="*/ 330 h 370"/>
                                      <a:gd name="T26" fmla="*/ 182 w 355"/>
                                      <a:gd name="T27" fmla="*/ 368 h 370"/>
                                      <a:gd name="T28" fmla="*/ 160 w 355"/>
                                      <a:gd name="T29" fmla="*/ 370 h 370"/>
                                      <a:gd name="T30" fmla="*/ 153 w 355"/>
                                      <a:gd name="T31" fmla="*/ 328 h 370"/>
                                      <a:gd name="T32" fmla="*/ 140 w 355"/>
                                      <a:gd name="T33" fmla="*/ 281 h 370"/>
                                      <a:gd name="T34" fmla="*/ 110 w 355"/>
                                      <a:gd name="T35" fmla="*/ 263 h 370"/>
                                      <a:gd name="T36" fmla="*/ 81 w 355"/>
                                      <a:gd name="T37" fmla="*/ 281 h 370"/>
                                      <a:gd name="T38" fmla="*/ 52 w 355"/>
                                      <a:gd name="T39" fmla="*/ 280 h 370"/>
                                      <a:gd name="T40" fmla="*/ 32 w 355"/>
                                      <a:gd name="T41" fmla="*/ 236 h 370"/>
                                      <a:gd name="T42" fmla="*/ 16 w 355"/>
                                      <a:gd name="T43" fmla="*/ 197 h 370"/>
                                      <a:gd name="T44" fmla="*/ 0 w 355"/>
                                      <a:gd name="T45" fmla="*/ 147 h 370"/>
                                      <a:gd name="T46" fmla="*/ 18 w 355"/>
                                      <a:gd name="T47" fmla="*/ 121 h 370"/>
                                      <a:gd name="T48" fmla="*/ 70 w 355"/>
                                      <a:gd name="T49" fmla="*/ 83 h 370"/>
                                      <a:gd name="T50" fmla="*/ 107 w 355"/>
                                      <a:gd name="T51" fmla="*/ 85 h 370"/>
                                      <a:gd name="T52" fmla="*/ 135 w 355"/>
                                      <a:gd name="T53" fmla="*/ 67 h 370"/>
                                      <a:gd name="T54" fmla="*/ 142 w 355"/>
                                      <a:gd name="T55" fmla="*/ 23 h 370"/>
                                      <a:gd name="T56" fmla="*/ 161 w 355"/>
                                      <a:gd name="T57" fmla="*/ 0 h 370"/>
                                      <a:gd name="T58" fmla="*/ 177 w 355"/>
                                      <a:gd name="T59" fmla="*/ 26 h 370"/>
                                      <a:gd name="T60" fmla="*/ 201 w 355"/>
                                      <a:gd name="T61" fmla="*/ 32 h 370"/>
                                      <a:gd name="T62" fmla="*/ 201 w 355"/>
                                      <a:gd name="T63" fmla="*/ 7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5" h="370">
                                        <a:moveTo>
                                          <a:pt x="201" y="77"/>
                                        </a:moveTo>
                                        <a:lnTo>
                                          <a:pt x="222" y="96"/>
                                        </a:lnTo>
                                        <a:lnTo>
                                          <a:pt x="246" y="78"/>
                                        </a:lnTo>
                                        <a:lnTo>
                                          <a:pt x="262" y="61"/>
                                        </a:lnTo>
                                        <a:lnTo>
                                          <a:pt x="282" y="63"/>
                                        </a:lnTo>
                                        <a:lnTo>
                                          <a:pt x="281" y="108"/>
                                        </a:lnTo>
                                        <a:lnTo>
                                          <a:pt x="345" y="101"/>
                                        </a:lnTo>
                                        <a:lnTo>
                                          <a:pt x="355" y="171"/>
                                        </a:lnTo>
                                        <a:lnTo>
                                          <a:pt x="355" y="245"/>
                                        </a:lnTo>
                                        <a:lnTo>
                                          <a:pt x="336" y="261"/>
                                        </a:lnTo>
                                        <a:lnTo>
                                          <a:pt x="278" y="258"/>
                                        </a:lnTo>
                                        <a:lnTo>
                                          <a:pt x="283" y="281"/>
                                        </a:lnTo>
                                        <a:lnTo>
                                          <a:pt x="193" y="330"/>
                                        </a:lnTo>
                                        <a:lnTo>
                                          <a:pt x="182" y="368"/>
                                        </a:lnTo>
                                        <a:lnTo>
                                          <a:pt x="160" y="370"/>
                                        </a:lnTo>
                                        <a:lnTo>
                                          <a:pt x="153" y="328"/>
                                        </a:lnTo>
                                        <a:lnTo>
                                          <a:pt x="140" y="281"/>
                                        </a:lnTo>
                                        <a:lnTo>
                                          <a:pt x="110" y="263"/>
                                        </a:lnTo>
                                        <a:lnTo>
                                          <a:pt x="81" y="281"/>
                                        </a:lnTo>
                                        <a:lnTo>
                                          <a:pt x="52" y="280"/>
                                        </a:lnTo>
                                        <a:lnTo>
                                          <a:pt x="32" y="236"/>
                                        </a:lnTo>
                                        <a:lnTo>
                                          <a:pt x="16" y="197"/>
                                        </a:lnTo>
                                        <a:lnTo>
                                          <a:pt x="0" y="147"/>
                                        </a:lnTo>
                                        <a:lnTo>
                                          <a:pt x="18" y="121"/>
                                        </a:lnTo>
                                        <a:lnTo>
                                          <a:pt x="70" y="83"/>
                                        </a:lnTo>
                                        <a:lnTo>
                                          <a:pt x="107" y="85"/>
                                        </a:lnTo>
                                        <a:lnTo>
                                          <a:pt x="135" y="67"/>
                                        </a:lnTo>
                                        <a:lnTo>
                                          <a:pt x="142" y="23"/>
                                        </a:lnTo>
                                        <a:lnTo>
                                          <a:pt x="161" y="0"/>
                                        </a:lnTo>
                                        <a:lnTo>
                                          <a:pt x="177" y="26"/>
                                        </a:lnTo>
                                        <a:lnTo>
                                          <a:pt x="201" y="32"/>
                                        </a:lnTo>
                                        <a:lnTo>
                                          <a:pt x="201" y="7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00" name="Freeform 295"/>
                                  <p:cNvSpPr>
                                    <a:spLocks/>
                                  </p:cNvSpPr>
                                  <p:nvPr/>
                                </p:nvSpPr>
                                <p:spPr bwMode="auto">
                                  <a:xfrm>
                                    <a:off x="6475649" y="4530086"/>
                                    <a:ext cx="766968" cy="893517"/>
                                  </a:xfrm>
                                  <a:custGeom>
                                    <a:avLst/>
                                    <a:gdLst>
                                      <a:gd name="T0" fmla="*/ 118 w 400"/>
                                      <a:gd name="T1" fmla="*/ 162 h 466"/>
                                      <a:gd name="T2" fmla="*/ 144 w 400"/>
                                      <a:gd name="T3" fmla="*/ 149 h 466"/>
                                      <a:gd name="T4" fmla="*/ 138 w 400"/>
                                      <a:gd name="T5" fmla="*/ 122 h 466"/>
                                      <a:gd name="T6" fmla="*/ 154 w 400"/>
                                      <a:gd name="T7" fmla="*/ 114 h 466"/>
                                      <a:gd name="T8" fmla="*/ 141 w 400"/>
                                      <a:gd name="T9" fmla="*/ 86 h 466"/>
                                      <a:gd name="T10" fmla="*/ 149 w 400"/>
                                      <a:gd name="T11" fmla="*/ 65 h 466"/>
                                      <a:gd name="T12" fmla="*/ 171 w 400"/>
                                      <a:gd name="T13" fmla="*/ 57 h 466"/>
                                      <a:gd name="T14" fmla="*/ 238 w 400"/>
                                      <a:gd name="T15" fmla="*/ 0 h 466"/>
                                      <a:gd name="T16" fmla="*/ 266 w 400"/>
                                      <a:gd name="T17" fmla="*/ 21 h 466"/>
                                      <a:gd name="T18" fmla="*/ 303 w 400"/>
                                      <a:gd name="T19" fmla="*/ 24 h 466"/>
                                      <a:gd name="T20" fmla="*/ 313 w 400"/>
                                      <a:gd name="T21" fmla="*/ 52 h 466"/>
                                      <a:gd name="T22" fmla="*/ 303 w 400"/>
                                      <a:gd name="T23" fmla="*/ 59 h 466"/>
                                      <a:gd name="T24" fmla="*/ 305 w 400"/>
                                      <a:gd name="T25" fmla="*/ 107 h 466"/>
                                      <a:gd name="T26" fmla="*/ 340 w 400"/>
                                      <a:gd name="T27" fmla="*/ 100 h 466"/>
                                      <a:gd name="T28" fmla="*/ 363 w 400"/>
                                      <a:gd name="T29" fmla="*/ 107 h 466"/>
                                      <a:gd name="T30" fmla="*/ 358 w 400"/>
                                      <a:gd name="T31" fmla="*/ 127 h 466"/>
                                      <a:gd name="T32" fmla="*/ 370 w 400"/>
                                      <a:gd name="T33" fmla="*/ 136 h 466"/>
                                      <a:gd name="T34" fmla="*/ 384 w 400"/>
                                      <a:gd name="T35" fmla="*/ 125 h 466"/>
                                      <a:gd name="T36" fmla="*/ 400 w 400"/>
                                      <a:gd name="T37" fmla="*/ 137 h 466"/>
                                      <a:gd name="T38" fmla="*/ 375 w 400"/>
                                      <a:gd name="T39" fmla="*/ 156 h 466"/>
                                      <a:gd name="T40" fmla="*/ 376 w 400"/>
                                      <a:gd name="T41" fmla="*/ 186 h 466"/>
                                      <a:gd name="T42" fmla="*/ 348 w 400"/>
                                      <a:gd name="T43" fmla="*/ 200 h 466"/>
                                      <a:gd name="T44" fmla="*/ 333 w 400"/>
                                      <a:gd name="T45" fmla="*/ 234 h 466"/>
                                      <a:gd name="T46" fmla="*/ 299 w 400"/>
                                      <a:gd name="T47" fmla="*/ 224 h 466"/>
                                      <a:gd name="T48" fmla="*/ 275 w 400"/>
                                      <a:gd name="T49" fmla="*/ 252 h 466"/>
                                      <a:gd name="T50" fmla="*/ 259 w 400"/>
                                      <a:gd name="T51" fmla="*/ 252 h 466"/>
                                      <a:gd name="T52" fmla="*/ 244 w 400"/>
                                      <a:gd name="T53" fmla="*/ 294 h 466"/>
                                      <a:gd name="T54" fmla="*/ 289 w 400"/>
                                      <a:gd name="T55" fmla="*/ 319 h 466"/>
                                      <a:gd name="T56" fmla="*/ 270 w 400"/>
                                      <a:gd name="T57" fmla="*/ 342 h 466"/>
                                      <a:gd name="T58" fmla="*/ 263 w 400"/>
                                      <a:gd name="T59" fmla="*/ 386 h 466"/>
                                      <a:gd name="T60" fmla="*/ 235 w 400"/>
                                      <a:gd name="T61" fmla="*/ 404 h 466"/>
                                      <a:gd name="T62" fmla="*/ 198 w 400"/>
                                      <a:gd name="T63" fmla="*/ 402 h 466"/>
                                      <a:gd name="T64" fmla="*/ 146 w 400"/>
                                      <a:gd name="T65" fmla="*/ 440 h 466"/>
                                      <a:gd name="T66" fmla="*/ 128 w 400"/>
                                      <a:gd name="T67" fmla="*/ 466 h 466"/>
                                      <a:gd name="T68" fmla="*/ 130 w 400"/>
                                      <a:gd name="T69" fmla="*/ 421 h 466"/>
                                      <a:gd name="T70" fmla="*/ 101 w 400"/>
                                      <a:gd name="T71" fmla="*/ 395 h 466"/>
                                      <a:gd name="T72" fmla="*/ 63 w 400"/>
                                      <a:gd name="T73" fmla="*/ 364 h 466"/>
                                      <a:gd name="T74" fmla="*/ 25 w 400"/>
                                      <a:gd name="T75" fmla="*/ 349 h 466"/>
                                      <a:gd name="T76" fmla="*/ 0 w 400"/>
                                      <a:gd name="T77" fmla="*/ 317 h 466"/>
                                      <a:gd name="T78" fmla="*/ 9 w 400"/>
                                      <a:gd name="T79" fmla="*/ 289 h 466"/>
                                      <a:gd name="T80" fmla="*/ 9 w 400"/>
                                      <a:gd name="T81" fmla="*/ 264 h 466"/>
                                      <a:gd name="T82" fmla="*/ 70 w 400"/>
                                      <a:gd name="T83" fmla="*/ 252 h 466"/>
                                      <a:gd name="T84" fmla="*/ 93 w 400"/>
                                      <a:gd name="T85" fmla="*/ 271 h 466"/>
                                      <a:gd name="T86" fmla="*/ 108 w 400"/>
                                      <a:gd name="T87" fmla="*/ 247 h 466"/>
                                      <a:gd name="T88" fmla="*/ 135 w 400"/>
                                      <a:gd name="T89" fmla="*/ 240 h 466"/>
                                      <a:gd name="T90" fmla="*/ 113 w 400"/>
                                      <a:gd name="T91" fmla="*/ 216 h 466"/>
                                      <a:gd name="T92" fmla="*/ 120 w 400"/>
                                      <a:gd name="T93" fmla="*/ 199 h 466"/>
                                      <a:gd name="T94" fmla="*/ 118 w 400"/>
                                      <a:gd name="T95" fmla="*/ 16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466">
                                        <a:moveTo>
                                          <a:pt x="118" y="162"/>
                                        </a:moveTo>
                                        <a:lnTo>
                                          <a:pt x="144" y="149"/>
                                        </a:lnTo>
                                        <a:lnTo>
                                          <a:pt x="138" y="122"/>
                                        </a:lnTo>
                                        <a:lnTo>
                                          <a:pt x="154" y="114"/>
                                        </a:lnTo>
                                        <a:lnTo>
                                          <a:pt x="141" y="86"/>
                                        </a:lnTo>
                                        <a:lnTo>
                                          <a:pt x="149" y="65"/>
                                        </a:lnTo>
                                        <a:lnTo>
                                          <a:pt x="171" y="57"/>
                                        </a:lnTo>
                                        <a:lnTo>
                                          <a:pt x="238" y="0"/>
                                        </a:lnTo>
                                        <a:lnTo>
                                          <a:pt x="266" y="21"/>
                                        </a:lnTo>
                                        <a:lnTo>
                                          <a:pt x="303" y="24"/>
                                        </a:lnTo>
                                        <a:lnTo>
                                          <a:pt x="313" y="52"/>
                                        </a:lnTo>
                                        <a:lnTo>
                                          <a:pt x="303" y="59"/>
                                        </a:lnTo>
                                        <a:lnTo>
                                          <a:pt x="305" y="107"/>
                                        </a:lnTo>
                                        <a:lnTo>
                                          <a:pt x="340" y="100"/>
                                        </a:lnTo>
                                        <a:lnTo>
                                          <a:pt x="363" y="107"/>
                                        </a:lnTo>
                                        <a:lnTo>
                                          <a:pt x="358" y="127"/>
                                        </a:lnTo>
                                        <a:lnTo>
                                          <a:pt x="370" y="136"/>
                                        </a:lnTo>
                                        <a:lnTo>
                                          <a:pt x="384" y="125"/>
                                        </a:lnTo>
                                        <a:lnTo>
                                          <a:pt x="400" y="137"/>
                                        </a:lnTo>
                                        <a:lnTo>
                                          <a:pt x="375" y="156"/>
                                        </a:lnTo>
                                        <a:lnTo>
                                          <a:pt x="376" y="186"/>
                                        </a:lnTo>
                                        <a:lnTo>
                                          <a:pt x="348" y="200"/>
                                        </a:lnTo>
                                        <a:lnTo>
                                          <a:pt x="333" y="234"/>
                                        </a:lnTo>
                                        <a:lnTo>
                                          <a:pt x="299" y="224"/>
                                        </a:lnTo>
                                        <a:lnTo>
                                          <a:pt x="275" y="252"/>
                                        </a:lnTo>
                                        <a:lnTo>
                                          <a:pt x="259" y="252"/>
                                        </a:lnTo>
                                        <a:lnTo>
                                          <a:pt x="244" y="294"/>
                                        </a:lnTo>
                                        <a:lnTo>
                                          <a:pt x="289" y="319"/>
                                        </a:lnTo>
                                        <a:lnTo>
                                          <a:pt x="270" y="342"/>
                                        </a:lnTo>
                                        <a:lnTo>
                                          <a:pt x="263" y="386"/>
                                        </a:lnTo>
                                        <a:lnTo>
                                          <a:pt x="235" y="404"/>
                                        </a:lnTo>
                                        <a:lnTo>
                                          <a:pt x="198" y="402"/>
                                        </a:lnTo>
                                        <a:lnTo>
                                          <a:pt x="146" y="440"/>
                                        </a:lnTo>
                                        <a:lnTo>
                                          <a:pt x="128" y="466"/>
                                        </a:lnTo>
                                        <a:lnTo>
                                          <a:pt x="130" y="421"/>
                                        </a:lnTo>
                                        <a:lnTo>
                                          <a:pt x="101" y="395"/>
                                        </a:lnTo>
                                        <a:lnTo>
                                          <a:pt x="63" y="364"/>
                                        </a:lnTo>
                                        <a:lnTo>
                                          <a:pt x="25" y="349"/>
                                        </a:lnTo>
                                        <a:lnTo>
                                          <a:pt x="0" y="317"/>
                                        </a:lnTo>
                                        <a:lnTo>
                                          <a:pt x="9" y="289"/>
                                        </a:lnTo>
                                        <a:lnTo>
                                          <a:pt x="9" y="264"/>
                                        </a:lnTo>
                                        <a:lnTo>
                                          <a:pt x="70" y="252"/>
                                        </a:lnTo>
                                        <a:lnTo>
                                          <a:pt x="93" y="271"/>
                                        </a:lnTo>
                                        <a:lnTo>
                                          <a:pt x="108" y="247"/>
                                        </a:lnTo>
                                        <a:lnTo>
                                          <a:pt x="135" y="240"/>
                                        </a:lnTo>
                                        <a:lnTo>
                                          <a:pt x="113" y="216"/>
                                        </a:lnTo>
                                        <a:lnTo>
                                          <a:pt x="120" y="199"/>
                                        </a:lnTo>
                                        <a:lnTo>
                                          <a:pt x="118" y="162"/>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01" name="Freeform 296"/>
                                  <p:cNvSpPr>
                                    <a:spLocks/>
                                  </p:cNvSpPr>
                                  <p:nvPr/>
                                </p:nvSpPr>
                                <p:spPr bwMode="auto">
                                  <a:xfrm>
                                    <a:off x="6283906" y="4416959"/>
                                    <a:ext cx="648088" cy="632748"/>
                                  </a:xfrm>
                                  <a:custGeom>
                                    <a:avLst/>
                                    <a:gdLst>
                                      <a:gd name="T0" fmla="*/ 218 w 338"/>
                                      <a:gd name="T1" fmla="*/ 221 h 330"/>
                                      <a:gd name="T2" fmla="*/ 244 w 338"/>
                                      <a:gd name="T3" fmla="*/ 208 h 330"/>
                                      <a:gd name="T4" fmla="*/ 238 w 338"/>
                                      <a:gd name="T5" fmla="*/ 181 h 330"/>
                                      <a:gd name="T6" fmla="*/ 254 w 338"/>
                                      <a:gd name="T7" fmla="*/ 173 h 330"/>
                                      <a:gd name="T8" fmla="*/ 241 w 338"/>
                                      <a:gd name="T9" fmla="*/ 145 h 330"/>
                                      <a:gd name="T10" fmla="*/ 249 w 338"/>
                                      <a:gd name="T11" fmla="*/ 124 h 330"/>
                                      <a:gd name="T12" fmla="*/ 271 w 338"/>
                                      <a:gd name="T13" fmla="*/ 116 h 330"/>
                                      <a:gd name="T14" fmla="*/ 338 w 338"/>
                                      <a:gd name="T15" fmla="*/ 59 h 330"/>
                                      <a:gd name="T16" fmla="*/ 293 w 338"/>
                                      <a:gd name="T17" fmla="*/ 18 h 330"/>
                                      <a:gd name="T18" fmla="*/ 266 w 338"/>
                                      <a:gd name="T19" fmla="*/ 10 h 330"/>
                                      <a:gd name="T20" fmla="*/ 203 w 338"/>
                                      <a:gd name="T21" fmla="*/ 21 h 330"/>
                                      <a:gd name="T22" fmla="*/ 190 w 338"/>
                                      <a:gd name="T23" fmla="*/ 60 h 330"/>
                                      <a:gd name="T24" fmla="*/ 150 w 338"/>
                                      <a:gd name="T25" fmla="*/ 66 h 330"/>
                                      <a:gd name="T26" fmla="*/ 154 w 338"/>
                                      <a:gd name="T27" fmla="*/ 21 h 330"/>
                                      <a:gd name="T28" fmla="*/ 138 w 338"/>
                                      <a:gd name="T29" fmla="*/ 0 h 330"/>
                                      <a:gd name="T30" fmla="*/ 85 w 338"/>
                                      <a:gd name="T31" fmla="*/ 28 h 330"/>
                                      <a:gd name="T32" fmla="*/ 43 w 338"/>
                                      <a:gd name="T33" fmla="*/ 15 h 330"/>
                                      <a:gd name="T34" fmla="*/ 25 w 338"/>
                                      <a:gd name="T35" fmla="*/ 30 h 330"/>
                                      <a:gd name="T36" fmla="*/ 28 w 338"/>
                                      <a:gd name="T37" fmla="*/ 55 h 330"/>
                                      <a:gd name="T38" fmla="*/ 3 w 338"/>
                                      <a:gd name="T39" fmla="*/ 68 h 330"/>
                                      <a:gd name="T40" fmla="*/ 0 w 338"/>
                                      <a:gd name="T41" fmla="*/ 104 h 330"/>
                                      <a:gd name="T42" fmla="*/ 30 w 338"/>
                                      <a:gd name="T43" fmla="*/ 143 h 330"/>
                                      <a:gd name="T44" fmla="*/ 54 w 338"/>
                                      <a:gd name="T45" fmla="*/ 184 h 330"/>
                                      <a:gd name="T46" fmla="*/ 58 w 338"/>
                                      <a:gd name="T47" fmla="*/ 236 h 330"/>
                                      <a:gd name="T48" fmla="*/ 73 w 338"/>
                                      <a:gd name="T49" fmla="*/ 274 h 330"/>
                                      <a:gd name="T50" fmla="*/ 95 w 338"/>
                                      <a:gd name="T51" fmla="*/ 290 h 330"/>
                                      <a:gd name="T52" fmla="*/ 109 w 338"/>
                                      <a:gd name="T53" fmla="*/ 323 h 330"/>
                                      <a:gd name="T54" fmla="*/ 170 w 338"/>
                                      <a:gd name="T55" fmla="*/ 311 h 330"/>
                                      <a:gd name="T56" fmla="*/ 193 w 338"/>
                                      <a:gd name="T57" fmla="*/ 330 h 330"/>
                                      <a:gd name="T58" fmla="*/ 208 w 338"/>
                                      <a:gd name="T59" fmla="*/ 306 h 330"/>
                                      <a:gd name="T60" fmla="*/ 235 w 338"/>
                                      <a:gd name="T61" fmla="*/ 299 h 330"/>
                                      <a:gd name="T62" fmla="*/ 213 w 338"/>
                                      <a:gd name="T63" fmla="*/ 275 h 330"/>
                                      <a:gd name="T64" fmla="*/ 220 w 338"/>
                                      <a:gd name="T65" fmla="*/ 258 h 330"/>
                                      <a:gd name="T66" fmla="*/ 218 w 338"/>
                                      <a:gd name="T67" fmla="*/ 22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8" h="330">
                                        <a:moveTo>
                                          <a:pt x="218" y="221"/>
                                        </a:moveTo>
                                        <a:lnTo>
                                          <a:pt x="244" y="208"/>
                                        </a:lnTo>
                                        <a:lnTo>
                                          <a:pt x="238" y="181"/>
                                        </a:lnTo>
                                        <a:lnTo>
                                          <a:pt x="254" y="173"/>
                                        </a:lnTo>
                                        <a:lnTo>
                                          <a:pt x="241" y="145"/>
                                        </a:lnTo>
                                        <a:lnTo>
                                          <a:pt x="249" y="124"/>
                                        </a:lnTo>
                                        <a:lnTo>
                                          <a:pt x="271" y="116"/>
                                        </a:lnTo>
                                        <a:lnTo>
                                          <a:pt x="338" y="59"/>
                                        </a:lnTo>
                                        <a:lnTo>
                                          <a:pt x="293" y="18"/>
                                        </a:lnTo>
                                        <a:lnTo>
                                          <a:pt x="266" y="10"/>
                                        </a:lnTo>
                                        <a:lnTo>
                                          <a:pt x="203" y="21"/>
                                        </a:lnTo>
                                        <a:lnTo>
                                          <a:pt x="190" y="60"/>
                                        </a:lnTo>
                                        <a:lnTo>
                                          <a:pt x="150" y="66"/>
                                        </a:lnTo>
                                        <a:lnTo>
                                          <a:pt x="154" y="21"/>
                                        </a:lnTo>
                                        <a:lnTo>
                                          <a:pt x="138" y="0"/>
                                        </a:lnTo>
                                        <a:lnTo>
                                          <a:pt x="85" y="28"/>
                                        </a:lnTo>
                                        <a:lnTo>
                                          <a:pt x="43" y="15"/>
                                        </a:lnTo>
                                        <a:lnTo>
                                          <a:pt x="25" y="30"/>
                                        </a:lnTo>
                                        <a:lnTo>
                                          <a:pt x="28" y="55"/>
                                        </a:lnTo>
                                        <a:lnTo>
                                          <a:pt x="3" y="68"/>
                                        </a:lnTo>
                                        <a:lnTo>
                                          <a:pt x="0" y="104"/>
                                        </a:lnTo>
                                        <a:lnTo>
                                          <a:pt x="30" y="143"/>
                                        </a:lnTo>
                                        <a:lnTo>
                                          <a:pt x="54" y="184"/>
                                        </a:lnTo>
                                        <a:lnTo>
                                          <a:pt x="58" y="236"/>
                                        </a:lnTo>
                                        <a:lnTo>
                                          <a:pt x="73" y="274"/>
                                        </a:lnTo>
                                        <a:lnTo>
                                          <a:pt x="95" y="290"/>
                                        </a:lnTo>
                                        <a:lnTo>
                                          <a:pt x="109" y="323"/>
                                        </a:lnTo>
                                        <a:lnTo>
                                          <a:pt x="170" y="311"/>
                                        </a:lnTo>
                                        <a:lnTo>
                                          <a:pt x="193" y="330"/>
                                        </a:lnTo>
                                        <a:lnTo>
                                          <a:pt x="208" y="306"/>
                                        </a:lnTo>
                                        <a:lnTo>
                                          <a:pt x="235" y="299"/>
                                        </a:lnTo>
                                        <a:lnTo>
                                          <a:pt x="213" y="275"/>
                                        </a:lnTo>
                                        <a:lnTo>
                                          <a:pt x="220" y="258"/>
                                        </a:lnTo>
                                        <a:lnTo>
                                          <a:pt x="218" y="221"/>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02" name="Freeform 297"/>
                                  <p:cNvSpPr>
                                    <a:spLocks/>
                                  </p:cNvSpPr>
                                  <p:nvPr/>
                                </p:nvSpPr>
                                <p:spPr bwMode="auto">
                                  <a:xfrm>
                                    <a:off x="6107504" y="3947191"/>
                                    <a:ext cx="462098" cy="527290"/>
                                  </a:xfrm>
                                  <a:custGeom>
                                    <a:avLst/>
                                    <a:gdLst>
                                      <a:gd name="T0" fmla="*/ 2 w 241"/>
                                      <a:gd name="T1" fmla="*/ 155 h 275"/>
                                      <a:gd name="T2" fmla="*/ 18 w 241"/>
                                      <a:gd name="T3" fmla="*/ 200 h 275"/>
                                      <a:gd name="T4" fmla="*/ 26 w 241"/>
                                      <a:gd name="T5" fmla="*/ 216 h 275"/>
                                      <a:gd name="T6" fmla="*/ 38 w 241"/>
                                      <a:gd name="T7" fmla="*/ 223 h 275"/>
                                      <a:gd name="T8" fmla="*/ 47 w 241"/>
                                      <a:gd name="T9" fmla="*/ 218 h 275"/>
                                      <a:gd name="T10" fmla="*/ 53 w 241"/>
                                      <a:gd name="T11" fmla="*/ 204 h 275"/>
                                      <a:gd name="T12" fmla="*/ 66 w 241"/>
                                      <a:gd name="T13" fmla="*/ 159 h 275"/>
                                      <a:gd name="T14" fmla="*/ 73 w 241"/>
                                      <a:gd name="T15" fmla="*/ 136 h 275"/>
                                      <a:gd name="T16" fmla="*/ 83 w 241"/>
                                      <a:gd name="T17" fmla="*/ 126 h 275"/>
                                      <a:gd name="T18" fmla="*/ 93 w 241"/>
                                      <a:gd name="T19" fmla="*/ 133 h 275"/>
                                      <a:gd name="T20" fmla="*/ 97 w 241"/>
                                      <a:gd name="T21" fmla="*/ 153 h 275"/>
                                      <a:gd name="T22" fmla="*/ 96 w 241"/>
                                      <a:gd name="T23" fmla="*/ 196 h 275"/>
                                      <a:gd name="T24" fmla="*/ 82 w 241"/>
                                      <a:gd name="T25" fmla="*/ 230 h 275"/>
                                      <a:gd name="T26" fmla="*/ 88 w 241"/>
                                      <a:gd name="T27" fmla="*/ 239 h 275"/>
                                      <a:gd name="T28" fmla="*/ 106 w 241"/>
                                      <a:gd name="T29" fmla="*/ 235 h 275"/>
                                      <a:gd name="T30" fmla="*/ 113 w 241"/>
                                      <a:gd name="T31" fmla="*/ 244 h 275"/>
                                      <a:gd name="T32" fmla="*/ 117 w 241"/>
                                      <a:gd name="T33" fmla="*/ 275 h 275"/>
                                      <a:gd name="T34" fmla="*/ 135 w 241"/>
                                      <a:gd name="T35" fmla="*/ 260 h 275"/>
                                      <a:gd name="T36" fmla="*/ 177 w 241"/>
                                      <a:gd name="T37" fmla="*/ 273 h 275"/>
                                      <a:gd name="T38" fmla="*/ 230 w 241"/>
                                      <a:gd name="T39" fmla="*/ 245 h 275"/>
                                      <a:gd name="T40" fmla="*/ 241 w 241"/>
                                      <a:gd name="T41" fmla="*/ 183 h 275"/>
                                      <a:gd name="T42" fmla="*/ 235 w 241"/>
                                      <a:gd name="T43" fmla="*/ 151 h 275"/>
                                      <a:gd name="T44" fmla="*/ 228 w 241"/>
                                      <a:gd name="T45" fmla="*/ 143 h 275"/>
                                      <a:gd name="T46" fmla="*/ 215 w 241"/>
                                      <a:gd name="T47" fmla="*/ 138 h 275"/>
                                      <a:gd name="T48" fmla="*/ 211 w 241"/>
                                      <a:gd name="T49" fmla="*/ 126 h 275"/>
                                      <a:gd name="T50" fmla="*/ 216 w 241"/>
                                      <a:gd name="T51" fmla="*/ 105 h 275"/>
                                      <a:gd name="T52" fmla="*/ 212 w 241"/>
                                      <a:gd name="T53" fmla="*/ 86 h 275"/>
                                      <a:gd name="T54" fmla="*/ 205 w 241"/>
                                      <a:gd name="T55" fmla="*/ 70 h 275"/>
                                      <a:gd name="T56" fmla="*/ 213 w 241"/>
                                      <a:gd name="T57" fmla="*/ 35 h 275"/>
                                      <a:gd name="T58" fmla="*/ 186 w 241"/>
                                      <a:gd name="T59" fmla="*/ 0 h 275"/>
                                      <a:gd name="T60" fmla="*/ 146 w 241"/>
                                      <a:gd name="T61" fmla="*/ 24 h 275"/>
                                      <a:gd name="T62" fmla="*/ 112 w 241"/>
                                      <a:gd name="T63" fmla="*/ 35 h 275"/>
                                      <a:gd name="T64" fmla="*/ 61 w 241"/>
                                      <a:gd name="T65" fmla="*/ 44 h 275"/>
                                      <a:gd name="T66" fmla="*/ 50 w 241"/>
                                      <a:gd name="T67" fmla="*/ 31 h 275"/>
                                      <a:gd name="T68" fmla="*/ 17 w 241"/>
                                      <a:gd name="T69" fmla="*/ 30 h 275"/>
                                      <a:gd name="T70" fmla="*/ 17 w 241"/>
                                      <a:gd name="T71" fmla="*/ 61 h 275"/>
                                      <a:gd name="T72" fmla="*/ 18 w 241"/>
                                      <a:gd name="T73" fmla="*/ 86 h 275"/>
                                      <a:gd name="T74" fmla="*/ 5 w 241"/>
                                      <a:gd name="T75" fmla="*/ 123 h 275"/>
                                      <a:gd name="T76" fmla="*/ 0 w 241"/>
                                      <a:gd name="T77" fmla="*/ 140 h 275"/>
                                      <a:gd name="T78" fmla="*/ 2 w 241"/>
                                      <a:gd name="T79" fmla="*/ 15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75">
                                        <a:moveTo>
                                          <a:pt x="2" y="155"/>
                                        </a:moveTo>
                                        <a:lnTo>
                                          <a:pt x="18" y="200"/>
                                        </a:lnTo>
                                        <a:lnTo>
                                          <a:pt x="26" y="216"/>
                                        </a:lnTo>
                                        <a:lnTo>
                                          <a:pt x="38" y="223"/>
                                        </a:lnTo>
                                        <a:lnTo>
                                          <a:pt x="47" y="218"/>
                                        </a:lnTo>
                                        <a:lnTo>
                                          <a:pt x="53" y="204"/>
                                        </a:lnTo>
                                        <a:lnTo>
                                          <a:pt x="66" y="159"/>
                                        </a:lnTo>
                                        <a:lnTo>
                                          <a:pt x="73" y="136"/>
                                        </a:lnTo>
                                        <a:lnTo>
                                          <a:pt x="83" y="126"/>
                                        </a:lnTo>
                                        <a:lnTo>
                                          <a:pt x="93" y="133"/>
                                        </a:lnTo>
                                        <a:lnTo>
                                          <a:pt x="97" y="153"/>
                                        </a:lnTo>
                                        <a:lnTo>
                                          <a:pt x="96" y="196"/>
                                        </a:lnTo>
                                        <a:lnTo>
                                          <a:pt x="82" y="230"/>
                                        </a:lnTo>
                                        <a:lnTo>
                                          <a:pt x="88" y="239"/>
                                        </a:lnTo>
                                        <a:lnTo>
                                          <a:pt x="106" y="235"/>
                                        </a:lnTo>
                                        <a:lnTo>
                                          <a:pt x="113" y="244"/>
                                        </a:lnTo>
                                        <a:lnTo>
                                          <a:pt x="117" y="275"/>
                                        </a:lnTo>
                                        <a:lnTo>
                                          <a:pt x="135" y="260"/>
                                        </a:lnTo>
                                        <a:lnTo>
                                          <a:pt x="177" y="273"/>
                                        </a:lnTo>
                                        <a:lnTo>
                                          <a:pt x="230" y="245"/>
                                        </a:lnTo>
                                        <a:lnTo>
                                          <a:pt x="241" y="183"/>
                                        </a:lnTo>
                                        <a:lnTo>
                                          <a:pt x="235" y="151"/>
                                        </a:lnTo>
                                        <a:lnTo>
                                          <a:pt x="228" y="143"/>
                                        </a:lnTo>
                                        <a:lnTo>
                                          <a:pt x="215" y="138"/>
                                        </a:lnTo>
                                        <a:lnTo>
                                          <a:pt x="211" y="126"/>
                                        </a:lnTo>
                                        <a:lnTo>
                                          <a:pt x="216" y="105"/>
                                        </a:lnTo>
                                        <a:lnTo>
                                          <a:pt x="212" y="86"/>
                                        </a:lnTo>
                                        <a:lnTo>
                                          <a:pt x="205" y="70"/>
                                        </a:lnTo>
                                        <a:lnTo>
                                          <a:pt x="213" y="35"/>
                                        </a:lnTo>
                                        <a:lnTo>
                                          <a:pt x="186" y="0"/>
                                        </a:lnTo>
                                        <a:lnTo>
                                          <a:pt x="146" y="24"/>
                                        </a:lnTo>
                                        <a:lnTo>
                                          <a:pt x="112" y="35"/>
                                        </a:lnTo>
                                        <a:lnTo>
                                          <a:pt x="61" y="44"/>
                                        </a:lnTo>
                                        <a:lnTo>
                                          <a:pt x="50" y="31"/>
                                        </a:lnTo>
                                        <a:lnTo>
                                          <a:pt x="17" y="30"/>
                                        </a:lnTo>
                                        <a:lnTo>
                                          <a:pt x="17" y="61"/>
                                        </a:lnTo>
                                        <a:lnTo>
                                          <a:pt x="18" y="86"/>
                                        </a:lnTo>
                                        <a:lnTo>
                                          <a:pt x="5" y="123"/>
                                        </a:lnTo>
                                        <a:lnTo>
                                          <a:pt x="0" y="140"/>
                                        </a:lnTo>
                                        <a:lnTo>
                                          <a:pt x="2" y="15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07" name="Freeform 302"/>
                                  <p:cNvSpPr>
                                    <a:spLocks/>
                                  </p:cNvSpPr>
                                  <p:nvPr/>
                                </p:nvSpPr>
                                <p:spPr bwMode="auto">
                                  <a:xfrm>
                                    <a:off x="6464144" y="3897339"/>
                                    <a:ext cx="646170" cy="646170"/>
                                  </a:xfrm>
                                  <a:custGeom>
                                    <a:avLst/>
                                    <a:gdLst>
                                      <a:gd name="T0" fmla="*/ 172 w 337"/>
                                      <a:gd name="T1" fmla="*/ 281 h 337"/>
                                      <a:gd name="T2" fmla="*/ 199 w 337"/>
                                      <a:gd name="T3" fmla="*/ 289 h 337"/>
                                      <a:gd name="T4" fmla="*/ 244 w 337"/>
                                      <a:gd name="T5" fmla="*/ 330 h 337"/>
                                      <a:gd name="T6" fmla="*/ 296 w 337"/>
                                      <a:gd name="T7" fmla="*/ 265 h 337"/>
                                      <a:gd name="T8" fmla="*/ 284 w 337"/>
                                      <a:gd name="T9" fmla="*/ 244 h 337"/>
                                      <a:gd name="T10" fmla="*/ 296 w 337"/>
                                      <a:gd name="T11" fmla="*/ 226 h 337"/>
                                      <a:gd name="T12" fmla="*/ 289 w 337"/>
                                      <a:gd name="T13" fmla="*/ 202 h 337"/>
                                      <a:gd name="T14" fmla="*/ 300 w 337"/>
                                      <a:gd name="T15" fmla="*/ 181 h 337"/>
                                      <a:gd name="T16" fmla="*/ 281 w 337"/>
                                      <a:gd name="T17" fmla="*/ 181 h 337"/>
                                      <a:gd name="T18" fmla="*/ 277 w 337"/>
                                      <a:gd name="T19" fmla="*/ 171 h 337"/>
                                      <a:gd name="T20" fmla="*/ 337 w 337"/>
                                      <a:gd name="T21" fmla="*/ 69 h 337"/>
                                      <a:gd name="T22" fmla="*/ 292 w 337"/>
                                      <a:gd name="T23" fmla="*/ 81 h 337"/>
                                      <a:gd name="T24" fmla="*/ 251 w 337"/>
                                      <a:gd name="T25" fmla="*/ 49 h 337"/>
                                      <a:gd name="T26" fmla="*/ 200 w 337"/>
                                      <a:gd name="T27" fmla="*/ 90 h 337"/>
                                      <a:gd name="T28" fmla="*/ 176 w 337"/>
                                      <a:gd name="T29" fmla="*/ 49 h 337"/>
                                      <a:gd name="T30" fmla="*/ 184 w 337"/>
                                      <a:gd name="T31" fmla="*/ 17 h 337"/>
                                      <a:gd name="T32" fmla="*/ 141 w 337"/>
                                      <a:gd name="T33" fmla="*/ 20 h 337"/>
                                      <a:gd name="T34" fmla="*/ 116 w 337"/>
                                      <a:gd name="T35" fmla="*/ 20 h 337"/>
                                      <a:gd name="T36" fmla="*/ 90 w 337"/>
                                      <a:gd name="T37" fmla="*/ 22 h 337"/>
                                      <a:gd name="T38" fmla="*/ 69 w 337"/>
                                      <a:gd name="T39" fmla="*/ 11 h 337"/>
                                      <a:gd name="T40" fmla="*/ 52 w 337"/>
                                      <a:gd name="T41" fmla="*/ 17 h 337"/>
                                      <a:gd name="T42" fmla="*/ 40 w 337"/>
                                      <a:gd name="T43" fmla="*/ 0 h 337"/>
                                      <a:gd name="T44" fmla="*/ 0 w 337"/>
                                      <a:gd name="T45" fmla="*/ 26 h 337"/>
                                      <a:gd name="T46" fmla="*/ 27 w 337"/>
                                      <a:gd name="T47" fmla="*/ 61 h 337"/>
                                      <a:gd name="T48" fmla="*/ 19 w 337"/>
                                      <a:gd name="T49" fmla="*/ 96 h 337"/>
                                      <a:gd name="T50" fmla="*/ 26 w 337"/>
                                      <a:gd name="T51" fmla="*/ 112 h 337"/>
                                      <a:gd name="T52" fmla="*/ 30 w 337"/>
                                      <a:gd name="T53" fmla="*/ 131 h 337"/>
                                      <a:gd name="T54" fmla="*/ 25 w 337"/>
                                      <a:gd name="T55" fmla="*/ 152 h 337"/>
                                      <a:gd name="T56" fmla="*/ 29 w 337"/>
                                      <a:gd name="T57" fmla="*/ 164 h 337"/>
                                      <a:gd name="T58" fmla="*/ 42 w 337"/>
                                      <a:gd name="T59" fmla="*/ 169 h 337"/>
                                      <a:gd name="T60" fmla="*/ 49 w 337"/>
                                      <a:gd name="T61" fmla="*/ 177 h 337"/>
                                      <a:gd name="T62" fmla="*/ 55 w 337"/>
                                      <a:gd name="T63" fmla="*/ 209 h 337"/>
                                      <a:gd name="T64" fmla="*/ 44 w 337"/>
                                      <a:gd name="T65" fmla="*/ 271 h 337"/>
                                      <a:gd name="T66" fmla="*/ 60 w 337"/>
                                      <a:gd name="T67" fmla="*/ 292 h 337"/>
                                      <a:gd name="T68" fmla="*/ 56 w 337"/>
                                      <a:gd name="T69" fmla="*/ 337 h 337"/>
                                      <a:gd name="T70" fmla="*/ 96 w 337"/>
                                      <a:gd name="T71" fmla="*/ 331 h 337"/>
                                      <a:gd name="T72" fmla="*/ 109 w 337"/>
                                      <a:gd name="T73" fmla="*/ 292 h 337"/>
                                      <a:gd name="T74" fmla="*/ 172 w 337"/>
                                      <a:gd name="T75" fmla="*/ 281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7" h="337">
                                        <a:moveTo>
                                          <a:pt x="172" y="281"/>
                                        </a:moveTo>
                                        <a:lnTo>
                                          <a:pt x="199" y="289"/>
                                        </a:lnTo>
                                        <a:lnTo>
                                          <a:pt x="244" y="330"/>
                                        </a:lnTo>
                                        <a:lnTo>
                                          <a:pt x="296" y="265"/>
                                        </a:lnTo>
                                        <a:lnTo>
                                          <a:pt x="284" y="244"/>
                                        </a:lnTo>
                                        <a:lnTo>
                                          <a:pt x="296" y="226"/>
                                        </a:lnTo>
                                        <a:lnTo>
                                          <a:pt x="289" y="202"/>
                                        </a:lnTo>
                                        <a:lnTo>
                                          <a:pt x="300" y="181"/>
                                        </a:lnTo>
                                        <a:lnTo>
                                          <a:pt x="281" y="181"/>
                                        </a:lnTo>
                                        <a:lnTo>
                                          <a:pt x="277" y="171"/>
                                        </a:lnTo>
                                        <a:lnTo>
                                          <a:pt x="337" y="69"/>
                                        </a:lnTo>
                                        <a:lnTo>
                                          <a:pt x="292" y="81"/>
                                        </a:lnTo>
                                        <a:lnTo>
                                          <a:pt x="251" y="49"/>
                                        </a:lnTo>
                                        <a:lnTo>
                                          <a:pt x="200" y="90"/>
                                        </a:lnTo>
                                        <a:lnTo>
                                          <a:pt x="176" y="49"/>
                                        </a:lnTo>
                                        <a:lnTo>
                                          <a:pt x="184" y="17"/>
                                        </a:lnTo>
                                        <a:lnTo>
                                          <a:pt x="141" y="20"/>
                                        </a:lnTo>
                                        <a:lnTo>
                                          <a:pt x="116" y="20"/>
                                        </a:lnTo>
                                        <a:lnTo>
                                          <a:pt x="90" y="22"/>
                                        </a:lnTo>
                                        <a:lnTo>
                                          <a:pt x="69" y="11"/>
                                        </a:lnTo>
                                        <a:lnTo>
                                          <a:pt x="52" y="17"/>
                                        </a:lnTo>
                                        <a:lnTo>
                                          <a:pt x="40" y="0"/>
                                        </a:lnTo>
                                        <a:lnTo>
                                          <a:pt x="0" y="26"/>
                                        </a:lnTo>
                                        <a:lnTo>
                                          <a:pt x="27" y="61"/>
                                        </a:lnTo>
                                        <a:lnTo>
                                          <a:pt x="19" y="96"/>
                                        </a:lnTo>
                                        <a:lnTo>
                                          <a:pt x="26" y="112"/>
                                        </a:lnTo>
                                        <a:lnTo>
                                          <a:pt x="30" y="131"/>
                                        </a:lnTo>
                                        <a:lnTo>
                                          <a:pt x="25" y="152"/>
                                        </a:lnTo>
                                        <a:lnTo>
                                          <a:pt x="29" y="164"/>
                                        </a:lnTo>
                                        <a:lnTo>
                                          <a:pt x="42" y="169"/>
                                        </a:lnTo>
                                        <a:lnTo>
                                          <a:pt x="49" y="177"/>
                                        </a:lnTo>
                                        <a:lnTo>
                                          <a:pt x="55" y="209"/>
                                        </a:lnTo>
                                        <a:lnTo>
                                          <a:pt x="44" y="271"/>
                                        </a:lnTo>
                                        <a:lnTo>
                                          <a:pt x="60" y="292"/>
                                        </a:lnTo>
                                        <a:lnTo>
                                          <a:pt x="56" y="337"/>
                                        </a:lnTo>
                                        <a:lnTo>
                                          <a:pt x="96" y="331"/>
                                        </a:lnTo>
                                        <a:lnTo>
                                          <a:pt x="109" y="292"/>
                                        </a:lnTo>
                                        <a:lnTo>
                                          <a:pt x="172" y="281"/>
                                        </a:lnTo>
                                        <a:close/>
                                      </a:path>
                                    </a:pathLst>
                                  </a:custGeom>
                                  <a:solidFill>
                                    <a:schemeClr val="accent1">
                                      <a:alpha val="50000"/>
                                    </a:schemeClr>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sp>
                              <p:nvSpPr>
                                <p:cNvPr id="114" name="Freeform 309"/>
                                <p:cNvSpPr>
                                  <a:spLocks/>
                                </p:cNvSpPr>
                                <p:nvPr/>
                              </p:nvSpPr>
                              <p:spPr bwMode="auto">
                                <a:xfrm>
                                  <a:off x="5793047" y="3046004"/>
                                  <a:ext cx="233925" cy="279943"/>
                                </a:xfrm>
                                <a:custGeom>
                                  <a:avLst/>
                                  <a:gdLst>
                                    <a:gd name="T0" fmla="*/ 81 w 122"/>
                                    <a:gd name="T1" fmla="*/ 108 h 146"/>
                                    <a:gd name="T2" fmla="*/ 81 w 122"/>
                                    <a:gd name="T3" fmla="*/ 114 h 146"/>
                                    <a:gd name="T4" fmla="*/ 74 w 122"/>
                                    <a:gd name="T5" fmla="*/ 119 h 146"/>
                                    <a:gd name="T6" fmla="*/ 62 w 122"/>
                                    <a:gd name="T7" fmla="*/ 123 h 146"/>
                                    <a:gd name="T8" fmla="*/ 56 w 122"/>
                                    <a:gd name="T9" fmla="*/ 128 h 146"/>
                                    <a:gd name="T10" fmla="*/ 51 w 122"/>
                                    <a:gd name="T11" fmla="*/ 138 h 146"/>
                                    <a:gd name="T12" fmla="*/ 46 w 122"/>
                                    <a:gd name="T13" fmla="*/ 146 h 146"/>
                                    <a:gd name="T14" fmla="*/ 30 w 122"/>
                                    <a:gd name="T15" fmla="*/ 146 h 146"/>
                                    <a:gd name="T16" fmla="*/ 27 w 122"/>
                                    <a:gd name="T17" fmla="*/ 139 h 146"/>
                                    <a:gd name="T18" fmla="*/ 27 w 122"/>
                                    <a:gd name="T19" fmla="*/ 121 h 146"/>
                                    <a:gd name="T20" fmla="*/ 19 w 122"/>
                                    <a:gd name="T21" fmla="*/ 116 h 146"/>
                                    <a:gd name="T22" fmla="*/ 15 w 122"/>
                                    <a:gd name="T23" fmla="*/ 114 h 146"/>
                                    <a:gd name="T24" fmla="*/ 12 w 122"/>
                                    <a:gd name="T25" fmla="*/ 108 h 146"/>
                                    <a:gd name="T26" fmla="*/ 11 w 122"/>
                                    <a:gd name="T27" fmla="*/ 95 h 146"/>
                                    <a:gd name="T28" fmla="*/ 14 w 122"/>
                                    <a:gd name="T29" fmla="*/ 86 h 146"/>
                                    <a:gd name="T30" fmla="*/ 19 w 122"/>
                                    <a:gd name="T31" fmla="*/ 84 h 146"/>
                                    <a:gd name="T32" fmla="*/ 32 w 122"/>
                                    <a:gd name="T33" fmla="*/ 83 h 146"/>
                                    <a:gd name="T34" fmla="*/ 34 w 122"/>
                                    <a:gd name="T35" fmla="*/ 76 h 146"/>
                                    <a:gd name="T36" fmla="*/ 32 w 122"/>
                                    <a:gd name="T37" fmla="*/ 69 h 146"/>
                                    <a:gd name="T38" fmla="*/ 12 w 122"/>
                                    <a:gd name="T39" fmla="*/ 70 h 146"/>
                                    <a:gd name="T40" fmla="*/ 4 w 122"/>
                                    <a:gd name="T41" fmla="*/ 68 h 146"/>
                                    <a:gd name="T42" fmla="*/ 0 w 122"/>
                                    <a:gd name="T43" fmla="*/ 60 h 146"/>
                                    <a:gd name="T44" fmla="*/ 0 w 122"/>
                                    <a:gd name="T45" fmla="*/ 51 h 146"/>
                                    <a:gd name="T46" fmla="*/ 6 w 122"/>
                                    <a:gd name="T47" fmla="*/ 39 h 146"/>
                                    <a:gd name="T48" fmla="*/ 12 w 122"/>
                                    <a:gd name="T49" fmla="*/ 34 h 146"/>
                                    <a:gd name="T50" fmla="*/ 20 w 122"/>
                                    <a:gd name="T51" fmla="*/ 31 h 146"/>
                                    <a:gd name="T52" fmla="*/ 47 w 122"/>
                                    <a:gd name="T53" fmla="*/ 36 h 146"/>
                                    <a:gd name="T54" fmla="*/ 57 w 122"/>
                                    <a:gd name="T55" fmla="*/ 34 h 146"/>
                                    <a:gd name="T56" fmla="*/ 64 w 122"/>
                                    <a:gd name="T57" fmla="*/ 28 h 146"/>
                                    <a:gd name="T58" fmla="*/ 74 w 122"/>
                                    <a:gd name="T59" fmla="*/ 4 h 146"/>
                                    <a:gd name="T60" fmla="*/ 79 w 122"/>
                                    <a:gd name="T61" fmla="*/ 0 h 146"/>
                                    <a:gd name="T62" fmla="*/ 87 w 122"/>
                                    <a:gd name="T63" fmla="*/ 1 h 146"/>
                                    <a:gd name="T64" fmla="*/ 97 w 122"/>
                                    <a:gd name="T65" fmla="*/ 9 h 146"/>
                                    <a:gd name="T66" fmla="*/ 95 w 122"/>
                                    <a:gd name="T67" fmla="*/ 19 h 146"/>
                                    <a:gd name="T68" fmla="*/ 89 w 122"/>
                                    <a:gd name="T69" fmla="*/ 29 h 146"/>
                                    <a:gd name="T70" fmla="*/ 97 w 122"/>
                                    <a:gd name="T71" fmla="*/ 34 h 146"/>
                                    <a:gd name="T72" fmla="*/ 112 w 122"/>
                                    <a:gd name="T73" fmla="*/ 24 h 146"/>
                                    <a:gd name="T74" fmla="*/ 121 w 122"/>
                                    <a:gd name="T75" fmla="*/ 34 h 146"/>
                                    <a:gd name="T76" fmla="*/ 122 w 122"/>
                                    <a:gd name="T77" fmla="*/ 50 h 146"/>
                                    <a:gd name="T78" fmla="*/ 121 w 122"/>
                                    <a:gd name="T79" fmla="*/ 73 h 146"/>
                                    <a:gd name="T80" fmla="*/ 116 w 122"/>
                                    <a:gd name="T81" fmla="*/ 86 h 146"/>
                                    <a:gd name="T82" fmla="*/ 109 w 122"/>
                                    <a:gd name="T83" fmla="*/ 93 h 146"/>
                                    <a:gd name="T84" fmla="*/ 101 w 122"/>
                                    <a:gd name="T85" fmla="*/ 93 h 146"/>
                                    <a:gd name="T86" fmla="*/ 100 w 122"/>
                                    <a:gd name="T87" fmla="*/ 81 h 146"/>
                                    <a:gd name="T88" fmla="*/ 90 w 122"/>
                                    <a:gd name="T89" fmla="*/ 80 h 146"/>
                                    <a:gd name="T90" fmla="*/ 86 w 122"/>
                                    <a:gd name="T91" fmla="*/ 96 h 146"/>
                                    <a:gd name="T92" fmla="*/ 81 w 122"/>
                                    <a:gd name="T93" fmla="*/ 10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46">
                                      <a:moveTo>
                                        <a:pt x="81" y="108"/>
                                      </a:moveTo>
                                      <a:lnTo>
                                        <a:pt x="81" y="114"/>
                                      </a:lnTo>
                                      <a:lnTo>
                                        <a:pt x="74" y="119"/>
                                      </a:lnTo>
                                      <a:lnTo>
                                        <a:pt x="62" y="123"/>
                                      </a:lnTo>
                                      <a:lnTo>
                                        <a:pt x="56" y="128"/>
                                      </a:lnTo>
                                      <a:lnTo>
                                        <a:pt x="51" y="138"/>
                                      </a:lnTo>
                                      <a:lnTo>
                                        <a:pt x="46" y="146"/>
                                      </a:lnTo>
                                      <a:lnTo>
                                        <a:pt x="30" y="146"/>
                                      </a:lnTo>
                                      <a:lnTo>
                                        <a:pt x="27" y="139"/>
                                      </a:lnTo>
                                      <a:lnTo>
                                        <a:pt x="27" y="121"/>
                                      </a:lnTo>
                                      <a:lnTo>
                                        <a:pt x="19" y="116"/>
                                      </a:lnTo>
                                      <a:lnTo>
                                        <a:pt x="15" y="114"/>
                                      </a:lnTo>
                                      <a:lnTo>
                                        <a:pt x="12" y="108"/>
                                      </a:lnTo>
                                      <a:lnTo>
                                        <a:pt x="11" y="95"/>
                                      </a:lnTo>
                                      <a:lnTo>
                                        <a:pt x="14" y="86"/>
                                      </a:lnTo>
                                      <a:lnTo>
                                        <a:pt x="19" y="84"/>
                                      </a:lnTo>
                                      <a:lnTo>
                                        <a:pt x="32" y="83"/>
                                      </a:lnTo>
                                      <a:lnTo>
                                        <a:pt x="34" y="76"/>
                                      </a:lnTo>
                                      <a:lnTo>
                                        <a:pt x="32" y="69"/>
                                      </a:lnTo>
                                      <a:lnTo>
                                        <a:pt x="12" y="70"/>
                                      </a:lnTo>
                                      <a:lnTo>
                                        <a:pt x="4" y="68"/>
                                      </a:lnTo>
                                      <a:lnTo>
                                        <a:pt x="0" y="60"/>
                                      </a:lnTo>
                                      <a:lnTo>
                                        <a:pt x="0" y="51"/>
                                      </a:lnTo>
                                      <a:lnTo>
                                        <a:pt x="6" y="39"/>
                                      </a:lnTo>
                                      <a:lnTo>
                                        <a:pt x="12" y="34"/>
                                      </a:lnTo>
                                      <a:lnTo>
                                        <a:pt x="20" y="31"/>
                                      </a:lnTo>
                                      <a:lnTo>
                                        <a:pt x="47" y="36"/>
                                      </a:lnTo>
                                      <a:lnTo>
                                        <a:pt x="57" y="34"/>
                                      </a:lnTo>
                                      <a:lnTo>
                                        <a:pt x="64" y="28"/>
                                      </a:lnTo>
                                      <a:lnTo>
                                        <a:pt x="74" y="4"/>
                                      </a:lnTo>
                                      <a:lnTo>
                                        <a:pt x="79" y="0"/>
                                      </a:lnTo>
                                      <a:lnTo>
                                        <a:pt x="87" y="1"/>
                                      </a:lnTo>
                                      <a:lnTo>
                                        <a:pt x="97" y="9"/>
                                      </a:lnTo>
                                      <a:lnTo>
                                        <a:pt x="95" y="19"/>
                                      </a:lnTo>
                                      <a:lnTo>
                                        <a:pt x="89" y="29"/>
                                      </a:lnTo>
                                      <a:lnTo>
                                        <a:pt x="97" y="34"/>
                                      </a:lnTo>
                                      <a:lnTo>
                                        <a:pt x="112" y="24"/>
                                      </a:lnTo>
                                      <a:lnTo>
                                        <a:pt x="121" y="34"/>
                                      </a:lnTo>
                                      <a:lnTo>
                                        <a:pt x="122" y="50"/>
                                      </a:lnTo>
                                      <a:lnTo>
                                        <a:pt x="121" y="73"/>
                                      </a:lnTo>
                                      <a:lnTo>
                                        <a:pt x="116" y="86"/>
                                      </a:lnTo>
                                      <a:lnTo>
                                        <a:pt x="109" y="93"/>
                                      </a:lnTo>
                                      <a:lnTo>
                                        <a:pt x="101" y="93"/>
                                      </a:lnTo>
                                      <a:lnTo>
                                        <a:pt x="100" y="81"/>
                                      </a:lnTo>
                                      <a:lnTo>
                                        <a:pt x="90" y="80"/>
                                      </a:lnTo>
                                      <a:lnTo>
                                        <a:pt x="86" y="96"/>
                                      </a:lnTo>
                                      <a:lnTo>
                                        <a:pt x="81" y="108"/>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15" name="Freeform 310"/>
                                <p:cNvSpPr>
                                  <a:spLocks/>
                                </p:cNvSpPr>
                                <p:nvPr/>
                              </p:nvSpPr>
                              <p:spPr bwMode="auto">
                                <a:xfrm>
                                  <a:off x="5676084" y="2691282"/>
                                  <a:ext cx="454429" cy="404576"/>
                                </a:xfrm>
                                <a:custGeom>
                                  <a:avLst/>
                                  <a:gdLst>
                                    <a:gd name="T0" fmla="*/ 221 w 237"/>
                                    <a:gd name="T1" fmla="*/ 165 h 211"/>
                                    <a:gd name="T2" fmla="*/ 226 w 237"/>
                                    <a:gd name="T3" fmla="*/ 149 h 211"/>
                                    <a:gd name="T4" fmla="*/ 228 w 237"/>
                                    <a:gd name="T5" fmla="*/ 125 h 211"/>
                                    <a:gd name="T6" fmla="*/ 227 w 237"/>
                                    <a:gd name="T7" fmla="*/ 106 h 211"/>
                                    <a:gd name="T8" fmla="*/ 231 w 237"/>
                                    <a:gd name="T9" fmla="*/ 91 h 211"/>
                                    <a:gd name="T10" fmla="*/ 237 w 237"/>
                                    <a:gd name="T11" fmla="*/ 75 h 211"/>
                                    <a:gd name="T12" fmla="*/ 233 w 237"/>
                                    <a:gd name="T13" fmla="*/ 63 h 211"/>
                                    <a:gd name="T14" fmla="*/ 225 w 237"/>
                                    <a:gd name="T15" fmla="*/ 51 h 211"/>
                                    <a:gd name="T16" fmla="*/ 216 w 237"/>
                                    <a:gd name="T17" fmla="*/ 43 h 211"/>
                                    <a:gd name="T18" fmla="*/ 207 w 237"/>
                                    <a:gd name="T19" fmla="*/ 35 h 211"/>
                                    <a:gd name="T20" fmla="*/ 203 w 237"/>
                                    <a:gd name="T21" fmla="*/ 19 h 211"/>
                                    <a:gd name="T22" fmla="*/ 203 w 237"/>
                                    <a:gd name="T23" fmla="*/ 3 h 211"/>
                                    <a:gd name="T24" fmla="*/ 186 w 237"/>
                                    <a:gd name="T25" fmla="*/ 0 h 211"/>
                                    <a:gd name="T26" fmla="*/ 176 w 237"/>
                                    <a:gd name="T27" fmla="*/ 1 h 211"/>
                                    <a:gd name="T28" fmla="*/ 160 w 237"/>
                                    <a:gd name="T29" fmla="*/ 10 h 211"/>
                                    <a:gd name="T30" fmla="*/ 157 w 237"/>
                                    <a:gd name="T31" fmla="*/ 24 h 211"/>
                                    <a:gd name="T32" fmla="*/ 158 w 237"/>
                                    <a:gd name="T33" fmla="*/ 38 h 211"/>
                                    <a:gd name="T34" fmla="*/ 155 w 237"/>
                                    <a:gd name="T35" fmla="*/ 48 h 211"/>
                                    <a:gd name="T36" fmla="*/ 148 w 237"/>
                                    <a:gd name="T37" fmla="*/ 48 h 211"/>
                                    <a:gd name="T38" fmla="*/ 136 w 237"/>
                                    <a:gd name="T39" fmla="*/ 45 h 211"/>
                                    <a:gd name="T40" fmla="*/ 126 w 237"/>
                                    <a:gd name="T41" fmla="*/ 48 h 211"/>
                                    <a:gd name="T42" fmla="*/ 115 w 237"/>
                                    <a:gd name="T43" fmla="*/ 60 h 211"/>
                                    <a:gd name="T44" fmla="*/ 105 w 237"/>
                                    <a:gd name="T45" fmla="*/ 73 h 211"/>
                                    <a:gd name="T46" fmla="*/ 91 w 237"/>
                                    <a:gd name="T47" fmla="*/ 80 h 211"/>
                                    <a:gd name="T48" fmla="*/ 81 w 237"/>
                                    <a:gd name="T49" fmla="*/ 86 h 211"/>
                                    <a:gd name="T50" fmla="*/ 66 w 237"/>
                                    <a:gd name="T51" fmla="*/ 91 h 211"/>
                                    <a:gd name="T52" fmla="*/ 58 w 237"/>
                                    <a:gd name="T53" fmla="*/ 98 h 211"/>
                                    <a:gd name="T54" fmla="*/ 48 w 237"/>
                                    <a:gd name="T55" fmla="*/ 104 h 211"/>
                                    <a:gd name="T56" fmla="*/ 36 w 237"/>
                                    <a:gd name="T57" fmla="*/ 103 h 211"/>
                                    <a:gd name="T58" fmla="*/ 23 w 237"/>
                                    <a:gd name="T59" fmla="*/ 99 h 211"/>
                                    <a:gd name="T60" fmla="*/ 10 w 237"/>
                                    <a:gd name="T61" fmla="*/ 116 h 211"/>
                                    <a:gd name="T62" fmla="*/ 0 w 237"/>
                                    <a:gd name="T63" fmla="*/ 139 h 211"/>
                                    <a:gd name="T64" fmla="*/ 6 w 237"/>
                                    <a:gd name="T65" fmla="*/ 136 h 211"/>
                                    <a:gd name="T66" fmla="*/ 13 w 237"/>
                                    <a:gd name="T67" fmla="*/ 125 h 211"/>
                                    <a:gd name="T68" fmla="*/ 23 w 237"/>
                                    <a:gd name="T69" fmla="*/ 128 h 211"/>
                                    <a:gd name="T70" fmla="*/ 26 w 237"/>
                                    <a:gd name="T71" fmla="*/ 138 h 211"/>
                                    <a:gd name="T72" fmla="*/ 35 w 237"/>
                                    <a:gd name="T73" fmla="*/ 148 h 211"/>
                                    <a:gd name="T74" fmla="*/ 45 w 237"/>
                                    <a:gd name="T75" fmla="*/ 161 h 211"/>
                                    <a:gd name="T76" fmla="*/ 52 w 237"/>
                                    <a:gd name="T77" fmla="*/ 174 h 211"/>
                                    <a:gd name="T78" fmla="*/ 48 w 237"/>
                                    <a:gd name="T79" fmla="*/ 185 h 211"/>
                                    <a:gd name="T80" fmla="*/ 41 w 237"/>
                                    <a:gd name="T81" fmla="*/ 196 h 211"/>
                                    <a:gd name="T82" fmla="*/ 36 w 237"/>
                                    <a:gd name="T83" fmla="*/ 201 h 211"/>
                                    <a:gd name="T84" fmla="*/ 43 w 237"/>
                                    <a:gd name="T85" fmla="*/ 209 h 211"/>
                                    <a:gd name="T86" fmla="*/ 53 w 237"/>
                                    <a:gd name="T87" fmla="*/ 200 h 211"/>
                                    <a:gd name="T88" fmla="*/ 58 w 237"/>
                                    <a:gd name="T89" fmla="*/ 208 h 211"/>
                                    <a:gd name="T90" fmla="*/ 66 w 237"/>
                                    <a:gd name="T91" fmla="*/ 211 h 211"/>
                                    <a:gd name="T92" fmla="*/ 76 w 237"/>
                                    <a:gd name="T93" fmla="*/ 209 h 211"/>
                                    <a:gd name="T94" fmla="*/ 86 w 237"/>
                                    <a:gd name="T95" fmla="*/ 198 h 211"/>
                                    <a:gd name="T96" fmla="*/ 95 w 237"/>
                                    <a:gd name="T97" fmla="*/ 184 h 211"/>
                                    <a:gd name="T98" fmla="*/ 98 w 237"/>
                                    <a:gd name="T99" fmla="*/ 170 h 211"/>
                                    <a:gd name="T100" fmla="*/ 106 w 237"/>
                                    <a:gd name="T101" fmla="*/ 160 h 211"/>
                                    <a:gd name="T102" fmla="*/ 122 w 237"/>
                                    <a:gd name="T103" fmla="*/ 150 h 211"/>
                                    <a:gd name="T104" fmla="*/ 133 w 237"/>
                                    <a:gd name="T105" fmla="*/ 156 h 211"/>
                                    <a:gd name="T106" fmla="*/ 147 w 237"/>
                                    <a:gd name="T107" fmla="*/ 166 h 211"/>
                                    <a:gd name="T108" fmla="*/ 156 w 237"/>
                                    <a:gd name="T109" fmla="*/ 174 h 211"/>
                                    <a:gd name="T110" fmla="*/ 153 w 237"/>
                                    <a:gd name="T111" fmla="*/ 186 h 211"/>
                                    <a:gd name="T112" fmla="*/ 165 w 237"/>
                                    <a:gd name="T113" fmla="*/ 189 h 211"/>
                                    <a:gd name="T114" fmla="*/ 175 w 237"/>
                                    <a:gd name="T115" fmla="*/ 175 h 211"/>
                                    <a:gd name="T116" fmla="*/ 185 w 237"/>
                                    <a:gd name="T117" fmla="*/ 169 h 211"/>
                                    <a:gd name="T118" fmla="*/ 190 w 237"/>
                                    <a:gd name="T119" fmla="*/ 168 h 211"/>
                                    <a:gd name="T120" fmla="*/ 203 w 237"/>
                                    <a:gd name="T121" fmla="*/ 166 h 211"/>
                                    <a:gd name="T122" fmla="*/ 221 w 237"/>
                                    <a:gd name="T123" fmla="*/ 16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211">
                                      <a:moveTo>
                                        <a:pt x="221" y="165"/>
                                      </a:moveTo>
                                      <a:lnTo>
                                        <a:pt x="226" y="149"/>
                                      </a:lnTo>
                                      <a:lnTo>
                                        <a:pt x="228" y="125"/>
                                      </a:lnTo>
                                      <a:lnTo>
                                        <a:pt x="227" y="106"/>
                                      </a:lnTo>
                                      <a:lnTo>
                                        <a:pt x="231" y="91"/>
                                      </a:lnTo>
                                      <a:lnTo>
                                        <a:pt x="237" y="75"/>
                                      </a:lnTo>
                                      <a:lnTo>
                                        <a:pt x="233" y="63"/>
                                      </a:lnTo>
                                      <a:lnTo>
                                        <a:pt x="225" y="51"/>
                                      </a:lnTo>
                                      <a:lnTo>
                                        <a:pt x="216" y="43"/>
                                      </a:lnTo>
                                      <a:lnTo>
                                        <a:pt x="207" y="35"/>
                                      </a:lnTo>
                                      <a:lnTo>
                                        <a:pt x="203" y="19"/>
                                      </a:lnTo>
                                      <a:lnTo>
                                        <a:pt x="203" y="3"/>
                                      </a:lnTo>
                                      <a:lnTo>
                                        <a:pt x="186" y="0"/>
                                      </a:lnTo>
                                      <a:lnTo>
                                        <a:pt x="176" y="1"/>
                                      </a:lnTo>
                                      <a:lnTo>
                                        <a:pt x="160" y="10"/>
                                      </a:lnTo>
                                      <a:lnTo>
                                        <a:pt x="157" y="24"/>
                                      </a:lnTo>
                                      <a:lnTo>
                                        <a:pt x="158" y="38"/>
                                      </a:lnTo>
                                      <a:lnTo>
                                        <a:pt x="155" y="48"/>
                                      </a:lnTo>
                                      <a:lnTo>
                                        <a:pt x="148" y="48"/>
                                      </a:lnTo>
                                      <a:lnTo>
                                        <a:pt x="136" y="45"/>
                                      </a:lnTo>
                                      <a:lnTo>
                                        <a:pt x="126" y="48"/>
                                      </a:lnTo>
                                      <a:lnTo>
                                        <a:pt x="115" y="60"/>
                                      </a:lnTo>
                                      <a:lnTo>
                                        <a:pt x="105" y="73"/>
                                      </a:lnTo>
                                      <a:lnTo>
                                        <a:pt x="91" y="80"/>
                                      </a:lnTo>
                                      <a:lnTo>
                                        <a:pt x="81" y="86"/>
                                      </a:lnTo>
                                      <a:lnTo>
                                        <a:pt x="66" y="91"/>
                                      </a:lnTo>
                                      <a:lnTo>
                                        <a:pt x="58" y="98"/>
                                      </a:lnTo>
                                      <a:lnTo>
                                        <a:pt x="48" y="104"/>
                                      </a:lnTo>
                                      <a:lnTo>
                                        <a:pt x="36" y="103"/>
                                      </a:lnTo>
                                      <a:lnTo>
                                        <a:pt x="23" y="99"/>
                                      </a:lnTo>
                                      <a:lnTo>
                                        <a:pt x="10" y="116"/>
                                      </a:lnTo>
                                      <a:lnTo>
                                        <a:pt x="0" y="139"/>
                                      </a:lnTo>
                                      <a:lnTo>
                                        <a:pt x="6" y="136"/>
                                      </a:lnTo>
                                      <a:lnTo>
                                        <a:pt x="13" y="125"/>
                                      </a:lnTo>
                                      <a:lnTo>
                                        <a:pt x="23" y="128"/>
                                      </a:lnTo>
                                      <a:lnTo>
                                        <a:pt x="26" y="138"/>
                                      </a:lnTo>
                                      <a:lnTo>
                                        <a:pt x="35" y="148"/>
                                      </a:lnTo>
                                      <a:lnTo>
                                        <a:pt x="45" y="161"/>
                                      </a:lnTo>
                                      <a:lnTo>
                                        <a:pt x="52" y="174"/>
                                      </a:lnTo>
                                      <a:lnTo>
                                        <a:pt x="48" y="185"/>
                                      </a:lnTo>
                                      <a:lnTo>
                                        <a:pt x="41" y="196"/>
                                      </a:lnTo>
                                      <a:lnTo>
                                        <a:pt x="36" y="201"/>
                                      </a:lnTo>
                                      <a:lnTo>
                                        <a:pt x="43" y="209"/>
                                      </a:lnTo>
                                      <a:lnTo>
                                        <a:pt x="53" y="200"/>
                                      </a:lnTo>
                                      <a:lnTo>
                                        <a:pt x="58" y="208"/>
                                      </a:lnTo>
                                      <a:lnTo>
                                        <a:pt x="66" y="211"/>
                                      </a:lnTo>
                                      <a:lnTo>
                                        <a:pt x="76" y="209"/>
                                      </a:lnTo>
                                      <a:lnTo>
                                        <a:pt x="86" y="198"/>
                                      </a:lnTo>
                                      <a:lnTo>
                                        <a:pt x="95" y="184"/>
                                      </a:lnTo>
                                      <a:lnTo>
                                        <a:pt x="98" y="170"/>
                                      </a:lnTo>
                                      <a:lnTo>
                                        <a:pt x="106" y="160"/>
                                      </a:lnTo>
                                      <a:lnTo>
                                        <a:pt x="122" y="150"/>
                                      </a:lnTo>
                                      <a:lnTo>
                                        <a:pt x="133" y="156"/>
                                      </a:lnTo>
                                      <a:lnTo>
                                        <a:pt x="147" y="166"/>
                                      </a:lnTo>
                                      <a:lnTo>
                                        <a:pt x="156" y="174"/>
                                      </a:lnTo>
                                      <a:lnTo>
                                        <a:pt x="153" y="186"/>
                                      </a:lnTo>
                                      <a:lnTo>
                                        <a:pt x="165" y="189"/>
                                      </a:lnTo>
                                      <a:lnTo>
                                        <a:pt x="175" y="175"/>
                                      </a:lnTo>
                                      <a:lnTo>
                                        <a:pt x="185" y="169"/>
                                      </a:lnTo>
                                      <a:lnTo>
                                        <a:pt x="190" y="168"/>
                                      </a:lnTo>
                                      <a:lnTo>
                                        <a:pt x="203" y="166"/>
                                      </a:lnTo>
                                      <a:lnTo>
                                        <a:pt x="221" y="165"/>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23" name="Freeform 318"/>
                                <p:cNvSpPr>
                                  <a:spLocks/>
                                </p:cNvSpPr>
                                <p:nvPr/>
                              </p:nvSpPr>
                              <p:spPr bwMode="auto">
                                <a:xfrm>
                                  <a:off x="5840983" y="3381552"/>
                                  <a:ext cx="113127" cy="74780"/>
                                </a:xfrm>
                                <a:custGeom>
                                  <a:avLst/>
                                  <a:gdLst>
                                    <a:gd name="T0" fmla="*/ 37 w 59"/>
                                    <a:gd name="T1" fmla="*/ 0 h 39"/>
                                    <a:gd name="T2" fmla="*/ 59 w 59"/>
                                    <a:gd name="T3" fmla="*/ 1 h 39"/>
                                    <a:gd name="T4" fmla="*/ 51 w 59"/>
                                    <a:gd name="T5" fmla="*/ 21 h 39"/>
                                    <a:gd name="T6" fmla="*/ 15 w 59"/>
                                    <a:gd name="T7" fmla="*/ 39 h 39"/>
                                    <a:gd name="T8" fmla="*/ 0 w 59"/>
                                    <a:gd name="T9" fmla="*/ 28 h 39"/>
                                    <a:gd name="T10" fmla="*/ 17 w 59"/>
                                    <a:gd name="T11" fmla="*/ 4 h 39"/>
                                    <a:gd name="T12" fmla="*/ 37 w 59"/>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59" h="39">
                                      <a:moveTo>
                                        <a:pt x="37" y="0"/>
                                      </a:moveTo>
                                      <a:lnTo>
                                        <a:pt x="59" y="1"/>
                                      </a:lnTo>
                                      <a:lnTo>
                                        <a:pt x="51" y="21"/>
                                      </a:lnTo>
                                      <a:lnTo>
                                        <a:pt x="15" y="39"/>
                                      </a:lnTo>
                                      <a:lnTo>
                                        <a:pt x="0" y="28"/>
                                      </a:lnTo>
                                      <a:lnTo>
                                        <a:pt x="17" y="4"/>
                                      </a:lnTo>
                                      <a:lnTo>
                                        <a:pt x="37" y="0"/>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2" name="Freeform 165"/>
                                <p:cNvSpPr>
                                  <a:spLocks/>
                                </p:cNvSpPr>
                                <p:nvPr/>
                              </p:nvSpPr>
                              <p:spPr bwMode="auto">
                                <a:xfrm>
                                  <a:off x="8165852" y="1462214"/>
                                  <a:ext cx="335548" cy="427584"/>
                                </a:xfrm>
                                <a:custGeom>
                                  <a:avLst/>
                                  <a:gdLst>
                                    <a:gd name="T0" fmla="*/ 0 w 175"/>
                                    <a:gd name="T1" fmla="*/ 130 h 223"/>
                                    <a:gd name="T2" fmla="*/ 10 w 175"/>
                                    <a:gd name="T3" fmla="*/ 78 h 223"/>
                                    <a:gd name="T4" fmla="*/ 1 w 175"/>
                                    <a:gd name="T5" fmla="*/ 33 h 223"/>
                                    <a:gd name="T6" fmla="*/ 57 w 175"/>
                                    <a:gd name="T7" fmla="*/ 0 h 223"/>
                                    <a:gd name="T8" fmla="*/ 102 w 175"/>
                                    <a:gd name="T9" fmla="*/ 0 h 223"/>
                                    <a:gd name="T10" fmla="*/ 128 w 175"/>
                                    <a:gd name="T11" fmla="*/ 40 h 223"/>
                                    <a:gd name="T12" fmla="*/ 146 w 175"/>
                                    <a:gd name="T13" fmla="*/ 138 h 223"/>
                                    <a:gd name="T14" fmla="*/ 175 w 175"/>
                                    <a:gd name="T15" fmla="*/ 161 h 223"/>
                                    <a:gd name="T16" fmla="*/ 153 w 175"/>
                                    <a:gd name="T17" fmla="*/ 193 h 223"/>
                                    <a:gd name="T18" fmla="*/ 128 w 175"/>
                                    <a:gd name="T19" fmla="*/ 201 h 223"/>
                                    <a:gd name="T20" fmla="*/ 98 w 175"/>
                                    <a:gd name="T21" fmla="*/ 197 h 223"/>
                                    <a:gd name="T22" fmla="*/ 92 w 175"/>
                                    <a:gd name="T23" fmla="*/ 223 h 223"/>
                                    <a:gd name="T24" fmla="*/ 60 w 175"/>
                                    <a:gd name="T25" fmla="*/ 222 h 223"/>
                                    <a:gd name="T26" fmla="*/ 60 w 175"/>
                                    <a:gd name="T27" fmla="*/ 132 h 223"/>
                                    <a:gd name="T28" fmla="*/ 0 w 175"/>
                                    <a:gd name="T29" fmla="*/ 13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5" h="223">
                                      <a:moveTo>
                                        <a:pt x="0" y="130"/>
                                      </a:moveTo>
                                      <a:lnTo>
                                        <a:pt x="10" y="78"/>
                                      </a:lnTo>
                                      <a:lnTo>
                                        <a:pt x="1" y="33"/>
                                      </a:lnTo>
                                      <a:lnTo>
                                        <a:pt x="57" y="0"/>
                                      </a:lnTo>
                                      <a:lnTo>
                                        <a:pt x="102" y="0"/>
                                      </a:lnTo>
                                      <a:lnTo>
                                        <a:pt x="128" y="40"/>
                                      </a:lnTo>
                                      <a:lnTo>
                                        <a:pt x="146" y="138"/>
                                      </a:lnTo>
                                      <a:lnTo>
                                        <a:pt x="175" y="161"/>
                                      </a:lnTo>
                                      <a:lnTo>
                                        <a:pt x="153" y="193"/>
                                      </a:lnTo>
                                      <a:lnTo>
                                        <a:pt x="128" y="201"/>
                                      </a:lnTo>
                                      <a:lnTo>
                                        <a:pt x="98" y="197"/>
                                      </a:lnTo>
                                      <a:lnTo>
                                        <a:pt x="92" y="223"/>
                                      </a:lnTo>
                                      <a:lnTo>
                                        <a:pt x="60" y="222"/>
                                      </a:lnTo>
                                      <a:lnTo>
                                        <a:pt x="60" y="132"/>
                                      </a:lnTo>
                                      <a:lnTo>
                                        <a:pt x="0" y="13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3" name="Freeform 166"/>
                                <p:cNvSpPr>
                                  <a:spLocks/>
                                </p:cNvSpPr>
                                <p:nvPr/>
                              </p:nvSpPr>
                              <p:spPr bwMode="auto">
                                <a:xfrm>
                                  <a:off x="8060394" y="1832275"/>
                                  <a:ext cx="465933" cy="559886"/>
                                </a:xfrm>
                                <a:custGeom>
                                  <a:avLst/>
                                  <a:gdLst>
                                    <a:gd name="T0" fmla="*/ 52 w 243"/>
                                    <a:gd name="T1" fmla="*/ 204 h 292"/>
                                    <a:gd name="T2" fmla="*/ 83 w 243"/>
                                    <a:gd name="T3" fmla="*/ 288 h 292"/>
                                    <a:gd name="T4" fmla="*/ 108 w 243"/>
                                    <a:gd name="T5" fmla="*/ 292 h 292"/>
                                    <a:gd name="T6" fmla="*/ 155 w 243"/>
                                    <a:gd name="T7" fmla="*/ 278 h 292"/>
                                    <a:gd name="T8" fmla="*/ 202 w 243"/>
                                    <a:gd name="T9" fmla="*/ 249 h 292"/>
                                    <a:gd name="T10" fmla="*/ 207 w 243"/>
                                    <a:gd name="T11" fmla="*/ 227 h 292"/>
                                    <a:gd name="T12" fmla="*/ 202 w 243"/>
                                    <a:gd name="T13" fmla="*/ 200 h 292"/>
                                    <a:gd name="T14" fmla="*/ 178 w 243"/>
                                    <a:gd name="T15" fmla="*/ 194 h 292"/>
                                    <a:gd name="T16" fmla="*/ 185 w 243"/>
                                    <a:gd name="T17" fmla="*/ 140 h 292"/>
                                    <a:gd name="T18" fmla="*/ 167 w 243"/>
                                    <a:gd name="T19" fmla="*/ 127 h 292"/>
                                    <a:gd name="T20" fmla="*/ 178 w 243"/>
                                    <a:gd name="T21" fmla="*/ 105 h 292"/>
                                    <a:gd name="T22" fmla="*/ 225 w 243"/>
                                    <a:gd name="T23" fmla="*/ 95 h 292"/>
                                    <a:gd name="T24" fmla="*/ 243 w 243"/>
                                    <a:gd name="T25" fmla="*/ 34 h 292"/>
                                    <a:gd name="T26" fmla="*/ 208 w 243"/>
                                    <a:gd name="T27" fmla="*/ 0 h 292"/>
                                    <a:gd name="T28" fmla="*/ 183 w 243"/>
                                    <a:gd name="T29" fmla="*/ 8 h 292"/>
                                    <a:gd name="T30" fmla="*/ 153 w 243"/>
                                    <a:gd name="T31" fmla="*/ 4 h 292"/>
                                    <a:gd name="T32" fmla="*/ 147 w 243"/>
                                    <a:gd name="T33" fmla="*/ 30 h 292"/>
                                    <a:gd name="T34" fmla="*/ 115 w 243"/>
                                    <a:gd name="T35" fmla="*/ 29 h 292"/>
                                    <a:gd name="T36" fmla="*/ 80 w 243"/>
                                    <a:gd name="T37" fmla="*/ 47 h 292"/>
                                    <a:gd name="T38" fmla="*/ 56 w 243"/>
                                    <a:gd name="T39" fmla="*/ 39 h 292"/>
                                    <a:gd name="T40" fmla="*/ 67 w 243"/>
                                    <a:gd name="T41" fmla="*/ 73 h 292"/>
                                    <a:gd name="T42" fmla="*/ 55 w 243"/>
                                    <a:gd name="T43" fmla="*/ 92 h 292"/>
                                    <a:gd name="T44" fmla="*/ 16 w 243"/>
                                    <a:gd name="T45" fmla="*/ 98 h 292"/>
                                    <a:gd name="T46" fmla="*/ 12 w 243"/>
                                    <a:gd name="T47" fmla="*/ 125 h 292"/>
                                    <a:gd name="T48" fmla="*/ 33 w 243"/>
                                    <a:gd name="T49" fmla="*/ 140 h 292"/>
                                    <a:gd name="T50" fmla="*/ 0 w 243"/>
                                    <a:gd name="T51" fmla="*/ 202 h 292"/>
                                    <a:gd name="T52" fmla="*/ 13 w 243"/>
                                    <a:gd name="T53" fmla="*/ 219 h 292"/>
                                    <a:gd name="T54" fmla="*/ 52 w 243"/>
                                    <a:gd name="T55" fmla="*/ 20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3" h="292">
                                      <a:moveTo>
                                        <a:pt x="52" y="204"/>
                                      </a:moveTo>
                                      <a:lnTo>
                                        <a:pt x="83" y="288"/>
                                      </a:lnTo>
                                      <a:lnTo>
                                        <a:pt x="108" y="292"/>
                                      </a:lnTo>
                                      <a:lnTo>
                                        <a:pt x="155" y="278"/>
                                      </a:lnTo>
                                      <a:lnTo>
                                        <a:pt x="202" y="249"/>
                                      </a:lnTo>
                                      <a:lnTo>
                                        <a:pt x="207" y="227"/>
                                      </a:lnTo>
                                      <a:lnTo>
                                        <a:pt x="202" y="200"/>
                                      </a:lnTo>
                                      <a:lnTo>
                                        <a:pt x="178" y="194"/>
                                      </a:lnTo>
                                      <a:lnTo>
                                        <a:pt x="185" y="140"/>
                                      </a:lnTo>
                                      <a:lnTo>
                                        <a:pt x="167" y="127"/>
                                      </a:lnTo>
                                      <a:lnTo>
                                        <a:pt x="178" y="105"/>
                                      </a:lnTo>
                                      <a:lnTo>
                                        <a:pt x="225" y="95"/>
                                      </a:lnTo>
                                      <a:lnTo>
                                        <a:pt x="243" y="34"/>
                                      </a:lnTo>
                                      <a:lnTo>
                                        <a:pt x="208" y="0"/>
                                      </a:lnTo>
                                      <a:lnTo>
                                        <a:pt x="183" y="8"/>
                                      </a:lnTo>
                                      <a:lnTo>
                                        <a:pt x="153" y="4"/>
                                      </a:lnTo>
                                      <a:lnTo>
                                        <a:pt x="147" y="30"/>
                                      </a:lnTo>
                                      <a:lnTo>
                                        <a:pt x="115" y="29"/>
                                      </a:lnTo>
                                      <a:lnTo>
                                        <a:pt x="80" y="47"/>
                                      </a:lnTo>
                                      <a:lnTo>
                                        <a:pt x="56" y="39"/>
                                      </a:lnTo>
                                      <a:lnTo>
                                        <a:pt x="67" y="73"/>
                                      </a:lnTo>
                                      <a:lnTo>
                                        <a:pt x="55" y="92"/>
                                      </a:lnTo>
                                      <a:lnTo>
                                        <a:pt x="16" y="98"/>
                                      </a:lnTo>
                                      <a:lnTo>
                                        <a:pt x="12" y="125"/>
                                      </a:lnTo>
                                      <a:lnTo>
                                        <a:pt x="33" y="140"/>
                                      </a:lnTo>
                                      <a:lnTo>
                                        <a:pt x="0" y="202"/>
                                      </a:lnTo>
                                      <a:lnTo>
                                        <a:pt x="13" y="219"/>
                                      </a:lnTo>
                                      <a:lnTo>
                                        <a:pt x="52" y="204"/>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4" name="Freeform 167"/>
                                <p:cNvSpPr>
                                  <a:spLocks/>
                                </p:cNvSpPr>
                                <p:nvPr/>
                              </p:nvSpPr>
                              <p:spPr bwMode="auto">
                                <a:xfrm>
                                  <a:off x="7757442" y="1711478"/>
                                  <a:ext cx="523455" cy="636583"/>
                                </a:xfrm>
                                <a:custGeom>
                                  <a:avLst/>
                                  <a:gdLst>
                                    <a:gd name="T0" fmla="*/ 89 w 273"/>
                                    <a:gd name="T1" fmla="*/ 332 h 332"/>
                                    <a:gd name="T2" fmla="*/ 134 w 273"/>
                                    <a:gd name="T3" fmla="*/ 327 h 332"/>
                                    <a:gd name="T4" fmla="*/ 149 w 273"/>
                                    <a:gd name="T5" fmla="*/ 298 h 332"/>
                                    <a:gd name="T6" fmla="*/ 171 w 273"/>
                                    <a:gd name="T7" fmla="*/ 282 h 332"/>
                                    <a:gd name="T8" fmla="*/ 158 w 273"/>
                                    <a:gd name="T9" fmla="*/ 265 h 332"/>
                                    <a:gd name="T10" fmla="*/ 191 w 273"/>
                                    <a:gd name="T11" fmla="*/ 203 h 332"/>
                                    <a:gd name="T12" fmla="*/ 170 w 273"/>
                                    <a:gd name="T13" fmla="*/ 188 h 332"/>
                                    <a:gd name="T14" fmla="*/ 174 w 273"/>
                                    <a:gd name="T15" fmla="*/ 161 h 332"/>
                                    <a:gd name="T16" fmla="*/ 213 w 273"/>
                                    <a:gd name="T17" fmla="*/ 155 h 332"/>
                                    <a:gd name="T18" fmla="*/ 225 w 273"/>
                                    <a:gd name="T19" fmla="*/ 136 h 332"/>
                                    <a:gd name="T20" fmla="*/ 214 w 273"/>
                                    <a:gd name="T21" fmla="*/ 102 h 332"/>
                                    <a:gd name="T22" fmla="*/ 238 w 273"/>
                                    <a:gd name="T23" fmla="*/ 110 h 332"/>
                                    <a:gd name="T24" fmla="*/ 273 w 273"/>
                                    <a:gd name="T25" fmla="*/ 92 h 332"/>
                                    <a:gd name="T26" fmla="*/ 273 w 273"/>
                                    <a:gd name="T27" fmla="*/ 2 h 332"/>
                                    <a:gd name="T28" fmla="*/ 213 w 273"/>
                                    <a:gd name="T29" fmla="*/ 0 h 332"/>
                                    <a:gd name="T30" fmla="*/ 193 w 273"/>
                                    <a:gd name="T31" fmla="*/ 43 h 332"/>
                                    <a:gd name="T32" fmla="*/ 164 w 273"/>
                                    <a:gd name="T33" fmla="*/ 72 h 332"/>
                                    <a:gd name="T34" fmla="*/ 139 w 273"/>
                                    <a:gd name="T35" fmla="*/ 55 h 332"/>
                                    <a:gd name="T36" fmla="*/ 58 w 273"/>
                                    <a:gd name="T37" fmla="*/ 38 h 332"/>
                                    <a:gd name="T38" fmla="*/ 48 w 273"/>
                                    <a:gd name="T39" fmla="*/ 68 h 332"/>
                                    <a:gd name="T40" fmla="*/ 75 w 273"/>
                                    <a:gd name="T41" fmla="*/ 97 h 332"/>
                                    <a:gd name="T42" fmla="*/ 80 w 273"/>
                                    <a:gd name="T43" fmla="*/ 132 h 332"/>
                                    <a:gd name="T44" fmla="*/ 101 w 273"/>
                                    <a:gd name="T45" fmla="*/ 117 h 332"/>
                                    <a:gd name="T46" fmla="*/ 136 w 273"/>
                                    <a:gd name="T47" fmla="*/ 105 h 332"/>
                                    <a:gd name="T48" fmla="*/ 154 w 273"/>
                                    <a:gd name="T49" fmla="*/ 115 h 332"/>
                                    <a:gd name="T50" fmla="*/ 140 w 273"/>
                                    <a:gd name="T51" fmla="*/ 137 h 332"/>
                                    <a:gd name="T52" fmla="*/ 95 w 273"/>
                                    <a:gd name="T53" fmla="*/ 175 h 332"/>
                                    <a:gd name="T54" fmla="*/ 63 w 273"/>
                                    <a:gd name="T55" fmla="*/ 183 h 332"/>
                                    <a:gd name="T56" fmla="*/ 19 w 273"/>
                                    <a:gd name="T57" fmla="*/ 183 h 332"/>
                                    <a:gd name="T58" fmla="*/ 8 w 273"/>
                                    <a:gd name="T59" fmla="*/ 228 h 332"/>
                                    <a:gd name="T60" fmla="*/ 21 w 273"/>
                                    <a:gd name="T61" fmla="*/ 243 h 332"/>
                                    <a:gd name="T62" fmla="*/ 0 w 273"/>
                                    <a:gd name="T63" fmla="*/ 278 h 332"/>
                                    <a:gd name="T64" fmla="*/ 23 w 273"/>
                                    <a:gd name="T65" fmla="*/ 290 h 332"/>
                                    <a:gd name="T66" fmla="*/ 50 w 273"/>
                                    <a:gd name="T67" fmla="*/ 286 h 332"/>
                                    <a:gd name="T68" fmla="*/ 54 w 273"/>
                                    <a:gd name="T69" fmla="*/ 310 h 332"/>
                                    <a:gd name="T70" fmla="*/ 75 w 273"/>
                                    <a:gd name="T71" fmla="*/ 287 h 332"/>
                                    <a:gd name="T72" fmla="*/ 94 w 273"/>
                                    <a:gd name="T73" fmla="*/ 295 h 332"/>
                                    <a:gd name="T74" fmla="*/ 89 w 273"/>
                                    <a:gd name="T75"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3" h="332">
                                      <a:moveTo>
                                        <a:pt x="89" y="332"/>
                                      </a:moveTo>
                                      <a:lnTo>
                                        <a:pt x="134" y="327"/>
                                      </a:lnTo>
                                      <a:lnTo>
                                        <a:pt x="149" y="298"/>
                                      </a:lnTo>
                                      <a:lnTo>
                                        <a:pt x="171" y="282"/>
                                      </a:lnTo>
                                      <a:lnTo>
                                        <a:pt x="158" y="265"/>
                                      </a:lnTo>
                                      <a:lnTo>
                                        <a:pt x="191" y="203"/>
                                      </a:lnTo>
                                      <a:lnTo>
                                        <a:pt x="170" y="188"/>
                                      </a:lnTo>
                                      <a:lnTo>
                                        <a:pt x="174" y="161"/>
                                      </a:lnTo>
                                      <a:lnTo>
                                        <a:pt x="213" y="155"/>
                                      </a:lnTo>
                                      <a:lnTo>
                                        <a:pt x="225" y="136"/>
                                      </a:lnTo>
                                      <a:lnTo>
                                        <a:pt x="214" y="102"/>
                                      </a:lnTo>
                                      <a:lnTo>
                                        <a:pt x="238" y="110"/>
                                      </a:lnTo>
                                      <a:lnTo>
                                        <a:pt x="273" y="92"/>
                                      </a:lnTo>
                                      <a:lnTo>
                                        <a:pt x="273" y="2"/>
                                      </a:lnTo>
                                      <a:lnTo>
                                        <a:pt x="213" y="0"/>
                                      </a:lnTo>
                                      <a:lnTo>
                                        <a:pt x="193" y="43"/>
                                      </a:lnTo>
                                      <a:lnTo>
                                        <a:pt x="164" y="72"/>
                                      </a:lnTo>
                                      <a:lnTo>
                                        <a:pt x="139" y="55"/>
                                      </a:lnTo>
                                      <a:lnTo>
                                        <a:pt x="58" y="38"/>
                                      </a:lnTo>
                                      <a:lnTo>
                                        <a:pt x="48" y="68"/>
                                      </a:lnTo>
                                      <a:lnTo>
                                        <a:pt x="75" y="97"/>
                                      </a:lnTo>
                                      <a:lnTo>
                                        <a:pt x="80" y="132"/>
                                      </a:lnTo>
                                      <a:lnTo>
                                        <a:pt x="101" y="117"/>
                                      </a:lnTo>
                                      <a:lnTo>
                                        <a:pt x="136" y="105"/>
                                      </a:lnTo>
                                      <a:lnTo>
                                        <a:pt x="154" y="115"/>
                                      </a:lnTo>
                                      <a:lnTo>
                                        <a:pt x="140" y="137"/>
                                      </a:lnTo>
                                      <a:lnTo>
                                        <a:pt x="95" y="175"/>
                                      </a:lnTo>
                                      <a:lnTo>
                                        <a:pt x="63" y="183"/>
                                      </a:lnTo>
                                      <a:lnTo>
                                        <a:pt x="19" y="183"/>
                                      </a:lnTo>
                                      <a:lnTo>
                                        <a:pt x="8" y="228"/>
                                      </a:lnTo>
                                      <a:lnTo>
                                        <a:pt x="21" y="243"/>
                                      </a:lnTo>
                                      <a:lnTo>
                                        <a:pt x="0" y="278"/>
                                      </a:lnTo>
                                      <a:lnTo>
                                        <a:pt x="23" y="290"/>
                                      </a:lnTo>
                                      <a:lnTo>
                                        <a:pt x="50" y="286"/>
                                      </a:lnTo>
                                      <a:lnTo>
                                        <a:pt x="54" y="310"/>
                                      </a:lnTo>
                                      <a:lnTo>
                                        <a:pt x="75" y="287"/>
                                      </a:lnTo>
                                      <a:lnTo>
                                        <a:pt x="94" y="295"/>
                                      </a:lnTo>
                                      <a:lnTo>
                                        <a:pt x="89" y="332"/>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5" name="Freeform 174"/>
                                <p:cNvSpPr>
                                  <a:spLocks/>
                                </p:cNvSpPr>
                                <p:nvPr/>
                              </p:nvSpPr>
                              <p:spPr bwMode="auto">
                                <a:xfrm>
                                  <a:off x="8190778" y="2309712"/>
                                  <a:ext cx="285695" cy="379649"/>
                                </a:xfrm>
                                <a:custGeom>
                                  <a:avLst/>
                                  <a:gdLst>
                                    <a:gd name="T0" fmla="*/ 40 w 149"/>
                                    <a:gd name="T1" fmla="*/ 43 h 198"/>
                                    <a:gd name="T2" fmla="*/ 87 w 149"/>
                                    <a:gd name="T3" fmla="*/ 29 h 198"/>
                                    <a:gd name="T4" fmla="*/ 134 w 149"/>
                                    <a:gd name="T5" fmla="*/ 0 h 198"/>
                                    <a:gd name="T6" fmla="*/ 135 w 149"/>
                                    <a:gd name="T7" fmla="*/ 33 h 198"/>
                                    <a:gd name="T8" fmla="*/ 149 w 149"/>
                                    <a:gd name="T9" fmla="*/ 89 h 198"/>
                                    <a:gd name="T10" fmla="*/ 125 w 149"/>
                                    <a:gd name="T11" fmla="*/ 118 h 198"/>
                                    <a:gd name="T12" fmla="*/ 119 w 149"/>
                                    <a:gd name="T13" fmla="*/ 150 h 198"/>
                                    <a:gd name="T14" fmla="*/ 105 w 149"/>
                                    <a:gd name="T15" fmla="*/ 160 h 198"/>
                                    <a:gd name="T16" fmla="*/ 103 w 149"/>
                                    <a:gd name="T17" fmla="*/ 188 h 198"/>
                                    <a:gd name="T18" fmla="*/ 65 w 149"/>
                                    <a:gd name="T19" fmla="*/ 198 h 198"/>
                                    <a:gd name="T20" fmla="*/ 39 w 149"/>
                                    <a:gd name="T21" fmla="*/ 191 h 198"/>
                                    <a:gd name="T22" fmla="*/ 7 w 149"/>
                                    <a:gd name="T23" fmla="*/ 158 h 198"/>
                                    <a:gd name="T24" fmla="*/ 0 w 149"/>
                                    <a:gd name="T25" fmla="*/ 105 h 198"/>
                                    <a:gd name="T26" fmla="*/ 24 w 149"/>
                                    <a:gd name="T27" fmla="*/ 98 h 198"/>
                                    <a:gd name="T28" fmla="*/ 24 w 149"/>
                                    <a:gd name="T29" fmla="*/ 70 h 198"/>
                                    <a:gd name="T30" fmla="*/ 40 w 149"/>
                                    <a:gd name="T31" fmla="*/ 4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198">
                                      <a:moveTo>
                                        <a:pt x="40" y="43"/>
                                      </a:moveTo>
                                      <a:lnTo>
                                        <a:pt x="87" y="29"/>
                                      </a:lnTo>
                                      <a:lnTo>
                                        <a:pt x="134" y="0"/>
                                      </a:lnTo>
                                      <a:lnTo>
                                        <a:pt x="135" y="33"/>
                                      </a:lnTo>
                                      <a:lnTo>
                                        <a:pt x="149" y="89"/>
                                      </a:lnTo>
                                      <a:lnTo>
                                        <a:pt x="125" y="118"/>
                                      </a:lnTo>
                                      <a:lnTo>
                                        <a:pt x="119" y="150"/>
                                      </a:lnTo>
                                      <a:lnTo>
                                        <a:pt x="105" y="160"/>
                                      </a:lnTo>
                                      <a:lnTo>
                                        <a:pt x="103" y="188"/>
                                      </a:lnTo>
                                      <a:lnTo>
                                        <a:pt x="65" y="198"/>
                                      </a:lnTo>
                                      <a:lnTo>
                                        <a:pt x="39" y="191"/>
                                      </a:lnTo>
                                      <a:lnTo>
                                        <a:pt x="7" y="158"/>
                                      </a:lnTo>
                                      <a:lnTo>
                                        <a:pt x="0" y="105"/>
                                      </a:lnTo>
                                      <a:lnTo>
                                        <a:pt x="24" y="98"/>
                                      </a:lnTo>
                                      <a:lnTo>
                                        <a:pt x="24" y="70"/>
                                      </a:lnTo>
                                      <a:lnTo>
                                        <a:pt x="40" y="43"/>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6" name="Freeform 175"/>
                                <p:cNvSpPr>
                                  <a:spLocks/>
                                </p:cNvSpPr>
                                <p:nvPr/>
                              </p:nvSpPr>
                              <p:spPr bwMode="auto">
                                <a:xfrm>
                                  <a:off x="8100659" y="2597326"/>
                                  <a:ext cx="406493" cy="458263"/>
                                </a:xfrm>
                                <a:custGeom>
                                  <a:avLst/>
                                  <a:gdLst>
                                    <a:gd name="T0" fmla="*/ 51 w 212"/>
                                    <a:gd name="T1" fmla="*/ 133 h 239"/>
                                    <a:gd name="T2" fmla="*/ 57 w 212"/>
                                    <a:gd name="T3" fmla="*/ 123 h 239"/>
                                    <a:gd name="T4" fmla="*/ 89 w 212"/>
                                    <a:gd name="T5" fmla="*/ 134 h 239"/>
                                    <a:gd name="T6" fmla="*/ 77 w 212"/>
                                    <a:gd name="T7" fmla="*/ 180 h 239"/>
                                    <a:gd name="T8" fmla="*/ 65 w 212"/>
                                    <a:gd name="T9" fmla="*/ 191 h 239"/>
                                    <a:gd name="T10" fmla="*/ 69 w 212"/>
                                    <a:gd name="T11" fmla="*/ 233 h 239"/>
                                    <a:gd name="T12" fmla="*/ 117 w 212"/>
                                    <a:gd name="T13" fmla="*/ 239 h 239"/>
                                    <a:gd name="T14" fmla="*/ 121 w 212"/>
                                    <a:gd name="T15" fmla="*/ 201 h 239"/>
                                    <a:gd name="T16" fmla="*/ 139 w 212"/>
                                    <a:gd name="T17" fmla="*/ 164 h 239"/>
                                    <a:gd name="T18" fmla="*/ 154 w 212"/>
                                    <a:gd name="T19" fmla="*/ 96 h 239"/>
                                    <a:gd name="T20" fmla="*/ 189 w 212"/>
                                    <a:gd name="T21" fmla="*/ 54 h 239"/>
                                    <a:gd name="T22" fmla="*/ 212 w 212"/>
                                    <a:gd name="T23" fmla="*/ 1 h 239"/>
                                    <a:gd name="T24" fmla="*/ 166 w 212"/>
                                    <a:gd name="T25" fmla="*/ 0 h 239"/>
                                    <a:gd name="T26" fmla="*/ 152 w 212"/>
                                    <a:gd name="T27" fmla="*/ 10 h 239"/>
                                    <a:gd name="T28" fmla="*/ 150 w 212"/>
                                    <a:gd name="T29" fmla="*/ 38 h 239"/>
                                    <a:gd name="T30" fmla="*/ 112 w 212"/>
                                    <a:gd name="T31" fmla="*/ 48 h 239"/>
                                    <a:gd name="T32" fmla="*/ 86 w 212"/>
                                    <a:gd name="T33" fmla="*/ 41 h 239"/>
                                    <a:gd name="T34" fmla="*/ 76 w 212"/>
                                    <a:gd name="T35" fmla="*/ 64 h 239"/>
                                    <a:gd name="T36" fmla="*/ 60 w 212"/>
                                    <a:gd name="T37" fmla="*/ 59 h 239"/>
                                    <a:gd name="T38" fmla="*/ 52 w 212"/>
                                    <a:gd name="T39" fmla="*/ 81 h 239"/>
                                    <a:gd name="T40" fmla="*/ 27 w 212"/>
                                    <a:gd name="T41" fmla="*/ 79 h 239"/>
                                    <a:gd name="T42" fmla="*/ 0 w 212"/>
                                    <a:gd name="T43" fmla="*/ 115 h 239"/>
                                    <a:gd name="T44" fmla="*/ 25 w 212"/>
                                    <a:gd name="T45" fmla="*/ 116 h 239"/>
                                    <a:gd name="T46" fmla="*/ 31 w 212"/>
                                    <a:gd name="T47" fmla="*/ 134 h 239"/>
                                    <a:gd name="T48" fmla="*/ 51 w 212"/>
                                    <a:gd name="T49" fmla="*/ 13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239">
                                      <a:moveTo>
                                        <a:pt x="51" y="133"/>
                                      </a:moveTo>
                                      <a:lnTo>
                                        <a:pt x="57" y="123"/>
                                      </a:lnTo>
                                      <a:lnTo>
                                        <a:pt x="89" y="134"/>
                                      </a:lnTo>
                                      <a:lnTo>
                                        <a:pt x="77" y="180"/>
                                      </a:lnTo>
                                      <a:lnTo>
                                        <a:pt x="65" y="191"/>
                                      </a:lnTo>
                                      <a:lnTo>
                                        <a:pt x="69" y="233"/>
                                      </a:lnTo>
                                      <a:lnTo>
                                        <a:pt x="117" y="239"/>
                                      </a:lnTo>
                                      <a:lnTo>
                                        <a:pt x="121" y="201"/>
                                      </a:lnTo>
                                      <a:lnTo>
                                        <a:pt x="139" y="164"/>
                                      </a:lnTo>
                                      <a:lnTo>
                                        <a:pt x="154" y="96"/>
                                      </a:lnTo>
                                      <a:lnTo>
                                        <a:pt x="189" y="54"/>
                                      </a:lnTo>
                                      <a:lnTo>
                                        <a:pt x="212" y="1"/>
                                      </a:lnTo>
                                      <a:lnTo>
                                        <a:pt x="166" y="0"/>
                                      </a:lnTo>
                                      <a:lnTo>
                                        <a:pt x="152" y="10"/>
                                      </a:lnTo>
                                      <a:lnTo>
                                        <a:pt x="150" y="38"/>
                                      </a:lnTo>
                                      <a:lnTo>
                                        <a:pt x="112" y="48"/>
                                      </a:lnTo>
                                      <a:lnTo>
                                        <a:pt x="86" y="41"/>
                                      </a:lnTo>
                                      <a:lnTo>
                                        <a:pt x="76" y="64"/>
                                      </a:lnTo>
                                      <a:lnTo>
                                        <a:pt x="60" y="59"/>
                                      </a:lnTo>
                                      <a:lnTo>
                                        <a:pt x="52" y="81"/>
                                      </a:lnTo>
                                      <a:lnTo>
                                        <a:pt x="27" y="79"/>
                                      </a:lnTo>
                                      <a:lnTo>
                                        <a:pt x="0" y="115"/>
                                      </a:lnTo>
                                      <a:lnTo>
                                        <a:pt x="25" y="116"/>
                                      </a:lnTo>
                                      <a:lnTo>
                                        <a:pt x="31" y="134"/>
                                      </a:lnTo>
                                      <a:lnTo>
                                        <a:pt x="51" y="133"/>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7" name="Freeform 176"/>
                                <p:cNvSpPr>
                                  <a:spLocks/>
                                </p:cNvSpPr>
                                <p:nvPr/>
                              </p:nvSpPr>
                              <p:spPr bwMode="auto">
                                <a:xfrm>
                                  <a:off x="7859065" y="2817828"/>
                                  <a:ext cx="412245" cy="471685"/>
                                </a:xfrm>
                                <a:custGeom>
                                  <a:avLst/>
                                  <a:gdLst>
                                    <a:gd name="T0" fmla="*/ 177 w 215"/>
                                    <a:gd name="T1" fmla="*/ 18 h 246"/>
                                    <a:gd name="T2" fmla="*/ 183 w 215"/>
                                    <a:gd name="T3" fmla="*/ 8 h 246"/>
                                    <a:gd name="T4" fmla="*/ 215 w 215"/>
                                    <a:gd name="T5" fmla="*/ 19 h 246"/>
                                    <a:gd name="T6" fmla="*/ 203 w 215"/>
                                    <a:gd name="T7" fmla="*/ 65 h 246"/>
                                    <a:gd name="T8" fmla="*/ 191 w 215"/>
                                    <a:gd name="T9" fmla="*/ 76 h 246"/>
                                    <a:gd name="T10" fmla="*/ 195 w 215"/>
                                    <a:gd name="T11" fmla="*/ 118 h 246"/>
                                    <a:gd name="T12" fmla="*/ 193 w 215"/>
                                    <a:gd name="T13" fmla="*/ 188 h 246"/>
                                    <a:gd name="T14" fmla="*/ 172 w 215"/>
                                    <a:gd name="T15" fmla="*/ 214 h 246"/>
                                    <a:gd name="T16" fmla="*/ 170 w 215"/>
                                    <a:gd name="T17" fmla="*/ 230 h 246"/>
                                    <a:gd name="T18" fmla="*/ 116 w 215"/>
                                    <a:gd name="T19" fmla="*/ 246 h 246"/>
                                    <a:gd name="T20" fmla="*/ 112 w 215"/>
                                    <a:gd name="T21" fmla="*/ 224 h 246"/>
                                    <a:gd name="T22" fmla="*/ 76 w 215"/>
                                    <a:gd name="T23" fmla="*/ 208 h 246"/>
                                    <a:gd name="T24" fmla="*/ 61 w 215"/>
                                    <a:gd name="T25" fmla="*/ 218 h 246"/>
                                    <a:gd name="T26" fmla="*/ 37 w 215"/>
                                    <a:gd name="T27" fmla="*/ 204 h 246"/>
                                    <a:gd name="T28" fmla="*/ 26 w 215"/>
                                    <a:gd name="T29" fmla="*/ 206 h 246"/>
                                    <a:gd name="T30" fmla="*/ 13 w 215"/>
                                    <a:gd name="T31" fmla="*/ 183 h 246"/>
                                    <a:gd name="T32" fmla="*/ 15 w 215"/>
                                    <a:gd name="T33" fmla="*/ 145 h 246"/>
                                    <a:gd name="T34" fmla="*/ 0 w 215"/>
                                    <a:gd name="T35" fmla="*/ 119 h 246"/>
                                    <a:gd name="T36" fmla="*/ 18 w 215"/>
                                    <a:gd name="T37" fmla="*/ 103 h 246"/>
                                    <a:gd name="T38" fmla="*/ 31 w 215"/>
                                    <a:gd name="T39" fmla="*/ 65 h 246"/>
                                    <a:gd name="T40" fmla="*/ 20 w 215"/>
                                    <a:gd name="T41" fmla="*/ 40 h 246"/>
                                    <a:gd name="T42" fmla="*/ 66 w 215"/>
                                    <a:gd name="T43" fmla="*/ 21 h 246"/>
                                    <a:gd name="T44" fmla="*/ 86 w 215"/>
                                    <a:gd name="T45" fmla="*/ 24 h 246"/>
                                    <a:gd name="T46" fmla="*/ 126 w 215"/>
                                    <a:gd name="T47" fmla="*/ 0 h 246"/>
                                    <a:gd name="T48" fmla="*/ 151 w 215"/>
                                    <a:gd name="T49" fmla="*/ 1 h 246"/>
                                    <a:gd name="T50" fmla="*/ 157 w 215"/>
                                    <a:gd name="T51" fmla="*/ 19 h 246"/>
                                    <a:gd name="T52" fmla="*/ 177 w 215"/>
                                    <a:gd name="T53" fmla="*/ 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5" h="246">
                                      <a:moveTo>
                                        <a:pt x="177" y="18"/>
                                      </a:moveTo>
                                      <a:lnTo>
                                        <a:pt x="183" y="8"/>
                                      </a:lnTo>
                                      <a:lnTo>
                                        <a:pt x="215" y="19"/>
                                      </a:lnTo>
                                      <a:lnTo>
                                        <a:pt x="203" y="65"/>
                                      </a:lnTo>
                                      <a:lnTo>
                                        <a:pt x="191" y="76"/>
                                      </a:lnTo>
                                      <a:lnTo>
                                        <a:pt x="195" y="118"/>
                                      </a:lnTo>
                                      <a:lnTo>
                                        <a:pt x="193" y="188"/>
                                      </a:lnTo>
                                      <a:lnTo>
                                        <a:pt x="172" y="214"/>
                                      </a:lnTo>
                                      <a:lnTo>
                                        <a:pt x="170" y="230"/>
                                      </a:lnTo>
                                      <a:lnTo>
                                        <a:pt x="116" y="246"/>
                                      </a:lnTo>
                                      <a:lnTo>
                                        <a:pt x="112" y="224"/>
                                      </a:lnTo>
                                      <a:lnTo>
                                        <a:pt x="76" y="208"/>
                                      </a:lnTo>
                                      <a:lnTo>
                                        <a:pt x="61" y="218"/>
                                      </a:lnTo>
                                      <a:lnTo>
                                        <a:pt x="37" y="204"/>
                                      </a:lnTo>
                                      <a:lnTo>
                                        <a:pt x="26" y="206"/>
                                      </a:lnTo>
                                      <a:lnTo>
                                        <a:pt x="13" y="183"/>
                                      </a:lnTo>
                                      <a:lnTo>
                                        <a:pt x="15" y="145"/>
                                      </a:lnTo>
                                      <a:lnTo>
                                        <a:pt x="0" y="119"/>
                                      </a:lnTo>
                                      <a:lnTo>
                                        <a:pt x="18" y="103"/>
                                      </a:lnTo>
                                      <a:lnTo>
                                        <a:pt x="31" y="65"/>
                                      </a:lnTo>
                                      <a:lnTo>
                                        <a:pt x="20" y="40"/>
                                      </a:lnTo>
                                      <a:lnTo>
                                        <a:pt x="66" y="21"/>
                                      </a:lnTo>
                                      <a:lnTo>
                                        <a:pt x="86" y="24"/>
                                      </a:lnTo>
                                      <a:lnTo>
                                        <a:pt x="126" y="0"/>
                                      </a:lnTo>
                                      <a:lnTo>
                                        <a:pt x="151" y="1"/>
                                      </a:lnTo>
                                      <a:lnTo>
                                        <a:pt x="157" y="19"/>
                                      </a:lnTo>
                                      <a:lnTo>
                                        <a:pt x="177" y="18"/>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39" name="Freeform 193"/>
                                <p:cNvSpPr>
                                  <a:spLocks/>
                                </p:cNvSpPr>
                                <p:nvPr/>
                              </p:nvSpPr>
                              <p:spPr bwMode="auto">
                                <a:xfrm>
                                  <a:off x="6743127" y="2762223"/>
                                  <a:ext cx="379649" cy="343217"/>
                                </a:xfrm>
                                <a:custGeom>
                                  <a:avLst/>
                                  <a:gdLst>
                                    <a:gd name="T0" fmla="*/ 74 w 198"/>
                                    <a:gd name="T1" fmla="*/ 133 h 179"/>
                                    <a:gd name="T2" fmla="*/ 84 w 198"/>
                                    <a:gd name="T3" fmla="*/ 179 h 179"/>
                                    <a:gd name="T4" fmla="*/ 149 w 198"/>
                                    <a:gd name="T5" fmla="*/ 162 h 179"/>
                                    <a:gd name="T6" fmla="*/ 185 w 198"/>
                                    <a:gd name="T7" fmla="*/ 163 h 179"/>
                                    <a:gd name="T8" fmla="*/ 198 w 198"/>
                                    <a:gd name="T9" fmla="*/ 159 h 179"/>
                                    <a:gd name="T10" fmla="*/ 194 w 198"/>
                                    <a:gd name="T11" fmla="*/ 138 h 179"/>
                                    <a:gd name="T12" fmla="*/ 160 w 198"/>
                                    <a:gd name="T13" fmla="*/ 118 h 179"/>
                                    <a:gd name="T14" fmla="*/ 185 w 198"/>
                                    <a:gd name="T15" fmla="*/ 105 h 179"/>
                                    <a:gd name="T16" fmla="*/ 180 w 198"/>
                                    <a:gd name="T17" fmla="*/ 93 h 179"/>
                                    <a:gd name="T18" fmla="*/ 144 w 198"/>
                                    <a:gd name="T19" fmla="*/ 60 h 179"/>
                                    <a:gd name="T20" fmla="*/ 160 w 198"/>
                                    <a:gd name="T21" fmla="*/ 35 h 179"/>
                                    <a:gd name="T22" fmla="*/ 145 w 198"/>
                                    <a:gd name="T23" fmla="*/ 15 h 179"/>
                                    <a:gd name="T24" fmla="*/ 125 w 198"/>
                                    <a:gd name="T25" fmla="*/ 7 h 179"/>
                                    <a:gd name="T26" fmla="*/ 105 w 198"/>
                                    <a:gd name="T27" fmla="*/ 14 h 179"/>
                                    <a:gd name="T28" fmla="*/ 85 w 198"/>
                                    <a:gd name="T29" fmla="*/ 0 h 179"/>
                                    <a:gd name="T30" fmla="*/ 78 w 198"/>
                                    <a:gd name="T31" fmla="*/ 24 h 179"/>
                                    <a:gd name="T32" fmla="*/ 27 w 198"/>
                                    <a:gd name="T33" fmla="*/ 54 h 179"/>
                                    <a:gd name="T34" fmla="*/ 3 w 198"/>
                                    <a:gd name="T35" fmla="*/ 48 h 179"/>
                                    <a:gd name="T36" fmla="*/ 0 w 198"/>
                                    <a:gd name="T37" fmla="*/ 79 h 179"/>
                                    <a:gd name="T38" fmla="*/ 24 w 198"/>
                                    <a:gd name="T39" fmla="*/ 92 h 179"/>
                                    <a:gd name="T40" fmla="*/ 65 w 198"/>
                                    <a:gd name="T41" fmla="*/ 85 h 179"/>
                                    <a:gd name="T42" fmla="*/ 84 w 198"/>
                                    <a:gd name="T43" fmla="*/ 114 h 179"/>
                                    <a:gd name="T44" fmla="*/ 74 w 198"/>
                                    <a:gd name="T45" fmla="*/ 13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 h="179">
                                      <a:moveTo>
                                        <a:pt x="74" y="133"/>
                                      </a:moveTo>
                                      <a:lnTo>
                                        <a:pt x="84" y="179"/>
                                      </a:lnTo>
                                      <a:lnTo>
                                        <a:pt x="149" y="162"/>
                                      </a:lnTo>
                                      <a:lnTo>
                                        <a:pt x="185" y="163"/>
                                      </a:lnTo>
                                      <a:lnTo>
                                        <a:pt x="198" y="159"/>
                                      </a:lnTo>
                                      <a:lnTo>
                                        <a:pt x="194" y="138"/>
                                      </a:lnTo>
                                      <a:lnTo>
                                        <a:pt x="160" y="118"/>
                                      </a:lnTo>
                                      <a:lnTo>
                                        <a:pt x="185" y="105"/>
                                      </a:lnTo>
                                      <a:lnTo>
                                        <a:pt x="180" y="93"/>
                                      </a:lnTo>
                                      <a:lnTo>
                                        <a:pt x="144" y="60"/>
                                      </a:lnTo>
                                      <a:lnTo>
                                        <a:pt x="160" y="35"/>
                                      </a:lnTo>
                                      <a:lnTo>
                                        <a:pt x="145" y="15"/>
                                      </a:lnTo>
                                      <a:lnTo>
                                        <a:pt x="125" y="7"/>
                                      </a:lnTo>
                                      <a:lnTo>
                                        <a:pt x="105" y="14"/>
                                      </a:lnTo>
                                      <a:lnTo>
                                        <a:pt x="85" y="0"/>
                                      </a:lnTo>
                                      <a:lnTo>
                                        <a:pt x="78" y="24"/>
                                      </a:lnTo>
                                      <a:lnTo>
                                        <a:pt x="27" y="54"/>
                                      </a:lnTo>
                                      <a:lnTo>
                                        <a:pt x="3" y="48"/>
                                      </a:lnTo>
                                      <a:lnTo>
                                        <a:pt x="0" y="79"/>
                                      </a:lnTo>
                                      <a:lnTo>
                                        <a:pt x="24" y="92"/>
                                      </a:lnTo>
                                      <a:lnTo>
                                        <a:pt x="65" y="85"/>
                                      </a:lnTo>
                                      <a:lnTo>
                                        <a:pt x="84" y="114"/>
                                      </a:lnTo>
                                      <a:lnTo>
                                        <a:pt x="74" y="133"/>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40" name="Freeform 194"/>
                                <p:cNvSpPr>
                                  <a:spLocks/>
                                </p:cNvSpPr>
                                <p:nvPr/>
                              </p:nvSpPr>
                              <p:spPr bwMode="auto">
                                <a:xfrm>
                                  <a:off x="7000062" y="2589656"/>
                                  <a:ext cx="571391" cy="496612"/>
                                </a:xfrm>
                                <a:custGeom>
                                  <a:avLst/>
                                  <a:gdLst>
                                    <a:gd name="T0" fmla="*/ 205 w 298"/>
                                    <a:gd name="T1" fmla="*/ 37 h 259"/>
                                    <a:gd name="T2" fmla="*/ 226 w 298"/>
                                    <a:gd name="T3" fmla="*/ 45 h 259"/>
                                    <a:gd name="T4" fmla="*/ 226 w 298"/>
                                    <a:gd name="T5" fmla="*/ 83 h 259"/>
                                    <a:gd name="T6" fmla="*/ 266 w 298"/>
                                    <a:gd name="T7" fmla="*/ 84 h 259"/>
                                    <a:gd name="T8" fmla="*/ 298 w 298"/>
                                    <a:gd name="T9" fmla="*/ 112 h 259"/>
                                    <a:gd name="T10" fmla="*/ 274 w 298"/>
                                    <a:gd name="T11" fmla="*/ 145 h 259"/>
                                    <a:gd name="T12" fmla="*/ 243 w 298"/>
                                    <a:gd name="T13" fmla="*/ 189 h 259"/>
                                    <a:gd name="T14" fmla="*/ 218 w 298"/>
                                    <a:gd name="T15" fmla="*/ 188 h 259"/>
                                    <a:gd name="T16" fmla="*/ 210 w 298"/>
                                    <a:gd name="T17" fmla="*/ 229 h 259"/>
                                    <a:gd name="T18" fmla="*/ 190 w 298"/>
                                    <a:gd name="T19" fmla="*/ 240 h 259"/>
                                    <a:gd name="T20" fmla="*/ 160 w 298"/>
                                    <a:gd name="T21" fmla="*/ 249 h 259"/>
                                    <a:gd name="T22" fmla="*/ 94 w 298"/>
                                    <a:gd name="T23" fmla="*/ 259 h 259"/>
                                    <a:gd name="T24" fmla="*/ 64 w 298"/>
                                    <a:gd name="T25" fmla="*/ 249 h 259"/>
                                    <a:gd name="T26" fmla="*/ 60 w 298"/>
                                    <a:gd name="T27" fmla="*/ 228 h 259"/>
                                    <a:gd name="T28" fmla="*/ 26 w 298"/>
                                    <a:gd name="T29" fmla="*/ 208 h 259"/>
                                    <a:gd name="T30" fmla="*/ 51 w 298"/>
                                    <a:gd name="T31" fmla="*/ 195 h 259"/>
                                    <a:gd name="T32" fmla="*/ 46 w 298"/>
                                    <a:gd name="T33" fmla="*/ 183 h 259"/>
                                    <a:gd name="T34" fmla="*/ 10 w 298"/>
                                    <a:gd name="T35" fmla="*/ 150 h 259"/>
                                    <a:gd name="T36" fmla="*/ 26 w 298"/>
                                    <a:gd name="T37" fmla="*/ 125 h 259"/>
                                    <a:gd name="T38" fmla="*/ 11 w 298"/>
                                    <a:gd name="T39" fmla="*/ 105 h 259"/>
                                    <a:gd name="T40" fmla="*/ 20 w 298"/>
                                    <a:gd name="T41" fmla="*/ 87 h 259"/>
                                    <a:gd name="T42" fmla="*/ 0 w 298"/>
                                    <a:gd name="T43" fmla="*/ 52 h 259"/>
                                    <a:gd name="T44" fmla="*/ 5 w 298"/>
                                    <a:gd name="T45" fmla="*/ 20 h 259"/>
                                    <a:gd name="T46" fmla="*/ 28 w 298"/>
                                    <a:gd name="T47" fmla="*/ 3 h 259"/>
                                    <a:gd name="T48" fmla="*/ 64 w 298"/>
                                    <a:gd name="T49" fmla="*/ 0 h 259"/>
                                    <a:gd name="T50" fmla="*/ 90 w 298"/>
                                    <a:gd name="T51" fmla="*/ 54 h 259"/>
                                    <a:gd name="T52" fmla="*/ 115 w 298"/>
                                    <a:gd name="T53" fmla="*/ 42 h 259"/>
                                    <a:gd name="T54" fmla="*/ 170 w 298"/>
                                    <a:gd name="T55" fmla="*/ 48 h 259"/>
                                    <a:gd name="T56" fmla="*/ 188 w 298"/>
                                    <a:gd name="T57" fmla="*/ 58 h 259"/>
                                    <a:gd name="T58" fmla="*/ 205 w 298"/>
                                    <a:gd name="T59" fmla="*/ 3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8" h="259">
                                      <a:moveTo>
                                        <a:pt x="205" y="37"/>
                                      </a:moveTo>
                                      <a:lnTo>
                                        <a:pt x="226" y="45"/>
                                      </a:lnTo>
                                      <a:lnTo>
                                        <a:pt x="226" y="83"/>
                                      </a:lnTo>
                                      <a:lnTo>
                                        <a:pt x="266" y="84"/>
                                      </a:lnTo>
                                      <a:lnTo>
                                        <a:pt x="298" y="112"/>
                                      </a:lnTo>
                                      <a:lnTo>
                                        <a:pt x="274" y="145"/>
                                      </a:lnTo>
                                      <a:lnTo>
                                        <a:pt x="243" y="189"/>
                                      </a:lnTo>
                                      <a:lnTo>
                                        <a:pt x="218" y="188"/>
                                      </a:lnTo>
                                      <a:lnTo>
                                        <a:pt x="210" y="229"/>
                                      </a:lnTo>
                                      <a:lnTo>
                                        <a:pt x="190" y="240"/>
                                      </a:lnTo>
                                      <a:lnTo>
                                        <a:pt x="160" y="249"/>
                                      </a:lnTo>
                                      <a:lnTo>
                                        <a:pt x="94" y="259"/>
                                      </a:lnTo>
                                      <a:lnTo>
                                        <a:pt x="64" y="249"/>
                                      </a:lnTo>
                                      <a:lnTo>
                                        <a:pt x="60" y="228"/>
                                      </a:lnTo>
                                      <a:lnTo>
                                        <a:pt x="26" y="208"/>
                                      </a:lnTo>
                                      <a:lnTo>
                                        <a:pt x="51" y="195"/>
                                      </a:lnTo>
                                      <a:lnTo>
                                        <a:pt x="46" y="183"/>
                                      </a:lnTo>
                                      <a:lnTo>
                                        <a:pt x="10" y="150"/>
                                      </a:lnTo>
                                      <a:lnTo>
                                        <a:pt x="26" y="125"/>
                                      </a:lnTo>
                                      <a:lnTo>
                                        <a:pt x="11" y="105"/>
                                      </a:lnTo>
                                      <a:lnTo>
                                        <a:pt x="20" y="87"/>
                                      </a:lnTo>
                                      <a:lnTo>
                                        <a:pt x="0" y="52"/>
                                      </a:lnTo>
                                      <a:lnTo>
                                        <a:pt x="5" y="20"/>
                                      </a:lnTo>
                                      <a:lnTo>
                                        <a:pt x="28" y="3"/>
                                      </a:lnTo>
                                      <a:lnTo>
                                        <a:pt x="64" y="0"/>
                                      </a:lnTo>
                                      <a:lnTo>
                                        <a:pt x="90" y="54"/>
                                      </a:lnTo>
                                      <a:lnTo>
                                        <a:pt x="115" y="42"/>
                                      </a:lnTo>
                                      <a:lnTo>
                                        <a:pt x="170" y="48"/>
                                      </a:lnTo>
                                      <a:lnTo>
                                        <a:pt x="188" y="58"/>
                                      </a:lnTo>
                                      <a:lnTo>
                                        <a:pt x="205" y="37"/>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43" name="Freeform 198"/>
                                <p:cNvSpPr>
                                  <a:spLocks/>
                                </p:cNvSpPr>
                                <p:nvPr/>
                              </p:nvSpPr>
                              <p:spPr bwMode="auto">
                                <a:xfrm>
                                  <a:off x="6863925" y="2033604"/>
                                  <a:ext cx="669179" cy="667261"/>
                                </a:xfrm>
                                <a:custGeom>
                                  <a:avLst/>
                                  <a:gdLst>
                                    <a:gd name="T0" fmla="*/ 259 w 349"/>
                                    <a:gd name="T1" fmla="*/ 348 h 348"/>
                                    <a:gd name="T2" fmla="*/ 276 w 349"/>
                                    <a:gd name="T3" fmla="*/ 327 h 348"/>
                                    <a:gd name="T4" fmla="*/ 265 w 349"/>
                                    <a:gd name="T5" fmla="*/ 289 h 348"/>
                                    <a:gd name="T6" fmla="*/ 284 w 349"/>
                                    <a:gd name="T7" fmla="*/ 278 h 348"/>
                                    <a:gd name="T8" fmla="*/ 314 w 349"/>
                                    <a:gd name="T9" fmla="*/ 284 h 348"/>
                                    <a:gd name="T10" fmla="*/ 349 w 349"/>
                                    <a:gd name="T11" fmla="*/ 273 h 348"/>
                                    <a:gd name="T12" fmla="*/ 339 w 349"/>
                                    <a:gd name="T13" fmla="*/ 250 h 348"/>
                                    <a:gd name="T14" fmla="*/ 327 w 349"/>
                                    <a:gd name="T15" fmla="*/ 213 h 348"/>
                                    <a:gd name="T16" fmla="*/ 305 w 349"/>
                                    <a:gd name="T17" fmla="*/ 192 h 348"/>
                                    <a:gd name="T18" fmla="*/ 267 w 349"/>
                                    <a:gd name="T19" fmla="*/ 185 h 348"/>
                                    <a:gd name="T20" fmla="*/ 249 w 349"/>
                                    <a:gd name="T21" fmla="*/ 170 h 348"/>
                                    <a:gd name="T22" fmla="*/ 277 w 349"/>
                                    <a:gd name="T23" fmla="*/ 84 h 348"/>
                                    <a:gd name="T24" fmla="*/ 296 w 349"/>
                                    <a:gd name="T25" fmla="*/ 25 h 348"/>
                                    <a:gd name="T26" fmla="*/ 276 w 349"/>
                                    <a:gd name="T27" fmla="*/ 8 h 348"/>
                                    <a:gd name="T28" fmla="*/ 244 w 349"/>
                                    <a:gd name="T29" fmla="*/ 0 h 348"/>
                                    <a:gd name="T30" fmla="*/ 190 w 349"/>
                                    <a:gd name="T31" fmla="*/ 84 h 348"/>
                                    <a:gd name="T32" fmla="*/ 157 w 349"/>
                                    <a:gd name="T33" fmla="*/ 117 h 348"/>
                                    <a:gd name="T34" fmla="*/ 159 w 349"/>
                                    <a:gd name="T35" fmla="*/ 134 h 348"/>
                                    <a:gd name="T36" fmla="*/ 129 w 349"/>
                                    <a:gd name="T37" fmla="*/ 182 h 348"/>
                                    <a:gd name="T38" fmla="*/ 70 w 349"/>
                                    <a:gd name="T39" fmla="*/ 190 h 348"/>
                                    <a:gd name="T40" fmla="*/ 34 w 349"/>
                                    <a:gd name="T41" fmla="*/ 233 h 348"/>
                                    <a:gd name="T42" fmla="*/ 35 w 349"/>
                                    <a:gd name="T43" fmla="*/ 254 h 348"/>
                                    <a:gd name="T44" fmla="*/ 0 w 349"/>
                                    <a:gd name="T45" fmla="*/ 268 h 348"/>
                                    <a:gd name="T46" fmla="*/ 35 w 349"/>
                                    <a:gd name="T47" fmla="*/ 288 h 348"/>
                                    <a:gd name="T48" fmla="*/ 100 w 349"/>
                                    <a:gd name="T49" fmla="*/ 257 h 348"/>
                                    <a:gd name="T50" fmla="*/ 99 w 349"/>
                                    <a:gd name="T51" fmla="*/ 293 h 348"/>
                                    <a:gd name="T52" fmla="*/ 135 w 349"/>
                                    <a:gd name="T53" fmla="*/ 290 h 348"/>
                                    <a:gd name="T54" fmla="*/ 161 w 349"/>
                                    <a:gd name="T55" fmla="*/ 344 h 348"/>
                                    <a:gd name="T56" fmla="*/ 186 w 349"/>
                                    <a:gd name="T57" fmla="*/ 332 h 348"/>
                                    <a:gd name="T58" fmla="*/ 241 w 349"/>
                                    <a:gd name="T59" fmla="*/ 338 h 348"/>
                                    <a:gd name="T60" fmla="*/ 259 w 349"/>
                                    <a:gd name="T61"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9" h="348">
                                      <a:moveTo>
                                        <a:pt x="259" y="348"/>
                                      </a:moveTo>
                                      <a:lnTo>
                                        <a:pt x="276" y="327"/>
                                      </a:lnTo>
                                      <a:lnTo>
                                        <a:pt x="265" y="289"/>
                                      </a:lnTo>
                                      <a:lnTo>
                                        <a:pt x="284" y="278"/>
                                      </a:lnTo>
                                      <a:lnTo>
                                        <a:pt x="314" y="284"/>
                                      </a:lnTo>
                                      <a:lnTo>
                                        <a:pt x="349" y="273"/>
                                      </a:lnTo>
                                      <a:lnTo>
                                        <a:pt x="339" y="250"/>
                                      </a:lnTo>
                                      <a:lnTo>
                                        <a:pt x="327" y="213"/>
                                      </a:lnTo>
                                      <a:lnTo>
                                        <a:pt x="305" y="192"/>
                                      </a:lnTo>
                                      <a:lnTo>
                                        <a:pt x="267" y="185"/>
                                      </a:lnTo>
                                      <a:lnTo>
                                        <a:pt x="249" y="170"/>
                                      </a:lnTo>
                                      <a:lnTo>
                                        <a:pt x="277" y="84"/>
                                      </a:lnTo>
                                      <a:lnTo>
                                        <a:pt x="296" y="25"/>
                                      </a:lnTo>
                                      <a:lnTo>
                                        <a:pt x="276" y="8"/>
                                      </a:lnTo>
                                      <a:lnTo>
                                        <a:pt x="244" y="0"/>
                                      </a:lnTo>
                                      <a:lnTo>
                                        <a:pt x="190" y="84"/>
                                      </a:lnTo>
                                      <a:lnTo>
                                        <a:pt x="157" y="117"/>
                                      </a:lnTo>
                                      <a:lnTo>
                                        <a:pt x="159" y="134"/>
                                      </a:lnTo>
                                      <a:lnTo>
                                        <a:pt x="129" y="182"/>
                                      </a:lnTo>
                                      <a:lnTo>
                                        <a:pt x="70" y="190"/>
                                      </a:lnTo>
                                      <a:lnTo>
                                        <a:pt x="34" y="233"/>
                                      </a:lnTo>
                                      <a:lnTo>
                                        <a:pt x="35" y="254"/>
                                      </a:lnTo>
                                      <a:lnTo>
                                        <a:pt x="0" y="268"/>
                                      </a:lnTo>
                                      <a:lnTo>
                                        <a:pt x="35" y="288"/>
                                      </a:lnTo>
                                      <a:lnTo>
                                        <a:pt x="100" y="257"/>
                                      </a:lnTo>
                                      <a:lnTo>
                                        <a:pt x="99" y="293"/>
                                      </a:lnTo>
                                      <a:lnTo>
                                        <a:pt x="135" y="290"/>
                                      </a:lnTo>
                                      <a:lnTo>
                                        <a:pt x="161" y="344"/>
                                      </a:lnTo>
                                      <a:lnTo>
                                        <a:pt x="186" y="332"/>
                                      </a:lnTo>
                                      <a:lnTo>
                                        <a:pt x="241" y="338"/>
                                      </a:lnTo>
                                      <a:lnTo>
                                        <a:pt x="259" y="348"/>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45" name="Freeform 170"/>
                                <p:cNvSpPr>
                                  <a:spLocks/>
                                </p:cNvSpPr>
                                <p:nvPr/>
                              </p:nvSpPr>
                              <p:spPr bwMode="auto">
                                <a:xfrm>
                                  <a:off x="7789035" y="2225347"/>
                                  <a:ext cx="481272" cy="640418"/>
                                </a:xfrm>
                                <a:custGeom>
                                  <a:avLst/>
                                  <a:gdLst>
                                    <a:gd name="T0" fmla="*/ 195 w 251"/>
                                    <a:gd name="T1" fmla="*/ 0 h 334"/>
                                    <a:gd name="T2" fmla="*/ 226 w 251"/>
                                    <a:gd name="T3" fmla="*/ 84 h 334"/>
                                    <a:gd name="T4" fmla="*/ 251 w 251"/>
                                    <a:gd name="T5" fmla="*/ 88 h 334"/>
                                    <a:gd name="T6" fmla="*/ 235 w 251"/>
                                    <a:gd name="T7" fmla="*/ 115 h 334"/>
                                    <a:gd name="T8" fmla="*/ 235 w 251"/>
                                    <a:gd name="T9" fmla="*/ 143 h 334"/>
                                    <a:gd name="T10" fmla="*/ 211 w 251"/>
                                    <a:gd name="T11" fmla="*/ 150 h 334"/>
                                    <a:gd name="T12" fmla="*/ 218 w 251"/>
                                    <a:gd name="T13" fmla="*/ 203 h 334"/>
                                    <a:gd name="T14" fmla="*/ 250 w 251"/>
                                    <a:gd name="T15" fmla="*/ 236 h 334"/>
                                    <a:gd name="T16" fmla="*/ 240 w 251"/>
                                    <a:gd name="T17" fmla="*/ 259 h 334"/>
                                    <a:gd name="T18" fmla="*/ 224 w 251"/>
                                    <a:gd name="T19" fmla="*/ 254 h 334"/>
                                    <a:gd name="T20" fmla="*/ 216 w 251"/>
                                    <a:gd name="T21" fmla="*/ 276 h 334"/>
                                    <a:gd name="T22" fmla="*/ 191 w 251"/>
                                    <a:gd name="T23" fmla="*/ 274 h 334"/>
                                    <a:gd name="T24" fmla="*/ 164 w 251"/>
                                    <a:gd name="T25" fmla="*/ 310 h 334"/>
                                    <a:gd name="T26" fmla="*/ 124 w 251"/>
                                    <a:gd name="T27" fmla="*/ 334 h 334"/>
                                    <a:gd name="T28" fmla="*/ 104 w 251"/>
                                    <a:gd name="T29" fmla="*/ 331 h 334"/>
                                    <a:gd name="T30" fmla="*/ 99 w 251"/>
                                    <a:gd name="T31" fmla="*/ 310 h 334"/>
                                    <a:gd name="T32" fmla="*/ 123 w 251"/>
                                    <a:gd name="T33" fmla="*/ 279 h 334"/>
                                    <a:gd name="T34" fmla="*/ 58 w 251"/>
                                    <a:gd name="T35" fmla="*/ 271 h 334"/>
                                    <a:gd name="T36" fmla="*/ 39 w 251"/>
                                    <a:gd name="T37" fmla="*/ 284 h 334"/>
                                    <a:gd name="T38" fmla="*/ 16 w 251"/>
                                    <a:gd name="T39" fmla="*/ 270 h 334"/>
                                    <a:gd name="T40" fmla="*/ 29 w 251"/>
                                    <a:gd name="T41" fmla="*/ 251 h 334"/>
                                    <a:gd name="T42" fmla="*/ 54 w 251"/>
                                    <a:gd name="T43" fmla="*/ 249 h 334"/>
                                    <a:gd name="T44" fmla="*/ 74 w 251"/>
                                    <a:gd name="T45" fmla="*/ 231 h 334"/>
                                    <a:gd name="T46" fmla="*/ 83 w 251"/>
                                    <a:gd name="T47" fmla="*/ 205 h 334"/>
                                    <a:gd name="T48" fmla="*/ 73 w 251"/>
                                    <a:gd name="T49" fmla="*/ 170 h 334"/>
                                    <a:gd name="T50" fmla="*/ 53 w 251"/>
                                    <a:gd name="T51" fmla="*/ 138 h 334"/>
                                    <a:gd name="T52" fmla="*/ 30 w 251"/>
                                    <a:gd name="T53" fmla="*/ 136 h 334"/>
                                    <a:gd name="T54" fmla="*/ 0 w 251"/>
                                    <a:gd name="T55" fmla="*/ 113 h 334"/>
                                    <a:gd name="T56" fmla="*/ 39 w 251"/>
                                    <a:gd name="T57" fmla="*/ 43 h 334"/>
                                    <a:gd name="T58" fmla="*/ 60 w 251"/>
                                    <a:gd name="T59" fmla="*/ 20 h 334"/>
                                    <a:gd name="T60" fmla="*/ 79 w 251"/>
                                    <a:gd name="T61" fmla="*/ 28 h 334"/>
                                    <a:gd name="T62" fmla="*/ 74 w 251"/>
                                    <a:gd name="T63" fmla="*/ 65 h 334"/>
                                    <a:gd name="T64" fmla="*/ 119 w 251"/>
                                    <a:gd name="T65" fmla="*/ 60 h 334"/>
                                    <a:gd name="T66" fmla="*/ 134 w 251"/>
                                    <a:gd name="T67" fmla="*/ 31 h 334"/>
                                    <a:gd name="T68" fmla="*/ 156 w 251"/>
                                    <a:gd name="T69" fmla="*/ 15 h 334"/>
                                    <a:gd name="T70" fmla="*/ 195 w 251"/>
                                    <a:gd name="T7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334">
                                      <a:moveTo>
                                        <a:pt x="195" y="0"/>
                                      </a:moveTo>
                                      <a:lnTo>
                                        <a:pt x="226" y="84"/>
                                      </a:lnTo>
                                      <a:lnTo>
                                        <a:pt x="251" y="88"/>
                                      </a:lnTo>
                                      <a:lnTo>
                                        <a:pt x="235" y="115"/>
                                      </a:lnTo>
                                      <a:lnTo>
                                        <a:pt x="235" y="143"/>
                                      </a:lnTo>
                                      <a:lnTo>
                                        <a:pt x="211" y="150"/>
                                      </a:lnTo>
                                      <a:lnTo>
                                        <a:pt x="218" y="203"/>
                                      </a:lnTo>
                                      <a:lnTo>
                                        <a:pt x="250" y="236"/>
                                      </a:lnTo>
                                      <a:lnTo>
                                        <a:pt x="240" y="259"/>
                                      </a:lnTo>
                                      <a:lnTo>
                                        <a:pt x="224" y="254"/>
                                      </a:lnTo>
                                      <a:lnTo>
                                        <a:pt x="216" y="276"/>
                                      </a:lnTo>
                                      <a:lnTo>
                                        <a:pt x="191" y="274"/>
                                      </a:lnTo>
                                      <a:lnTo>
                                        <a:pt x="164" y="310"/>
                                      </a:lnTo>
                                      <a:lnTo>
                                        <a:pt x="124" y="334"/>
                                      </a:lnTo>
                                      <a:lnTo>
                                        <a:pt x="104" y="331"/>
                                      </a:lnTo>
                                      <a:lnTo>
                                        <a:pt x="99" y="310"/>
                                      </a:lnTo>
                                      <a:lnTo>
                                        <a:pt x="123" y="279"/>
                                      </a:lnTo>
                                      <a:lnTo>
                                        <a:pt x="58" y="271"/>
                                      </a:lnTo>
                                      <a:lnTo>
                                        <a:pt x="39" y="284"/>
                                      </a:lnTo>
                                      <a:lnTo>
                                        <a:pt x="16" y="270"/>
                                      </a:lnTo>
                                      <a:lnTo>
                                        <a:pt x="29" y="251"/>
                                      </a:lnTo>
                                      <a:lnTo>
                                        <a:pt x="54" y="249"/>
                                      </a:lnTo>
                                      <a:lnTo>
                                        <a:pt x="74" y="231"/>
                                      </a:lnTo>
                                      <a:lnTo>
                                        <a:pt x="83" y="205"/>
                                      </a:lnTo>
                                      <a:lnTo>
                                        <a:pt x="73" y="170"/>
                                      </a:lnTo>
                                      <a:lnTo>
                                        <a:pt x="53" y="138"/>
                                      </a:lnTo>
                                      <a:lnTo>
                                        <a:pt x="30" y="136"/>
                                      </a:lnTo>
                                      <a:lnTo>
                                        <a:pt x="0" y="113"/>
                                      </a:lnTo>
                                      <a:lnTo>
                                        <a:pt x="39" y="43"/>
                                      </a:lnTo>
                                      <a:lnTo>
                                        <a:pt x="60" y="20"/>
                                      </a:lnTo>
                                      <a:lnTo>
                                        <a:pt x="79" y="28"/>
                                      </a:lnTo>
                                      <a:lnTo>
                                        <a:pt x="74" y="65"/>
                                      </a:lnTo>
                                      <a:lnTo>
                                        <a:pt x="119" y="60"/>
                                      </a:lnTo>
                                      <a:lnTo>
                                        <a:pt x="134" y="31"/>
                                      </a:lnTo>
                                      <a:lnTo>
                                        <a:pt x="156" y="15"/>
                                      </a:lnTo>
                                      <a:lnTo>
                                        <a:pt x="195" y="0"/>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sp>
                              <p:nvSpPr>
                                <p:cNvPr id="146" name="Freeform 195"/>
                                <p:cNvSpPr>
                                  <a:spLocks/>
                                </p:cNvSpPr>
                                <p:nvPr/>
                              </p:nvSpPr>
                              <p:spPr bwMode="auto">
                                <a:xfrm>
                                  <a:off x="7451570" y="2064283"/>
                                  <a:ext cx="412245" cy="454428"/>
                                </a:xfrm>
                                <a:custGeom>
                                  <a:avLst/>
                                  <a:gdLst>
                                    <a:gd name="T0" fmla="*/ 169 w 215"/>
                                    <a:gd name="T1" fmla="*/ 45 h 237"/>
                                    <a:gd name="T2" fmla="*/ 180 w 215"/>
                                    <a:gd name="T3" fmla="*/ 0 h 237"/>
                                    <a:gd name="T4" fmla="*/ 139 w 215"/>
                                    <a:gd name="T5" fmla="*/ 25 h 237"/>
                                    <a:gd name="T6" fmla="*/ 91 w 215"/>
                                    <a:gd name="T7" fmla="*/ 40 h 237"/>
                                    <a:gd name="T8" fmla="*/ 47 w 215"/>
                                    <a:gd name="T9" fmla="*/ 70 h 237"/>
                                    <a:gd name="T10" fmla="*/ 34 w 215"/>
                                    <a:gd name="T11" fmla="*/ 118 h 237"/>
                                    <a:gd name="T12" fmla="*/ 24 w 215"/>
                                    <a:gd name="T13" fmla="*/ 160 h 237"/>
                                    <a:gd name="T14" fmla="*/ 0 w 215"/>
                                    <a:gd name="T15" fmla="*/ 177 h 237"/>
                                    <a:gd name="T16" fmla="*/ 22 w 215"/>
                                    <a:gd name="T17" fmla="*/ 198 h 237"/>
                                    <a:gd name="T18" fmla="*/ 34 w 215"/>
                                    <a:gd name="T19" fmla="*/ 235 h 237"/>
                                    <a:gd name="T20" fmla="*/ 79 w 215"/>
                                    <a:gd name="T21" fmla="*/ 237 h 237"/>
                                    <a:gd name="T22" fmla="*/ 82 w 215"/>
                                    <a:gd name="T23" fmla="*/ 224 h 237"/>
                                    <a:gd name="T24" fmla="*/ 144 w 215"/>
                                    <a:gd name="T25" fmla="*/ 214 h 237"/>
                                    <a:gd name="T26" fmla="*/ 176 w 215"/>
                                    <a:gd name="T27" fmla="*/ 197 h 237"/>
                                    <a:gd name="T28" fmla="*/ 215 w 215"/>
                                    <a:gd name="T29" fmla="*/ 127 h 237"/>
                                    <a:gd name="T30" fmla="*/ 211 w 215"/>
                                    <a:gd name="T31" fmla="*/ 103 h 237"/>
                                    <a:gd name="T32" fmla="*/ 184 w 215"/>
                                    <a:gd name="T33" fmla="*/ 107 h 237"/>
                                    <a:gd name="T34" fmla="*/ 161 w 215"/>
                                    <a:gd name="T35" fmla="*/ 95 h 237"/>
                                    <a:gd name="T36" fmla="*/ 182 w 215"/>
                                    <a:gd name="T37" fmla="*/ 60 h 237"/>
                                    <a:gd name="T38" fmla="*/ 169 w 215"/>
                                    <a:gd name="T39" fmla="*/ 4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237">
                                      <a:moveTo>
                                        <a:pt x="169" y="45"/>
                                      </a:moveTo>
                                      <a:lnTo>
                                        <a:pt x="180" y="0"/>
                                      </a:lnTo>
                                      <a:lnTo>
                                        <a:pt x="139" y="25"/>
                                      </a:lnTo>
                                      <a:lnTo>
                                        <a:pt x="91" y="40"/>
                                      </a:lnTo>
                                      <a:lnTo>
                                        <a:pt x="47" y="70"/>
                                      </a:lnTo>
                                      <a:lnTo>
                                        <a:pt x="34" y="118"/>
                                      </a:lnTo>
                                      <a:lnTo>
                                        <a:pt x="24" y="160"/>
                                      </a:lnTo>
                                      <a:lnTo>
                                        <a:pt x="0" y="177"/>
                                      </a:lnTo>
                                      <a:lnTo>
                                        <a:pt x="22" y="198"/>
                                      </a:lnTo>
                                      <a:lnTo>
                                        <a:pt x="34" y="235"/>
                                      </a:lnTo>
                                      <a:lnTo>
                                        <a:pt x="79" y="237"/>
                                      </a:lnTo>
                                      <a:lnTo>
                                        <a:pt x="82" y="224"/>
                                      </a:lnTo>
                                      <a:lnTo>
                                        <a:pt x="144" y="214"/>
                                      </a:lnTo>
                                      <a:lnTo>
                                        <a:pt x="176" y="197"/>
                                      </a:lnTo>
                                      <a:lnTo>
                                        <a:pt x="215" y="127"/>
                                      </a:lnTo>
                                      <a:lnTo>
                                        <a:pt x="211" y="103"/>
                                      </a:lnTo>
                                      <a:lnTo>
                                        <a:pt x="184" y="107"/>
                                      </a:lnTo>
                                      <a:lnTo>
                                        <a:pt x="161" y="95"/>
                                      </a:lnTo>
                                      <a:lnTo>
                                        <a:pt x="182" y="60"/>
                                      </a:lnTo>
                                      <a:lnTo>
                                        <a:pt x="169" y="45"/>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a:solidFill>
                                      <a:prstClr val="black"/>
                                    </a:solidFill>
                                  </a:endParaRPr>
                                </a:p>
                              </p:txBody>
                            </p:sp>
                          </p:grpSp>
                        </p:grpSp>
                      </p:grpSp>
                    </p:grpSp>
                  </p:grpSp>
                </p:grpSp>
              </p:grpSp>
            </p:grpSp>
          </p:grpSp>
        </p:grpSp>
        <p:sp>
          <p:nvSpPr>
            <p:cNvPr id="162" name="Freeform 303"/>
            <p:cNvSpPr>
              <a:spLocks/>
            </p:cNvSpPr>
            <p:nvPr/>
          </p:nvSpPr>
          <p:spPr bwMode="auto">
            <a:xfrm>
              <a:off x="5920300" y="3455275"/>
              <a:ext cx="434906" cy="451221"/>
            </a:xfrm>
            <a:custGeom>
              <a:avLst/>
              <a:gdLst>
                <a:gd name="T0" fmla="*/ 119 w 249"/>
                <a:gd name="T1" fmla="*/ 11 h 272"/>
                <a:gd name="T2" fmla="*/ 127 w 249"/>
                <a:gd name="T3" fmla="*/ 0 h 272"/>
                <a:gd name="T4" fmla="*/ 144 w 249"/>
                <a:gd name="T5" fmla="*/ 0 h 272"/>
                <a:gd name="T6" fmla="*/ 152 w 249"/>
                <a:gd name="T7" fmla="*/ 6 h 272"/>
                <a:gd name="T8" fmla="*/ 153 w 249"/>
                <a:gd name="T9" fmla="*/ 31 h 272"/>
                <a:gd name="T10" fmla="*/ 153 w 249"/>
                <a:gd name="T11" fmla="*/ 44 h 272"/>
                <a:gd name="T12" fmla="*/ 174 w 249"/>
                <a:gd name="T13" fmla="*/ 26 h 272"/>
                <a:gd name="T14" fmla="*/ 193 w 249"/>
                <a:gd name="T15" fmla="*/ 12 h 272"/>
                <a:gd name="T16" fmla="*/ 219 w 249"/>
                <a:gd name="T17" fmla="*/ 1 h 272"/>
                <a:gd name="T18" fmla="*/ 232 w 249"/>
                <a:gd name="T19" fmla="*/ 21 h 272"/>
                <a:gd name="T20" fmla="*/ 234 w 249"/>
                <a:gd name="T21" fmla="*/ 49 h 272"/>
                <a:gd name="T22" fmla="*/ 249 w 249"/>
                <a:gd name="T23" fmla="*/ 64 h 272"/>
                <a:gd name="T24" fmla="*/ 227 w 249"/>
                <a:gd name="T25" fmla="*/ 84 h 272"/>
                <a:gd name="T26" fmla="*/ 217 w 249"/>
                <a:gd name="T27" fmla="*/ 82 h 272"/>
                <a:gd name="T28" fmla="*/ 190 w 249"/>
                <a:gd name="T29" fmla="*/ 86 h 272"/>
                <a:gd name="T30" fmla="*/ 183 w 249"/>
                <a:gd name="T31" fmla="*/ 91 h 272"/>
                <a:gd name="T32" fmla="*/ 180 w 249"/>
                <a:gd name="T33" fmla="*/ 99 h 272"/>
                <a:gd name="T34" fmla="*/ 180 w 249"/>
                <a:gd name="T35" fmla="*/ 117 h 272"/>
                <a:gd name="T36" fmla="*/ 169 w 249"/>
                <a:gd name="T37" fmla="*/ 119 h 272"/>
                <a:gd name="T38" fmla="*/ 178 w 249"/>
                <a:gd name="T39" fmla="*/ 165 h 272"/>
                <a:gd name="T40" fmla="*/ 165 w 249"/>
                <a:gd name="T41" fmla="*/ 170 h 272"/>
                <a:gd name="T42" fmla="*/ 125 w 249"/>
                <a:gd name="T43" fmla="*/ 175 h 272"/>
                <a:gd name="T44" fmla="*/ 118 w 249"/>
                <a:gd name="T45" fmla="*/ 191 h 272"/>
                <a:gd name="T46" fmla="*/ 137 w 249"/>
                <a:gd name="T47" fmla="*/ 251 h 272"/>
                <a:gd name="T48" fmla="*/ 132 w 249"/>
                <a:gd name="T49" fmla="*/ 272 h 272"/>
                <a:gd name="T50" fmla="*/ 99 w 249"/>
                <a:gd name="T51" fmla="*/ 271 h 272"/>
                <a:gd name="T52" fmla="*/ 102 w 249"/>
                <a:gd name="T53" fmla="*/ 250 h 272"/>
                <a:gd name="T54" fmla="*/ 104 w 249"/>
                <a:gd name="T55" fmla="*/ 209 h 272"/>
                <a:gd name="T56" fmla="*/ 100 w 249"/>
                <a:gd name="T57" fmla="*/ 200 h 272"/>
                <a:gd name="T58" fmla="*/ 92 w 249"/>
                <a:gd name="T59" fmla="*/ 215 h 272"/>
                <a:gd name="T60" fmla="*/ 85 w 249"/>
                <a:gd name="T61" fmla="*/ 214 h 272"/>
                <a:gd name="T62" fmla="*/ 72 w 249"/>
                <a:gd name="T63" fmla="*/ 172 h 272"/>
                <a:gd name="T64" fmla="*/ 72 w 249"/>
                <a:gd name="T65" fmla="*/ 165 h 272"/>
                <a:gd name="T66" fmla="*/ 75 w 249"/>
                <a:gd name="T67" fmla="*/ 157 h 272"/>
                <a:gd name="T68" fmla="*/ 112 w 249"/>
                <a:gd name="T69" fmla="*/ 137 h 272"/>
                <a:gd name="T70" fmla="*/ 102 w 249"/>
                <a:gd name="T71" fmla="*/ 137 h 272"/>
                <a:gd name="T72" fmla="*/ 87 w 249"/>
                <a:gd name="T73" fmla="*/ 142 h 272"/>
                <a:gd name="T74" fmla="*/ 79 w 249"/>
                <a:gd name="T75" fmla="*/ 137 h 272"/>
                <a:gd name="T76" fmla="*/ 57 w 249"/>
                <a:gd name="T77" fmla="*/ 142 h 272"/>
                <a:gd name="T78" fmla="*/ 49 w 249"/>
                <a:gd name="T79" fmla="*/ 127 h 272"/>
                <a:gd name="T80" fmla="*/ 42 w 249"/>
                <a:gd name="T81" fmla="*/ 124 h 272"/>
                <a:gd name="T82" fmla="*/ 34 w 249"/>
                <a:gd name="T83" fmla="*/ 126 h 272"/>
                <a:gd name="T84" fmla="*/ 32 w 249"/>
                <a:gd name="T85" fmla="*/ 139 h 272"/>
                <a:gd name="T86" fmla="*/ 25 w 249"/>
                <a:gd name="T87" fmla="*/ 141 h 272"/>
                <a:gd name="T88" fmla="*/ 19 w 249"/>
                <a:gd name="T89" fmla="*/ 141 h 272"/>
                <a:gd name="T90" fmla="*/ 10 w 249"/>
                <a:gd name="T91" fmla="*/ 139 h 272"/>
                <a:gd name="T92" fmla="*/ 3 w 249"/>
                <a:gd name="T93" fmla="*/ 125 h 272"/>
                <a:gd name="T94" fmla="*/ 0 w 249"/>
                <a:gd name="T95" fmla="*/ 119 h 272"/>
                <a:gd name="T96" fmla="*/ 0 w 249"/>
                <a:gd name="T97" fmla="*/ 110 h 272"/>
                <a:gd name="T98" fmla="*/ 10 w 249"/>
                <a:gd name="T99" fmla="*/ 96 h 272"/>
                <a:gd name="T100" fmla="*/ 28 w 249"/>
                <a:gd name="T101" fmla="*/ 89 h 272"/>
                <a:gd name="T102" fmla="*/ 45 w 249"/>
                <a:gd name="T103" fmla="*/ 84 h 272"/>
                <a:gd name="T104" fmla="*/ 52 w 249"/>
                <a:gd name="T105" fmla="*/ 54 h 272"/>
                <a:gd name="T106" fmla="*/ 77 w 249"/>
                <a:gd name="T107" fmla="*/ 37 h 272"/>
                <a:gd name="T108" fmla="*/ 94 w 249"/>
                <a:gd name="T109" fmla="*/ 15 h 272"/>
                <a:gd name="T110" fmla="*/ 110 w 249"/>
                <a:gd name="T111" fmla="*/ 16 h 272"/>
                <a:gd name="T112" fmla="*/ 119 w 249"/>
                <a:gd name="T113" fmla="*/ 1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72">
                  <a:moveTo>
                    <a:pt x="119" y="11"/>
                  </a:moveTo>
                  <a:lnTo>
                    <a:pt x="127" y="0"/>
                  </a:lnTo>
                  <a:lnTo>
                    <a:pt x="144" y="0"/>
                  </a:lnTo>
                  <a:lnTo>
                    <a:pt x="152" y="6"/>
                  </a:lnTo>
                  <a:lnTo>
                    <a:pt x="153" y="31"/>
                  </a:lnTo>
                  <a:lnTo>
                    <a:pt x="153" y="44"/>
                  </a:lnTo>
                  <a:lnTo>
                    <a:pt x="174" y="26"/>
                  </a:lnTo>
                  <a:lnTo>
                    <a:pt x="193" y="12"/>
                  </a:lnTo>
                  <a:lnTo>
                    <a:pt x="219" y="1"/>
                  </a:lnTo>
                  <a:lnTo>
                    <a:pt x="232" y="21"/>
                  </a:lnTo>
                  <a:lnTo>
                    <a:pt x="234" y="49"/>
                  </a:lnTo>
                  <a:lnTo>
                    <a:pt x="249" y="64"/>
                  </a:lnTo>
                  <a:lnTo>
                    <a:pt x="227" y="84"/>
                  </a:lnTo>
                  <a:lnTo>
                    <a:pt x="217" y="82"/>
                  </a:lnTo>
                  <a:lnTo>
                    <a:pt x="190" y="86"/>
                  </a:lnTo>
                  <a:lnTo>
                    <a:pt x="183" y="91"/>
                  </a:lnTo>
                  <a:lnTo>
                    <a:pt x="180" y="99"/>
                  </a:lnTo>
                  <a:lnTo>
                    <a:pt x="180" y="117"/>
                  </a:lnTo>
                  <a:lnTo>
                    <a:pt x="169" y="119"/>
                  </a:lnTo>
                  <a:lnTo>
                    <a:pt x="178" y="165"/>
                  </a:lnTo>
                  <a:lnTo>
                    <a:pt x="165" y="170"/>
                  </a:lnTo>
                  <a:lnTo>
                    <a:pt x="125" y="175"/>
                  </a:lnTo>
                  <a:lnTo>
                    <a:pt x="118" y="191"/>
                  </a:lnTo>
                  <a:lnTo>
                    <a:pt x="137" y="251"/>
                  </a:lnTo>
                  <a:lnTo>
                    <a:pt x="132" y="272"/>
                  </a:lnTo>
                  <a:lnTo>
                    <a:pt x="99" y="271"/>
                  </a:lnTo>
                  <a:lnTo>
                    <a:pt x="102" y="250"/>
                  </a:lnTo>
                  <a:lnTo>
                    <a:pt x="104" y="209"/>
                  </a:lnTo>
                  <a:lnTo>
                    <a:pt x="100" y="200"/>
                  </a:lnTo>
                  <a:lnTo>
                    <a:pt x="92" y="215"/>
                  </a:lnTo>
                  <a:lnTo>
                    <a:pt x="85" y="214"/>
                  </a:lnTo>
                  <a:lnTo>
                    <a:pt x="72" y="172"/>
                  </a:lnTo>
                  <a:lnTo>
                    <a:pt x="72" y="165"/>
                  </a:lnTo>
                  <a:lnTo>
                    <a:pt x="75" y="157"/>
                  </a:lnTo>
                  <a:lnTo>
                    <a:pt x="112" y="137"/>
                  </a:lnTo>
                  <a:lnTo>
                    <a:pt x="102" y="137"/>
                  </a:lnTo>
                  <a:lnTo>
                    <a:pt x="87" y="142"/>
                  </a:lnTo>
                  <a:lnTo>
                    <a:pt x="79" y="137"/>
                  </a:lnTo>
                  <a:lnTo>
                    <a:pt x="57" y="142"/>
                  </a:lnTo>
                  <a:lnTo>
                    <a:pt x="49" y="127"/>
                  </a:lnTo>
                  <a:lnTo>
                    <a:pt x="42" y="124"/>
                  </a:lnTo>
                  <a:lnTo>
                    <a:pt x="34" y="126"/>
                  </a:lnTo>
                  <a:lnTo>
                    <a:pt x="32" y="139"/>
                  </a:lnTo>
                  <a:lnTo>
                    <a:pt x="25" y="141"/>
                  </a:lnTo>
                  <a:lnTo>
                    <a:pt x="19" y="141"/>
                  </a:lnTo>
                  <a:lnTo>
                    <a:pt x="10" y="139"/>
                  </a:lnTo>
                  <a:lnTo>
                    <a:pt x="3" y="125"/>
                  </a:lnTo>
                  <a:lnTo>
                    <a:pt x="0" y="119"/>
                  </a:lnTo>
                  <a:lnTo>
                    <a:pt x="0" y="110"/>
                  </a:lnTo>
                  <a:lnTo>
                    <a:pt x="10" y="96"/>
                  </a:lnTo>
                  <a:lnTo>
                    <a:pt x="28" y="89"/>
                  </a:lnTo>
                  <a:lnTo>
                    <a:pt x="45" y="84"/>
                  </a:lnTo>
                  <a:lnTo>
                    <a:pt x="52" y="54"/>
                  </a:lnTo>
                  <a:lnTo>
                    <a:pt x="77" y="37"/>
                  </a:lnTo>
                  <a:lnTo>
                    <a:pt x="94" y="15"/>
                  </a:lnTo>
                  <a:lnTo>
                    <a:pt x="110" y="16"/>
                  </a:lnTo>
                  <a:lnTo>
                    <a:pt x="119" y="11"/>
                  </a:lnTo>
                  <a:close/>
                </a:path>
              </a:pathLst>
            </a:custGeom>
            <a:solidFill>
              <a:schemeClr val="accent1"/>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grpSp>
      <p:sp>
        <p:nvSpPr>
          <p:cNvPr id="170" name="Freeform 173"/>
          <p:cNvSpPr>
            <a:spLocks/>
          </p:cNvSpPr>
          <p:nvPr/>
        </p:nvSpPr>
        <p:spPr bwMode="auto">
          <a:xfrm>
            <a:off x="8284876" y="2222664"/>
            <a:ext cx="390817" cy="593257"/>
          </a:xfrm>
          <a:custGeom>
            <a:avLst/>
            <a:gdLst>
              <a:gd name="T0" fmla="*/ 11 w 229"/>
              <a:gd name="T1" fmla="*/ 71 h 366"/>
              <a:gd name="T2" fmla="*/ 58 w 229"/>
              <a:gd name="T3" fmla="*/ 61 h 366"/>
              <a:gd name="T4" fmla="*/ 76 w 229"/>
              <a:gd name="T5" fmla="*/ 0 h 366"/>
              <a:gd name="T6" fmla="*/ 104 w 229"/>
              <a:gd name="T7" fmla="*/ 3 h 366"/>
              <a:gd name="T8" fmla="*/ 108 w 229"/>
              <a:gd name="T9" fmla="*/ 70 h 366"/>
              <a:gd name="T10" fmla="*/ 140 w 229"/>
              <a:gd name="T11" fmla="*/ 70 h 366"/>
              <a:gd name="T12" fmla="*/ 144 w 229"/>
              <a:gd name="T13" fmla="*/ 96 h 366"/>
              <a:gd name="T14" fmla="*/ 169 w 229"/>
              <a:gd name="T15" fmla="*/ 89 h 366"/>
              <a:gd name="T16" fmla="*/ 183 w 229"/>
              <a:gd name="T17" fmla="*/ 51 h 366"/>
              <a:gd name="T18" fmla="*/ 211 w 229"/>
              <a:gd name="T19" fmla="*/ 51 h 366"/>
              <a:gd name="T20" fmla="*/ 229 w 229"/>
              <a:gd name="T21" fmla="*/ 93 h 366"/>
              <a:gd name="T22" fmla="*/ 204 w 229"/>
              <a:gd name="T23" fmla="*/ 123 h 366"/>
              <a:gd name="T24" fmla="*/ 164 w 229"/>
              <a:gd name="T25" fmla="*/ 141 h 366"/>
              <a:gd name="T26" fmla="*/ 141 w 229"/>
              <a:gd name="T27" fmla="*/ 163 h 366"/>
              <a:gd name="T28" fmla="*/ 139 w 229"/>
              <a:gd name="T29" fmla="*/ 203 h 366"/>
              <a:gd name="T30" fmla="*/ 135 w 229"/>
              <a:gd name="T31" fmla="*/ 239 h 366"/>
              <a:gd name="T32" fmla="*/ 114 w 229"/>
              <a:gd name="T33" fmla="*/ 294 h 366"/>
              <a:gd name="T34" fmla="*/ 94 w 229"/>
              <a:gd name="T35" fmla="*/ 305 h 366"/>
              <a:gd name="T36" fmla="*/ 66 w 229"/>
              <a:gd name="T37" fmla="*/ 366 h 366"/>
              <a:gd name="T38" fmla="*/ 20 w 229"/>
              <a:gd name="T39" fmla="*/ 365 h 366"/>
              <a:gd name="T40" fmla="*/ 26 w 229"/>
              <a:gd name="T41" fmla="*/ 333 h 366"/>
              <a:gd name="T42" fmla="*/ 50 w 229"/>
              <a:gd name="T43" fmla="*/ 304 h 366"/>
              <a:gd name="T44" fmla="*/ 36 w 229"/>
              <a:gd name="T45" fmla="*/ 248 h 366"/>
              <a:gd name="T46" fmla="*/ 35 w 229"/>
              <a:gd name="T47" fmla="*/ 215 h 366"/>
              <a:gd name="T48" fmla="*/ 40 w 229"/>
              <a:gd name="T49" fmla="*/ 193 h 366"/>
              <a:gd name="T50" fmla="*/ 35 w 229"/>
              <a:gd name="T51" fmla="*/ 166 h 366"/>
              <a:gd name="T52" fmla="*/ 11 w 229"/>
              <a:gd name="T53" fmla="*/ 160 h 366"/>
              <a:gd name="T54" fmla="*/ 18 w 229"/>
              <a:gd name="T55" fmla="*/ 106 h 366"/>
              <a:gd name="T56" fmla="*/ 0 w 229"/>
              <a:gd name="T57" fmla="*/ 93 h 366"/>
              <a:gd name="T58" fmla="*/ 11 w 229"/>
              <a:gd name="T59" fmla="*/ 71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366">
                <a:moveTo>
                  <a:pt x="11" y="71"/>
                </a:moveTo>
                <a:lnTo>
                  <a:pt x="58" y="61"/>
                </a:lnTo>
                <a:lnTo>
                  <a:pt x="76" y="0"/>
                </a:lnTo>
                <a:lnTo>
                  <a:pt x="104" y="3"/>
                </a:lnTo>
                <a:lnTo>
                  <a:pt x="108" y="70"/>
                </a:lnTo>
                <a:lnTo>
                  <a:pt x="140" y="70"/>
                </a:lnTo>
                <a:lnTo>
                  <a:pt x="144" y="96"/>
                </a:lnTo>
                <a:lnTo>
                  <a:pt x="169" y="89"/>
                </a:lnTo>
                <a:lnTo>
                  <a:pt x="183" y="51"/>
                </a:lnTo>
                <a:lnTo>
                  <a:pt x="211" y="51"/>
                </a:lnTo>
                <a:lnTo>
                  <a:pt x="229" y="93"/>
                </a:lnTo>
                <a:lnTo>
                  <a:pt x="204" y="123"/>
                </a:lnTo>
                <a:lnTo>
                  <a:pt x="164" y="141"/>
                </a:lnTo>
                <a:lnTo>
                  <a:pt x="141" y="163"/>
                </a:lnTo>
                <a:lnTo>
                  <a:pt x="139" y="203"/>
                </a:lnTo>
                <a:lnTo>
                  <a:pt x="135" y="239"/>
                </a:lnTo>
                <a:lnTo>
                  <a:pt x="114" y="294"/>
                </a:lnTo>
                <a:lnTo>
                  <a:pt x="94" y="305"/>
                </a:lnTo>
                <a:lnTo>
                  <a:pt x="66" y="366"/>
                </a:lnTo>
                <a:lnTo>
                  <a:pt x="20" y="365"/>
                </a:lnTo>
                <a:lnTo>
                  <a:pt x="26" y="333"/>
                </a:lnTo>
                <a:lnTo>
                  <a:pt x="50" y="304"/>
                </a:lnTo>
                <a:lnTo>
                  <a:pt x="36" y="248"/>
                </a:lnTo>
                <a:lnTo>
                  <a:pt x="35" y="215"/>
                </a:lnTo>
                <a:lnTo>
                  <a:pt x="40" y="193"/>
                </a:lnTo>
                <a:lnTo>
                  <a:pt x="35" y="166"/>
                </a:lnTo>
                <a:lnTo>
                  <a:pt x="11" y="160"/>
                </a:lnTo>
                <a:lnTo>
                  <a:pt x="18" y="106"/>
                </a:lnTo>
                <a:lnTo>
                  <a:pt x="0" y="93"/>
                </a:lnTo>
                <a:lnTo>
                  <a:pt x="11" y="71"/>
                </a:lnTo>
                <a:close/>
              </a:path>
            </a:pathLst>
          </a:custGeom>
          <a:solidFill>
            <a:schemeClr val="accent2"/>
          </a:solidFill>
          <a:ln w="12700">
            <a:solidFill>
              <a:schemeClr val="tx1"/>
            </a:solidFill>
            <a:prstDash val="solid"/>
            <a:round/>
            <a:headEnd/>
            <a:tailEnd/>
          </a:ln>
        </p:spPr>
        <p:txBody>
          <a:bodyPr rot="0" vert="horz" wrap="square" lIns="91440" tIns="45720" rIns="91440" bIns="45720" anchor="t" anchorCtr="0" upright="1">
            <a:noAutofit/>
          </a:bodyPr>
          <a:lstStyle/>
          <a:p>
            <a:endParaRPr lang="sv-SE" sz="1400">
              <a:solidFill>
                <a:prstClr val="black"/>
              </a:solidFill>
            </a:endParaRPr>
          </a:p>
        </p:txBody>
      </p:sp>
      <p:sp>
        <p:nvSpPr>
          <p:cNvPr id="150" name="textruta 149"/>
          <p:cNvSpPr txBox="1"/>
          <p:nvPr/>
        </p:nvSpPr>
        <p:spPr>
          <a:xfrm>
            <a:off x="835237" y="3714140"/>
            <a:ext cx="1698013" cy="307777"/>
          </a:xfrm>
          <a:prstGeom prst="rect">
            <a:avLst/>
          </a:prstGeom>
          <a:noFill/>
        </p:spPr>
        <p:txBody>
          <a:bodyPr wrap="square" rtlCol="0">
            <a:spAutoFit/>
          </a:bodyPr>
          <a:lstStyle/>
          <a:p>
            <a:r>
              <a:rPr lang="sv-SE" sz="1400" b="1" dirty="0" smtClean="0">
                <a:solidFill>
                  <a:schemeClr val="tx2"/>
                </a:solidFill>
                <a:latin typeface="Arial" pitchFamily="34" charset="0"/>
                <a:cs typeface="Arial" pitchFamily="34" charset="0"/>
              </a:rPr>
              <a:t>Gothenburg</a:t>
            </a:r>
            <a:endParaRPr lang="sv-SE" sz="1400" b="1" dirty="0">
              <a:solidFill>
                <a:schemeClr val="tx2"/>
              </a:solidFill>
              <a:latin typeface="Arial" pitchFamily="34" charset="0"/>
              <a:cs typeface="Arial" pitchFamily="34" charset="0"/>
            </a:endParaRPr>
          </a:p>
        </p:txBody>
      </p:sp>
      <p:sp>
        <p:nvSpPr>
          <p:cNvPr id="151" name="textruta 150"/>
          <p:cNvSpPr txBox="1"/>
          <p:nvPr/>
        </p:nvSpPr>
        <p:spPr>
          <a:xfrm>
            <a:off x="518454" y="4112630"/>
            <a:ext cx="1753144" cy="584775"/>
          </a:xfrm>
          <a:prstGeom prst="rect">
            <a:avLst/>
          </a:prstGeom>
          <a:noFill/>
        </p:spPr>
        <p:txBody>
          <a:bodyPr wrap="square" rtlCol="0">
            <a:spAutoFit/>
          </a:bodyPr>
          <a:lstStyle/>
          <a:p>
            <a:r>
              <a:rPr lang="sv-SE" sz="1600" b="1" dirty="0" smtClean="0">
                <a:solidFill>
                  <a:schemeClr val="tx2">
                    <a:lumMod val="75000"/>
                  </a:schemeClr>
                </a:solidFill>
                <a:latin typeface="Arial" pitchFamily="34" charset="0"/>
                <a:cs typeface="Arial" pitchFamily="34" charset="0"/>
              </a:rPr>
              <a:t>1,1 million  residents 2010</a:t>
            </a:r>
          </a:p>
        </p:txBody>
      </p:sp>
      <p:sp>
        <p:nvSpPr>
          <p:cNvPr id="164" name="textruta 163"/>
          <p:cNvSpPr txBox="1"/>
          <p:nvPr/>
        </p:nvSpPr>
        <p:spPr>
          <a:xfrm>
            <a:off x="4919975" y="3746881"/>
            <a:ext cx="1698013" cy="307777"/>
          </a:xfrm>
          <a:prstGeom prst="rect">
            <a:avLst/>
          </a:prstGeom>
          <a:noFill/>
        </p:spPr>
        <p:txBody>
          <a:bodyPr wrap="square" rtlCol="0">
            <a:spAutoFit/>
          </a:bodyPr>
          <a:lstStyle/>
          <a:p>
            <a:r>
              <a:rPr lang="sv-SE" sz="1400" b="1" dirty="0" smtClean="0">
                <a:solidFill>
                  <a:schemeClr val="tx2"/>
                </a:solidFill>
                <a:latin typeface="Arial" pitchFamily="34" charset="0"/>
                <a:cs typeface="Arial" pitchFamily="34" charset="0"/>
              </a:rPr>
              <a:t>Gothenburg</a:t>
            </a:r>
            <a:endParaRPr lang="sv-SE" sz="1400" b="1" dirty="0">
              <a:solidFill>
                <a:schemeClr val="tx2"/>
              </a:solidFill>
              <a:latin typeface="Arial" pitchFamily="34" charset="0"/>
              <a:cs typeface="Arial" pitchFamily="34" charset="0"/>
            </a:endParaRPr>
          </a:p>
        </p:txBody>
      </p:sp>
      <p:sp>
        <p:nvSpPr>
          <p:cNvPr id="152" name="textruta 151"/>
          <p:cNvSpPr txBox="1"/>
          <p:nvPr/>
        </p:nvSpPr>
        <p:spPr>
          <a:xfrm>
            <a:off x="4396975" y="4135271"/>
            <a:ext cx="2121408" cy="1077218"/>
          </a:xfrm>
          <a:prstGeom prst="rect">
            <a:avLst/>
          </a:prstGeom>
          <a:noFill/>
        </p:spPr>
        <p:txBody>
          <a:bodyPr wrap="square" rtlCol="0">
            <a:spAutoFit/>
          </a:bodyPr>
          <a:lstStyle/>
          <a:p>
            <a:r>
              <a:rPr lang="sv-SE" sz="1600" b="1" dirty="0" smtClean="0">
                <a:solidFill>
                  <a:schemeClr val="tx2">
                    <a:lumMod val="75000"/>
                  </a:schemeClr>
                </a:solidFill>
                <a:latin typeface="Arial" pitchFamily="34" charset="0"/>
                <a:cs typeface="Arial" pitchFamily="34" charset="0"/>
              </a:rPr>
              <a:t>1,75 million residents </a:t>
            </a:r>
            <a:r>
              <a:rPr lang="sv-SE" sz="1600" b="1" dirty="0" err="1" smtClean="0">
                <a:solidFill>
                  <a:schemeClr val="tx2">
                    <a:lumMod val="75000"/>
                  </a:schemeClr>
                </a:solidFill>
                <a:latin typeface="Arial" pitchFamily="34" charset="0"/>
                <a:cs typeface="Arial" pitchFamily="34" charset="0"/>
              </a:rPr>
              <a:t>including</a:t>
            </a:r>
            <a:r>
              <a:rPr lang="sv-SE" sz="1600" b="1" dirty="0" smtClean="0">
                <a:solidFill>
                  <a:schemeClr val="tx2">
                    <a:lumMod val="75000"/>
                  </a:schemeClr>
                </a:solidFill>
                <a:latin typeface="Arial" pitchFamily="34" charset="0"/>
                <a:cs typeface="Arial" pitchFamily="34" charset="0"/>
              </a:rPr>
              <a:t> Borås, Trollhättan och Uddevalla 2030</a:t>
            </a:r>
          </a:p>
        </p:txBody>
      </p:sp>
      <p:grpSp>
        <p:nvGrpSpPr>
          <p:cNvPr id="315" name="Grupp 314"/>
          <p:cNvGrpSpPr/>
          <p:nvPr/>
        </p:nvGrpSpPr>
        <p:grpSpPr>
          <a:xfrm>
            <a:off x="245170" y="2307059"/>
            <a:ext cx="7410324" cy="2735660"/>
            <a:chOff x="245170" y="2307059"/>
            <a:chExt cx="7410324" cy="2735660"/>
          </a:xfrm>
        </p:grpSpPr>
        <p:grpSp>
          <p:nvGrpSpPr>
            <p:cNvPr id="160" name="Grupp 159"/>
            <p:cNvGrpSpPr/>
            <p:nvPr/>
          </p:nvGrpSpPr>
          <p:grpSpPr>
            <a:xfrm>
              <a:off x="5296469" y="2307059"/>
              <a:ext cx="2359025" cy="2735660"/>
              <a:chOff x="2297642" y="2565532"/>
              <a:chExt cx="2359025" cy="2735660"/>
            </a:xfrm>
          </p:grpSpPr>
          <p:sp>
            <p:nvSpPr>
              <p:cNvPr id="161" name="Frihandsfigur 160"/>
              <p:cNvSpPr/>
              <p:nvPr/>
            </p:nvSpPr>
            <p:spPr>
              <a:xfrm>
                <a:off x="2297642" y="2565532"/>
                <a:ext cx="2359025" cy="2735660"/>
              </a:xfrm>
              <a:custGeom>
                <a:avLst/>
                <a:gdLst>
                  <a:gd name="connsiteX0" fmla="*/ 477308 w 2359025"/>
                  <a:gd name="connsiteY0" fmla="*/ 119592 h 2823634"/>
                  <a:gd name="connsiteX1" fmla="*/ 483658 w 2359025"/>
                  <a:gd name="connsiteY1" fmla="*/ 824442 h 2823634"/>
                  <a:gd name="connsiteX2" fmla="*/ 686858 w 2359025"/>
                  <a:gd name="connsiteY2" fmla="*/ 1078442 h 2823634"/>
                  <a:gd name="connsiteX3" fmla="*/ 585258 w 2359025"/>
                  <a:gd name="connsiteY3" fmla="*/ 1230842 h 2823634"/>
                  <a:gd name="connsiteX4" fmla="*/ 490008 w 2359025"/>
                  <a:gd name="connsiteY4" fmla="*/ 1243542 h 2823634"/>
                  <a:gd name="connsiteX5" fmla="*/ 432858 w 2359025"/>
                  <a:gd name="connsiteY5" fmla="*/ 1186392 h 2823634"/>
                  <a:gd name="connsiteX6" fmla="*/ 388408 w 2359025"/>
                  <a:gd name="connsiteY6" fmla="*/ 1205442 h 2823634"/>
                  <a:gd name="connsiteX7" fmla="*/ 369358 w 2359025"/>
                  <a:gd name="connsiteY7" fmla="*/ 1256242 h 2823634"/>
                  <a:gd name="connsiteX8" fmla="*/ 51858 w 2359025"/>
                  <a:gd name="connsiteY8" fmla="*/ 1319742 h 2823634"/>
                  <a:gd name="connsiteX9" fmla="*/ 58208 w 2359025"/>
                  <a:gd name="connsiteY9" fmla="*/ 1510242 h 2823634"/>
                  <a:gd name="connsiteX10" fmla="*/ 121708 w 2359025"/>
                  <a:gd name="connsiteY10" fmla="*/ 1611842 h 2823634"/>
                  <a:gd name="connsiteX11" fmla="*/ 261408 w 2359025"/>
                  <a:gd name="connsiteY11" fmla="*/ 1573742 h 2823634"/>
                  <a:gd name="connsiteX12" fmla="*/ 521758 w 2359025"/>
                  <a:gd name="connsiteY12" fmla="*/ 1624542 h 2823634"/>
                  <a:gd name="connsiteX13" fmla="*/ 623358 w 2359025"/>
                  <a:gd name="connsiteY13" fmla="*/ 1789642 h 2823634"/>
                  <a:gd name="connsiteX14" fmla="*/ 712258 w 2359025"/>
                  <a:gd name="connsiteY14" fmla="*/ 1795992 h 2823634"/>
                  <a:gd name="connsiteX15" fmla="*/ 737658 w 2359025"/>
                  <a:gd name="connsiteY15" fmla="*/ 1884892 h 2823634"/>
                  <a:gd name="connsiteX16" fmla="*/ 940858 w 2359025"/>
                  <a:gd name="connsiteY16" fmla="*/ 1891242 h 2823634"/>
                  <a:gd name="connsiteX17" fmla="*/ 966258 w 2359025"/>
                  <a:gd name="connsiteY17" fmla="*/ 1980142 h 2823634"/>
                  <a:gd name="connsiteX18" fmla="*/ 921808 w 2359025"/>
                  <a:gd name="connsiteY18" fmla="*/ 2094442 h 2823634"/>
                  <a:gd name="connsiteX19" fmla="*/ 1023408 w 2359025"/>
                  <a:gd name="connsiteY19" fmla="*/ 2208742 h 2823634"/>
                  <a:gd name="connsiteX20" fmla="*/ 1125008 w 2359025"/>
                  <a:gd name="connsiteY20" fmla="*/ 2208742 h 2823634"/>
                  <a:gd name="connsiteX21" fmla="*/ 1232958 w 2359025"/>
                  <a:gd name="connsiteY21" fmla="*/ 2202392 h 2823634"/>
                  <a:gd name="connsiteX22" fmla="*/ 1315508 w 2359025"/>
                  <a:gd name="connsiteY22" fmla="*/ 2227792 h 2823634"/>
                  <a:gd name="connsiteX23" fmla="*/ 1379008 w 2359025"/>
                  <a:gd name="connsiteY23" fmla="*/ 2227792 h 2823634"/>
                  <a:gd name="connsiteX24" fmla="*/ 1417108 w 2359025"/>
                  <a:gd name="connsiteY24" fmla="*/ 2310342 h 2823634"/>
                  <a:gd name="connsiteX25" fmla="*/ 1461558 w 2359025"/>
                  <a:gd name="connsiteY25" fmla="*/ 2430992 h 2823634"/>
                  <a:gd name="connsiteX26" fmla="*/ 1575858 w 2359025"/>
                  <a:gd name="connsiteY26" fmla="*/ 2405592 h 2823634"/>
                  <a:gd name="connsiteX27" fmla="*/ 1601258 w 2359025"/>
                  <a:gd name="connsiteY27" fmla="*/ 2469092 h 2823634"/>
                  <a:gd name="connsiteX28" fmla="*/ 1766358 w 2359025"/>
                  <a:gd name="connsiteY28" fmla="*/ 2532592 h 2823634"/>
                  <a:gd name="connsiteX29" fmla="*/ 1867958 w 2359025"/>
                  <a:gd name="connsiteY29" fmla="*/ 2634192 h 2823634"/>
                  <a:gd name="connsiteX30" fmla="*/ 1969558 w 2359025"/>
                  <a:gd name="connsiteY30" fmla="*/ 2691342 h 2823634"/>
                  <a:gd name="connsiteX31" fmla="*/ 1975908 w 2359025"/>
                  <a:gd name="connsiteY31" fmla="*/ 2596092 h 2823634"/>
                  <a:gd name="connsiteX32" fmla="*/ 2039408 w 2359025"/>
                  <a:gd name="connsiteY32" fmla="*/ 2640542 h 2823634"/>
                  <a:gd name="connsiteX33" fmla="*/ 2109258 w 2359025"/>
                  <a:gd name="connsiteY33" fmla="*/ 2754842 h 2823634"/>
                  <a:gd name="connsiteX34" fmla="*/ 2153708 w 2359025"/>
                  <a:gd name="connsiteY34" fmla="*/ 2792942 h 2823634"/>
                  <a:gd name="connsiteX35" fmla="*/ 2210858 w 2359025"/>
                  <a:gd name="connsiteY35" fmla="*/ 2818342 h 2823634"/>
                  <a:gd name="connsiteX36" fmla="*/ 2198158 w 2359025"/>
                  <a:gd name="connsiteY36" fmla="*/ 2761192 h 2823634"/>
                  <a:gd name="connsiteX37" fmla="*/ 2242608 w 2359025"/>
                  <a:gd name="connsiteY37" fmla="*/ 2684992 h 2823634"/>
                  <a:gd name="connsiteX38" fmla="*/ 2299758 w 2359025"/>
                  <a:gd name="connsiteY38" fmla="*/ 2678642 h 2823634"/>
                  <a:gd name="connsiteX39" fmla="*/ 2299758 w 2359025"/>
                  <a:gd name="connsiteY39" fmla="*/ 2615142 h 2823634"/>
                  <a:gd name="connsiteX40" fmla="*/ 2274358 w 2359025"/>
                  <a:gd name="connsiteY40" fmla="*/ 2564342 h 2823634"/>
                  <a:gd name="connsiteX41" fmla="*/ 2350558 w 2359025"/>
                  <a:gd name="connsiteY41" fmla="*/ 2570692 h 2823634"/>
                  <a:gd name="connsiteX42" fmla="*/ 2325158 w 2359025"/>
                  <a:gd name="connsiteY42" fmla="*/ 2494492 h 2823634"/>
                  <a:gd name="connsiteX43" fmla="*/ 2236258 w 2359025"/>
                  <a:gd name="connsiteY43" fmla="*/ 2538942 h 2823634"/>
                  <a:gd name="connsiteX44" fmla="*/ 2210858 w 2359025"/>
                  <a:gd name="connsiteY44" fmla="*/ 2456392 h 2823634"/>
                  <a:gd name="connsiteX45" fmla="*/ 2141008 w 2359025"/>
                  <a:gd name="connsiteY45" fmla="*/ 2354792 h 2823634"/>
                  <a:gd name="connsiteX46" fmla="*/ 2039408 w 2359025"/>
                  <a:gd name="connsiteY46" fmla="*/ 2424642 h 2823634"/>
                  <a:gd name="connsiteX47" fmla="*/ 2020358 w 2359025"/>
                  <a:gd name="connsiteY47" fmla="*/ 2335742 h 2823634"/>
                  <a:gd name="connsiteX48" fmla="*/ 1893358 w 2359025"/>
                  <a:gd name="connsiteY48" fmla="*/ 2342092 h 2823634"/>
                  <a:gd name="connsiteX49" fmla="*/ 1918758 w 2359025"/>
                  <a:gd name="connsiteY49" fmla="*/ 2297642 h 2823634"/>
                  <a:gd name="connsiteX50" fmla="*/ 1683808 w 2359025"/>
                  <a:gd name="connsiteY50" fmla="*/ 2278592 h 2823634"/>
                  <a:gd name="connsiteX51" fmla="*/ 1696508 w 2359025"/>
                  <a:gd name="connsiteY51" fmla="*/ 2227792 h 2823634"/>
                  <a:gd name="connsiteX52" fmla="*/ 1734608 w 2359025"/>
                  <a:gd name="connsiteY52" fmla="*/ 2202392 h 2823634"/>
                  <a:gd name="connsiteX53" fmla="*/ 1626658 w 2359025"/>
                  <a:gd name="connsiteY53" fmla="*/ 2151592 h 2823634"/>
                  <a:gd name="connsiteX54" fmla="*/ 1550458 w 2359025"/>
                  <a:gd name="connsiteY54" fmla="*/ 2094442 h 2823634"/>
                  <a:gd name="connsiteX55" fmla="*/ 1467908 w 2359025"/>
                  <a:gd name="connsiteY55" fmla="*/ 1967442 h 2823634"/>
                  <a:gd name="connsiteX56" fmla="*/ 1601258 w 2359025"/>
                  <a:gd name="connsiteY56" fmla="*/ 1980142 h 2823634"/>
                  <a:gd name="connsiteX57" fmla="*/ 1537758 w 2359025"/>
                  <a:gd name="connsiteY57" fmla="*/ 1878542 h 2823634"/>
                  <a:gd name="connsiteX58" fmla="*/ 1601258 w 2359025"/>
                  <a:gd name="connsiteY58" fmla="*/ 1865842 h 2823634"/>
                  <a:gd name="connsiteX59" fmla="*/ 1575858 w 2359025"/>
                  <a:gd name="connsiteY59" fmla="*/ 1815042 h 2823634"/>
                  <a:gd name="connsiteX60" fmla="*/ 1633008 w 2359025"/>
                  <a:gd name="connsiteY60" fmla="*/ 1789642 h 2823634"/>
                  <a:gd name="connsiteX61" fmla="*/ 1664758 w 2359025"/>
                  <a:gd name="connsiteY61" fmla="*/ 1815042 h 2823634"/>
                  <a:gd name="connsiteX62" fmla="*/ 1728258 w 2359025"/>
                  <a:gd name="connsiteY62" fmla="*/ 1808692 h 2823634"/>
                  <a:gd name="connsiteX63" fmla="*/ 1753658 w 2359025"/>
                  <a:gd name="connsiteY63" fmla="*/ 1732492 h 2823634"/>
                  <a:gd name="connsiteX64" fmla="*/ 1715558 w 2359025"/>
                  <a:gd name="connsiteY64" fmla="*/ 1732492 h 2823634"/>
                  <a:gd name="connsiteX65" fmla="*/ 1740958 w 2359025"/>
                  <a:gd name="connsiteY65" fmla="*/ 1694392 h 2823634"/>
                  <a:gd name="connsiteX66" fmla="*/ 1867958 w 2359025"/>
                  <a:gd name="connsiteY66" fmla="*/ 1783292 h 2823634"/>
                  <a:gd name="connsiteX67" fmla="*/ 1893358 w 2359025"/>
                  <a:gd name="connsiteY67" fmla="*/ 1726142 h 2823634"/>
                  <a:gd name="connsiteX68" fmla="*/ 1842558 w 2359025"/>
                  <a:gd name="connsiteY68" fmla="*/ 1618192 h 2823634"/>
                  <a:gd name="connsiteX69" fmla="*/ 1810808 w 2359025"/>
                  <a:gd name="connsiteY69" fmla="*/ 1516592 h 2823634"/>
                  <a:gd name="connsiteX70" fmla="*/ 1766358 w 2359025"/>
                  <a:gd name="connsiteY70" fmla="*/ 1503892 h 2823634"/>
                  <a:gd name="connsiteX71" fmla="*/ 1836208 w 2359025"/>
                  <a:gd name="connsiteY71" fmla="*/ 1427692 h 2823634"/>
                  <a:gd name="connsiteX72" fmla="*/ 1779058 w 2359025"/>
                  <a:gd name="connsiteY72" fmla="*/ 1351492 h 2823634"/>
                  <a:gd name="connsiteX73" fmla="*/ 1760008 w 2359025"/>
                  <a:gd name="connsiteY73" fmla="*/ 1421342 h 2823634"/>
                  <a:gd name="connsiteX74" fmla="*/ 1664758 w 2359025"/>
                  <a:gd name="connsiteY74" fmla="*/ 1465792 h 2823634"/>
                  <a:gd name="connsiteX75" fmla="*/ 1639358 w 2359025"/>
                  <a:gd name="connsiteY75" fmla="*/ 1630892 h 2823634"/>
                  <a:gd name="connsiteX76" fmla="*/ 1550458 w 2359025"/>
                  <a:gd name="connsiteY76" fmla="*/ 1649942 h 2823634"/>
                  <a:gd name="connsiteX77" fmla="*/ 1480608 w 2359025"/>
                  <a:gd name="connsiteY77" fmla="*/ 1580092 h 2823634"/>
                  <a:gd name="connsiteX78" fmla="*/ 1518708 w 2359025"/>
                  <a:gd name="connsiteY78" fmla="*/ 1522942 h 2823634"/>
                  <a:gd name="connsiteX79" fmla="*/ 1436158 w 2359025"/>
                  <a:gd name="connsiteY79" fmla="*/ 1535642 h 2823634"/>
                  <a:gd name="connsiteX80" fmla="*/ 1359958 w 2359025"/>
                  <a:gd name="connsiteY80" fmla="*/ 1529292 h 2823634"/>
                  <a:gd name="connsiteX81" fmla="*/ 1334558 w 2359025"/>
                  <a:gd name="connsiteY81" fmla="*/ 1478492 h 2823634"/>
                  <a:gd name="connsiteX82" fmla="*/ 1404408 w 2359025"/>
                  <a:gd name="connsiteY82" fmla="*/ 1408642 h 2823634"/>
                  <a:gd name="connsiteX83" fmla="*/ 1518708 w 2359025"/>
                  <a:gd name="connsiteY83" fmla="*/ 1459442 h 2823634"/>
                  <a:gd name="connsiteX84" fmla="*/ 1506008 w 2359025"/>
                  <a:gd name="connsiteY84" fmla="*/ 1383242 h 2823634"/>
                  <a:gd name="connsiteX85" fmla="*/ 1575858 w 2359025"/>
                  <a:gd name="connsiteY85" fmla="*/ 1307042 h 2823634"/>
                  <a:gd name="connsiteX86" fmla="*/ 1607608 w 2359025"/>
                  <a:gd name="connsiteY86" fmla="*/ 1268942 h 2823634"/>
                  <a:gd name="connsiteX87" fmla="*/ 1582208 w 2359025"/>
                  <a:gd name="connsiteY87" fmla="*/ 1218142 h 2823634"/>
                  <a:gd name="connsiteX88" fmla="*/ 1594908 w 2359025"/>
                  <a:gd name="connsiteY88" fmla="*/ 1186392 h 2823634"/>
                  <a:gd name="connsiteX89" fmla="*/ 1563158 w 2359025"/>
                  <a:gd name="connsiteY89" fmla="*/ 1135592 h 2823634"/>
                  <a:gd name="connsiteX90" fmla="*/ 1613958 w 2359025"/>
                  <a:gd name="connsiteY90" fmla="*/ 1122892 h 2823634"/>
                  <a:gd name="connsiteX91" fmla="*/ 1582208 w 2359025"/>
                  <a:gd name="connsiteY91" fmla="*/ 1065742 h 2823634"/>
                  <a:gd name="connsiteX92" fmla="*/ 1620308 w 2359025"/>
                  <a:gd name="connsiteY92" fmla="*/ 1021292 h 2823634"/>
                  <a:gd name="connsiteX93" fmla="*/ 1537758 w 2359025"/>
                  <a:gd name="connsiteY93" fmla="*/ 932392 h 2823634"/>
                  <a:gd name="connsiteX94" fmla="*/ 1525058 w 2359025"/>
                  <a:gd name="connsiteY94" fmla="*/ 830792 h 2823634"/>
                  <a:gd name="connsiteX95" fmla="*/ 1448858 w 2359025"/>
                  <a:gd name="connsiteY95" fmla="*/ 786342 h 2823634"/>
                  <a:gd name="connsiteX96" fmla="*/ 1334558 w 2359025"/>
                  <a:gd name="connsiteY96" fmla="*/ 589492 h 2823634"/>
                  <a:gd name="connsiteX97" fmla="*/ 1359958 w 2359025"/>
                  <a:gd name="connsiteY97" fmla="*/ 392642 h 2823634"/>
                  <a:gd name="connsiteX98" fmla="*/ 1480608 w 2359025"/>
                  <a:gd name="connsiteY98" fmla="*/ 106892 h 2823634"/>
                  <a:gd name="connsiteX99" fmla="*/ 477308 w 2359025"/>
                  <a:gd name="connsiteY99" fmla="*/ 119592 h 2823634"/>
                  <a:gd name="connsiteX0" fmla="*/ 477308 w 2359025"/>
                  <a:gd name="connsiteY0" fmla="*/ 131233 h 2835275"/>
                  <a:gd name="connsiteX1" fmla="*/ 483658 w 2359025"/>
                  <a:gd name="connsiteY1" fmla="*/ 836083 h 2835275"/>
                  <a:gd name="connsiteX2" fmla="*/ 686858 w 2359025"/>
                  <a:gd name="connsiteY2" fmla="*/ 1090083 h 2835275"/>
                  <a:gd name="connsiteX3" fmla="*/ 585258 w 2359025"/>
                  <a:gd name="connsiteY3" fmla="*/ 1242483 h 2835275"/>
                  <a:gd name="connsiteX4" fmla="*/ 490008 w 2359025"/>
                  <a:gd name="connsiteY4" fmla="*/ 1255183 h 2835275"/>
                  <a:gd name="connsiteX5" fmla="*/ 432858 w 2359025"/>
                  <a:gd name="connsiteY5" fmla="*/ 1198033 h 2835275"/>
                  <a:gd name="connsiteX6" fmla="*/ 388408 w 2359025"/>
                  <a:gd name="connsiteY6" fmla="*/ 1217083 h 2835275"/>
                  <a:gd name="connsiteX7" fmla="*/ 369358 w 2359025"/>
                  <a:gd name="connsiteY7" fmla="*/ 1267883 h 2835275"/>
                  <a:gd name="connsiteX8" fmla="*/ 51858 w 2359025"/>
                  <a:gd name="connsiteY8" fmla="*/ 1331383 h 2835275"/>
                  <a:gd name="connsiteX9" fmla="*/ 58208 w 2359025"/>
                  <a:gd name="connsiteY9" fmla="*/ 1521883 h 2835275"/>
                  <a:gd name="connsiteX10" fmla="*/ 121708 w 2359025"/>
                  <a:gd name="connsiteY10" fmla="*/ 1623483 h 2835275"/>
                  <a:gd name="connsiteX11" fmla="*/ 261408 w 2359025"/>
                  <a:gd name="connsiteY11" fmla="*/ 1585383 h 2835275"/>
                  <a:gd name="connsiteX12" fmla="*/ 521758 w 2359025"/>
                  <a:gd name="connsiteY12" fmla="*/ 1636183 h 2835275"/>
                  <a:gd name="connsiteX13" fmla="*/ 623358 w 2359025"/>
                  <a:gd name="connsiteY13" fmla="*/ 1801283 h 2835275"/>
                  <a:gd name="connsiteX14" fmla="*/ 712258 w 2359025"/>
                  <a:gd name="connsiteY14" fmla="*/ 1807633 h 2835275"/>
                  <a:gd name="connsiteX15" fmla="*/ 737658 w 2359025"/>
                  <a:gd name="connsiteY15" fmla="*/ 1896533 h 2835275"/>
                  <a:gd name="connsiteX16" fmla="*/ 940858 w 2359025"/>
                  <a:gd name="connsiteY16" fmla="*/ 1902883 h 2835275"/>
                  <a:gd name="connsiteX17" fmla="*/ 966258 w 2359025"/>
                  <a:gd name="connsiteY17" fmla="*/ 1991783 h 2835275"/>
                  <a:gd name="connsiteX18" fmla="*/ 921808 w 2359025"/>
                  <a:gd name="connsiteY18" fmla="*/ 2106083 h 2835275"/>
                  <a:gd name="connsiteX19" fmla="*/ 1023408 w 2359025"/>
                  <a:gd name="connsiteY19" fmla="*/ 2220383 h 2835275"/>
                  <a:gd name="connsiteX20" fmla="*/ 1125008 w 2359025"/>
                  <a:gd name="connsiteY20" fmla="*/ 2220383 h 2835275"/>
                  <a:gd name="connsiteX21" fmla="*/ 1232958 w 2359025"/>
                  <a:gd name="connsiteY21" fmla="*/ 2214033 h 2835275"/>
                  <a:gd name="connsiteX22" fmla="*/ 1315508 w 2359025"/>
                  <a:gd name="connsiteY22" fmla="*/ 2239433 h 2835275"/>
                  <a:gd name="connsiteX23" fmla="*/ 1379008 w 2359025"/>
                  <a:gd name="connsiteY23" fmla="*/ 2239433 h 2835275"/>
                  <a:gd name="connsiteX24" fmla="*/ 1417108 w 2359025"/>
                  <a:gd name="connsiteY24" fmla="*/ 2321983 h 2835275"/>
                  <a:gd name="connsiteX25" fmla="*/ 1461558 w 2359025"/>
                  <a:gd name="connsiteY25" fmla="*/ 2442633 h 2835275"/>
                  <a:gd name="connsiteX26" fmla="*/ 1575858 w 2359025"/>
                  <a:gd name="connsiteY26" fmla="*/ 2417233 h 2835275"/>
                  <a:gd name="connsiteX27" fmla="*/ 1601258 w 2359025"/>
                  <a:gd name="connsiteY27" fmla="*/ 2480733 h 2835275"/>
                  <a:gd name="connsiteX28" fmla="*/ 1766358 w 2359025"/>
                  <a:gd name="connsiteY28" fmla="*/ 2544233 h 2835275"/>
                  <a:gd name="connsiteX29" fmla="*/ 1867958 w 2359025"/>
                  <a:gd name="connsiteY29" fmla="*/ 2645833 h 2835275"/>
                  <a:gd name="connsiteX30" fmla="*/ 1969558 w 2359025"/>
                  <a:gd name="connsiteY30" fmla="*/ 2702983 h 2835275"/>
                  <a:gd name="connsiteX31" fmla="*/ 1975908 w 2359025"/>
                  <a:gd name="connsiteY31" fmla="*/ 2607733 h 2835275"/>
                  <a:gd name="connsiteX32" fmla="*/ 2039408 w 2359025"/>
                  <a:gd name="connsiteY32" fmla="*/ 2652183 h 2835275"/>
                  <a:gd name="connsiteX33" fmla="*/ 2109258 w 2359025"/>
                  <a:gd name="connsiteY33" fmla="*/ 2766483 h 2835275"/>
                  <a:gd name="connsiteX34" fmla="*/ 2153708 w 2359025"/>
                  <a:gd name="connsiteY34" fmla="*/ 2804583 h 2835275"/>
                  <a:gd name="connsiteX35" fmla="*/ 2210858 w 2359025"/>
                  <a:gd name="connsiteY35" fmla="*/ 2829983 h 2835275"/>
                  <a:gd name="connsiteX36" fmla="*/ 2198158 w 2359025"/>
                  <a:gd name="connsiteY36" fmla="*/ 2772833 h 2835275"/>
                  <a:gd name="connsiteX37" fmla="*/ 2242608 w 2359025"/>
                  <a:gd name="connsiteY37" fmla="*/ 2696633 h 2835275"/>
                  <a:gd name="connsiteX38" fmla="*/ 2299758 w 2359025"/>
                  <a:gd name="connsiteY38" fmla="*/ 2690283 h 2835275"/>
                  <a:gd name="connsiteX39" fmla="*/ 2299758 w 2359025"/>
                  <a:gd name="connsiteY39" fmla="*/ 2626783 h 2835275"/>
                  <a:gd name="connsiteX40" fmla="*/ 2274358 w 2359025"/>
                  <a:gd name="connsiteY40" fmla="*/ 2575983 h 2835275"/>
                  <a:gd name="connsiteX41" fmla="*/ 2350558 w 2359025"/>
                  <a:gd name="connsiteY41" fmla="*/ 2582333 h 2835275"/>
                  <a:gd name="connsiteX42" fmla="*/ 2325158 w 2359025"/>
                  <a:gd name="connsiteY42" fmla="*/ 2506133 h 2835275"/>
                  <a:gd name="connsiteX43" fmla="*/ 2236258 w 2359025"/>
                  <a:gd name="connsiteY43" fmla="*/ 2550583 h 2835275"/>
                  <a:gd name="connsiteX44" fmla="*/ 2210858 w 2359025"/>
                  <a:gd name="connsiteY44" fmla="*/ 2468033 h 2835275"/>
                  <a:gd name="connsiteX45" fmla="*/ 2141008 w 2359025"/>
                  <a:gd name="connsiteY45" fmla="*/ 2366433 h 2835275"/>
                  <a:gd name="connsiteX46" fmla="*/ 2039408 w 2359025"/>
                  <a:gd name="connsiteY46" fmla="*/ 2436283 h 2835275"/>
                  <a:gd name="connsiteX47" fmla="*/ 2020358 w 2359025"/>
                  <a:gd name="connsiteY47" fmla="*/ 2347383 h 2835275"/>
                  <a:gd name="connsiteX48" fmla="*/ 1893358 w 2359025"/>
                  <a:gd name="connsiteY48" fmla="*/ 2353733 h 2835275"/>
                  <a:gd name="connsiteX49" fmla="*/ 1918758 w 2359025"/>
                  <a:gd name="connsiteY49" fmla="*/ 2309283 h 2835275"/>
                  <a:gd name="connsiteX50" fmla="*/ 1683808 w 2359025"/>
                  <a:gd name="connsiteY50" fmla="*/ 2290233 h 2835275"/>
                  <a:gd name="connsiteX51" fmla="*/ 1696508 w 2359025"/>
                  <a:gd name="connsiteY51" fmla="*/ 2239433 h 2835275"/>
                  <a:gd name="connsiteX52" fmla="*/ 1734608 w 2359025"/>
                  <a:gd name="connsiteY52" fmla="*/ 2214033 h 2835275"/>
                  <a:gd name="connsiteX53" fmla="*/ 1626658 w 2359025"/>
                  <a:gd name="connsiteY53" fmla="*/ 2163233 h 2835275"/>
                  <a:gd name="connsiteX54" fmla="*/ 1550458 w 2359025"/>
                  <a:gd name="connsiteY54" fmla="*/ 2106083 h 2835275"/>
                  <a:gd name="connsiteX55" fmla="*/ 1467908 w 2359025"/>
                  <a:gd name="connsiteY55" fmla="*/ 1979083 h 2835275"/>
                  <a:gd name="connsiteX56" fmla="*/ 1601258 w 2359025"/>
                  <a:gd name="connsiteY56" fmla="*/ 1991783 h 2835275"/>
                  <a:gd name="connsiteX57" fmla="*/ 1537758 w 2359025"/>
                  <a:gd name="connsiteY57" fmla="*/ 1890183 h 2835275"/>
                  <a:gd name="connsiteX58" fmla="*/ 1601258 w 2359025"/>
                  <a:gd name="connsiteY58" fmla="*/ 1877483 h 2835275"/>
                  <a:gd name="connsiteX59" fmla="*/ 1575858 w 2359025"/>
                  <a:gd name="connsiteY59" fmla="*/ 1826683 h 2835275"/>
                  <a:gd name="connsiteX60" fmla="*/ 1633008 w 2359025"/>
                  <a:gd name="connsiteY60" fmla="*/ 1801283 h 2835275"/>
                  <a:gd name="connsiteX61" fmla="*/ 1664758 w 2359025"/>
                  <a:gd name="connsiteY61" fmla="*/ 1826683 h 2835275"/>
                  <a:gd name="connsiteX62" fmla="*/ 1728258 w 2359025"/>
                  <a:gd name="connsiteY62" fmla="*/ 1820333 h 2835275"/>
                  <a:gd name="connsiteX63" fmla="*/ 1753658 w 2359025"/>
                  <a:gd name="connsiteY63" fmla="*/ 1744133 h 2835275"/>
                  <a:gd name="connsiteX64" fmla="*/ 1715558 w 2359025"/>
                  <a:gd name="connsiteY64" fmla="*/ 1744133 h 2835275"/>
                  <a:gd name="connsiteX65" fmla="*/ 1740958 w 2359025"/>
                  <a:gd name="connsiteY65" fmla="*/ 1706033 h 2835275"/>
                  <a:gd name="connsiteX66" fmla="*/ 1867958 w 2359025"/>
                  <a:gd name="connsiteY66" fmla="*/ 1794933 h 2835275"/>
                  <a:gd name="connsiteX67" fmla="*/ 1893358 w 2359025"/>
                  <a:gd name="connsiteY67" fmla="*/ 1737783 h 2835275"/>
                  <a:gd name="connsiteX68" fmla="*/ 1842558 w 2359025"/>
                  <a:gd name="connsiteY68" fmla="*/ 1629833 h 2835275"/>
                  <a:gd name="connsiteX69" fmla="*/ 1810808 w 2359025"/>
                  <a:gd name="connsiteY69" fmla="*/ 1528233 h 2835275"/>
                  <a:gd name="connsiteX70" fmla="*/ 1766358 w 2359025"/>
                  <a:gd name="connsiteY70" fmla="*/ 1515533 h 2835275"/>
                  <a:gd name="connsiteX71" fmla="*/ 1836208 w 2359025"/>
                  <a:gd name="connsiteY71" fmla="*/ 1439333 h 2835275"/>
                  <a:gd name="connsiteX72" fmla="*/ 1779058 w 2359025"/>
                  <a:gd name="connsiteY72" fmla="*/ 1363133 h 2835275"/>
                  <a:gd name="connsiteX73" fmla="*/ 1760008 w 2359025"/>
                  <a:gd name="connsiteY73" fmla="*/ 1432983 h 2835275"/>
                  <a:gd name="connsiteX74" fmla="*/ 1664758 w 2359025"/>
                  <a:gd name="connsiteY74" fmla="*/ 1477433 h 2835275"/>
                  <a:gd name="connsiteX75" fmla="*/ 1639358 w 2359025"/>
                  <a:gd name="connsiteY75" fmla="*/ 1642533 h 2835275"/>
                  <a:gd name="connsiteX76" fmla="*/ 1550458 w 2359025"/>
                  <a:gd name="connsiteY76" fmla="*/ 1661583 h 2835275"/>
                  <a:gd name="connsiteX77" fmla="*/ 1480608 w 2359025"/>
                  <a:gd name="connsiteY77" fmla="*/ 1591733 h 2835275"/>
                  <a:gd name="connsiteX78" fmla="*/ 1518708 w 2359025"/>
                  <a:gd name="connsiteY78" fmla="*/ 1534583 h 2835275"/>
                  <a:gd name="connsiteX79" fmla="*/ 1436158 w 2359025"/>
                  <a:gd name="connsiteY79" fmla="*/ 1547283 h 2835275"/>
                  <a:gd name="connsiteX80" fmla="*/ 1359958 w 2359025"/>
                  <a:gd name="connsiteY80" fmla="*/ 1540933 h 2835275"/>
                  <a:gd name="connsiteX81" fmla="*/ 1334558 w 2359025"/>
                  <a:gd name="connsiteY81" fmla="*/ 1490133 h 2835275"/>
                  <a:gd name="connsiteX82" fmla="*/ 1404408 w 2359025"/>
                  <a:gd name="connsiteY82" fmla="*/ 1420283 h 2835275"/>
                  <a:gd name="connsiteX83" fmla="*/ 1518708 w 2359025"/>
                  <a:gd name="connsiteY83" fmla="*/ 1471083 h 2835275"/>
                  <a:gd name="connsiteX84" fmla="*/ 1506008 w 2359025"/>
                  <a:gd name="connsiteY84" fmla="*/ 1394883 h 2835275"/>
                  <a:gd name="connsiteX85" fmla="*/ 1575858 w 2359025"/>
                  <a:gd name="connsiteY85" fmla="*/ 1318683 h 2835275"/>
                  <a:gd name="connsiteX86" fmla="*/ 1607608 w 2359025"/>
                  <a:gd name="connsiteY86" fmla="*/ 1280583 h 2835275"/>
                  <a:gd name="connsiteX87" fmla="*/ 1582208 w 2359025"/>
                  <a:gd name="connsiteY87" fmla="*/ 1229783 h 2835275"/>
                  <a:gd name="connsiteX88" fmla="*/ 1594908 w 2359025"/>
                  <a:gd name="connsiteY88" fmla="*/ 1198033 h 2835275"/>
                  <a:gd name="connsiteX89" fmla="*/ 1563158 w 2359025"/>
                  <a:gd name="connsiteY89" fmla="*/ 1147233 h 2835275"/>
                  <a:gd name="connsiteX90" fmla="*/ 1613958 w 2359025"/>
                  <a:gd name="connsiteY90" fmla="*/ 1134533 h 2835275"/>
                  <a:gd name="connsiteX91" fmla="*/ 1582208 w 2359025"/>
                  <a:gd name="connsiteY91" fmla="*/ 1077383 h 2835275"/>
                  <a:gd name="connsiteX92" fmla="*/ 1620308 w 2359025"/>
                  <a:gd name="connsiteY92" fmla="*/ 1032933 h 2835275"/>
                  <a:gd name="connsiteX93" fmla="*/ 1537758 w 2359025"/>
                  <a:gd name="connsiteY93" fmla="*/ 944033 h 2835275"/>
                  <a:gd name="connsiteX94" fmla="*/ 1525058 w 2359025"/>
                  <a:gd name="connsiteY94" fmla="*/ 842433 h 2835275"/>
                  <a:gd name="connsiteX95" fmla="*/ 1448858 w 2359025"/>
                  <a:gd name="connsiteY95" fmla="*/ 797983 h 2835275"/>
                  <a:gd name="connsiteX96" fmla="*/ 1334558 w 2359025"/>
                  <a:gd name="connsiteY96" fmla="*/ 601133 h 2835275"/>
                  <a:gd name="connsiteX97" fmla="*/ 1359958 w 2359025"/>
                  <a:gd name="connsiteY97" fmla="*/ 404283 h 2835275"/>
                  <a:gd name="connsiteX98" fmla="*/ 1480608 w 2359025"/>
                  <a:gd name="connsiteY98" fmla="*/ 118533 h 2835275"/>
                  <a:gd name="connsiteX99" fmla="*/ 972608 w 2359025"/>
                  <a:gd name="connsiteY99" fmla="*/ 48683 h 2835275"/>
                  <a:gd name="connsiteX100" fmla="*/ 477308 w 2359025"/>
                  <a:gd name="connsiteY100" fmla="*/ 131233 h 2835275"/>
                  <a:gd name="connsiteX0" fmla="*/ 477308 w 2359025"/>
                  <a:gd name="connsiteY0" fmla="*/ 131233 h 2835275"/>
                  <a:gd name="connsiteX1" fmla="*/ 483658 w 2359025"/>
                  <a:gd name="connsiteY1" fmla="*/ 836083 h 2835275"/>
                  <a:gd name="connsiteX2" fmla="*/ 686858 w 2359025"/>
                  <a:gd name="connsiteY2" fmla="*/ 1090083 h 2835275"/>
                  <a:gd name="connsiteX3" fmla="*/ 585258 w 2359025"/>
                  <a:gd name="connsiteY3" fmla="*/ 1242483 h 2835275"/>
                  <a:gd name="connsiteX4" fmla="*/ 490008 w 2359025"/>
                  <a:gd name="connsiteY4" fmla="*/ 1255183 h 2835275"/>
                  <a:gd name="connsiteX5" fmla="*/ 432858 w 2359025"/>
                  <a:gd name="connsiteY5" fmla="*/ 1198033 h 2835275"/>
                  <a:gd name="connsiteX6" fmla="*/ 388408 w 2359025"/>
                  <a:gd name="connsiteY6" fmla="*/ 1217083 h 2835275"/>
                  <a:gd name="connsiteX7" fmla="*/ 369358 w 2359025"/>
                  <a:gd name="connsiteY7" fmla="*/ 1267883 h 2835275"/>
                  <a:gd name="connsiteX8" fmla="*/ 51858 w 2359025"/>
                  <a:gd name="connsiteY8" fmla="*/ 1331383 h 2835275"/>
                  <a:gd name="connsiteX9" fmla="*/ 58208 w 2359025"/>
                  <a:gd name="connsiteY9" fmla="*/ 1521883 h 2835275"/>
                  <a:gd name="connsiteX10" fmla="*/ 121708 w 2359025"/>
                  <a:gd name="connsiteY10" fmla="*/ 1623483 h 2835275"/>
                  <a:gd name="connsiteX11" fmla="*/ 261408 w 2359025"/>
                  <a:gd name="connsiteY11" fmla="*/ 1585383 h 2835275"/>
                  <a:gd name="connsiteX12" fmla="*/ 521758 w 2359025"/>
                  <a:gd name="connsiteY12" fmla="*/ 1636183 h 2835275"/>
                  <a:gd name="connsiteX13" fmla="*/ 623358 w 2359025"/>
                  <a:gd name="connsiteY13" fmla="*/ 1801283 h 2835275"/>
                  <a:gd name="connsiteX14" fmla="*/ 712258 w 2359025"/>
                  <a:gd name="connsiteY14" fmla="*/ 1807633 h 2835275"/>
                  <a:gd name="connsiteX15" fmla="*/ 737658 w 2359025"/>
                  <a:gd name="connsiteY15" fmla="*/ 1896533 h 2835275"/>
                  <a:gd name="connsiteX16" fmla="*/ 940858 w 2359025"/>
                  <a:gd name="connsiteY16" fmla="*/ 1902883 h 2835275"/>
                  <a:gd name="connsiteX17" fmla="*/ 966258 w 2359025"/>
                  <a:gd name="connsiteY17" fmla="*/ 1991783 h 2835275"/>
                  <a:gd name="connsiteX18" fmla="*/ 921808 w 2359025"/>
                  <a:gd name="connsiteY18" fmla="*/ 2106083 h 2835275"/>
                  <a:gd name="connsiteX19" fmla="*/ 1023408 w 2359025"/>
                  <a:gd name="connsiteY19" fmla="*/ 2220383 h 2835275"/>
                  <a:gd name="connsiteX20" fmla="*/ 1125008 w 2359025"/>
                  <a:gd name="connsiteY20" fmla="*/ 2220383 h 2835275"/>
                  <a:gd name="connsiteX21" fmla="*/ 1232958 w 2359025"/>
                  <a:gd name="connsiteY21" fmla="*/ 2214033 h 2835275"/>
                  <a:gd name="connsiteX22" fmla="*/ 1315508 w 2359025"/>
                  <a:gd name="connsiteY22" fmla="*/ 2239433 h 2835275"/>
                  <a:gd name="connsiteX23" fmla="*/ 1379008 w 2359025"/>
                  <a:gd name="connsiteY23" fmla="*/ 2239433 h 2835275"/>
                  <a:gd name="connsiteX24" fmla="*/ 1417108 w 2359025"/>
                  <a:gd name="connsiteY24" fmla="*/ 2321983 h 2835275"/>
                  <a:gd name="connsiteX25" fmla="*/ 1461558 w 2359025"/>
                  <a:gd name="connsiteY25" fmla="*/ 2442633 h 2835275"/>
                  <a:gd name="connsiteX26" fmla="*/ 1575858 w 2359025"/>
                  <a:gd name="connsiteY26" fmla="*/ 2417233 h 2835275"/>
                  <a:gd name="connsiteX27" fmla="*/ 1601258 w 2359025"/>
                  <a:gd name="connsiteY27" fmla="*/ 2480733 h 2835275"/>
                  <a:gd name="connsiteX28" fmla="*/ 1766358 w 2359025"/>
                  <a:gd name="connsiteY28" fmla="*/ 2544233 h 2835275"/>
                  <a:gd name="connsiteX29" fmla="*/ 1867958 w 2359025"/>
                  <a:gd name="connsiteY29" fmla="*/ 2645833 h 2835275"/>
                  <a:gd name="connsiteX30" fmla="*/ 1969558 w 2359025"/>
                  <a:gd name="connsiteY30" fmla="*/ 2702983 h 2835275"/>
                  <a:gd name="connsiteX31" fmla="*/ 1975908 w 2359025"/>
                  <a:gd name="connsiteY31" fmla="*/ 2607733 h 2835275"/>
                  <a:gd name="connsiteX32" fmla="*/ 2039408 w 2359025"/>
                  <a:gd name="connsiteY32" fmla="*/ 2652183 h 2835275"/>
                  <a:gd name="connsiteX33" fmla="*/ 2109258 w 2359025"/>
                  <a:gd name="connsiteY33" fmla="*/ 2766483 h 2835275"/>
                  <a:gd name="connsiteX34" fmla="*/ 2153708 w 2359025"/>
                  <a:gd name="connsiteY34" fmla="*/ 2804583 h 2835275"/>
                  <a:gd name="connsiteX35" fmla="*/ 2210858 w 2359025"/>
                  <a:gd name="connsiteY35" fmla="*/ 2829983 h 2835275"/>
                  <a:gd name="connsiteX36" fmla="*/ 2198158 w 2359025"/>
                  <a:gd name="connsiteY36" fmla="*/ 2772833 h 2835275"/>
                  <a:gd name="connsiteX37" fmla="*/ 2242608 w 2359025"/>
                  <a:gd name="connsiteY37" fmla="*/ 2696633 h 2835275"/>
                  <a:gd name="connsiteX38" fmla="*/ 2299758 w 2359025"/>
                  <a:gd name="connsiteY38" fmla="*/ 2690283 h 2835275"/>
                  <a:gd name="connsiteX39" fmla="*/ 2299758 w 2359025"/>
                  <a:gd name="connsiteY39" fmla="*/ 2626783 h 2835275"/>
                  <a:gd name="connsiteX40" fmla="*/ 2274358 w 2359025"/>
                  <a:gd name="connsiteY40" fmla="*/ 2575983 h 2835275"/>
                  <a:gd name="connsiteX41" fmla="*/ 2350558 w 2359025"/>
                  <a:gd name="connsiteY41" fmla="*/ 2582333 h 2835275"/>
                  <a:gd name="connsiteX42" fmla="*/ 2325158 w 2359025"/>
                  <a:gd name="connsiteY42" fmla="*/ 2506133 h 2835275"/>
                  <a:gd name="connsiteX43" fmla="*/ 2236258 w 2359025"/>
                  <a:gd name="connsiteY43" fmla="*/ 2550583 h 2835275"/>
                  <a:gd name="connsiteX44" fmla="*/ 2210858 w 2359025"/>
                  <a:gd name="connsiteY44" fmla="*/ 2468033 h 2835275"/>
                  <a:gd name="connsiteX45" fmla="*/ 2141008 w 2359025"/>
                  <a:gd name="connsiteY45" fmla="*/ 2366433 h 2835275"/>
                  <a:gd name="connsiteX46" fmla="*/ 2039408 w 2359025"/>
                  <a:gd name="connsiteY46" fmla="*/ 2436283 h 2835275"/>
                  <a:gd name="connsiteX47" fmla="*/ 2020358 w 2359025"/>
                  <a:gd name="connsiteY47" fmla="*/ 2347383 h 2835275"/>
                  <a:gd name="connsiteX48" fmla="*/ 1893358 w 2359025"/>
                  <a:gd name="connsiteY48" fmla="*/ 2353733 h 2835275"/>
                  <a:gd name="connsiteX49" fmla="*/ 1918758 w 2359025"/>
                  <a:gd name="connsiteY49" fmla="*/ 2309283 h 2835275"/>
                  <a:gd name="connsiteX50" fmla="*/ 1683808 w 2359025"/>
                  <a:gd name="connsiteY50" fmla="*/ 2290233 h 2835275"/>
                  <a:gd name="connsiteX51" fmla="*/ 1696508 w 2359025"/>
                  <a:gd name="connsiteY51" fmla="*/ 2239433 h 2835275"/>
                  <a:gd name="connsiteX52" fmla="*/ 1734608 w 2359025"/>
                  <a:gd name="connsiteY52" fmla="*/ 2214033 h 2835275"/>
                  <a:gd name="connsiteX53" fmla="*/ 1626658 w 2359025"/>
                  <a:gd name="connsiteY53" fmla="*/ 2163233 h 2835275"/>
                  <a:gd name="connsiteX54" fmla="*/ 1550458 w 2359025"/>
                  <a:gd name="connsiteY54" fmla="*/ 2106083 h 2835275"/>
                  <a:gd name="connsiteX55" fmla="*/ 1467908 w 2359025"/>
                  <a:gd name="connsiteY55" fmla="*/ 1979083 h 2835275"/>
                  <a:gd name="connsiteX56" fmla="*/ 1601258 w 2359025"/>
                  <a:gd name="connsiteY56" fmla="*/ 1991783 h 2835275"/>
                  <a:gd name="connsiteX57" fmla="*/ 1537758 w 2359025"/>
                  <a:gd name="connsiteY57" fmla="*/ 1890183 h 2835275"/>
                  <a:gd name="connsiteX58" fmla="*/ 1601258 w 2359025"/>
                  <a:gd name="connsiteY58" fmla="*/ 1877483 h 2835275"/>
                  <a:gd name="connsiteX59" fmla="*/ 1575858 w 2359025"/>
                  <a:gd name="connsiteY59" fmla="*/ 1826683 h 2835275"/>
                  <a:gd name="connsiteX60" fmla="*/ 1633008 w 2359025"/>
                  <a:gd name="connsiteY60" fmla="*/ 1801283 h 2835275"/>
                  <a:gd name="connsiteX61" fmla="*/ 1664758 w 2359025"/>
                  <a:gd name="connsiteY61" fmla="*/ 1826683 h 2835275"/>
                  <a:gd name="connsiteX62" fmla="*/ 1728258 w 2359025"/>
                  <a:gd name="connsiteY62" fmla="*/ 1820333 h 2835275"/>
                  <a:gd name="connsiteX63" fmla="*/ 1753658 w 2359025"/>
                  <a:gd name="connsiteY63" fmla="*/ 1744133 h 2835275"/>
                  <a:gd name="connsiteX64" fmla="*/ 1715558 w 2359025"/>
                  <a:gd name="connsiteY64" fmla="*/ 1744133 h 2835275"/>
                  <a:gd name="connsiteX65" fmla="*/ 1740958 w 2359025"/>
                  <a:gd name="connsiteY65" fmla="*/ 1706033 h 2835275"/>
                  <a:gd name="connsiteX66" fmla="*/ 1867958 w 2359025"/>
                  <a:gd name="connsiteY66" fmla="*/ 1794933 h 2835275"/>
                  <a:gd name="connsiteX67" fmla="*/ 1893358 w 2359025"/>
                  <a:gd name="connsiteY67" fmla="*/ 1737783 h 2835275"/>
                  <a:gd name="connsiteX68" fmla="*/ 1842558 w 2359025"/>
                  <a:gd name="connsiteY68" fmla="*/ 1629833 h 2835275"/>
                  <a:gd name="connsiteX69" fmla="*/ 1810808 w 2359025"/>
                  <a:gd name="connsiteY69" fmla="*/ 1528233 h 2835275"/>
                  <a:gd name="connsiteX70" fmla="*/ 1766358 w 2359025"/>
                  <a:gd name="connsiteY70" fmla="*/ 1515533 h 2835275"/>
                  <a:gd name="connsiteX71" fmla="*/ 1836208 w 2359025"/>
                  <a:gd name="connsiteY71" fmla="*/ 1439333 h 2835275"/>
                  <a:gd name="connsiteX72" fmla="*/ 1779058 w 2359025"/>
                  <a:gd name="connsiteY72" fmla="*/ 1363133 h 2835275"/>
                  <a:gd name="connsiteX73" fmla="*/ 1760008 w 2359025"/>
                  <a:gd name="connsiteY73" fmla="*/ 1432983 h 2835275"/>
                  <a:gd name="connsiteX74" fmla="*/ 1664758 w 2359025"/>
                  <a:gd name="connsiteY74" fmla="*/ 1477433 h 2835275"/>
                  <a:gd name="connsiteX75" fmla="*/ 1639358 w 2359025"/>
                  <a:gd name="connsiteY75" fmla="*/ 1642533 h 2835275"/>
                  <a:gd name="connsiteX76" fmla="*/ 1550458 w 2359025"/>
                  <a:gd name="connsiteY76" fmla="*/ 1661583 h 2835275"/>
                  <a:gd name="connsiteX77" fmla="*/ 1480608 w 2359025"/>
                  <a:gd name="connsiteY77" fmla="*/ 1591733 h 2835275"/>
                  <a:gd name="connsiteX78" fmla="*/ 1518708 w 2359025"/>
                  <a:gd name="connsiteY78" fmla="*/ 1534583 h 2835275"/>
                  <a:gd name="connsiteX79" fmla="*/ 1436158 w 2359025"/>
                  <a:gd name="connsiteY79" fmla="*/ 1547283 h 2835275"/>
                  <a:gd name="connsiteX80" fmla="*/ 1359958 w 2359025"/>
                  <a:gd name="connsiteY80" fmla="*/ 1540933 h 2835275"/>
                  <a:gd name="connsiteX81" fmla="*/ 1334558 w 2359025"/>
                  <a:gd name="connsiteY81" fmla="*/ 1490133 h 2835275"/>
                  <a:gd name="connsiteX82" fmla="*/ 1404408 w 2359025"/>
                  <a:gd name="connsiteY82" fmla="*/ 1420283 h 2835275"/>
                  <a:gd name="connsiteX83" fmla="*/ 1518708 w 2359025"/>
                  <a:gd name="connsiteY83" fmla="*/ 1471083 h 2835275"/>
                  <a:gd name="connsiteX84" fmla="*/ 1506008 w 2359025"/>
                  <a:gd name="connsiteY84" fmla="*/ 1394883 h 2835275"/>
                  <a:gd name="connsiteX85" fmla="*/ 1575858 w 2359025"/>
                  <a:gd name="connsiteY85" fmla="*/ 1318683 h 2835275"/>
                  <a:gd name="connsiteX86" fmla="*/ 1607608 w 2359025"/>
                  <a:gd name="connsiteY86" fmla="*/ 1280583 h 2835275"/>
                  <a:gd name="connsiteX87" fmla="*/ 1582208 w 2359025"/>
                  <a:gd name="connsiteY87" fmla="*/ 1229783 h 2835275"/>
                  <a:gd name="connsiteX88" fmla="*/ 1594908 w 2359025"/>
                  <a:gd name="connsiteY88" fmla="*/ 1198033 h 2835275"/>
                  <a:gd name="connsiteX89" fmla="*/ 1563158 w 2359025"/>
                  <a:gd name="connsiteY89" fmla="*/ 1147233 h 2835275"/>
                  <a:gd name="connsiteX90" fmla="*/ 1613958 w 2359025"/>
                  <a:gd name="connsiteY90" fmla="*/ 1134533 h 2835275"/>
                  <a:gd name="connsiteX91" fmla="*/ 1582208 w 2359025"/>
                  <a:gd name="connsiteY91" fmla="*/ 1077383 h 2835275"/>
                  <a:gd name="connsiteX92" fmla="*/ 1620308 w 2359025"/>
                  <a:gd name="connsiteY92" fmla="*/ 1032933 h 2835275"/>
                  <a:gd name="connsiteX93" fmla="*/ 1537758 w 2359025"/>
                  <a:gd name="connsiteY93" fmla="*/ 944033 h 2835275"/>
                  <a:gd name="connsiteX94" fmla="*/ 1525058 w 2359025"/>
                  <a:gd name="connsiteY94" fmla="*/ 842433 h 2835275"/>
                  <a:gd name="connsiteX95" fmla="*/ 1448858 w 2359025"/>
                  <a:gd name="connsiteY95" fmla="*/ 797983 h 2835275"/>
                  <a:gd name="connsiteX96" fmla="*/ 1334558 w 2359025"/>
                  <a:gd name="connsiteY96" fmla="*/ 601133 h 2835275"/>
                  <a:gd name="connsiteX97" fmla="*/ 1359958 w 2359025"/>
                  <a:gd name="connsiteY97" fmla="*/ 404283 h 2835275"/>
                  <a:gd name="connsiteX98" fmla="*/ 1480608 w 2359025"/>
                  <a:gd name="connsiteY98" fmla="*/ 118533 h 2835275"/>
                  <a:gd name="connsiteX99" fmla="*/ 944803 w 2359025"/>
                  <a:gd name="connsiteY99" fmla="*/ 130153 h 2835275"/>
                  <a:gd name="connsiteX100" fmla="*/ 477308 w 2359025"/>
                  <a:gd name="connsiteY100" fmla="*/ 131233 h 2835275"/>
                  <a:gd name="connsiteX0" fmla="*/ 477308 w 2359025"/>
                  <a:gd name="connsiteY0" fmla="*/ 128058 h 2832100"/>
                  <a:gd name="connsiteX1" fmla="*/ 483658 w 2359025"/>
                  <a:gd name="connsiteY1" fmla="*/ 832908 h 2832100"/>
                  <a:gd name="connsiteX2" fmla="*/ 686858 w 2359025"/>
                  <a:gd name="connsiteY2" fmla="*/ 1086908 h 2832100"/>
                  <a:gd name="connsiteX3" fmla="*/ 585258 w 2359025"/>
                  <a:gd name="connsiteY3" fmla="*/ 1239308 h 2832100"/>
                  <a:gd name="connsiteX4" fmla="*/ 490008 w 2359025"/>
                  <a:gd name="connsiteY4" fmla="*/ 1252008 h 2832100"/>
                  <a:gd name="connsiteX5" fmla="*/ 432858 w 2359025"/>
                  <a:gd name="connsiteY5" fmla="*/ 1194858 h 2832100"/>
                  <a:gd name="connsiteX6" fmla="*/ 388408 w 2359025"/>
                  <a:gd name="connsiteY6" fmla="*/ 1213908 h 2832100"/>
                  <a:gd name="connsiteX7" fmla="*/ 369358 w 2359025"/>
                  <a:gd name="connsiteY7" fmla="*/ 1264708 h 2832100"/>
                  <a:gd name="connsiteX8" fmla="*/ 51858 w 2359025"/>
                  <a:gd name="connsiteY8" fmla="*/ 1328208 h 2832100"/>
                  <a:gd name="connsiteX9" fmla="*/ 58208 w 2359025"/>
                  <a:gd name="connsiteY9" fmla="*/ 1518708 h 2832100"/>
                  <a:gd name="connsiteX10" fmla="*/ 121708 w 2359025"/>
                  <a:gd name="connsiteY10" fmla="*/ 1620308 h 2832100"/>
                  <a:gd name="connsiteX11" fmla="*/ 261408 w 2359025"/>
                  <a:gd name="connsiteY11" fmla="*/ 1582208 h 2832100"/>
                  <a:gd name="connsiteX12" fmla="*/ 521758 w 2359025"/>
                  <a:gd name="connsiteY12" fmla="*/ 1633008 h 2832100"/>
                  <a:gd name="connsiteX13" fmla="*/ 623358 w 2359025"/>
                  <a:gd name="connsiteY13" fmla="*/ 1798108 h 2832100"/>
                  <a:gd name="connsiteX14" fmla="*/ 712258 w 2359025"/>
                  <a:gd name="connsiteY14" fmla="*/ 1804458 h 2832100"/>
                  <a:gd name="connsiteX15" fmla="*/ 737658 w 2359025"/>
                  <a:gd name="connsiteY15" fmla="*/ 1893358 h 2832100"/>
                  <a:gd name="connsiteX16" fmla="*/ 940858 w 2359025"/>
                  <a:gd name="connsiteY16" fmla="*/ 1899708 h 2832100"/>
                  <a:gd name="connsiteX17" fmla="*/ 966258 w 2359025"/>
                  <a:gd name="connsiteY17" fmla="*/ 1988608 h 2832100"/>
                  <a:gd name="connsiteX18" fmla="*/ 921808 w 2359025"/>
                  <a:gd name="connsiteY18" fmla="*/ 2102908 h 2832100"/>
                  <a:gd name="connsiteX19" fmla="*/ 1023408 w 2359025"/>
                  <a:gd name="connsiteY19" fmla="*/ 2217208 h 2832100"/>
                  <a:gd name="connsiteX20" fmla="*/ 1125008 w 2359025"/>
                  <a:gd name="connsiteY20" fmla="*/ 2217208 h 2832100"/>
                  <a:gd name="connsiteX21" fmla="*/ 1232958 w 2359025"/>
                  <a:gd name="connsiteY21" fmla="*/ 2210858 h 2832100"/>
                  <a:gd name="connsiteX22" fmla="*/ 1315508 w 2359025"/>
                  <a:gd name="connsiteY22" fmla="*/ 2236258 h 2832100"/>
                  <a:gd name="connsiteX23" fmla="*/ 1379008 w 2359025"/>
                  <a:gd name="connsiteY23" fmla="*/ 2236258 h 2832100"/>
                  <a:gd name="connsiteX24" fmla="*/ 1417108 w 2359025"/>
                  <a:gd name="connsiteY24" fmla="*/ 2318808 h 2832100"/>
                  <a:gd name="connsiteX25" fmla="*/ 1461558 w 2359025"/>
                  <a:gd name="connsiteY25" fmla="*/ 2439458 h 2832100"/>
                  <a:gd name="connsiteX26" fmla="*/ 1575858 w 2359025"/>
                  <a:gd name="connsiteY26" fmla="*/ 2414058 h 2832100"/>
                  <a:gd name="connsiteX27" fmla="*/ 1601258 w 2359025"/>
                  <a:gd name="connsiteY27" fmla="*/ 2477558 h 2832100"/>
                  <a:gd name="connsiteX28" fmla="*/ 1766358 w 2359025"/>
                  <a:gd name="connsiteY28" fmla="*/ 2541058 h 2832100"/>
                  <a:gd name="connsiteX29" fmla="*/ 1867958 w 2359025"/>
                  <a:gd name="connsiteY29" fmla="*/ 2642658 h 2832100"/>
                  <a:gd name="connsiteX30" fmla="*/ 1969558 w 2359025"/>
                  <a:gd name="connsiteY30" fmla="*/ 2699808 h 2832100"/>
                  <a:gd name="connsiteX31" fmla="*/ 1975908 w 2359025"/>
                  <a:gd name="connsiteY31" fmla="*/ 2604558 h 2832100"/>
                  <a:gd name="connsiteX32" fmla="*/ 2039408 w 2359025"/>
                  <a:gd name="connsiteY32" fmla="*/ 2649008 h 2832100"/>
                  <a:gd name="connsiteX33" fmla="*/ 2109258 w 2359025"/>
                  <a:gd name="connsiteY33" fmla="*/ 2763308 h 2832100"/>
                  <a:gd name="connsiteX34" fmla="*/ 2153708 w 2359025"/>
                  <a:gd name="connsiteY34" fmla="*/ 2801408 h 2832100"/>
                  <a:gd name="connsiteX35" fmla="*/ 2210858 w 2359025"/>
                  <a:gd name="connsiteY35" fmla="*/ 2826808 h 2832100"/>
                  <a:gd name="connsiteX36" fmla="*/ 2198158 w 2359025"/>
                  <a:gd name="connsiteY36" fmla="*/ 2769658 h 2832100"/>
                  <a:gd name="connsiteX37" fmla="*/ 2242608 w 2359025"/>
                  <a:gd name="connsiteY37" fmla="*/ 2693458 h 2832100"/>
                  <a:gd name="connsiteX38" fmla="*/ 2299758 w 2359025"/>
                  <a:gd name="connsiteY38" fmla="*/ 2687108 h 2832100"/>
                  <a:gd name="connsiteX39" fmla="*/ 2299758 w 2359025"/>
                  <a:gd name="connsiteY39" fmla="*/ 2623608 h 2832100"/>
                  <a:gd name="connsiteX40" fmla="*/ 2274358 w 2359025"/>
                  <a:gd name="connsiteY40" fmla="*/ 2572808 h 2832100"/>
                  <a:gd name="connsiteX41" fmla="*/ 2350558 w 2359025"/>
                  <a:gd name="connsiteY41" fmla="*/ 2579158 h 2832100"/>
                  <a:gd name="connsiteX42" fmla="*/ 2325158 w 2359025"/>
                  <a:gd name="connsiteY42" fmla="*/ 2502958 h 2832100"/>
                  <a:gd name="connsiteX43" fmla="*/ 2236258 w 2359025"/>
                  <a:gd name="connsiteY43" fmla="*/ 2547408 h 2832100"/>
                  <a:gd name="connsiteX44" fmla="*/ 2210858 w 2359025"/>
                  <a:gd name="connsiteY44" fmla="*/ 2464858 h 2832100"/>
                  <a:gd name="connsiteX45" fmla="*/ 2141008 w 2359025"/>
                  <a:gd name="connsiteY45" fmla="*/ 2363258 h 2832100"/>
                  <a:gd name="connsiteX46" fmla="*/ 2039408 w 2359025"/>
                  <a:gd name="connsiteY46" fmla="*/ 2433108 h 2832100"/>
                  <a:gd name="connsiteX47" fmla="*/ 2020358 w 2359025"/>
                  <a:gd name="connsiteY47" fmla="*/ 2344208 h 2832100"/>
                  <a:gd name="connsiteX48" fmla="*/ 1893358 w 2359025"/>
                  <a:gd name="connsiteY48" fmla="*/ 2350558 h 2832100"/>
                  <a:gd name="connsiteX49" fmla="*/ 1918758 w 2359025"/>
                  <a:gd name="connsiteY49" fmla="*/ 2306108 h 2832100"/>
                  <a:gd name="connsiteX50" fmla="*/ 1683808 w 2359025"/>
                  <a:gd name="connsiteY50" fmla="*/ 2287058 h 2832100"/>
                  <a:gd name="connsiteX51" fmla="*/ 1696508 w 2359025"/>
                  <a:gd name="connsiteY51" fmla="*/ 2236258 h 2832100"/>
                  <a:gd name="connsiteX52" fmla="*/ 1734608 w 2359025"/>
                  <a:gd name="connsiteY52" fmla="*/ 2210858 h 2832100"/>
                  <a:gd name="connsiteX53" fmla="*/ 1626658 w 2359025"/>
                  <a:gd name="connsiteY53" fmla="*/ 2160058 h 2832100"/>
                  <a:gd name="connsiteX54" fmla="*/ 1550458 w 2359025"/>
                  <a:gd name="connsiteY54" fmla="*/ 2102908 h 2832100"/>
                  <a:gd name="connsiteX55" fmla="*/ 1467908 w 2359025"/>
                  <a:gd name="connsiteY55" fmla="*/ 1975908 h 2832100"/>
                  <a:gd name="connsiteX56" fmla="*/ 1601258 w 2359025"/>
                  <a:gd name="connsiteY56" fmla="*/ 1988608 h 2832100"/>
                  <a:gd name="connsiteX57" fmla="*/ 1537758 w 2359025"/>
                  <a:gd name="connsiteY57" fmla="*/ 1887008 h 2832100"/>
                  <a:gd name="connsiteX58" fmla="*/ 1601258 w 2359025"/>
                  <a:gd name="connsiteY58" fmla="*/ 1874308 h 2832100"/>
                  <a:gd name="connsiteX59" fmla="*/ 1575858 w 2359025"/>
                  <a:gd name="connsiteY59" fmla="*/ 1823508 h 2832100"/>
                  <a:gd name="connsiteX60" fmla="*/ 1633008 w 2359025"/>
                  <a:gd name="connsiteY60" fmla="*/ 1798108 h 2832100"/>
                  <a:gd name="connsiteX61" fmla="*/ 1664758 w 2359025"/>
                  <a:gd name="connsiteY61" fmla="*/ 1823508 h 2832100"/>
                  <a:gd name="connsiteX62" fmla="*/ 1728258 w 2359025"/>
                  <a:gd name="connsiteY62" fmla="*/ 1817158 h 2832100"/>
                  <a:gd name="connsiteX63" fmla="*/ 1753658 w 2359025"/>
                  <a:gd name="connsiteY63" fmla="*/ 1740958 h 2832100"/>
                  <a:gd name="connsiteX64" fmla="*/ 1715558 w 2359025"/>
                  <a:gd name="connsiteY64" fmla="*/ 1740958 h 2832100"/>
                  <a:gd name="connsiteX65" fmla="*/ 1740958 w 2359025"/>
                  <a:gd name="connsiteY65" fmla="*/ 1702858 h 2832100"/>
                  <a:gd name="connsiteX66" fmla="*/ 1867958 w 2359025"/>
                  <a:gd name="connsiteY66" fmla="*/ 1791758 h 2832100"/>
                  <a:gd name="connsiteX67" fmla="*/ 1893358 w 2359025"/>
                  <a:gd name="connsiteY67" fmla="*/ 1734608 h 2832100"/>
                  <a:gd name="connsiteX68" fmla="*/ 1842558 w 2359025"/>
                  <a:gd name="connsiteY68" fmla="*/ 1626658 h 2832100"/>
                  <a:gd name="connsiteX69" fmla="*/ 1810808 w 2359025"/>
                  <a:gd name="connsiteY69" fmla="*/ 1525058 h 2832100"/>
                  <a:gd name="connsiteX70" fmla="*/ 1766358 w 2359025"/>
                  <a:gd name="connsiteY70" fmla="*/ 1512358 h 2832100"/>
                  <a:gd name="connsiteX71" fmla="*/ 1836208 w 2359025"/>
                  <a:gd name="connsiteY71" fmla="*/ 1436158 h 2832100"/>
                  <a:gd name="connsiteX72" fmla="*/ 1779058 w 2359025"/>
                  <a:gd name="connsiteY72" fmla="*/ 1359958 h 2832100"/>
                  <a:gd name="connsiteX73" fmla="*/ 1760008 w 2359025"/>
                  <a:gd name="connsiteY73" fmla="*/ 1429808 h 2832100"/>
                  <a:gd name="connsiteX74" fmla="*/ 1664758 w 2359025"/>
                  <a:gd name="connsiteY74" fmla="*/ 1474258 h 2832100"/>
                  <a:gd name="connsiteX75" fmla="*/ 1639358 w 2359025"/>
                  <a:gd name="connsiteY75" fmla="*/ 1639358 h 2832100"/>
                  <a:gd name="connsiteX76" fmla="*/ 1550458 w 2359025"/>
                  <a:gd name="connsiteY76" fmla="*/ 1658408 h 2832100"/>
                  <a:gd name="connsiteX77" fmla="*/ 1480608 w 2359025"/>
                  <a:gd name="connsiteY77" fmla="*/ 1588558 h 2832100"/>
                  <a:gd name="connsiteX78" fmla="*/ 1518708 w 2359025"/>
                  <a:gd name="connsiteY78" fmla="*/ 1531408 h 2832100"/>
                  <a:gd name="connsiteX79" fmla="*/ 1436158 w 2359025"/>
                  <a:gd name="connsiteY79" fmla="*/ 1544108 h 2832100"/>
                  <a:gd name="connsiteX80" fmla="*/ 1359958 w 2359025"/>
                  <a:gd name="connsiteY80" fmla="*/ 1537758 h 2832100"/>
                  <a:gd name="connsiteX81" fmla="*/ 1334558 w 2359025"/>
                  <a:gd name="connsiteY81" fmla="*/ 1486958 h 2832100"/>
                  <a:gd name="connsiteX82" fmla="*/ 1404408 w 2359025"/>
                  <a:gd name="connsiteY82" fmla="*/ 1417108 h 2832100"/>
                  <a:gd name="connsiteX83" fmla="*/ 1518708 w 2359025"/>
                  <a:gd name="connsiteY83" fmla="*/ 1467908 h 2832100"/>
                  <a:gd name="connsiteX84" fmla="*/ 1506008 w 2359025"/>
                  <a:gd name="connsiteY84" fmla="*/ 1391708 h 2832100"/>
                  <a:gd name="connsiteX85" fmla="*/ 1575858 w 2359025"/>
                  <a:gd name="connsiteY85" fmla="*/ 1315508 h 2832100"/>
                  <a:gd name="connsiteX86" fmla="*/ 1607608 w 2359025"/>
                  <a:gd name="connsiteY86" fmla="*/ 1277408 h 2832100"/>
                  <a:gd name="connsiteX87" fmla="*/ 1582208 w 2359025"/>
                  <a:gd name="connsiteY87" fmla="*/ 1226608 h 2832100"/>
                  <a:gd name="connsiteX88" fmla="*/ 1594908 w 2359025"/>
                  <a:gd name="connsiteY88" fmla="*/ 1194858 h 2832100"/>
                  <a:gd name="connsiteX89" fmla="*/ 1563158 w 2359025"/>
                  <a:gd name="connsiteY89" fmla="*/ 1144058 h 2832100"/>
                  <a:gd name="connsiteX90" fmla="*/ 1613958 w 2359025"/>
                  <a:gd name="connsiteY90" fmla="*/ 1131358 h 2832100"/>
                  <a:gd name="connsiteX91" fmla="*/ 1582208 w 2359025"/>
                  <a:gd name="connsiteY91" fmla="*/ 1074208 h 2832100"/>
                  <a:gd name="connsiteX92" fmla="*/ 1620308 w 2359025"/>
                  <a:gd name="connsiteY92" fmla="*/ 1029758 h 2832100"/>
                  <a:gd name="connsiteX93" fmla="*/ 1537758 w 2359025"/>
                  <a:gd name="connsiteY93" fmla="*/ 940858 h 2832100"/>
                  <a:gd name="connsiteX94" fmla="*/ 1525058 w 2359025"/>
                  <a:gd name="connsiteY94" fmla="*/ 839258 h 2832100"/>
                  <a:gd name="connsiteX95" fmla="*/ 1448858 w 2359025"/>
                  <a:gd name="connsiteY95" fmla="*/ 794808 h 2832100"/>
                  <a:gd name="connsiteX96" fmla="*/ 1334558 w 2359025"/>
                  <a:gd name="connsiteY96" fmla="*/ 597958 h 2832100"/>
                  <a:gd name="connsiteX97" fmla="*/ 1359958 w 2359025"/>
                  <a:gd name="connsiteY97" fmla="*/ 401108 h 2832100"/>
                  <a:gd name="connsiteX98" fmla="*/ 1480608 w 2359025"/>
                  <a:gd name="connsiteY98" fmla="*/ 115358 h 2832100"/>
                  <a:gd name="connsiteX99" fmla="*/ 944803 w 2359025"/>
                  <a:gd name="connsiteY99" fmla="*/ 126978 h 2832100"/>
                  <a:gd name="connsiteX100" fmla="*/ 617008 w 2359025"/>
                  <a:gd name="connsiteY100" fmla="*/ 64559 h 2832100"/>
                  <a:gd name="connsiteX101" fmla="*/ 477308 w 2359025"/>
                  <a:gd name="connsiteY101" fmla="*/ 128058 h 2832100"/>
                  <a:gd name="connsiteX0" fmla="*/ 477308 w 2359025"/>
                  <a:gd name="connsiteY0" fmla="*/ 128058 h 2832100"/>
                  <a:gd name="connsiteX1" fmla="*/ 483658 w 2359025"/>
                  <a:gd name="connsiteY1" fmla="*/ 832908 h 2832100"/>
                  <a:gd name="connsiteX2" fmla="*/ 686858 w 2359025"/>
                  <a:gd name="connsiteY2" fmla="*/ 1086908 h 2832100"/>
                  <a:gd name="connsiteX3" fmla="*/ 585258 w 2359025"/>
                  <a:gd name="connsiteY3" fmla="*/ 1239308 h 2832100"/>
                  <a:gd name="connsiteX4" fmla="*/ 490008 w 2359025"/>
                  <a:gd name="connsiteY4" fmla="*/ 1252008 h 2832100"/>
                  <a:gd name="connsiteX5" fmla="*/ 432858 w 2359025"/>
                  <a:gd name="connsiteY5" fmla="*/ 1194858 h 2832100"/>
                  <a:gd name="connsiteX6" fmla="*/ 388408 w 2359025"/>
                  <a:gd name="connsiteY6" fmla="*/ 1213908 h 2832100"/>
                  <a:gd name="connsiteX7" fmla="*/ 369358 w 2359025"/>
                  <a:gd name="connsiteY7" fmla="*/ 1264708 h 2832100"/>
                  <a:gd name="connsiteX8" fmla="*/ 51858 w 2359025"/>
                  <a:gd name="connsiteY8" fmla="*/ 1328208 h 2832100"/>
                  <a:gd name="connsiteX9" fmla="*/ 58208 w 2359025"/>
                  <a:gd name="connsiteY9" fmla="*/ 1518708 h 2832100"/>
                  <a:gd name="connsiteX10" fmla="*/ 121708 w 2359025"/>
                  <a:gd name="connsiteY10" fmla="*/ 1620308 h 2832100"/>
                  <a:gd name="connsiteX11" fmla="*/ 261408 w 2359025"/>
                  <a:gd name="connsiteY11" fmla="*/ 1582208 h 2832100"/>
                  <a:gd name="connsiteX12" fmla="*/ 521758 w 2359025"/>
                  <a:gd name="connsiteY12" fmla="*/ 1633008 h 2832100"/>
                  <a:gd name="connsiteX13" fmla="*/ 623358 w 2359025"/>
                  <a:gd name="connsiteY13" fmla="*/ 1798108 h 2832100"/>
                  <a:gd name="connsiteX14" fmla="*/ 712258 w 2359025"/>
                  <a:gd name="connsiteY14" fmla="*/ 1804458 h 2832100"/>
                  <a:gd name="connsiteX15" fmla="*/ 737658 w 2359025"/>
                  <a:gd name="connsiteY15" fmla="*/ 1893358 h 2832100"/>
                  <a:gd name="connsiteX16" fmla="*/ 940858 w 2359025"/>
                  <a:gd name="connsiteY16" fmla="*/ 1899708 h 2832100"/>
                  <a:gd name="connsiteX17" fmla="*/ 966258 w 2359025"/>
                  <a:gd name="connsiteY17" fmla="*/ 1988608 h 2832100"/>
                  <a:gd name="connsiteX18" fmla="*/ 921808 w 2359025"/>
                  <a:gd name="connsiteY18" fmla="*/ 2102908 h 2832100"/>
                  <a:gd name="connsiteX19" fmla="*/ 1023408 w 2359025"/>
                  <a:gd name="connsiteY19" fmla="*/ 2217208 h 2832100"/>
                  <a:gd name="connsiteX20" fmla="*/ 1125008 w 2359025"/>
                  <a:gd name="connsiteY20" fmla="*/ 2217208 h 2832100"/>
                  <a:gd name="connsiteX21" fmla="*/ 1232958 w 2359025"/>
                  <a:gd name="connsiteY21" fmla="*/ 2210858 h 2832100"/>
                  <a:gd name="connsiteX22" fmla="*/ 1315508 w 2359025"/>
                  <a:gd name="connsiteY22" fmla="*/ 2236258 h 2832100"/>
                  <a:gd name="connsiteX23" fmla="*/ 1379008 w 2359025"/>
                  <a:gd name="connsiteY23" fmla="*/ 2236258 h 2832100"/>
                  <a:gd name="connsiteX24" fmla="*/ 1417108 w 2359025"/>
                  <a:gd name="connsiteY24" fmla="*/ 2318808 h 2832100"/>
                  <a:gd name="connsiteX25" fmla="*/ 1461558 w 2359025"/>
                  <a:gd name="connsiteY25" fmla="*/ 2439458 h 2832100"/>
                  <a:gd name="connsiteX26" fmla="*/ 1575858 w 2359025"/>
                  <a:gd name="connsiteY26" fmla="*/ 2414058 h 2832100"/>
                  <a:gd name="connsiteX27" fmla="*/ 1601258 w 2359025"/>
                  <a:gd name="connsiteY27" fmla="*/ 2477558 h 2832100"/>
                  <a:gd name="connsiteX28" fmla="*/ 1766358 w 2359025"/>
                  <a:gd name="connsiteY28" fmla="*/ 2541058 h 2832100"/>
                  <a:gd name="connsiteX29" fmla="*/ 1867958 w 2359025"/>
                  <a:gd name="connsiteY29" fmla="*/ 2642658 h 2832100"/>
                  <a:gd name="connsiteX30" fmla="*/ 1969558 w 2359025"/>
                  <a:gd name="connsiteY30" fmla="*/ 2699808 h 2832100"/>
                  <a:gd name="connsiteX31" fmla="*/ 1975908 w 2359025"/>
                  <a:gd name="connsiteY31" fmla="*/ 2604558 h 2832100"/>
                  <a:gd name="connsiteX32" fmla="*/ 2039408 w 2359025"/>
                  <a:gd name="connsiteY32" fmla="*/ 2649008 h 2832100"/>
                  <a:gd name="connsiteX33" fmla="*/ 2109258 w 2359025"/>
                  <a:gd name="connsiteY33" fmla="*/ 2763308 h 2832100"/>
                  <a:gd name="connsiteX34" fmla="*/ 2153708 w 2359025"/>
                  <a:gd name="connsiteY34" fmla="*/ 2801408 h 2832100"/>
                  <a:gd name="connsiteX35" fmla="*/ 2210858 w 2359025"/>
                  <a:gd name="connsiteY35" fmla="*/ 2826808 h 2832100"/>
                  <a:gd name="connsiteX36" fmla="*/ 2198158 w 2359025"/>
                  <a:gd name="connsiteY36" fmla="*/ 2769658 h 2832100"/>
                  <a:gd name="connsiteX37" fmla="*/ 2242608 w 2359025"/>
                  <a:gd name="connsiteY37" fmla="*/ 2693458 h 2832100"/>
                  <a:gd name="connsiteX38" fmla="*/ 2299758 w 2359025"/>
                  <a:gd name="connsiteY38" fmla="*/ 2687108 h 2832100"/>
                  <a:gd name="connsiteX39" fmla="*/ 2299758 w 2359025"/>
                  <a:gd name="connsiteY39" fmla="*/ 2623608 h 2832100"/>
                  <a:gd name="connsiteX40" fmla="*/ 2274358 w 2359025"/>
                  <a:gd name="connsiteY40" fmla="*/ 2572808 h 2832100"/>
                  <a:gd name="connsiteX41" fmla="*/ 2350558 w 2359025"/>
                  <a:gd name="connsiteY41" fmla="*/ 2579158 h 2832100"/>
                  <a:gd name="connsiteX42" fmla="*/ 2325158 w 2359025"/>
                  <a:gd name="connsiteY42" fmla="*/ 2502958 h 2832100"/>
                  <a:gd name="connsiteX43" fmla="*/ 2236258 w 2359025"/>
                  <a:gd name="connsiteY43" fmla="*/ 2547408 h 2832100"/>
                  <a:gd name="connsiteX44" fmla="*/ 2210858 w 2359025"/>
                  <a:gd name="connsiteY44" fmla="*/ 2464858 h 2832100"/>
                  <a:gd name="connsiteX45" fmla="*/ 2141008 w 2359025"/>
                  <a:gd name="connsiteY45" fmla="*/ 2363258 h 2832100"/>
                  <a:gd name="connsiteX46" fmla="*/ 2039408 w 2359025"/>
                  <a:gd name="connsiteY46" fmla="*/ 2433108 h 2832100"/>
                  <a:gd name="connsiteX47" fmla="*/ 2020358 w 2359025"/>
                  <a:gd name="connsiteY47" fmla="*/ 2344208 h 2832100"/>
                  <a:gd name="connsiteX48" fmla="*/ 1893358 w 2359025"/>
                  <a:gd name="connsiteY48" fmla="*/ 2350558 h 2832100"/>
                  <a:gd name="connsiteX49" fmla="*/ 1918758 w 2359025"/>
                  <a:gd name="connsiteY49" fmla="*/ 2306108 h 2832100"/>
                  <a:gd name="connsiteX50" fmla="*/ 1683808 w 2359025"/>
                  <a:gd name="connsiteY50" fmla="*/ 2287058 h 2832100"/>
                  <a:gd name="connsiteX51" fmla="*/ 1696508 w 2359025"/>
                  <a:gd name="connsiteY51" fmla="*/ 2236258 h 2832100"/>
                  <a:gd name="connsiteX52" fmla="*/ 1734608 w 2359025"/>
                  <a:gd name="connsiteY52" fmla="*/ 2210858 h 2832100"/>
                  <a:gd name="connsiteX53" fmla="*/ 1626658 w 2359025"/>
                  <a:gd name="connsiteY53" fmla="*/ 2160058 h 2832100"/>
                  <a:gd name="connsiteX54" fmla="*/ 1550458 w 2359025"/>
                  <a:gd name="connsiteY54" fmla="*/ 2102908 h 2832100"/>
                  <a:gd name="connsiteX55" fmla="*/ 1467908 w 2359025"/>
                  <a:gd name="connsiteY55" fmla="*/ 1975908 h 2832100"/>
                  <a:gd name="connsiteX56" fmla="*/ 1601258 w 2359025"/>
                  <a:gd name="connsiteY56" fmla="*/ 1988608 h 2832100"/>
                  <a:gd name="connsiteX57" fmla="*/ 1537758 w 2359025"/>
                  <a:gd name="connsiteY57" fmla="*/ 1887008 h 2832100"/>
                  <a:gd name="connsiteX58" fmla="*/ 1601258 w 2359025"/>
                  <a:gd name="connsiteY58" fmla="*/ 1874308 h 2832100"/>
                  <a:gd name="connsiteX59" fmla="*/ 1575858 w 2359025"/>
                  <a:gd name="connsiteY59" fmla="*/ 1823508 h 2832100"/>
                  <a:gd name="connsiteX60" fmla="*/ 1633008 w 2359025"/>
                  <a:gd name="connsiteY60" fmla="*/ 1798108 h 2832100"/>
                  <a:gd name="connsiteX61" fmla="*/ 1664758 w 2359025"/>
                  <a:gd name="connsiteY61" fmla="*/ 1823508 h 2832100"/>
                  <a:gd name="connsiteX62" fmla="*/ 1728258 w 2359025"/>
                  <a:gd name="connsiteY62" fmla="*/ 1817158 h 2832100"/>
                  <a:gd name="connsiteX63" fmla="*/ 1753658 w 2359025"/>
                  <a:gd name="connsiteY63" fmla="*/ 1740958 h 2832100"/>
                  <a:gd name="connsiteX64" fmla="*/ 1715558 w 2359025"/>
                  <a:gd name="connsiteY64" fmla="*/ 1740958 h 2832100"/>
                  <a:gd name="connsiteX65" fmla="*/ 1740958 w 2359025"/>
                  <a:gd name="connsiteY65" fmla="*/ 1702858 h 2832100"/>
                  <a:gd name="connsiteX66" fmla="*/ 1867958 w 2359025"/>
                  <a:gd name="connsiteY66" fmla="*/ 1791758 h 2832100"/>
                  <a:gd name="connsiteX67" fmla="*/ 1893358 w 2359025"/>
                  <a:gd name="connsiteY67" fmla="*/ 1734608 h 2832100"/>
                  <a:gd name="connsiteX68" fmla="*/ 1842558 w 2359025"/>
                  <a:gd name="connsiteY68" fmla="*/ 1626658 h 2832100"/>
                  <a:gd name="connsiteX69" fmla="*/ 1810808 w 2359025"/>
                  <a:gd name="connsiteY69" fmla="*/ 1525058 h 2832100"/>
                  <a:gd name="connsiteX70" fmla="*/ 1766358 w 2359025"/>
                  <a:gd name="connsiteY70" fmla="*/ 1512358 h 2832100"/>
                  <a:gd name="connsiteX71" fmla="*/ 1836208 w 2359025"/>
                  <a:gd name="connsiteY71" fmla="*/ 1436158 h 2832100"/>
                  <a:gd name="connsiteX72" fmla="*/ 1779058 w 2359025"/>
                  <a:gd name="connsiteY72" fmla="*/ 1359958 h 2832100"/>
                  <a:gd name="connsiteX73" fmla="*/ 1760008 w 2359025"/>
                  <a:gd name="connsiteY73" fmla="*/ 1429808 h 2832100"/>
                  <a:gd name="connsiteX74" fmla="*/ 1664758 w 2359025"/>
                  <a:gd name="connsiteY74" fmla="*/ 1474258 h 2832100"/>
                  <a:gd name="connsiteX75" fmla="*/ 1639358 w 2359025"/>
                  <a:gd name="connsiteY75" fmla="*/ 1639358 h 2832100"/>
                  <a:gd name="connsiteX76" fmla="*/ 1550458 w 2359025"/>
                  <a:gd name="connsiteY76" fmla="*/ 1658408 h 2832100"/>
                  <a:gd name="connsiteX77" fmla="*/ 1480608 w 2359025"/>
                  <a:gd name="connsiteY77" fmla="*/ 1588558 h 2832100"/>
                  <a:gd name="connsiteX78" fmla="*/ 1518708 w 2359025"/>
                  <a:gd name="connsiteY78" fmla="*/ 1531408 h 2832100"/>
                  <a:gd name="connsiteX79" fmla="*/ 1436158 w 2359025"/>
                  <a:gd name="connsiteY79" fmla="*/ 1544108 h 2832100"/>
                  <a:gd name="connsiteX80" fmla="*/ 1359958 w 2359025"/>
                  <a:gd name="connsiteY80" fmla="*/ 1537758 h 2832100"/>
                  <a:gd name="connsiteX81" fmla="*/ 1334558 w 2359025"/>
                  <a:gd name="connsiteY81" fmla="*/ 1486958 h 2832100"/>
                  <a:gd name="connsiteX82" fmla="*/ 1404408 w 2359025"/>
                  <a:gd name="connsiteY82" fmla="*/ 1417108 h 2832100"/>
                  <a:gd name="connsiteX83" fmla="*/ 1518708 w 2359025"/>
                  <a:gd name="connsiteY83" fmla="*/ 1467908 h 2832100"/>
                  <a:gd name="connsiteX84" fmla="*/ 1506008 w 2359025"/>
                  <a:gd name="connsiteY84" fmla="*/ 1391708 h 2832100"/>
                  <a:gd name="connsiteX85" fmla="*/ 1575858 w 2359025"/>
                  <a:gd name="connsiteY85" fmla="*/ 1315508 h 2832100"/>
                  <a:gd name="connsiteX86" fmla="*/ 1607608 w 2359025"/>
                  <a:gd name="connsiteY86" fmla="*/ 1277408 h 2832100"/>
                  <a:gd name="connsiteX87" fmla="*/ 1582208 w 2359025"/>
                  <a:gd name="connsiteY87" fmla="*/ 1226608 h 2832100"/>
                  <a:gd name="connsiteX88" fmla="*/ 1594908 w 2359025"/>
                  <a:gd name="connsiteY88" fmla="*/ 1194858 h 2832100"/>
                  <a:gd name="connsiteX89" fmla="*/ 1563158 w 2359025"/>
                  <a:gd name="connsiteY89" fmla="*/ 1144058 h 2832100"/>
                  <a:gd name="connsiteX90" fmla="*/ 1613958 w 2359025"/>
                  <a:gd name="connsiteY90" fmla="*/ 1131358 h 2832100"/>
                  <a:gd name="connsiteX91" fmla="*/ 1582208 w 2359025"/>
                  <a:gd name="connsiteY91" fmla="*/ 1074208 h 2832100"/>
                  <a:gd name="connsiteX92" fmla="*/ 1620308 w 2359025"/>
                  <a:gd name="connsiteY92" fmla="*/ 1029758 h 2832100"/>
                  <a:gd name="connsiteX93" fmla="*/ 1537758 w 2359025"/>
                  <a:gd name="connsiteY93" fmla="*/ 940858 h 2832100"/>
                  <a:gd name="connsiteX94" fmla="*/ 1525058 w 2359025"/>
                  <a:gd name="connsiteY94" fmla="*/ 839258 h 2832100"/>
                  <a:gd name="connsiteX95" fmla="*/ 1448858 w 2359025"/>
                  <a:gd name="connsiteY95" fmla="*/ 794808 h 2832100"/>
                  <a:gd name="connsiteX96" fmla="*/ 1334558 w 2359025"/>
                  <a:gd name="connsiteY96" fmla="*/ 597958 h 2832100"/>
                  <a:gd name="connsiteX97" fmla="*/ 1359958 w 2359025"/>
                  <a:gd name="connsiteY97" fmla="*/ 401108 h 2832100"/>
                  <a:gd name="connsiteX98" fmla="*/ 1480608 w 2359025"/>
                  <a:gd name="connsiteY98" fmla="*/ 115358 h 2832100"/>
                  <a:gd name="connsiteX99" fmla="*/ 944803 w 2359025"/>
                  <a:gd name="connsiteY99" fmla="*/ 126978 h 2832100"/>
                  <a:gd name="connsiteX100" fmla="*/ 577878 w 2359025"/>
                  <a:gd name="connsiteY100" fmla="*/ 110269 h 2832100"/>
                  <a:gd name="connsiteX101" fmla="*/ 477308 w 2359025"/>
                  <a:gd name="connsiteY101" fmla="*/ 128058 h 283210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577878 w 2359025"/>
                  <a:gd name="connsiteY100" fmla="*/ 40599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577878 w 2359025"/>
                  <a:gd name="connsiteY100" fmla="*/ 40599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479746 w 2359025"/>
                  <a:gd name="connsiteY100" fmla="*/ 40599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479746 w 2359025"/>
                  <a:gd name="connsiteY100" fmla="*/ 57307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479746 w 2359025"/>
                  <a:gd name="connsiteY99" fmla="*/ 57307 h 2762430"/>
                  <a:gd name="connsiteX100" fmla="*/ 479746 w 2359025"/>
                  <a:gd name="connsiteY100" fmla="*/ 154828 h 2762430"/>
                  <a:gd name="connsiteX0" fmla="*/ 479746 w 2359025"/>
                  <a:gd name="connsiteY0" fmla="*/ 128058 h 2735660"/>
                  <a:gd name="connsiteX1" fmla="*/ 483658 w 2359025"/>
                  <a:gd name="connsiteY1" fmla="*/ 736468 h 2735660"/>
                  <a:gd name="connsiteX2" fmla="*/ 686858 w 2359025"/>
                  <a:gd name="connsiteY2" fmla="*/ 990468 h 2735660"/>
                  <a:gd name="connsiteX3" fmla="*/ 585258 w 2359025"/>
                  <a:gd name="connsiteY3" fmla="*/ 1142868 h 2735660"/>
                  <a:gd name="connsiteX4" fmla="*/ 490008 w 2359025"/>
                  <a:gd name="connsiteY4" fmla="*/ 1155568 h 2735660"/>
                  <a:gd name="connsiteX5" fmla="*/ 432858 w 2359025"/>
                  <a:gd name="connsiteY5" fmla="*/ 1098418 h 2735660"/>
                  <a:gd name="connsiteX6" fmla="*/ 388408 w 2359025"/>
                  <a:gd name="connsiteY6" fmla="*/ 1117468 h 2735660"/>
                  <a:gd name="connsiteX7" fmla="*/ 369358 w 2359025"/>
                  <a:gd name="connsiteY7" fmla="*/ 1168268 h 2735660"/>
                  <a:gd name="connsiteX8" fmla="*/ 51858 w 2359025"/>
                  <a:gd name="connsiteY8" fmla="*/ 1231768 h 2735660"/>
                  <a:gd name="connsiteX9" fmla="*/ 58208 w 2359025"/>
                  <a:gd name="connsiteY9" fmla="*/ 1422268 h 2735660"/>
                  <a:gd name="connsiteX10" fmla="*/ 121708 w 2359025"/>
                  <a:gd name="connsiteY10" fmla="*/ 1523868 h 2735660"/>
                  <a:gd name="connsiteX11" fmla="*/ 261408 w 2359025"/>
                  <a:gd name="connsiteY11" fmla="*/ 1485768 h 2735660"/>
                  <a:gd name="connsiteX12" fmla="*/ 521758 w 2359025"/>
                  <a:gd name="connsiteY12" fmla="*/ 1536568 h 2735660"/>
                  <a:gd name="connsiteX13" fmla="*/ 623358 w 2359025"/>
                  <a:gd name="connsiteY13" fmla="*/ 1701668 h 2735660"/>
                  <a:gd name="connsiteX14" fmla="*/ 712258 w 2359025"/>
                  <a:gd name="connsiteY14" fmla="*/ 1708018 h 2735660"/>
                  <a:gd name="connsiteX15" fmla="*/ 737658 w 2359025"/>
                  <a:gd name="connsiteY15" fmla="*/ 1796918 h 2735660"/>
                  <a:gd name="connsiteX16" fmla="*/ 940858 w 2359025"/>
                  <a:gd name="connsiteY16" fmla="*/ 1803268 h 2735660"/>
                  <a:gd name="connsiteX17" fmla="*/ 966258 w 2359025"/>
                  <a:gd name="connsiteY17" fmla="*/ 1892168 h 2735660"/>
                  <a:gd name="connsiteX18" fmla="*/ 921808 w 2359025"/>
                  <a:gd name="connsiteY18" fmla="*/ 2006468 h 2735660"/>
                  <a:gd name="connsiteX19" fmla="*/ 1023408 w 2359025"/>
                  <a:gd name="connsiteY19" fmla="*/ 2120768 h 2735660"/>
                  <a:gd name="connsiteX20" fmla="*/ 1125008 w 2359025"/>
                  <a:gd name="connsiteY20" fmla="*/ 2120768 h 2735660"/>
                  <a:gd name="connsiteX21" fmla="*/ 1232958 w 2359025"/>
                  <a:gd name="connsiteY21" fmla="*/ 2114418 h 2735660"/>
                  <a:gd name="connsiteX22" fmla="*/ 1315508 w 2359025"/>
                  <a:gd name="connsiteY22" fmla="*/ 2139818 h 2735660"/>
                  <a:gd name="connsiteX23" fmla="*/ 1379008 w 2359025"/>
                  <a:gd name="connsiteY23" fmla="*/ 2139818 h 2735660"/>
                  <a:gd name="connsiteX24" fmla="*/ 1417108 w 2359025"/>
                  <a:gd name="connsiteY24" fmla="*/ 2222368 h 2735660"/>
                  <a:gd name="connsiteX25" fmla="*/ 1461558 w 2359025"/>
                  <a:gd name="connsiteY25" fmla="*/ 2343018 h 2735660"/>
                  <a:gd name="connsiteX26" fmla="*/ 1575858 w 2359025"/>
                  <a:gd name="connsiteY26" fmla="*/ 2317618 h 2735660"/>
                  <a:gd name="connsiteX27" fmla="*/ 1601258 w 2359025"/>
                  <a:gd name="connsiteY27" fmla="*/ 2381118 h 2735660"/>
                  <a:gd name="connsiteX28" fmla="*/ 1766358 w 2359025"/>
                  <a:gd name="connsiteY28" fmla="*/ 2444618 h 2735660"/>
                  <a:gd name="connsiteX29" fmla="*/ 1867958 w 2359025"/>
                  <a:gd name="connsiteY29" fmla="*/ 2546218 h 2735660"/>
                  <a:gd name="connsiteX30" fmla="*/ 1969558 w 2359025"/>
                  <a:gd name="connsiteY30" fmla="*/ 2603368 h 2735660"/>
                  <a:gd name="connsiteX31" fmla="*/ 1975908 w 2359025"/>
                  <a:gd name="connsiteY31" fmla="*/ 2508118 h 2735660"/>
                  <a:gd name="connsiteX32" fmla="*/ 2039408 w 2359025"/>
                  <a:gd name="connsiteY32" fmla="*/ 2552568 h 2735660"/>
                  <a:gd name="connsiteX33" fmla="*/ 2109258 w 2359025"/>
                  <a:gd name="connsiteY33" fmla="*/ 2666868 h 2735660"/>
                  <a:gd name="connsiteX34" fmla="*/ 2153708 w 2359025"/>
                  <a:gd name="connsiteY34" fmla="*/ 2704968 h 2735660"/>
                  <a:gd name="connsiteX35" fmla="*/ 2210858 w 2359025"/>
                  <a:gd name="connsiteY35" fmla="*/ 2730368 h 2735660"/>
                  <a:gd name="connsiteX36" fmla="*/ 2198158 w 2359025"/>
                  <a:gd name="connsiteY36" fmla="*/ 2673218 h 2735660"/>
                  <a:gd name="connsiteX37" fmla="*/ 2242608 w 2359025"/>
                  <a:gd name="connsiteY37" fmla="*/ 2597018 h 2735660"/>
                  <a:gd name="connsiteX38" fmla="*/ 2299758 w 2359025"/>
                  <a:gd name="connsiteY38" fmla="*/ 2590668 h 2735660"/>
                  <a:gd name="connsiteX39" fmla="*/ 2299758 w 2359025"/>
                  <a:gd name="connsiteY39" fmla="*/ 2527168 h 2735660"/>
                  <a:gd name="connsiteX40" fmla="*/ 2274358 w 2359025"/>
                  <a:gd name="connsiteY40" fmla="*/ 2476368 h 2735660"/>
                  <a:gd name="connsiteX41" fmla="*/ 2350558 w 2359025"/>
                  <a:gd name="connsiteY41" fmla="*/ 2482718 h 2735660"/>
                  <a:gd name="connsiteX42" fmla="*/ 2325158 w 2359025"/>
                  <a:gd name="connsiteY42" fmla="*/ 2406518 h 2735660"/>
                  <a:gd name="connsiteX43" fmla="*/ 2236258 w 2359025"/>
                  <a:gd name="connsiteY43" fmla="*/ 2450968 h 2735660"/>
                  <a:gd name="connsiteX44" fmla="*/ 2210858 w 2359025"/>
                  <a:gd name="connsiteY44" fmla="*/ 2368418 h 2735660"/>
                  <a:gd name="connsiteX45" fmla="*/ 2141008 w 2359025"/>
                  <a:gd name="connsiteY45" fmla="*/ 2266818 h 2735660"/>
                  <a:gd name="connsiteX46" fmla="*/ 2039408 w 2359025"/>
                  <a:gd name="connsiteY46" fmla="*/ 2336668 h 2735660"/>
                  <a:gd name="connsiteX47" fmla="*/ 2020358 w 2359025"/>
                  <a:gd name="connsiteY47" fmla="*/ 2247768 h 2735660"/>
                  <a:gd name="connsiteX48" fmla="*/ 1893358 w 2359025"/>
                  <a:gd name="connsiteY48" fmla="*/ 2254118 h 2735660"/>
                  <a:gd name="connsiteX49" fmla="*/ 1918758 w 2359025"/>
                  <a:gd name="connsiteY49" fmla="*/ 2209668 h 2735660"/>
                  <a:gd name="connsiteX50" fmla="*/ 1683808 w 2359025"/>
                  <a:gd name="connsiteY50" fmla="*/ 2190618 h 2735660"/>
                  <a:gd name="connsiteX51" fmla="*/ 1696508 w 2359025"/>
                  <a:gd name="connsiteY51" fmla="*/ 2139818 h 2735660"/>
                  <a:gd name="connsiteX52" fmla="*/ 1734608 w 2359025"/>
                  <a:gd name="connsiteY52" fmla="*/ 2114418 h 2735660"/>
                  <a:gd name="connsiteX53" fmla="*/ 1626658 w 2359025"/>
                  <a:gd name="connsiteY53" fmla="*/ 2063618 h 2735660"/>
                  <a:gd name="connsiteX54" fmla="*/ 1550458 w 2359025"/>
                  <a:gd name="connsiteY54" fmla="*/ 2006468 h 2735660"/>
                  <a:gd name="connsiteX55" fmla="*/ 1467908 w 2359025"/>
                  <a:gd name="connsiteY55" fmla="*/ 1879468 h 2735660"/>
                  <a:gd name="connsiteX56" fmla="*/ 1601258 w 2359025"/>
                  <a:gd name="connsiteY56" fmla="*/ 1892168 h 2735660"/>
                  <a:gd name="connsiteX57" fmla="*/ 1537758 w 2359025"/>
                  <a:gd name="connsiteY57" fmla="*/ 1790568 h 2735660"/>
                  <a:gd name="connsiteX58" fmla="*/ 1601258 w 2359025"/>
                  <a:gd name="connsiteY58" fmla="*/ 1777868 h 2735660"/>
                  <a:gd name="connsiteX59" fmla="*/ 1575858 w 2359025"/>
                  <a:gd name="connsiteY59" fmla="*/ 1727068 h 2735660"/>
                  <a:gd name="connsiteX60" fmla="*/ 1633008 w 2359025"/>
                  <a:gd name="connsiteY60" fmla="*/ 1701668 h 2735660"/>
                  <a:gd name="connsiteX61" fmla="*/ 1664758 w 2359025"/>
                  <a:gd name="connsiteY61" fmla="*/ 1727068 h 2735660"/>
                  <a:gd name="connsiteX62" fmla="*/ 1728258 w 2359025"/>
                  <a:gd name="connsiteY62" fmla="*/ 1720718 h 2735660"/>
                  <a:gd name="connsiteX63" fmla="*/ 1753658 w 2359025"/>
                  <a:gd name="connsiteY63" fmla="*/ 1644518 h 2735660"/>
                  <a:gd name="connsiteX64" fmla="*/ 1715558 w 2359025"/>
                  <a:gd name="connsiteY64" fmla="*/ 1644518 h 2735660"/>
                  <a:gd name="connsiteX65" fmla="*/ 1740958 w 2359025"/>
                  <a:gd name="connsiteY65" fmla="*/ 1606418 h 2735660"/>
                  <a:gd name="connsiteX66" fmla="*/ 1867958 w 2359025"/>
                  <a:gd name="connsiteY66" fmla="*/ 1695318 h 2735660"/>
                  <a:gd name="connsiteX67" fmla="*/ 1893358 w 2359025"/>
                  <a:gd name="connsiteY67" fmla="*/ 1638168 h 2735660"/>
                  <a:gd name="connsiteX68" fmla="*/ 1842558 w 2359025"/>
                  <a:gd name="connsiteY68" fmla="*/ 1530218 h 2735660"/>
                  <a:gd name="connsiteX69" fmla="*/ 1810808 w 2359025"/>
                  <a:gd name="connsiteY69" fmla="*/ 1428618 h 2735660"/>
                  <a:gd name="connsiteX70" fmla="*/ 1766358 w 2359025"/>
                  <a:gd name="connsiteY70" fmla="*/ 1415918 h 2735660"/>
                  <a:gd name="connsiteX71" fmla="*/ 1836208 w 2359025"/>
                  <a:gd name="connsiteY71" fmla="*/ 1339718 h 2735660"/>
                  <a:gd name="connsiteX72" fmla="*/ 1779058 w 2359025"/>
                  <a:gd name="connsiteY72" fmla="*/ 1263518 h 2735660"/>
                  <a:gd name="connsiteX73" fmla="*/ 1760008 w 2359025"/>
                  <a:gd name="connsiteY73" fmla="*/ 1333368 h 2735660"/>
                  <a:gd name="connsiteX74" fmla="*/ 1664758 w 2359025"/>
                  <a:gd name="connsiteY74" fmla="*/ 1377818 h 2735660"/>
                  <a:gd name="connsiteX75" fmla="*/ 1639358 w 2359025"/>
                  <a:gd name="connsiteY75" fmla="*/ 1542918 h 2735660"/>
                  <a:gd name="connsiteX76" fmla="*/ 1550458 w 2359025"/>
                  <a:gd name="connsiteY76" fmla="*/ 1561968 h 2735660"/>
                  <a:gd name="connsiteX77" fmla="*/ 1480608 w 2359025"/>
                  <a:gd name="connsiteY77" fmla="*/ 1492118 h 2735660"/>
                  <a:gd name="connsiteX78" fmla="*/ 1518708 w 2359025"/>
                  <a:gd name="connsiteY78" fmla="*/ 1434968 h 2735660"/>
                  <a:gd name="connsiteX79" fmla="*/ 1436158 w 2359025"/>
                  <a:gd name="connsiteY79" fmla="*/ 1447668 h 2735660"/>
                  <a:gd name="connsiteX80" fmla="*/ 1359958 w 2359025"/>
                  <a:gd name="connsiteY80" fmla="*/ 1441318 h 2735660"/>
                  <a:gd name="connsiteX81" fmla="*/ 1334558 w 2359025"/>
                  <a:gd name="connsiteY81" fmla="*/ 1390518 h 2735660"/>
                  <a:gd name="connsiteX82" fmla="*/ 1404408 w 2359025"/>
                  <a:gd name="connsiteY82" fmla="*/ 1320668 h 2735660"/>
                  <a:gd name="connsiteX83" fmla="*/ 1518708 w 2359025"/>
                  <a:gd name="connsiteY83" fmla="*/ 1371468 h 2735660"/>
                  <a:gd name="connsiteX84" fmla="*/ 1506008 w 2359025"/>
                  <a:gd name="connsiteY84" fmla="*/ 1295268 h 2735660"/>
                  <a:gd name="connsiteX85" fmla="*/ 1575858 w 2359025"/>
                  <a:gd name="connsiteY85" fmla="*/ 1219068 h 2735660"/>
                  <a:gd name="connsiteX86" fmla="*/ 1607608 w 2359025"/>
                  <a:gd name="connsiteY86" fmla="*/ 1180968 h 2735660"/>
                  <a:gd name="connsiteX87" fmla="*/ 1582208 w 2359025"/>
                  <a:gd name="connsiteY87" fmla="*/ 1130168 h 2735660"/>
                  <a:gd name="connsiteX88" fmla="*/ 1594908 w 2359025"/>
                  <a:gd name="connsiteY88" fmla="*/ 1098418 h 2735660"/>
                  <a:gd name="connsiteX89" fmla="*/ 1563158 w 2359025"/>
                  <a:gd name="connsiteY89" fmla="*/ 1047618 h 2735660"/>
                  <a:gd name="connsiteX90" fmla="*/ 1613958 w 2359025"/>
                  <a:gd name="connsiteY90" fmla="*/ 1034918 h 2735660"/>
                  <a:gd name="connsiteX91" fmla="*/ 1582208 w 2359025"/>
                  <a:gd name="connsiteY91" fmla="*/ 977768 h 2735660"/>
                  <a:gd name="connsiteX92" fmla="*/ 1620308 w 2359025"/>
                  <a:gd name="connsiteY92" fmla="*/ 933318 h 2735660"/>
                  <a:gd name="connsiteX93" fmla="*/ 1537758 w 2359025"/>
                  <a:gd name="connsiteY93" fmla="*/ 844418 h 2735660"/>
                  <a:gd name="connsiteX94" fmla="*/ 1525058 w 2359025"/>
                  <a:gd name="connsiteY94" fmla="*/ 742818 h 2735660"/>
                  <a:gd name="connsiteX95" fmla="*/ 1448858 w 2359025"/>
                  <a:gd name="connsiteY95" fmla="*/ 698368 h 2735660"/>
                  <a:gd name="connsiteX96" fmla="*/ 1334558 w 2359025"/>
                  <a:gd name="connsiteY96" fmla="*/ 501518 h 2735660"/>
                  <a:gd name="connsiteX97" fmla="*/ 1359958 w 2359025"/>
                  <a:gd name="connsiteY97" fmla="*/ 304668 h 2735660"/>
                  <a:gd name="connsiteX98" fmla="*/ 1480608 w 2359025"/>
                  <a:gd name="connsiteY98" fmla="*/ 18918 h 2735660"/>
                  <a:gd name="connsiteX99" fmla="*/ 479746 w 2359025"/>
                  <a:gd name="connsiteY99" fmla="*/ 30537 h 2735660"/>
                  <a:gd name="connsiteX100" fmla="*/ 479746 w 2359025"/>
                  <a:gd name="connsiteY100"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585258 w 2359025"/>
                  <a:gd name="connsiteY3" fmla="*/ 1142868 h 2735660"/>
                  <a:gd name="connsiteX4" fmla="*/ 490008 w 2359025"/>
                  <a:gd name="connsiteY4" fmla="*/ 1155568 h 2735660"/>
                  <a:gd name="connsiteX5" fmla="*/ 432858 w 2359025"/>
                  <a:gd name="connsiteY5" fmla="*/ 1098418 h 2735660"/>
                  <a:gd name="connsiteX6" fmla="*/ 388408 w 2359025"/>
                  <a:gd name="connsiteY6" fmla="*/ 1117468 h 2735660"/>
                  <a:gd name="connsiteX7" fmla="*/ 369358 w 2359025"/>
                  <a:gd name="connsiteY7" fmla="*/ 1168268 h 2735660"/>
                  <a:gd name="connsiteX8" fmla="*/ 51858 w 2359025"/>
                  <a:gd name="connsiteY8" fmla="*/ 1231768 h 2735660"/>
                  <a:gd name="connsiteX9" fmla="*/ 58208 w 2359025"/>
                  <a:gd name="connsiteY9" fmla="*/ 1422268 h 2735660"/>
                  <a:gd name="connsiteX10" fmla="*/ 121708 w 2359025"/>
                  <a:gd name="connsiteY10" fmla="*/ 1523868 h 2735660"/>
                  <a:gd name="connsiteX11" fmla="*/ 261408 w 2359025"/>
                  <a:gd name="connsiteY11" fmla="*/ 1485768 h 2735660"/>
                  <a:gd name="connsiteX12" fmla="*/ 521758 w 2359025"/>
                  <a:gd name="connsiteY12" fmla="*/ 1536568 h 2735660"/>
                  <a:gd name="connsiteX13" fmla="*/ 623358 w 2359025"/>
                  <a:gd name="connsiteY13" fmla="*/ 1701668 h 2735660"/>
                  <a:gd name="connsiteX14" fmla="*/ 712258 w 2359025"/>
                  <a:gd name="connsiteY14" fmla="*/ 1708018 h 2735660"/>
                  <a:gd name="connsiteX15" fmla="*/ 737658 w 2359025"/>
                  <a:gd name="connsiteY15" fmla="*/ 1796918 h 2735660"/>
                  <a:gd name="connsiteX16" fmla="*/ 940858 w 2359025"/>
                  <a:gd name="connsiteY16" fmla="*/ 1803268 h 2735660"/>
                  <a:gd name="connsiteX17" fmla="*/ 966258 w 2359025"/>
                  <a:gd name="connsiteY17" fmla="*/ 1892168 h 2735660"/>
                  <a:gd name="connsiteX18" fmla="*/ 921808 w 2359025"/>
                  <a:gd name="connsiteY18" fmla="*/ 2006468 h 2735660"/>
                  <a:gd name="connsiteX19" fmla="*/ 1023408 w 2359025"/>
                  <a:gd name="connsiteY19" fmla="*/ 2120768 h 2735660"/>
                  <a:gd name="connsiteX20" fmla="*/ 1125008 w 2359025"/>
                  <a:gd name="connsiteY20" fmla="*/ 2120768 h 2735660"/>
                  <a:gd name="connsiteX21" fmla="*/ 1232958 w 2359025"/>
                  <a:gd name="connsiteY21" fmla="*/ 2114418 h 2735660"/>
                  <a:gd name="connsiteX22" fmla="*/ 1315508 w 2359025"/>
                  <a:gd name="connsiteY22" fmla="*/ 2139818 h 2735660"/>
                  <a:gd name="connsiteX23" fmla="*/ 1379008 w 2359025"/>
                  <a:gd name="connsiteY23" fmla="*/ 2139818 h 2735660"/>
                  <a:gd name="connsiteX24" fmla="*/ 1417108 w 2359025"/>
                  <a:gd name="connsiteY24" fmla="*/ 2222368 h 2735660"/>
                  <a:gd name="connsiteX25" fmla="*/ 1461558 w 2359025"/>
                  <a:gd name="connsiteY25" fmla="*/ 2343018 h 2735660"/>
                  <a:gd name="connsiteX26" fmla="*/ 1575858 w 2359025"/>
                  <a:gd name="connsiteY26" fmla="*/ 2317618 h 2735660"/>
                  <a:gd name="connsiteX27" fmla="*/ 1601258 w 2359025"/>
                  <a:gd name="connsiteY27" fmla="*/ 2381118 h 2735660"/>
                  <a:gd name="connsiteX28" fmla="*/ 1766358 w 2359025"/>
                  <a:gd name="connsiteY28" fmla="*/ 2444618 h 2735660"/>
                  <a:gd name="connsiteX29" fmla="*/ 1867958 w 2359025"/>
                  <a:gd name="connsiteY29" fmla="*/ 2546218 h 2735660"/>
                  <a:gd name="connsiteX30" fmla="*/ 1969558 w 2359025"/>
                  <a:gd name="connsiteY30" fmla="*/ 2603368 h 2735660"/>
                  <a:gd name="connsiteX31" fmla="*/ 1975908 w 2359025"/>
                  <a:gd name="connsiteY31" fmla="*/ 2508118 h 2735660"/>
                  <a:gd name="connsiteX32" fmla="*/ 2039408 w 2359025"/>
                  <a:gd name="connsiteY32" fmla="*/ 2552568 h 2735660"/>
                  <a:gd name="connsiteX33" fmla="*/ 2109258 w 2359025"/>
                  <a:gd name="connsiteY33" fmla="*/ 2666868 h 2735660"/>
                  <a:gd name="connsiteX34" fmla="*/ 2153708 w 2359025"/>
                  <a:gd name="connsiteY34" fmla="*/ 2704968 h 2735660"/>
                  <a:gd name="connsiteX35" fmla="*/ 2210858 w 2359025"/>
                  <a:gd name="connsiteY35" fmla="*/ 2730368 h 2735660"/>
                  <a:gd name="connsiteX36" fmla="*/ 2198158 w 2359025"/>
                  <a:gd name="connsiteY36" fmla="*/ 2673218 h 2735660"/>
                  <a:gd name="connsiteX37" fmla="*/ 2242608 w 2359025"/>
                  <a:gd name="connsiteY37" fmla="*/ 2597018 h 2735660"/>
                  <a:gd name="connsiteX38" fmla="*/ 2299758 w 2359025"/>
                  <a:gd name="connsiteY38" fmla="*/ 2590668 h 2735660"/>
                  <a:gd name="connsiteX39" fmla="*/ 2299758 w 2359025"/>
                  <a:gd name="connsiteY39" fmla="*/ 2527168 h 2735660"/>
                  <a:gd name="connsiteX40" fmla="*/ 2274358 w 2359025"/>
                  <a:gd name="connsiteY40" fmla="*/ 2476368 h 2735660"/>
                  <a:gd name="connsiteX41" fmla="*/ 2350558 w 2359025"/>
                  <a:gd name="connsiteY41" fmla="*/ 2482718 h 2735660"/>
                  <a:gd name="connsiteX42" fmla="*/ 2325158 w 2359025"/>
                  <a:gd name="connsiteY42" fmla="*/ 2406518 h 2735660"/>
                  <a:gd name="connsiteX43" fmla="*/ 2236258 w 2359025"/>
                  <a:gd name="connsiteY43" fmla="*/ 2450968 h 2735660"/>
                  <a:gd name="connsiteX44" fmla="*/ 2210858 w 2359025"/>
                  <a:gd name="connsiteY44" fmla="*/ 2368418 h 2735660"/>
                  <a:gd name="connsiteX45" fmla="*/ 2141008 w 2359025"/>
                  <a:gd name="connsiteY45" fmla="*/ 2266818 h 2735660"/>
                  <a:gd name="connsiteX46" fmla="*/ 2039408 w 2359025"/>
                  <a:gd name="connsiteY46" fmla="*/ 2336668 h 2735660"/>
                  <a:gd name="connsiteX47" fmla="*/ 2020358 w 2359025"/>
                  <a:gd name="connsiteY47" fmla="*/ 2247768 h 2735660"/>
                  <a:gd name="connsiteX48" fmla="*/ 1893358 w 2359025"/>
                  <a:gd name="connsiteY48" fmla="*/ 2254118 h 2735660"/>
                  <a:gd name="connsiteX49" fmla="*/ 1918758 w 2359025"/>
                  <a:gd name="connsiteY49" fmla="*/ 2209668 h 2735660"/>
                  <a:gd name="connsiteX50" fmla="*/ 1683808 w 2359025"/>
                  <a:gd name="connsiteY50" fmla="*/ 2190618 h 2735660"/>
                  <a:gd name="connsiteX51" fmla="*/ 1696508 w 2359025"/>
                  <a:gd name="connsiteY51" fmla="*/ 2139818 h 2735660"/>
                  <a:gd name="connsiteX52" fmla="*/ 1734608 w 2359025"/>
                  <a:gd name="connsiteY52" fmla="*/ 2114418 h 2735660"/>
                  <a:gd name="connsiteX53" fmla="*/ 1626658 w 2359025"/>
                  <a:gd name="connsiteY53" fmla="*/ 2063618 h 2735660"/>
                  <a:gd name="connsiteX54" fmla="*/ 1550458 w 2359025"/>
                  <a:gd name="connsiteY54" fmla="*/ 2006468 h 2735660"/>
                  <a:gd name="connsiteX55" fmla="*/ 1467908 w 2359025"/>
                  <a:gd name="connsiteY55" fmla="*/ 1879468 h 2735660"/>
                  <a:gd name="connsiteX56" fmla="*/ 1601258 w 2359025"/>
                  <a:gd name="connsiteY56" fmla="*/ 1892168 h 2735660"/>
                  <a:gd name="connsiteX57" fmla="*/ 1537758 w 2359025"/>
                  <a:gd name="connsiteY57" fmla="*/ 1790568 h 2735660"/>
                  <a:gd name="connsiteX58" fmla="*/ 1601258 w 2359025"/>
                  <a:gd name="connsiteY58" fmla="*/ 1777868 h 2735660"/>
                  <a:gd name="connsiteX59" fmla="*/ 1575858 w 2359025"/>
                  <a:gd name="connsiteY59" fmla="*/ 1727068 h 2735660"/>
                  <a:gd name="connsiteX60" fmla="*/ 1633008 w 2359025"/>
                  <a:gd name="connsiteY60" fmla="*/ 1701668 h 2735660"/>
                  <a:gd name="connsiteX61" fmla="*/ 1664758 w 2359025"/>
                  <a:gd name="connsiteY61" fmla="*/ 1727068 h 2735660"/>
                  <a:gd name="connsiteX62" fmla="*/ 1728258 w 2359025"/>
                  <a:gd name="connsiteY62" fmla="*/ 1720718 h 2735660"/>
                  <a:gd name="connsiteX63" fmla="*/ 1753658 w 2359025"/>
                  <a:gd name="connsiteY63" fmla="*/ 1644518 h 2735660"/>
                  <a:gd name="connsiteX64" fmla="*/ 1715558 w 2359025"/>
                  <a:gd name="connsiteY64" fmla="*/ 1644518 h 2735660"/>
                  <a:gd name="connsiteX65" fmla="*/ 1740958 w 2359025"/>
                  <a:gd name="connsiteY65" fmla="*/ 1606418 h 2735660"/>
                  <a:gd name="connsiteX66" fmla="*/ 1867958 w 2359025"/>
                  <a:gd name="connsiteY66" fmla="*/ 1695318 h 2735660"/>
                  <a:gd name="connsiteX67" fmla="*/ 1893358 w 2359025"/>
                  <a:gd name="connsiteY67" fmla="*/ 1638168 h 2735660"/>
                  <a:gd name="connsiteX68" fmla="*/ 1842558 w 2359025"/>
                  <a:gd name="connsiteY68" fmla="*/ 1530218 h 2735660"/>
                  <a:gd name="connsiteX69" fmla="*/ 1810808 w 2359025"/>
                  <a:gd name="connsiteY69" fmla="*/ 1428618 h 2735660"/>
                  <a:gd name="connsiteX70" fmla="*/ 1766358 w 2359025"/>
                  <a:gd name="connsiteY70" fmla="*/ 1415918 h 2735660"/>
                  <a:gd name="connsiteX71" fmla="*/ 1836208 w 2359025"/>
                  <a:gd name="connsiteY71" fmla="*/ 1339718 h 2735660"/>
                  <a:gd name="connsiteX72" fmla="*/ 1779058 w 2359025"/>
                  <a:gd name="connsiteY72" fmla="*/ 1263518 h 2735660"/>
                  <a:gd name="connsiteX73" fmla="*/ 1760008 w 2359025"/>
                  <a:gd name="connsiteY73" fmla="*/ 1333368 h 2735660"/>
                  <a:gd name="connsiteX74" fmla="*/ 1664758 w 2359025"/>
                  <a:gd name="connsiteY74" fmla="*/ 1377818 h 2735660"/>
                  <a:gd name="connsiteX75" fmla="*/ 1639358 w 2359025"/>
                  <a:gd name="connsiteY75" fmla="*/ 1542918 h 2735660"/>
                  <a:gd name="connsiteX76" fmla="*/ 1550458 w 2359025"/>
                  <a:gd name="connsiteY76" fmla="*/ 1561968 h 2735660"/>
                  <a:gd name="connsiteX77" fmla="*/ 1480608 w 2359025"/>
                  <a:gd name="connsiteY77" fmla="*/ 1492118 h 2735660"/>
                  <a:gd name="connsiteX78" fmla="*/ 1518708 w 2359025"/>
                  <a:gd name="connsiteY78" fmla="*/ 1434968 h 2735660"/>
                  <a:gd name="connsiteX79" fmla="*/ 1436158 w 2359025"/>
                  <a:gd name="connsiteY79" fmla="*/ 1447668 h 2735660"/>
                  <a:gd name="connsiteX80" fmla="*/ 1359958 w 2359025"/>
                  <a:gd name="connsiteY80" fmla="*/ 1441318 h 2735660"/>
                  <a:gd name="connsiteX81" fmla="*/ 1334558 w 2359025"/>
                  <a:gd name="connsiteY81" fmla="*/ 1390518 h 2735660"/>
                  <a:gd name="connsiteX82" fmla="*/ 1404408 w 2359025"/>
                  <a:gd name="connsiteY82" fmla="*/ 1320668 h 2735660"/>
                  <a:gd name="connsiteX83" fmla="*/ 1518708 w 2359025"/>
                  <a:gd name="connsiteY83" fmla="*/ 1371468 h 2735660"/>
                  <a:gd name="connsiteX84" fmla="*/ 1506008 w 2359025"/>
                  <a:gd name="connsiteY84" fmla="*/ 1295268 h 2735660"/>
                  <a:gd name="connsiteX85" fmla="*/ 1575858 w 2359025"/>
                  <a:gd name="connsiteY85" fmla="*/ 1219068 h 2735660"/>
                  <a:gd name="connsiteX86" fmla="*/ 1607608 w 2359025"/>
                  <a:gd name="connsiteY86" fmla="*/ 1180968 h 2735660"/>
                  <a:gd name="connsiteX87" fmla="*/ 1582208 w 2359025"/>
                  <a:gd name="connsiteY87" fmla="*/ 1130168 h 2735660"/>
                  <a:gd name="connsiteX88" fmla="*/ 1594908 w 2359025"/>
                  <a:gd name="connsiteY88" fmla="*/ 1098418 h 2735660"/>
                  <a:gd name="connsiteX89" fmla="*/ 1563158 w 2359025"/>
                  <a:gd name="connsiteY89" fmla="*/ 1047618 h 2735660"/>
                  <a:gd name="connsiteX90" fmla="*/ 1613958 w 2359025"/>
                  <a:gd name="connsiteY90" fmla="*/ 1034918 h 2735660"/>
                  <a:gd name="connsiteX91" fmla="*/ 1582208 w 2359025"/>
                  <a:gd name="connsiteY91" fmla="*/ 977768 h 2735660"/>
                  <a:gd name="connsiteX92" fmla="*/ 1620308 w 2359025"/>
                  <a:gd name="connsiteY92" fmla="*/ 933318 h 2735660"/>
                  <a:gd name="connsiteX93" fmla="*/ 1537758 w 2359025"/>
                  <a:gd name="connsiteY93" fmla="*/ 844418 h 2735660"/>
                  <a:gd name="connsiteX94" fmla="*/ 1525058 w 2359025"/>
                  <a:gd name="connsiteY94" fmla="*/ 742818 h 2735660"/>
                  <a:gd name="connsiteX95" fmla="*/ 1448858 w 2359025"/>
                  <a:gd name="connsiteY95" fmla="*/ 698368 h 2735660"/>
                  <a:gd name="connsiteX96" fmla="*/ 1334558 w 2359025"/>
                  <a:gd name="connsiteY96" fmla="*/ 501518 h 2735660"/>
                  <a:gd name="connsiteX97" fmla="*/ 1359958 w 2359025"/>
                  <a:gd name="connsiteY97" fmla="*/ 304668 h 2735660"/>
                  <a:gd name="connsiteX98" fmla="*/ 1480608 w 2359025"/>
                  <a:gd name="connsiteY98" fmla="*/ 18918 h 2735660"/>
                  <a:gd name="connsiteX99" fmla="*/ 479746 w 2359025"/>
                  <a:gd name="connsiteY99" fmla="*/ 30537 h 2735660"/>
                  <a:gd name="connsiteX100" fmla="*/ 479746 w 2359025"/>
                  <a:gd name="connsiteY100"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65935 w 2359025"/>
                  <a:gd name="connsiteY3" fmla="*/ 1072333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46641 w 2359025"/>
                  <a:gd name="connsiteY3" fmla="*/ 1063065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15424 w 2359025"/>
                  <a:gd name="connsiteY3" fmla="*/ 1063065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15424 w 2359025"/>
                  <a:gd name="connsiteY3" fmla="*/ 1063065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359025" h="2735660">
                    <a:moveTo>
                      <a:pt x="479746" y="128058"/>
                    </a:moveTo>
                    <a:lnTo>
                      <a:pt x="483658" y="736468"/>
                    </a:lnTo>
                    <a:cubicBezTo>
                      <a:pt x="518177" y="880203"/>
                      <a:pt x="669925" y="922735"/>
                      <a:pt x="686858" y="990468"/>
                    </a:cubicBezTo>
                    <a:lnTo>
                      <a:pt x="615424" y="1063065"/>
                    </a:lnTo>
                    <a:cubicBezTo>
                      <a:pt x="598491" y="1088465"/>
                      <a:pt x="606161" y="1127451"/>
                      <a:pt x="585258" y="1142868"/>
                    </a:cubicBezTo>
                    <a:cubicBezTo>
                      <a:pt x="564355" y="1158285"/>
                      <a:pt x="515408" y="1162976"/>
                      <a:pt x="490008" y="1155568"/>
                    </a:cubicBezTo>
                    <a:cubicBezTo>
                      <a:pt x="464608" y="1148160"/>
                      <a:pt x="449791" y="1104768"/>
                      <a:pt x="432858" y="1098418"/>
                    </a:cubicBezTo>
                    <a:cubicBezTo>
                      <a:pt x="415925" y="1092068"/>
                      <a:pt x="398991" y="1105826"/>
                      <a:pt x="388408" y="1117468"/>
                    </a:cubicBezTo>
                    <a:cubicBezTo>
                      <a:pt x="377825" y="1129110"/>
                      <a:pt x="425450" y="1149218"/>
                      <a:pt x="369358" y="1168268"/>
                    </a:cubicBezTo>
                    <a:cubicBezTo>
                      <a:pt x="313266" y="1187318"/>
                      <a:pt x="103716" y="1189435"/>
                      <a:pt x="51858" y="1231768"/>
                    </a:cubicBezTo>
                    <a:cubicBezTo>
                      <a:pt x="0" y="1274101"/>
                      <a:pt x="46566" y="1373585"/>
                      <a:pt x="58208" y="1422268"/>
                    </a:cubicBezTo>
                    <a:cubicBezTo>
                      <a:pt x="69850" y="1470951"/>
                      <a:pt x="87841" y="1513285"/>
                      <a:pt x="121708" y="1523868"/>
                    </a:cubicBezTo>
                    <a:cubicBezTo>
                      <a:pt x="155575" y="1534451"/>
                      <a:pt x="194733" y="1483651"/>
                      <a:pt x="261408" y="1485768"/>
                    </a:cubicBezTo>
                    <a:cubicBezTo>
                      <a:pt x="328083" y="1487885"/>
                      <a:pt x="461433" y="1500585"/>
                      <a:pt x="521758" y="1536568"/>
                    </a:cubicBezTo>
                    <a:cubicBezTo>
                      <a:pt x="582083" y="1572551"/>
                      <a:pt x="591608" y="1673093"/>
                      <a:pt x="623358" y="1701668"/>
                    </a:cubicBezTo>
                    <a:cubicBezTo>
                      <a:pt x="655108" y="1730243"/>
                      <a:pt x="693208" y="1692143"/>
                      <a:pt x="712258" y="1708018"/>
                    </a:cubicBezTo>
                    <a:cubicBezTo>
                      <a:pt x="731308" y="1723893"/>
                      <a:pt x="699558" y="1781043"/>
                      <a:pt x="737658" y="1796918"/>
                    </a:cubicBezTo>
                    <a:cubicBezTo>
                      <a:pt x="775758" y="1812793"/>
                      <a:pt x="902758" y="1787393"/>
                      <a:pt x="940858" y="1803268"/>
                    </a:cubicBezTo>
                    <a:cubicBezTo>
                      <a:pt x="978958" y="1819143"/>
                      <a:pt x="969433" y="1858301"/>
                      <a:pt x="966258" y="1892168"/>
                    </a:cubicBezTo>
                    <a:cubicBezTo>
                      <a:pt x="963083" y="1926035"/>
                      <a:pt x="912283" y="1968368"/>
                      <a:pt x="921808" y="2006468"/>
                    </a:cubicBezTo>
                    <a:cubicBezTo>
                      <a:pt x="931333" y="2044568"/>
                      <a:pt x="989541" y="2101718"/>
                      <a:pt x="1023408" y="2120768"/>
                    </a:cubicBezTo>
                    <a:cubicBezTo>
                      <a:pt x="1057275" y="2139818"/>
                      <a:pt x="1090083" y="2121826"/>
                      <a:pt x="1125008" y="2120768"/>
                    </a:cubicBezTo>
                    <a:cubicBezTo>
                      <a:pt x="1159933" y="2119710"/>
                      <a:pt x="1201208" y="2111243"/>
                      <a:pt x="1232958" y="2114418"/>
                    </a:cubicBezTo>
                    <a:cubicBezTo>
                      <a:pt x="1264708" y="2117593"/>
                      <a:pt x="1291166" y="2135585"/>
                      <a:pt x="1315508" y="2139818"/>
                    </a:cubicBezTo>
                    <a:cubicBezTo>
                      <a:pt x="1339850" y="2144051"/>
                      <a:pt x="1362075" y="2126060"/>
                      <a:pt x="1379008" y="2139818"/>
                    </a:cubicBezTo>
                    <a:cubicBezTo>
                      <a:pt x="1395941" y="2153576"/>
                      <a:pt x="1403350" y="2188501"/>
                      <a:pt x="1417108" y="2222368"/>
                    </a:cubicBezTo>
                    <a:cubicBezTo>
                      <a:pt x="1430866" y="2256235"/>
                      <a:pt x="1435100" y="2327143"/>
                      <a:pt x="1461558" y="2343018"/>
                    </a:cubicBezTo>
                    <a:cubicBezTo>
                      <a:pt x="1488016" y="2358893"/>
                      <a:pt x="1552575" y="2311268"/>
                      <a:pt x="1575858" y="2317618"/>
                    </a:cubicBezTo>
                    <a:cubicBezTo>
                      <a:pt x="1599141" y="2323968"/>
                      <a:pt x="1569508" y="2359951"/>
                      <a:pt x="1601258" y="2381118"/>
                    </a:cubicBezTo>
                    <a:cubicBezTo>
                      <a:pt x="1633008" y="2402285"/>
                      <a:pt x="1721908" y="2417101"/>
                      <a:pt x="1766358" y="2444618"/>
                    </a:cubicBezTo>
                    <a:cubicBezTo>
                      <a:pt x="1810808" y="2472135"/>
                      <a:pt x="1834091" y="2519760"/>
                      <a:pt x="1867958" y="2546218"/>
                    </a:cubicBezTo>
                    <a:cubicBezTo>
                      <a:pt x="1901825" y="2572676"/>
                      <a:pt x="1951566" y="2609718"/>
                      <a:pt x="1969558" y="2603368"/>
                    </a:cubicBezTo>
                    <a:cubicBezTo>
                      <a:pt x="1987550" y="2597018"/>
                      <a:pt x="1964266" y="2516585"/>
                      <a:pt x="1975908" y="2508118"/>
                    </a:cubicBezTo>
                    <a:cubicBezTo>
                      <a:pt x="1987550" y="2499651"/>
                      <a:pt x="2017183" y="2526110"/>
                      <a:pt x="2039408" y="2552568"/>
                    </a:cubicBezTo>
                    <a:cubicBezTo>
                      <a:pt x="2061633" y="2579026"/>
                      <a:pt x="2090208" y="2641468"/>
                      <a:pt x="2109258" y="2666868"/>
                    </a:cubicBezTo>
                    <a:cubicBezTo>
                      <a:pt x="2128308" y="2692268"/>
                      <a:pt x="2136775" y="2694385"/>
                      <a:pt x="2153708" y="2704968"/>
                    </a:cubicBezTo>
                    <a:cubicBezTo>
                      <a:pt x="2170641" y="2715551"/>
                      <a:pt x="2203450" y="2735660"/>
                      <a:pt x="2210858" y="2730368"/>
                    </a:cubicBezTo>
                    <a:cubicBezTo>
                      <a:pt x="2218266" y="2725076"/>
                      <a:pt x="2192866" y="2695443"/>
                      <a:pt x="2198158" y="2673218"/>
                    </a:cubicBezTo>
                    <a:cubicBezTo>
                      <a:pt x="2203450" y="2650993"/>
                      <a:pt x="2225675" y="2610776"/>
                      <a:pt x="2242608" y="2597018"/>
                    </a:cubicBezTo>
                    <a:cubicBezTo>
                      <a:pt x="2259541" y="2583260"/>
                      <a:pt x="2290233" y="2602310"/>
                      <a:pt x="2299758" y="2590668"/>
                    </a:cubicBezTo>
                    <a:cubicBezTo>
                      <a:pt x="2309283" y="2579026"/>
                      <a:pt x="2303991" y="2546218"/>
                      <a:pt x="2299758" y="2527168"/>
                    </a:cubicBezTo>
                    <a:cubicBezTo>
                      <a:pt x="2295525" y="2508118"/>
                      <a:pt x="2265891" y="2483776"/>
                      <a:pt x="2274358" y="2476368"/>
                    </a:cubicBezTo>
                    <a:cubicBezTo>
                      <a:pt x="2282825" y="2468960"/>
                      <a:pt x="2342091" y="2494360"/>
                      <a:pt x="2350558" y="2482718"/>
                    </a:cubicBezTo>
                    <a:cubicBezTo>
                      <a:pt x="2359025" y="2471076"/>
                      <a:pt x="2344208" y="2411810"/>
                      <a:pt x="2325158" y="2406518"/>
                    </a:cubicBezTo>
                    <a:cubicBezTo>
                      <a:pt x="2306108" y="2401226"/>
                      <a:pt x="2255308" y="2457318"/>
                      <a:pt x="2236258" y="2450968"/>
                    </a:cubicBezTo>
                    <a:cubicBezTo>
                      <a:pt x="2217208" y="2444618"/>
                      <a:pt x="2226733" y="2399110"/>
                      <a:pt x="2210858" y="2368418"/>
                    </a:cubicBezTo>
                    <a:cubicBezTo>
                      <a:pt x="2194983" y="2337726"/>
                      <a:pt x="2169583" y="2272110"/>
                      <a:pt x="2141008" y="2266818"/>
                    </a:cubicBezTo>
                    <a:cubicBezTo>
                      <a:pt x="2112433" y="2261526"/>
                      <a:pt x="2059516" y="2339843"/>
                      <a:pt x="2039408" y="2336668"/>
                    </a:cubicBezTo>
                    <a:cubicBezTo>
                      <a:pt x="2019300" y="2333493"/>
                      <a:pt x="2044700" y="2261526"/>
                      <a:pt x="2020358" y="2247768"/>
                    </a:cubicBezTo>
                    <a:cubicBezTo>
                      <a:pt x="1996016" y="2234010"/>
                      <a:pt x="1910291" y="2260468"/>
                      <a:pt x="1893358" y="2254118"/>
                    </a:cubicBezTo>
                    <a:cubicBezTo>
                      <a:pt x="1876425" y="2247768"/>
                      <a:pt x="1953683" y="2220251"/>
                      <a:pt x="1918758" y="2209668"/>
                    </a:cubicBezTo>
                    <a:cubicBezTo>
                      <a:pt x="1883833" y="2199085"/>
                      <a:pt x="1720850" y="2202260"/>
                      <a:pt x="1683808" y="2190618"/>
                    </a:cubicBezTo>
                    <a:cubicBezTo>
                      <a:pt x="1646766" y="2178976"/>
                      <a:pt x="1688041" y="2152518"/>
                      <a:pt x="1696508" y="2139818"/>
                    </a:cubicBezTo>
                    <a:cubicBezTo>
                      <a:pt x="1704975" y="2127118"/>
                      <a:pt x="1746250" y="2127118"/>
                      <a:pt x="1734608" y="2114418"/>
                    </a:cubicBezTo>
                    <a:cubicBezTo>
                      <a:pt x="1722966" y="2101718"/>
                      <a:pt x="1657350" y="2081610"/>
                      <a:pt x="1626658" y="2063618"/>
                    </a:cubicBezTo>
                    <a:cubicBezTo>
                      <a:pt x="1595966" y="2045626"/>
                      <a:pt x="1576916" y="2037160"/>
                      <a:pt x="1550458" y="2006468"/>
                    </a:cubicBezTo>
                    <a:cubicBezTo>
                      <a:pt x="1524000" y="1975776"/>
                      <a:pt x="1459441" y="1898518"/>
                      <a:pt x="1467908" y="1879468"/>
                    </a:cubicBezTo>
                    <a:cubicBezTo>
                      <a:pt x="1476375" y="1860418"/>
                      <a:pt x="1589616" y="1906984"/>
                      <a:pt x="1601258" y="1892168"/>
                    </a:cubicBezTo>
                    <a:cubicBezTo>
                      <a:pt x="1612900" y="1877352"/>
                      <a:pt x="1537758" y="1809618"/>
                      <a:pt x="1537758" y="1790568"/>
                    </a:cubicBezTo>
                    <a:cubicBezTo>
                      <a:pt x="1537758" y="1771518"/>
                      <a:pt x="1594908" y="1788451"/>
                      <a:pt x="1601258" y="1777868"/>
                    </a:cubicBezTo>
                    <a:cubicBezTo>
                      <a:pt x="1607608" y="1767285"/>
                      <a:pt x="1570566" y="1739768"/>
                      <a:pt x="1575858" y="1727068"/>
                    </a:cubicBezTo>
                    <a:cubicBezTo>
                      <a:pt x="1581150" y="1714368"/>
                      <a:pt x="1618191" y="1701668"/>
                      <a:pt x="1633008" y="1701668"/>
                    </a:cubicBezTo>
                    <a:cubicBezTo>
                      <a:pt x="1647825" y="1701668"/>
                      <a:pt x="1648883" y="1723893"/>
                      <a:pt x="1664758" y="1727068"/>
                    </a:cubicBezTo>
                    <a:cubicBezTo>
                      <a:pt x="1680633" y="1730243"/>
                      <a:pt x="1713441" y="1734476"/>
                      <a:pt x="1728258" y="1720718"/>
                    </a:cubicBezTo>
                    <a:cubicBezTo>
                      <a:pt x="1743075" y="1706960"/>
                      <a:pt x="1755775" y="1657218"/>
                      <a:pt x="1753658" y="1644518"/>
                    </a:cubicBezTo>
                    <a:cubicBezTo>
                      <a:pt x="1751541" y="1631818"/>
                      <a:pt x="1717675" y="1650868"/>
                      <a:pt x="1715558" y="1644518"/>
                    </a:cubicBezTo>
                    <a:cubicBezTo>
                      <a:pt x="1713441" y="1638168"/>
                      <a:pt x="1715558" y="1597951"/>
                      <a:pt x="1740958" y="1606418"/>
                    </a:cubicBezTo>
                    <a:cubicBezTo>
                      <a:pt x="1766358" y="1614885"/>
                      <a:pt x="1842558" y="1690026"/>
                      <a:pt x="1867958" y="1695318"/>
                    </a:cubicBezTo>
                    <a:cubicBezTo>
                      <a:pt x="1893358" y="1700610"/>
                      <a:pt x="1897591" y="1665685"/>
                      <a:pt x="1893358" y="1638168"/>
                    </a:cubicBezTo>
                    <a:cubicBezTo>
                      <a:pt x="1889125" y="1610651"/>
                      <a:pt x="1856316" y="1565143"/>
                      <a:pt x="1842558" y="1530218"/>
                    </a:cubicBezTo>
                    <a:cubicBezTo>
                      <a:pt x="1828800" y="1495293"/>
                      <a:pt x="1823508" y="1447668"/>
                      <a:pt x="1810808" y="1428618"/>
                    </a:cubicBezTo>
                    <a:cubicBezTo>
                      <a:pt x="1798108" y="1409568"/>
                      <a:pt x="1762125" y="1430735"/>
                      <a:pt x="1766358" y="1415918"/>
                    </a:cubicBezTo>
                    <a:cubicBezTo>
                      <a:pt x="1770591" y="1401101"/>
                      <a:pt x="1834091" y="1365118"/>
                      <a:pt x="1836208" y="1339718"/>
                    </a:cubicBezTo>
                    <a:cubicBezTo>
                      <a:pt x="1838325" y="1314318"/>
                      <a:pt x="1791758" y="1264576"/>
                      <a:pt x="1779058" y="1263518"/>
                    </a:cubicBezTo>
                    <a:cubicBezTo>
                      <a:pt x="1766358" y="1262460"/>
                      <a:pt x="1779058" y="1314318"/>
                      <a:pt x="1760008" y="1333368"/>
                    </a:cubicBezTo>
                    <a:cubicBezTo>
                      <a:pt x="1740958" y="1352418"/>
                      <a:pt x="1684866" y="1342893"/>
                      <a:pt x="1664758" y="1377818"/>
                    </a:cubicBezTo>
                    <a:cubicBezTo>
                      <a:pt x="1644650" y="1412743"/>
                      <a:pt x="1658408" y="1512226"/>
                      <a:pt x="1639358" y="1542918"/>
                    </a:cubicBezTo>
                    <a:cubicBezTo>
                      <a:pt x="1620308" y="1573610"/>
                      <a:pt x="1576916" y="1570435"/>
                      <a:pt x="1550458" y="1561968"/>
                    </a:cubicBezTo>
                    <a:cubicBezTo>
                      <a:pt x="1524000" y="1553501"/>
                      <a:pt x="1485900" y="1513284"/>
                      <a:pt x="1480608" y="1492118"/>
                    </a:cubicBezTo>
                    <a:cubicBezTo>
                      <a:pt x="1475316" y="1470952"/>
                      <a:pt x="1526116" y="1442376"/>
                      <a:pt x="1518708" y="1434968"/>
                    </a:cubicBezTo>
                    <a:cubicBezTo>
                      <a:pt x="1511300" y="1427560"/>
                      <a:pt x="1462616" y="1446610"/>
                      <a:pt x="1436158" y="1447668"/>
                    </a:cubicBezTo>
                    <a:cubicBezTo>
                      <a:pt x="1409700" y="1448726"/>
                      <a:pt x="1376891" y="1450843"/>
                      <a:pt x="1359958" y="1441318"/>
                    </a:cubicBezTo>
                    <a:cubicBezTo>
                      <a:pt x="1343025" y="1431793"/>
                      <a:pt x="1327150" y="1410626"/>
                      <a:pt x="1334558" y="1390518"/>
                    </a:cubicBezTo>
                    <a:cubicBezTo>
                      <a:pt x="1341966" y="1370410"/>
                      <a:pt x="1373716" y="1323843"/>
                      <a:pt x="1404408" y="1320668"/>
                    </a:cubicBezTo>
                    <a:cubicBezTo>
                      <a:pt x="1435100" y="1317493"/>
                      <a:pt x="1501775" y="1375701"/>
                      <a:pt x="1518708" y="1371468"/>
                    </a:cubicBezTo>
                    <a:cubicBezTo>
                      <a:pt x="1535641" y="1367235"/>
                      <a:pt x="1496483" y="1320668"/>
                      <a:pt x="1506008" y="1295268"/>
                    </a:cubicBezTo>
                    <a:cubicBezTo>
                      <a:pt x="1515533" y="1269868"/>
                      <a:pt x="1558925" y="1238118"/>
                      <a:pt x="1575858" y="1219068"/>
                    </a:cubicBezTo>
                    <a:cubicBezTo>
                      <a:pt x="1592791" y="1200018"/>
                      <a:pt x="1606550" y="1195785"/>
                      <a:pt x="1607608" y="1180968"/>
                    </a:cubicBezTo>
                    <a:cubicBezTo>
                      <a:pt x="1608666" y="1166151"/>
                      <a:pt x="1584325" y="1143926"/>
                      <a:pt x="1582208" y="1130168"/>
                    </a:cubicBezTo>
                    <a:cubicBezTo>
                      <a:pt x="1580091" y="1116410"/>
                      <a:pt x="1598083" y="1112176"/>
                      <a:pt x="1594908" y="1098418"/>
                    </a:cubicBezTo>
                    <a:cubicBezTo>
                      <a:pt x="1591733" y="1084660"/>
                      <a:pt x="1559983" y="1058201"/>
                      <a:pt x="1563158" y="1047618"/>
                    </a:cubicBezTo>
                    <a:cubicBezTo>
                      <a:pt x="1566333" y="1037035"/>
                      <a:pt x="1610783" y="1046560"/>
                      <a:pt x="1613958" y="1034918"/>
                    </a:cubicBezTo>
                    <a:cubicBezTo>
                      <a:pt x="1617133" y="1023276"/>
                      <a:pt x="1581150" y="994701"/>
                      <a:pt x="1582208" y="977768"/>
                    </a:cubicBezTo>
                    <a:cubicBezTo>
                      <a:pt x="1583266" y="960835"/>
                      <a:pt x="1627716" y="955543"/>
                      <a:pt x="1620308" y="933318"/>
                    </a:cubicBezTo>
                    <a:cubicBezTo>
                      <a:pt x="1612900" y="911093"/>
                      <a:pt x="1553633" y="876168"/>
                      <a:pt x="1537758" y="844418"/>
                    </a:cubicBezTo>
                    <a:cubicBezTo>
                      <a:pt x="1521883" y="812668"/>
                      <a:pt x="1539875" y="767160"/>
                      <a:pt x="1525058" y="742818"/>
                    </a:cubicBezTo>
                    <a:cubicBezTo>
                      <a:pt x="1510241" y="718476"/>
                      <a:pt x="1480608" y="738585"/>
                      <a:pt x="1448858" y="698368"/>
                    </a:cubicBezTo>
                    <a:cubicBezTo>
                      <a:pt x="1417108" y="658151"/>
                      <a:pt x="1349375" y="567135"/>
                      <a:pt x="1334558" y="501518"/>
                    </a:cubicBezTo>
                    <a:cubicBezTo>
                      <a:pt x="1319741" y="435901"/>
                      <a:pt x="1335616" y="385101"/>
                      <a:pt x="1359958" y="304668"/>
                    </a:cubicBezTo>
                    <a:lnTo>
                      <a:pt x="1480608" y="18918"/>
                    </a:lnTo>
                    <a:lnTo>
                      <a:pt x="479746" y="30537"/>
                    </a:lnTo>
                    <a:cubicBezTo>
                      <a:pt x="402236" y="46790"/>
                      <a:pt x="501971" y="0"/>
                      <a:pt x="479746" y="128058"/>
                    </a:cubicBezTo>
                    <a:close/>
                  </a:path>
                </a:pathLst>
              </a:cu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3" name="Frihandsfigur 162"/>
              <p:cNvSpPr/>
              <p:nvPr/>
            </p:nvSpPr>
            <p:spPr>
              <a:xfrm>
                <a:off x="2944283" y="3415291"/>
                <a:ext cx="954617" cy="512184"/>
              </a:xfrm>
              <a:custGeom>
                <a:avLst/>
                <a:gdLst>
                  <a:gd name="connsiteX0" fmla="*/ 243417 w 954617"/>
                  <a:gd name="connsiteY0" fmla="*/ 0 h 485775"/>
                  <a:gd name="connsiteX1" fmla="*/ 103717 w 954617"/>
                  <a:gd name="connsiteY1" fmla="*/ 184150 h 485775"/>
                  <a:gd name="connsiteX2" fmla="*/ 14817 w 954617"/>
                  <a:gd name="connsiteY2" fmla="*/ 222250 h 485775"/>
                  <a:gd name="connsiteX3" fmla="*/ 14817 w 954617"/>
                  <a:gd name="connsiteY3" fmla="*/ 374650 h 485775"/>
                  <a:gd name="connsiteX4" fmla="*/ 84667 w 954617"/>
                  <a:gd name="connsiteY4" fmla="*/ 425450 h 485775"/>
                  <a:gd name="connsiteX5" fmla="*/ 186267 w 954617"/>
                  <a:gd name="connsiteY5" fmla="*/ 431800 h 485775"/>
                  <a:gd name="connsiteX6" fmla="*/ 376767 w 954617"/>
                  <a:gd name="connsiteY6" fmla="*/ 482600 h 485775"/>
                  <a:gd name="connsiteX7" fmla="*/ 516467 w 954617"/>
                  <a:gd name="connsiteY7" fmla="*/ 450850 h 485775"/>
                  <a:gd name="connsiteX8" fmla="*/ 643467 w 954617"/>
                  <a:gd name="connsiteY8" fmla="*/ 304800 h 485775"/>
                  <a:gd name="connsiteX9" fmla="*/ 706967 w 954617"/>
                  <a:gd name="connsiteY9" fmla="*/ 342900 h 485775"/>
                  <a:gd name="connsiteX10" fmla="*/ 770467 w 954617"/>
                  <a:gd name="connsiteY10" fmla="*/ 393700 h 485775"/>
                  <a:gd name="connsiteX11" fmla="*/ 802217 w 954617"/>
                  <a:gd name="connsiteY11" fmla="*/ 304800 h 485775"/>
                  <a:gd name="connsiteX12" fmla="*/ 954617 w 954617"/>
                  <a:gd name="connsiteY12" fmla="*/ 298450 h 485775"/>
                  <a:gd name="connsiteX0" fmla="*/ 243417 w 954617"/>
                  <a:gd name="connsiteY0" fmla="*/ 0 h 485775"/>
                  <a:gd name="connsiteX1" fmla="*/ 198967 w 954617"/>
                  <a:gd name="connsiteY1" fmla="*/ 57150 h 485775"/>
                  <a:gd name="connsiteX2" fmla="*/ 103717 w 954617"/>
                  <a:gd name="connsiteY2" fmla="*/ 184150 h 485775"/>
                  <a:gd name="connsiteX3" fmla="*/ 14817 w 954617"/>
                  <a:gd name="connsiteY3" fmla="*/ 222250 h 485775"/>
                  <a:gd name="connsiteX4" fmla="*/ 14817 w 954617"/>
                  <a:gd name="connsiteY4" fmla="*/ 374650 h 485775"/>
                  <a:gd name="connsiteX5" fmla="*/ 84667 w 954617"/>
                  <a:gd name="connsiteY5" fmla="*/ 425450 h 485775"/>
                  <a:gd name="connsiteX6" fmla="*/ 186267 w 954617"/>
                  <a:gd name="connsiteY6" fmla="*/ 431800 h 485775"/>
                  <a:gd name="connsiteX7" fmla="*/ 376767 w 954617"/>
                  <a:gd name="connsiteY7" fmla="*/ 482600 h 485775"/>
                  <a:gd name="connsiteX8" fmla="*/ 516467 w 954617"/>
                  <a:gd name="connsiteY8" fmla="*/ 450850 h 485775"/>
                  <a:gd name="connsiteX9" fmla="*/ 643467 w 954617"/>
                  <a:gd name="connsiteY9" fmla="*/ 304800 h 485775"/>
                  <a:gd name="connsiteX10" fmla="*/ 706967 w 954617"/>
                  <a:gd name="connsiteY10" fmla="*/ 342900 h 485775"/>
                  <a:gd name="connsiteX11" fmla="*/ 770467 w 954617"/>
                  <a:gd name="connsiteY11" fmla="*/ 393700 h 485775"/>
                  <a:gd name="connsiteX12" fmla="*/ 802217 w 954617"/>
                  <a:gd name="connsiteY12" fmla="*/ 304800 h 485775"/>
                  <a:gd name="connsiteX13" fmla="*/ 954617 w 954617"/>
                  <a:gd name="connsiteY13" fmla="*/ 298450 h 485775"/>
                  <a:gd name="connsiteX0" fmla="*/ 954617 w 954617"/>
                  <a:gd name="connsiteY0" fmla="*/ 212318 h 440813"/>
                  <a:gd name="connsiteX1" fmla="*/ 198967 w 954617"/>
                  <a:gd name="connsiteY1" fmla="*/ 12188 h 440813"/>
                  <a:gd name="connsiteX2" fmla="*/ 103717 w 954617"/>
                  <a:gd name="connsiteY2" fmla="*/ 139188 h 440813"/>
                  <a:gd name="connsiteX3" fmla="*/ 14817 w 954617"/>
                  <a:gd name="connsiteY3" fmla="*/ 177288 h 440813"/>
                  <a:gd name="connsiteX4" fmla="*/ 14817 w 954617"/>
                  <a:gd name="connsiteY4" fmla="*/ 329688 h 440813"/>
                  <a:gd name="connsiteX5" fmla="*/ 84667 w 954617"/>
                  <a:gd name="connsiteY5" fmla="*/ 380488 h 440813"/>
                  <a:gd name="connsiteX6" fmla="*/ 186267 w 954617"/>
                  <a:gd name="connsiteY6" fmla="*/ 386838 h 440813"/>
                  <a:gd name="connsiteX7" fmla="*/ 376767 w 954617"/>
                  <a:gd name="connsiteY7" fmla="*/ 437638 h 440813"/>
                  <a:gd name="connsiteX8" fmla="*/ 516467 w 954617"/>
                  <a:gd name="connsiteY8" fmla="*/ 405888 h 440813"/>
                  <a:gd name="connsiteX9" fmla="*/ 643467 w 954617"/>
                  <a:gd name="connsiteY9" fmla="*/ 259838 h 440813"/>
                  <a:gd name="connsiteX10" fmla="*/ 706967 w 954617"/>
                  <a:gd name="connsiteY10" fmla="*/ 297938 h 440813"/>
                  <a:gd name="connsiteX11" fmla="*/ 770467 w 954617"/>
                  <a:gd name="connsiteY11" fmla="*/ 348738 h 440813"/>
                  <a:gd name="connsiteX12" fmla="*/ 802217 w 954617"/>
                  <a:gd name="connsiteY12" fmla="*/ 259838 h 440813"/>
                  <a:gd name="connsiteX13" fmla="*/ 954617 w 954617"/>
                  <a:gd name="connsiteY13" fmla="*/ 253488 h 440813"/>
                  <a:gd name="connsiteX0" fmla="*/ 954617 w 954617"/>
                  <a:gd name="connsiteY0" fmla="*/ 205422 h 433917"/>
                  <a:gd name="connsiteX1" fmla="*/ 814917 w 954617"/>
                  <a:gd name="connsiteY1" fmla="*/ 164042 h 433917"/>
                  <a:gd name="connsiteX2" fmla="*/ 198967 w 954617"/>
                  <a:gd name="connsiteY2" fmla="*/ 5292 h 433917"/>
                  <a:gd name="connsiteX3" fmla="*/ 103717 w 954617"/>
                  <a:gd name="connsiteY3" fmla="*/ 132292 h 433917"/>
                  <a:gd name="connsiteX4" fmla="*/ 14817 w 954617"/>
                  <a:gd name="connsiteY4" fmla="*/ 170392 h 433917"/>
                  <a:gd name="connsiteX5" fmla="*/ 14817 w 954617"/>
                  <a:gd name="connsiteY5" fmla="*/ 322792 h 433917"/>
                  <a:gd name="connsiteX6" fmla="*/ 84667 w 954617"/>
                  <a:gd name="connsiteY6" fmla="*/ 373592 h 433917"/>
                  <a:gd name="connsiteX7" fmla="*/ 186267 w 954617"/>
                  <a:gd name="connsiteY7" fmla="*/ 379942 h 433917"/>
                  <a:gd name="connsiteX8" fmla="*/ 376767 w 954617"/>
                  <a:gd name="connsiteY8" fmla="*/ 430742 h 433917"/>
                  <a:gd name="connsiteX9" fmla="*/ 516467 w 954617"/>
                  <a:gd name="connsiteY9" fmla="*/ 398992 h 433917"/>
                  <a:gd name="connsiteX10" fmla="*/ 643467 w 954617"/>
                  <a:gd name="connsiteY10" fmla="*/ 252942 h 433917"/>
                  <a:gd name="connsiteX11" fmla="*/ 706967 w 954617"/>
                  <a:gd name="connsiteY11" fmla="*/ 291042 h 433917"/>
                  <a:gd name="connsiteX12" fmla="*/ 770467 w 954617"/>
                  <a:gd name="connsiteY12" fmla="*/ 341842 h 433917"/>
                  <a:gd name="connsiteX13" fmla="*/ 802217 w 954617"/>
                  <a:gd name="connsiteY13" fmla="*/ 252942 h 433917"/>
                  <a:gd name="connsiteX14" fmla="*/ 954617 w 954617"/>
                  <a:gd name="connsiteY14" fmla="*/ 246592 h 433917"/>
                  <a:gd name="connsiteX0" fmla="*/ 954617 w 954617"/>
                  <a:gd name="connsiteY0" fmla="*/ 210854 h 439349"/>
                  <a:gd name="connsiteX1" fmla="*/ 776868 w 954617"/>
                  <a:gd name="connsiteY1" fmla="*/ 202066 h 439349"/>
                  <a:gd name="connsiteX2" fmla="*/ 198967 w 954617"/>
                  <a:gd name="connsiteY2" fmla="*/ 10724 h 439349"/>
                  <a:gd name="connsiteX3" fmla="*/ 103717 w 954617"/>
                  <a:gd name="connsiteY3" fmla="*/ 137724 h 439349"/>
                  <a:gd name="connsiteX4" fmla="*/ 14817 w 954617"/>
                  <a:gd name="connsiteY4" fmla="*/ 175824 h 439349"/>
                  <a:gd name="connsiteX5" fmla="*/ 14817 w 954617"/>
                  <a:gd name="connsiteY5" fmla="*/ 328224 h 439349"/>
                  <a:gd name="connsiteX6" fmla="*/ 84667 w 954617"/>
                  <a:gd name="connsiteY6" fmla="*/ 379024 h 439349"/>
                  <a:gd name="connsiteX7" fmla="*/ 186267 w 954617"/>
                  <a:gd name="connsiteY7" fmla="*/ 385374 h 439349"/>
                  <a:gd name="connsiteX8" fmla="*/ 376767 w 954617"/>
                  <a:gd name="connsiteY8" fmla="*/ 436174 h 439349"/>
                  <a:gd name="connsiteX9" fmla="*/ 516467 w 954617"/>
                  <a:gd name="connsiteY9" fmla="*/ 404424 h 439349"/>
                  <a:gd name="connsiteX10" fmla="*/ 643467 w 954617"/>
                  <a:gd name="connsiteY10" fmla="*/ 258374 h 439349"/>
                  <a:gd name="connsiteX11" fmla="*/ 706967 w 954617"/>
                  <a:gd name="connsiteY11" fmla="*/ 296474 h 439349"/>
                  <a:gd name="connsiteX12" fmla="*/ 770467 w 954617"/>
                  <a:gd name="connsiteY12" fmla="*/ 347274 h 439349"/>
                  <a:gd name="connsiteX13" fmla="*/ 802217 w 954617"/>
                  <a:gd name="connsiteY13" fmla="*/ 258374 h 439349"/>
                  <a:gd name="connsiteX14" fmla="*/ 954617 w 954617"/>
                  <a:gd name="connsiteY14" fmla="*/ 252024 h 439349"/>
                  <a:gd name="connsiteX0" fmla="*/ 954617 w 954617"/>
                  <a:gd name="connsiteY0" fmla="*/ 211772 h 440267"/>
                  <a:gd name="connsiteX1" fmla="*/ 776868 w 954617"/>
                  <a:gd name="connsiteY1" fmla="*/ 202984 h 440267"/>
                  <a:gd name="connsiteX2" fmla="*/ 395817 w 954617"/>
                  <a:gd name="connsiteY2" fmla="*/ 68792 h 440267"/>
                  <a:gd name="connsiteX3" fmla="*/ 198967 w 954617"/>
                  <a:gd name="connsiteY3" fmla="*/ 11642 h 440267"/>
                  <a:gd name="connsiteX4" fmla="*/ 103717 w 954617"/>
                  <a:gd name="connsiteY4" fmla="*/ 138642 h 440267"/>
                  <a:gd name="connsiteX5" fmla="*/ 14817 w 954617"/>
                  <a:gd name="connsiteY5" fmla="*/ 176742 h 440267"/>
                  <a:gd name="connsiteX6" fmla="*/ 14817 w 954617"/>
                  <a:gd name="connsiteY6" fmla="*/ 329142 h 440267"/>
                  <a:gd name="connsiteX7" fmla="*/ 84667 w 954617"/>
                  <a:gd name="connsiteY7" fmla="*/ 379942 h 440267"/>
                  <a:gd name="connsiteX8" fmla="*/ 186267 w 954617"/>
                  <a:gd name="connsiteY8" fmla="*/ 386292 h 440267"/>
                  <a:gd name="connsiteX9" fmla="*/ 376767 w 954617"/>
                  <a:gd name="connsiteY9" fmla="*/ 437092 h 440267"/>
                  <a:gd name="connsiteX10" fmla="*/ 516467 w 954617"/>
                  <a:gd name="connsiteY10" fmla="*/ 405342 h 440267"/>
                  <a:gd name="connsiteX11" fmla="*/ 643467 w 954617"/>
                  <a:gd name="connsiteY11" fmla="*/ 259292 h 440267"/>
                  <a:gd name="connsiteX12" fmla="*/ 706967 w 954617"/>
                  <a:gd name="connsiteY12" fmla="*/ 297392 h 440267"/>
                  <a:gd name="connsiteX13" fmla="*/ 770467 w 954617"/>
                  <a:gd name="connsiteY13" fmla="*/ 348192 h 440267"/>
                  <a:gd name="connsiteX14" fmla="*/ 802217 w 954617"/>
                  <a:gd name="connsiteY14" fmla="*/ 259292 h 440267"/>
                  <a:gd name="connsiteX15" fmla="*/ 954617 w 954617"/>
                  <a:gd name="connsiteY15" fmla="*/ 252942 h 440267"/>
                  <a:gd name="connsiteX0" fmla="*/ 954617 w 954617"/>
                  <a:gd name="connsiteY0" fmla="*/ 299237 h 527732"/>
                  <a:gd name="connsiteX1" fmla="*/ 776868 w 954617"/>
                  <a:gd name="connsiteY1" fmla="*/ 290449 h 527732"/>
                  <a:gd name="connsiteX2" fmla="*/ 341680 w 954617"/>
                  <a:gd name="connsiteY2" fmla="*/ 31890 h 527732"/>
                  <a:gd name="connsiteX3" fmla="*/ 198967 w 954617"/>
                  <a:gd name="connsiteY3" fmla="*/ 99107 h 527732"/>
                  <a:gd name="connsiteX4" fmla="*/ 103717 w 954617"/>
                  <a:gd name="connsiteY4" fmla="*/ 226107 h 527732"/>
                  <a:gd name="connsiteX5" fmla="*/ 14817 w 954617"/>
                  <a:gd name="connsiteY5" fmla="*/ 264207 h 527732"/>
                  <a:gd name="connsiteX6" fmla="*/ 14817 w 954617"/>
                  <a:gd name="connsiteY6" fmla="*/ 416607 h 527732"/>
                  <a:gd name="connsiteX7" fmla="*/ 84667 w 954617"/>
                  <a:gd name="connsiteY7" fmla="*/ 467407 h 527732"/>
                  <a:gd name="connsiteX8" fmla="*/ 186267 w 954617"/>
                  <a:gd name="connsiteY8" fmla="*/ 473757 h 527732"/>
                  <a:gd name="connsiteX9" fmla="*/ 376767 w 954617"/>
                  <a:gd name="connsiteY9" fmla="*/ 524557 h 527732"/>
                  <a:gd name="connsiteX10" fmla="*/ 516467 w 954617"/>
                  <a:gd name="connsiteY10" fmla="*/ 492807 h 527732"/>
                  <a:gd name="connsiteX11" fmla="*/ 643467 w 954617"/>
                  <a:gd name="connsiteY11" fmla="*/ 346757 h 527732"/>
                  <a:gd name="connsiteX12" fmla="*/ 706967 w 954617"/>
                  <a:gd name="connsiteY12" fmla="*/ 384857 h 527732"/>
                  <a:gd name="connsiteX13" fmla="*/ 770467 w 954617"/>
                  <a:gd name="connsiteY13" fmla="*/ 435657 h 527732"/>
                  <a:gd name="connsiteX14" fmla="*/ 802217 w 954617"/>
                  <a:gd name="connsiteY14" fmla="*/ 346757 h 527732"/>
                  <a:gd name="connsiteX15" fmla="*/ 954617 w 954617"/>
                  <a:gd name="connsiteY15" fmla="*/ 340407 h 527732"/>
                  <a:gd name="connsiteX0" fmla="*/ 954617 w 954617"/>
                  <a:gd name="connsiteY0" fmla="*/ 278989 h 507484"/>
                  <a:gd name="connsiteX1" fmla="*/ 776868 w 954617"/>
                  <a:gd name="connsiteY1" fmla="*/ 270201 h 507484"/>
                  <a:gd name="connsiteX2" fmla="*/ 586317 w 954617"/>
                  <a:gd name="connsiteY2" fmla="*/ 148709 h 507484"/>
                  <a:gd name="connsiteX3" fmla="*/ 341680 w 954617"/>
                  <a:gd name="connsiteY3" fmla="*/ 11642 h 507484"/>
                  <a:gd name="connsiteX4" fmla="*/ 198967 w 954617"/>
                  <a:gd name="connsiteY4" fmla="*/ 78859 h 507484"/>
                  <a:gd name="connsiteX5" fmla="*/ 103717 w 954617"/>
                  <a:gd name="connsiteY5" fmla="*/ 205859 h 507484"/>
                  <a:gd name="connsiteX6" fmla="*/ 14817 w 954617"/>
                  <a:gd name="connsiteY6" fmla="*/ 243959 h 507484"/>
                  <a:gd name="connsiteX7" fmla="*/ 14817 w 954617"/>
                  <a:gd name="connsiteY7" fmla="*/ 396359 h 507484"/>
                  <a:gd name="connsiteX8" fmla="*/ 84667 w 954617"/>
                  <a:gd name="connsiteY8" fmla="*/ 447159 h 507484"/>
                  <a:gd name="connsiteX9" fmla="*/ 186267 w 954617"/>
                  <a:gd name="connsiteY9" fmla="*/ 453509 h 507484"/>
                  <a:gd name="connsiteX10" fmla="*/ 376767 w 954617"/>
                  <a:gd name="connsiteY10" fmla="*/ 504309 h 507484"/>
                  <a:gd name="connsiteX11" fmla="*/ 516467 w 954617"/>
                  <a:gd name="connsiteY11" fmla="*/ 472559 h 507484"/>
                  <a:gd name="connsiteX12" fmla="*/ 643467 w 954617"/>
                  <a:gd name="connsiteY12" fmla="*/ 326509 h 507484"/>
                  <a:gd name="connsiteX13" fmla="*/ 706967 w 954617"/>
                  <a:gd name="connsiteY13" fmla="*/ 364609 h 507484"/>
                  <a:gd name="connsiteX14" fmla="*/ 770467 w 954617"/>
                  <a:gd name="connsiteY14" fmla="*/ 415409 h 507484"/>
                  <a:gd name="connsiteX15" fmla="*/ 802217 w 954617"/>
                  <a:gd name="connsiteY15" fmla="*/ 326509 h 507484"/>
                  <a:gd name="connsiteX16" fmla="*/ 954617 w 954617"/>
                  <a:gd name="connsiteY16" fmla="*/ 320159 h 507484"/>
                  <a:gd name="connsiteX0" fmla="*/ 954617 w 954617"/>
                  <a:gd name="connsiteY0" fmla="*/ 283689 h 512184"/>
                  <a:gd name="connsiteX1" fmla="*/ 776868 w 954617"/>
                  <a:gd name="connsiteY1" fmla="*/ 274901 h 512184"/>
                  <a:gd name="connsiteX2" fmla="*/ 535342 w 954617"/>
                  <a:gd name="connsiteY2" fmla="*/ 181612 h 512184"/>
                  <a:gd name="connsiteX3" fmla="*/ 341680 w 954617"/>
                  <a:gd name="connsiteY3" fmla="*/ 16342 h 512184"/>
                  <a:gd name="connsiteX4" fmla="*/ 198967 w 954617"/>
                  <a:gd name="connsiteY4" fmla="*/ 83559 h 512184"/>
                  <a:gd name="connsiteX5" fmla="*/ 103717 w 954617"/>
                  <a:gd name="connsiteY5" fmla="*/ 210559 h 512184"/>
                  <a:gd name="connsiteX6" fmla="*/ 14817 w 954617"/>
                  <a:gd name="connsiteY6" fmla="*/ 248659 h 512184"/>
                  <a:gd name="connsiteX7" fmla="*/ 14817 w 954617"/>
                  <a:gd name="connsiteY7" fmla="*/ 401059 h 512184"/>
                  <a:gd name="connsiteX8" fmla="*/ 84667 w 954617"/>
                  <a:gd name="connsiteY8" fmla="*/ 451859 h 512184"/>
                  <a:gd name="connsiteX9" fmla="*/ 186267 w 954617"/>
                  <a:gd name="connsiteY9" fmla="*/ 458209 h 512184"/>
                  <a:gd name="connsiteX10" fmla="*/ 376767 w 954617"/>
                  <a:gd name="connsiteY10" fmla="*/ 509009 h 512184"/>
                  <a:gd name="connsiteX11" fmla="*/ 516467 w 954617"/>
                  <a:gd name="connsiteY11" fmla="*/ 477259 h 512184"/>
                  <a:gd name="connsiteX12" fmla="*/ 643467 w 954617"/>
                  <a:gd name="connsiteY12" fmla="*/ 331209 h 512184"/>
                  <a:gd name="connsiteX13" fmla="*/ 706967 w 954617"/>
                  <a:gd name="connsiteY13" fmla="*/ 369309 h 512184"/>
                  <a:gd name="connsiteX14" fmla="*/ 770467 w 954617"/>
                  <a:gd name="connsiteY14" fmla="*/ 420109 h 512184"/>
                  <a:gd name="connsiteX15" fmla="*/ 802217 w 954617"/>
                  <a:gd name="connsiteY15" fmla="*/ 331209 h 512184"/>
                  <a:gd name="connsiteX16" fmla="*/ 954617 w 954617"/>
                  <a:gd name="connsiteY16" fmla="*/ 324859 h 512184"/>
                  <a:gd name="connsiteX0" fmla="*/ 954617 w 954617"/>
                  <a:gd name="connsiteY0" fmla="*/ 283689 h 512184"/>
                  <a:gd name="connsiteX1" fmla="*/ 776868 w 954617"/>
                  <a:gd name="connsiteY1" fmla="*/ 274901 h 512184"/>
                  <a:gd name="connsiteX2" fmla="*/ 611717 w 954617"/>
                  <a:gd name="connsiteY2" fmla="*/ 229609 h 512184"/>
                  <a:gd name="connsiteX3" fmla="*/ 535342 w 954617"/>
                  <a:gd name="connsiteY3" fmla="*/ 181612 h 512184"/>
                  <a:gd name="connsiteX4" fmla="*/ 341680 w 954617"/>
                  <a:gd name="connsiteY4" fmla="*/ 16342 h 512184"/>
                  <a:gd name="connsiteX5" fmla="*/ 198967 w 954617"/>
                  <a:gd name="connsiteY5" fmla="*/ 83559 h 512184"/>
                  <a:gd name="connsiteX6" fmla="*/ 103717 w 954617"/>
                  <a:gd name="connsiteY6" fmla="*/ 210559 h 512184"/>
                  <a:gd name="connsiteX7" fmla="*/ 14817 w 954617"/>
                  <a:gd name="connsiteY7" fmla="*/ 248659 h 512184"/>
                  <a:gd name="connsiteX8" fmla="*/ 14817 w 954617"/>
                  <a:gd name="connsiteY8" fmla="*/ 401059 h 512184"/>
                  <a:gd name="connsiteX9" fmla="*/ 84667 w 954617"/>
                  <a:gd name="connsiteY9" fmla="*/ 451859 h 512184"/>
                  <a:gd name="connsiteX10" fmla="*/ 186267 w 954617"/>
                  <a:gd name="connsiteY10" fmla="*/ 458209 h 512184"/>
                  <a:gd name="connsiteX11" fmla="*/ 376767 w 954617"/>
                  <a:gd name="connsiteY11" fmla="*/ 509009 h 512184"/>
                  <a:gd name="connsiteX12" fmla="*/ 516467 w 954617"/>
                  <a:gd name="connsiteY12" fmla="*/ 477259 h 512184"/>
                  <a:gd name="connsiteX13" fmla="*/ 643467 w 954617"/>
                  <a:gd name="connsiteY13" fmla="*/ 331209 h 512184"/>
                  <a:gd name="connsiteX14" fmla="*/ 706967 w 954617"/>
                  <a:gd name="connsiteY14" fmla="*/ 369309 h 512184"/>
                  <a:gd name="connsiteX15" fmla="*/ 770467 w 954617"/>
                  <a:gd name="connsiteY15" fmla="*/ 420109 h 512184"/>
                  <a:gd name="connsiteX16" fmla="*/ 802217 w 954617"/>
                  <a:gd name="connsiteY16" fmla="*/ 331209 h 512184"/>
                  <a:gd name="connsiteX17" fmla="*/ 954617 w 954617"/>
                  <a:gd name="connsiteY17" fmla="*/ 324859 h 512184"/>
                  <a:gd name="connsiteX0" fmla="*/ 954617 w 954617"/>
                  <a:gd name="connsiteY0" fmla="*/ 283689 h 512184"/>
                  <a:gd name="connsiteX1" fmla="*/ 776868 w 954617"/>
                  <a:gd name="connsiteY1" fmla="*/ 274901 h 512184"/>
                  <a:gd name="connsiteX2" fmla="*/ 611717 w 954617"/>
                  <a:gd name="connsiteY2" fmla="*/ 229609 h 512184"/>
                  <a:gd name="connsiteX3" fmla="*/ 535342 w 954617"/>
                  <a:gd name="connsiteY3" fmla="*/ 181612 h 512184"/>
                  <a:gd name="connsiteX4" fmla="*/ 341680 w 954617"/>
                  <a:gd name="connsiteY4" fmla="*/ 16342 h 512184"/>
                  <a:gd name="connsiteX5" fmla="*/ 198967 w 954617"/>
                  <a:gd name="connsiteY5" fmla="*/ 83559 h 512184"/>
                  <a:gd name="connsiteX6" fmla="*/ 103717 w 954617"/>
                  <a:gd name="connsiteY6" fmla="*/ 210559 h 512184"/>
                  <a:gd name="connsiteX7" fmla="*/ 14817 w 954617"/>
                  <a:gd name="connsiteY7" fmla="*/ 248659 h 512184"/>
                  <a:gd name="connsiteX8" fmla="*/ 14817 w 954617"/>
                  <a:gd name="connsiteY8" fmla="*/ 401059 h 512184"/>
                  <a:gd name="connsiteX9" fmla="*/ 84667 w 954617"/>
                  <a:gd name="connsiteY9" fmla="*/ 451859 h 512184"/>
                  <a:gd name="connsiteX10" fmla="*/ 186267 w 954617"/>
                  <a:gd name="connsiteY10" fmla="*/ 458209 h 512184"/>
                  <a:gd name="connsiteX11" fmla="*/ 376767 w 954617"/>
                  <a:gd name="connsiteY11" fmla="*/ 509009 h 512184"/>
                  <a:gd name="connsiteX12" fmla="*/ 516467 w 954617"/>
                  <a:gd name="connsiteY12" fmla="*/ 477259 h 512184"/>
                  <a:gd name="connsiteX13" fmla="*/ 643467 w 954617"/>
                  <a:gd name="connsiteY13" fmla="*/ 331209 h 512184"/>
                  <a:gd name="connsiteX14" fmla="*/ 706967 w 954617"/>
                  <a:gd name="connsiteY14" fmla="*/ 369309 h 512184"/>
                  <a:gd name="connsiteX15" fmla="*/ 770467 w 954617"/>
                  <a:gd name="connsiteY15" fmla="*/ 420109 h 512184"/>
                  <a:gd name="connsiteX16" fmla="*/ 802217 w 954617"/>
                  <a:gd name="connsiteY16" fmla="*/ 331209 h 512184"/>
                  <a:gd name="connsiteX17" fmla="*/ 954617 w 954617"/>
                  <a:gd name="connsiteY17" fmla="*/ 324859 h 512184"/>
                  <a:gd name="connsiteX0" fmla="*/ 954617 w 954617"/>
                  <a:gd name="connsiteY0" fmla="*/ 283689 h 512184"/>
                  <a:gd name="connsiteX1" fmla="*/ 776868 w 954617"/>
                  <a:gd name="connsiteY1" fmla="*/ 274901 h 512184"/>
                  <a:gd name="connsiteX2" fmla="*/ 700617 w 954617"/>
                  <a:gd name="connsiteY2" fmla="*/ 242309 h 512184"/>
                  <a:gd name="connsiteX3" fmla="*/ 611717 w 954617"/>
                  <a:gd name="connsiteY3" fmla="*/ 229609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812707 w 954617"/>
                  <a:gd name="connsiteY2" fmla="*/ 225360 h 512184"/>
                  <a:gd name="connsiteX3" fmla="*/ 611717 w 954617"/>
                  <a:gd name="connsiteY3" fmla="*/ 229609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812707 w 954617"/>
                  <a:gd name="connsiteY2" fmla="*/ 225360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745297 w 954617"/>
                  <a:gd name="connsiteY2" fmla="*/ 241563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745297 w 954617"/>
                  <a:gd name="connsiteY2" fmla="*/ 241563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16549 h 512184"/>
                  <a:gd name="connsiteX2" fmla="*/ 745297 w 954617"/>
                  <a:gd name="connsiteY2" fmla="*/ 241563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854753 w 954617"/>
                  <a:gd name="connsiteY1" fmla="*/ 245598 h 512184"/>
                  <a:gd name="connsiteX2" fmla="*/ 776868 w 954617"/>
                  <a:gd name="connsiteY2" fmla="*/ 216549 h 512184"/>
                  <a:gd name="connsiteX3" fmla="*/ 745297 w 954617"/>
                  <a:gd name="connsiteY3" fmla="*/ 241563 h 512184"/>
                  <a:gd name="connsiteX4" fmla="*/ 657404 w 954617"/>
                  <a:gd name="connsiteY4" fmla="*/ 181612 h 512184"/>
                  <a:gd name="connsiteX5" fmla="*/ 535342 w 954617"/>
                  <a:gd name="connsiteY5" fmla="*/ 181612 h 512184"/>
                  <a:gd name="connsiteX6" fmla="*/ 341680 w 954617"/>
                  <a:gd name="connsiteY6" fmla="*/ 16342 h 512184"/>
                  <a:gd name="connsiteX7" fmla="*/ 198967 w 954617"/>
                  <a:gd name="connsiteY7" fmla="*/ 83559 h 512184"/>
                  <a:gd name="connsiteX8" fmla="*/ 103717 w 954617"/>
                  <a:gd name="connsiteY8" fmla="*/ 210559 h 512184"/>
                  <a:gd name="connsiteX9" fmla="*/ 14817 w 954617"/>
                  <a:gd name="connsiteY9" fmla="*/ 248659 h 512184"/>
                  <a:gd name="connsiteX10" fmla="*/ 14817 w 954617"/>
                  <a:gd name="connsiteY10" fmla="*/ 401059 h 512184"/>
                  <a:gd name="connsiteX11" fmla="*/ 84667 w 954617"/>
                  <a:gd name="connsiteY11" fmla="*/ 451859 h 512184"/>
                  <a:gd name="connsiteX12" fmla="*/ 186267 w 954617"/>
                  <a:gd name="connsiteY12" fmla="*/ 458209 h 512184"/>
                  <a:gd name="connsiteX13" fmla="*/ 376767 w 954617"/>
                  <a:gd name="connsiteY13" fmla="*/ 509009 h 512184"/>
                  <a:gd name="connsiteX14" fmla="*/ 516467 w 954617"/>
                  <a:gd name="connsiteY14" fmla="*/ 477259 h 512184"/>
                  <a:gd name="connsiteX15" fmla="*/ 643467 w 954617"/>
                  <a:gd name="connsiteY15" fmla="*/ 331209 h 512184"/>
                  <a:gd name="connsiteX16" fmla="*/ 706967 w 954617"/>
                  <a:gd name="connsiteY16" fmla="*/ 369309 h 512184"/>
                  <a:gd name="connsiteX17" fmla="*/ 770467 w 954617"/>
                  <a:gd name="connsiteY17" fmla="*/ 420109 h 512184"/>
                  <a:gd name="connsiteX18" fmla="*/ 802217 w 954617"/>
                  <a:gd name="connsiteY18" fmla="*/ 331209 h 512184"/>
                  <a:gd name="connsiteX19" fmla="*/ 954617 w 954617"/>
                  <a:gd name="connsiteY19" fmla="*/ 324859 h 512184"/>
                  <a:gd name="connsiteX0" fmla="*/ 954617 w 954617"/>
                  <a:gd name="connsiteY0" fmla="*/ 283689 h 512184"/>
                  <a:gd name="connsiteX1" fmla="*/ 812707 w 954617"/>
                  <a:gd name="connsiteY1" fmla="*/ 283689 h 512184"/>
                  <a:gd name="connsiteX2" fmla="*/ 776868 w 954617"/>
                  <a:gd name="connsiteY2" fmla="*/ 216549 h 512184"/>
                  <a:gd name="connsiteX3" fmla="*/ 745297 w 954617"/>
                  <a:gd name="connsiteY3" fmla="*/ 241563 h 512184"/>
                  <a:gd name="connsiteX4" fmla="*/ 657404 w 954617"/>
                  <a:gd name="connsiteY4" fmla="*/ 181612 h 512184"/>
                  <a:gd name="connsiteX5" fmla="*/ 535342 w 954617"/>
                  <a:gd name="connsiteY5" fmla="*/ 181612 h 512184"/>
                  <a:gd name="connsiteX6" fmla="*/ 341680 w 954617"/>
                  <a:gd name="connsiteY6" fmla="*/ 16342 h 512184"/>
                  <a:gd name="connsiteX7" fmla="*/ 198967 w 954617"/>
                  <a:gd name="connsiteY7" fmla="*/ 83559 h 512184"/>
                  <a:gd name="connsiteX8" fmla="*/ 103717 w 954617"/>
                  <a:gd name="connsiteY8" fmla="*/ 210559 h 512184"/>
                  <a:gd name="connsiteX9" fmla="*/ 14817 w 954617"/>
                  <a:gd name="connsiteY9" fmla="*/ 248659 h 512184"/>
                  <a:gd name="connsiteX10" fmla="*/ 14817 w 954617"/>
                  <a:gd name="connsiteY10" fmla="*/ 401059 h 512184"/>
                  <a:gd name="connsiteX11" fmla="*/ 84667 w 954617"/>
                  <a:gd name="connsiteY11" fmla="*/ 451859 h 512184"/>
                  <a:gd name="connsiteX12" fmla="*/ 186267 w 954617"/>
                  <a:gd name="connsiteY12" fmla="*/ 458209 h 512184"/>
                  <a:gd name="connsiteX13" fmla="*/ 376767 w 954617"/>
                  <a:gd name="connsiteY13" fmla="*/ 509009 h 512184"/>
                  <a:gd name="connsiteX14" fmla="*/ 516467 w 954617"/>
                  <a:gd name="connsiteY14" fmla="*/ 477259 h 512184"/>
                  <a:gd name="connsiteX15" fmla="*/ 643467 w 954617"/>
                  <a:gd name="connsiteY15" fmla="*/ 331209 h 512184"/>
                  <a:gd name="connsiteX16" fmla="*/ 706967 w 954617"/>
                  <a:gd name="connsiteY16" fmla="*/ 369309 h 512184"/>
                  <a:gd name="connsiteX17" fmla="*/ 770467 w 954617"/>
                  <a:gd name="connsiteY17" fmla="*/ 420109 h 512184"/>
                  <a:gd name="connsiteX18" fmla="*/ 802217 w 954617"/>
                  <a:gd name="connsiteY18" fmla="*/ 331209 h 512184"/>
                  <a:gd name="connsiteX19" fmla="*/ 954617 w 954617"/>
                  <a:gd name="connsiteY19" fmla="*/ 324859 h 51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4617" h="512184">
                    <a:moveTo>
                      <a:pt x="954617" y="283689"/>
                    </a:moveTo>
                    <a:lnTo>
                      <a:pt x="812707" y="283689"/>
                    </a:lnTo>
                    <a:cubicBezTo>
                      <a:pt x="783082" y="272499"/>
                      <a:pt x="795111" y="217222"/>
                      <a:pt x="776868" y="216549"/>
                    </a:cubicBezTo>
                    <a:cubicBezTo>
                      <a:pt x="734535" y="209652"/>
                      <a:pt x="765208" y="247386"/>
                      <a:pt x="745297" y="241563"/>
                    </a:cubicBezTo>
                    <a:cubicBezTo>
                      <a:pt x="725386" y="235740"/>
                      <a:pt x="684950" y="191728"/>
                      <a:pt x="657404" y="181612"/>
                    </a:cubicBezTo>
                    <a:cubicBezTo>
                      <a:pt x="617150" y="166064"/>
                      <a:pt x="587963" y="209157"/>
                      <a:pt x="535342" y="181612"/>
                    </a:cubicBezTo>
                    <a:cubicBezTo>
                      <a:pt x="482721" y="154067"/>
                      <a:pt x="397742" y="32684"/>
                      <a:pt x="341680" y="16342"/>
                    </a:cubicBezTo>
                    <a:cubicBezTo>
                      <a:pt x="285618" y="0"/>
                      <a:pt x="238628" y="51189"/>
                      <a:pt x="198967" y="83559"/>
                    </a:cubicBezTo>
                    <a:cubicBezTo>
                      <a:pt x="159307" y="115929"/>
                      <a:pt x="134409" y="183042"/>
                      <a:pt x="103717" y="210559"/>
                    </a:cubicBezTo>
                    <a:cubicBezTo>
                      <a:pt x="73025" y="238076"/>
                      <a:pt x="29634" y="216909"/>
                      <a:pt x="14817" y="248659"/>
                    </a:cubicBezTo>
                    <a:cubicBezTo>
                      <a:pt x="0" y="280409"/>
                      <a:pt x="3175" y="367192"/>
                      <a:pt x="14817" y="401059"/>
                    </a:cubicBezTo>
                    <a:cubicBezTo>
                      <a:pt x="26459" y="434926"/>
                      <a:pt x="56092" y="442334"/>
                      <a:pt x="84667" y="451859"/>
                    </a:cubicBezTo>
                    <a:cubicBezTo>
                      <a:pt x="113242" y="461384"/>
                      <a:pt x="137584" y="448684"/>
                      <a:pt x="186267" y="458209"/>
                    </a:cubicBezTo>
                    <a:cubicBezTo>
                      <a:pt x="234950" y="467734"/>
                      <a:pt x="321734" y="505834"/>
                      <a:pt x="376767" y="509009"/>
                    </a:cubicBezTo>
                    <a:cubicBezTo>
                      <a:pt x="431800" y="512184"/>
                      <a:pt x="472017" y="506892"/>
                      <a:pt x="516467" y="477259"/>
                    </a:cubicBezTo>
                    <a:cubicBezTo>
                      <a:pt x="560917" y="447626"/>
                      <a:pt x="611717" y="349201"/>
                      <a:pt x="643467" y="331209"/>
                    </a:cubicBezTo>
                    <a:cubicBezTo>
                      <a:pt x="675217" y="313217"/>
                      <a:pt x="685800" y="354492"/>
                      <a:pt x="706967" y="369309"/>
                    </a:cubicBezTo>
                    <a:cubicBezTo>
                      <a:pt x="728134" y="384126"/>
                      <a:pt x="754592" y="426459"/>
                      <a:pt x="770467" y="420109"/>
                    </a:cubicBezTo>
                    <a:cubicBezTo>
                      <a:pt x="786342" y="413759"/>
                      <a:pt x="771525" y="347084"/>
                      <a:pt x="802217" y="331209"/>
                    </a:cubicBezTo>
                    <a:cubicBezTo>
                      <a:pt x="832909" y="315334"/>
                      <a:pt x="893763" y="320096"/>
                      <a:pt x="954617" y="324859"/>
                    </a:cubicBezTo>
                  </a:path>
                </a:pathLst>
              </a:cu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sp>
          <p:nvSpPr>
            <p:cNvPr id="166" name="textruta 165"/>
            <p:cNvSpPr txBox="1"/>
            <p:nvPr/>
          </p:nvSpPr>
          <p:spPr>
            <a:xfrm>
              <a:off x="4858200" y="2307059"/>
              <a:ext cx="1072089" cy="307777"/>
            </a:xfrm>
            <a:prstGeom prst="rect">
              <a:avLst/>
            </a:prstGeom>
            <a:noFill/>
          </p:spPr>
          <p:txBody>
            <a:bodyPr wrap="square" rtlCol="0">
              <a:spAutoFit/>
            </a:bodyPr>
            <a:lstStyle/>
            <a:p>
              <a:r>
                <a:rPr lang="sv-SE" sz="1400" b="1" dirty="0" smtClean="0">
                  <a:solidFill>
                    <a:srgbClr val="FF0000"/>
                  </a:solidFill>
                  <a:latin typeface="Arial" pitchFamily="34" charset="0"/>
                  <a:cs typeface="Arial" pitchFamily="34" charset="0"/>
                </a:rPr>
                <a:t>NO CSA</a:t>
              </a:r>
              <a:endParaRPr lang="sv-SE" sz="1400" b="1" dirty="0">
                <a:solidFill>
                  <a:srgbClr val="FF0000"/>
                </a:solidFill>
                <a:latin typeface="Arial" pitchFamily="34" charset="0"/>
                <a:cs typeface="Arial" pitchFamily="34" charset="0"/>
              </a:endParaRPr>
            </a:p>
          </p:txBody>
        </p:sp>
        <p:grpSp>
          <p:nvGrpSpPr>
            <p:cNvPr id="310" name="Grupp 309"/>
            <p:cNvGrpSpPr/>
            <p:nvPr/>
          </p:nvGrpSpPr>
          <p:grpSpPr>
            <a:xfrm>
              <a:off x="1131114" y="2307059"/>
              <a:ext cx="2359025" cy="2735660"/>
              <a:chOff x="2297642" y="2565532"/>
              <a:chExt cx="2359025" cy="2735660"/>
            </a:xfrm>
          </p:grpSpPr>
          <p:sp>
            <p:nvSpPr>
              <p:cNvPr id="311" name="Frihandsfigur 310"/>
              <p:cNvSpPr/>
              <p:nvPr/>
            </p:nvSpPr>
            <p:spPr>
              <a:xfrm>
                <a:off x="2297642" y="2565532"/>
                <a:ext cx="2359025" cy="2735660"/>
              </a:xfrm>
              <a:custGeom>
                <a:avLst/>
                <a:gdLst>
                  <a:gd name="connsiteX0" fmla="*/ 477308 w 2359025"/>
                  <a:gd name="connsiteY0" fmla="*/ 119592 h 2823634"/>
                  <a:gd name="connsiteX1" fmla="*/ 483658 w 2359025"/>
                  <a:gd name="connsiteY1" fmla="*/ 824442 h 2823634"/>
                  <a:gd name="connsiteX2" fmla="*/ 686858 w 2359025"/>
                  <a:gd name="connsiteY2" fmla="*/ 1078442 h 2823634"/>
                  <a:gd name="connsiteX3" fmla="*/ 585258 w 2359025"/>
                  <a:gd name="connsiteY3" fmla="*/ 1230842 h 2823634"/>
                  <a:gd name="connsiteX4" fmla="*/ 490008 w 2359025"/>
                  <a:gd name="connsiteY4" fmla="*/ 1243542 h 2823634"/>
                  <a:gd name="connsiteX5" fmla="*/ 432858 w 2359025"/>
                  <a:gd name="connsiteY5" fmla="*/ 1186392 h 2823634"/>
                  <a:gd name="connsiteX6" fmla="*/ 388408 w 2359025"/>
                  <a:gd name="connsiteY6" fmla="*/ 1205442 h 2823634"/>
                  <a:gd name="connsiteX7" fmla="*/ 369358 w 2359025"/>
                  <a:gd name="connsiteY7" fmla="*/ 1256242 h 2823634"/>
                  <a:gd name="connsiteX8" fmla="*/ 51858 w 2359025"/>
                  <a:gd name="connsiteY8" fmla="*/ 1319742 h 2823634"/>
                  <a:gd name="connsiteX9" fmla="*/ 58208 w 2359025"/>
                  <a:gd name="connsiteY9" fmla="*/ 1510242 h 2823634"/>
                  <a:gd name="connsiteX10" fmla="*/ 121708 w 2359025"/>
                  <a:gd name="connsiteY10" fmla="*/ 1611842 h 2823634"/>
                  <a:gd name="connsiteX11" fmla="*/ 261408 w 2359025"/>
                  <a:gd name="connsiteY11" fmla="*/ 1573742 h 2823634"/>
                  <a:gd name="connsiteX12" fmla="*/ 521758 w 2359025"/>
                  <a:gd name="connsiteY12" fmla="*/ 1624542 h 2823634"/>
                  <a:gd name="connsiteX13" fmla="*/ 623358 w 2359025"/>
                  <a:gd name="connsiteY13" fmla="*/ 1789642 h 2823634"/>
                  <a:gd name="connsiteX14" fmla="*/ 712258 w 2359025"/>
                  <a:gd name="connsiteY14" fmla="*/ 1795992 h 2823634"/>
                  <a:gd name="connsiteX15" fmla="*/ 737658 w 2359025"/>
                  <a:gd name="connsiteY15" fmla="*/ 1884892 h 2823634"/>
                  <a:gd name="connsiteX16" fmla="*/ 940858 w 2359025"/>
                  <a:gd name="connsiteY16" fmla="*/ 1891242 h 2823634"/>
                  <a:gd name="connsiteX17" fmla="*/ 966258 w 2359025"/>
                  <a:gd name="connsiteY17" fmla="*/ 1980142 h 2823634"/>
                  <a:gd name="connsiteX18" fmla="*/ 921808 w 2359025"/>
                  <a:gd name="connsiteY18" fmla="*/ 2094442 h 2823634"/>
                  <a:gd name="connsiteX19" fmla="*/ 1023408 w 2359025"/>
                  <a:gd name="connsiteY19" fmla="*/ 2208742 h 2823634"/>
                  <a:gd name="connsiteX20" fmla="*/ 1125008 w 2359025"/>
                  <a:gd name="connsiteY20" fmla="*/ 2208742 h 2823634"/>
                  <a:gd name="connsiteX21" fmla="*/ 1232958 w 2359025"/>
                  <a:gd name="connsiteY21" fmla="*/ 2202392 h 2823634"/>
                  <a:gd name="connsiteX22" fmla="*/ 1315508 w 2359025"/>
                  <a:gd name="connsiteY22" fmla="*/ 2227792 h 2823634"/>
                  <a:gd name="connsiteX23" fmla="*/ 1379008 w 2359025"/>
                  <a:gd name="connsiteY23" fmla="*/ 2227792 h 2823634"/>
                  <a:gd name="connsiteX24" fmla="*/ 1417108 w 2359025"/>
                  <a:gd name="connsiteY24" fmla="*/ 2310342 h 2823634"/>
                  <a:gd name="connsiteX25" fmla="*/ 1461558 w 2359025"/>
                  <a:gd name="connsiteY25" fmla="*/ 2430992 h 2823634"/>
                  <a:gd name="connsiteX26" fmla="*/ 1575858 w 2359025"/>
                  <a:gd name="connsiteY26" fmla="*/ 2405592 h 2823634"/>
                  <a:gd name="connsiteX27" fmla="*/ 1601258 w 2359025"/>
                  <a:gd name="connsiteY27" fmla="*/ 2469092 h 2823634"/>
                  <a:gd name="connsiteX28" fmla="*/ 1766358 w 2359025"/>
                  <a:gd name="connsiteY28" fmla="*/ 2532592 h 2823634"/>
                  <a:gd name="connsiteX29" fmla="*/ 1867958 w 2359025"/>
                  <a:gd name="connsiteY29" fmla="*/ 2634192 h 2823634"/>
                  <a:gd name="connsiteX30" fmla="*/ 1969558 w 2359025"/>
                  <a:gd name="connsiteY30" fmla="*/ 2691342 h 2823634"/>
                  <a:gd name="connsiteX31" fmla="*/ 1975908 w 2359025"/>
                  <a:gd name="connsiteY31" fmla="*/ 2596092 h 2823634"/>
                  <a:gd name="connsiteX32" fmla="*/ 2039408 w 2359025"/>
                  <a:gd name="connsiteY32" fmla="*/ 2640542 h 2823634"/>
                  <a:gd name="connsiteX33" fmla="*/ 2109258 w 2359025"/>
                  <a:gd name="connsiteY33" fmla="*/ 2754842 h 2823634"/>
                  <a:gd name="connsiteX34" fmla="*/ 2153708 w 2359025"/>
                  <a:gd name="connsiteY34" fmla="*/ 2792942 h 2823634"/>
                  <a:gd name="connsiteX35" fmla="*/ 2210858 w 2359025"/>
                  <a:gd name="connsiteY35" fmla="*/ 2818342 h 2823634"/>
                  <a:gd name="connsiteX36" fmla="*/ 2198158 w 2359025"/>
                  <a:gd name="connsiteY36" fmla="*/ 2761192 h 2823634"/>
                  <a:gd name="connsiteX37" fmla="*/ 2242608 w 2359025"/>
                  <a:gd name="connsiteY37" fmla="*/ 2684992 h 2823634"/>
                  <a:gd name="connsiteX38" fmla="*/ 2299758 w 2359025"/>
                  <a:gd name="connsiteY38" fmla="*/ 2678642 h 2823634"/>
                  <a:gd name="connsiteX39" fmla="*/ 2299758 w 2359025"/>
                  <a:gd name="connsiteY39" fmla="*/ 2615142 h 2823634"/>
                  <a:gd name="connsiteX40" fmla="*/ 2274358 w 2359025"/>
                  <a:gd name="connsiteY40" fmla="*/ 2564342 h 2823634"/>
                  <a:gd name="connsiteX41" fmla="*/ 2350558 w 2359025"/>
                  <a:gd name="connsiteY41" fmla="*/ 2570692 h 2823634"/>
                  <a:gd name="connsiteX42" fmla="*/ 2325158 w 2359025"/>
                  <a:gd name="connsiteY42" fmla="*/ 2494492 h 2823634"/>
                  <a:gd name="connsiteX43" fmla="*/ 2236258 w 2359025"/>
                  <a:gd name="connsiteY43" fmla="*/ 2538942 h 2823634"/>
                  <a:gd name="connsiteX44" fmla="*/ 2210858 w 2359025"/>
                  <a:gd name="connsiteY44" fmla="*/ 2456392 h 2823634"/>
                  <a:gd name="connsiteX45" fmla="*/ 2141008 w 2359025"/>
                  <a:gd name="connsiteY45" fmla="*/ 2354792 h 2823634"/>
                  <a:gd name="connsiteX46" fmla="*/ 2039408 w 2359025"/>
                  <a:gd name="connsiteY46" fmla="*/ 2424642 h 2823634"/>
                  <a:gd name="connsiteX47" fmla="*/ 2020358 w 2359025"/>
                  <a:gd name="connsiteY47" fmla="*/ 2335742 h 2823634"/>
                  <a:gd name="connsiteX48" fmla="*/ 1893358 w 2359025"/>
                  <a:gd name="connsiteY48" fmla="*/ 2342092 h 2823634"/>
                  <a:gd name="connsiteX49" fmla="*/ 1918758 w 2359025"/>
                  <a:gd name="connsiteY49" fmla="*/ 2297642 h 2823634"/>
                  <a:gd name="connsiteX50" fmla="*/ 1683808 w 2359025"/>
                  <a:gd name="connsiteY50" fmla="*/ 2278592 h 2823634"/>
                  <a:gd name="connsiteX51" fmla="*/ 1696508 w 2359025"/>
                  <a:gd name="connsiteY51" fmla="*/ 2227792 h 2823634"/>
                  <a:gd name="connsiteX52" fmla="*/ 1734608 w 2359025"/>
                  <a:gd name="connsiteY52" fmla="*/ 2202392 h 2823634"/>
                  <a:gd name="connsiteX53" fmla="*/ 1626658 w 2359025"/>
                  <a:gd name="connsiteY53" fmla="*/ 2151592 h 2823634"/>
                  <a:gd name="connsiteX54" fmla="*/ 1550458 w 2359025"/>
                  <a:gd name="connsiteY54" fmla="*/ 2094442 h 2823634"/>
                  <a:gd name="connsiteX55" fmla="*/ 1467908 w 2359025"/>
                  <a:gd name="connsiteY55" fmla="*/ 1967442 h 2823634"/>
                  <a:gd name="connsiteX56" fmla="*/ 1601258 w 2359025"/>
                  <a:gd name="connsiteY56" fmla="*/ 1980142 h 2823634"/>
                  <a:gd name="connsiteX57" fmla="*/ 1537758 w 2359025"/>
                  <a:gd name="connsiteY57" fmla="*/ 1878542 h 2823634"/>
                  <a:gd name="connsiteX58" fmla="*/ 1601258 w 2359025"/>
                  <a:gd name="connsiteY58" fmla="*/ 1865842 h 2823634"/>
                  <a:gd name="connsiteX59" fmla="*/ 1575858 w 2359025"/>
                  <a:gd name="connsiteY59" fmla="*/ 1815042 h 2823634"/>
                  <a:gd name="connsiteX60" fmla="*/ 1633008 w 2359025"/>
                  <a:gd name="connsiteY60" fmla="*/ 1789642 h 2823634"/>
                  <a:gd name="connsiteX61" fmla="*/ 1664758 w 2359025"/>
                  <a:gd name="connsiteY61" fmla="*/ 1815042 h 2823634"/>
                  <a:gd name="connsiteX62" fmla="*/ 1728258 w 2359025"/>
                  <a:gd name="connsiteY62" fmla="*/ 1808692 h 2823634"/>
                  <a:gd name="connsiteX63" fmla="*/ 1753658 w 2359025"/>
                  <a:gd name="connsiteY63" fmla="*/ 1732492 h 2823634"/>
                  <a:gd name="connsiteX64" fmla="*/ 1715558 w 2359025"/>
                  <a:gd name="connsiteY64" fmla="*/ 1732492 h 2823634"/>
                  <a:gd name="connsiteX65" fmla="*/ 1740958 w 2359025"/>
                  <a:gd name="connsiteY65" fmla="*/ 1694392 h 2823634"/>
                  <a:gd name="connsiteX66" fmla="*/ 1867958 w 2359025"/>
                  <a:gd name="connsiteY66" fmla="*/ 1783292 h 2823634"/>
                  <a:gd name="connsiteX67" fmla="*/ 1893358 w 2359025"/>
                  <a:gd name="connsiteY67" fmla="*/ 1726142 h 2823634"/>
                  <a:gd name="connsiteX68" fmla="*/ 1842558 w 2359025"/>
                  <a:gd name="connsiteY68" fmla="*/ 1618192 h 2823634"/>
                  <a:gd name="connsiteX69" fmla="*/ 1810808 w 2359025"/>
                  <a:gd name="connsiteY69" fmla="*/ 1516592 h 2823634"/>
                  <a:gd name="connsiteX70" fmla="*/ 1766358 w 2359025"/>
                  <a:gd name="connsiteY70" fmla="*/ 1503892 h 2823634"/>
                  <a:gd name="connsiteX71" fmla="*/ 1836208 w 2359025"/>
                  <a:gd name="connsiteY71" fmla="*/ 1427692 h 2823634"/>
                  <a:gd name="connsiteX72" fmla="*/ 1779058 w 2359025"/>
                  <a:gd name="connsiteY72" fmla="*/ 1351492 h 2823634"/>
                  <a:gd name="connsiteX73" fmla="*/ 1760008 w 2359025"/>
                  <a:gd name="connsiteY73" fmla="*/ 1421342 h 2823634"/>
                  <a:gd name="connsiteX74" fmla="*/ 1664758 w 2359025"/>
                  <a:gd name="connsiteY74" fmla="*/ 1465792 h 2823634"/>
                  <a:gd name="connsiteX75" fmla="*/ 1639358 w 2359025"/>
                  <a:gd name="connsiteY75" fmla="*/ 1630892 h 2823634"/>
                  <a:gd name="connsiteX76" fmla="*/ 1550458 w 2359025"/>
                  <a:gd name="connsiteY76" fmla="*/ 1649942 h 2823634"/>
                  <a:gd name="connsiteX77" fmla="*/ 1480608 w 2359025"/>
                  <a:gd name="connsiteY77" fmla="*/ 1580092 h 2823634"/>
                  <a:gd name="connsiteX78" fmla="*/ 1518708 w 2359025"/>
                  <a:gd name="connsiteY78" fmla="*/ 1522942 h 2823634"/>
                  <a:gd name="connsiteX79" fmla="*/ 1436158 w 2359025"/>
                  <a:gd name="connsiteY79" fmla="*/ 1535642 h 2823634"/>
                  <a:gd name="connsiteX80" fmla="*/ 1359958 w 2359025"/>
                  <a:gd name="connsiteY80" fmla="*/ 1529292 h 2823634"/>
                  <a:gd name="connsiteX81" fmla="*/ 1334558 w 2359025"/>
                  <a:gd name="connsiteY81" fmla="*/ 1478492 h 2823634"/>
                  <a:gd name="connsiteX82" fmla="*/ 1404408 w 2359025"/>
                  <a:gd name="connsiteY82" fmla="*/ 1408642 h 2823634"/>
                  <a:gd name="connsiteX83" fmla="*/ 1518708 w 2359025"/>
                  <a:gd name="connsiteY83" fmla="*/ 1459442 h 2823634"/>
                  <a:gd name="connsiteX84" fmla="*/ 1506008 w 2359025"/>
                  <a:gd name="connsiteY84" fmla="*/ 1383242 h 2823634"/>
                  <a:gd name="connsiteX85" fmla="*/ 1575858 w 2359025"/>
                  <a:gd name="connsiteY85" fmla="*/ 1307042 h 2823634"/>
                  <a:gd name="connsiteX86" fmla="*/ 1607608 w 2359025"/>
                  <a:gd name="connsiteY86" fmla="*/ 1268942 h 2823634"/>
                  <a:gd name="connsiteX87" fmla="*/ 1582208 w 2359025"/>
                  <a:gd name="connsiteY87" fmla="*/ 1218142 h 2823634"/>
                  <a:gd name="connsiteX88" fmla="*/ 1594908 w 2359025"/>
                  <a:gd name="connsiteY88" fmla="*/ 1186392 h 2823634"/>
                  <a:gd name="connsiteX89" fmla="*/ 1563158 w 2359025"/>
                  <a:gd name="connsiteY89" fmla="*/ 1135592 h 2823634"/>
                  <a:gd name="connsiteX90" fmla="*/ 1613958 w 2359025"/>
                  <a:gd name="connsiteY90" fmla="*/ 1122892 h 2823634"/>
                  <a:gd name="connsiteX91" fmla="*/ 1582208 w 2359025"/>
                  <a:gd name="connsiteY91" fmla="*/ 1065742 h 2823634"/>
                  <a:gd name="connsiteX92" fmla="*/ 1620308 w 2359025"/>
                  <a:gd name="connsiteY92" fmla="*/ 1021292 h 2823634"/>
                  <a:gd name="connsiteX93" fmla="*/ 1537758 w 2359025"/>
                  <a:gd name="connsiteY93" fmla="*/ 932392 h 2823634"/>
                  <a:gd name="connsiteX94" fmla="*/ 1525058 w 2359025"/>
                  <a:gd name="connsiteY94" fmla="*/ 830792 h 2823634"/>
                  <a:gd name="connsiteX95" fmla="*/ 1448858 w 2359025"/>
                  <a:gd name="connsiteY95" fmla="*/ 786342 h 2823634"/>
                  <a:gd name="connsiteX96" fmla="*/ 1334558 w 2359025"/>
                  <a:gd name="connsiteY96" fmla="*/ 589492 h 2823634"/>
                  <a:gd name="connsiteX97" fmla="*/ 1359958 w 2359025"/>
                  <a:gd name="connsiteY97" fmla="*/ 392642 h 2823634"/>
                  <a:gd name="connsiteX98" fmla="*/ 1480608 w 2359025"/>
                  <a:gd name="connsiteY98" fmla="*/ 106892 h 2823634"/>
                  <a:gd name="connsiteX99" fmla="*/ 477308 w 2359025"/>
                  <a:gd name="connsiteY99" fmla="*/ 119592 h 2823634"/>
                  <a:gd name="connsiteX0" fmla="*/ 477308 w 2359025"/>
                  <a:gd name="connsiteY0" fmla="*/ 131233 h 2835275"/>
                  <a:gd name="connsiteX1" fmla="*/ 483658 w 2359025"/>
                  <a:gd name="connsiteY1" fmla="*/ 836083 h 2835275"/>
                  <a:gd name="connsiteX2" fmla="*/ 686858 w 2359025"/>
                  <a:gd name="connsiteY2" fmla="*/ 1090083 h 2835275"/>
                  <a:gd name="connsiteX3" fmla="*/ 585258 w 2359025"/>
                  <a:gd name="connsiteY3" fmla="*/ 1242483 h 2835275"/>
                  <a:gd name="connsiteX4" fmla="*/ 490008 w 2359025"/>
                  <a:gd name="connsiteY4" fmla="*/ 1255183 h 2835275"/>
                  <a:gd name="connsiteX5" fmla="*/ 432858 w 2359025"/>
                  <a:gd name="connsiteY5" fmla="*/ 1198033 h 2835275"/>
                  <a:gd name="connsiteX6" fmla="*/ 388408 w 2359025"/>
                  <a:gd name="connsiteY6" fmla="*/ 1217083 h 2835275"/>
                  <a:gd name="connsiteX7" fmla="*/ 369358 w 2359025"/>
                  <a:gd name="connsiteY7" fmla="*/ 1267883 h 2835275"/>
                  <a:gd name="connsiteX8" fmla="*/ 51858 w 2359025"/>
                  <a:gd name="connsiteY8" fmla="*/ 1331383 h 2835275"/>
                  <a:gd name="connsiteX9" fmla="*/ 58208 w 2359025"/>
                  <a:gd name="connsiteY9" fmla="*/ 1521883 h 2835275"/>
                  <a:gd name="connsiteX10" fmla="*/ 121708 w 2359025"/>
                  <a:gd name="connsiteY10" fmla="*/ 1623483 h 2835275"/>
                  <a:gd name="connsiteX11" fmla="*/ 261408 w 2359025"/>
                  <a:gd name="connsiteY11" fmla="*/ 1585383 h 2835275"/>
                  <a:gd name="connsiteX12" fmla="*/ 521758 w 2359025"/>
                  <a:gd name="connsiteY12" fmla="*/ 1636183 h 2835275"/>
                  <a:gd name="connsiteX13" fmla="*/ 623358 w 2359025"/>
                  <a:gd name="connsiteY13" fmla="*/ 1801283 h 2835275"/>
                  <a:gd name="connsiteX14" fmla="*/ 712258 w 2359025"/>
                  <a:gd name="connsiteY14" fmla="*/ 1807633 h 2835275"/>
                  <a:gd name="connsiteX15" fmla="*/ 737658 w 2359025"/>
                  <a:gd name="connsiteY15" fmla="*/ 1896533 h 2835275"/>
                  <a:gd name="connsiteX16" fmla="*/ 940858 w 2359025"/>
                  <a:gd name="connsiteY16" fmla="*/ 1902883 h 2835275"/>
                  <a:gd name="connsiteX17" fmla="*/ 966258 w 2359025"/>
                  <a:gd name="connsiteY17" fmla="*/ 1991783 h 2835275"/>
                  <a:gd name="connsiteX18" fmla="*/ 921808 w 2359025"/>
                  <a:gd name="connsiteY18" fmla="*/ 2106083 h 2835275"/>
                  <a:gd name="connsiteX19" fmla="*/ 1023408 w 2359025"/>
                  <a:gd name="connsiteY19" fmla="*/ 2220383 h 2835275"/>
                  <a:gd name="connsiteX20" fmla="*/ 1125008 w 2359025"/>
                  <a:gd name="connsiteY20" fmla="*/ 2220383 h 2835275"/>
                  <a:gd name="connsiteX21" fmla="*/ 1232958 w 2359025"/>
                  <a:gd name="connsiteY21" fmla="*/ 2214033 h 2835275"/>
                  <a:gd name="connsiteX22" fmla="*/ 1315508 w 2359025"/>
                  <a:gd name="connsiteY22" fmla="*/ 2239433 h 2835275"/>
                  <a:gd name="connsiteX23" fmla="*/ 1379008 w 2359025"/>
                  <a:gd name="connsiteY23" fmla="*/ 2239433 h 2835275"/>
                  <a:gd name="connsiteX24" fmla="*/ 1417108 w 2359025"/>
                  <a:gd name="connsiteY24" fmla="*/ 2321983 h 2835275"/>
                  <a:gd name="connsiteX25" fmla="*/ 1461558 w 2359025"/>
                  <a:gd name="connsiteY25" fmla="*/ 2442633 h 2835275"/>
                  <a:gd name="connsiteX26" fmla="*/ 1575858 w 2359025"/>
                  <a:gd name="connsiteY26" fmla="*/ 2417233 h 2835275"/>
                  <a:gd name="connsiteX27" fmla="*/ 1601258 w 2359025"/>
                  <a:gd name="connsiteY27" fmla="*/ 2480733 h 2835275"/>
                  <a:gd name="connsiteX28" fmla="*/ 1766358 w 2359025"/>
                  <a:gd name="connsiteY28" fmla="*/ 2544233 h 2835275"/>
                  <a:gd name="connsiteX29" fmla="*/ 1867958 w 2359025"/>
                  <a:gd name="connsiteY29" fmla="*/ 2645833 h 2835275"/>
                  <a:gd name="connsiteX30" fmla="*/ 1969558 w 2359025"/>
                  <a:gd name="connsiteY30" fmla="*/ 2702983 h 2835275"/>
                  <a:gd name="connsiteX31" fmla="*/ 1975908 w 2359025"/>
                  <a:gd name="connsiteY31" fmla="*/ 2607733 h 2835275"/>
                  <a:gd name="connsiteX32" fmla="*/ 2039408 w 2359025"/>
                  <a:gd name="connsiteY32" fmla="*/ 2652183 h 2835275"/>
                  <a:gd name="connsiteX33" fmla="*/ 2109258 w 2359025"/>
                  <a:gd name="connsiteY33" fmla="*/ 2766483 h 2835275"/>
                  <a:gd name="connsiteX34" fmla="*/ 2153708 w 2359025"/>
                  <a:gd name="connsiteY34" fmla="*/ 2804583 h 2835275"/>
                  <a:gd name="connsiteX35" fmla="*/ 2210858 w 2359025"/>
                  <a:gd name="connsiteY35" fmla="*/ 2829983 h 2835275"/>
                  <a:gd name="connsiteX36" fmla="*/ 2198158 w 2359025"/>
                  <a:gd name="connsiteY36" fmla="*/ 2772833 h 2835275"/>
                  <a:gd name="connsiteX37" fmla="*/ 2242608 w 2359025"/>
                  <a:gd name="connsiteY37" fmla="*/ 2696633 h 2835275"/>
                  <a:gd name="connsiteX38" fmla="*/ 2299758 w 2359025"/>
                  <a:gd name="connsiteY38" fmla="*/ 2690283 h 2835275"/>
                  <a:gd name="connsiteX39" fmla="*/ 2299758 w 2359025"/>
                  <a:gd name="connsiteY39" fmla="*/ 2626783 h 2835275"/>
                  <a:gd name="connsiteX40" fmla="*/ 2274358 w 2359025"/>
                  <a:gd name="connsiteY40" fmla="*/ 2575983 h 2835275"/>
                  <a:gd name="connsiteX41" fmla="*/ 2350558 w 2359025"/>
                  <a:gd name="connsiteY41" fmla="*/ 2582333 h 2835275"/>
                  <a:gd name="connsiteX42" fmla="*/ 2325158 w 2359025"/>
                  <a:gd name="connsiteY42" fmla="*/ 2506133 h 2835275"/>
                  <a:gd name="connsiteX43" fmla="*/ 2236258 w 2359025"/>
                  <a:gd name="connsiteY43" fmla="*/ 2550583 h 2835275"/>
                  <a:gd name="connsiteX44" fmla="*/ 2210858 w 2359025"/>
                  <a:gd name="connsiteY44" fmla="*/ 2468033 h 2835275"/>
                  <a:gd name="connsiteX45" fmla="*/ 2141008 w 2359025"/>
                  <a:gd name="connsiteY45" fmla="*/ 2366433 h 2835275"/>
                  <a:gd name="connsiteX46" fmla="*/ 2039408 w 2359025"/>
                  <a:gd name="connsiteY46" fmla="*/ 2436283 h 2835275"/>
                  <a:gd name="connsiteX47" fmla="*/ 2020358 w 2359025"/>
                  <a:gd name="connsiteY47" fmla="*/ 2347383 h 2835275"/>
                  <a:gd name="connsiteX48" fmla="*/ 1893358 w 2359025"/>
                  <a:gd name="connsiteY48" fmla="*/ 2353733 h 2835275"/>
                  <a:gd name="connsiteX49" fmla="*/ 1918758 w 2359025"/>
                  <a:gd name="connsiteY49" fmla="*/ 2309283 h 2835275"/>
                  <a:gd name="connsiteX50" fmla="*/ 1683808 w 2359025"/>
                  <a:gd name="connsiteY50" fmla="*/ 2290233 h 2835275"/>
                  <a:gd name="connsiteX51" fmla="*/ 1696508 w 2359025"/>
                  <a:gd name="connsiteY51" fmla="*/ 2239433 h 2835275"/>
                  <a:gd name="connsiteX52" fmla="*/ 1734608 w 2359025"/>
                  <a:gd name="connsiteY52" fmla="*/ 2214033 h 2835275"/>
                  <a:gd name="connsiteX53" fmla="*/ 1626658 w 2359025"/>
                  <a:gd name="connsiteY53" fmla="*/ 2163233 h 2835275"/>
                  <a:gd name="connsiteX54" fmla="*/ 1550458 w 2359025"/>
                  <a:gd name="connsiteY54" fmla="*/ 2106083 h 2835275"/>
                  <a:gd name="connsiteX55" fmla="*/ 1467908 w 2359025"/>
                  <a:gd name="connsiteY55" fmla="*/ 1979083 h 2835275"/>
                  <a:gd name="connsiteX56" fmla="*/ 1601258 w 2359025"/>
                  <a:gd name="connsiteY56" fmla="*/ 1991783 h 2835275"/>
                  <a:gd name="connsiteX57" fmla="*/ 1537758 w 2359025"/>
                  <a:gd name="connsiteY57" fmla="*/ 1890183 h 2835275"/>
                  <a:gd name="connsiteX58" fmla="*/ 1601258 w 2359025"/>
                  <a:gd name="connsiteY58" fmla="*/ 1877483 h 2835275"/>
                  <a:gd name="connsiteX59" fmla="*/ 1575858 w 2359025"/>
                  <a:gd name="connsiteY59" fmla="*/ 1826683 h 2835275"/>
                  <a:gd name="connsiteX60" fmla="*/ 1633008 w 2359025"/>
                  <a:gd name="connsiteY60" fmla="*/ 1801283 h 2835275"/>
                  <a:gd name="connsiteX61" fmla="*/ 1664758 w 2359025"/>
                  <a:gd name="connsiteY61" fmla="*/ 1826683 h 2835275"/>
                  <a:gd name="connsiteX62" fmla="*/ 1728258 w 2359025"/>
                  <a:gd name="connsiteY62" fmla="*/ 1820333 h 2835275"/>
                  <a:gd name="connsiteX63" fmla="*/ 1753658 w 2359025"/>
                  <a:gd name="connsiteY63" fmla="*/ 1744133 h 2835275"/>
                  <a:gd name="connsiteX64" fmla="*/ 1715558 w 2359025"/>
                  <a:gd name="connsiteY64" fmla="*/ 1744133 h 2835275"/>
                  <a:gd name="connsiteX65" fmla="*/ 1740958 w 2359025"/>
                  <a:gd name="connsiteY65" fmla="*/ 1706033 h 2835275"/>
                  <a:gd name="connsiteX66" fmla="*/ 1867958 w 2359025"/>
                  <a:gd name="connsiteY66" fmla="*/ 1794933 h 2835275"/>
                  <a:gd name="connsiteX67" fmla="*/ 1893358 w 2359025"/>
                  <a:gd name="connsiteY67" fmla="*/ 1737783 h 2835275"/>
                  <a:gd name="connsiteX68" fmla="*/ 1842558 w 2359025"/>
                  <a:gd name="connsiteY68" fmla="*/ 1629833 h 2835275"/>
                  <a:gd name="connsiteX69" fmla="*/ 1810808 w 2359025"/>
                  <a:gd name="connsiteY69" fmla="*/ 1528233 h 2835275"/>
                  <a:gd name="connsiteX70" fmla="*/ 1766358 w 2359025"/>
                  <a:gd name="connsiteY70" fmla="*/ 1515533 h 2835275"/>
                  <a:gd name="connsiteX71" fmla="*/ 1836208 w 2359025"/>
                  <a:gd name="connsiteY71" fmla="*/ 1439333 h 2835275"/>
                  <a:gd name="connsiteX72" fmla="*/ 1779058 w 2359025"/>
                  <a:gd name="connsiteY72" fmla="*/ 1363133 h 2835275"/>
                  <a:gd name="connsiteX73" fmla="*/ 1760008 w 2359025"/>
                  <a:gd name="connsiteY73" fmla="*/ 1432983 h 2835275"/>
                  <a:gd name="connsiteX74" fmla="*/ 1664758 w 2359025"/>
                  <a:gd name="connsiteY74" fmla="*/ 1477433 h 2835275"/>
                  <a:gd name="connsiteX75" fmla="*/ 1639358 w 2359025"/>
                  <a:gd name="connsiteY75" fmla="*/ 1642533 h 2835275"/>
                  <a:gd name="connsiteX76" fmla="*/ 1550458 w 2359025"/>
                  <a:gd name="connsiteY76" fmla="*/ 1661583 h 2835275"/>
                  <a:gd name="connsiteX77" fmla="*/ 1480608 w 2359025"/>
                  <a:gd name="connsiteY77" fmla="*/ 1591733 h 2835275"/>
                  <a:gd name="connsiteX78" fmla="*/ 1518708 w 2359025"/>
                  <a:gd name="connsiteY78" fmla="*/ 1534583 h 2835275"/>
                  <a:gd name="connsiteX79" fmla="*/ 1436158 w 2359025"/>
                  <a:gd name="connsiteY79" fmla="*/ 1547283 h 2835275"/>
                  <a:gd name="connsiteX80" fmla="*/ 1359958 w 2359025"/>
                  <a:gd name="connsiteY80" fmla="*/ 1540933 h 2835275"/>
                  <a:gd name="connsiteX81" fmla="*/ 1334558 w 2359025"/>
                  <a:gd name="connsiteY81" fmla="*/ 1490133 h 2835275"/>
                  <a:gd name="connsiteX82" fmla="*/ 1404408 w 2359025"/>
                  <a:gd name="connsiteY82" fmla="*/ 1420283 h 2835275"/>
                  <a:gd name="connsiteX83" fmla="*/ 1518708 w 2359025"/>
                  <a:gd name="connsiteY83" fmla="*/ 1471083 h 2835275"/>
                  <a:gd name="connsiteX84" fmla="*/ 1506008 w 2359025"/>
                  <a:gd name="connsiteY84" fmla="*/ 1394883 h 2835275"/>
                  <a:gd name="connsiteX85" fmla="*/ 1575858 w 2359025"/>
                  <a:gd name="connsiteY85" fmla="*/ 1318683 h 2835275"/>
                  <a:gd name="connsiteX86" fmla="*/ 1607608 w 2359025"/>
                  <a:gd name="connsiteY86" fmla="*/ 1280583 h 2835275"/>
                  <a:gd name="connsiteX87" fmla="*/ 1582208 w 2359025"/>
                  <a:gd name="connsiteY87" fmla="*/ 1229783 h 2835275"/>
                  <a:gd name="connsiteX88" fmla="*/ 1594908 w 2359025"/>
                  <a:gd name="connsiteY88" fmla="*/ 1198033 h 2835275"/>
                  <a:gd name="connsiteX89" fmla="*/ 1563158 w 2359025"/>
                  <a:gd name="connsiteY89" fmla="*/ 1147233 h 2835275"/>
                  <a:gd name="connsiteX90" fmla="*/ 1613958 w 2359025"/>
                  <a:gd name="connsiteY90" fmla="*/ 1134533 h 2835275"/>
                  <a:gd name="connsiteX91" fmla="*/ 1582208 w 2359025"/>
                  <a:gd name="connsiteY91" fmla="*/ 1077383 h 2835275"/>
                  <a:gd name="connsiteX92" fmla="*/ 1620308 w 2359025"/>
                  <a:gd name="connsiteY92" fmla="*/ 1032933 h 2835275"/>
                  <a:gd name="connsiteX93" fmla="*/ 1537758 w 2359025"/>
                  <a:gd name="connsiteY93" fmla="*/ 944033 h 2835275"/>
                  <a:gd name="connsiteX94" fmla="*/ 1525058 w 2359025"/>
                  <a:gd name="connsiteY94" fmla="*/ 842433 h 2835275"/>
                  <a:gd name="connsiteX95" fmla="*/ 1448858 w 2359025"/>
                  <a:gd name="connsiteY95" fmla="*/ 797983 h 2835275"/>
                  <a:gd name="connsiteX96" fmla="*/ 1334558 w 2359025"/>
                  <a:gd name="connsiteY96" fmla="*/ 601133 h 2835275"/>
                  <a:gd name="connsiteX97" fmla="*/ 1359958 w 2359025"/>
                  <a:gd name="connsiteY97" fmla="*/ 404283 h 2835275"/>
                  <a:gd name="connsiteX98" fmla="*/ 1480608 w 2359025"/>
                  <a:gd name="connsiteY98" fmla="*/ 118533 h 2835275"/>
                  <a:gd name="connsiteX99" fmla="*/ 972608 w 2359025"/>
                  <a:gd name="connsiteY99" fmla="*/ 48683 h 2835275"/>
                  <a:gd name="connsiteX100" fmla="*/ 477308 w 2359025"/>
                  <a:gd name="connsiteY100" fmla="*/ 131233 h 2835275"/>
                  <a:gd name="connsiteX0" fmla="*/ 477308 w 2359025"/>
                  <a:gd name="connsiteY0" fmla="*/ 131233 h 2835275"/>
                  <a:gd name="connsiteX1" fmla="*/ 483658 w 2359025"/>
                  <a:gd name="connsiteY1" fmla="*/ 836083 h 2835275"/>
                  <a:gd name="connsiteX2" fmla="*/ 686858 w 2359025"/>
                  <a:gd name="connsiteY2" fmla="*/ 1090083 h 2835275"/>
                  <a:gd name="connsiteX3" fmla="*/ 585258 w 2359025"/>
                  <a:gd name="connsiteY3" fmla="*/ 1242483 h 2835275"/>
                  <a:gd name="connsiteX4" fmla="*/ 490008 w 2359025"/>
                  <a:gd name="connsiteY4" fmla="*/ 1255183 h 2835275"/>
                  <a:gd name="connsiteX5" fmla="*/ 432858 w 2359025"/>
                  <a:gd name="connsiteY5" fmla="*/ 1198033 h 2835275"/>
                  <a:gd name="connsiteX6" fmla="*/ 388408 w 2359025"/>
                  <a:gd name="connsiteY6" fmla="*/ 1217083 h 2835275"/>
                  <a:gd name="connsiteX7" fmla="*/ 369358 w 2359025"/>
                  <a:gd name="connsiteY7" fmla="*/ 1267883 h 2835275"/>
                  <a:gd name="connsiteX8" fmla="*/ 51858 w 2359025"/>
                  <a:gd name="connsiteY8" fmla="*/ 1331383 h 2835275"/>
                  <a:gd name="connsiteX9" fmla="*/ 58208 w 2359025"/>
                  <a:gd name="connsiteY9" fmla="*/ 1521883 h 2835275"/>
                  <a:gd name="connsiteX10" fmla="*/ 121708 w 2359025"/>
                  <a:gd name="connsiteY10" fmla="*/ 1623483 h 2835275"/>
                  <a:gd name="connsiteX11" fmla="*/ 261408 w 2359025"/>
                  <a:gd name="connsiteY11" fmla="*/ 1585383 h 2835275"/>
                  <a:gd name="connsiteX12" fmla="*/ 521758 w 2359025"/>
                  <a:gd name="connsiteY12" fmla="*/ 1636183 h 2835275"/>
                  <a:gd name="connsiteX13" fmla="*/ 623358 w 2359025"/>
                  <a:gd name="connsiteY13" fmla="*/ 1801283 h 2835275"/>
                  <a:gd name="connsiteX14" fmla="*/ 712258 w 2359025"/>
                  <a:gd name="connsiteY14" fmla="*/ 1807633 h 2835275"/>
                  <a:gd name="connsiteX15" fmla="*/ 737658 w 2359025"/>
                  <a:gd name="connsiteY15" fmla="*/ 1896533 h 2835275"/>
                  <a:gd name="connsiteX16" fmla="*/ 940858 w 2359025"/>
                  <a:gd name="connsiteY16" fmla="*/ 1902883 h 2835275"/>
                  <a:gd name="connsiteX17" fmla="*/ 966258 w 2359025"/>
                  <a:gd name="connsiteY17" fmla="*/ 1991783 h 2835275"/>
                  <a:gd name="connsiteX18" fmla="*/ 921808 w 2359025"/>
                  <a:gd name="connsiteY18" fmla="*/ 2106083 h 2835275"/>
                  <a:gd name="connsiteX19" fmla="*/ 1023408 w 2359025"/>
                  <a:gd name="connsiteY19" fmla="*/ 2220383 h 2835275"/>
                  <a:gd name="connsiteX20" fmla="*/ 1125008 w 2359025"/>
                  <a:gd name="connsiteY20" fmla="*/ 2220383 h 2835275"/>
                  <a:gd name="connsiteX21" fmla="*/ 1232958 w 2359025"/>
                  <a:gd name="connsiteY21" fmla="*/ 2214033 h 2835275"/>
                  <a:gd name="connsiteX22" fmla="*/ 1315508 w 2359025"/>
                  <a:gd name="connsiteY22" fmla="*/ 2239433 h 2835275"/>
                  <a:gd name="connsiteX23" fmla="*/ 1379008 w 2359025"/>
                  <a:gd name="connsiteY23" fmla="*/ 2239433 h 2835275"/>
                  <a:gd name="connsiteX24" fmla="*/ 1417108 w 2359025"/>
                  <a:gd name="connsiteY24" fmla="*/ 2321983 h 2835275"/>
                  <a:gd name="connsiteX25" fmla="*/ 1461558 w 2359025"/>
                  <a:gd name="connsiteY25" fmla="*/ 2442633 h 2835275"/>
                  <a:gd name="connsiteX26" fmla="*/ 1575858 w 2359025"/>
                  <a:gd name="connsiteY26" fmla="*/ 2417233 h 2835275"/>
                  <a:gd name="connsiteX27" fmla="*/ 1601258 w 2359025"/>
                  <a:gd name="connsiteY27" fmla="*/ 2480733 h 2835275"/>
                  <a:gd name="connsiteX28" fmla="*/ 1766358 w 2359025"/>
                  <a:gd name="connsiteY28" fmla="*/ 2544233 h 2835275"/>
                  <a:gd name="connsiteX29" fmla="*/ 1867958 w 2359025"/>
                  <a:gd name="connsiteY29" fmla="*/ 2645833 h 2835275"/>
                  <a:gd name="connsiteX30" fmla="*/ 1969558 w 2359025"/>
                  <a:gd name="connsiteY30" fmla="*/ 2702983 h 2835275"/>
                  <a:gd name="connsiteX31" fmla="*/ 1975908 w 2359025"/>
                  <a:gd name="connsiteY31" fmla="*/ 2607733 h 2835275"/>
                  <a:gd name="connsiteX32" fmla="*/ 2039408 w 2359025"/>
                  <a:gd name="connsiteY32" fmla="*/ 2652183 h 2835275"/>
                  <a:gd name="connsiteX33" fmla="*/ 2109258 w 2359025"/>
                  <a:gd name="connsiteY33" fmla="*/ 2766483 h 2835275"/>
                  <a:gd name="connsiteX34" fmla="*/ 2153708 w 2359025"/>
                  <a:gd name="connsiteY34" fmla="*/ 2804583 h 2835275"/>
                  <a:gd name="connsiteX35" fmla="*/ 2210858 w 2359025"/>
                  <a:gd name="connsiteY35" fmla="*/ 2829983 h 2835275"/>
                  <a:gd name="connsiteX36" fmla="*/ 2198158 w 2359025"/>
                  <a:gd name="connsiteY36" fmla="*/ 2772833 h 2835275"/>
                  <a:gd name="connsiteX37" fmla="*/ 2242608 w 2359025"/>
                  <a:gd name="connsiteY37" fmla="*/ 2696633 h 2835275"/>
                  <a:gd name="connsiteX38" fmla="*/ 2299758 w 2359025"/>
                  <a:gd name="connsiteY38" fmla="*/ 2690283 h 2835275"/>
                  <a:gd name="connsiteX39" fmla="*/ 2299758 w 2359025"/>
                  <a:gd name="connsiteY39" fmla="*/ 2626783 h 2835275"/>
                  <a:gd name="connsiteX40" fmla="*/ 2274358 w 2359025"/>
                  <a:gd name="connsiteY40" fmla="*/ 2575983 h 2835275"/>
                  <a:gd name="connsiteX41" fmla="*/ 2350558 w 2359025"/>
                  <a:gd name="connsiteY41" fmla="*/ 2582333 h 2835275"/>
                  <a:gd name="connsiteX42" fmla="*/ 2325158 w 2359025"/>
                  <a:gd name="connsiteY42" fmla="*/ 2506133 h 2835275"/>
                  <a:gd name="connsiteX43" fmla="*/ 2236258 w 2359025"/>
                  <a:gd name="connsiteY43" fmla="*/ 2550583 h 2835275"/>
                  <a:gd name="connsiteX44" fmla="*/ 2210858 w 2359025"/>
                  <a:gd name="connsiteY44" fmla="*/ 2468033 h 2835275"/>
                  <a:gd name="connsiteX45" fmla="*/ 2141008 w 2359025"/>
                  <a:gd name="connsiteY45" fmla="*/ 2366433 h 2835275"/>
                  <a:gd name="connsiteX46" fmla="*/ 2039408 w 2359025"/>
                  <a:gd name="connsiteY46" fmla="*/ 2436283 h 2835275"/>
                  <a:gd name="connsiteX47" fmla="*/ 2020358 w 2359025"/>
                  <a:gd name="connsiteY47" fmla="*/ 2347383 h 2835275"/>
                  <a:gd name="connsiteX48" fmla="*/ 1893358 w 2359025"/>
                  <a:gd name="connsiteY48" fmla="*/ 2353733 h 2835275"/>
                  <a:gd name="connsiteX49" fmla="*/ 1918758 w 2359025"/>
                  <a:gd name="connsiteY49" fmla="*/ 2309283 h 2835275"/>
                  <a:gd name="connsiteX50" fmla="*/ 1683808 w 2359025"/>
                  <a:gd name="connsiteY50" fmla="*/ 2290233 h 2835275"/>
                  <a:gd name="connsiteX51" fmla="*/ 1696508 w 2359025"/>
                  <a:gd name="connsiteY51" fmla="*/ 2239433 h 2835275"/>
                  <a:gd name="connsiteX52" fmla="*/ 1734608 w 2359025"/>
                  <a:gd name="connsiteY52" fmla="*/ 2214033 h 2835275"/>
                  <a:gd name="connsiteX53" fmla="*/ 1626658 w 2359025"/>
                  <a:gd name="connsiteY53" fmla="*/ 2163233 h 2835275"/>
                  <a:gd name="connsiteX54" fmla="*/ 1550458 w 2359025"/>
                  <a:gd name="connsiteY54" fmla="*/ 2106083 h 2835275"/>
                  <a:gd name="connsiteX55" fmla="*/ 1467908 w 2359025"/>
                  <a:gd name="connsiteY55" fmla="*/ 1979083 h 2835275"/>
                  <a:gd name="connsiteX56" fmla="*/ 1601258 w 2359025"/>
                  <a:gd name="connsiteY56" fmla="*/ 1991783 h 2835275"/>
                  <a:gd name="connsiteX57" fmla="*/ 1537758 w 2359025"/>
                  <a:gd name="connsiteY57" fmla="*/ 1890183 h 2835275"/>
                  <a:gd name="connsiteX58" fmla="*/ 1601258 w 2359025"/>
                  <a:gd name="connsiteY58" fmla="*/ 1877483 h 2835275"/>
                  <a:gd name="connsiteX59" fmla="*/ 1575858 w 2359025"/>
                  <a:gd name="connsiteY59" fmla="*/ 1826683 h 2835275"/>
                  <a:gd name="connsiteX60" fmla="*/ 1633008 w 2359025"/>
                  <a:gd name="connsiteY60" fmla="*/ 1801283 h 2835275"/>
                  <a:gd name="connsiteX61" fmla="*/ 1664758 w 2359025"/>
                  <a:gd name="connsiteY61" fmla="*/ 1826683 h 2835275"/>
                  <a:gd name="connsiteX62" fmla="*/ 1728258 w 2359025"/>
                  <a:gd name="connsiteY62" fmla="*/ 1820333 h 2835275"/>
                  <a:gd name="connsiteX63" fmla="*/ 1753658 w 2359025"/>
                  <a:gd name="connsiteY63" fmla="*/ 1744133 h 2835275"/>
                  <a:gd name="connsiteX64" fmla="*/ 1715558 w 2359025"/>
                  <a:gd name="connsiteY64" fmla="*/ 1744133 h 2835275"/>
                  <a:gd name="connsiteX65" fmla="*/ 1740958 w 2359025"/>
                  <a:gd name="connsiteY65" fmla="*/ 1706033 h 2835275"/>
                  <a:gd name="connsiteX66" fmla="*/ 1867958 w 2359025"/>
                  <a:gd name="connsiteY66" fmla="*/ 1794933 h 2835275"/>
                  <a:gd name="connsiteX67" fmla="*/ 1893358 w 2359025"/>
                  <a:gd name="connsiteY67" fmla="*/ 1737783 h 2835275"/>
                  <a:gd name="connsiteX68" fmla="*/ 1842558 w 2359025"/>
                  <a:gd name="connsiteY68" fmla="*/ 1629833 h 2835275"/>
                  <a:gd name="connsiteX69" fmla="*/ 1810808 w 2359025"/>
                  <a:gd name="connsiteY69" fmla="*/ 1528233 h 2835275"/>
                  <a:gd name="connsiteX70" fmla="*/ 1766358 w 2359025"/>
                  <a:gd name="connsiteY70" fmla="*/ 1515533 h 2835275"/>
                  <a:gd name="connsiteX71" fmla="*/ 1836208 w 2359025"/>
                  <a:gd name="connsiteY71" fmla="*/ 1439333 h 2835275"/>
                  <a:gd name="connsiteX72" fmla="*/ 1779058 w 2359025"/>
                  <a:gd name="connsiteY72" fmla="*/ 1363133 h 2835275"/>
                  <a:gd name="connsiteX73" fmla="*/ 1760008 w 2359025"/>
                  <a:gd name="connsiteY73" fmla="*/ 1432983 h 2835275"/>
                  <a:gd name="connsiteX74" fmla="*/ 1664758 w 2359025"/>
                  <a:gd name="connsiteY74" fmla="*/ 1477433 h 2835275"/>
                  <a:gd name="connsiteX75" fmla="*/ 1639358 w 2359025"/>
                  <a:gd name="connsiteY75" fmla="*/ 1642533 h 2835275"/>
                  <a:gd name="connsiteX76" fmla="*/ 1550458 w 2359025"/>
                  <a:gd name="connsiteY76" fmla="*/ 1661583 h 2835275"/>
                  <a:gd name="connsiteX77" fmla="*/ 1480608 w 2359025"/>
                  <a:gd name="connsiteY77" fmla="*/ 1591733 h 2835275"/>
                  <a:gd name="connsiteX78" fmla="*/ 1518708 w 2359025"/>
                  <a:gd name="connsiteY78" fmla="*/ 1534583 h 2835275"/>
                  <a:gd name="connsiteX79" fmla="*/ 1436158 w 2359025"/>
                  <a:gd name="connsiteY79" fmla="*/ 1547283 h 2835275"/>
                  <a:gd name="connsiteX80" fmla="*/ 1359958 w 2359025"/>
                  <a:gd name="connsiteY80" fmla="*/ 1540933 h 2835275"/>
                  <a:gd name="connsiteX81" fmla="*/ 1334558 w 2359025"/>
                  <a:gd name="connsiteY81" fmla="*/ 1490133 h 2835275"/>
                  <a:gd name="connsiteX82" fmla="*/ 1404408 w 2359025"/>
                  <a:gd name="connsiteY82" fmla="*/ 1420283 h 2835275"/>
                  <a:gd name="connsiteX83" fmla="*/ 1518708 w 2359025"/>
                  <a:gd name="connsiteY83" fmla="*/ 1471083 h 2835275"/>
                  <a:gd name="connsiteX84" fmla="*/ 1506008 w 2359025"/>
                  <a:gd name="connsiteY84" fmla="*/ 1394883 h 2835275"/>
                  <a:gd name="connsiteX85" fmla="*/ 1575858 w 2359025"/>
                  <a:gd name="connsiteY85" fmla="*/ 1318683 h 2835275"/>
                  <a:gd name="connsiteX86" fmla="*/ 1607608 w 2359025"/>
                  <a:gd name="connsiteY86" fmla="*/ 1280583 h 2835275"/>
                  <a:gd name="connsiteX87" fmla="*/ 1582208 w 2359025"/>
                  <a:gd name="connsiteY87" fmla="*/ 1229783 h 2835275"/>
                  <a:gd name="connsiteX88" fmla="*/ 1594908 w 2359025"/>
                  <a:gd name="connsiteY88" fmla="*/ 1198033 h 2835275"/>
                  <a:gd name="connsiteX89" fmla="*/ 1563158 w 2359025"/>
                  <a:gd name="connsiteY89" fmla="*/ 1147233 h 2835275"/>
                  <a:gd name="connsiteX90" fmla="*/ 1613958 w 2359025"/>
                  <a:gd name="connsiteY90" fmla="*/ 1134533 h 2835275"/>
                  <a:gd name="connsiteX91" fmla="*/ 1582208 w 2359025"/>
                  <a:gd name="connsiteY91" fmla="*/ 1077383 h 2835275"/>
                  <a:gd name="connsiteX92" fmla="*/ 1620308 w 2359025"/>
                  <a:gd name="connsiteY92" fmla="*/ 1032933 h 2835275"/>
                  <a:gd name="connsiteX93" fmla="*/ 1537758 w 2359025"/>
                  <a:gd name="connsiteY93" fmla="*/ 944033 h 2835275"/>
                  <a:gd name="connsiteX94" fmla="*/ 1525058 w 2359025"/>
                  <a:gd name="connsiteY94" fmla="*/ 842433 h 2835275"/>
                  <a:gd name="connsiteX95" fmla="*/ 1448858 w 2359025"/>
                  <a:gd name="connsiteY95" fmla="*/ 797983 h 2835275"/>
                  <a:gd name="connsiteX96" fmla="*/ 1334558 w 2359025"/>
                  <a:gd name="connsiteY96" fmla="*/ 601133 h 2835275"/>
                  <a:gd name="connsiteX97" fmla="*/ 1359958 w 2359025"/>
                  <a:gd name="connsiteY97" fmla="*/ 404283 h 2835275"/>
                  <a:gd name="connsiteX98" fmla="*/ 1480608 w 2359025"/>
                  <a:gd name="connsiteY98" fmla="*/ 118533 h 2835275"/>
                  <a:gd name="connsiteX99" fmla="*/ 944803 w 2359025"/>
                  <a:gd name="connsiteY99" fmla="*/ 130153 h 2835275"/>
                  <a:gd name="connsiteX100" fmla="*/ 477308 w 2359025"/>
                  <a:gd name="connsiteY100" fmla="*/ 131233 h 2835275"/>
                  <a:gd name="connsiteX0" fmla="*/ 477308 w 2359025"/>
                  <a:gd name="connsiteY0" fmla="*/ 128058 h 2832100"/>
                  <a:gd name="connsiteX1" fmla="*/ 483658 w 2359025"/>
                  <a:gd name="connsiteY1" fmla="*/ 832908 h 2832100"/>
                  <a:gd name="connsiteX2" fmla="*/ 686858 w 2359025"/>
                  <a:gd name="connsiteY2" fmla="*/ 1086908 h 2832100"/>
                  <a:gd name="connsiteX3" fmla="*/ 585258 w 2359025"/>
                  <a:gd name="connsiteY3" fmla="*/ 1239308 h 2832100"/>
                  <a:gd name="connsiteX4" fmla="*/ 490008 w 2359025"/>
                  <a:gd name="connsiteY4" fmla="*/ 1252008 h 2832100"/>
                  <a:gd name="connsiteX5" fmla="*/ 432858 w 2359025"/>
                  <a:gd name="connsiteY5" fmla="*/ 1194858 h 2832100"/>
                  <a:gd name="connsiteX6" fmla="*/ 388408 w 2359025"/>
                  <a:gd name="connsiteY6" fmla="*/ 1213908 h 2832100"/>
                  <a:gd name="connsiteX7" fmla="*/ 369358 w 2359025"/>
                  <a:gd name="connsiteY7" fmla="*/ 1264708 h 2832100"/>
                  <a:gd name="connsiteX8" fmla="*/ 51858 w 2359025"/>
                  <a:gd name="connsiteY8" fmla="*/ 1328208 h 2832100"/>
                  <a:gd name="connsiteX9" fmla="*/ 58208 w 2359025"/>
                  <a:gd name="connsiteY9" fmla="*/ 1518708 h 2832100"/>
                  <a:gd name="connsiteX10" fmla="*/ 121708 w 2359025"/>
                  <a:gd name="connsiteY10" fmla="*/ 1620308 h 2832100"/>
                  <a:gd name="connsiteX11" fmla="*/ 261408 w 2359025"/>
                  <a:gd name="connsiteY11" fmla="*/ 1582208 h 2832100"/>
                  <a:gd name="connsiteX12" fmla="*/ 521758 w 2359025"/>
                  <a:gd name="connsiteY12" fmla="*/ 1633008 h 2832100"/>
                  <a:gd name="connsiteX13" fmla="*/ 623358 w 2359025"/>
                  <a:gd name="connsiteY13" fmla="*/ 1798108 h 2832100"/>
                  <a:gd name="connsiteX14" fmla="*/ 712258 w 2359025"/>
                  <a:gd name="connsiteY14" fmla="*/ 1804458 h 2832100"/>
                  <a:gd name="connsiteX15" fmla="*/ 737658 w 2359025"/>
                  <a:gd name="connsiteY15" fmla="*/ 1893358 h 2832100"/>
                  <a:gd name="connsiteX16" fmla="*/ 940858 w 2359025"/>
                  <a:gd name="connsiteY16" fmla="*/ 1899708 h 2832100"/>
                  <a:gd name="connsiteX17" fmla="*/ 966258 w 2359025"/>
                  <a:gd name="connsiteY17" fmla="*/ 1988608 h 2832100"/>
                  <a:gd name="connsiteX18" fmla="*/ 921808 w 2359025"/>
                  <a:gd name="connsiteY18" fmla="*/ 2102908 h 2832100"/>
                  <a:gd name="connsiteX19" fmla="*/ 1023408 w 2359025"/>
                  <a:gd name="connsiteY19" fmla="*/ 2217208 h 2832100"/>
                  <a:gd name="connsiteX20" fmla="*/ 1125008 w 2359025"/>
                  <a:gd name="connsiteY20" fmla="*/ 2217208 h 2832100"/>
                  <a:gd name="connsiteX21" fmla="*/ 1232958 w 2359025"/>
                  <a:gd name="connsiteY21" fmla="*/ 2210858 h 2832100"/>
                  <a:gd name="connsiteX22" fmla="*/ 1315508 w 2359025"/>
                  <a:gd name="connsiteY22" fmla="*/ 2236258 h 2832100"/>
                  <a:gd name="connsiteX23" fmla="*/ 1379008 w 2359025"/>
                  <a:gd name="connsiteY23" fmla="*/ 2236258 h 2832100"/>
                  <a:gd name="connsiteX24" fmla="*/ 1417108 w 2359025"/>
                  <a:gd name="connsiteY24" fmla="*/ 2318808 h 2832100"/>
                  <a:gd name="connsiteX25" fmla="*/ 1461558 w 2359025"/>
                  <a:gd name="connsiteY25" fmla="*/ 2439458 h 2832100"/>
                  <a:gd name="connsiteX26" fmla="*/ 1575858 w 2359025"/>
                  <a:gd name="connsiteY26" fmla="*/ 2414058 h 2832100"/>
                  <a:gd name="connsiteX27" fmla="*/ 1601258 w 2359025"/>
                  <a:gd name="connsiteY27" fmla="*/ 2477558 h 2832100"/>
                  <a:gd name="connsiteX28" fmla="*/ 1766358 w 2359025"/>
                  <a:gd name="connsiteY28" fmla="*/ 2541058 h 2832100"/>
                  <a:gd name="connsiteX29" fmla="*/ 1867958 w 2359025"/>
                  <a:gd name="connsiteY29" fmla="*/ 2642658 h 2832100"/>
                  <a:gd name="connsiteX30" fmla="*/ 1969558 w 2359025"/>
                  <a:gd name="connsiteY30" fmla="*/ 2699808 h 2832100"/>
                  <a:gd name="connsiteX31" fmla="*/ 1975908 w 2359025"/>
                  <a:gd name="connsiteY31" fmla="*/ 2604558 h 2832100"/>
                  <a:gd name="connsiteX32" fmla="*/ 2039408 w 2359025"/>
                  <a:gd name="connsiteY32" fmla="*/ 2649008 h 2832100"/>
                  <a:gd name="connsiteX33" fmla="*/ 2109258 w 2359025"/>
                  <a:gd name="connsiteY33" fmla="*/ 2763308 h 2832100"/>
                  <a:gd name="connsiteX34" fmla="*/ 2153708 w 2359025"/>
                  <a:gd name="connsiteY34" fmla="*/ 2801408 h 2832100"/>
                  <a:gd name="connsiteX35" fmla="*/ 2210858 w 2359025"/>
                  <a:gd name="connsiteY35" fmla="*/ 2826808 h 2832100"/>
                  <a:gd name="connsiteX36" fmla="*/ 2198158 w 2359025"/>
                  <a:gd name="connsiteY36" fmla="*/ 2769658 h 2832100"/>
                  <a:gd name="connsiteX37" fmla="*/ 2242608 w 2359025"/>
                  <a:gd name="connsiteY37" fmla="*/ 2693458 h 2832100"/>
                  <a:gd name="connsiteX38" fmla="*/ 2299758 w 2359025"/>
                  <a:gd name="connsiteY38" fmla="*/ 2687108 h 2832100"/>
                  <a:gd name="connsiteX39" fmla="*/ 2299758 w 2359025"/>
                  <a:gd name="connsiteY39" fmla="*/ 2623608 h 2832100"/>
                  <a:gd name="connsiteX40" fmla="*/ 2274358 w 2359025"/>
                  <a:gd name="connsiteY40" fmla="*/ 2572808 h 2832100"/>
                  <a:gd name="connsiteX41" fmla="*/ 2350558 w 2359025"/>
                  <a:gd name="connsiteY41" fmla="*/ 2579158 h 2832100"/>
                  <a:gd name="connsiteX42" fmla="*/ 2325158 w 2359025"/>
                  <a:gd name="connsiteY42" fmla="*/ 2502958 h 2832100"/>
                  <a:gd name="connsiteX43" fmla="*/ 2236258 w 2359025"/>
                  <a:gd name="connsiteY43" fmla="*/ 2547408 h 2832100"/>
                  <a:gd name="connsiteX44" fmla="*/ 2210858 w 2359025"/>
                  <a:gd name="connsiteY44" fmla="*/ 2464858 h 2832100"/>
                  <a:gd name="connsiteX45" fmla="*/ 2141008 w 2359025"/>
                  <a:gd name="connsiteY45" fmla="*/ 2363258 h 2832100"/>
                  <a:gd name="connsiteX46" fmla="*/ 2039408 w 2359025"/>
                  <a:gd name="connsiteY46" fmla="*/ 2433108 h 2832100"/>
                  <a:gd name="connsiteX47" fmla="*/ 2020358 w 2359025"/>
                  <a:gd name="connsiteY47" fmla="*/ 2344208 h 2832100"/>
                  <a:gd name="connsiteX48" fmla="*/ 1893358 w 2359025"/>
                  <a:gd name="connsiteY48" fmla="*/ 2350558 h 2832100"/>
                  <a:gd name="connsiteX49" fmla="*/ 1918758 w 2359025"/>
                  <a:gd name="connsiteY49" fmla="*/ 2306108 h 2832100"/>
                  <a:gd name="connsiteX50" fmla="*/ 1683808 w 2359025"/>
                  <a:gd name="connsiteY50" fmla="*/ 2287058 h 2832100"/>
                  <a:gd name="connsiteX51" fmla="*/ 1696508 w 2359025"/>
                  <a:gd name="connsiteY51" fmla="*/ 2236258 h 2832100"/>
                  <a:gd name="connsiteX52" fmla="*/ 1734608 w 2359025"/>
                  <a:gd name="connsiteY52" fmla="*/ 2210858 h 2832100"/>
                  <a:gd name="connsiteX53" fmla="*/ 1626658 w 2359025"/>
                  <a:gd name="connsiteY53" fmla="*/ 2160058 h 2832100"/>
                  <a:gd name="connsiteX54" fmla="*/ 1550458 w 2359025"/>
                  <a:gd name="connsiteY54" fmla="*/ 2102908 h 2832100"/>
                  <a:gd name="connsiteX55" fmla="*/ 1467908 w 2359025"/>
                  <a:gd name="connsiteY55" fmla="*/ 1975908 h 2832100"/>
                  <a:gd name="connsiteX56" fmla="*/ 1601258 w 2359025"/>
                  <a:gd name="connsiteY56" fmla="*/ 1988608 h 2832100"/>
                  <a:gd name="connsiteX57" fmla="*/ 1537758 w 2359025"/>
                  <a:gd name="connsiteY57" fmla="*/ 1887008 h 2832100"/>
                  <a:gd name="connsiteX58" fmla="*/ 1601258 w 2359025"/>
                  <a:gd name="connsiteY58" fmla="*/ 1874308 h 2832100"/>
                  <a:gd name="connsiteX59" fmla="*/ 1575858 w 2359025"/>
                  <a:gd name="connsiteY59" fmla="*/ 1823508 h 2832100"/>
                  <a:gd name="connsiteX60" fmla="*/ 1633008 w 2359025"/>
                  <a:gd name="connsiteY60" fmla="*/ 1798108 h 2832100"/>
                  <a:gd name="connsiteX61" fmla="*/ 1664758 w 2359025"/>
                  <a:gd name="connsiteY61" fmla="*/ 1823508 h 2832100"/>
                  <a:gd name="connsiteX62" fmla="*/ 1728258 w 2359025"/>
                  <a:gd name="connsiteY62" fmla="*/ 1817158 h 2832100"/>
                  <a:gd name="connsiteX63" fmla="*/ 1753658 w 2359025"/>
                  <a:gd name="connsiteY63" fmla="*/ 1740958 h 2832100"/>
                  <a:gd name="connsiteX64" fmla="*/ 1715558 w 2359025"/>
                  <a:gd name="connsiteY64" fmla="*/ 1740958 h 2832100"/>
                  <a:gd name="connsiteX65" fmla="*/ 1740958 w 2359025"/>
                  <a:gd name="connsiteY65" fmla="*/ 1702858 h 2832100"/>
                  <a:gd name="connsiteX66" fmla="*/ 1867958 w 2359025"/>
                  <a:gd name="connsiteY66" fmla="*/ 1791758 h 2832100"/>
                  <a:gd name="connsiteX67" fmla="*/ 1893358 w 2359025"/>
                  <a:gd name="connsiteY67" fmla="*/ 1734608 h 2832100"/>
                  <a:gd name="connsiteX68" fmla="*/ 1842558 w 2359025"/>
                  <a:gd name="connsiteY68" fmla="*/ 1626658 h 2832100"/>
                  <a:gd name="connsiteX69" fmla="*/ 1810808 w 2359025"/>
                  <a:gd name="connsiteY69" fmla="*/ 1525058 h 2832100"/>
                  <a:gd name="connsiteX70" fmla="*/ 1766358 w 2359025"/>
                  <a:gd name="connsiteY70" fmla="*/ 1512358 h 2832100"/>
                  <a:gd name="connsiteX71" fmla="*/ 1836208 w 2359025"/>
                  <a:gd name="connsiteY71" fmla="*/ 1436158 h 2832100"/>
                  <a:gd name="connsiteX72" fmla="*/ 1779058 w 2359025"/>
                  <a:gd name="connsiteY72" fmla="*/ 1359958 h 2832100"/>
                  <a:gd name="connsiteX73" fmla="*/ 1760008 w 2359025"/>
                  <a:gd name="connsiteY73" fmla="*/ 1429808 h 2832100"/>
                  <a:gd name="connsiteX74" fmla="*/ 1664758 w 2359025"/>
                  <a:gd name="connsiteY74" fmla="*/ 1474258 h 2832100"/>
                  <a:gd name="connsiteX75" fmla="*/ 1639358 w 2359025"/>
                  <a:gd name="connsiteY75" fmla="*/ 1639358 h 2832100"/>
                  <a:gd name="connsiteX76" fmla="*/ 1550458 w 2359025"/>
                  <a:gd name="connsiteY76" fmla="*/ 1658408 h 2832100"/>
                  <a:gd name="connsiteX77" fmla="*/ 1480608 w 2359025"/>
                  <a:gd name="connsiteY77" fmla="*/ 1588558 h 2832100"/>
                  <a:gd name="connsiteX78" fmla="*/ 1518708 w 2359025"/>
                  <a:gd name="connsiteY78" fmla="*/ 1531408 h 2832100"/>
                  <a:gd name="connsiteX79" fmla="*/ 1436158 w 2359025"/>
                  <a:gd name="connsiteY79" fmla="*/ 1544108 h 2832100"/>
                  <a:gd name="connsiteX80" fmla="*/ 1359958 w 2359025"/>
                  <a:gd name="connsiteY80" fmla="*/ 1537758 h 2832100"/>
                  <a:gd name="connsiteX81" fmla="*/ 1334558 w 2359025"/>
                  <a:gd name="connsiteY81" fmla="*/ 1486958 h 2832100"/>
                  <a:gd name="connsiteX82" fmla="*/ 1404408 w 2359025"/>
                  <a:gd name="connsiteY82" fmla="*/ 1417108 h 2832100"/>
                  <a:gd name="connsiteX83" fmla="*/ 1518708 w 2359025"/>
                  <a:gd name="connsiteY83" fmla="*/ 1467908 h 2832100"/>
                  <a:gd name="connsiteX84" fmla="*/ 1506008 w 2359025"/>
                  <a:gd name="connsiteY84" fmla="*/ 1391708 h 2832100"/>
                  <a:gd name="connsiteX85" fmla="*/ 1575858 w 2359025"/>
                  <a:gd name="connsiteY85" fmla="*/ 1315508 h 2832100"/>
                  <a:gd name="connsiteX86" fmla="*/ 1607608 w 2359025"/>
                  <a:gd name="connsiteY86" fmla="*/ 1277408 h 2832100"/>
                  <a:gd name="connsiteX87" fmla="*/ 1582208 w 2359025"/>
                  <a:gd name="connsiteY87" fmla="*/ 1226608 h 2832100"/>
                  <a:gd name="connsiteX88" fmla="*/ 1594908 w 2359025"/>
                  <a:gd name="connsiteY88" fmla="*/ 1194858 h 2832100"/>
                  <a:gd name="connsiteX89" fmla="*/ 1563158 w 2359025"/>
                  <a:gd name="connsiteY89" fmla="*/ 1144058 h 2832100"/>
                  <a:gd name="connsiteX90" fmla="*/ 1613958 w 2359025"/>
                  <a:gd name="connsiteY90" fmla="*/ 1131358 h 2832100"/>
                  <a:gd name="connsiteX91" fmla="*/ 1582208 w 2359025"/>
                  <a:gd name="connsiteY91" fmla="*/ 1074208 h 2832100"/>
                  <a:gd name="connsiteX92" fmla="*/ 1620308 w 2359025"/>
                  <a:gd name="connsiteY92" fmla="*/ 1029758 h 2832100"/>
                  <a:gd name="connsiteX93" fmla="*/ 1537758 w 2359025"/>
                  <a:gd name="connsiteY93" fmla="*/ 940858 h 2832100"/>
                  <a:gd name="connsiteX94" fmla="*/ 1525058 w 2359025"/>
                  <a:gd name="connsiteY94" fmla="*/ 839258 h 2832100"/>
                  <a:gd name="connsiteX95" fmla="*/ 1448858 w 2359025"/>
                  <a:gd name="connsiteY95" fmla="*/ 794808 h 2832100"/>
                  <a:gd name="connsiteX96" fmla="*/ 1334558 w 2359025"/>
                  <a:gd name="connsiteY96" fmla="*/ 597958 h 2832100"/>
                  <a:gd name="connsiteX97" fmla="*/ 1359958 w 2359025"/>
                  <a:gd name="connsiteY97" fmla="*/ 401108 h 2832100"/>
                  <a:gd name="connsiteX98" fmla="*/ 1480608 w 2359025"/>
                  <a:gd name="connsiteY98" fmla="*/ 115358 h 2832100"/>
                  <a:gd name="connsiteX99" fmla="*/ 944803 w 2359025"/>
                  <a:gd name="connsiteY99" fmla="*/ 126978 h 2832100"/>
                  <a:gd name="connsiteX100" fmla="*/ 617008 w 2359025"/>
                  <a:gd name="connsiteY100" fmla="*/ 64559 h 2832100"/>
                  <a:gd name="connsiteX101" fmla="*/ 477308 w 2359025"/>
                  <a:gd name="connsiteY101" fmla="*/ 128058 h 2832100"/>
                  <a:gd name="connsiteX0" fmla="*/ 477308 w 2359025"/>
                  <a:gd name="connsiteY0" fmla="*/ 128058 h 2832100"/>
                  <a:gd name="connsiteX1" fmla="*/ 483658 w 2359025"/>
                  <a:gd name="connsiteY1" fmla="*/ 832908 h 2832100"/>
                  <a:gd name="connsiteX2" fmla="*/ 686858 w 2359025"/>
                  <a:gd name="connsiteY2" fmla="*/ 1086908 h 2832100"/>
                  <a:gd name="connsiteX3" fmla="*/ 585258 w 2359025"/>
                  <a:gd name="connsiteY3" fmla="*/ 1239308 h 2832100"/>
                  <a:gd name="connsiteX4" fmla="*/ 490008 w 2359025"/>
                  <a:gd name="connsiteY4" fmla="*/ 1252008 h 2832100"/>
                  <a:gd name="connsiteX5" fmla="*/ 432858 w 2359025"/>
                  <a:gd name="connsiteY5" fmla="*/ 1194858 h 2832100"/>
                  <a:gd name="connsiteX6" fmla="*/ 388408 w 2359025"/>
                  <a:gd name="connsiteY6" fmla="*/ 1213908 h 2832100"/>
                  <a:gd name="connsiteX7" fmla="*/ 369358 w 2359025"/>
                  <a:gd name="connsiteY7" fmla="*/ 1264708 h 2832100"/>
                  <a:gd name="connsiteX8" fmla="*/ 51858 w 2359025"/>
                  <a:gd name="connsiteY8" fmla="*/ 1328208 h 2832100"/>
                  <a:gd name="connsiteX9" fmla="*/ 58208 w 2359025"/>
                  <a:gd name="connsiteY9" fmla="*/ 1518708 h 2832100"/>
                  <a:gd name="connsiteX10" fmla="*/ 121708 w 2359025"/>
                  <a:gd name="connsiteY10" fmla="*/ 1620308 h 2832100"/>
                  <a:gd name="connsiteX11" fmla="*/ 261408 w 2359025"/>
                  <a:gd name="connsiteY11" fmla="*/ 1582208 h 2832100"/>
                  <a:gd name="connsiteX12" fmla="*/ 521758 w 2359025"/>
                  <a:gd name="connsiteY12" fmla="*/ 1633008 h 2832100"/>
                  <a:gd name="connsiteX13" fmla="*/ 623358 w 2359025"/>
                  <a:gd name="connsiteY13" fmla="*/ 1798108 h 2832100"/>
                  <a:gd name="connsiteX14" fmla="*/ 712258 w 2359025"/>
                  <a:gd name="connsiteY14" fmla="*/ 1804458 h 2832100"/>
                  <a:gd name="connsiteX15" fmla="*/ 737658 w 2359025"/>
                  <a:gd name="connsiteY15" fmla="*/ 1893358 h 2832100"/>
                  <a:gd name="connsiteX16" fmla="*/ 940858 w 2359025"/>
                  <a:gd name="connsiteY16" fmla="*/ 1899708 h 2832100"/>
                  <a:gd name="connsiteX17" fmla="*/ 966258 w 2359025"/>
                  <a:gd name="connsiteY17" fmla="*/ 1988608 h 2832100"/>
                  <a:gd name="connsiteX18" fmla="*/ 921808 w 2359025"/>
                  <a:gd name="connsiteY18" fmla="*/ 2102908 h 2832100"/>
                  <a:gd name="connsiteX19" fmla="*/ 1023408 w 2359025"/>
                  <a:gd name="connsiteY19" fmla="*/ 2217208 h 2832100"/>
                  <a:gd name="connsiteX20" fmla="*/ 1125008 w 2359025"/>
                  <a:gd name="connsiteY20" fmla="*/ 2217208 h 2832100"/>
                  <a:gd name="connsiteX21" fmla="*/ 1232958 w 2359025"/>
                  <a:gd name="connsiteY21" fmla="*/ 2210858 h 2832100"/>
                  <a:gd name="connsiteX22" fmla="*/ 1315508 w 2359025"/>
                  <a:gd name="connsiteY22" fmla="*/ 2236258 h 2832100"/>
                  <a:gd name="connsiteX23" fmla="*/ 1379008 w 2359025"/>
                  <a:gd name="connsiteY23" fmla="*/ 2236258 h 2832100"/>
                  <a:gd name="connsiteX24" fmla="*/ 1417108 w 2359025"/>
                  <a:gd name="connsiteY24" fmla="*/ 2318808 h 2832100"/>
                  <a:gd name="connsiteX25" fmla="*/ 1461558 w 2359025"/>
                  <a:gd name="connsiteY25" fmla="*/ 2439458 h 2832100"/>
                  <a:gd name="connsiteX26" fmla="*/ 1575858 w 2359025"/>
                  <a:gd name="connsiteY26" fmla="*/ 2414058 h 2832100"/>
                  <a:gd name="connsiteX27" fmla="*/ 1601258 w 2359025"/>
                  <a:gd name="connsiteY27" fmla="*/ 2477558 h 2832100"/>
                  <a:gd name="connsiteX28" fmla="*/ 1766358 w 2359025"/>
                  <a:gd name="connsiteY28" fmla="*/ 2541058 h 2832100"/>
                  <a:gd name="connsiteX29" fmla="*/ 1867958 w 2359025"/>
                  <a:gd name="connsiteY29" fmla="*/ 2642658 h 2832100"/>
                  <a:gd name="connsiteX30" fmla="*/ 1969558 w 2359025"/>
                  <a:gd name="connsiteY30" fmla="*/ 2699808 h 2832100"/>
                  <a:gd name="connsiteX31" fmla="*/ 1975908 w 2359025"/>
                  <a:gd name="connsiteY31" fmla="*/ 2604558 h 2832100"/>
                  <a:gd name="connsiteX32" fmla="*/ 2039408 w 2359025"/>
                  <a:gd name="connsiteY32" fmla="*/ 2649008 h 2832100"/>
                  <a:gd name="connsiteX33" fmla="*/ 2109258 w 2359025"/>
                  <a:gd name="connsiteY33" fmla="*/ 2763308 h 2832100"/>
                  <a:gd name="connsiteX34" fmla="*/ 2153708 w 2359025"/>
                  <a:gd name="connsiteY34" fmla="*/ 2801408 h 2832100"/>
                  <a:gd name="connsiteX35" fmla="*/ 2210858 w 2359025"/>
                  <a:gd name="connsiteY35" fmla="*/ 2826808 h 2832100"/>
                  <a:gd name="connsiteX36" fmla="*/ 2198158 w 2359025"/>
                  <a:gd name="connsiteY36" fmla="*/ 2769658 h 2832100"/>
                  <a:gd name="connsiteX37" fmla="*/ 2242608 w 2359025"/>
                  <a:gd name="connsiteY37" fmla="*/ 2693458 h 2832100"/>
                  <a:gd name="connsiteX38" fmla="*/ 2299758 w 2359025"/>
                  <a:gd name="connsiteY38" fmla="*/ 2687108 h 2832100"/>
                  <a:gd name="connsiteX39" fmla="*/ 2299758 w 2359025"/>
                  <a:gd name="connsiteY39" fmla="*/ 2623608 h 2832100"/>
                  <a:gd name="connsiteX40" fmla="*/ 2274358 w 2359025"/>
                  <a:gd name="connsiteY40" fmla="*/ 2572808 h 2832100"/>
                  <a:gd name="connsiteX41" fmla="*/ 2350558 w 2359025"/>
                  <a:gd name="connsiteY41" fmla="*/ 2579158 h 2832100"/>
                  <a:gd name="connsiteX42" fmla="*/ 2325158 w 2359025"/>
                  <a:gd name="connsiteY42" fmla="*/ 2502958 h 2832100"/>
                  <a:gd name="connsiteX43" fmla="*/ 2236258 w 2359025"/>
                  <a:gd name="connsiteY43" fmla="*/ 2547408 h 2832100"/>
                  <a:gd name="connsiteX44" fmla="*/ 2210858 w 2359025"/>
                  <a:gd name="connsiteY44" fmla="*/ 2464858 h 2832100"/>
                  <a:gd name="connsiteX45" fmla="*/ 2141008 w 2359025"/>
                  <a:gd name="connsiteY45" fmla="*/ 2363258 h 2832100"/>
                  <a:gd name="connsiteX46" fmla="*/ 2039408 w 2359025"/>
                  <a:gd name="connsiteY46" fmla="*/ 2433108 h 2832100"/>
                  <a:gd name="connsiteX47" fmla="*/ 2020358 w 2359025"/>
                  <a:gd name="connsiteY47" fmla="*/ 2344208 h 2832100"/>
                  <a:gd name="connsiteX48" fmla="*/ 1893358 w 2359025"/>
                  <a:gd name="connsiteY48" fmla="*/ 2350558 h 2832100"/>
                  <a:gd name="connsiteX49" fmla="*/ 1918758 w 2359025"/>
                  <a:gd name="connsiteY49" fmla="*/ 2306108 h 2832100"/>
                  <a:gd name="connsiteX50" fmla="*/ 1683808 w 2359025"/>
                  <a:gd name="connsiteY50" fmla="*/ 2287058 h 2832100"/>
                  <a:gd name="connsiteX51" fmla="*/ 1696508 w 2359025"/>
                  <a:gd name="connsiteY51" fmla="*/ 2236258 h 2832100"/>
                  <a:gd name="connsiteX52" fmla="*/ 1734608 w 2359025"/>
                  <a:gd name="connsiteY52" fmla="*/ 2210858 h 2832100"/>
                  <a:gd name="connsiteX53" fmla="*/ 1626658 w 2359025"/>
                  <a:gd name="connsiteY53" fmla="*/ 2160058 h 2832100"/>
                  <a:gd name="connsiteX54" fmla="*/ 1550458 w 2359025"/>
                  <a:gd name="connsiteY54" fmla="*/ 2102908 h 2832100"/>
                  <a:gd name="connsiteX55" fmla="*/ 1467908 w 2359025"/>
                  <a:gd name="connsiteY55" fmla="*/ 1975908 h 2832100"/>
                  <a:gd name="connsiteX56" fmla="*/ 1601258 w 2359025"/>
                  <a:gd name="connsiteY56" fmla="*/ 1988608 h 2832100"/>
                  <a:gd name="connsiteX57" fmla="*/ 1537758 w 2359025"/>
                  <a:gd name="connsiteY57" fmla="*/ 1887008 h 2832100"/>
                  <a:gd name="connsiteX58" fmla="*/ 1601258 w 2359025"/>
                  <a:gd name="connsiteY58" fmla="*/ 1874308 h 2832100"/>
                  <a:gd name="connsiteX59" fmla="*/ 1575858 w 2359025"/>
                  <a:gd name="connsiteY59" fmla="*/ 1823508 h 2832100"/>
                  <a:gd name="connsiteX60" fmla="*/ 1633008 w 2359025"/>
                  <a:gd name="connsiteY60" fmla="*/ 1798108 h 2832100"/>
                  <a:gd name="connsiteX61" fmla="*/ 1664758 w 2359025"/>
                  <a:gd name="connsiteY61" fmla="*/ 1823508 h 2832100"/>
                  <a:gd name="connsiteX62" fmla="*/ 1728258 w 2359025"/>
                  <a:gd name="connsiteY62" fmla="*/ 1817158 h 2832100"/>
                  <a:gd name="connsiteX63" fmla="*/ 1753658 w 2359025"/>
                  <a:gd name="connsiteY63" fmla="*/ 1740958 h 2832100"/>
                  <a:gd name="connsiteX64" fmla="*/ 1715558 w 2359025"/>
                  <a:gd name="connsiteY64" fmla="*/ 1740958 h 2832100"/>
                  <a:gd name="connsiteX65" fmla="*/ 1740958 w 2359025"/>
                  <a:gd name="connsiteY65" fmla="*/ 1702858 h 2832100"/>
                  <a:gd name="connsiteX66" fmla="*/ 1867958 w 2359025"/>
                  <a:gd name="connsiteY66" fmla="*/ 1791758 h 2832100"/>
                  <a:gd name="connsiteX67" fmla="*/ 1893358 w 2359025"/>
                  <a:gd name="connsiteY67" fmla="*/ 1734608 h 2832100"/>
                  <a:gd name="connsiteX68" fmla="*/ 1842558 w 2359025"/>
                  <a:gd name="connsiteY68" fmla="*/ 1626658 h 2832100"/>
                  <a:gd name="connsiteX69" fmla="*/ 1810808 w 2359025"/>
                  <a:gd name="connsiteY69" fmla="*/ 1525058 h 2832100"/>
                  <a:gd name="connsiteX70" fmla="*/ 1766358 w 2359025"/>
                  <a:gd name="connsiteY70" fmla="*/ 1512358 h 2832100"/>
                  <a:gd name="connsiteX71" fmla="*/ 1836208 w 2359025"/>
                  <a:gd name="connsiteY71" fmla="*/ 1436158 h 2832100"/>
                  <a:gd name="connsiteX72" fmla="*/ 1779058 w 2359025"/>
                  <a:gd name="connsiteY72" fmla="*/ 1359958 h 2832100"/>
                  <a:gd name="connsiteX73" fmla="*/ 1760008 w 2359025"/>
                  <a:gd name="connsiteY73" fmla="*/ 1429808 h 2832100"/>
                  <a:gd name="connsiteX74" fmla="*/ 1664758 w 2359025"/>
                  <a:gd name="connsiteY74" fmla="*/ 1474258 h 2832100"/>
                  <a:gd name="connsiteX75" fmla="*/ 1639358 w 2359025"/>
                  <a:gd name="connsiteY75" fmla="*/ 1639358 h 2832100"/>
                  <a:gd name="connsiteX76" fmla="*/ 1550458 w 2359025"/>
                  <a:gd name="connsiteY76" fmla="*/ 1658408 h 2832100"/>
                  <a:gd name="connsiteX77" fmla="*/ 1480608 w 2359025"/>
                  <a:gd name="connsiteY77" fmla="*/ 1588558 h 2832100"/>
                  <a:gd name="connsiteX78" fmla="*/ 1518708 w 2359025"/>
                  <a:gd name="connsiteY78" fmla="*/ 1531408 h 2832100"/>
                  <a:gd name="connsiteX79" fmla="*/ 1436158 w 2359025"/>
                  <a:gd name="connsiteY79" fmla="*/ 1544108 h 2832100"/>
                  <a:gd name="connsiteX80" fmla="*/ 1359958 w 2359025"/>
                  <a:gd name="connsiteY80" fmla="*/ 1537758 h 2832100"/>
                  <a:gd name="connsiteX81" fmla="*/ 1334558 w 2359025"/>
                  <a:gd name="connsiteY81" fmla="*/ 1486958 h 2832100"/>
                  <a:gd name="connsiteX82" fmla="*/ 1404408 w 2359025"/>
                  <a:gd name="connsiteY82" fmla="*/ 1417108 h 2832100"/>
                  <a:gd name="connsiteX83" fmla="*/ 1518708 w 2359025"/>
                  <a:gd name="connsiteY83" fmla="*/ 1467908 h 2832100"/>
                  <a:gd name="connsiteX84" fmla="*/ 1506008 w 2359025"/>
                  <a:gd name="connsiteY84" fmla="*/ 1391708 h 2832100"/>
                  <a:gd name="connsiteX85" fmla="*/ 1575858 w 2359025"/>
                  <a:gd name="connsiteY85" fmla="*/ 1315508 h 2832100"/>
                  <a:gd name="connsiteX86" fmla="*/ 1607608 w 2359025"/>
                  <a:gd name="connsiteY86" fmla="*/ 1277408 h 2832100"/>
                  <a:gd name="connsiteX87" fmla="*/ 1582208 w 2359025"/>
                  <a:gd name="connsiteY87" fmla="*/ 1226608 h 2832100"/>
                  <a:gd name="connsiteX88" fmla="*/ 1594908 w 2359025"/>
                  <a:gd name="connsiteY88" fmla="*/ 1194858 h 2832100"/>
                  <a:gd name="connsiteX89" fmla="*/ 1563158 w 2359025"/>
                  <a:gd name="connsiteY89" fmla="*/ 1144058 h 2832100"/>
                  <a:gd name="connsiteX90" fmla="*/ 1613958 w 2359025"/>
                  <a:gd name="connsiteY90" fmla="*/ 1131358 h 2832100"/>
                  <a:gd name="connsiteX91" fmla="*/ 1582208 w 2359025"/>
                  <a:gd name="connsiteY91" fmla="*/ 1074208 h 2832100"/>
                  <a:gd name="connsiteX92" fmla="*/ 1620308 w 2359025"/>
                  <a:gd name="connsiteY92" fmla="*/ 1029758 h 2832100"/>
                  <a:gd name="connsiteX93" fmla="*/ 1537758 w 2359025"/>
                  <a:gd name="connsiteY93" fmla="*/ 940858 h 2832100"/>
                  <a:gd name="connsiteX94" fmla="*/ 1525058 w 2359025"/>
                  <a:gd name="connsiteY94" fmla="*/ 839258 h 2832100"/>
                  <a:gd name="connsiteX95" fmla="*/ 1448858 w 2359025"/>
                  <a:gd name="connsiteY95" fmla="*/ 794808 h 2832100"/>
                  <a:gd name="connsiteX96" fmla="*/ 1334558 w 2359025"/>
                  <a:gd name="connsiteY96" fmla="*/ 597958 h 2832100"/>
                  <a:gd name="connsiteX97" fmla="*/ 1359958 w 2359025"/>
                  <a:gd name="connsiteY97" fmla="*/ 401108 h 2832100"/>
                  <a:gd name="connsiteX98" fmla="*/ 1480608 w 2359025"/>
                  <a:gd name="connsiteY98" fmla="*/ 115358 h 2832100"/>
                  <a:gd name="connsiteX99" fmla="*/ 944803 w 2359025"/>
                  <a:gd name="connsiteY99" fmla="*/ 126978 h 2832100"/>
                  <a:gd name="connsiteX100" fmla="*/ 577878 w 2359025"/>
                  <a:gd name="connsiteY100" fmla="*/ 110269 h 2832100"/>
                  <a:gd name="connsiteX101" fmla="*/ 477308 w 2359025"/>
                  <a:gd name="connsiteY101" fmla="*/ 128058 h 283210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577878 w 2359025"/>
                  <a:gd name="connsiteY100" fmla="*/ 40599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577878 w 2359025"/>
                  <a:gd name="connsiteY100" fmla="*/ 40599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479746 w 2359025"/>
                  <a:gd name="connsiteY100" fmla="*/ 40599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944803 w 2359025"/>
                  <a:gd name="connsiteY99" fmla="*/ 57308 h 2762430"/>
                  <a:gd name="connsiteX100" fmla="*/ 479746 w 2359025"/>
                  <a:gd name="connsiteY100" fmla="*/ 57307 h 2762430"/>
                  <a:gd name="connsiteX101" fmla="*/ 479746 w 2359025"/>
                  <a:gd name="connsiteY101" fmla="*/ 154828 h 2762430"/>
                  <a:gd name="connsiteX0" fmla="*/ 479746 w 2359025"/>
                  <a:gd name="connsiteY0" fmla="*/ 154828 h 2762430"/>
                  <a:gd name="connsiteX1" fmla="*/ 483658 w 2359025"/>
                  <a:gd name="connsiteY1" fmla="*/ 763238 h 2762430"/>
                  <a:gd name="connsiteX2" fmla="*/ 686858 w 2359025"/>
                  <a:gd name="connsiteY2" fmla="*/ 1017238 h 2762430"/>
                  <a:gd name="connsiteX3" fmla="*/ 585258 w 2359025"/>
                  <a:gd name="connsiteY3" fmla="*/ 1169638 h 2762430"/>
                  <a:gd name="connsiteX4" fmla="*/ 490008 w 2359025"/>
                  <a:gd name="connsiteY4" fmla="*/ 1182338 h 2762430"/>
                  <a:gd name="connsiteX5" fmla="*/ 432858 w 2359025"/>
                  <a:gd name="connsiteY5" fmla="*/ 1125188 h 2762430"/>
                  <a:gd name="connsiteX6" fmla="*/ 388408 w 2359025"/>
                  <a:gd name="connsiteY6" fmla="*/ 1144238 h 2762430"/>
                  <a:gd name="connsiteX7" fmla="*/ 369358 w 2359025"/>
                  <a:gd name="connsiteY7" fmla="*/ 1195038 h 2762430"/>
                  <a:gd name="connsiteX8" fmla="*/ 51858 w 2359025"/>
                  <a:gd name="connsiteY8" fmla="*/ 1258538 h 2762430"/>
                  <a:gd name="connsiteX9" fmla="*/ 58208 w 2359025"/>
                  <a:gd name="connsiteY9" fmla="*/ 1449038 h 2762430"/>
                  <a:gd name="connsiteX10" fmla="*/ 121708 w 2359025"/>
                  <a:gd name="connsiteY10" fmla="*/ 1550638 h 2762430"/>
                  <a:gd name="connsiteX11" fmla="*/ 261408 w 2359025"/>
                  <a:gd name="connsiteY11" fmla="*/ 1512538 h 2762430"/>
                  <a:gd name="connsiteX12" fmla="*/ 521758 w 2359025"/>
                  <a:gd name="connsiteY12" fmla="*/ 1563338 h 2762430"/>
                  <a:gd name="connsiteX13" fmla="*/ 623358 w 2359025"/>
                  <a:gd name="connsiteY13" fmla="*/ 1728438 h 2762430"/>
                  <a:gd name="connsiteX14" fmla="*/ 712258 w 2359025"/>
                  <a:gd name="connsiteY14" fmla="*/ 1734788 h 2762430"/>
                  <a:gd name="connsiteX15" fmla="*/ 737658 w 2359025"/>
                  <a:gd name="connsiteY15" fmla="*/ 1823688 h 2762430"/>
                  <a:gd name="connsiteX16" fmla="*/ 940858 w 2359025"/>
                  <a:gd name="connsiteY16" fmla="*/ 1830038 h 2762430"/>
                  <a:gd name="connsiteX17" fmla="*/ 966258 w 2359025"/>
                  <a:gd name="connsiteY17" fmla="*/ 1918938 h 2762430"/>
                  <a:gd name="connsiteX18" fmla="*/ 921808 w 2359025"/>
                  <a:gd name="connsiteY18" fmla="*/ 2033238 h 2762430"/>
                  <a:gd name="connsiteX19" fmla="*/ 1023408 w 2359025"/>
                  <a:gd name="connsiteY19" fmla="*/ 2147538 h 2762430"/>
                  <a:gd name="connsiteX20" fmla="*/ 1125008 w 2359025"/>
                  <a:gd name="connsiteY20" fmla="*/ 2147538 h 2762430"/>
                  <a:gd name="connsiteX21" fmla="*/ 1232958 w 2359025"/>
                  <a:gd name="connsiteY21" fmla="*/ 2141188 h 2762430"/>
                  <a:gd name="connsiteX22" fmla="*/ 1315508 w 2359025"/>
                  <a:gd name="connsiteY22" fmla="*/ 2166588 h 2762430"/>
                  <a:gd name="connsiteX23" fmla="*/ 1379008 w 2359025"/>
                  <a:gd name="connsiteY23" fmla="*/ 2166588 h 2762430"/>
                  <a:gd name="connsiteX24" fmla="*/ 1417108 w 2359025"/>
                  <a:gd name="connsiteY24" fmla="*/ 2249138 h 2762430"/>
                  <a:gd name="connsiteX25" fmla="*/ 1461558 w 2359025"/>
                  <a:gd name="connsiteY25" fmla="*/ 2369788 h 2762430"/>
                  <a:gd name="connsiteX26" fmla="*/ 1575858 w 2359025"/>
                  <a:gd name="connsiteY26" fmla="*/ 2344388 h 2762430"/>
                  <a:gd name="connsiteX27" fmla="*/ 1601258 w 2359025"/>
                  <a:gd name="connsiteY27" fmla="*/ 2407888 h 2762430"/>
                  <a:gd name="connsiteX28" fmla="*/ 1766358 w 2359025"/>
                  <a:gd name="connsiteY28" fmla="*/ 2471388 h 2762430"/>
                  <a:gd name="connsiteX29" fmla="*/ 1867958 w 2359025"/>
                  <a:gd name="connsiteY29" fmla="*/ 2572988 h 2762430"/>
                  <a:gd name="connsiteX30" fmla="*/ 1969558 w 2359025"/>
                  <a:gd name="connsiteY30" fmla="*/ 2630138 h 2762430"/>
                  <a:gd name="connsiteX31" fmla="*/ 1975908 w 2359025"/>
                  <a:gd name="connsiteY31" fmla="*/ 2534888 h 2762430"/>
                  <a:gd name="connsiteX32" fmla="*/ 2039408 w 2359025"/>
                  <a:gd name="connsiteY32" fmla="*/ 2579338 h 2762430"/>
                  <a:gd name="connsiteX33" fmla="*/ 2109258 w 2359025"/>
                  <a:gd name="connsiteY33" fmla="*/ 2693638 h 2762430"/>
                  <a:gd name="connsiteX34" fmla="*/ 2153708 w 2359025"/>
                  <a:gd name="connsiteY34" fmla="*/ 2731738 h 2762430"/>
                  <a:gd name="connsiteX35" fmla="*/ 2210858 w 2359025"/>
                  <a:gd name="connsiteY35" fmla="*/ 2757138 h 2762430"/>
                  <a:gd name="connsiteX36" fmla="*/ 2198158 w 2359025"/>
                  <a:gd name="connsiteY36" fmla="*/ 2699988 h 2762430"/>
                  <a:gd name="connsiteX37" fmla="*/ 2242608 w 2359025"/>
                  <a:gd name="connsiteY37" fmla="*/ 2623788 h 2762430"/>
                  <a:gd name="connsiteX38" fmla="*/ 2299758 w 2359025"/>
                  <a:gd name="connsiteY38" fmla="*/ 2617438 h 2762430"/>
                  <a:gd name="connsiteX39" fmla="*/ 2299758 w 2359025"/>
                  <a:gd name="connsiteY39" fmla="*/ 2553938 h 2762430"/>
                  <a:gd name="connsiteX40" fmla="*/ 2274358 w 2359025"/>
                  <a:gd name="connsiteY40" fmla="*/ 2503138 h 2762430"/>
                  <a:gd name="connsiteX41" fmla="*/ 2350558 w 2359025"/>
                  <a:gd name="connsiteY41" fmla="*/ 2509488 h 2762430"/>
                  <a:gd name="connsiteX42" fmla="*/ 2325158 w 2359025"/>
                  <a:gd name="connsiteY42" fmla="*/ 2433288 h 2762430"/>
                  <a:gd name="connsiteX43" fmla="*/ 2236258 w 2359025"/>
                  <a:gd name="connsiteY43" fmla="*/ 2477738 h 2762430"/>
                  <a:gd name="connsiteX44" fmla="*/ 2210858 w 2359025"/>
                  <a:gd name="connsiteY44" fmla="*/ 2395188 h 2762430"/>
                  <a:gd name="connsiteX45" fmla="*/ 2141008 w 2359025"/>
                  <a:gd name="connsiteY45" fmla="*/ 2293588 h 2762430"/>
                  <a:gd name="connsiteX46" fmla="*/ 2039408 w 2359025"/>
                  <a:gd name="connsiteY46" fmla="*/ 2363438 h 2762430"/>
                  <a:gd name="connsiteX47" fmla="*/ 2020358 w 2359025"/>
                  <a:gd name="connsiteY47" fmla="*/ 2274538 h 2762430"/>
                  <a:gd name="connsiteX48" fmla="*/ 1893358 w 2359025"/>
                  <a:gd name="connsiteY48" fmla="*/ 2280888 h 2762430"/>
                  <a:gd name="connsiteX49" fmla="*/ 1918758 w 2359025"/>
                  <a:gd name="connsiteY49" fmla="*/ 2236438 h 2762430"/>
                  <a:gd name="connsiteX50" fmla="*/ 1683808 w 2359025"/>
                  <a:gd name="connsiteY50" fmla="*/ 2217388 h 2762430"/>
                  <a:gd name="connsiteX51" fmla="*/ 1696508 w 2359025"/>
                  <a:gd name="connsiteY51" fmla="*/ 2166588 h 2762430"/>
                  <a:gd name="connsiteX52" fmla="*/ 1734608 w 2359025"/>
                  <a:gd name="connsiteY52" fmla="*/ 2141188 h 2762430"/>
                  <a:gd name="connsiteX53" fmla="*/ 1626658 w 2359025"/>
                  <a:gd name="connsiteY53" fmla="*/ 2090388 h 2762430"/>
                  <a:gd name="connsiteX54" fmla="*/ 1550458 w 2359025"/>
                  <a:gd name="connsiteY54" fmla="*/ 2033238 h 2762430"/>
                  <a:gd name="connsiteX55" fmla="*/ 1467908 w 2359025"/>
                  <a:gd name="connsiteY55" fmla="*/ 1906238 h 2762430"/>
                  <a:gd name="connsiteX56" fmla="*/ 1601258 w 2359025"/>
                  <a:gd name="connsiteY56" fmla="*/ 1918938 h 2762430"/>
                  <a:gd name="connsiteX57" fmla="*/ 1537758 w 2359025"/>
                  <a:gd name="connsiteY57" fmla="*/ 1817338 h 2762430"/>
                  <a:gd name="connsiteX58" fmla="*/ 1601258 w 2359025"/>
                  <a:gd name="connsiteY58" fmla="*/ 1804638 h 2762430"/>
                  <a:gd name="connsiteX59" fmla="*/ 1575858 w 2359025"/>
                  <a:gd name="connsiteY59" fmla="*/ 1753838 h 2762430"/>
                  <a:gd name="connsiteX60" fmla="*/ 1633008 w 2359025"/>
                  <a:gd name="connsiteY60" fmla="*/ 1728438 h 2762430"/>
                  <a:gd name="connsiteX61" fmla="*/ 1664758 w 2359025"/>
                  <a:gd name="connsiteY61" fmla="*/ 1753838 h 2762430"/>
                  <a:gd name="connsiteX62" fmla="*/ 1728258 w 2359025"/>
                  <a:gd name="connsiteY62" fmla="*/ 1747488 h 2762430"/>
                  <a:gd name="connsiteX63" fmla="*/ 1753658 w 2359025"/>
                  <a:gd name="connsiteY63" fmla="*/ 1671288 h 2762430"/>
                  <a:gd name="connsiteX64" fmla="*/ 1715558 w 2359025"/>
                  <a:gd name="connsiteY64" fmla="*/ 1671288 h 2762430"/>
                  <a:gd name="connsiteX65" fmla="*/ 1740958 w 2359025"/>
                  <a:gd name="connsiteY65" fmla="*/ 1633188 h 2762430"/>
                  <a:gd name="connsiteX66" fmla="*/ 1867958 w 2359025"/>
                  <a:gd name="connsiteY66" fmla="*/ 1722088 h 2762430"/>
                  <a:gd name="connsiteX67" fmla="*/ 1893358 w 2359025"/>
                  <a:gd name="connsiteY67" fmla="*/ 1664938 h 2762430"/>
                  <a:gd name="connsiteX68" fmla="*/ 1842558 w 2359025"/>
                  <a:gd name="connsiteY68" fmla="*/ 1556988 h 2762430"/>
                  <a:gd name="connsiteX69" fmla="*/ 1810808 w 2359025"/>
                  <a:gd name="connsiteY69" fmla="*/ 1455388 h 2762430"/>
                  <a:gd name="connsiteX70" fmla="*/ 1766358 w 2359025"/>
                  <a:gd name="connsiteY70" fmla="*/ 1442688 h 2762430"/>
                  <a:gd name="connsiteX71" fmla="*/ 1836208 w 2359025"/>
                  <a:gd name="connsiteY71" fmla="*/ 1366488 h 2762430"/>
                  <a:gd name="connsiteX72" fmla="*/ 1779058 w 2359025"/>
                  <a:gd name="connsiteY72" fmla="*/ 1290288 h 2762430"/>
                  <a:gd name="connsiteX73" fmla="*/ 1760008 w 2359025"/>
                  <a:gd name="connsiteY73" fmla="*/ 1360138 h 2762430"/>
                  <a:gd name="connsiteX74" fmla="*/ 1664758 w 2359025"/>
                  <a:gd name="connsiteY74" fmla="*/ 1404588 h 2762430"/>
                  <a:gd name="connsiteX75" fmla="*/ 1639358 w 2359025"/>
                  <a:gd name="connsiteY75" fmla="*/ 1569688 h 2762430"/>
                  <a:gd name="connsiteX76" fmla="*/ 1550458 w 2359025"/>
                  <a:gd name="connsiteY76" fmla="*/ 1588738 h 2762430"/>
                  <a:gd name="connsiteX77" fmla="*/ 1480608 w 2359025"/>
                  <a:gd name="connsiteY77" fmla="*/ 1518888 h 2762430"/>
                  <a:gd name="connsiteX78" fmla="*/ 1518708 w 2359025"/>
                  <a:gd name="connsiteY78" fmla="*/ 1461738 h 2762430"/>
                  <a:gd name="connsiteX79" fmla="*/ 1436158 w 2359025"/>
                  <a:gd name="connsiteY79" fmla="*/ 1474438 h 2762430"/>
                  <a:gd name="connsiteX80" fmla="*/ 1359958 w 2359025"/>
                  <a:gd name="connsiteY80" fmla="*/ 1468088 h 2762430"/>
                  <a:gd name="connsiteX81" fmla="*/ 1334558 w 2359025"/>
                  <a:gd name="connsiteY81" fmla="*/ 1417288 h 2762430"/>
                  <a:gd name="connsiteX82" fmla="*/ 1404408 w 2359025"/>
                  <a:gd name="connsiteY82" fmla="*/ 1347438 h 2762430"/>
                  <a:gd name="connsiteX83" fmla="*/ 1518708 w 2359025"/>
                  <a:gd name="connsiteY83" fmla="*/ 1398238 h 2762430"/>
                  <a:gd name="connsiteX84" fmla="*/ 1506008 w 2359025"/>
                  <a:gd name="connsiteY84" fmla="*/ 1322038 h 2762430"/>
                  <a:gd name="connsiteX85" fmla="*/ 1575858 w 2359025"/>
                  <a:gd name="connsiteY85" fmla="*/ 1245838 h 2762430"/>
                  <a:gd name="connsiteX86" fmla="*/ 1607608 w 2359025"/>
                  <a:gd name="connsiteY86" fmla="*/ 1207738 h 2762430"/>
                  <a:gd name="connsiteX87" fmla="*/ 1582208 w 2359025"/>
                  <a:gd name="connsiteY87" fmla="*/ 1156938 h 2762430"/>
                  <a:gd name="connsiteX88" fmla="*/ 1594908 w 2359025"/>
                  <a:gd name="connsiteY88" fmla="*/ 1125188 h 2762430"/>
                  <a:gd name="connsiteX89" fmla="*/ 1563158 w 2359025"/>
                  <a:gd name="connsiteY89" fmla="*/ 1074388 h 2762430"/>
                  <a:gd name="connsiteX90" fmla="*/ 1613958 w 2359025"/>
                  <a:gd name="connsiteY90" fmla="*/ 1061688 h 2762430"/>
                  <a:gd name="connsiteX91" fmla="*/ 1582208 w 2359025"/>
                  <a:gd name="connsiteY91" fmla="*/ 1004538 h 2762430"/>
                  <a:gd name="connsiteX92" fmla="*/ 1620308 w 2359025"/>
                  <a:gd name="connsiteY92" fmla="*/ 960088 h 2762430"/>
                  <a:gd name="connsiteX93" fmla="*/ 1537758 w 2359025"/>
                  <a:gd name="connsiteY93" fmla="*/ 871188 h 2762430"/>
                  <a:gd name="connsiteX94" fmla="*/ 1525058 w 2359025"/>
                  <a:gd name="connsiteY94" fmla="*/ 769588 h 2762430"/>
                  <a:gd name="connsiteX95" fmla="*/ 1448858 w 2359025"/>
                  <a:gd name="connsiteY95" fmla="*/ 725138 h 2762430"/>
                  <a:gd name="connsiteX96" fmla="*/ 1334558 w 2359025"/>
                  <a:gd name="connsiteY96" fmla="*/ 528288 h 2762430"/>
                  <a:gd name="connsiteX97" fmla="*/ 1359958 w 2359025"/>
                  <a:gd name="connsiteY97" fmla="*/ 331438 h 2762430"/>
                  <a:gd name="connsiteX98" fmla="*/ 1480608 w 2359025"/>
                  <a:gd name="connsiteY98" fmla="*/ 45688 h 2762430"/>
                  <a:gd name="connsiteX99" fmla="*/ 479746 w 2359025"/>
                  <a:gd name="connsiteY99" fmla="*/ 57307 h 2762430"/>
                  <a:gd name="connsiteX100" fmla="*/ 479746 w 2359025"/>
                  <a:gd name="connsiteY100" fmla="*/ 154828 h 2762430"/>
                  <a:gd name="connsiteX0" fmla="*/ 479746 w 2359025"/>
                  <a:gd name="connsiteY0" fmla="*/ 128058 h 2735660"/>
                  <a:gd name="connsiteX1" fmla="*/ 483658 w 2359025"/>
                  <a:gd name="connsiteY1" fmla="*/ 736468 h 2735660"/>
                  <a:gd name="connsiteX2" fmla="*/ 686858 w 2359025"/>
                  <a:gd name="connsiteY2" fmla="*/ 990468 h 2735660"/>
                  <a:gd name="connsiteX3" fmla="*/ 585258 w 2359025"/>
                  <a:gd name="connsiteY3" fmla="*/ 1142868 h 2735660"/>
                  <a:gd name="connsiteX4" fmla="*/ 490008 w 2359025"/>
                  <a:gd name="connsiteY4" fmla="*/ 1155568 h 2735660"/>
                  <a:gd name="connsiteX5" fmla="*/ 432858 w 2359025"/>
                  <a:gd name="connsiteY5" fmla="*/ 1098418 h 2735660"/>
                  <a:gd name="connsiteX6" fmla="*/ 388408 w 2359025"/>
                  <a:gd name="connsiteY6" fmla="*/ 1117468 h 2735660"/>
                  <a:gd name="connsiteX7" fmla="*/ 369358 w 2359025"/>
                  <a:gd name="connsiteY7" fmla="*/ 1168268 h 2735660"/>
                  <a:gd name="connsiteX8" fmla="*/ 51858 w 2359025"/>
                  <a:gd name="connsiteY8" fmla="*/ 1231768 h 2735660"/>
                  <a:gd name="connsiteX9" fmla="*/ 58208 w 2359025"/>
                  <a:gd name="connsiteY9" fmla="*/ 1422268 h 2735660"/>
                  <a:gd name="connsiteX10" fmla="*/ 121708 w 2359025"/>
                  <a:gd name="connsiteY10" fmla="*/ 1523868 h 2735660"/>
                  <a:gd name="connsiteX11" fmla="*/ 261408 w 2359025"/>
                  <a:gd name="connsiteY11" fmla="*/ 1485768 h 2735660"/>
                  <a:gd name="connsiteX12" fmla="*/ 521758 w 2359025"/>
                  <a:gd name="connsiteY12" fmla="*/ 1536568 h 2735660"/>
                  <a:gd name="connsiteX13" fmla="*/ 623358 w 2359025"/>
                  <a:gd name="connsiteY13" fmla="*/ 1701668 h 2735660"/>
                  <a:gd name="connsiteX14" fmla="*/ 712258 w 2359025"/>
                  <a:gd name="connsiteY14" fmla="*/ 1708018 h 2735660"/>
                  <a:gd name="connsiteX15" fmla="*/ 737658 w 2359025"/>
                  <a:gd name="connsiteY15" fmla="*/ 1796918 h 2735660"/>
                  <a:gd name="connsiteX16" fmla="*/ 940858 w 2359025"/>
                  <a:gd name="connsiteY16" fmla="*/ 1803268 h 2735660"/>
                  <a:gd name="connsiteX17" fmla="*/ 966258 w 2359025"/>
                  <a:gd name="connsiteY17" fmla="*/ 1892168 h 2735660"/>
                  <a:gd name="connsiteX18" fmla="*/ 921808 w 2359025"/>
                  <a:gd name="connsiteY18" fmla="*/ 2006468 h 2735660"/>
                  <a:gd name="connsiteX19" fmla="*/ 1023408 w 2359025"/>
                  <a:gd name="connsiteY19" fmla="*/ 2120768 h 2735660"/>
                  <a:gd name="connsiteX20" fmla="*/ 1125008 w 2359025"/>
                  <a:gd name="connsiteY20" fmla="*/ 2120768 h 2735660"/>
                  <a:gd name="connsiteX21" fmla="*/ 1232958 w 2359025"/>
                  <a:gd name="connsiteY21" fmla="*/ 2114418 h 2735660"/>
                  <a:gd name="connsiteX22" fmla="*/ 1315508 w 2359025"/>
                  <a:gd name="connsiteY22" fmla="*/ 2139818 h 2735660"/>
                  <a:gd name="connsiteX23" fmla="*/ 1379008 w 2359025"/>
                  <a:gd name="connsiteY23" fmla="*/ 2139818 h 2735660"/>
                  <a:gd name="connsiteX24" fmla="*/ 1417108 w 2359025"/>
                  <a:gd name="connsiteY24" fmla="*/ 2222368 h 2735660"/>
                  <a:gd name="connsiteX25" fmla="*/ 1461558 w 2359025"/>
                  <a:gd name="connsiteY25" fmla="*/ 2343018 h 2735660"/>
                  <a:gd name="connsiteX26" fmla="*/ 1575858 w 2359025"/>
                  <a:gd name="connsiteY26" fmla="*/ 2317618 h 2735660"/>
                  <a:gd name="connsiteX27" fmla="*/ 1601258 w 2359025"/>
                  <a:gd name="connsiteY27" fmla="*/ 2381118 h 2735660"/>
                  <a:gd name="connsiteX28" fmla="*/ 1766358 w 2359025"/>
                  <a:gd name="connsiteY28" fmla="*/ 2444618 h 2735660"/>
                  <a:gd name="connsiteX29" fmla="*/ 1867958 w 2359025"/>
                  <a:gd name="connsiteY29" fmla="*/ 2546218 h 2735660"/>
                  <a:gd name="connsiteX30" fmla="*/ 1969558 w 2359025"/>
                  <a:gd name="connsiteY30" fmla="*/ 2603368 h 2735660"/>
                  <a:gd name="connsiteX31" fmla="*/ 1975908 w 2359025"/>
                  <a:gd name="connsiteY31" fmla="*/ 2508118 h 2735660"/>
                  <a:gd name="connsiteX32" fmla="*/ 2039408 w 2359025"/>
                  <a:gd name="connsiteY32" fmla="*/ 2552568 h 2735660"/>
                  <a:gd name="connsiteX33" fmla="*/ 2109258 w 2359025"/>
                  <a:gd name="connsiteY33" fmla="*/ 2666868 h 2735660"/>
                  <a:gd name="connsiteX34" fmla="*/ 2153708 w 2359025"/>
                  <a:gd name="connsiteY34" fmla="*/ 2704968 h 2735660"/>
                  <a:gd name="connsiteX35" fmla="*/ 2210858 w 2359025"/>
                  <a:gd name="connsiteY35" fmla="*/ 2730368 h 2735660"/>
                  <a:gd name="connsiteX36" fmla="*/ 2198158 w 2359025"/>
                  <a:gd name="connsiteY36" fmla="*/ 2673218 h 2735660"/>
                  <a:gd name="connsiteX37" fmla="*/ 2242608 w 2359025"/>
                  <a:gd name="connsiteY37" fmla="*/ 2597018 h 2735660"/>
                  <a:gd name="connsiteX38" fmla="*/ 2299758 w 2359025"/>
                  <a:gd name="connsiteY38" fmla="*/ 2590668 h 2735660"/>
                  <a:gd name="connsiteX39" fmla="*/ 2299758 w 2359025"/>
                  <a:gd name="connsiteY39" fmla="*/ 2527168 h 2735660"/>
                  <a:gd name="connsiteX40" fmla="*/ 2274358 w 2359025"/>
                  <a:gd name="connsiteY40" fmla="*/ 2476368 h 2735660"/>
                  <a:gd name="connsiteX41" fmla="*/ 2350558 w 2359025"/>
                  <a:gd name="connsiteY41" fmla="*/ 2482718 h 2735660"/>
                  <a:gd name="connsiteX42" fmla="*/ 2325158 w 2359025"/>
                  <a:gd name="connsiteY42" fmla="*/ 2406518 h 2735660"/>
                  <a:gd name="connsiteX43" fmla="*/ 2236258 w 2359025"/>
                  <a:gd name="connsiteY43" fmla="*/ 2450968 h 2735660"/>
                  <a:gd name="connsiteX44" fmla="*/ 2210858 w 2359025"/>
                  <a:gd name="connsiteY44" fmla="*/ 2368418 h 2735660"/>
                  <a:gd name="connsiteX45" fmla="*/ 2141008 w 2359025"/>
                  <a:gd name="connsiteY45" fmla="*/ 2266818 h 2735660"/>
                  <a:gd name="connsiteX46" fmla="*/ 2039408 w 2359025"/>
                  <a:gd name="connsiteY46" fmla="*/ 2336668 h 2735660"/>
                  <a:gd name="connsiteX47" fmla="*/ 2020358 w 2359025"/>
                  <a:gd name="connsiteY47" fmla="*/ 2247768 h 2735660"/>
                  <a:gd name="connsiteX48" fmla="*/ 1893358 w 2359025"/>
                  <a:gd name="connsiteY48" fmla="*/ 2254118 h 2735660"/>
                  <a:gd name="connsiteX49" fmla="*/ 1918758 w 2359025"/>
                  <a:gd name="connsiteY49" fmla="*/ 2209668 h 2735660"/>
                  <a:gd name="connsiteX50" fmla="*/ 1683808 w 2359025"/>
                  <a:gd name="connsiteY50" fmla="*/ 2190618 h 2735660"/>
                  <a:gd name="connsiteX51" fmla="*/ 1696508 w 2359025"/>
                  <a:gd name="connsiteY51" fmla="*/ 2139818 h 2735660"/>
                  <a:gd name="connsiteX52" fmla="*/ 1734608 w 2359025"/>
                  <a:gd name="connsiteY52" fmla="*/ 2114418 h 2735660"/>
                  <a:gd name="connsiteX53" fmla="*/ 1626658 w 2359025"/>
                  <a:gd name="connsiteY53" fmla="*/ 2063618 h 2735660"/>
                  <a:gd name="connsiteX54" fmla="*/ 1550458 w 2359025"/>
                  <a:gd name="connsiteY54" fmla="*/ 2006468 h 2735660"/>
                  <a:gd name="connsiteX55" fmla="*/ 1467908 w 2359025"/>
                  <a:gd name="connsiteY55" fmla="*/ 1879468 h 2735660"/>
                  <a:gd name="connsiteX56" fmla="*/ 1601258 w 2359025"/>
                  <a:gd name="connsiteY56" fmla="*/ 1892168 h 2735660"/>
                  <a:gd name="connsiteX57" fmla="*/ 1537758 w 2359025"/>
                  <a:gd name="connsiteY57" fmla="*/ 1790568 h 2735660"/>
                  <a:gd name="connsiteX58" fmla="*/ 1601258 w 2359025"/>
                  <a:gd name="connsiteY58" fmla="*/ 1777868 h 2735660"/>
                  <a:gd name="connsiteX59" fmla="*/ 1575858 w 2359025"/>
                  <a:gd name="connsiteY59" fmla="*/ 1727068 h 2735660"/>
                  <a:gd name="connsiteX60" fmla="*/ 1633008 w 2359025"/>
                  <a:gd name="connsiteY60" fmla="*/ 1701668 h 2735660"/>
                  <a:gd name="connsiteX61" fmla="*/ 1664758 w 2359025"/>
                  <a:gd name="connsiteY61" fmla="*/ 1727068 h 2735660"/>
                  <a:gd name="connsiteX62" fmla="*/ 1728258 w 2359025"/>
                  <a:gd name="connsiteY62" fmla="*/ 1720718 h 2735660"/>
                  <a:gd name="connsiteX63" fmla="*/ 1753658 w 2359025"/>
                  <a:gd name="connsiteY63" fmla="*/ 1644518 h 2735660"/>
                  <a:gd name="connsiteX64" fmla="*/ 1715558 w 2359025"/>
                  <a:gd name="connsiteY64" fmla="*/ 1644518 h 2735660"/>
                  <a:gd name="connsiteX65" fmla="*/ 1740958 w 2359025"/>
                  <a:gd name="connsiteY65" fmla="*/ 1606418 h 2735660"/>
                  <a:gd name="connsiteX66" fmla="*/ 1867958 w 2359025"/>
                  <a:gd name="connsiteY66" fmla="*/ 1695318 h 2735660"/>
                  <a:gd name="connsiteX67" fmla="*/ 1893358 w 2359025"/>
                  <a:gd name="connsiteY67" fmla="*/ 1638168 h 2735660"/>
                  <a:gd name="connsiteX68" fmla="*/ 1842558 w 2359025"/>
                  <a:gd name="connsiteY68" fmla="*/ 1530218 h 2735660"/>
                  <a:gd name="connsiteX69" fmla="*/ 1810808 w 2359025"/>
                  <a:gd name="connsiteY69" fmla="*/ 1428618 h 2735660"/>
                  <a:gd name="connsiteX70" fmla="*/ 1766358 w 2359025"/>
                  <a:gd name="connsiteY70" fmla="*/ 1415918 h 2735660"/>
                  <a:gd name="connsiteX71" fmla="*/ 1836208 w 2359025"/>
                  <a:gd name="connsiteY71" fmla="*/ 1339718 h 2735660"/>
                  <a:gd name="connsiteX72" fmla="*/ 1779058 w 2359025"/>
                  <a:gd name="connsiteY72" fmla="*/ 1263518 h 2735660"/>
                  <a:gd name="connsiteX73" fmla="*/ 1760008 w 2359025"/>
                  <a:gd name="connsiteY73" fmla="*/ 1333368 h 2735660"/>
                  <a:gd name="connsiteX74" fmla="*/ 1664758 w 2359025"/>
                  <a:gd name="connsiteY74" fmla="*/ 1377818 h 2735660"/>
                  <a:gd name="connsiteX75" fmla="*/ 1639358 w 2359025"/>
                  <a:gd name="connsiteY75" fmla="*/ 1542918 h 2735660"/>
                  <a:gd name="connsiteX76" fmla="*/ 1550458 w 2359025"/>
                  <a:gd name="connsiteY76" fmla="*/ 1561968 h 2735660"/>
                  <a:gd name="connsiteX77" fmla="*/ 1480608 w 2359025"/>
                  <a:gd name="connsiteY77" fmla="*/ 1492118 h 2735660"/>
                  <a:gd name="connsiteX78" fmla="*/ 1518708 w 2359025"/>
                  <a:gd name="connsiteY78" fmla="*/ 1434968 h 2735660"/>
                  <a:gd name="connsiteX79" fmla="*/ 1436158 w 2359025"/>
                  <a:gd name="connsiteY79" fmla="*/ 1447668 h 2735660"/>
                  <a:gd name="connsiteX80" fmla="*/ 1359958 w 2359025"/>
                  <a:gd name="connsiteY80" fmla="*/ 1441318 h 2735660"/>
                  <a:gd name="connsiteX81" fmla="*/ 1334558 w 2359025"/>
                  <a:gd name="connsiteY81" fmla="*/ 1390518 h 2735660"/>
                  <a:gd name="connsiteX82" fmla="*/ 1404408 w 2359025"/>
                  <a:gd name="connsiteY82" fmla="*/ 1320668 h 2735660"/>
                  <a:gd name="connsiteX83" fmla="*/ 1518708 w 2359025"/>
                  <a:gd name="connsiteY83" fmla="*/ 1371468 h 2735660"/>
                  <a:gd name="connsiteX84" fmla="*/ 1506008 w 2359025"/>
                  <a:gd name="connsiteY84" fmla="*/ 1295268 h 2735660"/>
                  <a:gd name="connsiteX85" fmla="*/ 1575858 w 2359025"/>
                  <a:gd name="connsiteY85" fmla="*/ 1219068 h 2735660"/>
                  <a:gd name="connsiteX86" fmla="*/ 1607608 w 2359025"/>
                  <a:gd name="connsiteY86" fmla="*/ 1180968 h 2735660"/>
                  <a:gd name="connsiteX87" fmla="*/ 1582208 w 2359025"/>
                  <a:gd name="connsiteY87" fmla="*/ 1130168 h 2735660"/>
                  <a:gd name="connsiteX88" fmla="*/ 1594908 w 2359025"/>
                  <a:gd name="connsiteY88" fmla="*/ 1098418 h 2735660"/>
                  <a:gd name="connsiteX89" fmla="*/ 1563158 w 2359025"/>
                  <a:gd name="connsiteY89" fmla="*/ 1047618 h 2735660"/>
                  <a:gd name="connsiteX90" fmla="*/ 1613958 w 2359025"/>
                  <a:gd name="connsiteY90" fmla="*/ 1034918 h 2735660"/>
                  <a:gd name="connsiteX91" fmla="*/ 1582208 w 2359025"/>
                  <a:gd name="connsiteY91" fmla="*/ 977768 h 2735660"/>
                  <a:gd name="connsiteX92" fmla="*/ 1620308 w 2359025"/>
                  <a:gd name="connsiteY92" fmla="*/ 933318 h 2735660"/>
                  <a:gd name="connsiteX93" fmla="*/ 1537758 w 2359025"/>
                  <a:gd name="connsiteY93" fmla="*/ 844418 h 2735660"/>
                  <a:gd name="connsiteX94" fmla="*/ 1525058 w 2359025"/>
                  <a:gd name="connsiteY94" fmla="*/ 742818 h 2735660"/>
                  <a:gd name="connsiteX95" fmla="*/ 1448858 w 2359025"/>
                  <a:gd name="connsiteY95" fmla="*/ 698368 h 2735660"/>
                  <a:gd name="connsiteX96" fmla="*/ 1334558 w 2359025"/>
                  <a:gd name="connsiteY96" fmla="*/ 501518 h 2735660"/>
                  <a:gd name="connsiteX97" fmla="*/ 1359958 w 2359025"/>
                  <a:gd name="connsiteY97" fmla="*/ 304668 h 2735660"/>
                  <a:gd name="connsiteX98" fmla="*/ 1480608 w 2359025"/>
                  <a:gd name="connsiteY98" fmla="*/ 18918 h 2735660"/>
                  <a:gd name="connsiteX99" fmla="*/ 479746 w 2359025"/>
                  <a:gd name="connsiteY99" fmla="*/ 30537 h 2735660"/>
                  <a:gd name="connsiteX100" fmla="*/ 479746 w 2359025"/>
                  <a:gd name="connsiteY100"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585258 w 2359025"/>
                  <a:gd name="connsiteY3" fmla="*/ 1142868 h 2735660"/>
                  <a:gd name="connsiteX4" fmla="*/ 490008 w 2359025"/>
                  <a:gd name="connsiteY4" fmla="*/ 1155568 h 2735660"/>
                  <a:gd name="connsiteX5" fmla="*/ 432858 w 2359025"/>
                  <a:gd name="connsiteY5" fmla="*/ 1098418 h 2735660"/>
                  <a:gd name="connsiteX6" fmla="*/ 388408 w 2359025"/>
                  <a:gd name="connsiteY6" fmla="*/ 1117468 h 2735660"/>
                  <a:gd name="connsiteX7" fmla="*/ 369358 w 2359025"/>
                  <a:gd name="connsiteY7" fmla="*/ 1168268 h 2735660"/>
                  <a:gd name="connsiteX8" fmla="*/ 51858 w 2359025"/>
                  <a:gd name="connsiteY8" fmla="*/ 1231768 h 2735660"/>
                  <a:gd name="connsiteX9" fmla="*/ 58208 w 2359025"/>
                  <a:gd name="connsiteY9" fmla="*/ 1422268 h 2735660"/>
                  <a:gd name="connsiteX10" fmla="*/ 121708 w 2359025"/>
                  <a:gd name="connsiteY10" fmla="*/ 1523868 h 2735660"/>
                  <a:gd name="connsiteX11" fmla="*/ 261408 w 2359025"/>
                  <a:gd name="connsiteY11" fmla="*/ 1485768 h 2735660"/>
                  <a:gd name="connsiteX12" fmla="*/ 521758 w 2359025"/>
                  <a:gd name="connsiteY12" fmla="*/ 1536568 h 2735660"/>
                  <a:gd name="connsiteX13" fmla="*/ 623358 w 2359025"/>
                  <a:gd name="connsiteY13" fmla="*/ 1701668 h 2735660"/>
                  <a:gd name="connsiteX14" fmla="*/ 712258 w 2359025"/>
                  <a:gd name="connsiteY14" fmla="*/ 1708018 h 2735660"/>
                  <a:gd name="connsiteX15" fmla="*/ 737658 w 2359025"/>
                  <a:gd name="connsiteY15" fmla="*/ 1796918 h 2735660"/>
                  <a:gd name="connsiteX16" fmla="*/ 940858 w 2359025"/>
                  <a:gd name="connsiteY16" fmla="*/ 1803268 h 2735660"/>
                  <a:gd name="connsiteX17" fmla="*/ 966258 w 2359025"/>
                  <a:gd name="connsiteY17" fmla="*/ 1892168 h 2735660"/>
                  <a:gd name="connsiteX18" fmla="*/ 921808 w 2359025"/>
                  <a:gd name="connsiteY18" fmla="*/ 2006468 h 2735660"/>
                  <a:gd name="connsiteX19" fmla="*/ 1023408 w 2359025"/>
                  <a:gd name="connsiteY19" fmla="*/ 2120768 h 2735660"/>
                  <a:gd name="connsiteX20" fmla="*/ 1125008 w 2359025"/>
                  <a:gd name="connsiteY20" fmla="*/ 2120768 h 2735660"/>
                  <a:gd name="connsiteX21" fmla="*/ 1232958 w 2359025"/>
                  <a:gd name="connsiteY21" fmla="*/ 2114418 h 2735660"/>
                  <a:gd name="connsiteX22" fmla="*/ 1315508 w 2359025"/>
                  <a:gd name="connsiteY22" fmla="*/ 2139818 h 2735660"/>
                  <a:gd name="connsiteX23" fmla="*/ 1379008 w 2359025"/>
                  <a:gd name="connsiteY23" fmla="*/ 2139818 h 2735660"/>
                  <a:gd name="connsiteX24" fmla="*/ 1417108 w 2359025"/>
                  <a:gd name="connsiteY24" fmla="*/ 2222368 h 2735660"/>
                  <a:gd name="connsiteX25" fmla="*/ 1461558 w 2359025"/>
                  <a:gd name="connsiteY25" fmla="*/ 2343018 h 2735660"/>
                  <a:gd name="connsiteX26" fmla="*/ 1575858 w 2359025"/>
                  <a:gd name="connsiteY26" fmla="*/ 2317618 h 2735660"/>
                  <a:gd name="connsiteX27" fmla="*/ 1601258 w 2359025"/>
                  <a:gd name="connsiteY27" fmla="*/ 2381118 h 2735660"/>
                  <a:gd name="connsiteX28" fmla="*/ 1766358 w 2359025"/>
                  <a:gd name="connsiteY28" fmla="*/ 2444618 h 2735660"/>
                  <a:gd name="connsiteX29" fmla="*/ 1867958 w 2359025"/>
                  <a:gd name="connsiteY29" fmla="*/ 2546218 h 2735660"/>
                  <a:gd name="connsiteX30" fmla="*/ 1969558 w 2359025"/>
                  <a:gd name="connsiteY30" fmla="*/ 2603368 h 2735660"/>
                  <a:gd name="connsiteX31" fmla="*/ 1975908 w 2359025"/>
                  <a:gd name="connsiteY31" fmla="*/ 2508118 h 2735660"/>
                  <a:gd name="connsiteX32" fmla="*/ 2039408 w 2359025"/>
                  <a:gd name="connsiteY32" fmla="*/ 2552568 h 2735660"/>
                  <a:gd name="connsiteX33" fmla="*/ 2109258 w 2359025"/>
                  <a:gd name="connsiteY33" fmla="*/ 2666868 h 2735660"/>
                  <a:gd name="connsiteX34" fmla="*/ 2153708 w 2359025"/>
                  <a:gd name="connsiteY34" fmla="*/ 2704968 h 2735660"/>
                  <a:gd name="connsiteX35" fmla="*/ 2210858 w 2359025"/>
                  <a:gd name="connsiteY35" fmla="*/ 2730368 h 2735660"/>
                  <a:gd name="connsiteX36" fmla="*/ 2198158 w 2359025"/>
                  <a:gd name="connsiteY36" fmla="*/ 2673218 h 2735660"/>
                  <a:gd name="connsiteX37" fmla="*/ 2242608 w 2359025"/>
                  <a:gd name="connsiteY37" fmla="*/ 2597018 h 2735660"/>
                  <a:gd name="connsiteX38" fmla="*/ 2299758 w 2359025"/>
                  <a:gd name="connsiteY38" fmla="*/ 2590668 h 2735660"/>
                  <a:gd name="connsiteX39" fmla="*/ 2299758 w 2359025"/>
                  <a:gd name="connsiteY39" fmla="*/ 2527168 h 2735660"/>
                  <a:gd name="connsiteX40" fmla="*/ 2274358 w 2359025"/>
                  <a:gd name="connsiteY40" fmla="*/ 2476368 h 2735660"/>
                  <a:gd name="connsiteX41" fmla="*/ 2350558 w 2359025"/>
                  <a:gd name="connsiteY41" fmla="*/ 2482718 h 2735660"/>
                  <a:gd name="connsiteX42" fmla="*/ 2325158 w 2359025"/>
                  <a:gd name="connsiteY42" fmla="*/ 2406518 h 2735660"/>
                  <a:gd name="connsiteX43" fmla="*/ 2236258 w 2359025"/>
                  <a:gd name="connsiteY43" fmla="*/ 2450968 h 2735660"/>
                  <a:gd name="connsiteX44" fmla="*/ 2210858 w 2359025"/>
                  <a:gd name="connsiteY44" fmla="*/ 2368418 h 2735660"/>
                  <a:gd name="connsiteX45" fmla="*/ 2141008 w 2359025"/>
                  <a:gd name="connsiteY45" fmla="*/ 2266818 h 2735660"/>
                  <a:gd name="connsiteX46" fmla="*/ 2039408 w 2359025"/>
                  <a:gd name="connsiteY46" fmla="*/ 2336668 h 2735660"/>
                  <a:gd name="connsiteX47" fmla="*/ 2020358 w 2359025"/>
                  <a:gd name="connsiteY47" fmla="*/ 2247768 h 2735660"/>
                  <a:gd name="connsiteX48" fmla="*/ 1893358 w 2359025"/>
                  <a:gd name="connsiteY48" fmla="*/ 2254118 h 2735660"/>
                  <a:gd name="connsiteX49" fmla="*/ 1918758 w 2359025"/>
                  <a:gd name="connsiteY49" fmla="*/ 2209668 h 2735660"/>
                  <a:gd name="connsiteX50" fmla="*/ 1683808 w 2359025"/>
                  <a:gd name="connsiteY50" fmla="*/ 2190618 h 2735660"/>
                  <a:gd name="connsiteX51" fmla="*/ 1696508 w 2359025"/>
                  <a:gd name="connsiteY51" fmla="*/ 2139818 h 2735660"/>
                  <a:gd name="connsiteX52" fmla="*/ 1734608 w 2359025"/>
                  <a:gd name="connsiteY52" fmla="*/ 2114418 h 2735660"/>
                  <a:gd name="connsiteX53" fmla="*/ 1626658 w 2359025"/>
                  <a:gd name="connsiteY53" fmla="*/ 2063618 h 2735660"/>
                  <a:gd name="connsiteX54" fmla="*/ 1550458 w 2359025"/>
                  <a:gd name="connsiteY54" fmla="*/ 2006468 h 2735660"/>
                  <a:gd name="connsiteX55" fmla="*/ 1467908 w 2359025"/>
                  <a:gd name="connsiteY55" fmla="*/ 1879468 h 2735660"/>
                  <a:gd name="connsiteX56" fmla="*/ 1601258 w 2359025"/>
                  <a:gd name="connsiteY56" fmla="*/ 1892168 h 2735660"/>
                  <a:gd name="connsiteX57" fmla="*/ 1537758 w 2359025"/>
                  <a:gd name="connsiteY57" fmla="*/ 1790568 h 2735660"/>
                  <a:gd name="connsiteX58" fmla="*/ 1601258 w 2359025"/>
                  <a:gd name="connsiteY58" fmla="*/ 1777868 h 2735660"/>
                  <a:gd name="connsiteX59" fmla="*/ 1575858 w 2359025"/>
                  <a:gd name="connsiteY59" fmla="*/ 1727068 h 2735660"/>
                  <a:gd name="connsiteX60" fmla="*/ 1633008 w 2359025"/>
                  <a:gd name="connsiteY60" fmla="*/ 1701668 h 2735660"/>
                  <a:gd name="connsiteX61" fmla="*/ 1664758 w 2359025"/>
                  <a:gd name="connsiteY61" fmla="*/ 1727068 h 2735660"/>
                  <a:gd name="connsiteX62" fmla="*/ 1728258 w 2359025"/>
                  <a:gd name="connsiteY62" fmla="*/ 1720718 h 2735660"/>
                  <a:gd name="connsiteX63" fmla="*/ 1753658 w 2359025"/>
                  <a:gd name="connsiteY63" fmla="*/ 1644518 h 2735660"/>
                  <a:gd name="connsiteX64" fmla="*/ 1715558 w 2359025"/>
                  <a:gd name="connsiteY64" fmla="*/ 1644518 h 2735660"/>
                  <a:gd name="connsiteX65" fmla="*/ 1740958 w 2359025"/>
                  <a:gd name="connsiteY65" fmla="*/ 1606418 h 2735660"/>
                  <a:gd name="connsiteX66" fmla="*/ 1867958 w 2359025"/>
                  <a:gd name="connsiteY66" fmla="*/ 1695318 h 2735660"/>
                  <a:gd name="connsiteX67" fmla="*/ 1893358 w 2359025"/>
                  <a:gd name="connsiteY67" fmla="*/ 1638168 h 2735660"/>
                  <a:gd name="connsiteX68" fmla="*/ 1842558 w 2359025"/>
                  <a:gd name="connsiteY68" fmla="*/ 1530218 h 2735660"/>
                  <a:gd name="connsiteX69" fmla="*/ 1810808 w 2359025"/>
                  <a:gd name="connsiteY69" fmla="*/ 1428618 h 2735660"/>
                  <a:gd name="connsiteX70" fmla="*/ 1766358 w 2359025"/>
                  <a:gd name="connsiteY70" fmla="*/ 1415918 h 2735660"/>
                  <a:gd name="connsiteX71" fmla="*/ 1836208 w 2359025"/>
                  <a:gd name="connsiteY71" fmla="*/ 1339718 h 2735660"/>
                  <a:gd name="connsiteX72" fmla="*/ 1779058 w 2359025"/>
                  <a:gd name="connsiteY72" fmla="*/ 1263518 h 2735660"/>
                  <a:gd name="connsiteX73" fmla="*/ 1760008 w 2359025"/>
                  <a:gd name="connsiteY73" fmla="*/ 1333368 h 2735660"/>
                  <a:gd name="connsiteX74" fmla="*/ 1664758 w 2359025"/>
                  <a:gd name="connsiteY74" fmla="*/ 1377818 h 2735660"/>
                  <a:gd name="connsiteX75" fmla="*/ 1639358 w 2359025"/>
                  <a:gd name="connsiteY75" fmla="*/ 1542918 h 2735660"/>
                  <a:gd name="connsiteX76" fmla="*/ 1550458 w 2359025"/>
                  <a:gd name="connsiteY76" fmla="*/ 1561968 h 2735660"/>
                  <a:gd name="connsiteX77" fmla="*/ 1480608 w 2359025"/>
                  <a:gd name="connsiteY77" fmla="*/ 1492118 h 2735660"/>
                  <a:gd name="connsiteX78" fmla="*/ 1518708 w 2359025"/>
                  <a:gd name="connsiteY78" fmla="*/ 1434968 h 2735660"/>
                  <a:gd name="connsiteX79" fmla="*/ 1436158 w 2359025"/>
                  <a:gd name="connsiteY79" fmla="*/ 1447668 h 2735660"/>
                  <a:gd name="connsiteX80" fmla="*/ 1359958 w 2359025"/>
                  <a:gd name="connsiteY80" fmla="*/ 1441318 h 2735660"/>
                  <a:gd name="connsiteX81" fmla="*/ 1334558 w 2359025"/>
                  <a:gd name="connsiteY81" fmla="*/ 1390518 h 2735660"/>
                  <a:gd name="connsiteX82" fmla="*/ 1404408 w 2359025"/>
                  <a:gd name="connsiteY82" fmla="*/ 1320668 h 2735660"/>
                  <a:gd name="connsiteX83" fmla="*/ 1518708 w 2359025"/>
                  <a:gd name="connsiteY83" fmla="*/ 1371468 h 2735660"/>
                  <a:gd name="connsiteX84" fmla="*/ 1506008 w 2359025"/>
                  <a:gd name="connsiteY84" fmla="*/ 1295268 h 2735660"/>
                  <a:gd name="connsiteX85" fmla="*/ 1575858 w 2359025"/>
                  <a:gd name="connsiteY85" fmla="*/ 1219068 h 2735660"/>
                  <a:gd name="connsiteX86" fmla="*/ 1607608 w 2359025"/>
                  <a:gd name="connsiteY86" fmla="*/ 1180968 h 2735660"/>
                  <a:gd name="connsiteX87" fmla="*/ 1582208 w 2359025"/>
                  <a:gd name="connsiteY87" fmla="*/ 1130168 h 2735660"/>
                  <a:gd name="connsiteX88" fmla="*/ 1594908 w 2359025"/>
                  <a:gd name="connsiteY88" fmla="*/ 1098418 h 2735660"/>
                  <a:gd name="connsiteX89" fmla="*/ 1563158 w 2359025"/>
                  <a:gd name="connsiteY89" fmla="*/ 1047618 h 2735660"/>
                  <a:gd name="connsiteX90" fmla="*/ 1613958 w 2359025"/>
                  <a:gd name="connsiteY90" fmla="*/ 1034918 h 2735660"/>
                  <a:gd name="connsiteX91" fmla="*/ 1582208 w 2359025"/>
                  <a:gd name="connsiteY91" fmla="*/ 977768 h 2735660"/>
                  <a:gd name="connsiteX92" fmla="*/ 1620308 w 2359025"/>
                  <a:gd name="connsiteY92" fmla="*/ 933318 h 2735660"/>
                  <a:gd name="connsiteX93" fmla="*/ 1537758 w 2359025"/>
                  <a:gd name="connsiteY93" fmla="*/ 844418 h 2735660"/>
                  <a:gd name="connsiteX94" fmla="*/ 1525058 w 2359025"/>
                  <a:gd name="connsiteY94" fmla="*/ 742818 h 2735660"/>
                  <a:gd name="connsiteX95" fmla="*/ 1448858 w 2359025"/>
                  <a:gd name="connsiteY95" fmla="*/ 698368 h 2735660"/>
                  <a:gd name="connsiteX96" fmla="*/ 1334558 w 2359025"/>
                  <a:gd name="connsiteY96" fmla="*/ 501518 h 2735660"/>
                  <a:gd name="connsiteX97" fmla="*/ 1359958 w 2359025"/>
                  <a:gd name="connsiteY97" fmla="*/ 304668 h 2735660"/>
                  <a:gd name="connsiteX98" fmla="*/ 1480608 w 2359025"/>
                  <a:gd name="connsiteY98" fmla="*/ 18918 h 2735660"/>
                  <a:gd name="connsiteX99" fmla="*/ 479746 w 2359025"/>
                  <a:gd name="connsiteY99" fmla="*/ 30537 h 2735660"/>
                  <a:gd name="connsiteX100" fmla="*/ 479746 w 2359025"/>
                  <a:gd name="connsiteY100"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65935 w 2359025"/>
                  <a:gd name="connsiteY3" fmla="*/ 1072333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46641 w 2359025"/>
                  <a:gd name="connsiteY3" fmla="*/ 1063065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15424 w 2359025"/>
                  <a:gd name="connsiteY3" fmla="*/ 1063065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 name="connsiteX0" fmla="*/ 479746 w 2359025"/>
                  <a:gd name="connsiteY0" fmla="*/ 128058 h 2735660"/>
                  <a:gd name="connsiteX1" fmla="*/ 483658 w 2359025"/>
                  <a:gd name="connsiteY1" fmla="*/ 736468 h 2735660"/>
                  <a:gd name="connsiteX2" fmla="*/ 686858 w 2359025"/>
                  <a:gd name="connsiteY2" fmla="*/ 990468 h 2735660"/>
                  <a:gd name="connsiteX3" fmla="*/ 615424 w 2359025"/>
                  <a:gd name="connsiteY3" fmla="*/ 1063065 h 2735660"/>
                  <a:gd name="connsiteX4" fmla="*/ 585258 w 2359025"/>
                  <a:gd name="connsiteY4" fmla="*/ 1142868 h 2735660"/>
                  <a:gd name="connsiteX5" fmla="*/ 490008 w 2359025"/>
                  <a:gd name="connsiteY5" fmla="*/ 1155568 h 2735660"/>
                  <a:gd name="connsiteX6" fmla="*/ 432858 w 2359025"/>
                  <a:gd name="connsiteY6" fmla="*/ 1098418 h 2735660"/>
                  <a:gd name="connsiteX7" fmla="*/ 388408 w 2359025"/>
                  <a:gd name="connsiteY7" fmla="*/ 1117468 h 2735660"/>
                  <a:gd name="connsiteX8" fmla="*/ 369358 w 2359025"/>
                  <a:gd name="connsiteY8" fmla="*/ 1168268 h 2735660"/>
                  <a:gd name="connsiteX9" fmla="*/ 51858 w 2359025"/>
                  <a:gd name="connsiteY9" fmla="*/ 1231768 h 2735660"/>
                  <a:gd name="connsiteX10" fmla="*/ 58208 w 2359025"/>
                  <a:gd name="connsiteY10" fmla="*/ 1422268 h 2735660"/>
                  <a:gd name="connsiteX11" fmla="*/ 121708 w 2359025"/>
                  <a:gd name="connsiteY11" fmla="*/ 1523868 h 2735660"/>
                  <a:gd name="connsiteX12" fmla="*/ 261408 w 2359025"/>
                  <a:gd name="connsiteY12" fmla="*/ 1485768 h 2735660"/>
                  <a:gd name="connsiteX13" fmla="*/ 521758 w 2359025"/>
                  <a:gd name="connsiteY13" fmla="*/ 1536568 h 2735660"/>
                  <a:gd name="connsiteX14" fmla="*/ 623358 w 2359025"/>
                  <a:gd name="connsiteY14" fmla="*/ 1701668 h 2735660"/>
                  <a:gd name="connsiteX15" fmla="*/ 712258 w 2359025"/>
                  <a:gd name="connsiteY15" fmla="*/ 1708018 h 2735660"/>
                  <a:gd name="connsiteX16" fmla="*/ 737658 w 2359025"/>
                  <a:gd name="connsiteY16" fmla="*/ 1796918 h 2735660"/>
                  <a:gd name="connsiteX17" fmla="*/ 940858 w 2359025"/>
                  <a:gd name="connsiteY17" fmla="*/ 1803268 h 2735660"/>
                  <a:gd name="connsiteX18" fmla="*/ 966258 w 2359025"/>
                  <a:gd name="connsiteY18" fmla="*/ 1892168 h 2735660"/>
                  <a:gd name="connsiteX19" fmla="*/ 921808 w 2359025"/>
                  <a:gd name="connsiteY19" fmla="*/ 2006468 h 2735660"/>
                  <a:gd name="connsiteX20" fmla="*/ 1023408 w 2359025"/>
                  <a:gd name="connsiteY20" fmla="*/ 2120768 h 2735660"/>
                  <a:gd name="connsiteX21" fmla="*/ 1125008 w 2359025"/>
                  <a:gd name="connsiteY21" fmla="*/ 2120768 h 2735660"/>
                  <a:gd name="connsiteX22" fmla="*/ 1232958 w 2359025"/>
                  <a:gd name="connsiteY22" fmla="*/ 2114418 h 2735660"/>
                  <a:gd name="connsiteX23" fmla="*/ 1315508 w 2359025"/>
                  <a:gd name="connsiteY23" fmla="*/ 2139818 h 2735660"/>
                  <a:gd name="connsiteX24" fmla="*/ 1379008 w 2359025"/>
                  <a:gd name="connsiteY24" fmla="*/ 2139818 h 2735660"/>
                  <a:gd name="connsiteX25" fmla="*/ 1417108 w 2359025"/>
                  <a:gd name="connsiteY25" fmla="*/ 2222368 h 2735660"/>
                  <a:gd name="connsiteX26" fmla="*/ 1461558 w 2359025"/>
                  <a:gd name="connsiteY26" fmla="*/ 2343018 h 2735660"/>
                  <a:gd name="connsiteX27" fmla="*/ 1575858 w 2359025"/>
                  <a:gd name="connsiteY27" fmla="*/ 2317618 h 2735660"/>
                  <a:gd name="connsiteX28" fmla="*/ 1601258 w 2359025"/>
                  <a:gd name="connsiteY28" fmla="*/ 2381118 h 2735660"/>
                  <a:gd name="connsiteX29" fmla="*/ 1766358 w 2359025"/>
                  <a:gd name="connsiteY29" fmla="*/ 2444618 h 2735660"/>
                  <a:gd name="connsiteX30" fmla="*/ 1867958 w 2359025"/>
                  <a:gd name="connsiteY30" fmla="*/ 2546218 h 2735660"/>
                  <a:gd name="connsiteX31" fmla="*/ 1969558 w 2359025"/>
                  <a:gd name="connsiteY31" fmla="*/ 2603368 h 2735660"/>
                  <a:gd name="connsiteX32" fmla="*/ 1975908 w 2359025"/>
                  <a:gd name="connsiteY32" fmla="*/ 2508118 h 2735660"/>
                  <a:gd name="connsiteX33" fmla="*/ 2039408 w 2359025"/>
                  <a:gd name="connsiteY33" fmla="*/ 2552568 h 2735660"/>
                  <a:gd name="connsiteX34" fmla="*/ 2109258 w 2359025"/>
                  <a:gd name="connsiteY34" fmla="*/ 2666868 h 2735660"/>
                  <a:gd name="connsiteX35" fmla="*/ 2153708 w 2359025"/>
                  <a:gd name="connsiteY35" fmla="*/ 2704968 h 2735660"/>
                  <a:gd name="connsiteX36" fmla="*/ 2210858 w 2359025"/>
                  <a:gd name="connsiteY36" fmla="*/ 2730368 h 2735660"/>
                  <a:gd name="connsiteX37" fmla="*/ 2198158 w 2359025"/>
                  <a:gd name="connsiteY37" fmla="*/ 2673218 h 2735660"/>
                  <a:gd name="connsiteX38" fmla="*/ 2242608 w 2359025"/>
                  <a:gd name="connsiteY38" fmla="*/ 2597018 h 2735660"/>
                  <a:gd name="connsiteX39" fmla="*/ 2299758 w 2359025"/>
                  <a:gd name="connsiteY39" fmla="*/ 2590668 h 2735660"/>
                  <a:gd name="connsiteX40" fmla="*/ 2299758 w 2359025"/>
                  <a:gd name="connsiteY40" fmla="*/ 2527168 h 2735660"/>
                  <a:gd name="connsiteX41" fmla="*/ 2274358 w 2359025"/>
                  <a:gd name="connsiteY41" fmla="*/ 2476368 h 2735660"/>
                  <a:gd name="connsiteX42" fmla="*/ 2350558 w 2359025"/>
                  <a:gd name="connsiteY42" fmla="*/ 2482718 h 2735660"/>
                  <a:gd name="connsiteX43" fmla="*/ 2325158 w 2359025"/>
                  <a:gd name="connsiteY43" fmla="*/ 2406518 h 2735660"/>
                  <a:gd name="connsiteX44" fmla="*/ 2236258 w 2359025"/>
                  <a:gd name="connsiteY44" fmla="*/ 2450968 h 2735660"/>
                  <a:gd name="connsiteX45" fmla="*/ 2210858 w 2359025"/>
                  <a:gd name="connsiteY45" fmla="*/ 2368418 h 2735660"/>
                  <a:gd name="connsiteX46" fmla="*/ 2141008 w 2359025"/>
                  <a:gd name="connsiteY46" fmla="*/ 2266818 h 2735660"/>
                  <a:gd name="connsiteX47" fmla="*/ 2039408 w 2359025"/>
                  <a:gd name="connsiteY47" fmla="*/ 2336668 h 2735660"/>
                  <a:gd name="connsiteX48" fmla="*/ 2020358 w 2359025"/>
                  <a:gd name="connsiteY48" fmla="*/ 2247768 h 2735660"/>
                  <a:gd name="connsiteX49" fmla="*/ 1893358 w 2359025"/>
                  <a:gd name="connsiteY49" fmla="*/ 2254118 h 2735660"/>
                  <a:gd name="connsiteX50" fmla="*/ 1918758 w 2359025"/>
                  <a:gd name="connsiteY50" fmla="*/ 2209668 h 2735660"/>
                  <a:gd name="connsiteX51" fmla="*/ 1683808 w 2359025"/>
                  <a:gd name="connsiteY51" fmla="*/ 2190618 h 2735660"/>
                  <a:gd name="connsiteX52" fmla="*/ 1696508 w 2359025"/>
                  <a:gd name="connsiteY52" fmla="*/ 2139818 h 2735660"/>
                  <a:gd name="connsiteX53" fmla="*/ 1734608 w 2359025"/>
                  <a:gd name="connsiteY53" fmla="*/ 2114418 h 2735660"/>
                  <a:gd name="connsiteX54" fmla="*/ 1626658 w 2359025"/>
                  <a:gd name="connsiteY54" fmla="*/ 2063618 h 2735660"/>
                  <a:gd name="connsiteX55" fmla="*/ 1550458 w 2359025"/>
                  <a:gd name="connsiteY55" fmla="*/ 2006468 h 2735660"/>
                  <a:gd name="connsiteX56" fmla="*/ 1467908 w 2359025"/>
                  <a:gd name="connsiteY56" fmla="*/ 1879468 h 2735660"/>
                  <a:gd name="connsiteX57" fmla="*/ 1601258 w 2359025"/>
                  <a:gd name="connsiteY57" fmla="*/ 1892168 h 2735660"/>
                  <a:gd name="connsiteX58" fmla="*/ 1537758 w 2359025"/>
                  <a:gd name="connsiteY58" fmla="*/ 1790568 h 2735660"/>
                  <a:gd name="connsiteX59" fmla="*/ 1601258 w 2359025"/>
                  <a:gd name="connsiteY59" fmla="*/ 1777868 h 2735660"/>
                  <a:gd name="connsiteX60" fmla="*/ 1575858 w 2359025"/>
                  <a:gd name="connsiteY60" fmla="*/ 1727068 h 2735660"/>
                  <a:gd name="connsiteX61" fmla="*/ 1633008 w 2359025"/>
                  <a:gd name="connsiteY61" fmla="*/ 1701668 h 2735660"/>
                  <a:gd name="connsiteX62" fmla="*/ 1664758 w 2359025"/>
                  <a:gd name="connsiteY62" fmla="*/ 1727068 h 2735660"/>
                  <a:gd name="connsiteX63" fmla="*/ 1728258 w 2359025"/>
                  <a:gd name="connsiteY63" fmla="*/ 1720718 h 2735660"/>
                  <a:gd name="connsiteX64" fmla="*/ 1753658 w 2359025"/>
                  <a:gd name="connsiteY64" fmla="*/ 1644518 h 2735660"/>
                  <a:gd name="connsiteX65" fmla="*/ 1715558 w 2359025"/>
                  <a:gd name="connsiteY65" fmla="*/ 1644518 h 2735660"/>
                  <a:gd name="connsiteX66" fmla="*/ 1740958 w 2359025"/>
                  <a:gd name="connsiteY66" fmla="*/ 1606418 h 2735660"/>
                  <a:gd name="connsiteX67" fmla="*/ 1867958 w 2359025"/>
                  <a:gd name="connsiteY67" fmla="*/ 1695318 h 2735660"/>
                  <a:gd name="connsiteX68" fmla="*/ 1893358 w 2359025"/>
                  <a:gd name="connsiteY68" fmla="*/ 1638168 h 2735660"/>
                  <a:gd name="connsiteX69" fmla="*/ 1842558 w 2359025"/>
                  <a:gd name="connsiteY69" fmla="*/ 1530218 h 2735660"/>
                  <a:gd name="connsiteX70" fmla="*/ 1810808 w 2359025"/>
                  <a:gd name="connsiteY70" fmla="*/ 1428618 h 2735660"/>
                  <a:gd name="connsiteX71" fmla="*/ 1766358 w 2359025"/>
                  <a:gd name="connsiteY71" fmla="*/ 1415918 h 2735660"/>
                  <a:gd name="connsiteX72" fmla="*/ 1836208 w 2359025"/>
                  <a:gd name="connsiteY72" fmla="*/ 1339718 h 2735660"/>
                  <a:gd name="connsiteX73" fmla="*/ 1779058 w 2359025"/>
                  <a:gd name="connsiteY73" fmla="*/ 1263518 h 2735660"/>
                  <a:gd name="connsiteX74" fmla="*/ 1760008 w 2359025"/>
                  <a:gd name="connsiteY74" fmla="*/ 1333368 h 2735660"/>
                  <a:gd name="connsiteX75" fmla="*/ 1664758 w 2359025"/>
                  <a:gd name="connsiteY75" fmla="*/ 1377818 h 2735660"/>
                  <a:gd name="connsiteX76" fmla="*/ 1639358 w 2359025"/>
                  <a:gd name="connsiteY76" fmla="*/ 1542918 h 2735660"/>
                  <a:gd name="connsiteX77" fmla="*/ 1550458 w 2359025"/>
                  <a:gd name="connsiteY77" fmla="*/ 1561968 h 2735660"/>
                  <a:gd name="connsiteX78" fmla="*/ 1480608 w 2359025"/>
                  <a:gd name="connsiteY78" fmla="*/ 1492118 h 2735660"/>
                  <a:gd name="connsiteX79" fmla="*/ 1518708 w 2359025"/>
                  <a:gd name="connsiteY79" fmla="*/ 1434968 h 2735660"/>
                  <a:gd name="connsiteX80" fmla="*/ 1436158 w 2359025"/>
                  <a:gd name="connsiteY80" fmla="*/ 1447668 h 2735660"/>
                  <a:gd name="connsiteX81" fmla="*/ 1359958 w 2359025"/>
                  <a:gd name="connsiteY81" fmla="*/ 1441318 h 2735660"/>
                  <a:gd name="connsiteX82" fmla="*/ 1334558 w 2359025"/>
                  <a:gd name="connsiteY82" fmla="*/ 1390518 h 2735660"/>
                  <a:gd name="connsiteX83" fmla="*/ 1404408 w 2359025"/>
                  <a:gd name="connsiteY83" fmla="*/ 1320668 h 2735660"/>
                  <a:gd name="connsiteX84" fmla="*/ 1518708 w 2359025"/>
                  <a:gd name="connsiteY84" fmla="*/ 1371468 h 2735660"/>
                  <a:gd name="connsiteX85" fmla="*/ 1506008 w 2359025"/>
                  <a:gd name="connsiteY85" fmla="*/ 1295268 h 2735660"/>
                  <a:gd name="connsiteX86" fmla="*/ 1575858 w 2359025"/>
                  <a:gd name="connsiteY86" fmla="*/ 1219068 h 2735660"/>
                  <a:gd name="connsiteX87" fmla="*/ 1607608 w 2359025"/>
                  <a:gd name="connsiteY87" fmla="*/ 1180968 h 2735660"/>
                  <a:gd name="connsiteX88" fmla="*/ 1582208 w 2359025"/>
                  <a:gd name="connsiteY88" fmla="*/ 1130168 h 2735660"/>
                  <a:gd name="connsiteX89" fmla="*/ 1594908 w 2359025"/>
                  <a:gd name="connsiteY89" fmla="*/ 1098418 h 2735660"/>
                  <a:gd name="connsiteX90" fmla="*/ 1563158 w 2359025"/>
                  <a:gd name="connsiteY90" fmla="*/ 1047618 h 2735660"/>
                  <a:gd name="connsiteX91" fmla="*/ 1613958 w 2359025"/>
                  <a:gd name="connsiteY91" fmla="*/ 1034918 h 2735660"/>
                  <a:gd name="connsiteX92" fmla="*/ 1582208 w 2359025"/>
                  <a:gd name="connsiteY92" fmla="*/ 977768 h 2735660"/>
                  <a:gd name="connsiteX93" fmla="*/ 1620308 w 2359025"/>
                  <a:gd name="connsiteY93" fmla="*/ 933318 h 2735660"/>
                  <a:gd name="connsiteX94" fmla="*/ 1537758 w 2359025"/>
                  <a:gd name="connsiteY94" fmla="*/ 844418 h 2735660"/>
                  <a:gd name="connsiteX95" fmla="*/ 1525058 w 2359025"/>
                  <a:gd name="connsiteY95" fmla="*/ 742818 h 2735660"/>
                  <a:gd name="connsiteX96" fmla="*/ 1448858 w 2359025"/>
                  <a:gd name="connsiteY96" fmla="*/ 698368 h 2735660"/>
                  <a:gd name="connsiteX97" fmla="*/ 1334558 w 2359025"/>
                  <a:gd name="connsiteY97" fmla="*/ 501518 h 2735660"/>
                  <a:gd name="connsiteX98" fmla="*/ 1359958 w 2359025"/>
                  <a:gd name="connsiteY98" fmla="*/ 304668 h 2735660"/>
                  <a:gd name="connsiteX99" fmla="*/ 1480608 w 2359025"/>
                  <a:gd name="connsiteY99" fmla="*/ 18918 h 2735660"/>
                  <a:gd name="connsiteX100" fmla="*/ 479746 w 2359025"/>
                  <a:gd name="connsiteY100" fmla="*/ 30537 h 2735660"/>
                  <a:gd name="connsiteX101" fmla="*/ 479746 w 2359025"/>
                  <a:gd name="connsiteY101" fmla="*/ 128058 h 273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359025" h="2735660">
                    <a:moveTo>
                      <a:pt x="479746" y="128058"/>
                    </a:moveTo>
                    <a:lnTo>
                      <a:pt x="483658" y="736468"/>
                    </a:lnTo>
                    <a:cubicBezTo>
                      <a:pt x="518177" y="880203"/>
                      <a:pt x="669925" y="922735"/>
                      <a:pt x="686858" y="990468"/>
                    </a:cubicBezTo>
                    <a:lnTo>
                      <a:pt x="615424" y="1063065"/>
                    </a:lnTo>
                    <a:cubicBezTo>
                      <a:pt x="598491" y="1088465"/>
                      <a:pt x="606161" y="1127451"/>
                      <a:pt x="585258" y="1142868"/>
                    </a:cubicBezTo>
                    <a:cubicBezTo>
                      <a:pt x="564355" y="1158285"/>
                      <a:pt x="515408" y="1162976"/>
                      <a:pt x="490008" y="1155568"/>
                    </a:cubicBezTo>
                    <a:cubicBezTo>
                      <a:pt x="464608" y="1148160"/>
                      <a:pt x="449791" y="1104768"/>
                      <a:pt x="432858" y="1098418"/>
                    </a:cubicBezTo>
                    <a:cubicBezTo>
                      <a:pt x="415925" y="1092068"/>
                      <a:pt x="398991" y="1105826"/>
                      <a:pt x="388408" y="1117468"/>
                    </a:cubicBezTo>
                    <a:cubicBezTo>
                      <a:pt x="377825" y="1129110"/>
                      <a:pt x="425450" y="1149218"/>
                      <a:pt x="369358" y="1168268"/>
                    </a:cubicBezTo>
                    <a:cubicBezTo>
                      <a:pt x="313266" y="1187318"/>
                      <a:pt x="103716" y="1189435"/>
                      <a:pt x="51858" y="1231768"/>
                    </a:cubicBezTo>
                    <a:cubicBezTo>
                      <a:pt x="0" y="1274101"/>
                      <a:pt x="46566" y="1373585"/>
                      <a:pt x="58208" y="1422268"/>
                    </a:cubicBezTo>
                    <a:cubicBezTo>
                      <a:pt x="69850" y="1470951"/>
                      <a:pt x="87841" y="1513285"/>
                      <a:pt x="121708" y="1523868"/>
                    </a:cubicBezTo>
                    <a:cubicBezTo>
                      <a:pt x="155575" y="1534451"/>
                      <a:pt x="194733" y="1483651"/>
                      <a:pt x="261408" y="1485768"/>
                    </a:cubicBezTo>
                    <a:cubicBezTo>
                      <a:pt x="328083" y="1487885"/>
                      <a:pt x="461433" y="1500585"/>
                      <a:pt x="521758" y="1536568"/>
                    </a:cubicBezTo>
                    <a:cubicBezTo>
                      <a:pt x="582083" y="1572551"/>
                      <a:pt x="591608" y="1673093"/>
                      <a:pt x="623358" y="1701668"/>
                    </a:cubicBezTo>
                    <a:cubicBezTo>
                      <a:pt x="655108" y="1730243"/>
                      <a:pt x="693208" y="1692143"/>
                      <a:pt x="712258" y="1708018"/>
                    </a:cubicBezTo>
                    <a:cubicBezTo>
                      <a:pt x="731308" y="1723893"/>
                      <a:pt x="699558" y="1781043"/>
                      <a:pt x="737658" y="1796918"/>
                    </a:cubicBezTo>
                    <a:cubicBezTo>
                      <a:pt x="775758" y="1812793"/>
                      <a:pt x="902758" y="1787393"/>
                      <a:pt x="940858" y="1803268"/>
                    </a:cubicBezTo>
                    <a:cubicBezTo>
                      <a:pt x="978958" y="1819143"/>
                      <a:pt x="969433" y="1858301"/>
                      <a:pt x="966258" y="1892168"/>
                    </a:cubicBezTo>
                    <a:cubicBezTo>
                      <a:pt x="963083" y="1926035"/>
                      <a:pt x="912283" y="1968368"/>
                      <a:pt x="921808" y="2006468"/>
                    </a:cubicBezTo>
                    <a:cubicBezTo>
                      <a:pt x="931333" y="2044568"/>
                      <a:pt x="989541" y="2101718"/>
                      <a:pt x="1023408" y="2120768"/>
                    </a:cubicBezTo>
                    <a:cubicBezTo>
                      <a:pt x="1057275" y="2139818"/>
                      <a:pt x="1090083" y="2121826"/>
                      <a:pt x="1125008" y="2120768"/>
                    </a:cubicBezTo>
                    <a:cubicBezTo>
                      <a:pt x="1159933" y="2119710"/>
                      <a:pt x="1201208" y="2111243"/>
                      <a:pt x="1232958" y="2114418"/>
                    </a:cubicBezTo>
                    <a:cubicBezTo>
                      <a:pt x="1264708" y="2117593"/>
                      <a:pt x="1291166" y="2135585"/>
                      <a:pt x="1315508" y="2139818"/>
                    </a:cubicBezTo>
                    <a:cubicBezTo>
                      <a:pt x="1339850" y="2144051"/>
                      <a:pt x="1362075" y="2126060"/>
                      <a:pt x="1379008" y="2139818"/>
                    </a:cubicBezTo>
                    <a:cubicBezTo>
                      <a:pt x="1395941" y="2153576"/>
                      <a:pt x="1403350" y="2188501"/>
                      <a:pt x="1417108" y="2222368"/>
                    </a:cubicBezTo>
                    <a:cubicBezTo>
                      <a:pt x="1430866" y="2256235"/>
                      <a:pt x="1435100" y="2327143"/>
                      <a:pt x="1461558" y="2343018"/>
                    </a:cubicBezTo>
                    <a:cubicBezTo>
                      <a:pt x="1488016" y="2358893"/>
                      <a:pt x="1552575" y="2311268"/>
                      <a:pt x="1575858" y="2317618"/>
                    </a:cubicBezTo>
                    <a:cubicBezTo>
                      <a:pt x="1599141" y="2323968"/>
                      <a:pt x="1569508" y="2359951"/>
                      <a:pt x="1601258" y="2381118"/>
                    </a:cubicBezTo>
                    <a:cubicBezTo>
                      <a:pt x="1633008" y="2402285"/>
                      <a:pt x="1721908" y="2417101"/>
                      <a:pt x="1766358" y="2444618"/>
                    </a:cubicBezTo>
                    <a:cubicBezTo>
                      <a:pt x="1810808" y="2472135"/>
                      <a:pt x="1834091" y="2519760"/>
                      <a:pt x="1867958" y="2546218"/>
                    </a:cubicBezTo>
                    <a:cubicBezTo>
                      <a:pt x="1901825" y="2572676"/>
                      <a:pt x="1951566" y="2609718"/>
                      <a:pt x="1969558" y="2603368"/>
                    </a:cubicBezTo>
                    <a:cubicBezTo>
                      <a:pt x="1987550" y="2597018"/>
                      <a:pt x="1964266" y="2516585"/>
                      <a:pt x="1975908" y="2508118"/>
                    </a:cubicBezTo>
                    <a:cubicBezTo>
                      <a:pt x="1987550" y="2499651"/>
                      <a:pt x="2017183" y="2526110"/>
                      <a:pt x="2039408" y="2552568"/>
                    </a:cubicBezTo>
                    <a:cubicBezTo>
                      <a:pt x="2061633" y="2579026"/>
                      <a:pt x="2090208" y="2641468"/>
                      <a:pt x="2109258" y="2666868"/>
                    </a:cubicBezTo>
                    <a:cubicBezTo>
                      <a:pt x="2128308" y="2692268"/>
                      <a:pt x="2136775" y="2694385"/>
                      <a:pt x="2153708" y="2704968"/>
                    </a:cubicBezTo>
                    <a:cubicBezTo>
                      <a:pt x="2170641" y="2715551"/>
                      <a:pt x="2203450" y="2735660"/>
                      <a:pt x="2210858" y="2730368"/>
                    </a:cubicBezTo>
                    <a:cubicBezTo>
                      <a:pt x="2218266" y="2725076"/>
                      <a:pt x="2192866" y="2695443"/>
                      <a:pt x="2198158" y="2673218"/>
                    </a:cubicBezTo>
                    <a:cubicBezTo>
                      <a:pt x="2203450" y="2650993"/>
                      <a:pt x="2225675" y="2610776"/>
                      <a:pt x="2242608" y="2597018"/>
                    </a:cubicBezTo>
                    <a:cubicBezTo>
                      <a:pt x="2259541" y="2583260"/>
                      <a:pt x="2290233" y="2602310"/>
                      <a:pt x="2299758" y="2590668"/>
                    </a:cubicBezTo>
                    <a:cubicBezTo>
                      <a:pt x="2309283" y="2579026"/>
                      <a:pt x="2303991" y="2546218"/>
                      <a:pt x="2299758" y="2527168"/>
                    </a:cubicBezTo>
                    <a:cubicBezTo>
                      <a:pt x="2295525" y="2508118"/>
                      <a:pt x="2265891" y="2483776"/>
                      <a:pt x="2274358" y="2476368"/>
                    </a:cubicBezTo>
                    <a:cubicBezTo>
                      <a:pt x="2282825" y="2468960"/>
                      <a:pt x="2342091" y="2494360"/>
                      <a:pt x="2350558" y="2482718"/>
                    </a:cubicBezTo>
                    <a:cubicBezTo>
                      <a:pt x="2359025" y="2471076"/>
                      <a:pt x="2344208" y="2411810"/>
                      <a:pt x="2325158" y="2406518"/>
                    </a:cubicBezTo>
                    <a:cubicBezTo>
                      <a:pt x="2306108" y="2401226"/>
                      <a:pt x="2255308" y="2457318"/>
                      <a:pt x="2236258" y="2450968"/>
                    </a:cubicBezTo>
                    <a:cubicBezTo>
                      <a:pt x="2217208" y="2444618"/>
                      <a:pt x="2226733" y="2399110"/>
                      <a:pt x="2210858" y="2368418"/>
                    </a:cubicBezTo>
                    <a:cubicBezTo>
                      <a:pt x="2194983" y="2337726"/>
                      <a:pt x="2169583" y="2272110"/>
                      <a:pt x="2141008" y="2266818"/>
                    </a:cubicBezTo>
                    <a:cubicBezTo>
                      <a:pt x="2112433" y="2261526"/>
                      <a:pt x="2059516" y="2339843"/>
                      <a:pt x="2039408" y="2336668"/>
                    </a:cubicBezTo>
                    <a:cubicBezTo>
                      <a:pt x="2019300" y="2333493"/>
                      <a:pt x="2044700" y="2261526"/>
                      <a:pt x="2020358" y="2247768"/>
                    </a:cubicBezTo>
                    <a:cubicBezTo>
                      <a:pt x="1996016" y="2234010"/>
                      <a:pt x="1910291" y="2260468"/>
                      <a:pt x="1893358" y="2254118"/>
                    </a:cubicBezTo>
                    <a:cubicBezTo>
                      <a:pt x="1876425" y="2247768"/>
                      <a:pt x="1953683" y="2220251"/>
                      <a:pt x="1918758" y="2209668"/>
                    </a:cubicBezTo>
                    <a:cubicBezTo>
                      <a:pt x="1883833" y="2199085"/>
                      <a:pt x="1720850" y="2202260"/>
                      <a:pt x="1683808" y="2190618"/>
                    </a:cubicBezTo>
                    <a:cubicBezTo>
                      <a:pt x="1646766" y="2178976"/>
                      <a:pt x="1688041" y="2152518"/>
                      <a:pt x="1696508" y="2139818"/>
                    </a:cubicBezTo>
                    <a:cubicBezTo>
                      <a:pt x="1704975" y="2127118"/>
                      <a:pt x="1746250" y="2127118"/>
                      <a:pt x="1734608" y="2114418"/>
                    </a:cubicBezTo>
                    <a:cubicBezTo>
                      <a:pt x="1722966" y="2101718"/>
                      <a:pt x="1657350" y="2081610"/>
                      <a:pt x="1626658" y="2063618"/>
                    </a:cubicBezTo>
                    <a:cubicBezTo>
                      <a:pt x="1595966" y="2045626"/>
                      <a:pt x="1576916" y="2037160"/>
                      <a:pt x="1550458" y="2006468"/>
                    </a:cubicBezTo>
                    <a:cubicBezTo>
                      <a:pt x="1524000" y="1975776"/>
                      <a:pt x="1459441" y="1898518"/>
                      <a:pt x="1467908" y="1879468"/>
                    </a:cubicBezTo>
                    <a:cubicBezTo>
                      <a:pt x="1476375" y="1860418"/>
                      <a:pt x="1589616" y="1906984"/>
                      <a:pt x="1601258" y="1892168"/>
                    </a:cubicBezTo>
                    <a:cubicBezTo>
                      <a:pt x="1612900" y="1877352"/>
                      <a:pt x="1537758" y="1809618"/>
                      <a:pt x="1537758" y="1790568"/>
                    </a:cubicBezTo>
                    <a:cubicBezTo>
                      <a:pt x="1537758" y="1771518"/>
                      <a:pt x="1594908" y="1788451"/>
                      <a:pt x="1601258" y="1777868"/>
                    </a:cubicBezTo>
                    <a:cubicBezTo>
                      <a:pt x="1607608" y="1767285"/>
                      <a:pt x="1570566" y="1739768"/>
                      <a:pt x="1575858" y="1727068"/>
                    </a:cubicBezTo>
                    <a:cubicBezTo>
                      <a:pt x="1581150" y="1714368"/>
                      <a:pt x="1618191" y="1701668"/>
                      <a:pt x="1633008" y="1701668"/>
                    </a:cubicBezTo>
                    <a:cubicBezTo>
                      <a:pt x="1647825" y="1701668"/>
                      <a:pt x="1648883" y="1723893"/>
                      <a:pt x="1664758" y="1727068"/>
                    </a:cubicBezTo>
                    <a:cubicBezTo>
                      <a:pt x="1680633" y="1730243"/>
                      <a:pt x="1713441" y="1734476"/>
                      <a:pt x="1728258" y="1720718"/>
                    </a:cubicBezTo>
                    <a:cubicBezTo>
                      <a:pt x="1743075" y="1706960"/>
                      <a:pt x="1755775" y="1657218"/>
                      <a:pt x="1753658" y="1644518"/>
                    </a:cubicBezTo>
                    <a:cubicBezTo>
                      <a:pt x="1751541" y="1631818"/>
                      <a:pt x="1717675" y="1650868"/>
                      <a:pt x="1715558" y="1644518"/>
                    </a:cubicBezTo>
                    <a:cubicBezTo>
                      <a:pt x="1713441" y="1638168"/>
                      <a:pt x="1715558" y="1597951"/>
                      <a:pt x="1740958" y="1606418"/>
                    </a:cubicBezTo>
                    <a:cubicBezTo>
                      <a:pt x="1766358" y="1614885"/>
                      <a:pt x="1842558" y="1690026"/>
                      <a:pt x="1867958" y="1695318"/>
                    </a:cubicBezTo>
                    <a:cubicBezTo>
                      <a:pt x="1893358" y="1700610"/>
                      <a:pt x="1897591" y="1665685"/>
                      <a:pt x="1893358" y="1638168"/>
                    </a:cubicBezTo>
                    <a:cubicBezTo>
                      <a:pt x="1889125" y="1610651"/>
                      <a:pt x="1856316" y="1565143"/>
                      <a:pt x="1842558" y="1530218"/>
                    </a:cubicBezTo>
                    <a:cubicBezTo>
                      <a:pt x="1828800" y="1495293"/>
                      <a:pt x="1823508" y="1447668"/>
                      <a:pt x="1810808" y="1428618"/>
                    </a:cubicBezTo>
                    <a:cubicBezTo>
                      <a:pt x="1798108" y="1409568"/>
                      <a:pt x="1762125" y="1430735"/>
                      <a:pt x="1766358" y="1415918"/>
                    </a:cubicBezTo>
                    <a:cubicBezTo>
                      <a:pt x="1770591" y="1401101"/>
                      <a:pt x="1834091" y="1365118"/>
                      <a:pt x="1836208" y="1339718"/>
                    </a:cubicBezTo>
                    <a:cubicBezTo>
                      <a:pt x="1838325" y="1314318"/>
                      <a:pt x="1791758" y="1264576"/>
                      <a:pt x="1779058" y="1263518"/>
                    </a:cubicBezTo>
                    <a:cubicBezTo>
                      <a:pt x="1766358" y="1262460"/>
                      <a:pt x="1779058" y="1314318"/>
                      <a:pt x="1760008" y="1333368"/>
                    </a:cubicBezTo>
                    <a:cubicBezTo>
                      <a:pt x="1740958" y="1352418"/>
                      <a:pt x="1684866" y="1342893"/>
                      <a:pt x="1664758" y="1377818"/>
                    </a:cubicBezTo>
                    <a:cubicBezTo>
                      <a:pt x="1644650" y="1412743"/>
                      <a:pt x="1658408" y="1512226"/>
                      <a:pt x="1639358" y="1542918"/>
                    </a:cubicBezTo>
                    <a:cubicBezTo>
                      <a:pt x="1620308" y="1573610"/>
                      <a:pt x="1576916" y="1570435"/>
                      <a:pt x="1550458" y="1561968"/>
                    </a:cubicBezTo>
                    <a:cubicBezTo>
                      <a:pt x="1524000" y="1553501"/>
                      <a:pt x="1485900" y="1513284"/>
                      <a:pt x="1480608" y="1492118"/>
                    </a:cubicBezTo>
                    <a:cubicBezTo>
                      <a:pt x="1475316" y="1470952"/>
                      <a:pt x="1526116" y="1442376"/>
                      <a:pt x="1518708" y="1434968"/>
                    </a:cubicBezTo>
                    <a:cubicBezTo>
                      <a:pt x="1511300" y="1427560"/>
                      <a:pt x="1462616" y="1446610"/>
                      <a:pt x="1436158" y="1447668"/>
                    </a:cubicBezTo>
                    <a:cubicBezTo>
                      <a:pt x="1409700" y="1448726"/>
                      <a:pt x="1376891" y="1450843"/>
                      <a:pt x="1359958" y="1441318"/>
                    </a:cubicBezTo>
                    <a:cubicBezTo>
                      <a:pt x="1343025" y="1431793"/>
                      <a:pt x="1327150" y="1410626"/>
                      <a:pt x="1334558" y="1390518"/>
                    </a:cubicBezTo>
                    <a:cubicBezTo>
                      <a:pt x="1341966" y="1370410"/>
                      <a:pt x="1373716" y="1323843"/>
                      <a:pt x="1404408" y="1320668"/>
                    </a:cubicBezTo>
                    <a:cubicBezTo>
                      <a:pt x="1435100" y="1317493"/>
                      <a:pt x="1501775" y="1375701"/>
                      <a:pt x="1518708" y="1371468"/>
                    </a:cubicBezTo>
                    <a:cubicBezTo>
                      <a:pt x="1535641" y="1367235"/>
                      <a:pt x="1496483" y="1320668"/>
                      <a:pt x="1506008" y="1295268"/>
                    </a:cubicBezTo>
                    <a:cubicBezTo>
                      <a:pt x="1515533" y="1269868"/>
                      <a:pt x="1558925" y="1238118"/>
                      <a:pt x="1575858" y="1219068"/>
                    </a:cubicBezTo>
                    <a:cubicBezTo>
                      <a:pt x="1592791" y="1200018"/>
                      <a:pt x="1606550" y="1195785"/>
                      <a:pt x="1607608" y="1180968"/>
                    </a:cubicBezTo>
                    <a:cubicBezTo>
                      <a:pt x="1608666" y="1166151"/>
                      <a:pt x="1584325" y="1143926"/>
                      <a:pt x="1582208" y="1130168"/>
                    </a:cubicBezTo>
                    <a:cubicBezTo>
                      <a:pt x="1580091" y="1116410"/>
                      <a:pt x="1598083" y="1112176"/>
                      <a:pt x="1594908" y="1098418"/>
                    </a:cubicBezTo>
                    <a:cubicBezTo>
                      <a:pt x="1591733" y="1084660"/>
                      <a:pt x="1559983" y="1058201"/>
                      <a:pt x="1563158" y="1047618"/>
                    </a:cubicBezTo>
                    <a:cubicBezTo>
                      <a:pt x="1566333" y="1037035"/>
                      <a:pt x="1610783" y="1046560"/>
                      <a:pt x="1613958" y="1034918"/>
                    </a:cubicBezTo>
                    <a:cubicBezTo>
                      <a:pt x="1617133" y="1023276"/>
                      <a:pt x="1581150" y="994701"/>
                      <a:pt x="1582208" y="977768"/>
                    </a:cubicBezTo>
                    <a:cubicBezTo>
                      <a:pt x="1583266" y="960835"/>
                      <a:pt x="1627716" y="955543"/>
                      <a:pt x="1620308" y="933318"/>
                    </a:cubicBezTo>
                    <a:cubicBezTo>
                      <a:pt x="1612900" y="911093"/>
                      <a:pt x="1553633" y="876168"/>
                      <a:pt x="1537758" y="844418"/>
                    </a:cubicBezTo>
                    <a:cubicBezTo>
                      <a:pt x="1521883" y="812668"/>
                      <a:pt x="1539875" y="767160"/>
                      <a:pt x="1525058" y="742818"/>
                    </a:cubicBezTo>
                    <a:cubicBezTo>
                      <a:pt x="1510241" y="718476"/>
                      <a:pt x="1480608" y="738585"/>
                      <a:pt x="1448858" y="698368"/>
                    </a:cubicBezTo>
                    <a:cubicBezTo>
                      <a:pt x="1417108" y="658151"/>
                      <a:pt x="1349375" y="567135"/>
                      <a:pt x="1334558" y="501518"/>
                    </a:cubicBezTo>
                    <a:cubicBezTo>
                      <a:pt x="1319741" y="435901"/>
                      <a:pt x="1335616" y="385101"/>
                      <a:pt x="1359958" y="304668"/>
                    </a:cubicBezTo>
                    <a:lnTo>
                      <a:pt x="1480608" y="18918"/>
                    </a:lnTo>
                    <a:lnTo>
                      <a:pt x="479746" y="30537"/>
                    </a:lnTo>
                    <a:cubicBezTo>
                      <a:pt x="402236" y="46790"/>
                      <a:pt x="501971" y="0"/>
                      <a:pt x="479746" y="128058"/>
                    </a:cubicBezTo>
                    <a:close/>
                  </a:path>
                </a:pathLst>
              </a:cu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12" name="Frihandsfigur 311"/>
              <p:cNvSpPr/>
              <p:nvPr/>
            </p:nvSpPr>
            <p:spPr>
              <a:xfrm>
                <a:off x="2944283" y="3415291"/>
                <a:ext cx="954617" cy="512184"/>
              </a:xfrm>
              <a:custGeom>
                <a:avLst/>
                <a:gdLst>
                  <a:gd name="connsiteX0" fmla="*/ 243417 w 954617"/>
                  <a:gd name="connsiteY0" fmla="*/ 0 h 485775"/>
                  <a:gd name="connsiteX1" fmla="*/ 103717 w 954617"/>
                  <a:gd name="connsiteY1" fmla="*/ 184150 h 485775"/>
                  <a:gd name="connsiteX2" fmla="*/ 14817 w 954617"/>
                  <a:gd name="connsiteY2" fmla="*/ 222250 h 485775"/>
                  <a:gd name="connsiteX3" fmla="*/ 14817 w 954617"/>
                  <a:gd name="connsiteY3" fmla="*/ 374650 h 485775"/>
                  <a:gd name="connsiteX4" fmla="*/ 84667 w 954617"/>
                  <a:gd name="connsiteY4" fmla="*/ 425450 h 485775"/>
                  <a:gd name="connsiteX5" fmla="*/ 186267 w 954617"/>
                  <a:gd name="connsiteY5" fmla="*/ 431800 h 485775"/>
                  <a:gd name="connsiteX6" fmla="*/ 376767 w 954617"/>
                  <a:gd name="connsiteY6" fmla="*/ 482600 h 485775"/>
                  <a:gd name="connsiteX7" fmla="*/ 516467 w 954617"/>
                  <a:gd name="connsiteY7" fmla="*/ 450850 h 485775"/>
                  <a:gd name="connsiteX8" fmla="*/ 643467 w 954617"/>
                  <a:gd name="connsiteY8" fmla="*/ 304800 h 485775"/>
                  <a:gd name="connsiteX9" fmla="*/ 706967 w 954617"/>
                  <a:gd name="connsiteY9" fmla="*/ 342900 h 485775"/>
                  <a:gd name="connsiteX10" fmla="*/ 770467 w 954617"/>
                  <a:gd name="connsiteY10" fmla="*/ 393700 h 485775"/>
                  <a:gd name="connsiteX11" fmla="*/ 802217 w 954617"/>
                  <a:gd name="connsiteY11" fmla="*/ 304800 h 485775"/>
                  <a:gd name="connsiteX12" fmla="*/ 954617 w 954617"/>
                  <a:gd name="connsiteY12" fmla="*/ 298450 h 485775"/>
                  <a:gd name="connsiteX0" fmla="*/ 243417 w 954617"/>
                  <a:gd name="connsiteY0" fmla="*/ 0 h 485775"/>
                  <a:gd name="connsiteX1" fmla="*/ 198967 w 954617"/>
                  <a:gd name="connsiteY1" fmla="*/ 57150 h 485775"/>
                  <a:gd name="connsiteX2" fmla="*/ 103717 w 954617"/>
                  <a:gd name="connsiteY2" fmla="*/ 184150 h 485775"/>
                  <a:gd name="connsiteX3" fmla="*/ 14817 w 954617"/>
                  <a:gd name="connsiteY3" fmla="*/ 222250 h 485775"/>
                  <a:gd name="connsiteX4" fmla="*/ 14817 w 954617"/>
                  <a:gd name="connsiteY4" fmla="*/ 374650 h 485775"/>
                  <a:gd name="connsiteX5" fmla="*/ 84667 w 954617"/>
                  <a:gd name="connsiteY5" fmla="*/ 425450 h 485775"/>
                  <a:gd name="connsiteX6" fmla="*/ 186267 w 954617"/>
                  <a:gd name="connsiteY6" fmla="*/ 431800 h 485775"/>
                  <a:gd name="connsiteX7" fmla="*/ 376767 w 954617"/>
                  <a:gd name="connsiteY7" fmla="*/ 482600 h 485775"/>
                  <a:gd name="connsiteX8" fmla="*/ 516467 w 954617"/>
                  <a:gd name="connsiteY8" fmla="*/ 450850 h 485775"/>
                  <a:gd name="connsiteX9" fmla="*/ 643467 w 954617"/>
                  <a:gd name="connsiteY9" fmla="*/ 304800 h 485775"/>
                  <a:gd name="connsiteX10" fmla="*/ 706967 w 954617"/>
                  <a:gd name="connsiteY10" fmla="*/ 342900 h 485775"/>
                  <a:gd name="connsiteX11" fmla="*/ 770467 w 954617"/>
                  <a:gd name="connsiteY11" fmla="*/ 393700 h 485775"/>
                  <a:gd name="connsiteX12" fmla="*/ 802217 w 954617"/>
                  <a:gd name="connsiteY12" fmla="*/ 304800 h 485775"/>
                  <a:gd name="connsiteX13" fmla="*/ 954617 w 954617"/>
                  <a:gd name="connsiteY13" fmla="*/ 298450 h 485775"/>
                  <a:gd name="connsiteX0" fmla="*/ 954617 w 954617"/>
                  <a:gd name="connsiteY0" fmla="*/ 212318 h 440813"/>
                  <a:gd name="connsiteX1" fmla="*/ 198967 w 954617"/>
                  <a:gd name="connsiteY1" fmla="*/ 12188 h 440813"/>
                  <a:gd name="connsiteX2" fmla="*/ 103717 w 954617"/>
                  <a:gd name="connsiteY2" fmla="*/ 139188 h 440813"/>
                  <a:gd name="connsiteX3" fmla="*/ 14817 w 954617"/>
                  <a:gd name="connsiteY3" fmla="*/ 177288 h 440813"/>
                  <a:gd name="connsiteX4" fmla="*/ 14817 w 954617"/>
                  <a:gd name="connsiteY4" fmla="*/ 329688 h 440813"/>
                  <a:gd name="connsiteX5" fmla="*/ 84667 w 954617"/>
                  <a:gd name="connsiteY5" fmla="*/ 380488 h 440813"/>
                  <a:gd name="connsiteX6" fmla="*/ 186267 w 954617"/>
                  <a:gd name="connsiteY6" fmla="*/ 386838 h 440813"/>
                  <a:gd name="connsiteX7" fmla="*/ 376767 w 954617"/>
                  <a:gd name="connsiteY7" fmla="*/ 437638 h 440813"/>
                  <a:gd name="connsiteX8" fmla="*/ 516467 w 954617"/>
                  <a:gd name="connsiteY8" fmla="*/ 405888 h 440813"/>
                  <a:gd name="connsiteX9" fmla="*/ 643467 w 954617"/>
                  <a:gd name="connsiteY9" fmla="*/ 259838 h 440813"/>
                  <a:gd name="connsiteX10" fmla="*/ 706967 w 954617"/>
                  <a:gd name="connsiteY10" fmla="*/ 297938 h 440813"/>
                  <a:gd name="connsiteX11" fmla="*/ 770467 w 954617"/>
                  <a:gd name="connsiteY11" fmla="*/ 348738 h 440813"/>
                  <a:gd name="connsiteX12" fmla="*/ 802217 w 954617"/>
                  <a:gd name="connsiteY12" fmla="*/ 259838 h 440813"/>
                  <a:gd name="connsiteX13" fmla="*/ 954617 w 954617"/>
                  <a:gd name="connsiteY13" fmla="*/ 253488 h 440813"/>
                  <a:gd name="connsiteX0" fmla="*/ 954617 w 954617"/>
                  <a:gd name="connsiteY0" fmla="*/ 205422 h 433917"/>
                  <a:gd name="connsiteX1" fmla="*/ 814917 w 954617"/>
                  <a:gd name="connsiteY1" fmla="*/ 164042 h 433917"/>
                  <a:gd name="connsiteX2" fmla="*/ 198967 w 954617"/>
                  <a:gd name="connsiteY2" fmla="*/ 5292 h 433917"/>
                  <a:gd name="connsiteX3" fmla="*/ 103717 w 954617"/>
                  <a:gd name="connsiteY3" fmla="*/ 132292 h 433917"/>
                  <a:gd name="connsiteX4" fmla="*/ 14817 w 954617"/>
                  <a:gd name="connsiteY4" fmla="*/ 170392 h 433917"/>
                  <a:gd name="connsiteX5" fmla="*/ 14817 w 954617"/>
                  <a:gd name="connsiteY5" fmla="*/ 322792 h 433917"/>
                  <a:gd name="connsiteX6" fmla="*/ 84667 w 954617"/>
                  <a:gd name="connsiteY6" fmla="*/ 373592 h 433917"/>
                  <a:gd name="connsiteX7" fmla="*/ 186267 w 954617"/>
                  <a:gd name="connsiteY7" fmla="*/ 379942 h 433917"/>
                  <a:gd name="connsiteX8" fmla="*/ 376767 w 954617"/>
                  <a:gd name="connsiteY8" fmla="*/ 430742 h 433917"/>
                  <a:gd name="connsiteX9" fmla="*/ 516467 w 954617"/>
                  <a:gd name="connsiteY9" fmla="*/ 398992 h 433917"/>
                  <a:gd name="connsiteX10" fmla="*/ 643467 w 954617"/>
                  <a:gd name="connsiteY10" fmla="*/ 252942 h 433917"/>
                  <a:gd name="connsiteX11" fmla="*/ 706967 w 954617"/>
                  <a:gd name="connsiteY11" fmla="*/ 291042 h 433917"/>
                  <a:gd name="connsiteX12" fmla="*/ 770467 w 954617"/>
                  <a:gd name="connsiteY12" fmla="*/ 341842 h 433917"/>
                  <a:gd name="connsiteX13" fmla="*/ 802217 w 954617"/>
                  <a:gd name="connsiteY13" fmla="*/ 252942 h 433917"/>
                  <a:gd name="connsiteX14" fmla="*/ 954617 w 954617"/>
                  <a:gd name="connsiteY14" fmla="*/ 246592 h 433917"/>
                  <a:gd name="connsiteX0" fmla="*/ 954617 w 954617"/>
                  <a:gd name="connsiteY0" fmla="*/ 210854 h 439349"/>
                  <a:gd name="connsiteX1" fmla="*/ 776868 w 954617"/>
                  <a:gd name="connsiteY1" fmla="*/ 202066 h 439349"/>
                  <a:gd name="connsiteX2" fmla="*/ 198967 w 954617"/>
                  <a:gd name="connsiteY2" fmla="*/ 10724 h 439349"/>
                  <a:gd name="connsiteX3" fmla="*/ 103717 w 954617"/>
                  <a:gd name="connsiteY3" fmla="*/ 137724 h 439349"/>
                  <a:gd name="connsiteX4" fmla="*/ 14817 w 954617"/>
                  <a:gd name="connsiteY4" fmla="*/ 175824 h 439349"/>
                  <a:gd name="connsiteX5" fmla="*/ 14817 w 954617"/>
                  <a:gd name="connsiteY5" fmla="*/ 328224 h 439349"/>
                  <a:gd name="connsiteX6" fmla="*/ 84667 w 954617"/>
                  <a:gd name="connsiteY6" fmla="*/ 379024 h 439349"/>
                  <a:gd name="connsiteX7" fmla="*/ 186267 w 954617"/>
                  <a:gd name="connsiteY7" fmla="*/ 385374 h 439349"/>
                  <a:gd name="connsiteX8" fmla="*/ 376767 w 954617"/>
                  <a:gd name="connsiteY8" fmla="*/ 436174 h 439349"/>
                  <a:gd name="connsiteX9" fmla="*/ 516467 w 954617"/>
                  <a:gd name="connsiteY9" fmla="*/ 404424 h 439349"/>
                  <a:gd name="connsiteX10" fmla="*/ 643467 w 954617"/>
                  <a:gd name="connsiteY10" fmla="*/ 258374 h 439349"/>
                  <a:gd name="connsiteX11" fmla="*/ 706967 w 954617"/>
                  <a:gd name="connsiteY11" fmla="*/ 296474 h 439349"/>
                  <a:gd name="connsiteX12" fmla="*/ 770467 w 954617"/>
                  <a:gd name="connsiteY12" fmla="*/ 347274 h 439349"/>
                  <a:gd name="connsiteX13" fmla="*/ 802217 w 954617"/>
                  <a:gd name="connsiteY13" fmla="*/ 258374 h 439349"/>
                  <a:gd name="connsiteX14" fmla="*/ 954617 w 954617"/>
                  <a:gd name="connsiteY14" fmla="*/ 252024 h 439349"/>
                  <a:gd name="connsiteX0" fmla="*/ 954617 w 954617"/>
                  <a:gd name="connsiteY0" fmla="*/ 211772 h 440267"/>
                  <a:gd name="connsiteX1" fmla="*/ 776868 w 954617"/>
                  <a:gd name="connsiteY1" fmla="*/ 202984 h 440267"/>
                  <a:gd name="connsiteX2" fmla="*/ 395817 w 954617"/>
                  <a:gd name="connsiteY2" fmla="*/ 68792 h 440267"/>
                  <a:gd name="connsiteX3" fmla="*/ 198967 w 954617"/>
                  <a:gd name="connsiteY3" fmla="*/ 11642 h 440267"/>
                  <a:gd name="connsiteX4" fmla="*/ 103717 w 954617"/>
                  <a:gd name="connsiteY4" fmla="*/ 138642 h 440267"/>
                  <a:gd name="connsiteX5" fmla="*/ 14817 w 954617"/>
                  <a:gd name="connsiteY5" fmla="*/ 176742 h 440267"/>
                  <a:gd name="connsiteX6" fmla="*/ 14817 w 954617"/>
                  <a:gd name="connsiteY6" fmla="*/ 329142 h 440267"/>
                  <a:gd name="connsiteX7" fmla="*/ 84667 w 954617"/>
                  <a:gd name="connsiteY7" fmla="*/ 379942 h 440267"/>
                  <a:gd name="connsiteX8" fmla="*/ 186267 w 954617"/>
                  <a:gd name="connsiteY8" fmla="*/ 386292 h 440267"/>
                  <a:gd name="connsiteX9" fmla="*/ 376767 w 954617"/>
                  <a:gd name="connsiteY9" fmla="*/ 437092 h 440267"/>
                  <a:gd name="connsiteX10" fmla="*/ 516467 w 954617"/>
                  <a:gd name="connsiteY10" fmla="*/ 405342 h 440267"/>
                  <a:gd name="connsiteX11" fmla="*/ 643467 w 954617"/>
                  <a:gd name="connsiteY11" fmla="*/ 259292 h 440267"/>
                  <a:gd name="connsiteX12" fmla="*/ 706967 w 954617"/>
                  <a:gd name="connsiteY12" fmla="*/ 297392 h 440267"/>
                  <a:gd name="connsiteX13" fmla="*/ 770467 w 954617"/>
                  <a:gd name="connsiteY13" fmla="*/ 348192 h 440267"/>
                  <a:gd name="connsiteX14" fmla="*/ 802217 w 954617"/>
                  <a:gd name="connsiteY14" fmla="*/ 259292 h 440267"/>
                  <a:gd name="connsiteX15" fmla="*/ 954617 w 954617"/>
                  <a:gd name="connsiteY15" fmla="*/ 252942 h 440267"/>
                  <a:gd name="connsiteX0" fmla="*/ 954617 w 954617"/>
                  <a:gd name="connsiteY0" fmla="*/ 299237 h 527732"/>
                  <a:gd name="connsiteX1" fmla="*/ 776868 w 954617"/>
                  <a:gd name="connsiteY1" fmla="*/ 290449 h 527732"/>
                  <a:gd name="connsiteX2" fmla="*/ 341680 w 954617"/>
                  <a:gd name="connsiteY2" fmla="*/ 31890 h 527732"/>
                  <a:gd name="connsiteX3" fmla="*/ 198967 w 954617"/>
                  <a:gd name="connsiteY3" fmla="*/ 99107 h 527732"/>
                  <a:gd name="connsiteX4" fmla="*/ 103717 w 954617"/>
                  <a:gd name="connsiteY4" fmla="*/ 226107 h 527732"/>
                  <a:gd name="connsiteX5" fmla="*/ 14817 w 954617"/>
                  <a:gd name="connsiteY5" fmla="*/ 264207 h 527732"/>
                  <a:gd name="connsiteX6" fmla="*/ 14817 w 954617"/>
                  <a:gd name="connsiteY6" fmla="*/ 416607 h 527732"/>
                  <a:gd name="connsiteX7" fmla="*/ 84667 w 954617"/>
                  <a:gd name="connsiteY7" fmla="*/ 467407 h 527732"/>
                  <a:gd name="connsiteX8" fmla="*/ 186267 w 954617"/>
                  <a:gd name="connsiteY8" fmla="*/ 473757 h 527732"/>
                  <a:gd name="connsiteX9" fmla="*/ 376767 w 954617"/>
                  <a:gd name="connsiteY9" fmla="*/ 524557 h 527732"/>
                  <a:gd name="connsiteX10" fmla="*/ 516467 w 954617"/>
                  <a:gd name="connsiteY10" fmla="*/ 492807 h 527732"/>
                  <a:gd name="connsiteX11" fmla="*/ 643467 w 954617"/>
                  <a:gd name="connsiteY11" fmla="*/ 346757 h 527732"/>
                  <a:gd name="connsiteX12" fmla="*/ 706967 w 954617"/>
                  <a:gd name="connsiteY12" fmla="*/ 384857 h 527732"/>
                  <a:gd name="connsiteX13" fmla="*/ 770467 w 954617"/>
                  <a:gd name="connsiteY13" fmla="*/ 435657 h 527732"/>
                  <a:gd name="connsiteX14" fmla="*/ 802217 w 954617"/>
                  <a:gd name="connsiteY14" fmla="*/ 346757 h 527732"/>
                  <a:gd name="connsiteX15" fmla="*/ 954617 w 954617"/>
                  <a:gd name="connsiteY15" fmla="*/ 340407 h 527732"/>
                  <a:gd name="connsiteX0" fmla="*/ 954617 w 954617"/>
                  <a:gd name="connsiteY0" fmla="*/ 278989 h 507484"/>
                  <a:gd name="connsiteX1" fmla="*/ 776868 w 954617"/>
                  <a:gd name="connsiteY1" fmla="*/ 270201 h 507484"/>
                  <a:gd name="connsiteX2" fmla="*/ 586317 w 954617"/>
                  <a:gd name="connsiteY2" fmla="*/ 148709 h 507484"/>
                  <a:gd name="connsiteX3" fmla="*/ 341680 w 954617"/>
                  <a:gd name="connsiteY3" fmla="*/ 11642 h 507484"/>
                  <a:gd name="connsiteX4" fmla="*/ 198967 w 954617"/>
                  <a:gd name="connsiteY4" fmla="*/ 78859 h 507484"/>
                  <a:gd name="connsiteX5" fmla="*/ 103717 w 954617"/>
                  <a:gd name="connsiteY5" fmla="*/ 205859 h 507484"/>
                  <a:gd name="connsiteX6" fmla="*/ 14817 w 954617"/>
                  <a:gd name="connsiteY6" fmla="*/ 243959 h 507484"/>
                  <a:gd name="connsiteX7" fmla="*/ 14817 w 954617"/>
                  <a:gd name="connsiteY7" fmla="*/ 396359 h 507484"/>
                  <a:gd name="connsiteX8" fmla="*/ 84667 w 954617"/>
                  <a:gd name="connsiteY8" fmla="*/ 447159 h 507484"/>
                  <a:gd name="connsiteX9" fmla="*/ 186267 w 954617"/>
                  <a:gd name="connsiteY9" fmla="*/ 453509 h 507484"/>
                  <a:gd name="connsiteX10" fmla="*/ 376767 w 954617"/>
                  <a:gd name="connsiteY10" fmla="*/ 504309 h 507484"/>
                  <a:gd name="connsiteX11" fmla="*/ 516467 w 954617"/>
                  <a:gd name="connsiteY11" fmla="*/ 472559 h 507484"/>
                  <a:gd name="connsiteX12" fmla="*/ 643467 w 954617"/>
                  <a:gd name="connsiteY12" fmla="*/ 326509 h 507484"/>
                  <a:gd name="connsiteX13" fmla="*/ 706967 w 954617"/>
                  <a:gd name="connsiteY13" fmla="*/ 364609 h 507484"/>
                  <a:gd name="connsiteX14" fmla="*/ 770467 w 954617"/>
                  <a:gd name="connsiteY14" fmla="*/ 415409 h 507484"/>
                  <a:gd name="connsiteX15" fmla="*/ 802217 w 954617"/>
                  <a:gd name="connsiteY15" fmla="*/ 326509 h 507484"/>
                  <a:gd name="connsiteX16" fmla="*/ 954617 w 954617"/>
                  <a:gd name="connsiteY16" fmla="*/ 320159 h 507484"/>
                  <a:gd name="connsiteX0" fmla="*/ 954617 w 954617"/>
                  <a:gd name="connsiteY0" fmla="*/ 283689 h 512184"/>
                  <a:gd name="connsiteX1" fmla="*/ 776868 w 954617"/>
                  <a:gd name="connsiteY1" fmla="*/ 274901 h 512184"/>
                  <a:gd name="connsiteX2" fmla="*/ 535342 w 954617"/>
                  <a:gd name="connsiteY2" fmla="*/ 181612 h 512184"/>
                  <a:gd name="connsiteX3" fmla="*/ 341680 w 954617"/>
                  <a:gd name="connsiteY3" fmla="*/ 16342 h 512184"/>
                  <a:gd name="connsiteX4" fmla="*/ 198967 w 954617"/>
                  <a:gd name="connsiteY4" fmla="*/ 83559 h 512184"/>
                  <a:gd name="connsiteX5" fmla="*/ 103717 w 954617"/>
                  <a:gd name="connsiteY5" fmla="*/ 210559 h 512184"/>
                  <a:gd name="connsiteX6" fmla="*/ 14817 w 954617"/>
                  <a:gd name="connsiteY6" fmla="*/ 248659 h 512184"/>
                  <a:gd name="connsiteX7" fmla="*/ 14817 w 954617"/>
                  <a:gd name="connsiteY7" fmla="*/ 401059 h 512184"/>
                  <a:gd name="connsiteX8" fmla="*/ 84667 w 954617"/>
                  <a:gd name="connsiteY8" fmla="*/ 451859 h 512184"/>
                  <a:gd name="connsiteX9" fmla="*/ 186267 w 954617"/>
                  <a:gd name="connsiteY9" fmla="*/ 458209 h 512184"/>
                  <a:gd name="connsiteX10" fmla="*/ 376767 w 954617"/>
                  <a:gd name="connsiteY10" fmla="*/ 509009 h 512184"/>
                  <a:gd name="connsiteX11" fmla="*/ 516467 w 954617"/>
                  <a:gd name="connsiteY11" fmla="*/ 477259 h 512184"/>
                  <a:gd name="connsiteX12" fmla="*/ 643467 w 954617"/>
                  <a:gd name="connsiteY12" fmla="*/ 331209 h 512184"/>
                  <a:gd name="connsiteX13" fmla="*/ 706967 w 954617"/>
                  <a:gd name="connsiteY13" fmla="*/ 369309 h 512184"/>
                  <a:gd name="connsiteX14" fmla="*/ 770467 w 954617"/>
                  <a:gd name="connsiteY14" fmla="*/ 420109 h 512184"/>
                  <a:gd name="connsiteX15" fmla="*/ 802217 w 954617"/>
                  <a:gd name="connsiteY15" fmla="*/ 331209 h 512184"/>
                  <a:gd name="connsiteX16" fmla="*/ 954617 w 954617"/>
                  <a:gd name="connsiteY16" fmla="*/ 324859 h 512184"/>
                  <a:gd name="connsiteX0" fmla="*/ 954617 w 954617"/>
                  <a:gd name="connsiteY0" fmla="*/ 283689 h 512184"/>
                  <a:gd name="connsiteX1" fmla="*/ 776868 w 954617"/>
                  <a:gd name="connsiteY1" fmla="*/ 274901 h 512184"/>
                  <a:gd name="connsiteX2" fmla="*/ 611717 w 954617"/>
                  <a:gd name="connsiteY2" fmla="*/ 229609 h 512184"/>
                  <a:gd name="connsiteX3" fmla="*/ 535342 w 954617"/>
                  <a:gd name="connsiteY3" fmla="*/ 181612 h 512184"/>
                  <a:gd name="connsiteX4" fmla="*/ 341680 w 954617"/>
                  <a:gd name="connsiteY4" fmla="*/ 16342 h 512184"/>
                  <a:gd name="connsiteX5" fmla="*/ 198967 w 954617"/>
                  <a:gd name="connsiteY5" fmla="*/ 83559 h 512184"/>
                  <a:gd name="connsiteX6" fmla="*/ 103717 w 954617"/>
                  <a:gd name="connsiteY6" fmla="*/ 210559 h 512184"/>
                  <a:gd name="connsiteX7" fmla="*/ 14817 w 954617"/>
                  <a:gd name="connsiteY7" fmla="*/ 248659 h 512184"/>
                  <a:gd name="connsiteX8" fmla="*/ 14817 w 954617"/>
                  <a:gd name="connsiteY8" fmla="*/ 401059 h 512184"/>
                  <a:gd name="connsiteX9" fmla="*/ 84667 w 954617"/>
                  <a:gd name="connsiteY9" fmla="*/ 451859 h 512184"/>
                  <a:gd name="connsiteX10" fmla="*/ 186267 w 954617"/>
                  <a:gd name="connsiteY10" fmla="*/ 458209 h 512184"/>
                  <a:gd name="connsiteX11" fmla="*/ 376767 w 954617"/>
                  <a:gd name="connsiteY11" fmla="*/ 509009 h 512184"/>
                  <a:gd name="connsiteX12" fmla="*/ 516467 w 954617"/>
                  <a:gd name="connsiteY12" fmla="*/ 477259 h 512184"/>
                  <a:gd name="connsiteX13" fmla="*/ 643467 w 954617"/>
                  <a:gd name="connsiteY13" fmla="*/ 331209 h 512184"/>
                  <a:gd name="connsiteX14" fmla="*/ 706967 w 954617"/>
                  <a:gd name="connsiteY14" fmla="*/ 369309 h 512184"/>
                  <a:gd name="connsiteX15" fmla="*/ 770467 w 954617"/>
                  <a:gd name="connsiteY15" fmla="*/ 420109 h 512184"/>
                  <a:gd name="connsiteX16" fmla="*/ 802217 w 954617"/>
                  <a:gd name="connsiteY16" fmla="*/ 331209 h 512184"/>
                  <a:gd name="connsiteX17" fmla="*/ 954617 w 954617"/>
                  <a:gd name="connsiteY17" fmla="*/ 324859 h 512184"/>
                  <a:gd name="connsiteX0" fmla="*/ 954617 w 954617"/>
                  <a:gd name="connsiteY0" fmla="*/ 283689 h 512184"/>
                  <a:gd name="connsiteX1" fmla="*/ 776868 w 954617"/>
                  <a:gd name="connsiteY1" fmla="*/ 274901 h 512184"/>
                  <a:gd name="connsiteX2" fmla="*/ 611717 w 954617"/>
                  <a:gd name="connsiteY2" fmla="*/ 229609 h 512184"/>
                  <a:gd name="connsiteX3" fmla="*/ 535342 w 954617"/>
                  <a:gd name="connsiteY3" fmla="*/ 181612 h 512184"/>
                  <a:gd name="connsiteX4" fmla="*/ 341680 w 954617"/>
                  <a:gd name="connsiteY4" fmla="*/ 16342 h 512184"/>
                  <a:gd name="connsiteX5" fmla="*/ 198967 w 954617"/>
                  <a:gd name="connsiteY5" fmla="*/ 83559 h 512184"/>
                  <a:gd name="connsiteX6" fmla="*/ 103717 w 954617"/>
                  <a:gd name="connsiteY6" fmla="*/ 210559 h 512184"/>
                  <a:gd name="connsiteX7" fmla="*/ 14817 w 954617"/>
                  <a:gd name="connsiteY7" fmla="*/ 248659 h 512184"/>
                  <a:gd name="connsiteX8" fmla="*/ 14817 w 954617"/>
                  <a:gd name="connsiteY8" fmla="*/ 401059 h 512184"/>
                  <a:gd name="connsiteX9" fmla="*/ 84667 w 954617"/>
                  <a:gd name="connsiteY9" fmla="*/ 451859 h 512184"/>
                  <a:gd name="connsiteX10" fmla="*/ 186267 w 954617"/>
                  <a:gd name="connsiteY10" fmla="*/ 458209 h 512184"/>
                  <a:gd name="connsiteX11" fmla="*/ 376767 w 954617"/>
                  <a:gd name="connsiteY11" fmla="*/ 509009 h 512184"/>
                  <a:gd name="connsiteX12" fmla="*/ 516467 w 954617"/>
                  <a:gd name="connsiteY12" fmla="*/ 477259 h 512184"/>
                  <a:gd name="connsiteX13" fmla="*/ 643467 w 954617"/>
                  <a:gd name="connsiteY13" fmla="*/ 331209 h 512184"/>
                  <a:gd name="connsiteX14" fmla="*/ 706967 w 954617"/>
                  <a:gd name="connsiteY14" fmla="*/ 369309 h 512184"/>
                  <a:gd name="connsiteX15" fmla="*/ 770467 w 954617"/>
                  <a:gd name="connsiteY15" fmla="*/ 420109 h 512184"/>
                  <a:gd name="connsiteX16" fmla="*/ 802217 w 954617"/>
                  <a:gd name="connsiteY16" fmla="*/ 331209 h 512184"/>
                  <a:gd name="connsiteX17" fmla="*/ 954617 w 954617"/>
                  <a:gd name="connsiteY17" fmla="*/ 324859 h 512184"/>
                  <a:gd name="connsiteX0" fmla="*/ 954617 w 954617"/>
                  <a:gd name="connsiteY0" fmla="*/ 283689 h 512184"/>
                  <a:gd name="connsiteX1" fmla="*/ 776868 w 954617"/>
                  <a:gd name="connsiteY1" fmla="*/ 274901 h 512184"/>
                  <a:gd name="connsiteX2" fmla="*/ 700617 w 954617"/>
                  <a:gd name="connsiteY2" fmla="*/ 242309 h 512184"/>
                  <a:gd name="connsiteX3" fmla="*/ 611717 w 954617"/>
                  <a:gd name="connsiteY3" fmla="*/ 229609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812707 w 954617"/>
                  <a:gd name="connsiteY2" fmla="*/ 225360 h 512184"/>
                  <a:gd name="connsiteX3" fmla="*/ 611717 w 954617"/>
                  <a:gd name="connsiteY3" fmla="*/ 229609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812707 w 954617"/>
                  <a:gd name="connsiteY2" fmla="*/ 225360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745297 w 954617"/>
                  <a:gd name="connsiteY2" fmla="*/ 241563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74901 h 512184"/>
                  <a:gd name="connsiteX2" fmla="*/ 745297 w 954617"/>
                  <a:gd name="connsiteY2" fmla="*/ 241563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776868 w 954617"/>
                  <a:gd name="connsiteY1" fmla="*/ 216549 h 512184"/>
                  <a:gd name="connsiteX2" fmla="*/ 745297 w 954617"/>
                  <a:gd name="connsiteY2" fmla="*/ 241563 h 512184"/>
                  <a:gd name="connsiteX3" fmla="*/ 657404 w 954617"/>
                  <a:gd name="connsiteY3" fmla="*/ 181612 h 512184"/>
                  <a:gd name="connsiteX4" fmla="*/ 535342 w 954617"/>
                  <a:gd name="connsiteY4" fmla="*/ 181612 h 512184"/>
                  <a:gd name="connsiteX5" fmla="*/ 341680 w 954617"/>
                  <a:gd name="connsiteY5" fmla="*/ 16342 h 512184"/>
                  <a:gd name="connsiteX6" fmla="*/ 198967 w 954617"/>
                  <a:gd name="connsiteY6" fmla="*/ 83559 h 512184"/>
                  <a:gd name="connsiteX7" fmla="*/ 103717 w 954617"/>
                  <a:gd name="connsiteY7" fmla="*/ 210559 h 512184"/>
                  <a:gd name="connsiteX8" fmla="*/ 14817 w 954617"/>
                  <a:gd name="connsiteY8" fmla="*/ 248659 h 512184"/>
                  <a:gd name="connsiteX9" fmla="*/ 14817 w 954617"/>
                  <a:gd name="connsiteY9" fmla="*/ 401059 h 512184"/>
                  <a:gd name="connsiteX10" fmla="*/ 84667 w 954617"/>
                  <a:gd name="connsiteY10" fmla="*/ 451859 h 512184"/>
                  <a:gd name="connsiteX11" fmla="*/ 186267 w 954617"/>
                  <a:gd name="connsiteY11" fmla="*/ 458209 h 512184"/>
                  <a:gd name="connsiteX12" fmla="*/ 376767 w 954617"/>
                  <a:gd name="connsiteY12" fmla="*/ 509009 h 512184"/>
                  <a:gd name="connsiteX13" fmla="*/ 516467 w 954617"/>
                  <a:gd name="connsiteY13" fmla="*/ 477259 h 512184"/>
                  <a:gd name="connsiteX14" fmla="*/ 643467 w 954617"/>
                  <a:gd name="connsiteY14" fmla="*/ 331209 h 512184"/>
                  <a:gd name="connsiteX15" fmla="*/ 706967 w 954617"/>
                  <a:gd name="connsiteY15" fmla="*/ 369309 h 512184"/>
                  <a:gd name="connsiteX16" fmla="*/ 770467 w 954617"/>
                  <a:gd name="connsiteY16" fmla="*/ 420109 h 512184"/>
                  <a:gd name="connsiteX17" fmla="*/ 802217 w 954617"/>
                  <a:gd name="connsiteY17" fmla="*/ 331209 h 512184"/>
                  <a:gd name="connsiteX18" fmla="*/ 954617 w 954617"/>
                  <a:gd name="connsiteY18" fmla="*/ 324859 h 512184"/>
                  <a:gd name="connsiteX0" fmla="*/ 954617 w 954617"/>
                  <a:gd name="connsiteY0" fmla="*/ 283689 h 512184"/>
                  <a:gd name="connsiteX1" fmla="*/ 854753 w 954617"/>
                  <a:gd name="connsiteY1" fmla="*/ 245598 h 512184"/>
                  <a:gd name="connsiteX2" fmla="*/ 776868 w 954617"/>
                  <a:gd name="connsiteY2" fmla="*/ 216549 h 512184"/>
                  <a:gd name="connsiteX3" fmla="*/ 745297 w 954617"/>
                  <a:gd name="connsiteY3" fmla="*/ 241563 h 512184"/>
                  <a:gd name="connsiteX4" fmla="*/ 657404 w 954617"/>
                  <a:gd name="connsiteY4" fmla="*/ 181612 h 512184"/>
                  <a:gd name="connsiteX5" fmla="*/ 535342 w 954617"/>
                  <a:gd name="connsiteY5" fmla="*/ 181612 h 512184"/>
                  <a:gd name="connsiteX6" fmla="*/ 341680 w 954617"/>
                  <a:gd name="connsiteY6" fmla="*/ 16342 h 512184"/>
                  <a:gd name="connsiteX7" fmla="*/ 198967 w 954617"/>
                  <a:gd name="connsiteY7" fmla="*/ 83559 h 512184"/>
                  <a:gd name="connsiteX8" fmla="*/ 103717 w 954617"/>
                  <a:gd name="connsiteY8" fmla="*/ 210559 h 512184"/>
                  <a:gd name="connsiteX9" fmla="*/ 14817 w 954617"/>
                  <a:gd name="connsiteY9" fmla="*/ 248659 h 512184"/>
                  <a:gd name="connsiteX10" fmla="*/ 14817 w 954617"/>
                  <a:gd name="connsiteY10" fmla="*/ 401059 h 512184"/>
                  <a:gd name="connsiteX11" fmla="*/ 84667 w 954617"/>
                  <a:gd name="connsiteY11" fmla="*/ 451859 h 512184"/>
                  <a:gd name="connsiteX12" fmla="*/ 186267 w 954617"/>
                  <a:gd name="connsiteY12" fmla="*/ 458209 h 512184"/>
                  <a:gd name="connsiteX13" fmla="*/ 376767 w 954617"/>
                  <a:gd name="connsiteY13" fmla="*/ 509009 h 512184"/>
                  <a:gd name="connsiteX14" fmla="*/ 516467 w 954617"/>
                  <a:gd name="connsiteY14" fmla="*/ 477259 h 512184"/>
                  <a:gd name="connsiteX15" fmla="*/ 643467 w 954617"/>
                  <a:gd name="connsiteY15" fmla="*/ 331209 h 512184"/>
                  <a:gd name="connsiteX16" fmla="*/ 706967 w 954617"/>
                  <a:gd name="connsiteY16" fmla="*/ 369309 h 512184"/>
                  <a:gd name="connsiteX17" fmla="*/ 770467 w 954617"/>
                  <a:gd name="connsiteY17" fmla="*/ 420109 h 512184"/>
                  <a:gd name="connsiteX18" fmla="*/ 802217 w 954617"/>
                  <a:gd name="connsiteY18" fmla="*/ 331209 h 512184"/>
                  <a:gd name="connsiteX19" fmla="*/ 954617 w 954617"/>
                  <a:gd name="connsiteY19" fmla="*/ 324859 h 512184"/>
                  <a:gd name="connsiteX0" fmla="*/ 954617 w 954617"/>
                  <a:gd name="connsiteY0" fmla="*/ 283689 h 512184"/>
                  <a:gd name="connsiteX1" fmla="*/ 812707 w 954617"/>
                  <a:gd name="connsiteY1" fmla="*/ 283689 h 512184"/>
                  <a:gd name="connsiteX2" fmla="*/ 776868 w 954617"/>
                  <a:gd name="connsiteY2" fmla="*/ 216549 h 512184"/>
                  <a:gd name="connsiteX3" fmla="*/ 745297 w 954617"/>
                  <a:gd name="connsiteY3" fmla="*/ 241563 h 512184"/>
                  <a:gd name="connsiteX4" fmla="*/ 657404 w 954617"/>
                  <a:gd name="connsiteY4" fmla="*/ 181612 h 512184"/>
                  <a:gd name="connsiteX5" fmla="*/ 535342 w 954617"/>
                  <a:gd name="connsiteY5" fmla="*/ 181612 h 512184"/>
                  <a:gd name="connsiteX6" fmla="*/ 341680 w 954617"/>
                  <a:gd name="connsiteY6" fmla="*/ 16342 h 512184"/>
                  <a:gd name="connsiteX7" fmla="*/ 198967 w 954617"/>
                  <a:gd name="connsiteY7" fmla="*/ 83559 h 512184"/>
                  <a:gd name="connsiteX8" fmla="*/ 103717 w 954617"/>
                  <a:gd name="connsiteY8" fmla="*/ 210559 h 512184"/>
                  <a:gd name="connsiteX9" fmla="*/ 14817 w 954617"/>
                  <a:gd name="connsiteY9" fmla="*/ 248659 h 512184"/>
                  <a:gd name="connsiteX10" fmla="*/ 14817 w 954617"/>
                  <a:gd name="connsiteY10" fmla="*/ 401059 h 512184"/>
                  <a:gd name="connsiteX11" fmla="*/ 84667 w 954617"/>
                  <a:gd name="connsiteY11" fmla="*/ 451859 h 512184"/>
                  <a:gd name="connsiteX12" fmla="*/ 186267 w 954617"/>
                  <a:gd name="connsiteY12" fmla="*/ 458209 h 512184"/>
                  <a:gd name="connsiteX13" fmla="*/ 376767 w 954617"/>
                  <a:gd name="connsiteY13" fmla="*/ 509009 h 512184"/>
                  <a:gd name="connsiteX14" fmla="*/ 516467 w 954617"/>
                  <a:gd name="connsiteY14" fmla="*/ 477259 h 512184"/>
                  <a:gd name="connsiteX15" fmla="*/ 643467 w 954617"/>
                  <a:gd name="connsiteY15" fmla="*/ 331209 h 512184"/>
                  <a:gd name="connsiteX16" fmla="*/ 706967 w 954617"/>
                  <a:gd name="connsiteY16" fmla="*/ 369309 h 512184"/>
                  <a:gd name="connsiteX17" fmla="*/ 770467 w 954617"/>
                  <a:gd name="connsiteY17" fmla="*/ 420109 h 512184"/>
                  <a:gd name="connsiteX18" fmla="*/ 802217 w 954617"/>
                  <a:gd name="connsiteY18" fmla="*/ 331209 h 512184"/>
                  <a:gd name="connsiteX19" fmla="*/ 954617 w 954617"/>
                  <a:gd name="connsiteY19" fmla="*/ 324859 h 51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4617" h="512184">
                    <a:moveTo>
                      <a:pt x="954617" y="283689"/>
                    </a:moveTo>
                    <a:lnTo>
                      <a:pt x="812707" y="283689"/>
                    </a:lnTo>
                    <a:cubicBezTo>
                      <a:pt x="783082" y="272499"/>
                      <a:pt x="795111" y="217222"/>
                      <a:pt x="776868" y="216549"/>
                    </a:cubicBezTo>
                    <a:cubicBezTo>
                      <a:pt x="734535" y="209652"/>
                      <a:pt x="765208" y="247386"/>
                      <a:pt x="745297" y="241563"/>
                    </a:cubicBezTo>
                    <a:cubicBezTo>
                      <a:pt x="725386" y="235740"/>
                      <a:pt x="684950" y="191728"/>
                      <a:pt x="657404" y="181612"/>
                    </a:cubicBezTo>
                    <a:cubicBezTo>
                      <a:pt x="617150" y="166064"/>
                      <a:pt x="587963" y="209157"/>
                      <a:pt x="535342" y="181612"/>
                    </a:cubicBezTo>
                    <a:cubicBezTo>
                      <a:pt x="482721" y="154067"/>
                      <a:pt x="397742" y="32684"/>
                      <a:pt x="341680" y="16342"/>
                    </a:cubicBezTo>
                    <a:cubicBezTo>
                      <a:pt x="285618" y="0"/>
                      <a:pt x="238628" y="51189"/>
                      <a:pt x="198967" y="83559"/>
                    </a:cubicBezTo>
                    <a:cubicBezTo>
                      <a:pt x="159307" y="115929"/>
                      <a:pt x="134409" y="183042"/>
                      <a:pt x="103717" y="210559"/>
                    </a:cubicBezTo>
                    <a:cubicBezTo>
                      <a:pt x="73025" y="238076"/>
                      <a:pt x="29634" y="216909"/>
                      <a:pt x="14817" y="248659"/>
                    </a:cubicBezTo>
                    <a:cubicBezTo>
                      <a:pt x="0" y="280409"/>
                      <a:pt x="3175" y="367192"/>
                      <a:pt x="14817" y="401059"/>
                    </a:cubicBezTo>
                    <a:cubicBezTo>
                      <a:pt x="26459" y="434926"/>
                      <a:pt x="56092" y="442334"/>
                      <a:pt x="84667" y="451859"/>
                    </a:cubicBezTo>
                    <a:cubicBezTo>
                      <a:pt x="113242" y="461384"/>
                      <a:pt x="137584" y="448684"/>
                      <a:pt x="186267" y="458209"/>
                    </a:cubicBezTo>
                    <a:cubicBezTo>
                      <a:pt x="234950" y="467734"/>
                      <a:pt x="321734" y="505834"/>
                      <a:pt x="376767" y="509009"/>
                    </a:cubicBezTo>
                    <a:cubicBezTo>
                      <a:pt x="431800" y="512184"/>
                      <a:pt x="472017" y="506892"/>
                      <a:pt x="516467" y="477259"/>
                    </a:cubicBezTo>
                    <a:cubicBezTo>
                      <a:pt x="560917" y="447626"/>
                      <a:pt x="611717" y="349201"/>
                      <a:pt x="643467" y="331209"/>
                    </a:cubicBezTo>
                    <a:cubicBezTo>
                      <a:pt x="675217" y="313217"/>
                      <a:pt x="685800" y="354492"/>
                      <a:pt x="706967" y="369309"/>
                    </a:cubicBezTo>
                    <a:cubicBezTo>
                      <a:pt x="728134" y="384126"/>
                      <a:pt x="754592" y="426459"/>
                      <a:pt x="770467" y="420109"/>
                    </a:cubicBezTo>
                    <a:cubicBezTo>
                      <a:pt x="786342" y="413759"/>
                      <a:pt x="771525" y="347084"/>
                      <a:pt x="802217" y="331209"/>
                    </a:cubicBezTo>
                    <a:cubicBezTo>
                      <a:pt x="832909" y="315334"/>
                      <a:pt x="893763" y="320096"/>
                      <a:pt x="954617" y="324859"/>
                    </a:cubicBezTo>
                  </a:path>
                </a:pathLst>
              </a:cu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grpSp>
        <p:sp>
          <p:nvSpPr>
            <p:cNvPr id="313" name="textruta 312"/>
            <p:cNvSpPr txBox="1"/>
            <p:nvPr/>
          </p:nvSpPr>
          <p:spPr>
            <a:xfrm>
              <a:off x="692845" y="2307059"/>
              <a:ext cx="1072089" cy="307777"/>
            </a:xfrm>
            <a:prstGeom prst="rect">
              <a:avLst/>
            </a:prstGeom>
            <a:noFill/>
          </p:spPr>
          <p:txBody>
            <a:bodyPr wrap="square" rtlCol="0">
              <a:spAutoFit/>
            </a:bodyPr>
            <a:lstStyle/>
            <a:p>
              <a:r>
                <a:rPr lang="sv-SE" sz="1400" b="1" dirty="0" smtClean="0">
                  <a:solidFill>
                    <a:srgbClr val="FF0000"/>
                  </a:solidFill>
                  <a:latin typeface="Arial" pitchFamily="34" charset="0"/>
                  <a:cs typeface="Arial" pitchFamily="34" charset="0"/>
                </a:rPr>
                <a:t>NO CSA</a:t>
              </a:r>
              <a:endParaRPr lang="sv-SE" sz="1400" b="1" dirty="0">
                <a:solidFill>
                  <a:srgbClr val="FF0000"/>
                </a:solidFill>
                <a:latin typeface="Arial" pitchFamily="34" charset="0"/>
                <a:cs typeface="Arial" pitchFamily="34" charset="0"/>
              </a:endParaRPr>
            </a:p>
          </p:txBody>
        </p:sp>
        <p:sp>
          <p:nvSpPr>
            <p:cNvPr id="314" name="textruta 313"/>
            <p:cNvSpPr txBox="1"/>
            <p:nvPr/>
          </p:nvSpPr>
          <p:spPr>
            <a:xfrm>
              <a:off x="245170" y="2611859"/>
              <a:ext cx="1464725" cy="738664"/>
            </a:xfrm>
            <a:prstGeom prst="rect">
              <a:avLst/>
            </a:prstGeom>
            <a:noFill/>
          </p:spPr>
          <p:txBody>
            <a:bodyPr wrap="square" rtlCol="0">
              <a:spAutoFit/>
            </a:bodyPr>
            <a:lstStyle/>
            <a:p>
              <a:r>
                <a:rPr lang="sv-SE" sz="1400" b="1" dirty="0" smtClean="0">
                  <a:solidFill>
                    <a:srgbClr val="FF0000"/>
                  </a:solidFill>
                  <a:latin typeface="Arial" pitchFamily="34" charset="0"/>
                  <a:cs typeface="Arial" pitchFamily="34" charset="0"/>
                </a:rPr>
                <a:t>~1,5 million</a:t>
              </a:r>
            </a:p>
            <a:p>
              <a:r>
                <a:rPr lang="sv-SE" sz="1400" b="1" dirty="0" smtClean="0">
                  <a:solidFill>
                    <a:srgbClr val="FF0000"/>
                  </a:solidFill>
                  <a:latin typeface="Arial" pitchFamily="34" charset="0"/>
                  <a:cs typeface="Arial" pitchFamily="34" charset="0"/>
                </a:rPr>
                <a:t>Residents 2000</a:t>
              </a:r>
              <a:endParaRPr lang="sv-SE" sz="1400" b="1" dirty="0">
                <a:solidFill>
                  <a:srgbClr val="FF0000"/>
                </a:solidFill>
                <a:latin typeface="Arial" pitchFamily="34" charset="0"/>
                <a:cs typeface="Arial" pitchFamily="34" charset="0"/>
              </a:endParaRPr>
            </a:p>
          </p:txBody>
        </p:sp>
      </p:grpSp>
    </p:spTree>
    <p:extLst>
      <p:ext uri="{BB962C8B-B14F-4D97-AF65-F5344CB8AC3E}">
        <p14:creationId xmlns="" xmlns:p14="http://schemas.microsoft.com/office/powerpoint/2010/main" val="3420954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2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karta_1.jpg"/>
          <p:cNvPicPr>
            <a:picLocks noGrp="1" noChangeAspect="1"/>
          </p:cNvPicPr>
          <p:nvPr>
            <p:ph type="pic" sz="quarter" idx="13"/>
          </p:nvPr>
        </p:nvPicPr>
        <p:blipFill>
          <a:blip r:embed="rId3" cstate="screen">
            <a:extLst>
              <a:ext uri="{28A0092B-C50C-407E-A947-70E740481C1C}">
                <a14:useLocalDpi xmlns="" xmlns:a14="http://schemas.microsoft.com/office/drawing/2010/main"/>
              </a:ext>
            </a:extLst>
          </a:blip>
          <a:srcRect l="87" r="87"/>
          <a:stretch>
            <a:fillRect/>
          </a:stretch>
        </p:blipFill>
        <p:spPr/>
      </p:pic>
      <p:sp>
        <p:nvSpPr>
          <p:cNvPr id="2" name="Rubrik 1"/>
          <p:cNvSpPr>
            <a:spLocks noGrp="1"/>
          </p:cNvSpPr>
          <p:nvPr>
            <p:ph type="title"/>
          </p:nvPr>
        </p:nvSpPr>
        <p:spPr/>
        <p:txBody>
          <a:bodyPr/>
          <a:lstStyle/>
          <a:p>
            <a:pPr algn="l" rtl="0"/>
            <a:r>
              <a:rPr lang="en-GB" b="1" i="0" u="none" dirty="0"/>
              <a:t>A close city </a:t>
            </a:r>
            <a:r>
              <a:rPr lang="en-GB" b="1" i="0" u="none" dirty="0" smtClean="0"/>
              <a:t/>
            </a:r>
            <a:br>
              <a:rPr lang="en-GB" b="1" i="0" u="none" dirty="0" smtClean="0"/>
            </a:br>
            <a:r>
              <a:rPr lang="en-GB" b="1" i="0" u="none" dirty="0" smtClean="0"/>
              <a:t>– </a:t>
            </a:r>
            <a:r>
              <a:rPr lang="en-GB" b="1" i="0" u="none" dirty="0"/>
              <a:t>in the middle of Scandinavia</a:t>
            </a:r>
            <a:endParaRPr lang="en-GB" dirty="0"/>
          </a:p>
        </p:txBody>
      </p:sp>
      <p:sp>
        <p:nvSpPr>
          <p:cNvPr id="10" name="Platshållare för sidfot 8"/>
          <p:cNvSpPr>
            <a:spLocks noGrp="1"/>
          </p:cNvSpPr>
          <p:nvPr>
            <p:ph type="ftr" sz="quarter" idx="15"/>
          </p:nvPr>
        </p:nvSpPr>
        <p:spPr/>
        <p:txBody>
          <a:bodyPr/>
          <a:lstStyle/>
          <a:p>
            <a:pPr algn="r" rtl="0"/>
            <a:r>
              <a:rPr lang="en-GB" b="0" i="0" u="none" kern="0" spc="100" dirty="0" smtClean="0"/>
              <a:t>A sustainable city – open to the world</a:t>
            </a:r>
            <a:endParaRPr lang="en-GB" dirty="0"/>
          </a:p>
        </p:txBody>
      </p:sp>
      <p:graphicFrame>
        <p:nvGraphicFramePr>
          <p:cNvPr id="8" name="Tabell 7"/>
          <p:cNvGraphicFramePr>
            <a:graphicFrameLocks noGrp="1"/>
          </p:cNvGraphicFramePr>
          <p:nvPr>
            <p:extLst>
              <p:ext uri="{D42A27DB-BD31-4B8C-83A1-F6EECF244321}">
                <p14:modId xmlns="" xmlns:p14="http://schemas.microsoft.com/office/powerpoint/2010/main" val="1094052233"/>
              </p:ext>
            </p:extLst>
          </p:nvPr>
        </p:nvGraphicFramePr>
        <p:xfrm>
          <a:off x="4184675" y="4151915"/>
          <a:ext cx="4388188" cy="633120"/>
        </p:xfrm>
        <a:graphic>
          <a:graphicData uri="http://schemas.openxmlformats.org/drawingml/2006/table">
            <a:tbl>
              <a:tblPr firstRow="1" bandRow="1">
                <a:effectLst/>
                <a:tableStyleId>{5C22544A-7EE6-4342-B048-85BDC9FD1C3A}</a:tableStyleId>
              </a:tblPr>
              <a:tblGrid>
                <a:gridCol w="4388188"/>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800" b="1" i="0" u="none" strike="noStrike" kern="1200" cap="none" spc="0" normalizeH="0" baseline="0" noProof="1" smtClean="0">
                        <a:ln>
                          <a:noFill/>
                        </a:ln>
                        <a:solidFill>
                          <a:srgbClr val="A6B750"/>
                        </a:solidFill>
                        <a:effectLst/>
                        <a:uLnTx/>
                        <a:uFillTx/>
                        <a:latin typeface="Arial"/>
                        <a:ea typeface="+mn-ea"/>
                        <a:cs typeface="Arial"/>
                      </a:endParaRPr>
                    </a:p>
                  </a:txBody>
                  <a:tcPr marL="0" marR="0" marT="0" marB="54000" anchor="b">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4" name="Grupp 4"/>
          <p:cNvGrpSpPr/>
          <p:nvPr/>
        </p:nvGrpSpPr>
        <p:grpSpPr>
          <a:xfrm>
            <a:off x="4184675" y="4031724"/>
            <a:ext cx="4054315" cy="677108"/>
            <a:chOff x="4184675" y="4107927"/>
            <a:chExt cx="4054315" cy="677108"/>
          </a:xfrm>
        </p:grpSpPr>
        <p:cxnSp>
          <p:nvCxnSpPr>
            <p:cNvPr id="12" name="Rak 11"/>
            <p:cNvCxnSpPr/>
            <p:nvPr/>
          </p:nvCxnSpPr>
          <p:spPr>
            <a:xfrm>
              <a:off x="4338828" y="4785035"/>
              <a:ext cx="3831336"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3" name="textruta 2"/>
            <p:cNvSpPr txBox="1"/>
            <p:nvPr/>
          </p:nvSpPr>
          <p:spPr>
            <a:xfrm>
              <a:off x="4184675" y="4107927"/>
              <a:ext cx="4054315" cy="677108"/>
            </a:xfrm>
            <a:prstGeom prst="rect">
              <a:avLst/>
            </a:prstGeom>
            <a:noFill/>
          </p:spPr>
          <p:txBody>
            <a:bodyPr wrap="none" rtlCol="0">
              <a:spAutoFit/>
            </a:bodyPr>
            <a:lstStyle/>
            <a:p>
              <a:pPr lvl="0" algn="l" rtl="0"/>
              <a:r>
                <a:rPr lang="en-GB" sz="3800" b="1" i="0" u="none" dirty="0">
                  <a:solidFill>
                    <a:srgbClr val="A6B750"/>
                  </a:solidFill>
                  <a:latin typeface="Arial"/>
                  <a:cs typeface="Arial"/>
                </a:rPr>
                <a:t>The 8 million city</a:t>
              </a:r>
              <a:endParaRPr lang="en-GB" sz="3800" b="1" noProof="1">
                <a:solidFill>
                  <a:srgbClr val="A6B750"/>
                </a:solidFill>
                <a:latin typeface="Arial"/>
                <a:cs typeface="Arial"/>
              </a:endParaRPr>
            </a:p>
          </p:txBody>
        </p:sp>
      </p:grpSp>
      <p:cxnSp>
        <p:nvCxnSpPr>
          <p:cNvPr id="11" name="Rak 10"/>
          <p:cNvCxnSpPr/>
          <p:nvPr/>
        </p:nvCxnSpPr>
        <p:spPr>
          <a:xfrm>
            <a:off x="4333219" y="5764463"/>
            <a:ext cx="3836945"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14" name="textruta 13"/>
          <p:cNvSpPr txBox="1"/>
          <p:nvPr/>
        </p:nvSpPr>
        <p:spPr>
          <a:xfrm>
            <a:off x="4184675" y="4840459"/>
            <a:ext cx="3733714" cy="892552"/>
          </a:xfrm>
          <a:prstGeom prst="rect">
            <a:avLst/>
          </a:prstGeom>
          <a:noFill/>
        </p:spPr>
        <p:txBody>
          <a:bodyPr wrap="none" rtlCol="0">
            <a:spAutoFit/>
          </a:bodyPr>
          <a:lstStyle/>
          <a:p>
            <a:pPr lvl="0">
              <a:defRPr/>
            </a:pPr>
            <a:r>
              <a:rPr lang="en-GB" sz="3200" b="1" i="0" u="none" dirty="0">
                <a:solidFill>
                  <a:srgbClr val="A6B750"/>
                </a:solidFill>
                <a:latin typeface="Arial"/>
                <a:cs typeface="Arial"/>
              </a:rPr>
              <a:t>The </a:t>
            </a:r>
            <a:r>
              <a:rPr lang="en-GB" sz="3200" b="1" i="0" u="none" dirty="0" err="1">
                <a:solidFill>
                  <a:srgbClr val="A6B750"/>
                </a:solidFill>
                <a:latin typeface="Arial"/>
                <a:cs typeface="Arial"/>
              </a:rPr>
              <a:t>Götaland</a:t>
            </a:r>
            <a:r>
              <a:rPr lang="en-GB" sz="3200" b="1" i="0" u="none" dirty="0">
                <a:solidFill>
                  <a:srgbClr val="A6B750"/>
                </a:solidFill>
                <a:latin typeface="Arial"/>
                <a:cs typeface="Arial"/>
              </a:rPr>
              <a:t> line </a:t>
            </a:r>
            <a:r>
              <a:rPr lang="en-GB" sz="3200" b="1" i="0" u="none" dirty="0" smtClean="0">
                <a:solidFill>
                  <a:srgbClr val="A6B750"/>
                </a:solidFill>
                <a:latin typeface="Arial"/>
                <a:cs typeface="Arial"/>
              </a:rPr>
              <a:t/>
            </a:r>
            <a:br>
              <a:rPr lang="en-GB" sz="3200" b="1" i="0" u="none" dirty="0" smtClean="0">
                <a:solidFill>
                  <a:srgbClr val="A6B750"/>
                </a:solidFill>
                <a:latin typeface="Arial"/>
                <a:cs typeface="Arial"/>
              </a:rPr>
            </a:br>
            <a:r>
              <a:rPr lang="en-GB" sz="2000" b="1" i="0" u="none" dirty="0" smtClean="0">
                <a:solidFill>
                  <a:srgbClr val="A6B750"/>
                </a:solidFill>
                <a:latin typeface="Arial"/>
                <a:cs typeface="Arial"/>
              </a:rPr>
              <a:t>(</a:t>
            </a:r>
            <a:r>
              <a:rPr lang="en-GB" sz="2000" b="1" dirty="0">
                <a:solidFill>
                  <a:srgbClr val="A6B750"/>
                </a:solidFill>
                <a:latin typeface="Arial"/>
                <a:cs typeface="Arial"/>
              </a:rPr>
              <a:t>Gothenburg – </a:t>
            </a:r>
            <a:r>
              <a:rPr lang="en-GB" sz="2000" b="1" i="0" u="none" dirty="0" smtClean="0">
                <a:solidFill>
                  <a:srgbClr val="A6B750"/>
                </a:solidFill>
                <a:latin typeface="Arial"/>
                <a:cs typeface="Arial"/>
              </a:rPr>
              <a:t>Stockholm</a:t>
            </a:r>
            <a:r>
              <a:rPr lang="en-GB" sz="2000" b="1" i="0" u="none" dirty="0">
                <a:solidFill>
                  <a:srgbClr val="A6B750"/>
                </a:solidFill>
                <a:latin typeface="Arial"/>
                <a:cs typeface="Arial"/>
              </a:rPr>
              <a:t>)</a:t>
            </a:r>
            <a:r>
              <a:rPr lang="en-GB" sz="2000" b="0" i="0" u="none" dirty="0">
                <a:solidFill>
                  <a:srgbClr val="A6B750"/>
                </a:solidFill>
                <a:latin typeface="Arial"/>
                <a:cs typeface="Arial"/>
              </a:rPr>
              <a:t> </a:t>
            </a:r>
            <a:endParaRPr lang="en-GB" sz="2000" b="1" noProof="1">
              <a:solidFill>
                <a:srgbClr val="A6B750"/>
              </a:solidFill>
              <a:latin typeface="Arial"/>
              <a:cs typeface="Arial"/>
            </a:endParaRPr>
          </a:p>
        </p:txBody>
      </p:sp>
    </p:spTree>
    <p:extLst>
      <p:ext uri="{BB962C8B-B14F-4D97-AF65-F5344CB8AC3E}">
        <p14:creationId xmlns="" xmlns:p14="http://schemas.microsoft.com/office/powerpoint/2010/main" val="299122979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innehåll 9"/>
          <p:cNvSpPr txBox="1">
            <a:spLocks/>
          </p:cNvSpPr>
          <p:nvPr/>
        </p:nvSpPr>
        <p:spPr>
          <a:xfrm>
            <a:off x="3492000" y="1564000"/>
            <a:ext cx="5190038" cy="3906032"/>
          </a:xfrm>
          <a:prstGeom prst="rect">
            <a:avLst/>
          </a:prstGeom>
        </p:spPr>
        <p:txBody>
          <a:bodyPr vert="horz" lIns="0" tIns="0" rIns="0" bIns="0" rtlCol="0" anchor="t" anchorCtr="0">
            <a:noAutofit/>
          </a:bodyPr>
          <a:lstStyle>
            <a:lvl1pPr marL="0" indent="0" algn="l" defTabSz="457200" rtl="0" eaLnBrk="1" latinLnBrk="0" hangingPunct="1">
              <a:spcBef>
                <a:spcPts val="0"/>
              </a:spcBef>
              <a:spcAft>
                <a:spcPts val="5000"/>
              </a:spcAft>
              <a:buFont typeface="Arial"/>
              <a:buNone/>
              <a:defRPr sz="1800" kern="1200">
                <a:solidFill>
                  <a:srgbClr val="000000"/>
                </a:solidFill>
                <a:latin typeface="Arial"/>
                <a:ea typeface="+mn-ea"/>
                <a:cs typeface="Arial"/>
              </a:defRPr>
            </a:lvl1pPr>
            <a:lvl2pPr marL="4572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2pPr>
            <a:lvl3pPr marL="9144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3pPr>
            <a:lvl4pPr marL="13716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4pPr>
            <a:lvl5pPr marL="18288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rtl="0">
              <a:spcAft>
                <a:spcPts val="3000"/>
              </a:spcAft>
            </a:pPr>
            <a:r>
              <a:rPr lang="en-GB" b="0" i="0" u="none" dirty="0"/>
              <a:t>New roads, bridges, cycle paths and expanded public transport will make it easier to get around </a:t>
            </a:r>
            <a:r>
              <a:rPr lang="en-GB" b="0" i="0" u="none" dirty="0" smtClean="0"/>
              <a:t/>
            </a:r>
            <a:br>
              <a:rPr lang="en-GB" b="0" i="0" u="none" dirty="0" smtClean="0"/>
            </a:br>
            <a:r>
              <a:rPr lang="en-GB" b="0" i="0" u="none" dirty="0" smtClean="0"/>
              <a:t>in </a:t>
            </a:r>
            <a:r>
              <a:rPr lang="en-GB" b="0" i="0" u="none" dirty="0"/>
              <a:t>the city, both for private individuals and the business sector. </a:t>
            </a:r>
          </a:p>
          <a:p>
            <a:pPr algn="l" rtl="0">
              <a:spcAft>
                <a:spcPts val="3000"/>
              </a:spcAft>
            </a:pPr>
            <a:r>
              <a:rPr lang="en-GB" b="0" i="0" u="none" dirty="0"/>
              <a:t>Better public transport and new hubs will make it easy for local people to travel in a sustainable way – within the city, in the wider region and to the world beyond.</a:t>
            </a:r>
          </a:p>
          <a:p>
            <a:pPr algn="l" rtl="0">
              <a:spcAft>
                <a:spcPts val="3000"/>
              </a:spcAft>
            </a:pPr>
            <a:r>
              <a:rPr lang="en-GB" b="0" i="0" u="none" dirty="0"/>
              <a:t>We will continue to grow – but not at the expense of the environment.</a:t>
            </a:r>
          </a:p>
          <a:p>
            <a:endParaRPr lang="en-GB" noProof="1" smtClean="0"/>
          </a:p>
        </p:txBody>
      </p:sp>
      <p:sp>
        <p:nvSpPr>
          <p:cNvPr id="12" name="Platshållare för sidfot 8"/>
          <p:cNvSpPr>
            <a:spLocks noGrp="1"/>
          </p:cNvSpPr>
          <p:nvPr>
            <p:ph type="ftr" sz="quarter" idx="10"/>
          </p:nvPr>
        </p:nvSpPr>
        <p:spPr/>
        <p:txBody>
          <a:bodyPr/>
          <a:lstStyle/>
          <a:p>
            <a:pPr algn="r" rtl="0"/>
            <a:r>
              <a:rPr lang="en-GB" b="0" i="0" u="none" kern="0" spc="100" dirty="0" smtClean="0"/>
              <a:t>A sustainable city – open to the world</a:t>
            </a:r>
            <a:endParaRPr lang="en-GB" dirty="0"/>
          </a:p>
        </p:txBody>
      </p:sp>
      <p:sp>
        <p:nvSpPr>
          <p:cNvPr id="7" name="Rubrik 6"/>
          <p:cNvSpPr>
            <a:spLocks noGrp="1"/>
          </p:cNvSpPr>
          <p:nvPr>
            <p:ph type="title"/>
          </p:nvPr>
        </p:nvSpPr>
        <p:spPr/>
        <p:txBody>
          <a:bodyPr/>
          <a:lstStyle/>
          <a:p>
            <a:pPr algn="l" rtl="0"/>
            <a:r>
              <a:rPr lang="en-GB" b="1" i="0" u="none" dirty="0"/>
              <a:t>Gothenburg is growing </a:t>
            </a:r>
            <a:r>
              <a:rPr lang="en-GB" dirty="0"/>
              <a:t/>
            </a:r>
            <a:br>
              <a:rPr lang="en-GB" dirty="0"/>
            </a:br>
            <a:r>
              <a:rPr lang="en-GB" b="1" i="0" u="none" dirty="0"/>
              <a:t>– but the aim is to shorten distances</a:t>
            </a:r>
            <a:endParaRPr lang="en-GB" dirty="0"/>
          </a:p>
        </p:txBody>
      </p:sp>
      <p:pic>
        <p:nvPicPr>
          <p:cNvPr id="13" name="Platshållare för bild 7" descr="Man i sparvagn 700 px.jpg"/>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a:xfrm>
            <a:off x="176400" y="1319213"/>
            <a:ext cx="2916000" cy="4836787"/>
          </a:xfrm>
          <a:prstGeom prst="rect">
            <a:avLst/>
          </a:prstGeom>
        </p:spPr>
      </p:pic>
      <p:sp>
        <p:nvSpPr>
          <p:cNvPr id="15" name="Ellips 14"/>
          <p:cNvSpPr/>
          <p:nvPr/>
        </p:nvSpPr>
        <p:spPr>
          <a:xfrm>
            <a:off x="3207916" y="1602405"/>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16" name="Ellips 15"/>
          <p:cNvSpPr/>
          <p:nvPr/>
        </p:nvSpPr>
        <p:spPr>
          <a:xfrm>
            <a:off x="3199449" y="3085584"/>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Tree>
    <p:extLst>
      <p:ext uri="{BB962C8B-B14F-4D97-AF65-F5344CB8AC3E}">
        <p14:creationId xmlns="" xmlns:p14="http://schemas.microsoft.com/office/powerpoint/2010/main" val="35549103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14">
                                            <p:txEl>
                                              <p:pRg st="0" end="0"/>
                                            </p:txEl>
                                          </p:spTgt>
                                        </p:tgtEl>
                                        <p:attrNameLst>
                                          <p:attrName>style.opacity</p:attrName>
                                        </p:attrNameLst>
                                      </p:cBhvr>
                                      <p:to>
                                        <p:strVal val="0.5"/>
                                      </p:to>
                                    </p:set>
                                    <p:animEffect filter="image" prLst="opacity: 0.5">
                                      <p:cBhvr rctx="IE">
                                        <p:cTn id="7" dur="indefinite"/>
                                        <p:tgtEl>
                                          <p:spTgt spid="14">
                                            <p:txEl>
                                              <p:pRg st="0" end="0"/>
                                            </p:txEl>
                                          </p:spTgt>
                                        </p:tgtEl>
                                      </p:cBhvr>
                                    </p:animEffect>
                                  </p:childTnLst>
                                </p:cTn>
                              </p:par>
                              <p:par>
                                <p:cTn id="8" presetID="9" presetClass="emph" presetSubtype="0" nodeType="withEffect">
                                  <p:stCondLst>
                                    <p:cond delay="0"/>
                                  </p:stCondLst>
                                  <p:childTnLst>
                                    <p:set>
                                      <p:cBhvr rctx="PPT">
                                        <p:cTn id="9" dur="indefinite"/>
                                        <p:tgtEl>
                                          <p:spTgt spid="14">
                                            <p:txEl>
                                              <p:pRg st="0" end="0"/>
                                            </p:txEl>
                                          </p:spTgt>
                                        </p:tgtEl>
                                        <p:attrNameLst>
                                          <p:attrName>style.opacity</p:attrName>
                                        </p:attrNameLst>
                                      </p:cBhvr>
                                      <p:to>
                                        <p:strVal val="0.5"/>
                                      </p:to>
                                    </p:set>
                                    <p:animEffect filter="image" prLst="opacity: 0.5">
                                      <p:cBhvr rctx="IE">
                                        <p:cTn id="10" dur="indefinite"/>
                                        <p:tgtEl>
                                          <p:spTgt spid="14">
                                            <p:txEl>
                                              <p:pRg st="0" end="0"/>
                                            </p:txEl>
                                          </p:spTgt>
                                        </p:tgtEl>
                                      </p:cBhvr>
                                    </p:animEffect>
                                  </p:childTnLst>
                                </p:cTn>
                              </p:par>
                              <p:par>
                                <p:cTn id="11" presetID="42" presetClass="path" presetSubtype="0" accel="50000" decel="50000" fill="hold" grpId="0" nodeType="withEffect">
                                  <p:stCondLst>
                                    <p:cond delay="0"/>
                                  </p:stCondLst>
                                  <p:childTnLst>
                                    <p:animMotion origin="layout" path="M -4.44444E-6 -2.96296E-6 L -0.00086 0.21297 " pathEditMode="relative" rAng="0" ptsTypes="AA">
                                      <p:cBhvr>
                                        <p:cTn id="12" dur="1250" fill="hold"/>
                                        <p:tgtEl>
                                          <p:spTgt spid="15"/>
                                        </p:tgtEl>
                                        <p:attrNameLst>
                                          <p:attrName>ppt_x</p:attrName>
                                          <p:attrName>ppt_y</p:attrName>
                                        </p:attrNameLst>
                                      </p:cBhvr>
                                      <p:rCtr x="-52" y="10648"/>
                                    </p:animMotion>
                                  </p:childTnLst>
                                </p:cTn>
                              </p:par>
                            </p:childTnLst>
                          </p:cTn>
                        </p:par>
                        <p:par>
                          <p:cTn id="13" fill="hold">
                            <p:stCondLst>
                              <p:cond delay="1250"/>
                            </p:stCondLst>
                            <p:childTnLst>
                              <p:par>
                                <p:cTn id="14" presetID="1" presetClass="exit" presetSubtype="0" fill="hold" grpId="1" nodeType="afterEffect">
                                  <p:stCondLst>
                                    <p:cond delay="0"/>
                                  </p:stCondLst>
                                  <p:childTnLst>
                                    <p:set>
                                      <p:cBhvr>
                                        <p:cTn id="15" dur="1" fill="hold">
                                          <p:stCondLst>
                                            <p:cond delay="0"/>
                                          </p:stCondLst>
                                        </p:cTn>
                                        <p:tgtEl>
                                          <p:spTgt spid="15"/>
                                        </p:tgtEl>
                                        <p:attrNameLst>
                                          <p:attrName>style.visibility</p:attrName>
                                        </p:attrNameLst>
                                      </p:cBhvr>
                                      <p:to>
                                        <p:strVal val="hidden"/>
                                      </p:to>
                                    </p:set>
                                  </p:childTnLst>
                                </p:cTn>
                              </p:par>
                              <p:par>
                                <p:cTn id="16" presetID="1" presetClass="entr"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1250"/>
                            </p:stCondLst>
                            <p:childTnLst>
                              <p:par>
                                <p:cTn id="19" presetID="10" presetClass="entr" presetSubtype="0" fill="hold" grpId="1"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rctx="PPT">
                                        <p:cTn id="25" dur="indefinite"/>
                                        <p:tgtEl>
                                          <p:spTgt spid="14">
                                            <p:txEl>
                                              <p:pRg st="1" end="1"/>
                                            </p:txEl>
                                          </p:spTgt>
                                        </p:tgtEl>
                                        <p:attrNameLst>
                                          <p:attrName>style.opacity</p:attrName>
                                        </p:attrNameLst>
                                      </p:cBhvr>
                                      <p:to>
                                        <p:strVal val="0.5"/>
                                      </p:to>
                                    </p:set>
                                    <p:animEffect filter="image" prLst="opacity: 0.5">
                                      <p:cBhvr rctx="IE">
                                        <p:cTn id="26" dur="indefinite"/>
                                        <p:tgtEl>
                                          <p:spTgt spid="14">
                                            <p:txEl>
                                              <p:pRg st="1" end="1"/>
                                            </p:txEl>
                                          </p:spTgt>
                                        </p:tgtEl>
                                      </p:cBhvr>
                                    </p:animEffect>
                                  </p:childTnLst>
                                </p:cTn>
                              </p:par>
                              <p:par>
                                <p:cTn id="27" presetID="42" presetClass="path" presetSubtype="0" accel="50000" decel="50000" fill="hold" grpId="0" nodeType="withEffect">
                                  <p:stCondLst>
                                    <p:cond delay="0"/>
                                  </p:stCondLst>
                                  <p:childTnLst>
                                    <p:animMotion origin="layout" path="M 0.00017 -0.00348 L -0.0007 0.21527 " pathEditMode="relative" rAng="0" ptsTypes="AA">
                                      <p:cBhvr>
                                        <p:cTn id="28" dur="1250" fill="hold"/>
                                        <p:tgtEl>
                                          <p:spTgt spid="16"/>
                                        </p:tgtEl>
                                        <p:attrNameLst>
                                          <p:attrName>ppt_x</p:attrName>
                                          <p:attrName>ppt_y</p:attrName>
                                        </p:attrNameLst>
                                      </p:cBhvr>
                                      <p:rCtr x="-52" y="10926"/>
                                    </p:animMotion>
                                  </p:childTnLst>
                                </p:cTn>
                              </p:par>
                            </p:childTnLst>
                          </p:cTn>
                        </p:par>
                        <p:par>
                          <p:cTn id="29" fill="hold">
                            <p:stCondLst>
                              <p:cond delay="1250"/>
                            </p:stCondLst>
                            <p:childTnLst>
                              <p:par>
                                <p:cTn id="30" presetID="10" presetClass="entr" presetSubtype="0" fill="hold" grpId="1" nodeType="after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p"/>
      <p:bldP spid="15" grpId="0" animBg="1"/>
      <p:bldP spid="15"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422031" y="533401"/>
            <a:ext cx="787790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sv-SE" dirty="0">
                <a:solidFill>
                  <a:schemeClr val="bg1"/>
                </a:solidFill>
                <a:latin typeface="Arial Black" charset="0"/>
              </a:rPr>
              <a:t>Färdmedelsfördelning bland Göteborgs invånare</a:t>
            </a:r>
            <a:endParaRPr lang="en-US" dirty="0">
              <a:solidFill>
                <a:schemeClr val="bg1"/>
              </a:solidFill>
              <a:latin typeface="Arial Black" charset="0"/>
            </a:endParaRPr>
          </a:p>
        </p:txBody>
      </p:sp>
      <p:graphicFrame>
        <p:nvGraphicFramePr>
          <p:cNvPr id="10" name="Tabell 9"/>
          <p:cNvGraphicFramePr>
            <a:graphicFrameLocks noGrp="1"/>
          </p:cNvGraphicFramePr>
          <p:nvPr/>
        </p:nvGraphicFramePr>
        <p:xfrm>
          <a:off x="650631" y="2205038"/>
          <a:ext cx="4917833" cy="3168650"/>
        </p:xfrm>
        <a:graphic>
          <a:graphicData uri="http://schemas.openxmlformats.org/drawingml/2006/table">
            <a:tbl>
              <a:tblPr/>
              <a:tblGrid>
                <a:gridCol w="1240537"/>
                <a:gridCol w="919324"/>
                <a:gridCol w="919324"/>
                <a:gridCol w="919324"/>
                <a:gridCol w="919324"/>
              </a:tblGrid>
              <a:tr h="8370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FFFFFF"/>
                          </a:solidFill>
                          <a:effectLst/>
                          <a:latin typeface="Arial" charset="0"/>
                          <a:ea typeface="ＭＳ Ｐゴシック" charset="0"/>
                          <a:cs typeface="Arial" charset="0"/>
                        </a:rPr>
                        <a:t>Travel mode</a:t>
                      </a:r>
                      <a:endParaRPr kumimoji="0" lang="sv-SE" sz="1400" b="0" i="0" u="none" strike="noStrike" cap="none" normalizeH="0" baseline="0" dirty="0">
                        <a:ln>
                          <a:noFill/>
                        </a:ln>
                        <a:solidFill>
                          <a:srgbClr val="FFFFFF"/>
                        </a:solidFill>
                        <a:effectLst/>
                        <a:latin typeface="Arial" charset="0"/>
                        <a:ea typeface="ＭＳ Ｐゴシック" charset="0"/>
                        <a:cs typeface="Arial" charset="0"/>
                      </a:endParaRPr>
                    </a:p>
                  </a:txBody>
                  <a:tcPr marL="84400" marR="84400" marT="45726" marB="45726" anchor="ctr" horzOverflow="overflow">
                    <a:lnL w="12700" cap="flat" cmpd="sng" algn="ctr">
                      <a:solidFill>
                        <a:srgbClr val="0077B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7BA"/>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sv-SE" sz="1400" b="1" i="0" u="none" strike="noStrike" cap="none" normalizeH="0" baseline="0" dirty="0" smtClean="0">
                          <a:ln>
                            <a:noFill/>
                          </a:ln>
                          <a:solidFill>
                            <a:srgbClr val="FFFFFF"/>
                          </a:solidFill>
                          <a:effectLst/>
                          <a:latin typeface="Arial" charset="0"/>
                          <a:ea typeface="ＭＳ Ｐゴシック" charset="0"/>
                          <a:cs typeface="Arial" charset="0"/>
                        </a:rPr>
                        <a:t>2014</a:t>
                      </a:r>
                      <a:endParaRPr kumimoji="0" lang="sv-SE" sz="1400" b="1" i="0" u="none" strike="noStrike" cap="none" normalizeH="0" baseline="0" dirty="0">
                        <a:ln>
                          <a:noFill/>
                        </a:ln>
                        <a:solidFill>
                          <a:srgbClr val="FFFFFF"/>
                        </a:solidFill>
                        <a:effectLst/>
                        <a:latin typeface="Arial" charset="0"/>
                        <a:ea typeface="ＭＳ Ｐゴシック" charset="0"/>
                        <a:cs typeface="Arial" charset="0"/>
                      </a:endParaRPr>
                    </a:p>
                  </a:txBody>
                  <a:tcPr marL="84400" marR="84400"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7BA"/>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sv-SE" sz="1400" b="1" i="0" u="none" strike="noStrike" cap="none" normalizeH="0" baseline="0" dirty="0" smtClean="0">
                          <a:ln>
                            <a:noFill/>
                          </a:ln>
                          <a:solidFill>
                            <a:srgbClr val="FFFFFF"/>
                          </a:solidFill>
                          <a:effectLst/>
                          <a:latin typeface="Arial" charset="0"/>
                          <a:ea typeface="ＭＳ Ｐゴシック" charset="0"/>
                          <a:cs typeface="Arial" charset="0"/>
                        </a:rPr>
                        <a:t>2013</a:t>
                      </a:r>
                      <a:endParaRPr kumimoji="0" lang="sv-SE" sz="1400" b="1" i="0" u="none" strike="noStrike" cap="none" normalizeH="0" baseline="0" dirty="0">
                        <a:ln>
                          <a:noFill/>
                        </a:ln>
                        <a:solidFill>
                          <a:srgbClr val="FFFFFF"/>
                        </a:solidFill>
                        <a:effectLst/>
                        <a:latin typeface="Arial" charset="0"/>
                        <a:ea typeface="ＭＳ Ｐゴシック" charset="0"/>
                        <a:cs typeface="Arial" charset="0"/>
                      </a:endParaRPr>
                    </a:p>
                  </a:txBody>
                  <a:tcPr marL="84400" marR="84400"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7BA"/>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sv-SE" sz="1400" b="1" i="0" u="none" strike="noStrike" cap="none" normalizeH="0" baseline="0" dirty="0" smtClean="0">
                          <a:ln>
                            <a:noFill/>
                          </a:ln>
                          <a:solidFill>
                            <a:srgbClr val="FFFFFF"/>
                          </a:solidFill>
                          <a:effectLst/>
                          <a:latin typeface="Arial" charset="0"/>
                          <a:ea typeface="ＭＳ Ｐゴシック" charset="0"/>
                          <a:cs typeface="Arial" charset="0"/>
                        </a:rPr>
                        <a:t>2012</a:t>
                      </a:r>
                      <a:endParaRPr kumimoji="0" lang="sv-SE" sz="1400" b="1" i="0" u="none" strike="noStrike" cap="none" normalizeH="0" baseline="0" dirty="0">
                        <a:ln>
                          <a:noFill/>
                        </a:ln>
                        <a:solidFill>
                          <a:srgbClr val="FFFFFF"/>
                        </a:solidFill>
                        <a:effectLst/>
                        <a:latin typeface="Arial" charset="0"/>
                        <a:ea typeface="ＭＳ Ｐゴシック" charset="0"/>
                        <a:cs typeface="Arial" charset="0"/>
                      </a:endParaRPr>
                    </a:p>
                  </a:txBody>
                  <a:tcPr marL="84400" marR="84400"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7BA"/>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sv-SE" sz="1400" b="1" i="0" u="none" strike="noStrike" cap="none" normalizeH="0" baseline="0" dirty="0">
                          <a:ln>
                            <a:noFill/>
                          </a:ln>
                          <a:solidFill>
                            <a:srgbClr val="FFFFFF"/>
                          </a:solidFill>
                          <a:effectLst/>
                          <a:latin typeface="Arial" charset="0"/>
                          <a:ea typeface="ＭＳ Ｐゴシック" charset="0"/>
                          <a:cs typeface="Arial" charset="0"/>
                        </a:rPr>
                        <a:t>2011</a:t>
                      </a:r>
                    </a:p>
                  </a:txBody>
                  <a:tcPr marL="84400" marR="84400"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77BA"/>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58291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Car</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84400" marT="45726" marB="45726" anchor="ctr" horzOverflow="overflow">
                    <a:lnL w="12700" cap="flat" cmpd="sng" algn="ctr">
                      <a:solidFill>
                        <a:srgbClr val="0077BA"/>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41%</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41%</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44%</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44%</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r>
              <a:tr h="58291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PT</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84400" marT="45726" marB="45726" anchor="ctr" horzOverflow="overflow">
                    <a:lnL w="12700" cap="flat" cmpd="sng" algn="ctr">
                      <a:solidFill>
                        <a:srgbClr val="0077B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28%</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28%</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26%</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26%</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58291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err="1" smtClean="0">
                          <a:ln>
                            <a:noFill/>
                          </a:ln>
                          <a:solidFill>
                            <a:srgbClr val="000000"/>
                          </a:solidFill>
                          <a:effectLst/>
                          <a:latin typeface="Arial" charset="0"/>
                          <a:ea typeface="ＭＳ Ｐゴシック" charset="0"/>
                          <a:cs typeface="Arial" charset="0"/>
                        </a:rPr>
                        <a:t>Biking</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84400" marT="45726" marB="45726" anchor="ctr" horzOverflow="overflow">
                    <a:lnL w="12700" cap="flat" cmpd="sng" algn="ctr">
                      <a:solidFill>
                        <a:srgbClr val="0077B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E8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7%</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E8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7%</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E8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6%</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E8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6%</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EE8FF"/>
                    </a:solidFill>
                  </a:tcPr>
                </a:tc>
              </a:tr>
              <a:tr h="58291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err="1" smtClean="0">
                          <a:ln>
                            <a:noFill/>
                          </a:ln>
                          <a:solidFill>
                            <a:srgbClr val="000000"/>
                          </a:solidFill>
                          <a:effectLst/>
                          <a:latin typeface="Arial" charset="0"/>
                          <a:ea typeface="ＭＳ Ｐゴシック" charset="0"/>
                          <a:cs typeface="Arial" charset="0"/>
                        </a:rPr>
                        <a:t>Walking</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84400" marT="45726" marB="45726" anchor="ctr" horzOverflow="overflow">
                    <a:lnL w="12700" cap="flat" cmpd="sng" algn="ctr">
                      <a:solidFill>
                        <a:srgbClr val="0077B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7BA"/>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24%</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7BA"/>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24%</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7BA"/>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25%</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7BA"/>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smtClean="0">
                          <a:ln>
                            <a:noFill/>
                          </a:ln>
                          <a:solidFill>
                            <a:srgbClr val="000000"/>
                          </a:solidFill>
                          <a:effectLst/>
                          <a:latin typeface="Arial" charset="0"/>
                          <a:ea typeface="ＭＳ Ｐゴシック" charset="0"/>
                          <a:cs typeface="Arial" charset="0"/>
                        </a:rPr>
                        <a:t>25%</a:t>
                      </a:r>
                      <a:endParaRPr kumimoji="0" lang="sv-SE" sz="1400" b="0" i="0" u="none" strike="noStrike" cap="none" normalizeH="0" baseline="0" dirty="0">
                        <a:ln>
                          <a:noFill/>
                        </a:ln>
                        <a:solidFill>
                          <a:srgbClr val="000000"/>
                        </a:solidFill>
                        <a:effectLst/>
                        <a:latin typeface="Arial" charset="0"/>
                        <a:ea typeface="ＭＳ Ｐゴシック" charset="0"/>
                        <a:cs typeface="Arial" charset="0"/>
                      </a:endParaRPr>
                    </a:p>
                  </a:txBody>
                  <a:tcPr marL="84400" marR="199369"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7BA"/>
                      </a:solidFill>
                      <a:prstDash val="solid"/>
                      <a:round/>
                      <a:headEnd type="none" w="med" len="med"/>
                      <a:tailEnd type="none" w="med" len="med"/>
                    </a:lnB>
                    <a:lnTlToBr>
                      <a:noFill/>
                    </a:lnTlToBr>
                    <a:lnBlToTr>
                      <a:noFill/>
                    </a:lnBlToTr>
                    <a:solidFill>
                      <a:srgbClr val="FFFFFF"/>
                    </a:solidFill>
                  </a:tcPr>
                </a:tc>
              </a:tr>
            </a:tbl>
          </a:graphicData>
        </a:graphic>
      </p:graphicFrame>
      <p:pic>
        <p:nvPicPr>
          <p:cNvPr id="7210" name="Bildobjekt 2"/>
          <p:cNvPicPr>
            <a:picLocks noChangeAspect="1"/>
          </p:cNvPicPr>
          <p:nvPr/>
        </p:nvPicPr>
        <p:blipFill rotWithShape="1">
          <a:blip r:embed="rId3">
            <a:extLst>
              <a:ext uri="{28A0092B-C50C-407E-A947-70E740481C1C}">
                <a14:useLocalDpi xmlns:a14="http://schemas.microsoft.com/office/drawing/2010/main" xmlns="" val="0"/>
              </a:ext>
            </a:extLst>
          </a:blip>
          <a:srcRect l="6675" t="-6848" r="9838" b="21318"/>
          <a:stretch/>
        </p:blipFill>
        <p:spPr bwMode="auto">
          <a:xfrm>
            <a:off x="6358305" y="1844781"/>
            <a:ext cx="2785696" cy="4124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ubrik 6"/>
          <p:cNvSpPr>
            <a:spLocks noGrp="1"/>
          </p:cNvSpPr>
          <p:nvPr>
            <p:ph type="title"/>
          </p:nvPr>
        </p:nvSpPr>
        <p:spPr>
          <a:xfrm>
            <a:off x="508352" y="475702"/>
            <a:ext cx="6738950" cy="695069"/>
          </a:xfrm>
        </p:spPr>
        <p:txBody>
          <a:bodyPr/>
          <a:lstStyle/>
          <a:p>
            <a:r>
              <a:rPr lang="sv-SE" dirty="0" smtClean="0"/>
              <a:t>Modal split in Gothenburg</a:t>
            </a:r>
            <a:endParaRPr lang="sv-SE" dirty="0"/>
          </a:p>
        </p:txBody>
      </p:sp>
      <p:sp>
        <p:nvSpPr>
          <p:cNvPr id="13" name="Platshållare för sidfot 8"/>
          <p:cNvSpPr>
            <a:spLocks noGrp="1"/>
          </p:cNvSpPr>
          <p:nvPr>
            <p:ph type="ftr" sz="quarter" idx="10"/>
          </p:nvPr>
        </p:nvSpPr>
        <p:spPr>
          <a:xfrm>
            <a:off x="522000" y="6269050"/>
            <a:ext cx="2895600" cy="417575"/>
          </a:xfrm>
        </p:spPr>
        <p:txBody>
          <a:bodyPr/>
          <a:lstStyle/>
          <a:p>
            <a:pPr algn="r" rtl="0"/>
            <a:r>
              <a:rPr lang="en-GB" b="0" i="0" u="none" kern="0" spc="100" dirty="0" smtClean="0"/>
              <a:t>A sustainable city – open to the world</a:t>
            </a:r>
            <a:endParaRPr lang="en-GB"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smtClean="0"/>
              <a:t>Target modal split by 2035</a:t>
            </a:r>
            <a:endParaRPr lang="sv-SE" dirty="0"/>
          </a:p>
        </p:txBody>
      </p:sp>
      <p:grpSp>
        <p:nvGrpSpPr>
          <p:cNvPr id="2" name="Grupp 6"/>
          <p:cNvGrpSpPr/>
          <p:nvPr/>
        </p:nvGrpSpPr>
        <p:grpSpPr>
          <a:xfrm>
            <a:off x="930380" y="1524225"/>
            <a:ext cx="6099595" cy="4524791"/>
            <a:chOff x="560512" y="433467"/>
            <a:chExt cx="7920880" cy="5875853"/>
          </a:xfrm>
        </p:grpSpPr>
        <p:pic>
          <p:nvPicPr>
            <p:cNvPr id="5" name="Picture 2"/>
            <p:cNvPicPr>
              <a:picLocks noChangeAspect="1" noChangeArrowheads="1"/>
            </p:cNvPicPr>
            <p:nvPr/>
          </p:nvPicPr>
          <p:blipFill>
            <a:blip r:embed="rId3" cstate="print"/>
            <a:srcRect l="21207" t="19336" r="30805" b="10050"/>
            <a:stretch>
              <a:fillRect/>
            </a:stretch>
          </p:blipFill>
          <p:spPr bwMode="auto">
            <a:xfrm>
              <a:off x="2864768" y="433467"/>
              <a:ext cx="5616624" cy="5875853"/>
            </a:xfrm>
            <a:prstGeom prst="rect">
              <a:avLst/>
            </a:prstGeom>
            <a:noFill/>
            <a:ln w="9525">
              <a:noFill/>
              <a:miter lim="800000"/>
              <a:headEnd/>
              <a:tailEnd/>
            </a:ln>
          </p:spPr>
        </p:pic>
        <p:sp>
          <p:nvSpPr>
            <p:cNvPr id="6" name="Rektangel 5"/>
            <p:cNvSpPr/>
            <p:nvPr/>
          </p:nvSpPr>
          <p:spPr>
            <a:xfrm>
              <a:off x="560512" y="624751"/>
              <a:ext cx="3096344" cy="1631216"/>
            </a:xfrm>
            <a:prstGeom prst="rect">
              <a:avLst/>
            </a:prstGeom>
          </p:spPr>
          <p:txBody>
            <a:bodyPr wrap="square">
              <a:spAutoFit/>
            </a:bodyPr>
            <a:lstStyle/>
            <a:p>
              <a:endParaRPr lang="sv-SE" dirty="0" smtClean="0">
                <a:latin typeface="Century Gothic" pitchFamily="34" charset="0"/>
              </a:endParaRPr>
            </a:p>
            <a:p>
              <a:r>
                <a:rPr lang="en-US" sz="4400" dirty="0" smtClean="0">
                  <a:latin typeface="Century Gothic" pitchFamily="34" charset="0"/>
                </a:rPr>
                <a:t>Travel</a:t>
              </a:r>
              <a:r>
                <a:rPr lang="en-US" sz="3200" dirty="0" smtClean="0">
                  <a:latin typeface="Century Gothic" pitchFamily="34" charset="0"/>
                </a:rPr>
                <a:t/>
              </a:r>
              <a:br>
                <a:rPr lang="en-US" sz="3200" dirty="0" smtClean="0">
                  <a:latin typeface="Century Gothic" pitchFamily="34" charset="0"/>
                </a:rPr>
              </a:br>
              <a:r>
                <a:rPr lang="en-US" dirty="0" smtClean="0">
                  <a:latin typeface="Century Gothic" pitchFamily="34" charset="0"/>
                </a:rPr>
                <a:t>Future</a:t>
              </a:r>
              <a:r>
                <a:rPr lang="en-US" sz="3200" dirty="0" smtClean="0">
                  <a:latin typeface="Century Gothic" pitchFamily="34" charset="0"/>
                </a:rPr>
                <a:t> </a:t>
              </a:r>
              <a:r>
                <a:rPr lang="en-US" dirty="0" smtClean="0">
                  <a:latin typeface="Century Gothic" pitchFamily="34" charset="0"/>
                </a:rPr>
                <a:t>Modal Split</a:t>
              </a:r>
              <a:endParaRPr lang="sv-SE" dirty="0">
                <a:latin typeface="Century Gothic" pitchFamily="34" charset="0"/>
              </a:endParaRPr>
            </a:p>
          </p:txBody>
        </p:sp>
      </p:grpSp>
      <p:sp>
        <p:nvSpPr>
          <p:cNvPr id="11" name="Platshållare för sidfot 8"/>
          <p:cNvSpPr>
            <a:spLocks noGrp="1"/>
          </p:cNvSpPr>
          <p:nvPr>
            <p:ph type="ftr" sz="quarter" idx="15"/>
          </p:nvPr>
        </p:nvSpPr>
        <p:spPr>
          <a:xfrm>
            <a:off x="522000" y="6269050"/>
            <a:ext cx="2895600" cy="417575"/>
          </a:xfrm>
        </p:spPr>
        <p:txBody>
          <a:bodyPr/>
          <a:lstStyle/>
          <a:p>
            <a:pPr algn="r" rtl="0"/>
            <a:r>
              <a:rPr lang="en-GB" b="0" i="0" u="none" kern="0" spc="100" dirty="0" smtClean="0"/>
              <a:t>A sustainable city – open to the world</a:t>
            </a:r>
            <a:endParaRPr lang="en-GB" dirty="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The West Swedish </a:t>
            </a:r>
            <a:r>
              <a:rPr lang="sv-SE" dirty="0" err="1" smtClean="0"/>
              <a:t>Agreement</a:t>
            </a:r>
            <a:endParaRPr lang="sv-SE" dirty="0"/>
          </a:p>
        </p:txBody>
      </p:sp>
      <p:pic>
        <p:nvPicPr>
          <p:cNvPr id="1026" name="Picture 2"/>
          <p:cNvPicPr>
            <a:picLocks noChangeAspect="1" noChangeArrowheads="1"/>
          </p:cNvPicPr>
          <p:nvPr/>
        </p:nvPicPr>
        <p:blipFill>
          <a:blip r:embed="rId3" cstate="print"/>
          <a:srcRect/>
          <a:stretch>
            <a:fillRect/>
          </a:stretch>
        </p:blipFill>
        <p:spPr bwMode="auto">
          <a:xfrm>
            <a:off x="1270086" y="1526420"/>
            <a:ext cx="6552728" cy="4311454"/>
          </a:xfrm>
          <a:prstGeom prst="rect">
            <a:avLst/>
          </a:prstGeom>
          <a:noFill/>
          <a:ln w="9525">
            <a:noFill/>
            <a:miter lim="800000"/>
            <a:headEnd/>
            <a:tailEnd/>
          </a:ln>
        </p:spPr>
      </p:pic>
      <p:sp>
        <p:nvSpPr>
          <p:cNvPr id="5" name="Platshållare för sidfot 8"/>
          <p:cNvSpPr txBox="1">
            <a:spLocks/>
          </p:cNvSpPr>
          <p:nvPr/>
        </p:nvSpPr>
        <p:spPr>
          <a:xfrm>
            <a:off x="5859863" y="6298880"/>
            <a:ext cx="2895600" cy="417575"/>
          </a:xfrm>
          <a:prstGeom prst="rect">
            <a:avLst/>
          </a:prstGeom>
          <a:ln>
            <a:noFill/>
          </a:ln>
        </p:spPr>
        <p:txBody>
          <a:bodyPr vert="horz" lIns="0" tIns="0" rIns="0" bIns="0" rtlCol="0" anchor="ctr"/>
          <a:lstStyle/>
          <a:p>
            <a:pPr algn="r"/>
            <a:r>
              <a:rPr lang="en-GB" sz="800" kern="0" spc="100" dirty="0" smtClean="0">
                <a:solidFill>
                  <a:schemeClr val="bg1"/>
                </a:solidFill>
                <a:latin typeface="Arial" pitchFamily="34" charset="0"/>
                <a:cs typeface="Arial" pitchFamily="34" charset="0"/>
              </a:rPr>
              <a:t>A SUSTAINABLE CITY – OPEN TO THE WORLD</a:t>
            </a:r>
            <a:endParaRPr lang="en-GB" sz="800" dirty="0">
              <a:solidFill>
                <a:schemeClr val="bg1"/>
              </a:solidFill>
              <a:latin typeface="Arial" pitchFamily="34" charset="0"/>
              <a:cs typeface="Arial" pitchFamily="34" charset="0"/>
            </a:endParaRPr>
          </a:p>
        </p:txBody>
      </p:sp>
      <p:sp>
        <p:nvSpPr>
          <p:cNvPr id="8" name="Rektangel 7"/>
          <p:cNvSpPr/>
          <p:nvPr/>
        </p:nvSpPr>
        <p:spPr>
          <a:xfrm>
            <a:off x="3111687" y="3269678"/>
            <a:ext cx="2975214" cy="933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textruta 6"/>
          <p:cNvSpPr txBox="1"/>
          <p:nvPr/>
        </p:nvSpPr>
        <p:spPr>
          <a:xfrm>
            <a:off x="3475204" y="3262494"/>
            <a:ext cx="2789117" cy="954107"/>
          </a:xfrm>
          <a:prstGeom prst="rect">
            <a:avLst/>
          </a:prstGeom>
          <a:noFill/>
        </p:spPr>
        <p:txBody>
          <a:bodyPr wrap="square" rtlCol="0">
            <a:spAutoFit/>
          </a:bodyPr>
          <a:lstStyle/>
          <a:p>
            <a:r>
              <a:rPr lang="sv-SE" sz="2800" b="1" dirty="0" err="1" smtClean="0">
                <a:latin typeface="Leelawadee" pitchFamily="34" charset="-34"/>
                <a:cs typeface="Leelawadee" pitchFamily="34" charset="-34"/>
              </a:rPr>
              <a:t>Investing</a:t>
            </a:r>
            <a:r>
              <a:rPr lang="sv-SE" sz="2800" b="1" dirty="0" smtClean="0">
                <a:latin typeface="Leelawadee" pitchFamily="34" charset="-34"/>
                <a:cs typeface="Leelawadee" pitchFamily="34" charset="-34"/>
              </a:rPr>
              <a:t> for</a:t>
            </a:r>
          </a:p>
          <a:p>
            <a:r>
              <a:rPr lang="sv-SE" sz="2800" b="1" dirty="0" smtClean="0">
                <a:latin typeface="Leelawadee" pitchFamily="34" charset="-34"/>
                <a:cs typeface="Leelawadee" pitchFamily="34" charset="-34"/>
              </a:rPr>
              <a:t>t</a:t>
            </a:r>
            <a:r>
              <a:rPr lang="sv-SE" sz="2800" b="1" dirty="0" smtClean="0">
                <a:latin typeface="Leelawadee" pitchFamily="34" charset="-34"/>
                <a:cs typeface="Leelawadee" pitchFamily="34" charset="-34"/>
              </a:rPr>
              <a:t>he </a:t>
            </a:r>
            <a:r>
              <a:rPr lang="sv-SE" sz="2800" b="1" dirty="0" err="1" smtClean="0">
                <a:latin typeface="Leelawadee" pitchFamily="34" charset="-34"/>
                <a:cs typeface="Leelawadee" pitchFamily="34" charset="-34"/>
              </a:rPr>
              <a:t>future</a:t>
            </a:r>
            <a:endParaRPr lang="sv-SE" sz="2800" b="1" dirty="0" smtClean="0">
              <a:latin typeface="Leelawadee" pitchFamily="34" charset="-34"/>
              <a:cs typeface="Leelawadee" pitchFamily="34" charset="-34"/>
            </a:endParaRPr>
          </a:p>
        </p:txBody>
      </p:sp>
      <p:pic>
        <p:nvPicPr>
          <p:cNvPr id="19458" name="Picture 2" descr="http://www.gp.se/image_processor/1.2207013.1391105748!/image/2194513288.jpg_gen/derivatives/wide/2194513288.jpg?maxWidth=620"/>
          <p:cNvPicPr>
            <a:picLocks noChangeAspect="1" noChangeArrowheads="1"/>
          </p:cNvPicPr>
          <p:nvPr/>
        </p:nvPicPr>
        <p:blipFill>
          <a:blip r:embed="rId4"/>
          <a:srcRect/>
          <a:stretch>
            <a:fillRect/>
          </a:stretch>
        </p:blipFill>
        <p:spPr bwMode="auto">
          <a:xfrm>
            <a:off x="979668" y="1350062"/>
            <a:ext cx="7300360" cy="4862983"/>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err="1" smtClean="0"/>
              <a:t>Climate</a:t>
            </a:r>
            <a:r>
              <a:rPr lang="sv-SE" dirty="0" smtClean="0"/>
              <a:t> </a:t>
            </a:r>
            <a:r>
              <a:rPr lang="sv-SE" dirty="0" err="1" smtClean="0"/>
              <a:t>change</a:t>
            </a:r>
            <a:r>
              <a:rPr lang="sv-SE" dirty="0" smtClean="0"/>
              <a:t> </a:t>
            </a:r>
            <a:r>
              <a:rPr lang="sv-SE" dirty="0" err="1" smtClean="0"/>
              <a:t>challenges</a:t>
            </a:r>
            <a:endParaRPr lang="sv-SE" dirty="0"/>
          </a:p>
        </p:txBody>
      </p:sp>
      <p:pic>
        <p:nvPicPr>
          <p:cNvPr id="3074" name="Picture 2"/>
          <p:cNvPicPr>
            <a:picLocks noChangeAspect="1" noChangeArrowheads="1"/>
          </p:cNvPicPr>
          <p:nvPr/>
        </p:nvPicPr>
        <p:blipFill>
          <a:blip r:embed="rId3" cstate="email"/>
          <a:srcRect/>
          <a:stretch>
            <a:fillRect/>
          </a:stretch>
        </p:blipFill>
        <p:spPr bwMode="auto">
          <a:xfrm>
            <a:off x="179868" y="1367999"/>
            <a:ext cx="5315538" cy="4824000"/>
          </a:xfrm>
          <a:prstGeom prst="rect">
            <a:avLst/>
          </a:prstGeom>
          <a:noFill/>
          <a:ln w="9525">
            <a:noFill/>
            <a:miter lim="800000"/>
            <a:headEnd/>
            <a:tailEnd/>
          </a:ln>
        </p:spPr>
      </p:pic>
      <p:sp>
        <p:nvSpPr>
          <p:cNvPr id="10" name="Platshållare för sidfot 8"/>
          <p:cNvSpPr>
            <a:spLocks noGrp="1"/>
          </p:cNvSpPr>
          <p:nvPr>
            <p:ph type="ftr" sz="quarter" idx="15"/>
          </p:nvPr>
        </p:nvSpPr>
        <p:spPr>
          <a:xfrm>
            <a:off x="522000" y="6269050"/>
            <a:ext cx="2895600" cy="417575"/>
          </a:xfrm>
        </p:spPr>
        <p:txBody>
          <a:bodyPr/>
          <a:lstStyle/>
          <a:p>
            <a:pPr algn="r" rtl="0"/>
            <a:r>
              <a:rPr lang="en-GB" b="0" i="0" u="none" kern="0" spc="100" dirty="0" smtClean="0"/>
              <a:t>A SUSTAINABLE CITY – OPEN TO THE WORLD</a:t>
            </a:r>
            <a:endParaRPr lang="en-GB" dirty="0"/>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GBG-Stad-Mall_ENG_PP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GBGstad-grön">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GBGstad-röd">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GBGstad-prickar">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GBGstad-turkos">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GBGstad-lila">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GBGstad-avslu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GBG-Stad-Mall_ENG_PPT</Template>
  <TotalTime>4597</TotalTime>
  <Words>1497</Words>
  <Application>Microsoft Office PowerPoint</Application>
  <PresentationFormat>Bildspel på skärmen (4:3)</PresentationFormat>
  <Paragraphs>252</Paragraphs>
  <Slides>26</Slides>
  <Notes>21</Notes>
  <HiddenSlides>0</HiddenSlides>
  <MMClips>0</MMClips>
  <ScaleCrop>false</ScaleCrop>
  <HeadingPairs>
    <vt:vector size="4" baseType="variant">
      <vt:variant>
        <vt:lpstr>Tema</vt:lpstr>
      </vt:variant>
      <vt:variant>
        <vt:i4>7</vt:i4>
      </vt:variant>
      <vt:variant>
        <vt:lpstr>Bildrubriker</vt:lpstr>
      </vt:variant>
      <vt:variant>
        <vt:i4>26</vt:i4>
      </vt:variant>
    </vt:vector>
  </HeadingPairs>
  <TitlesOfParts>
    <vt:vector size="33" baseType="lpstr">
      <vt:lpstr>GBG-Stad-Mall_ENG_PPT</vt:lpstr>
      <vt:lpstr>GBGstad-grön</vt:lpstr>
      <vt:lpstr>GBGstad-röd</vt:lpstr>
      <vt:lpstr>GBGstad-prickar</vt:lpstr>
      <vt:lpstr>GBGstad-turkos</vt:lpstr>
      <vt:lpstr>GBGstad-lila</vt:lpstr>
      <vt:lpstr>GBGstad-avslut</vt:lpstr>
      <vt:lpstr>Traffic in Gothenburg</vt:lpstr>
      <vt:lpstr>Gothenburg –  an evolving city of the future</vt:lpstr>
      <vt:lpstr>Gothenburg’s labour market region   – potential</vt:lpstr>
      <vt:lpstr>A close city  – in the middle of Scandinavia</vt:lpstr>
      <vt:lpstr>Gothenburg is growing  – but the aim is to shorten distances</vt:lpstr>
      <vt:lpstr>Modal split in Gothenburg</vt:lpstr>
      <vt:lpstr>Target modal split by 2035</vt:lpstr>
      <vt:lpstr>The West Swedish Agreement</vt:lpstr>
      <vt:lpstr>Climate change challenges</vt:lpstr>
      <vt:lpstr>Infrastructure with a risk of flooding</vt:lpstr>
      <vt:lpstr>Together we are developing a close city! </vt:lpstr>
      <vt:lpstr>Bild 12</vt:lpstr>
      <vt:lpstr>From large town – to green and close city where nothing’s far away</vt:lpstr>
      <vt:lpstr>Gothenburg is growing  – but the aim is to shorten distances</vt:lpstr>
      <vt:lpstr>Bild 15</vt:lpstr>
      <vt:lpstr>Bild 16</vt:lpstr>
      <vt:lpstr>DriveMe project</vt:lpstr>
      <vt:lpstr>Bild 18</vt:lpstr>
      <vt:lpstr>Bild 19</vt:lpstr>
      <vt:lpstr>Bild 20</vt:lpstr>
      <vt:lpstr>Bild 21</vt:lpstr>
      <vt:lpstr>Bild 22</vt:lpstr>
      <vt:lpstr>Rubrik</vt:lpstr>
      <vt:lpstr>Bild 24</vt:lpstr>
      <vt:lpstr>Bild 25</vt:lpstr>
      <vt:lpstr>Bild 26</vt:lpstr>
    </vt:vector>
  </TitlesOfParts>
  <Company>Göteborgs stad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för ppt-mallen</dc:title>
  <dc:creator>mikiva0227</dc:creator>
  <cp:lastModifiedBy>mikiva0227</cp:lastModifiedBy>
  <cp:revision>8</cp:revision>
  <cp:lastPrinted>2014-06-25T13:57:34Z</cp:lastPrinted>
  <dcterms:created xsi:type="dcterms:W3CDTF">2015-05-21T08:38:25Z</dcterms:created>
  <dcterms:modified xsi:type="dcterms:W3CDTF">2015-05-27T09:21:28Z</dcterms:modified>
</cp:coreProperties>
</file>