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7" r:id="rId2"/>
    <p:sldId id="402" r:id="rId3"/>
    <p:sldId id="403" r:id="rId4"/>
    <p:sldId id="404" r:id="rId5"/>
    <p:sldId id="429" r:id="rId6"/>
    <p:sldId id="428" r:id="rId7"/>
    <p:sldId id="320" r:id="rId8"/>
    <p:sldId id="286" r:id="rId9"/>
    <p:sldId id="262" r:id="rId10"/>
    <p:sldId id="314" r:id="rId11"/>
    <p:sldId id="395" r:id="rId12"/>
    <p:sldId id="396" r:id="rId13"/>
    <p:sldId id="307" r:id="rId14"/>
    <p:sldId id="315" r:id="rId15"/>
    <p:sldId id="267" r:id="rId16"/>
    <p:sldId id="268" r:id="rId17"/>
    <p:sldId id="309" r:id="rId18"/>
    <p:sldId id="273" r:id="rId19"/>
    <p:sldId id="274" r:id="rId20"/>
    <p:sldId id="275" r:id="rId21"/>
    <p:sldId id="311" r:id="rId22"/>
    <p:sldId id="312" r:id="rId23"/>
    <p:sldId id="289" r:id="rId24"/>
    <p:sldId id="298" r:id="rId25"/>
    <p:sldId id="299" r:id="rId26"/>
    <p:sldId id="300" r:id="rId27"/>
    <p:sldId id="407" r:id="rId28"/>
    <p:sldId id="405" r:id="rId29"/>
    <p:sldId id="303" r:id="rId30"/>
    <p:sldId id="408" r:id="rId31"/>
    <p:sldId id="406" r:id="rId32"/>
    <p:sldId id="304" r:id="rId33"/>
    <p:sldId id="430" r:id="rId34"/>
    <p:sldId id="409" r:id="rId35"/>
    <p:sldId id="410" r:id="rId36"/>
    <p:sldId id="412" r:id="rId37"/>
    <p:sldId id="413" r:id="rId38"/>
    <p:sldId id="414" r:id="rId39"/>
    <p:sldId id="431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351" r:id="rId54"/>
    <p:sldId id="292" r:id="rId55"/>
    <p:sldId id="313" r:id="rId56"/>
    <p:sldId id="305" r:id="rId57"/>
  </p:sldIdLst>
  <p:sldSz cx="9144000" cy="6858000" type="screen4x3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B43A"/>
    <a:srgbClr val="D6BD08"/>
    <a:srgbClr val="FF5050"/>
    <a:srgbClr val="51B43A"/>
    <a:srgbClr val="E0860E"/>
    <a:srgbClr val="E5CB09"/>
    <a:srgbClr val="E81C06"/>
    <a:srgbClr val="FA52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BCDCC-2684-48CF-85E1-059989C5DBB3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2974CBDD-A16A-4D4E-9518-875428ED0706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Create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two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vulnerable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persons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82058531-89E0-4A77-9DE5-6C95D355AD22}" type="par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5C1141ED-BEFC-4196-80CF-782F8845ADE9}" type="sib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8164AEF6-24B5-4AA3-9DFB-033D8FBF145B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Expose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them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7C6CCEB2-871C-41F1-81EA-1B6AE72257B3}" type="par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FE7ACB88-490B-4C0B-B577-5688399DE59E}" type="sib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147BDC5-54F2-42DD-935A-1F8BA62401B7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Analyze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effect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of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173E90D9-49CF-4723-ADFD-1547E7395B8F}" type="par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6791EDB-467C-4CB9-9D43-5E40E1515116}" type="sib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3C5DDAB-CE60-42C8-8D86-B37003EF74DD}">
      <dgm:prSet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Identify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 adaptation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measures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3C5E8C9A-66A8-45A4-AE08-D57043D38FA7}" type="par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9239807-2BC8-4FE1-BD53-F23B7F8D8483}" type="sib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E9A6F21B-89B0-46AB-9815-CD6735563E72}" type="pres">
      <dgm:prSet presAssocID="{4F8BCDCC-2684-48CF-85E1-059989C5DBB3}" presName="Name0" presStyleCnt="0">
        <dgm:presLayoutVars>
          <dgm:dir/>
          <dgm:resizeHandles val="exact"/>
        </dgm:presLayoutVars>
      </dgm:prSet>
      <dgm:spPr/>
    </dgm:pt>
    <dgm:pt modelId="{EB5F2435-A098-4247-86DC-E2AE49C62CD8}" type="pres">
      <dgm:prSet presAssocID="{2974CBDD-A16A-4D4E-9518-875428ED070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CF1C68F-93B2-4B1C-8AD2-C122EE4753CB}" type="pres">
      <dgm:prSet presAssocID="{5C1141ED-BEFC-4196-80CF-782F8845ADE9}" presName="parSpace" presStyleCnt="0"/>
      <dgm:spPr/>
    </dgm:pt>
    <dgm:pt modelId="{6E7A887A-F690-4778-9CCB-78E25D5444F1}" type="pres">
      <dgm:prSet presAssocID="{8164AEF6-24B5-4AA3-9DFB-033D8FBF145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C28AAA-5F93-47DC-8740-7E0A86D047A9}" type="pres">
      <dgm:prSet presAssocID="{FE7ACB88-490B-4C0B-B577-5688399DE59E}" presName="parSpace" presStyleCnt="0"/>
      <dgm:spPr/>
    </dgm:pt>
    <dgm:pt modelId="{AA5EF581-3FCE-446C-AA50-A1935415535A}" type="pres">
      <dgm:prSet presAssocID="{C147BDC5-54F2-42DD-935A-1F8BA62401B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39694D8-5F5B-4466-AF3B-1ECD17A4B817}" type="pres">
      <dgm:prSet presAssocID="{C6791EDB-467C-4CB9-9D43-5E40E1515116}" presName="parSpace" presStyleCnt="0"/>
      <dgm:spPr/>
    </dgm:pt>
    <dgm:pt modelId="{AD718445-BDC6-4D2B-97A4-39CFB403F4AC}" type="pres">
      <dgm:prSet presAssocID="{23C5DDAB-CE60-42C8-8D86-B37003EF74D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8400A6A-9AB5-4030-BB90-261974F4F4FA}" srcId="{4F8BCDCC-2684-48CF-85E1-059989C5DBB3}" destId="{8164AEF6-24B5-4AA3-9DFB-033D8FBF145B}" srcOrd="1" destOrd="0" parTransId="{7C6CCEB2-871C-41F1-81EA-1B6AE72257B3}" sibTransId="{FE7ACB88-490B-4C0B-B577-5688399DE59E}"/>
    <dgm:cxn modelId="{C5B03D46-B3F4-4AC9-923F-07CD5032FB78}" type="presOf" srcId="{2974CBDD-A16A-4D4E-9518-875428ED0706}" destId="{EB5F2435-A098-4247-86DC-E2AE49C62CD8}" srcOrd="0" destOrd="0" presId="urn:microsoft.com/office/officeart/2005/8/layout/hChevron3"/>
    <dgm:cxn modelId="{355452AB-C7FC-4C63-9DB5-39B274F857D1}" type="presOf" srcId="{C147BDC5-54F2-42DD-935A-1F8BA62401B7}" destId="{AA5EF581-3FCE-446C-AA50-A1935415535A}" srcOrd="0" destOrd="0" presId="urn:microsoft.com/office/officeart/2005/8/layout/hChevron3"/>
    <dgm:cxn modelId="{FE8D4F26-B40A-4D65-B0CF-2802C707DAFE}" srcId="{4F8BCDCC-2684-48CF-85E1-059989C5DBB3}" destId="{2974CBDD-A16A-4D4E-9518-875428ED0706}" srcOrd="0" destOrd="0" parTransId="{82058531-89E0-4A77-9DE5-6C95D355AD22}" sibTransId="{5C1141ED-BEFC-4196-80CF-782F8845ADE9}"/>
    <dgm:cxn modelId="{4843E6AF-A1FD-43CE-AAFD-E879A839A231}" type="presOf" srcId="{23C5DDAB-CE60-42C8-8D86-B37003EF74DD}" destId="{AD718445-BDC6-4D2B-97A4-39CFB403F4AC}" srcOrd="0" destOrd="0" presId="urn:microsoft.com/office/officeart/2005/8/layout/hChevron3"/>
    <dgm:cxn modelId="{33AB743B-85A3-41FD-A6A5-ED0BC82A6485}" type="presOf" srcId="{4F8BCDCC-2684-48CF-85E1-059989C5DBB3}" destId="{E9A6F21B-89B0-46AB-9815-CD6735563E72}" srcOrd="0" destOrd="0" presId="urn:microsoft.com/office/officeart/2005/8/layout/hChevron3"/>
    <dgm:cxn modelId="{CD34799B-DE9B-4686-A571-24B129B4AC7A}" type="presOf" srcId="{8164AEF6-24B5-4AA3-9DFB-033D8FBF145B}" destId="{6E7A887A-F690-4778-9CCB-78E25D5444F1}" srcOrd="0" destOrd="0" presId="urn:microsoft.com/office/officeart/2005/8/layout/hChevron3"/>
    <dgm:cxn modelId="{2C3D9E27-A111-4A03-86AE-2449583A2365}" srcId="{4F8BCDCC-2684-48CF-85E1-059989C5DBB3}" destId="{23C5DDAB-CE60-42C8-8D86-B37003EF74DD}" srcOrd="3" destOrd="0" parTransId="{3C5E8C9A-66A8-45A4-AE08-D57043D38FA7}" sibTransId="{29239807-2BC8-4FE1-BD53-F23B7F8D8483}"/>
    <dgm:cxn modelId="{FF3D9927-ED6D-4E85-8D91-4F2F3D4AF8EA}" srcId="{4F8BCDCC-2684-48CF-85E1-059989C5DBB3}" destId="{C147BDC5-54F2-42DD-935A-1F8BA62401B7}" srcOrd="2" destOrd="0" parTransId="{173E90D9-49CF-4723-ADFD-1547E7395B8F}" sibTransId="{C6791EDB-467C-4CB9-9D43-5E40E1515116}"/>
    <dgm:cxn modelId="{FC41D714-3336-4478-BA5B-4889ADFB0C2A}" type="presParOf" srcId="{E9A6F21B-89B0-46AB-9815-CD6735563E72}" destId="{EB5F2435-A098-4247-86DC-E2AE49C62CD8}" srcOrd="0" destOrd="0" presId="urn:microsoft.com/office/officeart/2005/8/layout/hChevron3"/>
    <dgm:cxn modelId="{719F4CF4-9068-4887-BC5D-ABDABAF968B4}" type="presParOf" srcId="{E9A6F21B-89B0-46AB-9815-CD6735563E72}" destId="{9CF1C68F-93B2-4B1C-8AD2-C122EE4753CB}" srcOrd="1" destOrd="0" presId="urn:microsoft.com/office/officeart/2005/8/layout/hChevron3"/>
    <dgm:cxn modelId="{176ABBA1-A207-4554-BC17-D5A860803D25}" type="presParOf" srcId="{E9A6F21B-89B0-46AB-9815-CD6735563E72}" destId="{6E7A887A-F690-4778-9CCB-78E25D5444F1}" srcOrd="2" destOrd="0" presId="urn:microsoft.com/office/officeart/2005/8/layout/hChevron3"/>
    <dgm:cxn modelId="{71385CBC-8DE0-40A6-8B74-ADEF2C1BC46E}" type="presParOf" srcId="{E9A6F21B-89B0-46AB-9815-CD6735563E72}" destId="{4AC28AAA-5F93-47DC-8740-7E0A86D047A9}" srcOrd="3" destOrd="0" presId="urn:microsoft.com/office/officeart/2005/8/layout/hChevron3"/>
    <dgm:cxn modelId="{99E72931-683B-475D-84DE-0A68B1F4592C}" type="presParOf" srcId="{E9A6F21B-89B0-46AB-9815-CD6735563E72}" destId="{AA5EF581-3FCE-446C-AA50-A1935415535A}" srcOrd="4" destOrd="0" presId="urn:microsoft.com/office/officeart/2005/8/layout/hChevron3"/>
    <dgm:cxn modelId="{F9DB2C50-DE18-486F-9718-8D2D61739863}" type="presParOf" srcId="{E9A6F21B-89B0-46AB-9815-CD6735563E72}" destId="{B39694D8-5F5B-4466-AF3B-1ECD17A4B817}" srcOrd="5" destOrd="0" presId="urn:microsoft.com/office/officeart/2005/8/layout/hChevron3"/>
    <dgm:cxn modelId="{8D17E506-F929-4FCD-BD22-5884B6B927FC}" type="presParOf" srcId="{E9A6F21B-89B0-46AB-9815-CD6735563E72}" destId="{AD718445-BDC6-4D2B-97A4-39CFB403F4AC}" srcOrd="6" destOrd="0" presId="urn:microsoft.com/office/officeart/2005/8/layout/hChevron3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>
    <a:ln w="1270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BCDCC-2684-48CF-85E1-059989C5DBB3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2974CBDD-A16A-4D4E-9518-875428ED0706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Create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two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vulnerable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persons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82058531-89E0-4A77-9DE5-6C95D355AD22}" type="par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5C1141ED-BEFC-4196-80CF-782F8845ADE9}" type="sib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8164AEF6-24B5-4AA3-9DFB-033D8FBF145B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Expose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them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7C6CCEB2-871C-41F1-81EA-1B6AE72257B3}" type="par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FE7ACB88-490B-4C0B-B577-5688399DE59E}" type="sib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147BDC5-54F2-42DD-935A-1F8BA62401B7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Analyze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effect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of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173E90D9-49CF-4723-ADFD-1547E7395B8F}" type="par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6791EDB-467C-4CB9-9D43-5E40E1515116}" type="sib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3C5DDAB-CE60-42C8-8D86-B37003EF74DD}">
      <dgm:prSet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Identify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 adaptation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measures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3C5E8C9A-66A8-45A4-AE08-D57043D38FA7}" type="par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9239807-2BC8-4FE1-BD53-F23B7F8D8483}" type="sib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E9A6F21B-89B0-46AB-9815-CD6735563E72}" type="pres">
      <dgm:prSet presAssocID="{4F8BCDCC-2684-48CF-85E1-059989C5DBB3}" presName="Name0" presStyleCnt="0">
        <dgm:presLayoutVars>
          <dgm:dir/>
          <dgm:resizeHandles val="exact"/>
        </dgm:presLayoutVars>
      </dgm:prSet>
      <dgm:spPr/>
    </dgm:pt>
    <dgm:pt modelId="{EB5F2435-A098-4247-86DC-E2AE49C62CD8}" type="pres">
      <dgm:prSet presAssocID="{2974CBDD-A16A-4D4E-9518-875428ED070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CF1C68F-93B2-4B1C-8AD2-C122EE4753CB}" type="pres">
      <dgm:prSet presAssocID="{5C1141ED-BEFC-4196-80CF-782F8845ADE9}" presName="parSpace" presStyleCnt="0"/>
      <dgm:spPr/>
    </dgm:pt>
    <dgm:pt modelId="{6E7A887A-F690-4778-9CCB-78E25D5444F1}" type="pres">
      <dgm:prSet presAssocID="{8164AEF6-24B5-4AA3-9DFB-033D8FBF145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C28AAA-5F93-47DC-8740-7E0A86D047A9}" type="pres">
      <dgm:prSet presAssocID="{FE7ACB88-490B-4C0B-B577-5688399DE59E}" presName="parSpace" presStyleCnt="0"/>
      <dgm:spPr/>
    </dgm:pt>
    <dgm:pt modelId="{AA5EF581-3FCE-446C-AA50-A1935415535A}" type="pres">
      <dgm:prSet presAssocID="{C147BDC5-54F2-42DD-935A-1F8BA62401B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39694D8-5F5B-4466-AF3B-1ECD17A4B817}" type="pres">
      <dgm:prSet presAssocID="{C6791EDB-467C-4CB9-9D43-5E40E1515116}" presName="parSpace" presStyleCnt="0"/>
      <dgm:spPr/>
    </dgm:pt>
    <dgm:pt modelId="{AD718445-BDC6-4D2B-97A4-39CFB403F4AC}" type="pres">
      <dgm:prSet presAssocID="{23C5DDAB-CE60-42C8-8D86-B37003EF74D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8400A6A-9AB5-4030-BB90-261974F4F4FA}" srcId="{4F8BCDCC-2684-48CF-85E1-059989C5DBB3}" destId="{8164AEF6-24B5-4AA3-9DFB-033D8FBF145B}" srcOrd="1" destOrd="0" parTransId="{7C6CCEB2-871C-41F1-81EA-1B6AE72257B3}" sibTransId="{FE7ACB88-490B-4C0B-B577-5688399DE59E}"/>
    <dgm:cxn modelId="{C5B03D46-B3F4-4AC9-923F-07CD5032FB78}" type="presOf" srcId="{2974CBDD-A16A-4D4E-9518-875428ED0706}" destId="{EB5F2435-A098-4247-86DC-E2AE49C62CD8}" srcOrd="0" destOrd="0" presId="urn:microsoft.com/office/officeart/2005/8/layout/hChevron3"/>
    <dgm:cxn modelId="{355452AB-C7FC-4C63-9DB5-39B274F857D1}" type="presOf" srcId="{C147BDC5-54F2-42DD-935A-1F8BA62401B7}" destId="{AA5EF581-3FCE-446C-AA50-A1935415535A}" srcOrd="0" destOrd="0" presId="urn:microsoft.com/office/officeart/2005/8/layout/hChevron3"/>
    <dgm:cxn modelId="{FE8D4F26-B40A-4D65-B0CF-2802C707DAFE}" srcId="{4F8BCDCC-2684-48CF-85E1-059989C5DBB3}" destId="{2974CBDD-A16A-4D4E-9518-875428ED0706}" srcOrd="0" destOrd="0" parTransId="{82058531-89E0-4A77-9DE5-6C95D355AD22}" sibTransId="{5C1141ED-BEFC-4196-80CF-782F8845ADE9}"/>
    <dgm:cxn modelId="{4843E6AF-A1FD-43CE-AAFD-E879A839A231}" type="presOf" srcId="{23C5DDAB-CE60-42C8-8D86-B37003EF74DD}" destId="{AD718445-BDC6-4D2B-97A4-39CFB403F4AC}" srcOrd="0" destOrd="0" presId="urn:microsoft.com/office/officeart/2005/8/layout/hChevron3"/>
    <dgm:cxn modelId="{33AB743B-85A3-41FD-A6A5-ED0BC82A6485}" type="presOf" srcId="{4F8BCDCC-2684-48CF-85E1-059989C5DBB3}" destId="{E9A6F21B-89B0-46AB-9815-CD6735563E72}" srcOrd="0" destOrd="0" presId="urn:microsoft.com/office/officeart/2005/8/layout/hChevron3"/>
    <dgm:cxn modelId="{CD34799B-DE9B-4686-A571-24B129B4AC7A}" type="presOf" srcId="{8164AEF6-24B5-4AA3-9DFB-033D8FBF145B}" destId="{6E7A887A-F690-4778-9CCB-78E25D5444F1}" srcOrd="0" destOrd="0" presId="urn:microsoft.com/office/officeart/2005/8/layout/hChevron3"/>
    <dgm:cxn modelId="{2C3D9E27-A111-4A03-86AE-2449583A2365}" srcId="{4F8BCDCC-2684-48CF-85E1-059989C5DBB3}" destId="{23C5DDAB-CE60-42C8-8D86-B37003EF74DD}" srcOrd="3" destOrd="0" parTransId="{3C5E8C9A-66A8-45A4-AE08-D57043D38FA7}" sibTransId="{29239807-2BC8-4FE1-BD53-F23B7F8D8483}"/>
    <dgm:cxn modelId="{FF3D9927-ED6D-4E85-8D91-4F2F3D4AF8EA}" srcId="{4F8BCDCC-2684-48CF-85E1-059989C5DBB3}" destId="{C147BDC5-54F2-42DD-935A-1F8BA62401B7}" srcOrd="2" destOrd="0" parTransId="{173E90D9-49CF-4723-ADFD-1547E7395B8F}" sibTransId="{C6791EDB-467C-4CB9-9D43-5E40E1515116}"/>
    <dgm:cxn modelId="{FC41D714-3336-4478-BA5B-4889ADFB0C2A}" type="presParOf" srcId="{E9A6F21B-89B0-46AB-9815-CD6735563E72}" destId="{EB5F2435-A098-4247-86DC-E2AE49C62CD8}" srcOrd="0" destOrd="0" presId="urn:microsoft.com/office/officeart/2005/8/layout/hChevron3"/>
    <dgm:cxn modelId="{719F4CF4-9068-4887-BC5D-ABDABAF968B4}" type="presParOf" srcId="{E9A6F21B-89B0-46AB-9815-CD6735563E72}" destId="{9CF1C68F-93B2-4B1C-8AD2-C122EE4753CB}" srcOrd="1" destOrd="0" presId="urn:microsoft.com/office/officeart/2005/8/layout/hChevron3"/>
    <dgm:cxn modelId="{176ABBA1-A207-4554-BC17-D5A860803D25}" type="presParOf" srcId="{E9A6F21B-89B0-46AB-9815-CD6735563E72}" destId="{6E7A887A-F690-4778-9CCB-78E25D5444F1}" srcOrd="2" destOrd="0" presId="urn:microsoft.com/office/officeart/2005/8/layout/hChevron3"/>
    <dgm:cxn modelId="{71385CBC-8DE0-40A6-8B74-ADEF2C1BC46E}" type="presParOf" srcId="{E9A6F21B-89B0-46AB-9815-CD6735563E72}" destId="{4AC28AAA-5F93-47DC-8740-7E0A86D047A9}" srcOrd="3" destOrd="0" presId="urn:microsoft.com/office/officeart/2005/8/layout/hChevron3"/>
    <dgm:cxn modelId="{99E72931-683B-475D-84DE-0A68B1F4592C}" type="presParOf" srcId="{E9A6F21B-89B0-46AB-9815-CD6735563E72}" destId="{AA5EF581-3FCE-446C-AA50-A1935415535A}" srcOrd="4" destOrd="0" presId="urn:microsoft.com/office/officeart/2005/8/layout/hChevron3"/>
    <dgm:cxn modelId="{F9DB2C50-DE18-486F-9718-8D2D61739863}" type="presParOf" srcId="{E9A6F21B-89B0-46AB-9815-CD6735563E72}" destId="{B39694D8-5F5B-4466-AF3B-1ECD17A4B817}" srcOrd="5" destOrd="0" presId="urn:microsoft.com/office/officeart/2005/8/layout/hChevron3"/>
    <dgm:cxn modelId="{8D17E506-F929-4FCD-BD22-5884B6B927FC}" type="presParOf" srcId="{E9A6F21B-89B0-46AB-9815-CD6735563E72}" destId="{AD718445-BDC6-4D2B-97A4-39CFB403F4AC}" srcOrd="6" destOrd="0" presId="urn:microsoft.com/office/officeart/2005/8/layout/hChevron3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>
    <a:ln w="12700"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BCDCC-2684-48CF-85E1-059989C5DBB3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2974CBDD-A16A-4D4E-9518-875428ED0706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Create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two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vulnerable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persons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82058531-89E0-4A77-9DE5-6C95D355AD22}" type="par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5C1141ED-BEFC-4196-80CF-782F8845ADE9}" type="sib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8164AEF6-24B5-4AA3-9DFB-033D8FBF145B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Expose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them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7C6CCEB2-871C-41F1-81EA-1B6AE72257B3}" type="par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FE7ACB88-490B-4C0B-B577-5688399DE59E}" type="sib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147BDC5-54F2-42DD-935A-1F8BA62401B7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Analyze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effect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of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173E90D9-49CF-4723-ADFD-1547E7395B8F}" type="par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6791EDB-467C-4CB9-9D43-5E40E1515116}" type="sib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3C5DDAB-CE60-42C8-8D86-B37003EF74DD}">
      <dgm:prSet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Identify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 adaptation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measures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3C5E8C9A-66A8-45A4-AE08-D57043D38FA7}" type="par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9239807-2BC8-4FE1-BD53-F23B7F8D8483}" type="sib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E9A6F21B-89B0-46AB-9815-CD6735563E72}" type="pres">
      <dgm:prSet presAssocID="{4F8BCDCC-2684-48CF-85E1-059989C5DBB3}" presName="Name0" presStyleCnt="0">
        <dgm:presLayoutVars>
          <dgm:dir/>
          <dgm:resizeHandles val="exact"/>
        </dgm:presLayoutVars>
      </dgm:prSet>
      <dgm:spPr/>
    </dgm:pt>
    <dgm:pt modelId="{EB5F2435-A098-4247-86DC-E2AE49C62CD8}" type="pres">
      <dgm:prSet presAssocID="{2974CBDD-A16A-4D4E-9518-875428ED070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CF1C68F-93B2-4B1C-8AD2-C122EE4753CB}" type="pres">
      <dgm:prSet presAssocID="{5C1141ED-BEFC-4196-80CF-782F8845ADE9}" presName="parSpace" presStyleCnt="0"/>
      <dgm:spPr/>
    </dgm:pt>
    <dgm:pt modelId="{6E7A887A-F690-4778-9CCB-78E25D5444F1}" type="pres">
      <dgm:prSet presAssocID="{8164AEF6-24B5-4AA3-9DFB-033D8FBF145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C28AAA-5F93-47DC-8740-7E0A86D047A9}" type="pres">
      <dgm:prSet presAssocID="{FE7ACB88-490B-4C0B-B577-5688399DE59E}" presName="parSpace" presStyleCnt="0"/>
      <dgm:spPr/>
    </dgm:pt>
    <dgm:pt modelId="{AA5EF581-3FCE-446C-AA50-A1935415535A}" type="pres">
      <dgm:prSet presAssocID="{C147BDC5-54F2-42DD-935A-1F8BA62401B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39694D8-5F5B-4466-AF3B-1ECD17A4B817}" type="pres">
      <dgm:prSet presAssocID="{C6791EDB-467C-4CB9-9D43-5E40E1515116}" presName="parSpace" presStyleCnt="0"/>
      <dgm:spPr/>
    </dgm:pt>
    <dgm:pt modelId="{AD718445-BDC6-4D2B-97A4-39CFB403F4AC}" type="pres">
      <dgm:prSet presAssocID="{23C5DDAB-CE60-42C8-8D86-B37003EF74D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8400A6A-9AB5-4030-BB90-261974F4F4FA}" srcId="{4F8BCDCC-2684-48CF-85E1-059989C5DBB3}" destId="{8164AEF6-24B5-4AA3-9DFB-033D8FBF145B}" srcOrd="1" destOrd="0" parTransId="{7C6CCEB2-871C-41F1-81EA-1B6AE72257B3}" sibTransId="{FE7ACB88-490B-4C0B-B577-5688399DE59E}"/>
    <dgm:cxn modelId="{C5B03D46-B3F4-4AC9-923F-07CD5032FB78}" type="presOf" srcId="{2974CBDD-A16A-4D4E-9518-875428ED0706}" destId="{EB5F2435-A098-4247-86DC-E2AE49C62CD8}" srcOrd="0" destOrd="0" presId="urn:microsoft.com/office/officeart/2005/8/layout/hChevron3"/>
    <dgm:cxn modelId="{355452AB-C7FC-4C63-9DB5-39B274F857D1}" type="presOf" srcId="{C147BDC5-54F2-42DD-935A-1F8BA62401B7}" destId="{AA5EF581-3FCE-446C-AA50-A1935415535A}" srcOrd="0" destOrd="0" presId="urn:microsoft.com/office/officeart/2005/8/layout/hChevron3"/>
    <dgm:cxn modelId="{FE8D4F26-B40A-4D65-B0CF-2802C707DAFE}" srcId="{4F8BCDCC-2684-48CF-85E1-059989C5DBB3}" destId="{2974CBDD-A16A-4D4E-9518-875428ED0706}" srcOrd="0" destOrd="0" parTransId="{82058531-89E0-4A77-9DE5-6C95D355AD22}" sibTransId="{5C1141ED-BEFC-4196-80CF-782F8845ADE9}"/>
    <dgm:cxn modelId="{4843E6AF-A1FD-43CE-AAFD-E879A839A231}" type="presOf" srcId="{23C5DDAB-CE60-42C8-8D86-B37003EF74DD}" destId="{AD718445-BDC6-4D2B-97A4-39CFB403F4AC}" srcOrd="0" destOrd="0" presId="urn:microsoft.com/office/officeart/2005/8/layout/hChevron3"/>
    <dgm:cxn modelId="{33AB743B-85A3-41FD-A6A5-ED0BC82A6485}" type="presOf" srcId="{4F8BCDCC-2684-48CF-85E1-059989C5DBB3}" destId="{E9A6F21B-89B0-46AB-9815-CD6735563E72}" srcOrd="0" destOrd="0" presId="urn:microsoft.com/office/officeart/2005/8/layout/hChevron3"/>
    <dgm:cxn modelId="{CD34799B-DE9B-4686-A571-24B129B4AC7A}" type="presOf" srcId="{8164AEF6-24B5-4AA3-9DFB-033D8FBF145B}" destId="{6E7A887A-F690-4778-9CCB-78E25D5444F1}" srcOrd="0" destOrd="0" presId="urn:microsoft.com/office/officeart/2005/8/layout/hChevron3"/>
    <dgm:cxn modelId="{2C3D9E27-A111-4A03-86AE-2449583A2365}" srcId="{4F8BCDCC-2684-48CF-85E1-059989C5DBB3}" destId="{23C5DDAB-CE60-42C8-8D86-B37003EF74DD}" srcOrd="3" destOrd="0" parTransId="{3C5E8C9A-66A8-45A4-AE08-D57043D38FA7}" sibTransId="{29239807-2BC8-4FE1-BD53-F23B7F8D8483}"/>
    <dgm:cxn modelId="{FF3D9927-ED6D-4E85-8D91-4F2F3D4AF8EA}" srcId="{4F8BCDCC-2684-48CF-85E1-059989C5DBB3}" destId="{C147BDC5-54F2-42DD-935A-1F8BA62401B7}" srcOrd="2" destOrd="0" parTransId="{173E90D9-49CF-4723-ADFD-1547E7395B8F}" sibTransId="{C6791EDB-467C-4CB9-9D43-5E40E1515116}"/>
    <dgm:cxn modelId="{FC41D714-3336-4478-BA5B-4889ADFB0C2A}" type="presParOf" srcId="{E9A6F21B-89B0-46AB-9815-CD6735563E72}" destId="{EB5F2435-A098-4247-86DC-E2AE49C62CD8}" srcOrd="0" destOrd="0" presId="urn:microsoft.com/office/officeart/2005/8/layout/hChevron3"/>
    <dgm:cxn modelId="{719F4CF4-9068-4887-BC5D-ABDABAF968B4}" type="presParOf" srcId="{E9A6F21B-89B0-46AB-9815-CD6735563E72}" destId="{9CF1C68F-93B2-4B1C-8AD2-C122EE4753CB}" srcOrd="1" destOrd="0" presId="urn:microsoft.com/office/officeart/2005/8/layout/hChevron3"/>
    <dgm:cxn modelId="{176ABBA1-A207-4554-BC17-D5A860803D25}" type="presParOf" srcId="{E9A6F21B-89B0-46AB-9815-CD6735563E72}" destId="{6E7A887A-F690-4778-9CCB-78E25D5444F1}" srcOrd="2" destOrd="0" presId="urn:microsoft.com/office/officeart/2005/8/layout/hChevron3"/>
    <dgm:cxn modelId="{71385CBC-8DE0-40A6-8B74-ADEF2C1BC46E}" type="presParOf" srcId="{E9A6F21B-89B0-46AB-9815-CD6735563E72}" destId="{4AC28AAA-5F93-47DC-8740-7E0A86D047A9}" srcOrd="3" destOrd="0" presId="urn:microsoft.com/office/officeart/2005/8/layout/hChevron3"/>
    <dgm:cxn modelId="{99E72931-683B-475D-84DE-0A68B1F4592C}" type="presParOf" srcId="{E9A6F21B-89B0-46AB-9815-CD6735563E72}" destId="{AA5EF581-3FCE-446C-AA50-A1935415535A}" srcOrd="4" destOrd="0" presId="urn:microsoft.com/office/officeart/2005/8/layout/hChevron3"/>
    <dgm:cxn modelId="{F9DB2C50-DE18-486F-9718-8D2D61739863}" type="presParOf" srcId="{E9A6F21B-89B0-46AB-9815-CD6735563E72}" destId="{B39694D8-5F5B-4466-AF3B-1ECD17A4B817}" srcOrd="5" destOrd="0" presId="urn:microsoft.com/office/officeart/2005/8/layout/hChevron3"/>
    <dgm:cxn modelId="{8D17E506-F929-4FCD-BD22-5884B6B927FC}" type="presParOf" srcId="{E9A6F21B-89B0-46AB-9815-CD6735563E72}" destId="{AD718445-BDC6-4D2B-97A4-39CFB403F4AC}" srcOrd="6" destOrd="0" presId="urn:microsoft.com/office/officeart/2005/8/layout/hChevron3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>
    <a:ln w="12700"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8BCDCC-2684-48CF-85E1-059989C5DBB3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2974CBDD-A16A-4D4E-9518-875428ED0706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Create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two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vulnerable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persons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82058531-89E0-4A77-9DE5-6C95D355AD22}" type="par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5C1141ED-BEFC-4196-80CF-782F8845ADE9}" type="sib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8164AEF6-24B5-4AA3-9DFB-033D8FBF145B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Expose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them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7C6CCEB2-871C-41F1-81EA-1B6AE72257B3}" type="par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FE7ACB88-490B-4C0B-B577-5688399DE59E}" type="sib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147BDC5-54F2-42DD-935A-1F8BA62401B7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Analyze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effect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of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173E90D9-49CF-4723-ADFD-1547E7395B8F}" type="par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6791EDB-467C-4CB9-9D43-5E40E1515116}" type="sib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3C5DDAB-CE60-42C8-8D86-B37003EF74DD}">
      <dgm:prSet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Identify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 adaptation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measures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3C5E8C9A-66A8-45A4-AE08-D57043D38FA7}" type="par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9239807-2BC8-4FE1-BD53-F23B7F8D8483}" type="sib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E9A6F21B-89B0-46AB-9815-CD6735563E72}" type="pres">
      <dgm:prSet presAssocID="{4F8BCDCC-2684-48CF-85E1-059989C5DBB3}" presName="Name0" presStyleCnt="0">
        <dgm:presLayoutVars>
          <dgm:dir/>
          <dgm:resizeHandles val="exact"/>
        </dgm:presLayoutVars>
      </dgm:prSet>
      <dgm:spPr/>
    </dgm:pt>
    <dgm:pt modelId="{EB5F2435-A098-4247-86DC-E2AE49C62CD8}" type="pres">
      <dgm:prSet presAssocID="{2974CBDD-A16A-4D4E-9518-875428ED070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CF1C68F-93B2-4B1C-8AD2-C122EE4753CB}" type="pres">
      <dgm:prSet presAssocID="{5C1141ED-BEFC-4196-80CF-782F8845ADE9}" presName="parSpace" presStyleCnt="0"/>
      <dgm:spPr/>
    </dgm:pt>
    <dgm:pt modelId="{6E7A887A-F690-4778-9CCB-78E25D5444F1}" type="pres">
      <dgm:prSet presAssocID="{8164AEF6-24B5-4AA3-9DFB-033D8FBF145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C28AAA-5F93-47DC-8740-7E0A86D047A9}" type="pres">
      <dgm:prSet presAssocID="{FE7ACB88-490B-4C0B-B577-5688399DE59E}" presName="parSpace" presStyleCnt="0"/>
      <dgm:spPr/>
    </dgm:pt>
    <dgm:pt modelId="{AA5EF581-3FCE-446C-AA50-A1935415535A}" type="pres">
      <dgm:prSet presAssocID="{C147BDC5-54F2-42DD-935A-1F8BA62401B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39694D8-5F5B-4466-AF3B-1ECD17A4B817}" type="pres">
      <dgm:prSet presAssocID="{C6791EDB-467C-4CB9-9D43-5E40E1515116}" presName="parSpace" presStyleCnt="0"/>
      <dgm:spPr/>
    </dgm:pt>
    <dgm:pt modelId="{AD718445-BDC6-4D2B-97A4-39CFB403F4AC}" type="pres">
      <dgm:prSet presAssocID="{23C5DDAB-CE60-42C8-8D86-B37003EF74D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8400A6A-9AB5-4030-BB90-261974F4F4FA}" srcId="{4F8BCDCC-2684-48CF-85E1-059989C5DBB3}" destId="{8164AEF6-24B5-4AA3-9DFB-033D8FBF145B}" srcOrd="1" destOrd="0" parTransId="{7C6CCEB2-871C-41F1-81EA-1B6AE72257B3}" sibTransId="{FE7ACB88-490B-4C0B-B577-5688399DE59E}"/>
    <dgm:cxn modelId="{C5B03D46-B3F4-4AC9-923F-07CD5032FB78}" type="presOf" srcId="{2974CBDD-A16A-4D4E-9518-875428ED0706}" destId="{EB5F2435-A098-4247-86DC-E2AE49C62CD8}" srcOrd="0" destOrd="0" presId="urn:microsoft.com/office/officeart/2005/8/layout/hChevron3"/>
    <dgm:cxn modelId="{355452AB-C7FC-4C63-9DB5-39B274F857D1}" type="presOf" srcId="{C147BDC5-54F2-42DD-935A-1F8BA62401B7}" destId="{AA5EF581-3FCE-446C-AA50-A1935415535A}" srcOrd="0" destOrd="0" presId="urn:microsoft.com/office/officeart/2005/8/layout/hChevron3"/>
    <dgm:cxn modelId="{FE8D4F26-B40A-4D65-B0CF-2802C707DAFE}" srcId="{4F8BCDCC-2684-48CF-85E1-059989C5DBB3}" destId="{2974CBDD-A16A-4D4E-9518-875428ED0706}" srcOrd="0" destOrd="0" parTransId="{82058531-89E0-4A77-9DE5-6C95D355AD22}" sibTransId="{5C1141ED-BEFC-4196-80CF-782F8845ADE9}"/>
    <dgm:cxn modelId="{4843E6AF-A1FD-43CE-AAFD-E879A839A231}" type="presOf" srcId="{23C5DDAB-CE60-42C8-8D86-B37003EF74DD}" destId="{AD718445-BDC6-4D2B-97A4-39CFB403F4AC}" srcOrd="0" destOrd="0" presId="urn:microsoft.com/office/officeart/2005/8/layout/hChevron3"/>
    <dgm:cxn modelId="{33AB743B-85A3-41FD-A6A5-ED0BC82A6485}" type="presOf" srcId="{4F8BCDCC-2684-48CF-85E1-059989C5DBB3}" destId="{E9A6F21B-89B0-46AB-9815-CD6735563E72}" srcOrd="0" destOrd="0" presId="urn:microsoft.com/office/officeart/2005/8/layout/hChevron3"/>
    <dgm:cxn modelId="{CD34799B-DE9B-4686-A571-24B129B4AC7A}" type="presOf" srcId="{8164AEF6-24B5-4AA3-9DFB-033D8FBF145B}" destId="{6E7A887A-F690-4778-9CCB-78E25D5444F1}" srcOrd="0" destOrd="0" presId="urn:microsoft.com/office/officeart/2005/8/layout/hChevron3"/>
    <dgm:cxn modelId="{2C3D9E27-A111-4A03-86AE-2449583A2365}" srcId="{4F8BCDCC-2684-48CF-85E1-059989C5DBB3}" destId="{23C5DDAB-CE60-42C8-8D86-B37003EF74DD}" srcOrd="3" destOrd="0" parTransId="{3C5E8C9A-66A8-45A4-AE08-D57043D38FA7}" sibTransId="{29239807-2BC8-4FE1-BD53-F23B7F8D8483}"/>
    <dgm:cxn modelId="{FF3D9927-ED6D-4E85-8D91-4F2F3D4AF8EA}" srcId="{4F8BCDCC-2684-48CF-85E1-059989C5DBB3}" destId="{C147BDC5-54F2-42DD-935A-1F8BA62401B7}" srcOrd="2" destOrd="0" parTransId="{173E90D9-49CF-4723-ADFD-1547E7395B8F}" sibTransId="{C6791EDB-467C-4CB9-9D43-5E40E1515116}"/>
    <dgm:cxn modelId="{FC41D714-3336-4478-BA5B-4889ADFB0C2A}" type="presParOf" srcId="{E9A6F21B-89B0-46AB-9815-CD6735563E72}" destId="{EB5F2435-A098-4247-86DC-E2AE49C62CD8}" srcOrd="0" destOrd="0" presId="urn:microsoft.com/office/officeart/2005/8/layout/hChevron3"/>
    <dgm:cxn modelId="{719F4CF4-9068-4887-BC5D-ABDABAF968B4}" type="presParOf" srcId="{E9A6F21B-89B0-46AB-9815-CD6735563E72}" destId="{9CF1C68F-93B2-4B1C-8AD2-C122EE4753CB}" srcOrd="1" destOrd="0" presId="urn:microsoft.com/office/officeart/2005/8/layout/hChevron3"/>
    <dgm:cxn modelId="{176ABBA1-A207-4554-BC17-D5A860803D25}" type="presParOf" srcId="{E9A6F21B-89B0-46AB-9815-CD6735563E72}" destId="{6E7A887A-F690-4778-9CCB-78E25D5444F1}" srcOrd="2" destOrd="0" presId="urn:microsoft.com/office/officeart/2005/8/layout/hChevron3"/>
    <dgm:cxn modelId="{71385CBC-8DE0-40A6-8B74-ADEF2C1BC46E}" type="presParOf" srcId="{E9A6F21B-89B0-46AB-9815-CD6735563E72}" destId="{4AC28AAA-5F93-47DC-8740-7E0A86D047A9}" srcOrd="3" destOrd="0" presId="urn:microsoft.com/office/officeart/2005/8/layout/hChevron3"/>
    <dgm:cxn modelId="{99E72931-683B-475D-84DE-0A68B1F4592C}" type="presParOf" srcId="{E9A6F21B-89B0-46AB-9815-CD6735563E72}" destId="{AA5EF581-3FCE-446C-AA50-A1935415535A}" srcOrd="4" destOrd="0" presId="urn:microsoft.com/office/officeart/2005/8/layout/hChevron3"/>
    <dgm:cxn modelId="{F9DB2C50-DE18-486F-9718-8D2D61739863}" type="presParOf" srcId="{E9A6F21B-89B0-46AB-9815-CD6735563E72}" destId="{B39694D8-5F5B-4466-AF3B-1ECD17A4B817}" srcOrd="5" destOrd="0" presId="urn:microsoft.com/office/officeart/2005/8/layout/hChevron3"/>
    <dgm:cxn modelId="{8D17E506-F929-4FCD-BD22-5884B6B927FC}" type="presParOf" srcId="{E9A6F21B-89B0-46AB-9815-CD6735563E72}" destId="{AD718445-BDC6-4D2B-97A4-39CFB403F4AC}" srcOrd="6" destOrd="0" presId="urn:microsoft.com/office/officeart/2005/8/layout/hChevron3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>
    <a:ln w="12700"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8BCDCC-2684-48CF-85E1-059989C5DBB3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2974CBDD-A16A-4D4E-9518-875428ED0706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Create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two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vulnerable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persons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82058531-89E0-4A77-9DE5-6C95D355AD22}" type="par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5C1141ED-BEFC-4196-80CF-782F8845ADE9}" type="sib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8164AEF6-24B5-4AA3-9DFB-033D8FBF145B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Expose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them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7C6CCEB2-871C-41F1-81EA-1B6AE72257B3}" type="par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FE7ACB88-490B-4C0B-B577-5688399DE59E}" type="sib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147BDC5-54F2-42DD-935A-1F8BA62401B7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Analyze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effect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of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173E90D9-49CF-4723-ADFD-1547E7395B8F}" type="par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6791EDB-467C-4CB9-9D43-5E40E1515116}" type="sib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3C5DDAB-CE60-42C8-8D86-B37003EF74DD}">
      <dgm:prSet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Identify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 adaptation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measures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3C5E8C9A-66A8-45A4-AE08-D57043D38FA7}" type="par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9239807-2BC8-4FE1-BD53-F23B7F8D8483}" type="sib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E9A6F21B-89B0-46AB-9815-CD6735563E72}" type="pres">
      <dgm:prSet presAssocID="{4F8BCDCC-2684-48CF-85E1-059989C5DBB3}" presName="Name0" presStyleCnt="0">
        <dgm:presLayoutVars>
          <dgm:dir/>
          <dgm:resizeHandles val="exact"/>
        </dgm:presLayoutVars>
      </dgm:prSet>
      <dgm:spPr/>
    </dgm:pt>
    <dgm:pt modelId="{EB5F2435-A098-4247-86DC-E2AE49C62CD8}" type="pres">
      <dgm:prSet presAssocID="{2974CBDD-A16A-4D4E-9518-875428ED070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CF1C68F-93B2-4B1C-8AD2-C122EE4753CB}" type="pres">
      <dgm:prSet presAssocID="{5C1141ED-BEFC-4196-80CF-782F8845ADE9}" presName="parSpace" presStyleCnt="0"/>
      <dgm:spPr/>
    </dgm:pt>
    <dgm:pt modelId="{6E7A887A-F690-4778-9CCB-78E25D5444F1}" type="pres">
      <dgm:prSet presAssocID="{8164AEF6-24B5-4AA3-9DFB-033D8FBF145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C28AAA-5F93-47DC-8740-7E0A86D047A9}" type="pres">
      <dgm:prSet presAssocID="{FE7ACB88-490B-4C0B-B577-5688399DE59E}" presName="parSpace" presStyleCnt="0"/>
      <dgm:spPr/>
    </dgm:pt>
    <dgm:pt modelId="{AA5EF581-3FCE-446C-AA50-A1935415535A}" type="pres">
      <dgm:prSet presAssocID="{C147BDC5-54F2-42DD-935A-1F8BA62401B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39694D8-5F5B-4466-AF3B-1ECD17A4B817}" type="pres">
      <dgm:prSet presAssocID="{C6791EDB-467C-4CB9-9D43-5E40E1515116}" presName="parSpace" presStyleCnt="0"/>
      <dgm:spPr/>
    </dgm:pt>
    <dgm:pt modelId="{AD718445-BDC6-4D2B-97A4-39CFB403F4AC}" type="pres">
      <dgm:prSet presAssocID="{23C5DDAB-CE60-42C8-8D86-B37003EF74D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8400A6A-9AB5-4030-BB90-261974F4F4FA}" srcId="{4F8BCDCC-2684-48CF-85E1-059989C5DBB3}" destId="{8164AEF6-24B5-4AA3-9DFB-033D8FBF145B}" srcOrd="1" destOrd="0" parTransId="{7C6CCEB2-871C-41F1-81EA-1B6AE72257B3}" sibTransId="{FE7ACB88-490B-4C0B-B577-5688399DE59E}"/>
    <dgm:cxn modelId="{C5B03D46-B3F4-4AC9-923F-07CD5032FB78}" type="presOf" srcId="{2974CBDD-A16A-4D4E-9518-875428ED0706}" destId="{EB5F2435-A098-4247-86DC-E2AE49C62CD8}" srcOrd="0" destOrd="0" presId="urn:microsoft.com/office/officeart/2005/8/layout/hChevron3"/>
    <dgm:cxn modelId="{355452AB-C7FC-4C63-9DB5-39B274F857D1}" type="presOf" srcId="{C147BDC5-54F2-42DD-935A-1F8BA62401B7}" destId="{AA5EF581-3FCE-446C-AA50-A1935415535A}" srcOrd="0" destOrd="0" presId="urn:microsoft.com/office/officeart/2005/8/layout/hChevron3"/>
    <dgm:cxn modelId="{FE8D4F26-B40A-4D65-B0CF-2802C707DAFE}" srcId="{4F8BCDCC-2684-48CF-85E1-059989C5DBB3}" destId="{2974CBDD-A16A-4D4E-9518-875428ED0706}" srcOrd="0" destOrd="0" parTransId="{82058531-89E0-4A77-9DE5-6C95D355AD22}" sibTransId="{5C1141ED-BEFC-4196-80CF-782F8845ADE9}"/>
    <dgm:cxn modelId="{4843E6AF-A1FD-43CE-AAFD-E879A839A231}" type="presOf" srcId="{23C5DDAB-CE60-42C8-8D86-B37003EF74DD}" destId="{AD718445-BDC6-4D2B-97A4-39CFB403F4AC}" srcOrd="0" destOrd="0" presId="urn:microsoft.com/office/officeart/2005/8/layout/hChevron3"/>
    <dgm:cxn modelId="{33AB743B-85A3-41FD-A6A5-ED0BC82A6485}" type="presOf" srcId="{4F8BCDCC-2684-48CF-85E1-059989C5DBB3}" destId="{E9A6F21B-89B0-46AB-9815-CD6735563E72}" srcOrd="0" destOrd="0" presId="urn:microsoft.com/office/officeart/2005/8/layout/hChevron3"/>
    <dgm:cxn modelId="{CD34799B-DE9B-4686-A571-24B129B4AC7A}" type="presOf" srcId="{8164AEF6-24B5-4AA3-9DFB-033D8FBF145B}" destId="{6E7A887A-F690-4778-9CCB-78E25D5444F1}" srcOrd="0" destOrd="0" presId="urn:microsoft.com/office/officeart/2005/8/layout/hChevron3"/>
    <dgm:cxn modelId="{2C3D9E27-A111-4A03-86AE-2449583A2365}" srcId="{4F8BCDCC-2684-48CF-85E1-059989C5DBB3}" destId="{23C5DDAB-CE60-42C8-8D86-B37003EF74DD}" srcOrd="3" destOrd="0" parTransId="{3C5E8C9A-66A8-45A4-AE08-D57043D38FA7}" sibTransId="{29239807-2BC8-4FE1-BD53-F23B7F8D8483}"/>
    <dgm:cxn modelId="{FF3D9927-ED6D-4E85-8D91-4F2F3D4AF8EA}" srcId="{4F8BCDCC-2684-48CF-85E1-059989C5DBB3}" destId="{C147BDC5-54F2-42DD-935A-1F8BA62401B7}" srcOrd="2" destOrd="0" parTransId="{173E90D9-49CF-4723-ADFD-1547E7395B8F}" sibTransId="{C6791EDB-467C-4CB9-9D43-5E40E1515116}"/>
    <dgm:cxn modelId="{FC41D714-3336-4478-BA5B-4889ADFB0C2A}" type="presParOf" srcId="{E9A6F21B-89B0-46AB-9815-CD6735563E72}" destId="{EB5F2435-A098-4247-86DC-E2AE49C62CD8}" srcOrd="0" destOrd="0" presId="urn:microsoft.com/office/officeart/2005/8/layout/hChevron3"/>
    <dgm:cxn modelId="{719F4CF4-9068-4887-BC5D-ABDABAF968B4}" type="presParOf" srcId="{E9A6F21B-89B0-46AB-9815-CD6735563E72}" destId="{9CF1C68F-93B2-4B1C-8AD2-C122EE4753CB}" srcOrd="1" destOrd="0" presId="urn:microsoft.com/office/officeart/2005/8/layout/hChevron3"/>
    <dgm:cxn modelId="{176ABBA1-A207-4554-BC17-D5A860803D25}" type="presParOf" srcId="{E9A6F21B-89B0-46AB-9815-CD6735563E72}" destId="{6E7A887A-F690-4778-9CCB-78E25D5444F1}" srcOrd="2" destOrd="0" presId="urn:microsoft.com/office/officeart/2005/8/layout/hChevron3"/>
    <dgm:cxn modelId="{71385CBC-8DE0-40A6-8B74-ADEF2C1BC46E}" type="presParOf" srcId="{E9A6F21B-89B0-46AB-9815-CD6735563E72}" destId="{4AC28AAA-5F93-47DC-8740-7E0A86D047A9}" srcOrd="3" destOrd="0" presId="urn:microsoft.com/office/officeart/2005/8/layout/hChevron3"/>
    <dgm:cxn modelId="{99E72931-683B-475D-84DE-0A68B1F4592C}" type="presParOf" srcId="{E9A6F21B-89B0-46AB-9815-CD6735563E72}" destId="{AA5EF581-3FCE-446C-AA50-A1935415535A}" srcOrd="4" destOrd="0" presId="urn:microsoft.com/office/officeart/2005/8/layout/hChevron3"/>
    <dgm:cxn modelId="{F9DB2C50-DE18-486F-9718-8D2D61739863}" type="presParOf" srcId="{E9A6F21B-89B0-46AB-9815-CD6735563E72}" destId="{B39694D8-5F5B-4466-AF3B-1ECD17A4B817}" srcOrd="5" destOrd="0" presId="urn:microsoft.com/office/officeart/2005/8/layout/hChevron3"/>
    <dgm:cxn modelId="{8D17E506-F929-4FCD-BD22-5884B6B927FC}" type="presParOf" srcId="{E9A6F21B-89B0-46AB-9815-CD6735563E72}" destId="{AD718445-BDC6-4D2B-97A4-39CFB403F4AC}" srcOrd="6" destOrd="0" presId="urn:microsoft.com/office/officeart/2005/8/layout/hChevron3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>
    <a:ln w="1270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8BCDCC-2684-48CF-85E1-059989C5DBB3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2974CBDD-A16A-4D4E-9518-875428ED0706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Create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two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vulnerable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persons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82058531-89E0-4A77-9DE5-6C95D355AD22}" type="par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5C1141ED-BEFC-4196-80CF-782F8845ADE9}" type="sib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8164AEF6-24B5-4AA3-9DFB-033D8FBF145B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Expose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them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7C6CCEB2-871C-41F1-81EA-1B6AE72257B3}" type="par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FE7ACB88-490B-4C0B-B577-5688399DE59E}" type="sib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147BDC5-54F2-42DD-935A-1F8BA62401B7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Analyze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effect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of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173E90D9-49CF-4723-ADFD-1547E7395B8F}" type="par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6791EDB-467C-4CB9-9D43-5E40E1515116}" type="sib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3C5DDAB-CE60-42C8-8D86-B37003EF74DD}">
      <dgm:prSet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Identify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 adaptation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measures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3C5E8C9A-66A8-45A4-AE08-D57043D38FA7}" type="par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9239807-2BC8-4FE1-BD53-F23B7F8D8483}" type="sib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E9A6F21B-89B0-46AB-9815-CD6735563E72}" type="pres">
      <dgm:prSet presAssocID="{4F8BCDCC-2684-48CF-85E1-059989C5DBB3}" presName="Name0" presStyleCnt="0">
        <dgm:presLayoutVars>
          <dgm:dir/>
          <dgm:resizeHandles val="exact"/>
        </dgm:presLayoutVars>
      </dgm:prSet>
      <dgm:spPr/>
    </dgm:pt>
    <dgm:pt modelId="{EB5F2435-A098-4247-86DC-E2AE49C62CD8}" type="pres">
      <dgm:prSet presAssocID="{2974CBDD-A16A-4D4E-9518-875428ED070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CF1C68F-93B2-4B1C-8AD2-C122EE4753CB}" type="pres">
      <dgm:prSet presAssocID="{5C1141ED-BEFC-4196-80CF-782F8845ADE9}" presName="parSpace" presStyleCnt="0"/>
      <dgm:spPr/>
    </dgm:pt>
    <dgm:pt modelId="{6E7A887A-F690-4778-9CCB-78E25D5444F1}" type="pres">
      <dgm:prSet presAssocID="{8164AEF6-24B5-4AA3-9DFB-033D8FBF145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C28AAA-5F93-47DC-8740-7E0A86D047A9}" type="pres">
      <dgm:prSet presAssocID="{FE7ACB88-490B-4C0B-B577-5688399DE59E}" presName="parSpace" presStyleCnt="0"/>
      <dgm:spPr/>
    </dgm:pt>
    <dgm:pt modelId="{AA5EF581-3FCE-446C-AA50-A1935415535A}" type="pres">
      <dgm:prSet presAssocID="{C147BDC5-54F2-42DD-935A-1F8BA62401B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39694D8-5F5B-4466-AF3B-1ECD17A4B817}" type="pres">
      <dgm:prSet presAssocID="{C6791EDB-467C-4CB9-9D43-5E40E1515116}" presName="parSpace" presStyleCnt="0"/>
      <dgm:spPr/>
    </dgm:pt>
    <dgm:pt modelId="{AD718445-BDC6-4D2B-97A4-39CFB403F4AC}" type="pres">
      <dgm:prSet presAssocID="{23C5DDAB-CE60-42C8-8D86-B37003EF74D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8400A6A-9AB5-4030-BB90-261974F4F4FA}" srcId="{4F8BCDCC-2684-48CF-85E1-059989C5DBB3}" destId="{8164AEF6-24B5-4AA3-9DFB-033D8FBF145B}" srcOrd="1" destOrd="0" parTransId="{7C6CCEB2-871C-41F1-81EA-1B6AE72257B3}" sibTransId="{FE7ACB88-490B-4C0B-B577-5688399DE59E}"/>
    <dgm:cxn modelId="{C5B03D46-B3F4-4AC9-923F-07CD5032FB78}" type="presOf" srcId="{2974CBDD-A16A-4D4E-9518-875428ED0706}" destId="{EB5F2435-A098-4247-86DC-E2AE49C62CD8}" srcOrd="0" destOrd="0" presId="urn:microsoft.com/office/officeart/2005/8/layout/hChevron3"/>
    <dgm:cxn modelId="{355452AB-C7FC-4C63-9DB5-39B274F857D1}" type="presOf" srcId="{C147BDC5-54F2-42DD-935A-1F8BA62401B7}" destId="{AA5EF581-3FCE-446C-AA50-A1935415535A}" srcOrd="0" destOrd="0" presId="urn:microsoft.com/office/officeart/2005/8/layout/hChevron3"/>
    <dgm:cxn modelId="{FE8D4F26-B40A-4D65-B0CF-2802C707DAFE}" srcId="{4F8BCDCC-2684-48CF-85E1-059989C5DBB3}" destId="{2974CBDD-A16A-4D4E-9518-875428ED0706}" srcOrd="0" destOrd="0" parTransId="{82058531-89E0-4A77-9DE5-6C95D355AD22}" sibTransId="{5C1141ED-BEFC-4196-80CF-782F8845ADE9}"/>
    <dgm:cxn modelId="{4843E6AF-A1FD-43CE-AAFD-E879A839A231}" type="presOf" srcId="{23C5DDAB-CE60-42C8-8D86-B37003EF74DD}" destId="{AD718445-BDC6-4D2B-97A4-39CFB403F4AC}" srcOrd="0" destOrd="0" presId="urn:microsoft.com/office/officeart/2005/8/layout/hChevron3"/>
    <dgm:cxn modelId="{33AB743B-85A3-41FD-A6A5-ED0BC82A6485}" type="presOf" srcId="{4F8BCDCC-2684-48CF-85E1-059989C5DBB3}" destId="{E9A6F21B-89B0-46AB-9815-CD6735563E72}" srcOrd="0" destOrd="0" presId="urn:microsoft.com/office/officeart/2005/8/layout/hChevron3"/>
    <dgm:cxn modelId="{CD34799B-DE9B-4686-A571-24B129B4AC7A}" type="presOf" srcId="{8164AEF6-24B5-4AA3-9DFB-033D8FBF145B}" destId="{6E7A887A-F690-4778-9CCB-78E25D5444F1}" srcOrd="0" destOrd="0" presId="urn:microsoft.com/office/officeart/2005/8/layout/hChevron3"/>
    <dgm:cxn modelId="{2C3D9E27-A111-4A03-86AE-2449583A2365}" srcId="{4F8BCDCC-2684-48CF-85E1-059989C5DBB3}" destId="{23C5DDAB-CE60-42C8-8D86-B37003EF74DD}" srcOrd="3" destOrd="0" parTransId="{3C5E8C9A-66A8-45A4-AE08-D57043D38FA7}" sibTransId="{29239807-2BC8-4FE1-BD53-F23B7F8D8483}"/>
    <dgm:cxn modelId="{FF3D9927-ED6D-4E85-8D91-4F2F3D4AF8EA}" srcId="{4F8BCDCC-2684-48CF-85E1-059989C5DBB3}" destId="{C147BDC5-54F2-42DD-935A-1F8BA62401B7}" srcOrd="2" destOrd="0" parTransId="{173E90D9-49CF-4723-ADFD-1547E7395B8F}" sibTransId="{C6791EDB-467C-4CB9-9D43-5E40E1515116}"/>
    <dgm:cxn modelId="{FC41D714-3336-4478-BA5B-4889ADFB0C2A}" type="presParOf" srcId="{E9A6F21B-89B0-46AB-9815-CD6735563E72}" destId="{EB5F2435-A098-4247-86DC-E2AE49C62CD8}" srcOrd="0" destOrd="0" presId="urn:microsoft.com/office/officeart/2005/8/layout/hChevron3"/>
    <dgm:cxn modelId="{719F4CF4-9068-4887-BC5D-ABDABAF968B4}" type="presParOf" srcId="{E9A6F21B-89B0-46AB-9815-CD6735563E72}" destId="{9CF1C68F-93B2-4B1C-8AD2-C122EE4753CB}" srcOrd="1" destOrd="0" presId="urn:microsoft.com/office/officeart/2005/8/layout/hChevron3"/>
    <dgm:cxn modelId="{176ABBA1-A207-4554-BC17-D5A860803D25}" type="presParOf" srcId="{E9A6F21B-89B0-46AB-9815-CD6735563E72}" destId="{6E7A887A-F690-4778-9CCB-78E25D5444F1}" srcOrd="2" destOrd="0" presId="urn:microsoft.com/office/officeart/2005/8/layout/hChevron3"/>
    <dgm:cxn modelId="{71385CBC-8DE0-40A6-8B74-ADEF2C1BC46E}" type="presParOf" srcId="{E9A6F21B-89B0-46AB-9815-CD6735563E72}" destId="{4AC28AAA-5F93-47DC-8740-7E0A86D047A9}" srcOrd="3" destOrd="0" presId="urn:microsoft.com/office/officeart/2005/8/layout/hChevron3"/>
    <dgm:cxn modelId="{99E72931-683B-475D-84DE-0A68B1F4592C}" type="presParOf" srcId="{E9A6F21B-89B0-46AB-9815-CD6735563E72}" destId="{AA5EF581-3FCE-446C-AA50-A1935415535A}" srcOrd="4" destOrd="0" presId="urn:microsoft.com/office/officeart/2005/8/layout/hChevron3"/>
    <dgm:cxn modelId="{F9DB2C50-DE18-486F-9718-8D2D61739863}" type="presParOf" srcId="{E9A6F21B-89B0-46AB-9815-CD6735563E72}" destId="{B39694D8-5F5B-4466-AF3B-1ECD17A4B817}" srcOrd="5" destOrd="0" presId="urn:microsoft.com/office/officeart/2005/8/layout/hChevron3"/>
    <dgm:cxn modelId="{8D17E506-F929-4FCD-BD22-5884B6B927FC}" type="presParOf" srcId="{E9A6F21B-89B0-46AB-9815-CD6735563E72}" destId="{AD718445-BDC6-4D2B-97A4-39CFB403F4AC}" srcOrd="6" destOrd="0" presId="urn:microsoft.com/office/officeart/2005/8/layout/hChevron3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>
    <a:ln w="1270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6AAEB7-A91B-433A-8951-E4034D7C58E8}" type="doc">
      <dgm:prSet loTypeId="urn:microsoft.com/office/officeart/2005/8/layout/lProcess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26FEAD06-1DFB-413B-87E8-3CEB8CA5F6A7}">
      <dgm:prSet phldrT="[Text]" custT="1"/>
      <dgm:spPr/>
      <dgm:t>
        <a:bodyPr/>
        <a:lstStyle/>
        <a:p>
          <a:r>
            <a:rPr lang="en-IN" sz="2400" dirty="0" smtClean="0"/>
            <a:t>WS1</a:t>
          </a:r>
          <a:endParaRPr lang="en-IN" sz="2400" dirty="0"/>
        </a:p>
      </dgm:t>
    </dgm:pt>
    <dgm:pt modelId="{2E390800-3F11-489E-8808-6526C33B4520}" type="parTrans" cxnId="{91BC2A38-86A9-40EB-A44A-D28FDABB3846}">
      <dgm:prSet/>
      <dgm:spPr/>
      <dgm:t>
        <a:bodyPr/>
        <a:lstStyle/>
        <a:p>
          <a:endParaRPr lang="en-IN"/>
        </a:p>
      </dgm:t>
    </dgm:pt>
    <dgm:pt modelId="{A1DD7CE5-DDFC-44F4-B3C8-52B9F8704DB7}" type="sibTrans" cxnId="{91BC2A38-86A9-40EB-A44A-D28FDABB3846}">
      <dgm:prSet/>
      <dgm:spPr/>
      <dgm:t>
        <a:bodyPr/>
        <a:lstStyle/>
        <a:p>
          <a:endParaRPr lang="en-IN"/>
        </a:p>
      </dgm:t>
    </dgm:pt>
    <dgm:pt modelId="{8E044550-79AB-4F12-AC64-F98073BE070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IN" sz="2400" dirty="0" smtClean="0"/>
            <a:t>WS2</a:t>
          </a:r>
          <a:endParaRPr lang="en-IN" sz="2400" dirty="0"/>
        </a:p>
      </dgm:t>
    </dgm:pt>
    <dgm:pt modelId="{893A9A8F-7CEC-40A7-9348-300A7036002E}" type="parTrans" cxnId="{4D841620-3B27-4CDF-ADA9-FA3E4E14934F}">
      <dgm:prSet/>
      <dgm:spPr/>
      <dgm:t>
        <a:bodyPr/>
        <a:lstStyle/>
        <a:p>
          <a:endParaRPr lang="en-IN"/>
        </a:p>
      </dgm:t>
    </dgm:pt>
    <dgm:pt modelId="{683D007F-D405-416E-909E-46C218AB6D20}" type="sibTrans" cxnId="{4D841620-3B27-4CDF-ADA9-FA3E4E14934F}">
      <dgm:prSet/>
      <dgm:spPr/>
      <dgm:t>
        <a:bodyPr/>
        <a:lstStyle/>
        <a:p>
          <a:endParaRPr lang="en-IN"/>
        </a:p>
      </dgm:t>
    </dgm:pt>
    <dgm:pt modelId="{431D5739-834B-4CCA-AC3F-DB72C76F37B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IN" sz="2400" dirty="0" smtClean="0"/>
            <a:t>WS3</a:t>
          </a:r>
          <a:endParaRPr lang="en-IN" sz="2400" dirty="0"/>
        </a:p>
      </dgm:t>
    </dgm:pt>
    <dgm:pt modelId="{54166B23-6EA6-470A-B84B-4CE854FE2873}" type="parTrans" cxnId="{5B118B18-E937-46A1-B1FC-2085A2D1F1BD}">
      <dgm:prSet/>
      <dgm:spPr/>
      <dgm:t>
        <a:bodyPr/>
        <a:lstStyle/>
        <a:p>
          <a:endParaRPr lang="en-IN"/>
        </a:p>
      </dgm:t>
    </dgm:pt>
    <dgm:pt modelId="{0B686BC4-B166-47AA-AA00-679DC5DF6847}" type="sibTrans" cxnId="{5B118B18-E937-46A1-B1FC-2085A2D1F1BD}">
      <dgm:prSet/>
      <dgm:spPr/>
      <dgm:t>
        <a:bodyPr/>
        <a:lstStyle/>
        <a:p>
          <a:endParaRPr lang="en-IN"/>
        </a:p>
      </dgm:t>
    </dgm:pt>
    <dgm:pt modelId="{79DC7B64-2246-4113-92BB-447D3A1BBABF}">
      <dgm:prSet phldrT="[Text]" custT="1"/>
      <dgm:spPr/>
      <dgm:t>
        <a:bodyPr/>
        <a:lstStyle/>
        <a:p>
          <a:pPr algn="l"/>
          <a:endParaRPr lang="en-IN" sz="3200" dirty="0" smtClean="0"/>
        </a:p>
        <a:p>
          <a:pPr algn="l"/>
          <a:endParaRPr lang="en-IN" sz="3200" dirty="0" smtClean="0"/>
        </a:p>
        <a:p>
          <a:pPr algn="l"/>
          <a:endParaRPr lang="en-IN" sz="3200" dirty="0" smtClean="0"/>
        </a:p>
        <a:p>
          <a:pPr algn="l"/>
          <a:endParaRPr lang="en-IN" sz="3200" dirty="0" smtClean="0"/>
        </a:p>
        <a:p>
          <a:pPr algn="ctr"/>
          <a:r>
            <a:rPr lang="en-IN" sz="2400" dirty="0" smtClean="0"/>
            <a:t>WS1</a:t>
          </a:r>
        </a:p>
        <a:p>
          <a:pPr algn="l"/>
          <a:endParaRPr lang="en-IN" sz="3200" dirty="0" smtClean="0"/>
        </a:p>
        <a:p>
          <a:pPr algn="l"/>
          <a:endParaRPr lang="en-IN" sz="3200" dirty="0" smtClean="0"/>
        </a:p>
        <a:p>
          <a:pPr algn="l"/>
          <a:r>
            <a:rPr lang="en-IN" sz="3200" dirty="0" smtClean="0"/>
            <a:t>Challenges and Chances</a:t>
          </a:r>
          <a:endParaRPr lang="en-IN" sz="3200" dirty="0"/>
        </a:p>
      </dgm:t>
    </dgm:pt>
    <dgm:pt modelId="{08BD95F7-B88E-4FD7-B4D9-3CEFA5C7093B}" type="parTrans" cxnId="{B5C7A416-F736-4B45-A3EC-98403C64A388}">
      <dgm:prSet/>
      <dgm:spPr/>
      <dgm:t>
        <a:bodyPr/>
        <a:lstStyle/>
        <a:p>
          <a:endParaRPr lang="en-IN"/>
        </a:p>
      </dgm:t>
    </dgm:pt>
    <dgm:pt modelId="{98162667-EC3D-4D98-B0C0-5BEC510F948E}" type="sibTrans" cxnId="{B5C7A416-F736-4B45-A3EC-98403C64A388}">
      <dgm:prSet/>
      <dgm:spPr/>
      <dgm:t>
        <a:bodyPr/>
        <a:lstStyle/>
        <a:p>
          <a:endParaRPr lang="en-IN"/>
        </a:p>
      </dgm:t>
    </dgm:pt>
    <dgm:pt modelId="{E1520374-6170-416D-8CF2-CB00096DA15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en-IN" sz="3200" dirty="0" smtClean="0">
              <a:solidFill>
                <a:schemeClr val="bg1"/>
              </a:solidFill>
            </a:rPr>
            <a:t>Facilitating factors and barriers, synergies and conflicts</a:t>
          </a:r>
        </a:p>
        <a:p>
          <a:pPr algn="l"/>
          <a:endParaRPr lang="en-IN" sz="3200" dirty="0" smtClean="0">
            <a:solidFill>
              <a:schemeClr val="bg1"/>
            </a:solidFill>
          </a:endParaRPr>
        </a:p>
        <a:p>
          <a:pPr algn="l"/>
          <a:r>
            <a:rPr lang="en-IN" sz="3200" dirty="0" smtClean="0">
              <a:solidFill>
                <a:schemeClr val="bg1"/>
              </a:solidFill>
            </a:rPr>
            <a:t>Step by step action plan</a:t>
          </a:r>
          <a:endParaRPr lang="en-IN" sz="3200" dirty="0">
            <a:solidFill>
              <a:schemeClr val="bg1"/>
            </a:solidFill>
          </a:endParaRPr>
        </a:p>
      </dgm:t>
    </dgm:pt>
    <dgm:pt modelId="{ECC5AB98-39C9-4BFD-870C-A444733C6A8B}" type="parTrans" cxnId="{FC14DCFF-1CAE-46A8-91B6-6D8381DDC58E}">
      <dgm:prSet/>
      <dgm:spPr/>
      <dgm:t>
        <a:bodyPr/>
        <a:lstStyle/>
        <a:p>
          <a:endParaRPr lang="en-IN"/>
        </a:p>
      </dgm:t>
    </dgm:pt>
    <dgm:pt modelId="{4829FB1D-109A-4FA1-B219-2125A46DED3E}" type="sibTrans" cxnId="{FC14DCFF-1CAE-46A8-91B6-6D8381DDC58E}">
      <dgm:prSet/>
      <dgm:spPr/>
      <dgm:t>
        <a:bodyPr/>
        <a:lstStyle/>
        <a:p>
          <a:endParaRPr lang="en-IN"/>
        </a:p>
      </dgm:t>
    </dgm:pt>
    <dgm:pt modelId="{73F65E0E-F0D8-458F-850C-782D95730CD6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l"/>
          <a:r>
            <a:rPr lang="en-IN" sz="3200" dirty="0" smtClean="0"/>
            <a:t>Handling Climate impacts</a:t>
          </a:r>
        </a:p>
        <a:p>
          <a:pPr algn="l"/>
          <a:endParaRPr lang="en-IN" sz="3200" dirty="0" smtClean="0"/>
        </a:p>
        <a:p>
          <a:pPr algn="l"/>
          <a:r>
            <a:rPr lang="en-IN" sz="3200" dirty="0" smtClean="0"/>
            <a:t>Local Sensitive Groups</a:t>
          </a:r>
          <a:endParaRPr lang="en-IN" sz="3200" dirty="0"/>
        </a:p>
      </dgm:t>
    </dgm:pt>
    <dgm:pt modelId="{6EA0889A-FE19-4591-BA0C-1CA955114525}" type="sibTrans" cxnId="{7514F886-E2DB-4E01-A556-1C2F6BF40265}">
      <dgm:prSet/>
      <dgm:spPr/>
      <dgm:t>
        <a:bodyPr/>
        <a:lstStyle/>
        <a:p>
          <a:endParaRPr lang="en-IN"/>
        </a:p>
      </dgm:t>
    </dgm:pt>
    <dgm:pt modelId="{EAF6DE94-69CC-4634-911E-CEFFAD286ACA}" type="parTrans" cxnId="{7514F886-E2DB-4E01-A556-1C2F6BF40265}">
      <dgm:prSet/>
      <dgm:spPr/>
      <dgm:t>
        <a:bodyPr/>
        <a:lstStyle/>
        <a:p>
          <a:endParaRPr lang="en-IN"/>
        </a:p>
      </dgm:t>
    </dgm:pt>
    <dgm:pt modelId="{EA0F6438-0217-447A-97C1-E062554A9DD5}" type="pres">
      <dgm:prSet presAssocID="{7D6AAEB7-A91B-433A-8951-E4034D7C58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E99DFE2-CE56-4C89-A6D5-2AB0DC11666E}" type="pres">
      <dgm:prSet presAssocID="{26FEAD06-1DFB-413B-87E8-3CEB8CA5F6A7}" presName="compNode" presStyleCnt="0"/>
      <dgm:spPr/>
    </dgm:pt>
    <dgm:pt modelId="{A5E07229-409B-4E6F-82AB-47B4E3AFB28F}" type="pres">
      <dgm:prSet presAssocID="{26FEAD06-1DFB-413B-87E8-3CEB8CA5F6A7}" presName="aNode" presStyleLbl="bgShp" presStyleIdx="0" presStyleCnt="4" custScaleX="38793" custLinFactNeighborX="-20770" custLinFactNeighborY="-1299"/>
      <dgm:spPr/>
      <dgm:t>
        <a:bodyPr/>
        <a:lstStyle/>
        <a:p>
          <a:endParaRPr lang="en-IN"/>
        </a:p>
      </dgm:t>
    </dgm:pt>
    <dgm:pt modelId="{36E8E201-B906-4B7E-9393-A7D5C4D01A92}" type="pres">
      <dgm:prSet presAssocID="{26FEAD06-1DFB-413B-87E8-3CEB8CA5F6A7}" presName="textNode" presStyleLbl="bgShp" presStyleIdx="0" presStyleCnt="4"/>
      <dgm:spPr/>
      <dgm:t>
        <a:bodyPr/>
        <a:lstStyle/>
        <a:p>
          <a:endParaRPr lang="en-IN"/>
        </a:p>
      </dgm:t>
    </dgm:pt>
    <dgm:pt modelId="{F7CA038F-919F-4FAD-B813-87B47C62AE14}" type="pres">
      <dgm:prSet presAssocID="{26FEAD06-1DFB-413B-87E8-3CEB8CA5F6A7}" presName="compChildNode" presStyleCnt="0"/>
      <dgm:spPr/>
    </dgm:pt>
    <dgm:pt modelId="{09F550E0-61BE-4A25-B767-857D966337A0}" type="pres">
      <dgm:prSet presAssocID="{26FEAD06-1DFB-413B-87E8-3CEB8CA5F6A7}" presName="theInnerList" presStyleCnt="0"/>
      <dgm:spPr/>
    </dgm:pt>
    <dgm:pt modelId="{F931C666-2738-408B-B59A-FB7E781215E9}" type="pres">
      <dgm:prSet presAssocID="{26FEAD06-1DFB-413B-87E8-3CEB8CA5F6A7}" presName="aSpace" presStyleCnt="0"/>
      <dgm:spPr/>
    </dgm:pt>
    <dgm:pt modelId="{C62E0181-332C-460A-905E-80921002E350}" type="pres">
      <dgm:prSet presAssocID="{8E044550-79AB-4F12-AC64-F98073BE0706}" presName="compNode" presStyleCnt="0"/>
      <dgm:spPr/>
    </dgm:pt>
    <dgm:pt modelId="{788876B7-3126-49D6-99D3-4BFD0A0B7157}" type="pres">
      <dgm:prSet presAssocID="{8E044550-79AB-4F12-AC64-F98073BE0706}" presName="aNode" presStyleLbl="bgShp" presStyleIdx="1" presStyleCnt="4" custLinFactNeighborX="96351"/>
      <dgm:spPr/>
      <dgm:t>
        <a:bodyPr/>
        <a:lstStyle/>
        <a:p>
          <a:endParaRPr lang="en-US"/>
        </a:p>
      </dgm:t>
    </dgm:pt>
    <dgm:pt modelId="{19E3A624-12A9-4A4C-A367-BA17DE5431A6}" type="pres">
      <dgm:prSet presAssocID="{8E044550-79AB-4F12-AC64-F98073BE0706}" presName="textNode" presStyleLbl="bgShp" presStyleIdx="1" presStyleCnt="4"/>
      <dgm:spPr/>
      <dgm:t>
        <a:bodyPr/>
        <a:lstStyle/>
        <a:p>
          <a:endParaRPr lang="en-US"/>
        </a:p>
      </dgm:t>
    </dgm:pt>
    <dgm:pt modelId="{E947AB10-D6FE-4498-9679-F426EE1B7294}" type="pres">
      <dgm:prSet presAssocID="{8E044550-79AB-4F12-AC64-F98073BE0706}" presName="compChildNode" presStyleCnt="0"/>
      <dgm:spPr/>
    </dgm:pt>
    <dgm:pt modelId="{E03B7F86-ED98-4FE7-B86D-8BFF3D6E3F8E}" type="pres">
      <dgm:prSet presAssocID="{8E044550-79AB-4F12-AC64-F98073BE0706}" presName="theInnerList" presStyleCnt="0"/>
      <dgm:spPr/>
    </dgm:pt>
    <dgm:pt modelId="{78C979AD-1F1A-411A-853E-BD3FFADF5AD3}" type="pres">
      <dgm:prSet presAssocID="{8E044550-79AB-4F12-AC64-F98073BE0706}" presName="aSpace" presStyleCnt="0"/>
      <dgm:spPr/>
    </dgm:pt>
    <dgm:pt modelId="{4975C1B9-FA38-4CA9-93B6-045964C2B5A7}" type="pres">
      <dgm:prSet presAssocID="{431D5739-834B-4CCA-AC3F-DB72C76F37B7}" presName="compNode" presStyleCnt="0"/>
      <dgm:spPr/>
    </dgm:pt>
    <dgm:pt modelId="{07961D95-D6EE-4A80-A0FA-C105802CBDAA}" type="pres">
      <dgm:prSet presAssocID="{431D5739-834B-4CCA-AC3F-DB72C76F37B7}" presName="aNode" presStyleLbl="bgShp" presStyleIdx="2" presStyleCnt="4" custLinFactX="9529" custLinFactNeighborX="100000"/>
      <dgm:spPr/>
      <dgm:t>
        <a:bodyPr/>
        <a:lstStyle/>
        <a:p>
          <a:endParaRPr lang="en-US"/>
        </a:p>
      </dgm:t>
    </dgm:pt>
    <dgm:pt modelId="{668FA958-AD96-4180-AAD4-4C55A0AEBB50}" type="pres">
      <dgm:prSet presAssocID="{431D5739-834B-4CCA-AC3F-DB72C76F37B7}" presName="textNode" presStyleLbl="bgShp" presStyleIdx="2" presStyleCnt="4"/>
      <dgm:spPr/>
      <dgm:t>
        <a:bodyPr/>
        <a:lstStyle/>
        <a:p>
          <a:endParaRPr lang="en-US"/>
        </a:p>
      </dgm:t>
    </dgm:pt>
    <dgm:pt modelId="{F69A5936-DE50-4C02-9B4F-96FED620EC8A}" type="pres">
      <dgm:prSet presAssocID="{431D5739-834B-4CCA-AC3F-DB72C76F37B7}" presName="compChildNode" presStyleCnt="0"/>
      <dgm:spPr/>
    </dgm:pt>
    <dgm:pt modelId="{31A429C4-A4E6-4BF8-83B0-9BA7881DC790}" type="pres">
      <dgm:prSet presAssocID="{431D5739-834B-4CCA-AC3F-DB72C76F37B7}" presName="theInnerList" presStyleCnt="0"/>
      <dgm:spPr/>
    </dgm:pt>
    <dgm:pt modelId="{0AB7696F-C7EC-412B-B7C6-4737BC7A7C95}" type="pres">
      <dgm:prSet presAssocID="{431D5739-834B-4CCA-AC3F-DB72C76F37B7}" presName="aSpace" presStyleCnt="0"/>
      <dgm:spPr/>
    </dgm:pt>
    <dgm:pt modelId="{C91E9836-D0F1-4F3F-9FA2-431F6D4CCC5E}" type="pres">
      <dgm:prSet presAssocID="{79DC7B64-2246-4113-92BB-447D3A1BBABF}" presName="compNode" presStyleCnt="0"/>
      <dgm:spPr/>
    </dgm:pt>
    <dgm:pt modelId="{8C21D2F5-2D71-4B2F-B1B5-69ECE9B33D6E}" type="pres">
      <dgm:prSet presAssocID="{79DC7B64-2246-4113-92BB-447D3A1BBABF}" presName="aNode" presStyleLbl="bgShp" presStyleIdx="3" presStyleCnt="4" custLinFactX="-100000" custLinFactNeighborX="-151186" custLinFactNeighborY="1299"/>
      <dgm:spPr/>
      <dgm:t>
        <a:bodyPr/>
        <a:lstStyle/>
        <a:p>
          <a:endParaRPr lang="en-IN"/>
        </a:p>
      </dgm:t>
    </dgm:pt>
    <dgm:pt modelId="{640380D5-A9D2-489D-8344-7B1C9112FF68}" type="pres">
      <dgm:prSet presAssocID="{79DC7B64-2246-4113-92BB-447D3A1BBABF}" presName="textNode" presStyleLbl="bgShp" presStyleIdx="3" presStyleCnt="4"/>
      <dgm:spPr/>
      <dgm:t>
        <a:bodyPr/>
        <a:lstStyle/>
        <a:p>
          <a:endParaRPr lang="en-IN"/>
        </a:p>
      </dgm:t>
    </dgm:pt>
    <dgm:pt modelId="{EC73DECD-36E0-4378-9DAB-AB23EC3D19BB}" type="pres">
      <dgm:prSet presAssocID="{79DC7B64-2246-4113-92BB-447D3A1BBABF}" presName="compChildNode" presStyleCnt="0"/>
      <dgm:spPr/>
    </dgm:pt>
    <dgm:pt modelId="{378BEAF4-3AD6-4863-B407-C644F583E5C6}" type="pres">
      <dgm:prSet presAssocID="{79DC7B64-2246-4113-92BB-447D3A1BBABF}" presName="theInnerList" presStyleCnt="0"/>
      <dgm:spPr/>
    </dgm:pt>
    <dgm:pt modelId="{AE40BCC2-F5AC-4EA9-B20F-E2518B7EDBA7}" type="pres">
      <dgm:prSet presAssocID="{73F65E0E-F0D8-458F-850C-782D95730CD6}" presName="childNode" presStyleLbl="node1" presStyleIdx="0" presStyleCnt="2" custScaleX="109234" custLinFactX="-47945" custLinFactY="6409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96D6C4-B8A9-4305-9904-252008685FEE}" type="pres">
      <dgm:prSet presAssocID="{73F65E0E-F0D8-458F-850C-782D95730CD6}" presName="aSpace2" presStyleCnt="0"/>
      <dgm:spPr/>
    </dgm:pt>
    <dgm:pt modelId="{0BE09057-DF1B-40F3-90D8-E33593237EFA}" type="pres">
      <dgm:prSet presAssocID="{E1520374-6170-416D-8CF2-CB00096DA15C}" presName="childNode" presStyleLbl="node1" presStyleIdx="1" presStyleCnt="2" custScaleX="117799" custScaleY="134871" custLinFactY="-40528" custLinFactNeighborX="6409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C14DCFF-1CAE-46A8-91B6-6D8381DDC58E}" srcId="{79DC7B64-2246-4113-92BB-447D3A1BBABF}" destId="{E1520374-6170-416D-8CF2-CB00096DA15C}" srcOrd="1" destOrd="0" parTransId="{ECC5AB98-39C9-4BFD-870C-A444733C6A8B}" sibTransId="{4829FB1D-109A-4FA1-B219-2125A46DED3E}"/>
    <dgm:cxn modelId="{E214FAA6-1F12-4EF8-9137-69B5CAA07919}" type="presOf" srcId="{79DC7B64-2246-4113-92BB-447D3A1BBABF}" destId="{8C21D2F5-2D71-4B2F-B1B5-69ECE9B33D6E}" srcOrd="0" destOrd="0" presId="urn:microsoft.com/office/officeart/2005/8/layout/lProcess2"/>
    <dgm:cxn modelId="{73C48826-91F0-4FDF-BAEB-5CE4AF0EF6F9}" type="presOf" srcId="{26FEAD06-1DFB-413B-87E8-3CEB8CA5F6A7}" destId="{A5E07229-409B-4E6F-82AB-47B4E3AFB28F}" srcOrd="0" destOrd="0" presId="urn:microsoft.com/office/officeart/2005/8/layout/lProcess2"/>
    <dgm:cxn modelId="{75C7C714-973C-4D84-A65E-0091A6A51CC8}" type="presOf" srcId="{7D6AAEB7-A91B-433A-8951-E4034D7C58E8}" destId="{EA0F6438-0217-447A-97C1-E062554A9DD5}" srcOrd="0" destOrd="0" presId="urn:microsoft.com/office/officeart/2005/8/layout/lProcess2"/>
    <dgm:cxn modelId="{67EC3C96-6625-465B-B76F-622B38171D8C}" type="presOf" srcId="{79DC7B64-2246-4113-92BB-447D3A1BBABF}" destId="{640380D5-A9D2-489D-8344-7B1C9112FF68}" srcOrd="1" destOrd="0" presId="urn:microsoft.com/office/officeart/2005/8/layout/lProcess2"/>
    <dgm:cxn modelId="{4D841620-3B27-4CDF-ADA9-FA3E4E14934F}" srcId="{7D6AAEB7-A91B-433A-8951-E4034D7C58E8}" destId="{8E044550-79AB-4F12-AC64-F98073BE0706}" srcOrd="1" destOrd="0" parTransId="{893A9A8F-7CEC-40A7-9348-300A7036002E}" sibTransId="{683D007F-D405-416E-909E-46C218AB6D20}"/>
    <dgm:cxn modelId="{7514F886-E2DB-4E01-A556-1C2F6BF40265}" srcId="{79DC7B64-2246-4113-92BB-447D3A1BBABF}" destId="{73F65E0E-F0D8-458F-850C-782D95730CD6}" srcOrd="0" destOrd="0" parTransId="{EAF6DE94-69CC-4634-911E-CEFFAD286ACA}" sibTransId="{6EA0889A-FE19-4591-BA0C-1CA955114525}"/>
    <dgm:cxn modelId="{DDD59EF5-E97C-4AF6-B205-DD0E9A6EE2E9}" type="presOf" srcId="{431D5739-834B-4CCA-AC3F-DB72C76F37B7}" destId="{07961D95-D6EE-4A80-A0FA-C105802CBDAA}" srcOrd="0" destOrd="0" presId="urn:microsoft.com/office/officeart/2005/8/layout/lProcess2"/>
    <dgm:cxn modelId="{9604BBB5-5588-4C3E-98D0-C314AB0EBFD0}" type="presOf" srcId="{8E044550-79AB-4F12-AC64-F98073BE0706}" destId="{788876B7-3126-49D6-99D3-4BFD0A0B7157}" srcOrd="0" destOrd="0" presId="urn:microsoft.com/office/officeart/2005/8/layout/lProcess2"/>
    <dgm:cxn modelId="{96B2CFD3-5E67-4E97-881F-849816802D74}" type="presOf" srcId="{8E044550-79AB-4F12-AC64-F98073BE0706}" destId="{19E3A624-12A9-4A4C-A367-BA17DE5431A6}" srcOrd="1" destOrd="0" presId="urn:microsoft.com/office/officeart/2005/8/layout/lProcess2"/>
    <dgm:cxn modelId="{FBBB41BA-2013-4278-92ED-64A322081A2A}" type="presOf" srcId="{431D5739-834B-4CCA-AC3F-DB72C76F37B7}" destId="{668FA958-AD96-4180-AAD4-4C55A0AEBB50}" srcOrd="1" destOrd="0" presId="urn:microsoft.com/office/officeart/2005/8/layout/lProcess2"/>
    <dgm:cxn modelId="{42542E6B-F585-43E5-AFBE-B493AA0493DA}" type="presOf" srcId="{26FEAD06-1DFB-413B-87E8-3CEB8CA5F6A7}" destId="{36E8E201-B906-4B7E-9393-A7D5C4D01A92}" srcOrd="1" destOrd="0" presId="urn:microsoft.com/office/officeart/2005/8/layout/lProcess2"/>
    <dgm:cxn modelId="{5B118B18-E937-46A1-B1FC-2085A2D1F1BD}" srcId="{7D6AAEB7-A91B-433A-8951-E4034D7C58E8}" destId="{431D5739-834B-4CCA-AC3F-DB72C76F37B7}" srcOrd="2" destOrd="0" parTransId="{54166B23-6EA6-470A-B84B-4CE854FE2873}" sibTransId="{0B686BC4-B166-47AA-AA00-679DC5DF6847}"/>
    <dgm:cxn modelId="{9E7B45F7-58B8-4398-AC50-E1025B04EF24}" type="presOf" srcId="{73F65E0E-F0D8-458F-850C-782D95730CD6}" destId="{AE40BCC2-F5AC-4EA9-B20F-E2518B7EDBA7}" srcOrd="0" destOrd="0" presId="urn:microsoft.com/office/officeart/2005/8/layout/lProcess2"/>
    <dgm:cxn modelId="{B5C7A416-F736-4B45-A3EC-98403C64A388}" srcId="{7D6AAEB7-A91B-433A-8951-E4034D7C58E8}" destId="{79DC7B64-2246-4113-92BB-447D3A1BBABF}" srcOrd="3" destOrd="0" parTransId="{08BD95F7-B88E-4FD7-B4D9-3CEFA5C7093B}" sibTransId="{98162667-EC3D-4D98-B0C0-5BEC510F948E}"/>
    <dgm:cxn modelId="{74E1E0A5-7CF2-4094-9089-6436ABE69391}" type="presOf" srcId="{E1520374-6170-416D-8CF2-CB00096DA15C}" destId="{0BE09057-DF1B-40F3-90D8-E33593237EFA}" srcOrd="0" destOrd="0" presId="urn:microsoft.com/office/officeart/2005/8/layout/lProcess2"/>
    <dgm:cxn modelId="{91BC2A38-86A9-40EB-A44A-D28FDABB3846}" srcId="{7D6AAEB7-A91B-433A-8951-E4034D7C58E8}" destId="{26FEAD06-1DFB-413B-87E8-3CEB8CA5F6A7}" srcOrd="0" destOrd="0" parTransId="{2E390800-3F11-489E-8808-6526C33B4520}" sibTransId="{A1DD7CE5-DDFC-44F4-B3C8-52B9F8704DB7}"/>
    <dgm:cxn modelId="{CCDDB4B8-AB23-4A92-B1D3-B5C72C0654B3}" type="presParOf" srcId="{EA0F6438-0217-447A-97C1-E062554A9DD5}" destId="{2E99DFE2-CE56-4C89-A6D5-2AB0DC11666E}" srcOrd="0" destOrd="0" presId="urn:microsoft.com/office/officeart/2005/8/layout/lProcess2"/>
    <dgm:cxn modelId="{F87EFD6B-17A1-4F10-A2D4-BEC64D7AF7F3}" type="presParOf" srcId="{2E99DFE2-CE56-4C89-A6D5-2AB0DC11666E}" destId="{A5E07229-409B-4E6F-82AB-47B4E3AFB28F}" srcOrd="0" destOrd="0" presId="urn:microsoft.com/office/officeart/2005/8/layout/lProcess2"/>
    <dgm:cxn modelId="{BBEFE53F-9323-4533-BB4A-B625840F7CF4}" type="presParOf" srcId="{2E99DFE2-CE56-4C89-A6D5-2AB0DC11666E}" destId="{36E8E201-B906-4B7E-9393-A7D5C4D01A92}" srcOrd="1" destOrd="0" presId="urn:microsoft.com/office/officeart/2005/8/layout/lProcess2"/>
    <dgm:cxn modelId="{001715BB-60E7-4BB3-B0A5-39A1602BBDF2}" type="presParOf" srcId="{2E99DFE2-CE56-4C89-A6D5-2AB0DC11666E}" destId="{F7CA038F-919F-4FAD-B813-87B47C62AE14}" srcOrd="2" destOrd="0" presId="urn:microsoft.com/office/officeart/2005/8/layout/lProcess2"/>
    <dgm:cxn modelId="{6D837EB5-6FE3-43A2-B330-0A1E82F2A19D}" type="presParOf" srcId="{F7CA038F-919F-4FAD-B813-87B47C62AE14}" destId="{09F550E0-61BE-4A25-B767-857D966337A0}" srcOrd="0" destOrd="0" presId="urn:microsoft.com/office/officeart/2005/8/layout/lProcess2"/>
    <dgm:cxn modelId="{1A9B8D8F-1840-4FD9-8764-FE63DFFA8F2A}" type="presParOf" srcId="{EA0F6438-0217-447A-97C1-E062554A9DD5}" destId="{F931C666-2738-408B-B59A-FB7E781215E9}" srcOrd="1" destOrd="0" presId="urn:microsoft.com/office/officeart/2005/8/layout/lProcess2"/>
    <dgm:cxn modelId="{B14C7796-4232-4D4B-981A-DCEC3BF71FCE}" type="presParOf" srcId="{EA0F6438-0217-447A-97C1-E062554A9DD5}" destId="{C62E0181-332C-460A-905E-80921002E350}" srcOrd="2" destOrd="0" presId="urn:microsoft.com/office/officeart/2005/8/layout/lProcess2"/>
    <dgm:cxn modelId="{F8A9BC6B-3110-4EDB-99AB-B062D9D9E73D}" type="presParOf" srcId="{C62E0181-332C-460A-905E-80921002E350}" destId="{788876B7-3126-49D6-99D3-4BFD0A0B7157}" srcOrd="0" destOrd="0" presId="urn:microsoft.com/office/officeart/2005/8/layout/lProcess2"/>
    <dgm:cxn modelId="{878E61C9-2B4B-4C34-B751-2462ABF38D23}" type="presParOf" srcId="{C62E0181-332C-460A-905E-80921002E350}" destId="{19E3A624-12A9-4A4C-A367-BA17DE5431A6}" srcOrd="1" destOrd="0" presId="urn:microsoft.com/office/officeart/2005/8/layout/lProcess2"/>
    <dgm:cxn modelId="{454FDCF9-8AE0-4E80-8283-A6BC784944BD}" type="presParOf" srcId="{C62E0181-332C-460A-905E-80921002E350}" destId="{E947AB10-D6FE-4498-9679-F426EE1B7294}" srcOrd="2" destOrd="0" presId="urn:microsoft.com/office/officeart/2005/8/layout/lProcess2"/>
    <dgm:cxn modelId="{3915B643-54A7-48E2-878C-FB4D6F931783}" type="presParOf" srcId="{E947AB10-D6FE-4498-9679-F426EE1B7294}" destId="{E03B7F86-ED98-4FE7-B86D-8BFF3D6E3F8E}" srcOrd="0" destOrd="0" presId="urn:microsoft.com/office/officeart/2005/8/layout/lProcess2"/>
    <dgm:cxn modelId="{EC1BF841-14A5-491F-B387-9A53B03CF79D}" type="presParOf" srcId="{EA0F6438-0217-447A-97C1-E062554A9DD5}" destId="{78C979AD-1F1A-411A-853E-BD3FFADF5AD3}" srcOrd="3" destOrd="0" presId="urn:microsoft.com/office/officeart/2005/8/layout/lProcess2"/>
    <dgm:cxn modelId="{2CD54BA2-A1C8-4A6C-A89D-A03FCE565CAA}" type="presParOf" srcId="{EA0F6438-0217-447A-97C1-E062554A9DD5}" destId="{4975C1B9-FA38-4CA9-93B6-045964C2B5A7}" srcOrd="4" destOrd="0" presId="urn:microsoft.com/office/officeart/2005/8/layout/lProcess2"/>
    <dgm:cxn modelId="{135CFBAA-CD87-41AB-99F9-165E2307BE49}" type="presParOf" srcId="{4975C1B9-FA38-4CA9-93B6-045964C2B5A7}" destId="{07961D95-D6EE-4A80-A0FA-C105802CBDAA}" srcOrd="0" destOrd="0" presId="urn:microsoft.com/office/officeart/2005/8/layout/lProcess2"/>
    <dgm:cxn modelId="{A89498AF-A1BC-4EFF-9F00-70FF8D38C921}" type="presParOf" srcId="{4975C1B9-FA38-4CA9-93B6-045964C2B5A7}" destId="{668FA958-AD96-4180-AAD4-4C55A0AEBB50}" srcOrd="1" destOrd="0" presId="urn:microsoft.com/office/officeart/2005/8/layout/lProcess2"/>
    <dgm:cxn modelId="{13E6CB3F-E18D-4DCD-A5B7-692CAD37F69A}" type="presParOf" srcId="{4975C1B9-FA38-4CA9-93B6-045964C2B5A7}" destId="{F69A5936-DE50-4C02-9B4F-96FED620EC8A}" srcOrd="2" destOrd="0" presId="urn:microsoft.com/office/officeart/2005/8/layout/lProcess2"/>
    <dgm:cxn modelId="{DAEEF447-DB4B-4900-9252-4B308E20ED20}" type="presParOf" srcId="{F69A5936-DE50-4C02-9B4F-96FED620EC8A}" destId="{31A429C4-A4E6-4BF8-83B0-9BA7881DC790}" srcOrd="0" destOrd="0" presId="urn:microsoft.com/office/officeart/2005/8/layout/lProcess2"/>
    <dgm:cxn modelId="{E9933440-84AC-4181-8F05-56CF32C134B8}" type="presParOf" srcId="{EA0F6438-0217-447A-97C1-E062554A9DD5}" destId="{0AB7696F-C7EC-412B-B7C6-4737BC7A7C95}" srcOrd="5" destOrd="0" presId="urn:microsoft.com/office/officeart/2005/8/layout/lProcess2"/>
    <dgm:cxn modelId="{A9E3E740-F3DE-4CE1-8AAD-8B56C53A83E3}" type="presParOf" srcId="{EA0F6438-0217-447A-97C1-E062554A9DD5}" destId="{C91E9836-D0F1-4F3F-9FA2-431F6D4CCC5E}" srcOrd="6" destOrd="0" presId="urn:microsoft.com/office/officeart/2005/8/layout/lProcess2"/>
    <dgm:cxn modelId="{81D8923D-7C93-4539-891E-592F3B095D49}" type="presParOf" srcId="{C91E9836-D0F1-4F3F-9FA2-431F6D4CCC5E}" destId="{8C21D2F5-2D71-4B2F-B1B5-69ECE9B33D6E}" srcOrd="0" destOrd="0" presId="urn:microsoft.com/office/officeart/2005/8/layout/lProcess2"/>
    <dgm:cxn modelId="{DD2F111A-ADCB-4694-9317-29C588864058}" type="presParOf" srcId="{C91E9836-D0F1-4F3F-9FA2-431F6D4CCC5E}" destId="{640380D5-A9D2-489D-8344-7B1C9112FF68}" srcOrd="1" destOrd="0" presId="urn:microsoft.com/office/officeart/2005/8/layout/lProcess2"/>
    <dgm:cxn modelId="{506C5FA6-4549-45BE-BE37-3D3D27E92983}" type="presParOf" srcId="{C91E9836-D0F1-4F3F-9FA2-431F6D4CCC5E}" destId="{EC73DECD-36E0-4378-9DAB-AB23EC3D19BB}" srcOrd="2" destOrd="0" presId="urn:microsoft.com/office/officeart/2005/8/layout/lProcess2"/>
    <dgm:cxn modelId="{4A00286B-C47F-47D3-B487-6D1992AD1F21}" type="presParOf" srcId="{EC73DECD-36E0-4378-9DAB-AB23EC3D19BB}" destId="{378BEAF4-3AD6-4863-B407-C644F583E5C6}" srcOrd="0" destOrd="0" presId="urn:microsoft.com/office/officeart/2005/8/layout/lProcess2"/>
    <dgm:cxn modelId="{C5B0BEC3-3441-4DE0-905D-F483447A062D}" type="presParOf" srcId="{378BEAF4-3AD6-4863-B407-C644F583E5C6}" destId="{AE40BCC2-F5AC-4EA9-B20F-E2518B7EDBA7}" srcOrd="0" destOrd="0" presId="urn:microsoft.com/office/officeart/2005/8/layout/lProcess2"/>
    <dgm:cxn modelId="{BA12671D-3DF0-4BE4-ABB8-6A9080C3A398}" type="presParOf" srcId="{378BEAF4-3AD6-4863-B407-C644F583E5C6}" destId="{7E96D6C4-B8A9-4305-9904-252008685FEE}" srcOrd="1" destOrd="0" presId="urn:microsoft.com/office/officeart/2005/8/layout/lProcess2"/>
    <dgm:cxn modelId="{11129317-A6D7-4652-B93C-1F6D73CEEEA8}" type="presParOf" srcId="{378BEAF4-3AD6-4863-B407-C644F583E5C6}" destId="{0BE09057-DF1B-40F3-90D8-E33593237EF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8BCDCC-2684-48CF-85E1-059989C5DBB3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2974CBDD-A16A-4D4E-9518-875428ED0706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Create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two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vulnerable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persons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82058531-89E0-4A77-9DE5-6C95D355AD22}" type="par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5C1141ED-BEFC-4196-80CF-782F8845ADE9}" type="sib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8164AEF6-24B5-4AA3-9DFB-033D8FBF145B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Expose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them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7C6CCEB2-871C-41F1-81EA-1B6AE72257B3}" type="par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FE7ACB88-490B-4C0B-B577-5688399DE59E}" type="sib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147BDC5-54F2-42DD-935A-1F8BA62401B7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Analyze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effect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of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173E90D9-49CF-4723-ADFD-1547E7395B8F}" type="par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6791EDB-467C-4CB9-9D43-5E40E1515116}" type="sib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3C5DDAB-CE60-42C8-8D86-B37003EF74DD}">
      <dgm:prSet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Identify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 adaptation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measures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3C5E8C9A-66A8-45A4-AE08-D57043D38FA7}" type="par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9239807-2BC8-4FE1-BD53-F23B7F8D8483}" type="sib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E9A6F21B-89B0-46AB-9815-CD6735563E72}" type="pres">
      <dgm:prSet presAssocID="{4F8BCDCC-2684-48CF-85E1-059989C5DBB3}" presName="Name0" presStyleCnt="0">
        <dgm:presLayoutVars>
          <dgm:dir/>
          <dgm:resizeHandles val="exact"/>
        </dgm:presLayoutVars>
      </dgm:prSet>
      <dgm:spPr/>
    </dgm:pt>
    <dgm:pt modelId="{EB5F2435-A098-4247-86DC-E2AE49C62CD8}" type="pres">
      <dgm:prSet presAssocID="{2974CBDD-A16A-4D4E-9518-875428ED070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CF1C68F-93B2-4B1C-8AD2-C122EE4753CB}" type="pres">
      <dgm:prSet presAssocID="{5C1141ED-BEFC-4196-80CF-782F8845ADE9}" presName="parSpace" presStyleCnt="0"/>
      <dgm:spPr/>
    </dgm:pt>
    <dgm:pt modelId="{6E7A887A-F690-4778-9CCB-78E25D5444F1}" type="pres">
      <dgm:prSet presAssocID="{8164AEF6-24B5-4AA3-9DFB-033D8FBF145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C28AAA-5F93-47DC-8740-7E0A86D047A9}" type="pres">
      <dgm:prSet presAssocID="{FE7ACB88-490B-4C0B-B577-5688399DE59E}" presName="parSpace" presStyleCnt="0"/>
      <dgm:spPr/>
    </dgm:pt>
    <dgm:pt modelId="{AA5EF581-3FCE-446C-AA50-A1935415535A}" type="pres">
      <dgm:prSet presAssocID="{C147BDC5-54F2-42DD-935A-1F8BA62401B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39694D8-5F5B-4466-AF3B-1ECD17A4B817}" type="pres">
      <dgm:prSet presAssocID="{C6791EDB-467C-4CB9-9D43-5E40E1515116}" presName="parSpace" presStyleCnt="0"/>
      <dgm:spPr/>
    </dgm:pt>
    <dgm:pt modelId="{AD718445-BDC6-4D2B-97A4-39CFB403F4AC}" type="pres">
      <dgm:prSet presAssocID="{23C5DDAB-CE60-42C8-8D86-B37003EF74D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8400A6A-9AB5-4030-BB90-261974F4F4FA}" srcId="{4F8BCDCC-2684-48CF-85E1-059989C5DBB3}" destId="{8164AEF6-24B5-4AA3-9DFB-033D8FBF145B}" srcOrd="1" destOrd="0" parTransId="{7C6CCEB2-871C-41F1-81EA-1B6AE72257B3}" sibTransId="{FE7ACB88-490B-4C0B-B577-5688399DE59E}"/>
    <dgm:cxn modelId="{C5B03D46-B3F4-4AC9-923F-07CD5032FB78}" type="presOf" srcId="{2974CBDD-A16A-4D4E-9518-875428ED0706}" destId="{EB5F2435-A098-4247-86DC-E2AE49C62CD8}" srcOrd="0" destOrd="0" presId="urn:microsoft.com/office/officeart/2005/8/layout/hChevron3"/>
    <dgm:cxn modelId="{355452AB-C7FC-4C63-9DB5-39B274F857D1}" type="presOf" srcId="{C147BDC5-54F2-42DD-935A-1F8BA62401B7}" destId="{AA5EF581-3FCE-446C-AA50-A1935415535A}" srcOrd="0" destOrd="0" presId="urn:microsoft.com/office/officeart/2005/8/layout/hChevron3"/>
    <dgm:cxn modelId="{FE8D4F26-B40A-4D65-B0CF-2802C707DAFE}" srcId="{4F8BCDCC-2684-48CF-85E1-059989C5DBB3}" destId="{2974CBDD-A16A-4D4E-9518-875428ED0706}" srcOrd="0" destOrd="0" parTransId="{82058531-89E0-4A77-9DE5-6C95D355AD22}" sibTransId="{5C1141ED-BEFC-4196-80CF-782F8845ADE9}"/>
    <dgm:cxn modelId="{4843E6AF-A1FD-43CE-AAFD-E879A839A231}" type="presOf" srcId="{23C5DDAB-CE60-42C8-8D86-B37003EF74DD}" destId="{AD718445-BDC6-4D2B-97A4-39CFB403F4AC}" srcOrd="0" destOrd="0" presId="urn:microsoft.com/office/officeart/2005/8/layout/hChevron3"/>
    <dgm:cxn modelId="{33AB743B-85A3-41FD-A6A5-ED0BC82A6485}" type="presOf" srcId="{4F8BCDCC-2684-48CF-85E1-059989C5DBB3}" destId="{E9A6F21B-89B0-46AB-9815-CD6735563E72}" srcOrd="0" destOrd="0" presId="urn:microsoft.com/office/officeart/2005/8/layout/hChevron3"/>
    <dgm:cxn modelId="{CD34799B-DE9B-4686-A571-24B129B4AC7A}" type="presOf" srcId="{8164AEF6-24B5-4AA3-9DFB-033D8FBF145B}" destId="{6E7A887A-F690-4778-9CCB-78E25D5444F1}" srcOrd="0" destOrd="0" presId="urn:microsoft.com/office/officeart/2005/8/layout/hChevron3"/>
    <dgm:cxn modelId="{2C3D9E27-A111-4A03-86AE-2449583A2365}" srcId="{4F8BCDCC-2684-48CF-85E1-059989C5DBB3}" destId="{23C5DDAB-CE60-42C8-8D86-B37003EF74DD}" srcOrd="3" destOrd="0" parTransId="{3C5E8C9A-66A8-45A4-AE08-D57043D38FA7}" sibTransId="{29239807-2BC8-4FE1-BD53-F23B7F8D8483}"/>
    <dgm:cxn modelId="{FF3D9927-ED6D-4E85-8D91-4F2F3D4AF8EA}" srcId="{4F8BCDCC-2684-48CF-85E1-059989C5DBB3}" destId="{C147BDC5-54F2-42DD-935A-1F8BA62401B7}" srcOrd="2" destOrd="0" parTransId="{173E90D9-49CF-4723-ADFD-1547E7395B8F}" sibTransId="{C6791EDB-467C-4CB9-9D43-5E40E1515116}"/>
    <dgm:cxn modelId="{FC41D714-3336-4478-BA5B-4889ADFB0C2A}" type="presParOf" srcId="{E9A6F21B-89B0-46AB-9815-CD6735563E72}" destId="{EB5F2435-A098-4247-86DC-E2AE49C62CD8}" srcOrd="0" destOrd="0" presId="urn:microsoft.com/office/officeart/2005/8/layout/hChevron3"/>
    <dgm:cxn modelId="{719F4CF4-9068-4887-BC5D-ABDABAF968B4}" type="presParOf" srcId="{E9A6F21B-89B0-46AB-9815-CD6735563E72}" destId="{9CF1C68F-93B2-4B1C-8AD2-C122EE4753CB}" srcOrd="1" destOrd="0" presId="urn:microsoft.com/office/officeart/2005/8/layout/hChevron3"/>
    <dgm:cxn modelId="{176ABBA1-A207-4554-BC17-D5A860803D25}" type="presParOf" srcId="{E9A6F21B-89B0-46AB-9815-CD6735563E72}" destId="{6E7A887A-F690-4778-9CCB-78E25D5444F1}" srcOrd="2" destOrd="0" presId="urn:microsoft.com/office/officeart/2005/8/layout/hChevron3"/>
    <dgm:cxn modelId="{71385CBC-8DE0-40A6-8B74-ADEF2C1BC46E}" type="presParOf" srcId="{E9A6F21B-89B0-46AB-9815-CD6735563E72}" destId="{4AC28AAA-5F93-47DC-8740-7E0A86D047A9}" srcOrd="3" destOrd="0" presId="urn:microsoft.com/office/officeart/2005/8/layout/hChevron3"/>
    <dgm:cxn modelId="{99E72931-683B-475D-84DE-0A68B1F4592C}" type="presParOf" srcId="{E9A6F21B-89B0-46AB-9815-CD6735563E72}" destId="{AA5EF581-3FCE-446C-AA50-A1935415535A}" srcOrd="4" destOrd="0" presId="urn:microsoft.com/office/officeart/2005/8/layout/hChevron3"/>
    <dgm:cxn modelId="{F9DB2C50-DE18-486F-9718-8D2D61739863}" type="presParOf" srcId="{E9A6F21B-89B0-46AB-9815-CD6735563E72}" destId="{B39694D8-5F5B-4466-AF3B-1ECD17A4B817}" srcOrd="5" destOrd="0" presId="urn:microsoft.com/office/officeart/2005/8/layout/hChevron3"/>
    <dgm:cxn modelId="{8D17E506-F929-4FCD-BD22-5884B6B927FC}" type="presParOf" srcId="{E9A6F21B-89B0-46AB-9815-CD6735563E72}" destId="{AD718445-BDC6-4D2B-97A4-39CFB403F4AC}" srcOrd="6" destOrd="0" presId="urn:microsoft.com/office/officeart/2005/8/layout/hChevron3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>
    <a:ln w="1270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8BCDCC-2684-48CF-85E1-059989C5DBB3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2974CBDD-A16A-4D4E-9518-875428ED0706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Create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two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vulnerable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persons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82058531-89E0-4A77-9DE5-6C95D355AD22}" type="par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5C1141ED-BEFC-4196-80CF-782F8845ADE9}" type="sibTrans" cxnId="{FE8D4F26-B40A-4D65-B0CF-2802C707DAFE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8164AEF6-24B5-4AA3-9DFB-033D8FBF145B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Expose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them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to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7C6CCEB2-871C-41F1-81EA-1B6AE72257B3}" type="par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FE7ACB88-490B-4C0B-B577-5688399DE59E}" type="sibTrans" cxnId="{F8400A6A-9AB5-4030-BB90-261974F4F4F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147BDC5-54F2-42DD-935A-1F8BA62401B7}">
      <dgm:prSet phldrT="[Text]"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Analyze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effect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of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heat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wave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173E90D9-49CF-4723-ADFD-1547E7395B8F}" type="par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C6791EDB-467C-4CB9-9D43-5E40E1515116}" type="sibTrans" cxnId="{FF3D9927-ED6D-4E85-8D91-4F2F3D4AF8EA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3C5DDAB-CE60-42C8-8D86-B37003EF74DD}">
      <dgm:prSet/>
      <dgm:spPr/>
      <dgm:t>
        <a:bodyPr/>
        <a:lstStyle/>
        <a:p>
          <a:pPr algn="ctr"/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Identify</a:t>
          </a:r>
          <a:r>
            <a:rPr lang="sv-SE" dirty="0" smtClean="0">
              <a:ln>
                <a:noFill/>
              </a:ln>
              <a:solidFill>
                <a:schemeClr val="tx1"/>
              </a:solidFill>
            </a:rPr>
            <a:t>  adaptation </a:t>
          </a:r>
          <a:r>
            <a:rPr lang="sv-SE" dirty="0" err="1" smtClean="0">
              <a:ln>
                <a:noFill/>
              </a:ln>
              <a:solidFill>
                <a:schemeClr val="tx1"/>
              </a:solidFill>
            </a:rPr>
            <a:t>measures</a:t>
          </a:r>
          <a:endParaRPr lang="sv-SE" dirty="0">
            <a:ln>
              <a:noFill/>
            </a:ln>
            <a:solidFill>
              <a:schemeClr val="tx1"/>
            </a:solidFill>
          </a:endParaRPr>
        </a:p>
      </dgm:t>
    </dgm:pt>
    <dgm:pt modelId="{3C5E8C9A-66A8-45A4-AE08-D57043D38FA7}" type="par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29239807-2BC8-4FE1-BD53-F23B7F8D8483}" type="sibTrans" cxnId="{2C3D9E27-A111-4A03-86AE-2449583A2365}">
      <dgm:prSet/>
      <dgm:spPr/>
      <dgm:t>
        <a:bodyPr/>
        <a:lstStyle/>
        <a:p>
          <a:pPr algn="ctr"/>
          <a:endParaRPr lang="sv-SE">
            <a:ln>
              <a:noFill/>
            </a:ln>
            <a:solidFill>
              <a:schemeClr val="tx1"/>
            </a:solidFill>
          </a:endParaRPr>
        </a:p>
      </dgm:t>
    </dgm:pt>
    <dgm:pt modelId="{E9A6F21B-89B0-46AB-9815-CD6735563E72}" type="pres">
      <dgm:prSet presAssocID="{4F8BCDCC-2684-48CF-85E1-059989C5DBB3}" presName="Name0" presStyleCnt="0">
        <dgm:presLayoutVars>
          <dgm:dir/>
          <dgm:resizeHandles val="exact"/>
        </dgm:presLayoutVars>
      </dgm:prSet>
      <dgm:spPr/>
    </dgm:pt>
    <dgm:pt modelId="{EB5F2435-A098-4247-86DC-E2AE49C62CD8}" type="pres">
      <dgm:prSet presAssocID="{2974CBDD-A16A-4D4E-9518-875428ED070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CF1C68F-93B2-4B1C-8AD2-C122EE4753CB}" type="pres">
      <dgm:prSet presAssocID="{5C1141ED-BEFC-4196-80CF-782F8845ADE9}" presName="parSpace" presStyleCnt="0"/>
      <dgm:spPr/>
    </dgm:pt>
    <dgm:pt modelId="{6E7A887A-F690-4778-9CCB-78E25D5444F1}" type="pres">
      <dgm:prSet presAssocID="{8164AEF6-24B5-4AA3-9DFB-033D8FBF145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C28AAA-5F93-47DC-8740-7E0A86D047A9}" type="pres">
      <dgm:prSet presAssocID="{FE7ACB88-490B-4C0B-B577-5688399DE59E}" presName="parSpace" presStyleCnt="0"/>
      <dgm:spPr/>
    </dgm:pt>
    <dgm:pt modelId="{AA5EF581-3FCE-446C-AA50-A1935415535A}" type="pres">
      <dgm:prSet presAssocID="{C147BDC5-54F2-42DD-935A-1F8BA62401B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39694D8-5F5B-4466-AF3B-1ECD17A4B817}" type="pres">
      <dgm:prSet presAssocID="{C6791EDB-467C-4CB9-9D43-5E40E1515116}" presName="parSpace" presStyleCnt="0"/>
      <dgm:spPr/>
    </dgm:pt>
    <dgm:pt modelId="{AD718445-BDC6-4D2B-97A4-39CFB403F4AC}" type="pres">
      <dgm:prSet presAssocID="{23C5DDAB-CE60-42C8-8D86-B37003EF74D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8400A6A-9AB5-4030-BB90-261974F4F4FA}" srcId="{4F8BCDCC-2684-48CF-85E1-059989C5DBB3}" destId="{8164AEF6-24B5-4AA3-9DFB-033D8FBF145B}" srcOrd="1" destOrd="0" parTransId="{7C6CCEB2-871C-41F1-81EA-1B6AE72257B3}" sibTransId="{FE7ACB88-490B-4C0B-B577-5688399DE59E}"/>
    <dgm:cxn modelId="{C5B03D46-B3F4-4AC9-923F-07CD5032FB78}" type="presOf" srcId="{2974CBDD-A16A-4D4E-9518-875428ED0706}" destId="{EB5F2435-A098-4247-86DC-E2AE49C62CD8}" srcOrd="0" destOrd="0" presId="urn:microsoft.com/office/officeart/2005/8/layout/hChevron3"/>
    <dgm:cxn modelId="{355452AB-C7FC-4C63-9DB5-39B274F857D1}" type="presOf" srcId="{C147BDC5-54F2-42DD-935A-1F8BA62401B7}" destId="{AA5EF581-3FCE-446C-AA50-A1935415535A}" srcOrd="0" destOrd="0" presId="urn:microsoft.com/office/officeart/2005/8/layout/hChevron3"/>
    <dgm:cxn modelId="{FE8D4F26-B40A-4D65-B0CF-2802C707DAFE}" srcId="{4F8BCDCC-2684-48CF-85E1-059989C5DBB3}" destId="{2974CBDD-A16A-4D4E-9518-875428ED0706}" srcOrd="0" destOrd="0" parTransId="{82058531-89E0-4A77-9DE5-6C95D355AD22}" sibTransId="{5C1141ED-BEFC-4196-80CF-782F8845ADE9}"/>
    <dgm:cxn modelId="{4843E6AF-A1FD-43CE-AAFD-E879A839A231}" type="presOf" srcId="{23C5DDAB-CE60-42C8-8D86-B37003EF74DD}" destId="{AD718445-BDC6-4D2B-97A4-39CFB403F4AC}" srcOrd="0" destOrd="0" presId="urn:microsoft.com/office/officeart/2005/8/layout/hChevron3"/>
    <dgm:cxn modelId="{33AB743B-85A3-41FD-A6A5-ED0BC82A6485}" type="presOf" srcId="{4F8BCDCC-2684-48CF-85E1-059989C5DBB3}" destId="{E9A6F21B-89B0-46AB-9815-CD6735563E72}" srcOrd="0" destOrd="0" presId="urn:microsoft.com/office/officeart/2005/8/layout/hChevron3"/>
    <dgm:cxn modelId="{CD34799B-DE9B-4686-A571-24B129B4AC7A}" type="presOf" srcId="{8164AEF6-24B5-4AA3-9DFB-033D8FBF145B}" destId="{6E7A887A-F690-4778-9CCB-78E25D5444F1}" srcOrd="0" destOrd="0" presId="urn:microsoft.com/office/officeart/2005/8/layout/hChevron3"/>
    <dgm:cxn modelId="{2C3D9E27-A111-4A03-86AE-2449583A2365}" srcId="{4F8BCDCC-2684-48CF-85E1-059989C5DBB3}" destId="{23C5DDAB-CE60-42C8-8D86-B37003EF74DD}" srcOrd="3" destOrd="0" parTransId="{3C5E8C9A-66A8-45A4-AE08-D57043D38FA7}" sibTransId="{29239807-2BC8-4FE1-BD53-F23B7F8D8483}"/>
    <dgm:cxn modelId="{FF3D9927-ED6D-4E85-8D91-4F2F3D4AF8EA}" srcId="{4F8BCDCC-2684-48CF-85E1-059989C5DBB3}" destId="{C147BDC5-54F2-42DD-935A-1F8BA62401B7}" srcOrd="2" destOrd="0" parTransId="{173E90D9-49CF-4723-ADFD-1547E7395B8F}" sibTransId="{C6791EDB-467C-4CB9-9D43-5E40E1515116}"/>
    <dgm:cxn modelId="{FC41D714-3336-4478-BA5B-4889ADFB0C2A}" type="presParOf" srcId="{E9A6F21B-89B0-46AB-9815-CD6735563E72}" destId="{EB5F2435-A098-4247-86DC-E2AE49C62CD8}" srcOrd="0" destOrd="0" presId="urn:microsoft.com/office/officeart/2005/8/layout/hChevron3"/>
    <dgm:cxn modelId="{719F4CF4-9068-4887-BC5D-ABDABAF968B4}" type="presParOf" srcId="{E9A6F21B-89B0-46AB-9815-CD6735563E72}" destId="{9CF1C68F-93B2-4B1C-8AD2-C122EE4753CB}" srcOrd="1" destOrd="0" presId="urn:microsoft.com/office/officeart/2005/8/layout/hChevron3"/>
    <dgm:cxn modelId="{176ABBA1-A207-4554-BC17-D5A860803D25}" type="presParOf" srcId="{E9A6F21B-89B0-46AB-9815-CD6735563E72}" destId="{6E7A887A-F690-4778-9CCB-78E25D5444F1}" srcOrd="2" destOrd="0" presId="urn:microsoft.com/office/officeart/2005/8/layout/hChevron3"/>
    <dgm:cxn modelId="{71385CBC-8DE0-40A6-8B74-ADEF2C1BC46E}" type="presParOf" srcId="{E9A6F21B-89B0-46AB-9815-CD6735563E72}" destId="{4AC28AAA-5F93-47DC-8740-7E0A86D047A9}" srcOrd="3" destOrd="0" presId="urn:microsoft.com/office/officeart/2005/8/layout/hChevron3"/>
    <dgm:cxn modelId="{99E72931-683B-475D-84DE-0A68B1F4592C}" type="presParOf" srcId="{E9A6F21B-89B0-46AB-9815-CD6735563E72}" destId="{AA5EF581-3FCE-446C-AA50-A1935415535A}" srcOrd="4" destOrd="0" presId="urn:microsoft.com/office/officeart/2005/8/layout/hChevron3"/>
    <dgm:cxn modelId="{F9DB2C50-DE18-486F-9718-8D2D61739863}" type="presParOf" srcId="{E9A6F21B-89B0-46AB-9815-CD6735563E72}" destId="{B39694D8-5F5B-4466-AF3B-1ECD17A4B817}" srcOrd="5" destOrd="0" presId="urn:microsoft.com/office/officeart/2005/8/layout/hChevron3"/>
    <dgm:cxn modelId="{8D17E506-F929-4FCD-BD22-5884B6B927FC}" type="presParOf" srcId="{E9A6F21B-89B0-46AB-9815-CD6735563E72}" destId="{AD718445-BDC6-4D2B-97A4-39CFB403F4AC}" srcOrd="6" destOrd="0" presId="urn:microsoft.com/office/officeart/2005/8/layout/hChevron3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>
    <a:ln w="1270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F6BD82-E7FC-4B71-A3B4-A6928C686EF2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81F1D9-B6FE-46A5-A18A-B28C1D5498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69843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535D07-9592-4B67-9A64-052EED121C5F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82F3ED-0CB5-4453-87B1-345E929F4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2164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Stormen Gudrun 2005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kartlägga det svenska samhällets sårbarhet för globala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klimatförändringar och de regionala och lokala konsekvenserna av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dessa förändringar samt bedöma kostnader för skador som klimatförändringarna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kan ge upphov till.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Risken för översvämningar, ras, skred och erosion ökar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många håll så mycket att förstärkta insatser för förebyggande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åtgärder är motiverade. Ett statligt klimatanpassningsanslag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bör inrättas som stöd för storskaliga kostnadskrävande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insatser.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Skogstillväxten ökar kraftigt, förutsättningarna för jordbruksproduktion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förbättras. Det krävs dock anpassningsåtgärder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att minimera skadorna och bevara den biologiska mångfalden.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Östersjön riskerar dramatiska förändringar av ekosystemen.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Klimatförändringarna förvärrar dagens situation och arbetet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med att minska utsläppen bör intensifieras.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Vattenkvaliteten i sjöar och vattendrag kommer att försämras,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vilket kräver insatser för att upprätthålla en god dricksvattenkvalitet.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Fjällen förbuskas till stor del och rennäringen och fjällturismen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kan drabbas.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Det varmare klimatet påverkar hälsan och leder till fler dödsfall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på grund av värmeböljor och ökad smittspridning.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945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4BA0A-3E5D-4F45-B96D-75976D339831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845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smtClean="0"/>
              <a:t>Vem eller vad är sårbar?</a:t>
            </a:r>
          </a:p>
          <a:p>
            <a:pPr>
              <a:spcBef>
                <a:spcPct val="0"/>
              </a:spcBef>
            </a:pPr>
            <a:r>
              <a:rPr lang="sv-SE" smtClean="0"/>
              <a:t>Varierar mellan olika grupper, kulturer. Permanenta eller i rörelse, kvinnor och män, generationer, stad eller på landsbygden. Sektorer, regioner, naturen</a:t>
            </a:r>
          </a:p>
          <a:p>
            <a:pPr>
              <a:spcBef>
                <a:spcPct val="0"/>
              </a:spcBef>
            </a:pPr>
            <a:r>
              <a:rPr lang="sv-SE" smtClean="0"/>
              <a:t>Vad är de sårbara inför?</a:t>
            </a:r>
          </a:p>
          <a:p>
            <a:pPr>
              <a:spcBef>
                <a:spcPct val="0"/>
              </a:spcBef>
            </a:pPr>
            <a:r>
              <a:rPr lang="sv-SE" smtClean="0"/>
              <a:t>	Extrema väder, långsamma påfrestning….</a:t>
            </a:r>
          </a:p>
          <a:p>
            <a:pPr>
              <a:spcBef>
                <a:spcPct val="0"/>
              </a:spcBef>
            </a:pPr>
            <a:r>
              <a:rPr lang="sv-SE" smtClean="0"/>
              <a:t>När är de sårbara?</a:t>
            </a:r>
          </a:p>
          <a:p>
            <a:pPr>
              <a:spcBef>
                <a:spcPct val="0"/>
              </a:spcBef>
            </a:pPr>
            <a:r>
              <a:rPr lang="sv-SE" smtClean="0"/>
              <a:t>	Idag? I framtiden? Säsongsvis, extremväder – under efter eller före?</a:t>
            </a:r>
          </a:p>
          <a:p>
            <a:pPr>
              <a:spcBef>
                <a:spcPct val="0"/>
              </a:spcBef>
            </a:pPr>
            <a:r>
              <a:rPr lang="sv-SE" smtClean="0"/>
              <a:t>Varför är de sårbara?</a:t>
            </a:r>
          </a:p>
          <a:p>
            <a:pPr>
              <a:spcBef>
                <a:spcPct val="0"/>
              </a:spcBef>
            </a:pPr>
            <a:r>
              <a:rPr lang="sv-SE" smtClean="0"/>
              <a:t>	Ofta flera faktorer som påverkar</a:t>
            </a:r>
          </a:p>
          <a:p>
            <a:pPr>
              <a:spcBef>
                <a:spcPct val="0"/>
              </a:spcBef>
            </a:pPr>
            <a:r>
              <a:rPr lang="sv-SE" smtClean="0"/>
              <a:t>Hur kan sårbarheten minskas?</a:t>
            </a:r>
          </a:p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51203" name="Platshållare för bildnumm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03230A-439C-400D-B1F7-5403EE353008}" type="slidenum">
              <a:rPr lang="sv-SE" sz="1200">
                <a:latin typeface="Calibri" pitchFamily="34" charset="0"/>
              </a:rPr>
              <a:pPr algn="r"/>
              <a:t>30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32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dirty="0" smtClean="0"/>
              <a:t>Vem eller vad är sårbar?</a:t>
            </a:r>
          </a:p>
          <a:p>
            <a:pPr>
              <a:spcBef>
                <a:spcPct val="0"/>
              </a:spcBef>
            </a:pPr>
            <a:r>
              <a:rPr lang="sv-SE" dirty="0" smtClean="0"/>
              <a:t>Varierar mellan olika grupper, kulturer. Permanenta eller i rörelse, kvinnor och män, generationer, stad eller på landsbygden. Sektorer, regioner, naturen</a:t>
            </a:r>
          </a:p>
          <a:p>
            <a:pPr>
              <a:spcBef>
                <a:spcPct val="0"/>
              </a:spcBef>
            </a:pPr>
            <a:r>
              <a:rPr lang="sv-SE" dirty="0" smtClean="0"/>
              <a:t>Vad är de sårbara inför?</a:t>
            </a:r>
          </a:p>
          <a:p>
            <a:pPr>
              <a:spcBef>
                <a:spcPct val="0"/>
              </a:spcBef>
            </a:pPr>
            <a:r>
              <a:rPr lang="sv-SE" dirty="0" smtClean="0"/>
              <a:t>	Extrema väder, långsamma påfrestning….</a:t>
            </a:r>
          </a:p>
          <a:p>
            <a:pPr>
              <a:spcBef>
                <a:spcPct val="0"/>
              </a:spcBef>
            </a:pPr>
            <a:r>
              <a:rPr lang="sv-SE" dirty="0" smtClean="0"/>
              <a:t>När är de sårbara?</a:t>
            </a:r>
          </a:p>
          <a:p>
            <a:pPr>
              <a:spcBef>
                <a:spcPct val="0"/>
              </a:spcBef>
            </a:pPr>
            <a:r>
              <a:rPr lang="sv-SE" dirty="0" smtClean="0"/>
              <a:t>	Idag? I framtiden? Säsongsvis, extremväder – under efter eller före?</a:t>
            </a:r>
          </a:p>
          <a:p>
            <a:pPr>
              <a:spcBef>
                <a:spcPct val="0"/>
              </a:spcBef>
            </a:pPr>
            <a:r>
              <a:rPr lang="sv-SE" dirty="0" smtClean="0"/>
              <a:t>Varför är de sårbara?</a:t>
            </a:r>
          </a:p>
          <a:p>
            <a:pPr>
              <a:spcBef>
                <a:spcPct val="0"/>
              </a:spcBef>
            </a:pPr>
            <a:r>
              <a:rPr lang="sv-SE" dirty="0" smtClean="0"/>
              <a:t>	Ofta flera faktorer som påverkar</a:t>
            </a:r>
          </a:p>
          <a:p>
            <a:pPr>
              <a:spcBef>
                <a:spcPct val="0"/>
              </a:spcBef>
            </a:pPr>
            <a:r>
              <a:rPr lang="sv-SE" dirty="0" smtClean="0"/>
              <a:t>Hur kan sårbarheten minskas?</a:t>
            </a:r>
          </a:p>
          <a:p>
            <a:pPr>
              <a:spcBef>
                <a:spcPct val="0"/>
              </a:spcBef>
            </a:pPr>
            <a:endParaRPr lang="sv-SE" dirty="0" smtClean="0"/>
          </a:p>
        </p:txBody>
      </p:sp>
      <p:sp>
        <p:nvSpPr>
          <p:cNvPr id="53251" name="Platshållare för bildnumm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9C89F4-93F7-4BF4-82E7-67623CDA97BF}" type="slidenum">
              <a:rPr lang="sv-SE" sz="1200">
                <a:latin typeface="Calibri" pitchFamily="34" charset="0"/>
              </a:rPr>
              <a:pPr algn="r"/>
              <a:t>32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26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Vem eller vad är sårbar?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Varierar mellan olika grupper, kulturer. Permanenta eller i rörelse, kvinnor och män, generationer, stad eller på landsbygden. Sektorer, regioner, naturen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Vad är de sårbara inför?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Extrema väder, långsamma påfrestning….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När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Idag? I framtiden? Säsongsvis, extremväder – under efter eller före?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Varför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Ofta flera faktorer som påverkar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Hur kan sårbarheten minskas?</a:t>
            </a:r>
          </a:p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5120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8375A-D128-4E4C-848D-DB7B11E83CDE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38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Klimatförändringar ger upphov till ekologiska och socioekonomiska effekter. Vissa av dom här redan synliga idag, polarisar som smälter, vegetationsförändringar och så vidare. 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Klimatet alltid ändrats</a:t>
            </a:r>
          </a:p>
          <a:p>
            <a:pPr eaLnBrk="1" hangingPunct="1">
              <a:spcBef>
                <a:spcPct val="0"/>
              </a:spcBef>
            </a:pPr>
            <a:endParaRPr lang="sv-SE" smtClean="0"/>
          </a:p>
          <a:p>
            <a:pPr eaLnBrk="1" hangingPunct="1">
              <a:spcBef>
                <a:spcPct val="0"/>
              </a:spcBef>
            </a:pPr>
            <a:r>
              <a:rPr lang="sv-SE" smtClean="0"/>
              <a:t>Klimatförändringar </a:t>
            </a:r>
            <a:r>
              <a:rPr lang="sv-SE" smtClean="0">
                <a:sym typeface="Wingdings" pitchFamily="2" charset="2"/>
              </a:rPr>
              <a:t></a:t>
            </a:r>
            <a:r>
              <a:rPr lang="sv-SE" smtClean="0"/>
              <a:t> extrema väder och naturkatastrofer – risker som redan finns idag och som väntas öka både i antal och omfattning. Värmeböljor, torrperioder, stormar.</a:t>
            </a:r>
          </a:p>
          <a:p>
            <a:pPr eaLnBrk="1" hangingPunct="1">
              <a:spcBef>
                <a:spcPct val="0"/>
              </a:spcBef>
            </a:pPr>
            <a:endParaRPr lang="sv-SE" smtClean="0"/>
          </a:p>
          <a:p>
            <a:pPr eaLnBrk="1" hangingPunct="1">
              <a:spcBef>
                <a:spcPct val="0"/>
              </a:spcBef>
            </a:pPr>
            <a:r>
              <a:rPr lang="sv-SE" smtClean="0"/>
              <a:t>Klimatförändringar </a:t>
            </a:r>
            <a:r>
              <a:rPr lang="sv-SE" smtClean="0">
                <a:sym typeface="Wingdings" pitchFamily="2" charset="2"/>
              </a:rPr>
              <a:t></a:t>
            </a:r>
            <a:r>
              <a:rPr lang="sv-SE" smtClean="0"/>
              <a:t> Långsam och gradvisa förändringar, temperaturförändringar som kanske ökar trycket i redan sårbara regioner, torrt blir torrare och blött blir blötare.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Med andra ord, effekter på samhället och i känsliga sektorer (bebyggelse, infrastruktur m.m.)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 </a:t>
            </a:r>
          </a:p>
        </p:txBody>
      </p:sp>
      <p:sp>
        <p:nvSpPr>
          <p:cNvPr id="1741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3DA93-1716-42B5-BA47-2BF228879364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68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Stormen Gudrun 2005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kartlägga det svenska samhällets sårbarhet för globala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klimatförändringar och de regionala och lokala konsekvenserna av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dessa förändringar samt bedöma kostnader för skador som klimatförändringarna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kan ge upphov till.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Risken för översvämningar, ras, skred och erosion ökar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många håll så mycket att förstärkta insatser för förebyggande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åtgärder är motiverade. Ett statligt klimatanpassningsanslag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bör inrättas som stöd för storskaliga kostnadskrävande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insatser.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Skogstillväxten ökar kraftigt, förutsättningarna för jordbruksproduktion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förbättras. Det krävs dock anpassningsåtgärder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att minimera skadorna och bevara den biologiska mångfalden.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Östersjön riskerar dramatiska förändringar av ekosystemen.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Klimatförändringarna förvärrar dagens situation och arbetet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med att minska utsläppen bör intensifieras.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Vattenkvaliteten i sjöar och vattendrag kommer att försämras,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vilket kräver insatser för att upprätthålla en god dricksvattenkvalitet.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Fjällen förbuskas till stor del och rennäringen och fjällturismen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kan drabbas.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Det varmare klimatet påverkar hälsan och leder till fler dödsfall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på grund av värmeböljor och ökad smittspridning.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9459" name="Platshållare för bildnumm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1CD36E8-4A98-423C-9BB2-00931CC99F92}" type="slidenum">
              <a:rPr lang="sv-SE" sz="1200">
                <a:latin typeface="+mn-lt"/>
              </a:rPr>
              <a:pPr algn="r">
                <a:defRPr/>
              </a:pPr>
              <a:t>10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91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smtClean="0"/>
              <a:t>Vem eller vad är sårbar?</a:t>
            </a:r>
          </a:p>
          <a:p>
            <a:pPr>
              <a:spcBef>
                <a:spcPct val="0"/>
              </a:spcBef>
            </a:pPr>
            <a:r>
              <a:rPr lang="sv-SE" smtClean="0"/>
              <a:t>Varierar mellan olika grupper, kulturer. Permanenta eller i rörelse, kvinnor och män, generationer, stad eller på landsbygden. Sektorer, regioner, naturen</a:t>
            </a:r>
          </a:p>
          <a:p>
            <a:pPr>
              <a:spcBef>
                <a:spcPct val="0"/>
              </a:spcBef>
            </a:pPr>
            <a:r>
              <a:rPr lang="sv-SE" smtClean="0"/>
              <a:t>Vad är de sårbara inför?</a:t>
            </a:r>
          </a:p>
          <a:p>
            <a:pPr>
              <a:spcBef>
                <a:spcPct val="0"/>
              </a:spcBef>
            </a:pPr>
            <a:r>
              <a:rPr lang="sv-SE" smtClean="0"/>
              <a:t>	Extrema väder, långsamma påfrestning….</a:t>
            </a:r>
          </a:p>
          <a:p>
            <a:pPr>
              <a:spcBef>
                <a:spcPct val="0"/>
              </a:spcBef>
            </a:pPr>
            <a:r>
              <a:rPr lang="sv-SE" smtClean="0"/>
              <a:t>När är de sårbara?</a:t>
            </a:r>
          </a:p>
          <a:p>
            <a:pPr>
              <a:spcBef>
                <a:spcPct val="0"/>
              </a:spcBef>
            </a:pPr>
            <a:r>
              <a:rPr lang="sv-SE" smtClean="0"/>
              <a:t>	Idag? I framtiden? Säsongsvis, extremväder – under efter eller före?</a:t>
            </a:r>
          </a:p>
          <a:p>
            <a:pPr>
              <a:spcBef>
                <a:spcPct val="0"/>
              </a:spcBef>
            </a:pPr>
            <a:r>
              <a:rPr lang="sv-SE" smtClean="0"/>
              <a:t>Varför är de sårbara?</a:t>
            </a:r>
          </a:p>
          <a:p>
            <a:pPr>
              <a:spcBef>
                <a:spcPct val="0"/>
              </a:spcBef>
            </a:pPr>
            <a:r>
              <a:rPr lang="sv-SE" smtClean="0"/>
              <a:t>	Ofta flera faktorer som påverkar</a:t>
            </a:r>
          </a:p>
          <a:p>
            <a:pPr>
              <a:spcBef>
                <a:spcPct val="0"/>
              </a:spcBef>
            </a:pPr>
            <a:r>
              <a:rPr lang="sv-SE" smtClean="0"/>
              <a:t>Hur kan sårbarheten minskas?</a:t>
            </a:r>
          </a:p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26627" name="Platshållare för bildnumm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AD5841-7A02-4748-8943-DA400F719965}" type="slidenum">
              <a:rPr lang="sv-SE" sz="1200">
                <a:latin typeface="Calibri" pitchFamily="34" charset="0"/>
              </a:rPr>
              <a:pPr algn="r"/>
              <a:t>13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54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Vem eller vad är sårbar?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Varierar mellan olika grupper, kulturer. Permanenta eller i rörelse, kvinnor och män, generationer, stad eller på landsbygden. Sektorer, regioner, naturen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Vad är de sårbara inför?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Extrema väder, långsamma påfrestning….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När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Idag? I framtiden? Säsongsvis, extremväder – under efter eller före?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Varför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Ofta flera faktorer som påverkar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Hur kan sårbarheten minskas?</a:t>
            </a:r>
          </a:p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4505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8ABF18-BC7B-43FB-BC51-9B5509660B02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Vem eller vad är sårbar?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Varierar mellan olika grupper, kulturer. Permanenta eller i rörelse, kvinnor och män, generationer, stad eller på landsbygden. Sektorer, regioner, naturen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Vad är de sårbara inför?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Extrema väder, långsamma påfrestning….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När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Idag? I framtiden? Säsongsvis, extremväder – under efter eller före?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Varför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Ofta flera faktorer som påverkar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Hur kan sårbarheten minskas?</a:t>
            </a:r>
          </a:p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49155" name="Platshållare för bildnumm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DB350D-C6FA-4835-BB5D-BB9B2B552468}" type="slidenum">
              <a:rPr lang="sv-SE" sz="1200">
                <a:latin typeface="Calibri" pitchFamily="34" charset="0"/>
              </a:rPr>
              <a:pPr algn="r"/>
              <a:t>26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37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Vem eller vad är sårbar?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Varierar mellan olika grupper, kulturer. Permanenta eller i rörelse, kvinnor och män, generationer, stad eller på landsbygden. Sektorer, regioner, naturen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Vad är de sårbara inför?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Extrema väder, långsamma påfrestning….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När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Idag? I framtiden? Säsongsvis, extremväder – under efter eller före?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Varför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Ofta flera faktorer som påverkar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Hur kan sårbarheten minskas?</a:t>
            </a:r>
          </a:p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49155" name="Platshållare för bildnumm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DB350D-C6FA-4835-BB5D-BB9B2B552468}" type="slidenum">
              <a:rPr lang="sv-SE" sz="1200">
                <a:latin typeface="Calibri" pitchFamily="34" charset="0"/>
              </a:rPr>
              <a:pPr algn="r"/>
              <a:t>27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88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Vem eller vad är sårbar?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Varierar mellan olika grupper, kulturer. Permanenta eller i rörelse, kvinnor och män, generationer, stad eller på landsbygden. Sektorer, regioner, naturen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Vad är de sårbara inför?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Extrema väder, långsamma påfrestning….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När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Idag? I framtiden? Säsongsvis, extremväder – under efter eller före?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Varför är de sårbara?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Ofta flera faktorer som påverkar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Hur kan sårbarheten minskas?</a:t>
            </a:r>
          </a:p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49155" name="Platshållare för bildnumm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DB350D-C6FA-4835-BB5D-BB9B2B552468}" type="slidenum">
              <a:rPr lang="sv-SE" sz="1200">
                <a:latin typeface="Calibri" pitchFamily="34" charset="0"/>
              </a:rPr>
              <a:pPr algn="r"/>
              <a:t>28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53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smtClean="0"/>
              <a:t>Vem eller vad är sårbar?</a:t>
            </a:r>
          </a:p>
          <a:p>
            <a:pPr>
              <a:spcBef>
                <a:spcPct val="0"/>
              </a:spcBef>
            </a:pPr>
            <a:r>
              <a:rPr lang="sv-SE" smtClean="0"/>
              <a:t>Varierar mellan olika grupper, kulturer. Permanenta eller i rörelse, kvinnor och män, generationer, stad eller på landsbygden. Sektorer, regioner, naturen</a:t>
            </a:r>
          </a:p>
          <a:p>
            <a:pPr>
              <a:spcBef>
                <a:spcPct val="0"/>
              </a:spcBef>
            </a:pPr>
            <a:r>
              <a:rPr lang="sv-SE" smtClean="0"/>
              <a:t>Vad är de sårbara inför?</a:t>
            </a:r>
          </a:p>
          <a:p>
            <a:pPr>
              <a:spcBef>
                <a:spcPct val="0"/>
              </a:spcBef>
            </a:pPr>
            <a:r>
              <a:rPr lang="sv-SE" smtClean="0"/>
              <a:t>	Extrema väder, långsamma påfrestning….</a:t>
            </a:r>
          </a:p>
          <a:p>
            <a:pPr>
              <a:spcBef>
                <a:spcPct val="0"/>
              </a:spcBef>
            </a:pPr>
            <a:r>
              <a:rPr lang="sv-SE" smtClean="0"/>
              <a:t>När är de sårbara?</a:t>
            </a:r>
          </a:p>
          <a:p>
            <a:pPr>
              <a:spcBef>
                <a:spcPct val="0"/>
              </a:spcBef>
            </a:pPr>
            <a:r>
              <a:rPr lang="sv-SE" smtClean="0"/>
              <a:t>	Idag? I framtiden? Säsongsvis, extremväder – under efter eller före?</a:t>
            </a:r>
          </a:p>
          <a:p>
            <a:pPr>
              <a:spcBef>
                <a:spcPct val="0"/>
              </a:spcBef>
            </a:pPr>
            <a:r>
              <a:rPr lang="sv-SE" smtClean="0"/>
              <a:t>Varför är de sårbara?</a:t>
            </a:r>
          </a:p>
          <a:p>
            <a:pPr>
              <a:spcBef>
                <a:spcPct val="0"/>
              </a:spcBef>
            </a:pPr>
            <a:r>
              <a:rPr lang="sv-SE" smtClean="0"/>
              <a:t>	Ofta flera faktorer som påverkar</a:t>
            </a:r>
          </a:p>
          <a:p>
            <a:pPr>
              <a:spcBef>
                <a:spcPct val="0"/>
              </a:spcBef>
            </a:pPr>
            <a:r>
              <a:rPr lang="sv-SE" smtClean="0"/>
              <a:t>Hur kan sårbarheten minskas?</a:t>
            </a:r>
          </a:p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51203" name="Platshållare för bildnumm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03230A-439C-400D-B1F7-5403EE353008}" type="slidenum">
              <a:rPr lang="sv-SE" sz="1200">
                <a:latin typeface="Calibri" pitchFamily="34" charset="0"/>
              </a:rPr>
              <a:pPr algn="r"/>
              <a:t>29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7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1FC9-720D-4B16-9849-F21CE3C699E8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3D0F-42FE-46E4-8F2E-DFC7E7AB38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5496-F8F7-48F7-A949-092F7F273937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9B1F-37D7-4A1A-B88E-99EDDB9F76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216B-CEE8-4110-AFEA-21D94FF43DDB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AE14-CB6E-468B-8B35-0DB8C1F561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3634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9ECC-EEB7-40DD-8BCE-287443BCBDB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55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7C036-5216-45AB-8355-6C61608662F7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489B-607C-493D-864B-DA92A57E76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19E1-8D8D-4F19-8549-911D2849A958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83C6-5B6E-4D4F-9FD8-BF1EB1ACFD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7DE7-E13E-4D49-87C7-3E7ABD50D404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A4D7-8827-4AFC-86FE-2ABA70BD08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3C6A-0D0B-4ACD-92B4-29341C26390C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14-0E9E-4E35-BB78-C521481F85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D6E-7E6B-48E3-9500-DF2738F4DF43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AEDB-1B70-4096-98C0-45D29C62ED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6569-8D73-4468-8A2C-0570AE3F5F0B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1463-2D41-40BB-A35D-281EDBADBE0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7EA9-F1B7-4E1D-BCEC-368B2BC471E1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7806-8F7D-4E54-9D1C-A39656081D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8BBB-9E5A-4175-B8B6-80C4DAF507B0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7C28-932D-4098-8453-CE24AAE43D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867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CADD0-1E61-497E-BB8E-9E283C6D4260}" type="datetimeFigureOut">
              <a:rPr lang="sv-SE"/>
              <a:pPr>
                <a:defRPr/>
              </a:pPr>
              <a:t>2015-05-28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76494-DA89-47DD-B9A7-76144A2EAB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oleObject" Target="../embeddings/oleObject3.bin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pr.s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liu.se/owa/redir.aspx?SURL=zwAT6LxtJk4LR1xLDDsUIAnsxQnDE37tLidnRW7lMwX7LFcIlmbSCGgAdAB0AHAAOgAvAC8AdwB3AHcALgBrAGwAaQBtAGEAdABhAG4AcABhAHMAcwBuAGkAbgBnAC4AcwBlAC8AYQB0AGcAYQByAGQAZQByAC0AYgBlAHQAYQA.&amp;URL=http://www.klimatanpassning.se/atgarder-beta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mailto:anna.c.jonsson@liu.se" TargetMode="Externa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tshållare för innehåll 2"/>
          <p:cNvSpPr>
            <a:spLocks noGrp="1"/>
          </p:cNvSpPr>
          <p:nvPr>
            <p:ph idx="1"/>
          </p:nvPr>
        </p:nvSpPr>
        <p:spPr>
          <a:xfrm>
            <a:off x="5436096" y="4693484"/>
            <a:ext cx="4179051" cy="114123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2800" i="1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i="1" dirty="0" smtClean="0">
                <a:solidFill>
                  <a:srgbClr val="376092"/>
                </a:solidFill>
              </a:rPr>
              <a:t>Anna C. Jonsson</a:t>
            </a:r>
            <a:endParaRPr lang="sv-SE" dirty="0" smtClean="0">
              <a:solidFill>
                <a:srgbClr val="376092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sv-SE" dirty="0" smtClean="0"/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 cstate="print"/>
          <a:srcRect r="1717" b="9599"/>
          <a:stretch>
            <a:fillRect/>
          </a:stretch>
        </p:blipFill>
        <p:spPr bwMode="auto">
          <a:xfrm>
            <a:off x="-7938" y="5842000"/>
            <a:ext cx="91519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4767124" y="6170096"/>
            <a:ext cx="4168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Dept. of Environmental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Change</a:t>
            </a:r>
          </a:p>
        </p:txBody>
      </p:sp>
      <p:sp>
        <p:nvSpPr>
          <p:cNvPr id="6" name="Underrubrik 2"/>
          <p:cNvSpPr txBox="1">
            <a:spLocks/>
          </p:cNvSpPr>
          <p:nvPr/>
        </p:nvSpPr>
        <p:spPr bwMode="auto">
          <a:xfrm>
            <a:off x="341814" y="1015730"/>
            <a:ext cx="8756678" cy="208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Vulnerability and Adaption to Heat in Cities: Perspective and Perceptions of Adaptation Decision-Makers in Sweden, case Gothenburg</a:t>
            </a:r>
          </a:p>
          <a:p>
            <a:pPr marL="514350" indent="-514350">
              <a:buFont typeface="+mj-lt"/>
              <a:buAutoNum type="arabicPeriod"/>
            </a:pPr>
            <a:endParaRPr lang="sv-SE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Guidebook for Integrated Assessment and Management of Vulnerability to Climate Change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7" name="Underrubrik 2"/>
          <p:cNvSpPr txBox="1">
            <a:spLocks/>
          </p:cNvSpPr>
          <p:nvPr/>
        </p:nvSpPr>
        <p:spPr bwMode="auto">
          <a:xfrm>
            <a:off x="1475656" y="0"/>
            <a:ext cx="7200800" cy="57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i="1" dirty="0" smtClean="0"/>
              <a:t>New Orleans-visit to Gothenburg 28/5 2015</a:t>
            </a:r>
          </a:p>
          <a:p>
            <a:endParaRPr lang="sv-SE" i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97" y="5037762"/>
            <a:ext cx="2579718" cy="6509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sz="4000" b="1" dirty="0" smtClean="0">
                <a:solidFill>
                  <a:srgbClr val="4C639A"/>
                </a:solidFill>
              </a:rPr>
              <a:t>Adaptation to heat in Sweden?</a:t>
            </a:r>
          </a:p>
        </p:txBody>
      </p:sp>
      <p:pic>
        <p:nvPicPr>
          <p:cNvPr id="58372" name="Picture 10" descr="ANd9GcRnaZE7TSD_EXB0xtqMWHRqudyDuv8vdWwRQSpvVyPsAODzP7nw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4342064" cy="32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anpassningsstrate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151" y="4149080"/>
            <a:ext cx="3801000" cy="252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474168" y="1417340"/>
            <a:ext cx="6720408" cy="1143000"/>
          </a:xfrm>
        </p:spPr>
        <p:txBody>
          <a:bodyPr/>
          <a:lstStyle/>
          <a:p>
            <a:pPr eaLnBrk="1" hangingPunct="1"/>
            <a:r>
              <a:rPr lang="sv-SE" sz="3600" dirty="0" err="1" smtClean="0"/>
              <a:t>sensitivity</a:t>
            </a:r>
            <a:r>
              <a:rPr lang="sv-SE" sz="3600" dirty="0" smtClean="0"/>
              <a:t> …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1187624" y="1988840"/>
            <a:ext cx="7293496" cy="409391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sv-SE" b="1" dirty="0" smtClean="0"/>
          </a:p>
          <a:p>
            <a:pPr eaLnBrk="1" hangingPunct="1">
              <a:buFont typeface="Arial" charset="0"/>
              <a:buNone/>
            </a:pPr>
            <a:endParaRPr lang="sv-SE" b="1" dirty="0" smtClean="0"/>
          </a:p>
          <a:p>
            <a:pPr eaLnBrk="1" hangingPunct="1">
              <a:buFont typeface="Arial" charset="0"/>
              <a:buNone/>
            </a:pPr>
            <a:endParaRPr lang="sv-SE" b="1" dirty="0" smtClean="0"/>
          </a:p>
          <a:p>
            <a:pPr eaLnBrk="1" hangingPunct="1">
              <a:buFont typeface="Arial" charset="0"/>
              <a:buNone/>
            </a:pPr>
            <a:endParaRPr lang="sv-SE" b="1" dirty="0" smtClean="0"/>
          </a:p>
          <a:p>
            <a:pPr eaLnBrk="1" hangingPunct="1">
              <a:buFont typeface="Arial" charset="0"/>
              <a:buNone/>
            </a:pPr>
            <a:endParaRPr lang="sv-SE" b="1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52303"/>
            <a:ext cx="6228184" cy="30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884784" y="3573016"/>
            <a:ext cx="20310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000" dirty="0" err="1" smtClean="0">
                <a:latin typeface="Calibri" pitchFamily="34" charset="0"/>
              </a:rPr>
              <a:t>Illness</a:t>
            </a:r>
            <a:r>
              <a:rPr lang="sv-SE" sz="2000" dirty="0" smtClean="0">
                <a:latin typeface="Calibri" pitchFamily="34" charset="0"/>
              </a:rPr>
              <a:t> </a:t>
            </a:r>
            <a:r>
              <a:rPr lang="sv-SE" sz="2000" dirty="0" err="1" smtClean="0">
                <a:latin typeface="Calibri" pitchFamily="34" charset="0"/>
              </a:rPr>
              <a:t>indicator</a:t>
            </a:r>
            <a:r>
              <a:rPr lang="sv-SE" sz="2000" dirty="0" smtClean="0">
                <a:latin typeface="Calibri" pitchFamily="34" charset="0"/>
              </a:rPr>
              <a:t> </a:t>
            </a:r>
            <a:endParaRPr lang="sv-SE" sz="2000" dirty="0">
              <a:latin typeface="Calibri" pitchFamily="34" charset="0"/>
            </a:endParaRPr>
          </a:p>
          <a:p>
            <a:r>
              <a:rPr lang="sv-SE" sz="2000" dirty="0">
                <a:latin typeface="Calibri" pitchFamily="34" charset="0"/>
              </a:rPr>
              <a:t>Lundby 2010</a:t>
            </a:r>
          </a:p>
          <a:p>
            <a:r>
              <a:rPr lang="sv-SE" sz="2000" dirty="0">
                <a:latin typeface="Calibri" pitchFamily="34" charset="0"/>
              </a:rPr>
              <a:t>16-64 år</a:t>
            </a:r>
            <a:endParaRPr lang="en-US" sz="2000" dirty="0"/>
          </a:p>
        </p:txBody>
      </p:sp>
      <p:pic>
        <p:nvPicPr>
          <p:cNvPr id="6150" name="Picture 6" descr="stadsledningskontoret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472" y="5106516"/>
            <a:ext cx="1421363" cy="33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4283968" y="580526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+mn-lt"/>
              </a:rPr>
              <a:t>Genomsnitt antal sjukdagar per person och år</a:t>
            </a:r>
            <a:endParaRPr lang="sv-SE" sz="1200" dirty="0">
              <a:latin typeface="+mn-lt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0" y="0"/>
            <a:ext cx="42497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3600" b="1" dirty="0" err="1">
                <a:solidFill>
                  <a:srgbClr val="4C639A"/>
                </a:solidFill>
                <a:latin typeface="Calibri" pitchFamily="34" charset="0"/>
              </a:rPr>
              <a:t>Earlier</a:t>
            </a:r>
            <a:r>
              <a:rPr lang="sv-SE" sz="3600" b="1" dirty="0">
                <a:solidFill>
                  <a:srgbClr val="4C639A"/>
                </a:solidFill>
                <a:latin typeface="Calibri" pitchFamily="34" charset="0"/>
              </a:rPr>
              <a:t> </a:t>
            </a:r>
            <a:r>
              <a:rPr lang="sv-SE" sz="3600" b="1" dirty="0" err="1">
                <a:solidFill>
                  <a:srgbClr val="4C639A"/>
                </a:solidFill>
                <a:latin typeface="Calibri" pitchFamily="34" charset="0"/>
              </a:rPr>
              <a:t>approaches</a:t>
            </a:r>
            <a:endParaRPr lang="sv-SE" sz="3600" dirty="0">
              <a:latin typeface="Calibri" pitchFamily="34" charset="0"/>
            </a:endParaRPr>
          </a:p>
        </p:txBody>
      </p:sp>
      <p:sp>
        <p:nvSpPr>
          <p:cNvPr id="9" name="Platshållare för innehåll 5"/>
          <p:cNvSpPr txBox="1">
            <a:spLocks/>
          </p:cNvSpPr>
          <p:nvPr/>
        </p:nvSpPr>
        <p:spPr bwMode="auto">
          <a:xfrm>
            <a:off x="323850" y="620713"/>
            <a:ext cx="7632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sv-SE" sz="2800" smtClean="0"/>
              <a:t>Epidemology, GIS, statistics and manuals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29865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10024" y="3460424"/>
            <a:ext cx="2393824" cy="12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000" dirty="0" err="1">
                <a:latin typeface="Calibri" pitchFamily="34" charset="0"/>
              </a:rPr>
              <a:t>Income</a:t>
            </a:r>
            <a:r>
              <a:rPr lang="sv-SE" sz="2000" dirty="0">
                <a:latin typeface="Calibri" pitchFamily="34" charset="0"/>
              </a:rPr>
              <a:t> distribution Lundby, Gothenburg 2009, 20-64 </a:t>
            </a:r>
            <a:r>
              <a:rPr lang="sv-SE" sz="2000" dirty="0" err="1">
                <a:latin typeface="Calibri" pitchFamily="34" charset="0"/>
              </a:rPr>
              <a:t>years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4911254" cy="32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tadsledningskontoret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15985"/>
            <a:ext cx="1549055" cy="36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212177" y="1107282"/>
            <a:ext cx="80648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sv-SE" sz="3600" dirty="0" smtClean="0"/>
              <a:t>… and adaptive </a:t>
            </a:r>
            <a:r>
              <a:rPr lang="sv-SE" sz="3600" dirty="0" err="1" smtClean="0"/>
              <a:t>capacity</a:t>
            </a:r>
            <a:endParaRPr lang="sv-SE" sz="3600" dirty="0" smtClean="0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0" y="0"/>
            <a:ext cx="42497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3600" b="1" dirty="0" err="1">
                <a:solidFill>
                  <a:srgbClr val="4C639A"/>
                </a:solidFill>
                <a:latin typeface="Calibri" pitchFamily="34" charset="0"/>
              </a:rPr>
              <a:t>Earlier</a:t>
            </a:r>
            <a:r>
              <a:rPr lang="sv-SE" sz="3600" b="1" dirty="0">
                <a:solidFill>
                  <a:srgbClr val="4C639A"/>
                </a:solidFill>
                <a:latin typeface="Calibri" pitchFamily="34" charset="0"/>
              </a:rPr>
              <a:t> </a:t>
            </a:r>
            <a:r>
              <a:rPr lang="sv-SE" sz="3600" b="1" dirty="0" err="1">
                <a:solidFill>
                  <a:srgbClr val="4C639A"/>
                </a:solidFill>
                <a:latin typeface="Calibri" pitchFamily="34" charset="0"/>
              </a:rPr>
              <a:t>approaches</a:t>
            </a:r>
            <a:endParaRPr lang="sv-SE" sz="3600" dirty="0">
              <a:latin typeface="Calibri" pitchFamily="34" charset="0"/>
            </a:endParaRPr>
          </a:p>
        </p:txBody>
      </p:sp>
      <p:sp>
        <p:nvSpPr>
          <p:cNvPr id="12" name="Platshållare för innehåll 5"/>
          <p:cNvSpPr txBox="1">
            <a:spLocks/>
          </p:cNvSpPr>
          <p:nvPr/>
        </p:nvSpPr>
        <p:spPr bwMode="auto">
          <a:xfrm>
            <a:off x="212177" y="530666"/>
            <a:ext cx="7632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sv-SE" sz="2800" dirty="0" err="1" smtClean="0"/>
              <a:t>Epidemology</a:t>
            </a:r>
            <a:r>
              <a:rPr lang="sv-SE" sz="2800" dirty="0" smtClean="0"/>
              <a:t>, GIS, </a:t>
            </a:r>
            <a:r>
              <a:rPr lang="sv-SE" sz="2800" dirty="0" err="1" smtClean="0"/>
              <a:t>statistics</a:t>
            </a:r>
            <a:r>
              <a:rPr lang="sv-SE" sz="2800" dirty="0" smtClean="0"/>
              <a:t> and manuals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7952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latshållare för innehåll 5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7632700" cy="720725"/>
          </a:xfrm>
        </p:spPr>
        <p:txBody>
          <a:bodyPr/>
          <a:lstStyle/>
          <a:p>
            <a:pPr>
              <a:buNone/>
            </a:pPr>
            <a:r>
              <a:rPr lang="sv-SE" sz="2800" dirty="0" err="1" smtClean="0"/>
              <a:t>Epidemology</a:t>
            </a:r>
            <a:r>
              <a:rPr lang="sv-SE" sz="2800" dirty="0" smtClean="0"/>
              <a:t>, GIS, </a:t>
            </a:r>
            <a:r>
              <a:rPr lang="sv-SE" sz="2800" dirty="0" err="1" smtClean="0"/>
              <a:t>statistics</a:t>
            </a:r>
            <a:r>
              <a:rPr lang="sv-SE" sz="2800" dirty="0" smtClean="0"/>
              <a:t> and manuals</a:t>
            </a:r>
          </a:p>
          <a:p>
            <a:endParaRPr lang="sv-SE" dirty="0" smtClean="0"/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49" y="1484784"/>
            <a:ext cx="7071629" cy="43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2"/>
          <p:cNvSpPr>
            <a:spLocks/>
          </p:cNvSpPr>
          <p:nvPr/>
        </p:nvSpPr>
        <p:spPr bwMode="auto">
          <a:xfrm>
            <a:off x="0" y="0"/>
            <a:ext cx="42497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3600" b="1" dirty="0" err="1">
                <a:solidFill>
                  <a:srgbClr val="4C639A"/>
                </a:solidFill>
                <a:latin typeface="Calibri" pitchFamily="34" charset="0"/>
              </a:rPr>
              <a:t>Earlier</a:t>
            </a:r>
            <a:r>
              <a:rPr lang="sv-SE" sz="3600" b="1" dirty="0">
                <a:solidFill>
                  <a:srgbClr val="4C639A"/>
                </a:solidFill>
                <a:latin typeface="Calibri" pitchFamily="34" charset="0"/>
              </a:rPr>
              <a:t> </a:t>
            </a:r>
            <a:r>
              <a:rPr lang="sv-SE" sz="3600" b="1" dirty="0" err="1">
                <a:solidFill>
                  <a:srgbClr val="4C639A"/>
                </a:solidFill>
                <a:latin typeface="Calibri" pitchFamily="34" charset="0"/>
              </a:rPr>
              <a:t>approaches</a:t>
            </a:r>
            <a:endParaRPr lang="sv-SE" sz="3600" dirty="0">
              <a:latin typeface="Calibri" pitchFamily="34" charset="0"/>
            </a:endParaRP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539552" y="5407331"/>
            <a:ext cx="28860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000" dirty="0" smtClean="0">
                <a:latin typeface="Calibri" pitchFamily="34" charset="0"/>
              </a:rPr>
              <a:t>(Botkyrka</a:t>
            </a:r>
            <a:r>
              <a:rPr lang="sv-SE" sz="2000" dirty="0">
                <a:latin typeface="Calibri" pitchFamily="34" charset="0"/>
              </a:rPr>
              <a:t>, </a:t>
            </a:r>
            <a:r>
              <a:rPr lang="sv-SE" sz="2000" dirty="0" smtClean="0">
                <a:latin typeface="Calibri" pitchFamily="34" charset="0"/>
              </a:rPr>
              <a:t>2011)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3" y="194859"/>
            <a:ext cx="8964487" cy="1143000"/>
          </a:xfrm>
        </p:spPr>
        <p:txBody>
          <a:bodyPr rtlCol="0">
            <a:noAutofit/>
          </a:bodyPr>
          <a:lstStyle/>
          <a:p>
            <a:pPr marL="0" indent="0" eaLnBrk="1" hangingPunct="1"/>
            <a:r>
              <a:rPr lang="en-GB" sz="4000" b="1" dirty="0" smtClean="0">
                <a:solidFill>
                  <a:srgbClr val="376092"/>
                </a:solidFill>
              </a:rPr>
              <a:t>THE </a:t>
            </a:r>
            <a:r>
              <a:rPr lang="en-GB" sz="4000" b="1" dirty="0">
                <a:solidFill>
                  <a:srgbClr val="376092"/>
                </a:solidFill>
              </a:rPr>
              <a:t>VULNERABILITY </a:t>
            </a:r>
            <a:r>
              <a:rPr lang="en-GB" sz="4000" b="1" dirty="0" smtClean="0">
                <a:solidFill>
                  <a:srgbClr val="376092"/>
                </a:solidFill>
              </a:rPr>
              <a:t>FACTOR </a:t>
            </a:r>
            <a:r>
              <a:rPr lang="en-GB" sz="4000" b="1" dirty="0">
                <a:solidFill>
                  <a:srgbClr val="376092"/>
                </a:solidFill>
              </a:rPr>
              <a:t>CARD GAME </a:t>
            </a:r>
            <a:endParaRPr lang="sv-SE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849759" y="1266911"/>
            <a:ext cx="7707409" cy="3744912"/>
          </a:xfrm>
        </p:spPr>
        <p:txBody>
          <a:bodyPr/>
          <a:lstStyle/>
          <a:p>
            <a:r>
              <a:rPr lang="sv-SE" sz="2800" dirty="0" err="1" smtClean="0"/>
              <a:t>Used</a:t>
            </a:r>
            <a:r>
              <a:rPr lang="sv-SE" sz="2800" dirty="0" smtClean="0"/>
              <a:t> in research: </a:t>
            </a:r>
            <a:r>
              <a:rPr lang="sv-SE" sz="2800" dirty="0"/>
              <a:t>(</a:t>
            </a:r>
            <a:r>
              <a:rPr lang="sv-SE" sz="2800" b="1" dirty="0" smtClean="0"/>
              <a:t>Jonsson and Lundgren</a:t>
            </a:r>
            <a:r>
              <a:rPr lang="sv-SE" sz="2800" dirty="0" smtClean="0"/>
              <a:t>, 2014)</a:t>
            </a:r>
            <a:r>
              <a:rPr lang="sv-SE" sz="2800" i="1" dirty="0" smtClean="0"/>
              <a:t>.</a:t>
            </a:r>
          </a:p>
          <a:p>
            <a:r>
              <a:rPr lang="sv-SE" sz="2800" dirty="0" err="1" smtClean="0"/>
              <a:t>Tried</a:t>
            </a:r>
            <a:r>
              <a:rPr lang="sv-SE" sz="2800" dirty="0" smtClean="0"/>
              <a:t> </a:t>
            </a:r>
            <a:r>
              <a:rPr lang="sv-SE" sz="2800" dirty="0" err="1" smtClean="0"/>
              <a:t>out</a:t>
            </a:r>
            <a:r>
              <a:rPr lang="sv-SE" sz="2800" dirty="0" smtClean="0"/>
              <a:t> in </a:t>
            </a:r>
            <a:r>
              <a:rPr lang="sv-SE" sz="2800" dirty="0" err="1" smtClean="0"/>
              <a:t>five</a:t>
            </a:r>
            <a:r>
              <a:rPr lang="sv-SE" sz="2800" dirty="0" smtClean="0"/>
              <a:t> focus </a:t>
            </a:r>
            <a:r>
              <a:rPr lang="sv-SE" sz="2800" dirty="0" err="1" smtClean="0"/>
              <a:t>groups</a:t>
            </a:r>
            <a:r>
              <a:rPr lang="sv-SE" sz="2800" dirty="0" smtClean="0"/>
              <a:t> in City </a:t>
            </a:r>
            <a:r>
              <a:rPr lang="sv-SE" sz="2800" dirty="0" err="1" smtClean="0"/>
              <a:t>of</a:t>
            </a:r>
            <a:r>
              <a:rPr lang="sv-SE" sz="2800" dirty="0" smtClean="0"/>
              <a:t> Gothenburg</a:t>
            </a:r>
          </a:p>
          <a:p>
            <a:pPr lvl="1" eaLnBrk="1" hangingPunct="1"/>
            <a:r>
              <a:rPr lang="en-GB" b="1" dirty="0"/>
              <a:t>“Hard planners”</a:t>
            </a:r>
            <a:endParaRPr lang="en-US" sz="4400" dirty="0"/>
          </a:p>
          <a:p>
            <a:pPr lvl="1" eaLnBrk="1" hangingPunct="1"/>
            <a:r>
              <a:rPr lang="en-GB" b="1" dirty="0"/>
              <a:t>“Soft planners”</a:t>
            </a:r>
            <a:endParaRPr lang="en-US" sz="4400" dirty="0"/>
          </a:p>
          <a:p>
            <a:pPr lvl="1" eaLnBrk="1" hangingPunct="1"/>
            <a:r>
              <a:rPr lang="en-GB" b="1" dirty="0"/>
              <a:t>Staff in child care </a:t>
            </a:r>
            <a:endParaRPr lang="en-US" sz="4400" dirty="0"/>
          </a:p>
          <a:p>
            <a:pPr lvl="1" eaLnBrk="1" hangingPunct="1"/>
            <a:r>
              <a:rPr lang="en-GB" b="1" dirty="0"/>
              <a:t>Staff in elderly/health care</a:t>
            </a:r>
            <a:endParaRPr lang="en-US" sz="4400" dirty="0"/>
          </a:p>
          <a:p>
            <a:pPr lvl="1" eaLnBrk="1" hangingPunct="1"/>
            <a:r>
              <a:rPr lang="en-GB" b="1" dirty="0"/>
              <a:t>Elderly</a:t>
            </a:r>
            <a:endParaRPr lang="en-US" sz="4400" dirty="0"/>
          </a:p>
          <a:p>
            <a:pPr lvl="1"/>
            <a:endParaRPr lang="sv-SE" dirty="0" smtClean="0"/>
          </a:p>
          <a:p>
            <a:pPr eaLnBrk="1" hangingPunct="1"/>
            <a:endParaRPr lang="sv-SE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273" y="3802148"/>
            <a:ext cx="3744912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495886"/>
            <a:ext cx="3429000" cy="22415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77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488341" y="1532256"/>
            <a:ext cx="5976937" cy="3744912"/>
          </a:xfrm>
        </p:spPr>
        <p:txBody>
          <a:bodyPr/>
          <a:lstStyle/>
          <a:p>
            <a:pPr eaLnBrk="1" hangingPunct="1"/>
            <a:r>
              <a:rPr lang="sv-SE" dirty="0" err="1" smtClean="0"/>
              <a:t>Tool</a:t>
            </a:r>
            <a:r>
              <a:rPr lang="sv-SE" dirty="0" smtClean="0"/>
              <a:t> to </a:t>
            </a:r>
            <a:r>
              <a:rPr lang="sv-SE" dirty="0" err="1" smtClean="0"/>
              <a:t>study</a:t>
            </a:r>
            <a:r>
              <a:rPr lang="sv-SE" dirty="0" smtClean="0"/>
              <a:t> the </a:t>
            </a:r>
            <a:r>
              <a:rPr lang="en-US" dirty="0" smtClean="0"/>
              <a:t>Perspective </a:t>
            </a:r>
            <a:r>
              <a:rPr lang="en-US" dirty="0"/>
              <a:t>and Perceptions of Adaptation Decision-Makers </a:t>
            </a:r>
            <a:endParaRPr lang="sv-SE" dirty="0" smtClean="0"/>
          </a:p>
          <a:p>
            <a:pPr eaLnBrk="1" hangingPunct="1"/>
            <a:r>
              <a:rPr lang="sv-SE" dirty="0" err="1" smtClean="0"/>
              <a:t>Boundary</a:t>
            </a:r>
            <a:r>
              <a:rPr lang="sv-SE" dirty="0" smtClean="0"/>
              <a:t> </a:t>
            </a:r>
            <a:r>
              <a:rPr lang="sv-SE" dirty="0" err="1" smtClean="0"/>
              <a:t>object</a:t>
            </a:r>
            <a:r>
              <a:rPr lang="sv-SE" dirty="0" smtClean="0"/>
              <a:t> to </a:t>
            </a:r>
            <a:r>
              <a:rPr lang="sv-SE" dirty="0" err="1" smtClean="0"/>
              <a:t>facilitate</a:t>
            </a:r>
            <a:r>
              <a:rPr lang="sv-SE" dirty="0" smtClean="0"/>
              <a:t> </a:t>
            </a:r>
            <a:r>
              <a:rPr lang="sv-SE" dirty="0" err="1" smtClean="0"/>
              <a:t>bottom-up</a:t>
            </a:r>
            <a:r>
              <a:rPr lang="sv-SE" dirty="0" smtClean="0"/>
              <a:t> </a:t>
            </a:r>
            <a:r>
              <a:rPr lang="sv-SE" dirty="0" err="1" smtClean="0"/>
              <a:t>deliberations</a:t>
            </a:r>
            <a:r>
              <a:rPr lang="sv-SE" dirty="0" smtClean="0"/>
              <a:t> on </a:t>
            </a:r>
            <a:r>
              <a:rPr lang="sv-SE" dirty="0" err="1" smtClean="0"/>
              <a:t>vulnerability</a:t>
            </a:r>
            <a:r>
              <a:rPr lang="sv-SE" dirty="0" smtClean="0"/>
              <a:t> and adaptation </a:t>
            </a:r>
            <a:r>
              <a:rPr lang="sv-SE" dirty="0" err="1" smtClean="0"/>
              <a:t>strategies</a:t>
            </a:r>
            <a:endParaRPr lang="sv-SE" dirty="0" smtClean="0"/>
          </a:p>
          <a:p>
            <a:pPr eaLnBrk="1" hangingPunct="1"/>
            <a:r>
              <a:rPr lang="sv-SE" dirty="0" err="1" smtClean="0"/>
              <a:t>Educational</a:t>
            </a:r>
            <a:r>
              <a:rPr lang="sv-SE" dirty="0" smtClean="0"/>
              <a:t> game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880" y="3414549"/>
            <a:ext cx="3744912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434759"/>
            <a:ext cx="3429000" cy="22415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79513" y="194859"/>
            <a:ext cx="8964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4000" b="1" smtClean="0">
                <a:solidFill>
                  <a:srgbClr val="376092"/>
                </a:solidFill>
              </a:rPr>
              <a:t>THE VULNERABILITY FACTOR CARD GAME </a:t>
            </a:r>
            <a:endParaRPr lang="sv-SE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ubrik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1347788"/>
          </a:xfrm>
        </p:spPr>
        <p:txBody>
          <a:bodyPr/>
          <a:lstStyle/>
          <a:p>
            <a:pPr eaLnBrk="1" hangingPunct="1"/>
            <a:r>
              <a:rPr lang="sv-SE" sz="4000" b="1" smtClean="0">
                <a:solidFill>
                  <a:srgbClr val="376092"/>
                </a:solidFill>
              </a:rPr>
              <a:t>Structure and basic idea of the tool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34306" y="3002334"/>
          <a:ext cx="8279999" cy="180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851" name="Bildobjekt 4" descr="siluett 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628775"/>
            <a:ext cx="9810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Bildobjekt 5" descr="siluet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450" y="1628775"/>
            <a:ext cx="84772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500563" y="4724400"/>
          <a:ext cx="3175000" cy="1816100"/>
        </p:xfrm>
        <a:graphic>
          <a:graphicData uri="http://schemas.openxmlformats.org/presentationml/2006/ole">
            <p:oleObj spid="_x0000_s35932" name="Bitmappsbild" r:id="rId10" imgW="7276190" imgH="4695238" progId="PBrush">
              <p:embed/>
            </p:oleObj>
          </a:graphicData>
        </a:graphic>
      </p:graphicFrame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5"/>
          <p:cNvSpPr txBox="1">
            <a:spLocks/>
          </p:cNvSpPr>
          <p:nvPr/>
        </p:nvSpPr>
        <p:spPr bwMode="auto">
          <a:xfrm>
            <a:off x="5004048" y="6569968"/>
            <a:ext cx="23042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sv-SE" sz="1400" smtClean="0"/>
              <a:t>Wilhelmi and Hayden (2010)</a:t>
            </a:r>
            <a:endParaRPr lang="sv-S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10" name="Group 78"/>
          <p:cNvGraphicFramePr>
            <a:graphicFrameLocks noGrp="1"/>
          </p:cNvGraphicFramePr>
          <p:nvPr>
            <p:ph idx="4294967295"/>
          </p:nvPr>
        </p:nvGraphicFramePr>
        <p:xfrm>
          <a:off x="179388" y="1268413"/>
          <a:ext cx="3097212" cy="1962150"/>
        </p:xfrm>
        <a:graphic>
          <a:graphicData uri="http://schemas.openxmlformats.org/drawingml/2006/table">
            <a:tbl>
              <a:tblPr/>
              <a:tblGrid>
                <a:gridCol w="955675"/>
                <a:gridCol w="2141537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Demographic cards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Vulnerable demographic groups</a:t>
                      </a:r>
                      <a:r>
                        <a:rPr kumimoji="0" lang="en-GB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Female 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Male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0-5 years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5-15 years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15-25 years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25-35 years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35-45 years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35-65 years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65-80 years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80- years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Women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1–9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Elderly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1–7,9–16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Young children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1–3,5,6,9–14,16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3492500" y="2708275"/>
          <a:ext cx="4464050" cy="987425"/>
        </p:xfrm>
        <a:graphic>
          <a:graphicData uri="http://schemas.openxmlformats.org/drawingml/2006/table">
            <a:tbl>
              <a:tblPr/>
              <a:tblGrid>
                <a:gridCol w="1465263"/>
                <a:gridCol w="2998787"/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Social capital cards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Vulnerable groups with regards to social capital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Living alone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Living with family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Lack of social networks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Single parent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Large family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Living alone/lack of social networks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1,2,4–6,11,14–18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Social isolation</a:t>
                      </a:r>
                      <a:r>
                        <a:rPr kumimoji="0" lang="fr-F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5,6,11,15,16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Single parents</a:t>
                      </a:r>
                      <a:r>
                        <a:rPr kumimoji="0" lang="fr-F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1,2,4,5,10,14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Large families</a:t>
                      </a:r>
                      <a:r>
                        <a:rPr kumimoji="0" lang="fr-F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3492500" y="1844675"/>
          <a:ext cx="4391025" cy="754063"/>
        </p:xfrm>
        <a:graphic>
          <a:graphicData uri="http://schemas.openxmlformats.org/drawingml/2006/table">
            <a:tbl>
              <a:tblPr/>
              <a:tblGrid>
                <a:gridCol w="1789113"/>
                <a:gridCol w="2601912"/>
              </a:tblGrid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Socio-cultural cards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Socio-culturally vulnerable groups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Native 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Foreign origin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Immigrants </a:t>
                      </a:r>
                      <a:r>
                        <a:rPr kumimoji="0" lang="fr-F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4,11,14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Language barriers </a:t>
                      </a:r>
                      <a:r>
                        <a:rPr kumimoji="0" lang="fr-F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1,2,4,10,14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Race/ethnicity </a:t>
                      </a:r>
                      <a:r>
                        <a:rPr kumimoji="0" lang="fr-F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1,2,4,10,14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9715" name="Group 83"/>
          <p:cNvGraphicFramePr>
            <a:graphicFrameLocks noGrp="1"/>
          </p:cNvGraphicFramePr>
          <p:nvPr/>
        </p:nvGraphicFramePr>
        <p:xfrm>
          <a:off x="179388" y="3429000"/>
          <a:ext cx="3097212" cy="1676400"/>
        </p:xfrm>
        <a:graphic>
          <a:graphicData uri="http://schemas.openxmlformats.org/drawingml/2006/table">
            <a:tbl>
              <a:tblPr/>
              <a:tblGrid>
                <a:gridCol w="1238250"/>
                <a:gridCol w="1858962"/>
              </a:tblGrid>
              <a:tr h="11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Socio-economic  cards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Socio-economically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vulnerable groups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Social welfare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Low income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High income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Unemployed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Lack of resources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Low education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High education 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car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Owns a car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Low income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1–6,8,10–15,17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Poverty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1–3,7–10,12,13,15,16,18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Unemployment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1–5,8,11,13,16,17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Lack of resources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1–4,6,9,10,15–18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Low education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1–4,8,9,11–13,15–17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car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2,11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9716" name="Group 84"/>
          <p:cNvGraphicFramePr>
            <a:graphicFrameLocks noGrp="1"/>
          </p:cNvGraphicFramePr>
          <p:nvPr/>
        </p:nvGraphicFramePr>
        <p:xfrm>
          <a:off x="3492500" y="3860800"/>
          <a:ext cx="4500563" cy="1219200"/>
        </p:xfrm>
        <a:graphic>
          <a:graphicData uri="http://schemas.openxmlformats.org/drawingml/2006/table">
            <a:tbl>
              <a:tblPr/>
              <a:tblGrid>
                <a:gridCol w="1874838"/>
                <a:gridCol w="2625725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Health and lifestyle cards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Vulnerable groups with regards to health and lifestyle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Disabilities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Heart/Lung disease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Smoker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Overweight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Dependent on health care services</a:t>
                      </a:r>
                      <a:endParaRPr kumimoji="0" lang="sv-S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Diseases or illnesses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1–6,9–11,15,16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Disabilites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2,4–6,9,11,14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Poor lifestyle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shade val="6980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6920" name="Rektangel 9"/>
          <p:cNvSpPr>
            <a:spLocks noChangeArrowheads="1"/>
          </p:cNvSpPr>
          <p:nvPr/>
        </p:nvSpPr>
        <p:spPr bwMode="auto">
          <a:xfrm>
            <a:off x="460375" y="5589588"/>
            <a:ext cx="82819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Calibri" pitchFamily="34" charset="0"/>
              </a:rPr>
              <a:t>(1) Cutter et al. (2003), (2) Dwyer et al. </a:t>
            </a:r>
            <a:r>
              <a:rPr lang="en-US" sz="1400" dirty="0">
                <a:latin typeface="Calibri" pitchFamily="34" charset="0"/>
              </a:rPr>
              <a:t>(2004), (3) </a:t>
            </a:r>
            <a:r>
              <a:rPr lang="en-US" sz="1400" dirty="0" err="1">
                <a:latin typeface="Calibri" pitchFamily="34" charset="0"/>
              </a:rPr>
              <a:t>Heltberg</a:t>
            </a:r>
            <a:r>
              <a:rPr lang="en-US" sz="1400" dirty="0">
                <a:latin typeface="Calibri" pitchFamily="34" charset="0"/>
              </a:rPr>
              <a:t> et al. (2009), (4) </a:t>
            </a:r>
            <a:r>
              <a:rPr lang="en-US" sz="1400" dirty="0" err="1">
                <a:latin typeface="Calibri" pitchFamily="34" charset="0"/>
              </a:rPr>
              <a:t>Holand</a:t>
            </a:r>
            <a:r>
              <a:rPr lang="en-US" sz="1400" dirty="0">
                <a:latin typeface="Calibri" pitchFamily="34" charset="0"/>
              </a:rPr>
              <a:t> et al. (2011), (5) </a:t>
            </a:r>
            <a:r>
              <a:rPr lang="en-US" sz="1400" dirty="0" err="1">
                <a:latin typeface="Calibri" pitchFamily="34" charset="0"/>
              </a:rPr>
              <a:t>Kuhlicke</a:t>
            </a:r>
            <a:r>
              <a:rPr lang="en-US" sz="1400" dirty="0">
                <a:latin typeface="Calibri" pitchFamily="34" charset="0"/>
              </a:rPr>
              <a:t> et al. </a:t>
            </a:r>
            <a:r>
              <a:rPr lang="en-GB" sz="1400" dirty="0">
                <a:latin typeface="Calibri" pitchFamily="34" charset="0"/>
              </a:rPr>
              <a:t>(2011), (6) </a:t>
            </a:r>
            <a:r>
              <a:rPr lang="en-GB" sz="1400" dirty="0" err="1">
                <a:latin typeface="Calibri" pitchFamily="34" charset="0"/>
              </a:rPr>
              <a:t>Morss</a:t>
            </a:r>
            <a:r>
              <a:rPr lang="en-GB" sz="1400" dirty="0">
                <a:latin typeface="Calibri" pitchFamily="34" charset="0"/>
              </a:rPr>
              <a:t> et al. (2011), (7) Rey et al. (2009), (8) Siddiqi. (2011), (9) </a:t>
            </a:r>
            <a:r>
              <a:rPr lang="en-GB" sz="1400" dirty="0" err="1">
                <a:latin typeface="Calibri" pitchFamily="34" charset="0"/>
              </a:rPr>
              <a:t>Balbus</a:t>
            </a:r>
            <a:r>
              <a:rPr lang="en-GB" sz="1400" dirty="0">
                <a:latin typeface="Calibri" pitchFamily="34" charset="0"/>
              </a:rPr>
              <a:t> &amp; </a:t>
            </a:r>
            <a:r>
              <a:rPr lang="en-GB" sz="1400" dirty="0" err="1">
                <a:latin typeface="Calibri" pitchFamily="34" charset="0"/>
              </a:rPr>
              <a:t>Malina</a:t>
            </a:r>
            <a:r>
              <a:rPr lang="en-GB" sz="1400" dirty="0">
                <a:latin typeface="Calibri" pitchFamily="34" charset="0"/>
              </a:rPr>
              <a:t>. (2009), (10) </a:t>
            </a:r>
            <a:r>
              <a:rPr lang="en-GB" sz="1400" dirty="0" err="1">
                <a:latin typeface="Calibri" pitchFamily="34" charset="0"/>
              </a:rPr>
              <a:t>Rød</a:t>
            </a:r>
            <a:r>
              <a:rPr lang="en-GB" sz="1400" dirty="0">
                <a:latin typeface="Calibri" pitchFamily="34" charset="0"/>
              </a:rPr>
              <a:t> (2012), (11) </a:t>
            </a:r>
            <a:r>
              <a:rPr lang="en-GB" sz="1400" dirty="0" err="1">
                <a:latin typeface="Calibri" pitchFamily="34" charset="0"/>
              </a:rPr>
              <a:t>Buscali</a:t>
            </a:r>
            <a:r>
              <a:rPr lang="en-GB" sz="1400" dirty="0">
                <a:latin typeface="Calibri" pitchFamily="34" charset="0"/>
              </a:rPr>
              <a:t> et al. (2011), (12) Johnson. (2009), (13) Johnson. (2012), (14) King &amp; </a:t>
            </a:r>
            <a:r>
              <a:rPr lang="en-GB" sz="1400" dirty="0" err="1">
                <a:latin typeface="Calibri" pitchFamily="34" charset="0"/>
              </a:rPr>
              <a:t>MacGregor</a:t>
            </a:r>
            <a:r>
              <a:rPr lang="en-GB" sz="1400" dirty="0">
                <a:latin typeface="Calibri" pitchFamily="34" charset="0"/>
              </a:rPr>
              <a:t> (2000), (15) Reid et al. (2009), (16) </a:t>
            </a:r>
            <a:r>
              <a:rPr lang="en-GB" sz="1400" dirty="0" err="1">
                <a:latin typeface="Calibri" pitchFamily="34" charset="0"/>
              </a:rPr>
              <a:t>Willhelmi</a:t>
            </a:r>
            <a:r>
              <a:rPr lang="en-GB" sz="1400" dirty="0">
                <a:latin typeface="Calibri" pitchFamily="34" charset="0"/>
              </a:rPr>
              <a:t> &amp; Hayden (2010), (17) Cutter et al. (2008), (18) Engle (2011)</a:t>
            </a:r>
            <a:endParaRPr lang="sv-SE" sz="1400" dirty="0">
              <a:latin typeface="Times New Roman" pitchFamily="18" charset="0"/>
            </a:endParaRPr>
          </a:p>
        </p:txBody>
      </p:sp>
      <p:pic>
        <p:nvPicPr>
          <p:cNvPr id="36921" name="Diagram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0350"/>
            <a:ext cx="5937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ed 1"/>
          <p:cNvSpPr/>
          <p:nvPr/>
        </p:nvSpPr>
        <p:spPr>
          <a:xfrm>
            <a:off x="2195736" y="116632"/>
            <a:ext cx="216024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Macintosh HD:Users:raynerd:Documents:Adapting Cities:PerturbationDownscaling:heat_wave.pdf"/>
          <p:cNvPicPr>
            <a:picLocks noChangeAspect="1" noChangeArrowheads="1"/>
          </p:cNvPicPr>
          <p:nvPr/>
        </p:nvPicPr>
        <p:blipFill>
          <a:blip r:embed="rId2" cstate="print"/>
          <a:srcRect t="33728" b="34541"/>
          <a:stretch>
            <a:fillRect/>
          </a:stretch>
        </p:blipFill>
        <p:spPr bwMode="auto">
          <a:xfrm>
            <a:off x="123826" y="1778793"/>
            <a:ext cx="73802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Bildobjekt 21" descr="Tmrt_20100523_3pm_GVC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341438"/>
            <a:ext cx="29845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ktangel 28"/>
          <p:cNvSpPr>
            <a:spLocks noChangeArrowheads="1"/>
          </p:cNvSpPr>
          <p:nvPr/>
        </p:nvSpPr>
        <p:spPr bwMode="auto">
          <a:xfrm>
            <a:off x="7253288" y="3716338"/>
            <a:ext cx="18907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Radiation temperature 2010-05-23, 15:00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17493" y="335516"/>
          <a:ext cx="5860560" cy="108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Ned 5"/>
          <p:cNvSpPr/>
          <p:nvPr/>
        </p:nvSpPr>
        <p:spPr>
          <a:xfrm>
            <a:off x="3563888" y="116632"/>
            <a:ext cx="216024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4860032" y="2060848"/>
            <a:ext cx="100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91-92F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6793732" y="4233863"/>
            <a:ext cx="919112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38F</a:t>
            </a:r>
            <a:endParaRPr lang="en-US" dirty="0"/>
          </a:p>
        </p:txBody>
      </p:sp>
      <p:cxnSp>
        <p:nvCxnSpPr>
          <p:cNvPr id="7" name="Rak 6"/>
          <p:cNvCxnSpPr/>
          <p:nvPr/>
        </p:nvCxnSpPr>
        <p:spPr>
          <a:xfrm>
            <a:off x="4067944" y="4233863"/>
            <a:ext cx="3185344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8275"/>
            <a:ext cx="62865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738" y="1773238"/>
            <a:ext cx="4532312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1517493" y="335516"/>
          <a:ext cx="5860560" cy="108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Ned 4"/>
          <p:cNvSpPr/>
          <p:nvPr/>
        </p:nvSpPr>
        <p:spPr>
          <a:xfrm>
            <a:off x="3563888" y="116632"/>
            <a:ext cx="216024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8" name="Group 4"/>
          <p:cNvGraphicFramePr>
            <a:graphicFrameLocks noGrp="1"/>
          </p:cNvGraphicFramePr>
          <p:nvPr/>
        </p:nvGraphicFramePr>
        <p:xfrm>
          <a:off x="4048125" y="2989263"/>
          <a:ext cx="1049338" cy="1127604"/>
        </p:xfrm>
        <a:graphic>
          <a:graphicData uri="http://schemas.openxmlformats.org/drawingml/2006/table">
            <a:tbl>
              <a:tblPr/>
              <a:tblGrid>
                <a:gridCol w="1049338"/>
              </a:tblGrid>
              <a:tr h="3655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1" name="Picture 4" descr="Översvämning-19-jan-2007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61563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En lång sträcka av E6 vid Småröd utanför Uddevalla har rasat i ett jordskre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891088"/>
            <a:ext cx="6084887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67013"/>
            <a:ext cx="6011863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0" y="0"/>
          <a:ext cx="5940425" cy="2924175"/>
        </p:xfrm>
        <a:graphic>
          <a:graphicData uri="http://schemas.openxmlformats.org/presentationml/2006/ole">
            <p:oleObj spid="_x0000_s42036" name="Photo Editor-foto" r:id="rId6" imgW="3572374" imgH="2000000" progId="">
              <p:embed/>
            </p:oleObj>
          </a:graphicData>
        </a:graphic>
      </p:graphicFrame>
      <p:pic>
        <p:nvPicPr>
          <p:cNvPr id="1034" name="Picture 15" descr="hurricane-katr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50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dr.dk/NR/rdonlyres/5A7CD11D-6AC9-4A29-B0B9-688080A1D98C/1391620/7185a43e7c554de298f783246b5414cf_j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852738"/>
            <a:ext cx="46799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4" descr="http://ng119g.wikispaces.com/file/view/14306867_181728b.jpg/127787263/14306867_181728b.jpg"/>
          <p:cNvPicPr>
            <a:picLocks noChangeAspect="1" noChangeArrowheads="1"/>
          </p:cNvPicPr>
          <p:nvPr/>
        </p:nvPicPr>
        <p:blipFill>
          <a:blip r:embed="rId3" cstate="print"/>
          <a:srcRect b="6796"/>
          <a:stretch>
            <a:fillRect/>
          </a:stretch>
        </p:blipFill>
        <p:spPr bwMode="auto">
          <a:xfrm>
            <a:off x="250825" y="2349500"/>
            <a:ext cx="48974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1517493" y="335516"/>
          <a:ext cx="5860560" cy="108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Ned 4"/>
          <p:cNvSpPr/>
          <p:nvPr/>
        </p:nvSpPr>
        <p:spPr>
          <a:xfrm>
            <a:off x="3563888" y="116632"/>
            <a:ext cx="216024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83" name="Group 79"/>
          <p:cNvGraphicFramePr>
            <a:graphicFrameLocks noGrp="1"/>
          </p:cNvGraphicFramePr>
          <p:nvPr/>
        </p:nvGraphicFramePr>
        <p:xfrm>
          <a:off x="3924300" y="1557338"/>
          <a:ext cx="2387600" cy="1716088"/>
        </p:xfrm>
        <a:graphic>
          <a:graphicData uri="http://schemas.openxmlformats.org/drawingml/2006/table">
            <a:tbl>
              <a:tblPr/>
              <a:tblGrid>
                <a:gridCol w="2387600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Impact cards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BD08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Death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Hospitalization 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Illness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Loss of income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Loss of assets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Reduced wellbeing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Other effects?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When?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6BD08"/>
                        </a:gs>
                        <a:gs pos="100000">
                          <a:srgbClr val="D6BD08">
                            <a:gamma/>
                            <a:shade val="7921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517493" y="335516"/>
          <a:ext cx="5860560" cy="108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94" name="Bildobjekt 4" descr="siluett 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652963"/>
            <a:ext cx="981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Bildobjekt 5" descr="siluet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4652963"/>
            <a:ext cx="8477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ed 5"/>
          <p:cNvSpPr/>
          <p:nvPr/>
        </p:nvSpPr>
        <p:spPr>
          <a:xfrm>
            <a:off x="5076056" y="116632"/>
            <a:ext cx="216024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9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873513"/>
              </p:ext>
            </p:extLst>
          </p:nvPr>
        </p:nvGraphicFramePr>
        <p:xfrm>
          <a:off x="4643438" y="1557338"/>
          <a:ext cx="3168650" cy="3024188"/>
        </p:xfrm>
        <a:graphic>
          <a:graphicData uri="http://schemas.openxmlformats.org/drawingml/2006/table">
            <a:tbl>
              <a:tblPr/>
              <a:tblGrid>
                <a:gridCol w="316865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Adaptation responses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BB43A"/>
                        </a:gs>
                        <a:gs pos="100000">
                          <a:srgbClr val="6BB43A">
                            <a:gamma/>
                            <a:shade val="76078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59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7670" marR="37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BB43A"/>
                        </a:gs>
                        <a:gs pos="100000">
                          <a:srgbClr val="6BB43A">
                            <a:gamma/>
                            <a:shade val="76078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517493" y="335516"/>
          <a:ext cx="5860560" cy="108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8" name="Bildobjekt 4" descr="siluett 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652963"/>
            <a:ext cx="981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Bildobjekt 5" descr="siluet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4652963"/>
            <a:ext cx="8477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ed 5"/>
          <p:cNvSpPr/>
          <p:nvPr/>
        </p:nvSpPr>
        <p:spPr>
          <a:xfrm>
            <a:off x="6372200" y="116632"/>
            <a:ext cx="216024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ubrik 4"/>
          <p:cNvSpPr>
            <a:spLocks noGrp="1"/>
          </p:cNvSpPr>
          <p:nvPr>
            <p:ph type="title"/>
          </p:nvPr>
        </p:nvSpPr>
        <p:spPr>
          <a:xfrm>
            <a:off x="1524000" y="333375"/>
            <a:ext cx="6096000" cy="1150938"/>
          </a:xfrm>
        </p:spPr>
        <p:txBody>
          <a:bodyPr/>
          <a:lstStyle/>
          <a:p>
            <a:pPr eaLnBrk="1" hangingPunct="1"/>
            <a:r>
              <a:rPr lang="sv-SE" sz="4000" b="1" smtClean="0">
                <a:solidFill>
                  <a:srgbClr val="4C639A"/>
                </a:solidFill>
              </a:rPr>
              <a:t>Results</a:t>
            </a:r>
          </a:p>
        </p:txBody>
      </p:sp>
      <p:sp>
        <p:nvSpPr>
          <p:cNvPr id="14339" name="Platshållare för innehåll 5"/>
          <p:cNvSpPr>
            <a:spLocks noGrp="1"/>
          </p:cNvSpPr>
          <p:nvPr>
            <p:ph idx="1"/>
          </p:nvPr>
        </p:nvSpPr>
        <p:spPr>
          <a:xfrm>
            <a:off x="468313" y="1700213"/>
            <a:ext cx="7704137" cy="4032250"/>
          </a:xfrm>
        </p:spPr>
        <p:txBody>
          <a:bodyPr/>
          <a:lstStyle/>
          <a:p>
            <a:pPr eaLnBrk="1" hangingPunct="1"/>
            <a:r>
              <a:rPr lang="sv-SE" dirty="0" smtClean="0"/>
              <a:t>Svea, Sven and the </a:t>
            </a:r>
            <a:r>
              <a:rPr lang="sv-SE" dirty="0" err="1" smtClean="0"/>
              <a:t>others</a:t>
            </a:r>
            <a:endParaRPr lang="sv-SE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573463"/>
            <a:ext cx="4662487" cy="301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4036" name="Bildobjekt 4" descr="siluett 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652963"/>
            <a:ext cx="981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Bildobjekt 5" descr="siluet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4652963"/>
            <a:ext cx="8477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04" name="Group 484"/>
          <p:cNvGraphicFramePr>
            <a:graphicFrameLocks noGrp="1"/>
          </p:cNvGraphicFramePr>
          <p:nvPr/>
        </p:nvGraphicFramePr>
        <p:xfrm>
          <a:off x="107950" y="44450"/>
          <a:ext cx="8928100" cy="6771640"/>
        </p:xfrm>
        <a:graphic>
          <a:graphicData uri="http://schemas.openxmlformats.org/drawingml/2006/table">
            <a:tbl>
              <a:tblPr/>
              <a:tblGrid>
                <a:gridCol w="954088"/>
                <a:gridCol w="1595437"/>
                <a:gridCol w="1592263"/>
                <a:gridCol w="1595437"/>
                <a:gridCol w="1593850"/>
                <a:gridCol w="159702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Focus group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“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Hard planners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”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“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Soft planners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”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Staff in child care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Staff in elderly/health care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Elderly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Females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Harriet***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Svea***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Jane*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Astrid**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Raija***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Above 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Above 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65-80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65-80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Socio-economic status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Foreign origin,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education level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education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with mother and father,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Foreign origin,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income (family),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 car (family)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Owns a car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Foreign origin and problems with language,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education level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Health and lifestyle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mobility,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Overweight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Dependent on healthcare,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Overweight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Disability in family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mobility,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Dependent on healthcare,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Smoker and lung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 ulcers,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Overweight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mobility,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Dependent on healthcare,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Diabetes,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Overweight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Reduced, wellbeing/Morbidity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Loss of assets,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Males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Harald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Sven***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Sture**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Richard*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45-65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Above 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45-65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Socio-economic status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Single-parent,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Owns a car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Homeless and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Unemployed with low income (welfare),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educational level,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not own car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Single-parent,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Outside worker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income and economic resources,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not own a car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Owns a car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Health and lifestyle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Smoker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Smoker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mobility,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Dependent on healthcare,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Smoker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Reduced wellbeing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Loss of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Reduced wellbeing/Morbidity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 possibly hospitalisation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Loss of assets,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Reduced wellbeing/Morbidity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763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Person gets ill during heat wave ** Person becomes ill and is hospitalised during heat wave *** Person dies during heat wave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72" name="Rectangle 432"/>
          <p:cNvSpPr>
            <a:spLocks noChangeArrowheads="1"/>
          </p:cNvSpPr>
          <p:nvPr/>
        </p:nvSpPr>
        <p:spPr bwMode="auto">
          <a:xfrm>
            <a:off x="0" y="778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Group 2"/>
          <p:cNvGraphicFramePr>
            <a:graphicFrameLocks noGrp="1"/>
          </p:cNvGraphicFramePr>
          <p:nvPr/>
        </p:nvGraphicFramePr>
        <p:xfrm>
          <a:off x="107950" y="44450"/>
          <a:ext cx="8928100" cy="6771640"/>
        </p:xfrm>
        <a:graphic>
          <a:graphicData uri="http://schemas.openxmlformats.org/drawingml/2006/table">
            <a:tbl>
              <a:tblPr/>
              <a:tblGrid>
                <a:gridCol w="954088"/>
                <a:gridCol w="1595437"/>
                <a:gridCol w="1592263"/>
                <a:gridCol w="1595437"/>
                <a:gridCol w="1593850"/>
                <a:gridCol w="159702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Focus group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“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Hard planners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”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“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Soft planners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”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Staff in child care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Staff in elderly/health care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Elderly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Females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Harriet***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Svea***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Jane*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Astrid**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Raija***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Above 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Above 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65-80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65-80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Socio-economic status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Foreign origin,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education level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education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with mother and father,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Foreign origin,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income (family),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 car (family)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Owns a car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Foreign origin and problems with language,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education level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Health and lifestyle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mobility,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Overweight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Dependent on healthcare,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Overweight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Disability in family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mobility,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Dependent on healthcare,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Smoker and lung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 ulcers,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Overweight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mobility,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Dependent on healthcare,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Diabetes,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Overweight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Morbidity/hospitalisation,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Reduced, wellbeing/Morbidity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Loss of assets,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Males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Harald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Sven***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Sture**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Richard*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45-65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Above 80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45-65 years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Socio-economic status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Single-parent,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Owns a car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Homeless and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Unemployed with low income (welfare),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educational level,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not own car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Single-parent,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Outside worker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 in social isolation,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income and economic resources,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not own a car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 alone,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income,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Owns a car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Health and lifestyle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Smoker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Smoker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mobility,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Dependent on healthcare,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disease,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Smoker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Reduced wellbeing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Morbidity/hospitalisation,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Loss of income,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Reduced wellbeing/Morbidity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Morbidity/ possibly hospitalisation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Loss of assets,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Reduced wellbeing/Morbidity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v-S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4763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Person gets ill during heat wave ** Person becomes ill and is hospitalised during heat wave *** Person dies during heat wave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96" name="Rectangle 95"/>
          <p:cNvSpPr>
            <a:spLocks noChangeArrowheads="1"/>
          </p:cNvSpPr>
          <p:nvPr/>
        </p:nvSpPr>
        <p:spPr bwMode="auto">
          <a:xfrm>
            <a:off x="0" y="778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>
              <a:latin typeface="Calibri" pitchFamily="34" charset="0"/>
            </a:endParaRPr>
          </a:p>
        </p:txBody>
      </p:sp>
      <p:sp>
        <p:nvSpPr>
          <p:cNvPr id="47197" name="AutoShape 96"/>
          <p:cNvSpPr>
            <a:spLocks noChangeArrowheads="1"/>
          </p:cNvSpPr>
          <p:nvPr/>
        </p:nvSpPr>
        <p:spPr bwMode="auto">
          <a:xfrm>
            <a:off x="1042988" y="476250"/>
            <a:ext cx="1439862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C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198" name="AutoShape 97"/>
          <p:cNvSpPr>
            <a:spLocks noChangeArrowheads="1"/>
          </p:cNvSpPr>
          <p:nvPr/>
        </p:nvSpPr>
        <p:spPr bwMode="auto">
          <a:xfrm>
            <a:off x="2627313" y="476250"/>
            <a:ext cx="1439862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C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199" name="AutoShape 98"/>
          <p:cNvSpPr>
            <a:spLocks noChangeArrowheads="1"/>
          </p:cNvSpPr>
          <p:nvPr/>
        </p:nvSpPr>
        <p:spPr bwMode="auto">
          <a:xfrm>
            <a:off x="5795963" y="3644900"/>
            <a:ext cx="1439862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C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200" name="AutoShape 99"/>
          <p:cNvSpPr>
            <a:spLocks noChangeArrowheads="1"/>
          </p:cNvSpPr>
          <p:nvPr/>
        </p:nvSpPr>
        <p:spPr bwMode="auto">
          <a:xfrm>
            <a:off x="5795963" y="476250"/>
            <a:ext cx="1439862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C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201" name="AutoShape 100"/>
          <p:cNvSpPr>
            <a:spLocks noChangeArrowheads="1"/>
          </p:cNvSpPr>
          <p:nvPr/>
        </p:nvSpPr>
        <p:spPr bwMode="auto">
          <a:xfrm>
            <a:off x="7451725" y="476250"/>
            <a:ext cx="1439863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C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202" name="AutoShape 101"/>
          <p:cNvSpPr>
            <a:spLocks noChangeArrowheads="1"/>
          </p:cNvSpPr>
          <p:nvPr/>
        </p:nvSpPr>
        <p:spPr bwMode="auto">
          <a:xfrm>
            <a:off x="2627313" y="3644900"/>
            <a:ext cx="1439862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0860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203" name="AutoShape 102"/>
          <p:cNvSpPr>
            <a:spLocks noChangeArrowheads="1"/>
          </p:cNvSpPr>
          <p:nvPr/>
        </p:nvSpPr>
        <p:spPr bwMode="auto">
          <a:xfrm>
            <a:off x="1042988" y="3644900"/>
            <a:ext cx="1439862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204" name="AutoShape 103"/>
          <p:cNvSpPr>
            <a:spLocks noChangeArrowheads="1"/>
          </p:cNvSpPr>
          <p:nvPr/>
        </p:nvSpPr>
        <p:spPr bwMode="auto">
          <a:xfrm>
            <a:off x="4211638" y="3644900"/>
            <a:ext cx="1439862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205" name="AutoShape 104"/>
          <p:cNvSpPr>
            <a:spLocks noChangeArrowheads="1"/>
          </p:cNvSpPr>
          <p:nvPr/>
        </p:nvSpPr>
        <p:spPr bwMode="auto">
          <a:xfrm>
            <a:off x="7451725" y="3644900"/>
            <a:ext cx="1439863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206" name="AutoShape 105"/>
          <p:cNvSpPr>
            <a:spLocks noChangeArrowheads="1"/>
          </p:cNvSpPr>
          <p:nvPr/>
        </p:nvSpPr>
        <p:spPr bwMode="auto">
          <a:xfrm>
            <a:off x="4211638" y="476250"/>
            <a:ext cx="1439862" cy="30972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51B43A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tshållare för innehåll 5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1103312" cy="1943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Harriet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Svea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Astrid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Raija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Sture</a:t>
            </a:r>
          </a:p>
        </p:txBody>
      </p:sp>
      <p:sp>
        <p:nvSpPr>
          <p:cNvPr id="48130" name="Rubrik 4"/>
          <p:cNvSpPr txBox="1">
            <a:spLocks/>
          </p:cNvSpPr>
          <p:nvPr/>
        </p:nvSpPr>
        <p:spPr bwMode="auto">
          <a:xfrm>
            <a:off x="900113" y="0"/>
            <a:ext cx="72247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4000" b="1" dirty="0" err="1">
                <a:solidFill>
                  <a:srgbClr val="4C639A"/>
                </a:solidFill>
                <a:latin typeface="Calibri" pitchFamily="34" charset="0"/>
              </a:rPr>
              <a:t>Results</a:t>
            </a:r>
            <a:r>
              <a:rPr lang="sv-SE" sz="4000" b="1" dirty="0">
                <a:solidFill>
                  <a:srgbClr val="4C639A"/>
                </a:solidFill>
                <a:latin typeface="Calibri" pitchFamily="34" charset="0"/>
              </a:rPr>
              <a:t>: </a:t>
            </a:r>
            <a:r>
              <a:rPr lang="sv-SE" sz="4000" b="1" dirty="0" smtClean="0">
                <a:solidFill>
                  <a:srgbClr val="4C639A"/>
                </a:solidFill>
                <a:latin typeface="Calibri" pitchFamily="34" charset="0"/>
              </a:rPr>
              <a:t>distribution </a:t>
            </a:r>
            <a:r>
              <a:rPr lang="sv-SE" sz="4000" b="1" dirty="0" err="1" smtClean="0">
                <a:solidFill>
                  <a:srgbClr val="4C639A"/>
                </a:solidFill>
                <a:latin typeface="Calibri" pitchFamily="34" charset="0"/>
              </a:rPr>
              <a:t>of</a:t>
            </a:r>
            <a:r>
              <a:rPr lang="sv-SE" sz="4000" b="1" dirty="0" smtClean="0">
                <a:solidFill>
                  <a:srgbClr val="4C639A"/>
                </a:solidFill>
                <a:latin typeface="Calibri" pitchFamily="34" charset="0"/>
              </a:rPr>
              <a:t> </a:t>
            </a:r>
            <a:r>
              <a:rPr lang="sv-SE" sz="4000" b="1" dirty="0" err="1" smtClean="0">
                <a:solidFill>
                  <a:srgbClr val="4C639A"/>
                </a:solidFill>
                <a:latin typeface="Calibri" pitchFamily="34" charset="0"/>
              </a:rPr>
              <a:t>vulnerability</a:t>
            </a:r>
            <a:r>
              <a:rPr lang="sv-SE" sz="4000" b="1" dirty="0" smtClean="0">
                <a:solidFill>
                  <a:srgbClr val="4C639A"/>
                </a:solidFill>
                <a:latin typeface="Calibri" pitchFamily="34" charset="0"/>
              </a:rPr>
              <a:t> drivers</a:t>
            </a:r>
            <a:endParaRPr lang="sv-SE" sz="4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79388" y="1341438"/>
            <a:ext cx="1439862" cy="22320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C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2" name="Platshållare för innehåll 5"/>
          <p:cNvSpPr>
            <a:spLocks/>
          </p:cNvSpPr>
          <p:nvPr/>
        </p:nvSpPr>
        <p:spPr bwMode="auto">
          <a:xfrm>
            <a:off x="1908175" y="1535188"/>
            <a:ext cx="2736850" cy="10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sv-SE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v-SE" sz="2000" dirty="0" err="1" smtClean="0">
                <a:latin typeface="Times New Roman" pitchFamily="18" charset="0"/>
                <a:cs typeface="Times New Roman" pitchFamily="18" charset="0"/>
              </a:rPr>
              <a:t>female</a:t>
            </a:r>
            <a:endParaRPr lang="sv-SE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old</a:t>
            </a:r>
          </a:p>
          <a:p>
            <a:pPr lvl="0"/>
            <a:endParaRPr lang="sv-SE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v-SE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v-SE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v-SE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v-SE" sz="2000" dirty="0" err="1" smtClean="0">
                <a:latin typeface="Times New Roman" pitchFamily="18" charset="0"/>
                <a:cs typeface="Times New Roman" pitchFamily="18" charset="0"/>
              </a:rPr>
              <a:t>homeless</a:t>
            </a:r>
            <a:endParaRPr lang="en-GB" sz="4400" dirty="0">
              <a:latin typeface="Calibri" pitchFamily="34" charset="0"/>
            </a:endParaRPr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179388" y="4941888"/>
            <a:ext cx="1439862" cy="18288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4" name="Platshållare för innehåll 5"/>
          <p:cNvSpPr>
            <a:spLocks/>
          </p:cNvSpPr>
          <p:nvPr/>
        </p:nvSpPr>
        <p:spPr bwMode="auto">
          <a:xfrm>
            <a:off x="395288" y="5229225"/>
            <a:ext cx="11033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Harald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John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Richard</a:t>
            </a:r>
          </a:p>
        </p:txBody>
      </p:sp>
      <p:sp>
        <p:nvSpPr>
          <p:cNvPr id="48135" name="Platshållare för innehåll 5"/>
          <p:cNvSpPr>
            <a:spLocks/>
          </p:cNvSpPr>
          <p:nvPr/>
        </p:nvSpPr>
        <p:spPr bwMode="auto">
          <a:xfrm>
            <a:off x="1763713" y="5157788"/>
            <a:ext cx="4752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2000" dirty="0" err="1">
                <a:latin typeface="Times New Roman" pitchFamily="18" charset="0"/>
                <a:cs typeface="Times New Roman" pitchFamily="18" charset="0"/>
              </a:rPr>
              <a:t>male</a:t>
            </a:r>
            <a:endParaRPr lang="en-GB" sz="4400" dirty="0">
              <a:latin typeface="Calibri" pitchFamily="34" charset="0"/>
            </a:endParaRPr>
          </a:p>
          <a:p>
            <a:r>
              <a:rPr lang="sv-SE" sz="2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v-SE" sz="2000" dirty="0" err="1" smtClean="0">
                <a:latin typeface="Times New Roman" pitchFamily="18" charset="0"/>
                <a:cs typeface="Times New Roman" pitchFamily="18" charset="0"/>
              </a:rPr>
              <a:t>iddle</a:t>
            </a:r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 age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sv-SE" sz="2000" dirty="0">
              <a:latin typeface="Times New Roman" pitchFamily="18" charset="0"/>
            </a:endParaRPr>
          </a:p>
        </p:txBody>
      </p:sp>
      <p:sp>
        <p:nvSpPr>
          <p:cNvPr id="48136" name="AutoShape 9"/>
          <p:cNvSpPr>
            <a:spLocks noChangeArrowheads="1"/>
          </p:cNvSpPr>
          <p:nvPr/>
        </p:nvSpPr>
        <p:spPr bwMode="auto">
          <a:xfrm>
            <a:off x="179388" y="3429000"/>
            <a:ext cx="1439862" cy="86518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0860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7" name="Platshållare för innehåll 5"/>
          <p:cNvSpPr>
            <a:spLocks/>
          </p:cNvSpPr>
          <p:nvPr/>
        </p:nvSpPr>
        <p:spPr bwMode="auto">
          <a:xfrm>
            <a:off x="395288" y="3573463"/>
            <a:ext cx="12477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Sven</a:t>
            </a:r>
          </a:p>
        </p:txBody>
      </p:sp>
      <p:sp>
        <p:nvSpPr>
          <p:cNvPr id="48138" name="Platshållare för innehåll 5"/>
          <p:cNvSpPr>
            <a:spLocks/>
          </p:cNvSpPr>
          <p:nvPr/>
        </p:nvSpPr>
        <p:spPr bwMode="auto">
          <a:xfrm>
            <a:off x="7740650" y="3348038"/>
            <a:ext cx="12477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Jane</a:t>
            </a:r>
          </a:p>
        </p:txBody>
      </p:sp>
      <p:sp>
        <p:nvSpPr>
          <p:cNvPr id="48139" name="AutoShape 12"/>
          <p:cNvSpPr>
            <a:spLocks noChangeArrowheads="1"/>
          </p:cNvSpPr>
          <p:nvPr/>
        </p:nvSpPr>
        <p:spPr bwMode="auto">
          <a:xfrm>
            <a:off x="7524750" y="3203575"/>
            <a:ext cx="1439863" cy="863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51B43A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40" name="Platshållare för innehåll 5"/>
          <p:cNvSpPr>
            <a:spLocks/>
          </p:cNvSpPr>
          <p:nvPr/>
        </p:nvSpPr>
        <p:spPr bwMode="auto">
          <a:xfrm>
            <a:off x="4500563" y="4149725"/>
            <a:ext cx="45370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sv-SE" sz="2000" dirty="0">
              <a:latin typeface="Times New Roman" pitchFamily="18" charset="0"/>
            </a:endParaRPr>
          </a:p>
        </p:txBody>
      </p:sp>
      <p:sp>
        <p:nvSpPr>
          <p:cNvPr id="14" name="Platshållare för innehåll 5"/>
          <p:cNvSpPr>
            <a:spLocks/>
          </p:cNvSpPr>
          <p:nvPr/>
        </p:nvSpPr>
        <p:spPr bwMode="auto">
          <a:xfrm>
            <a:off x="6841624" y="4292726"/>
            <a:ext cx="1415951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child</a:t>
            </a:r>
            <a:endParaRPr lang="sv-SE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tshållare för innehåll 5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1103312" cy="1943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Harriet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Svea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Astrid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Raija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Sture</a:t>
            </a:r>
          </a:p>
        </p:txBody>
      </p:sp>
      <p:sp>
        <p:nvSpPr>
          <p:cNvPr id="48130" name="Rubrik 4"/>
          <p:cNvSpPr txBox="1">
            <a:spLocks/>
          </p:cNvSpPr>
          <p:nvPr/>
        </p:nvSpPr>
        <p:spPr bwMode="auto">
          <a:xfrm>
            <a:off x="900113" y="0"/>
            <a:ext cx="72247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4000" b="1" dirty="0" err="1">
                <a:solidFill>
                  <a:srgbClr val="4C639A"/>
                </a:solidFill>
                <a:latin typeface="Calibri" pitchFamily="34" charset="0"/>
              </a:rPr>
              <a:t>Results</a:t>
            </a:r>
            <a:r>
              <a:rPr lang="sv-SE" sz="4000" b="1" dirty="0">
                <a:solidFill>
                  <a:srgbClr val="4C639A"/>
                </a:solidFill>
                <a:latin typeface="Calibri" pitchFamily="34" charset="0"/>
              </a:rPr>
              <a:t>: </a:t>
            </a:r>
            <a:r>
              <a:rPr lang="sv-SE" sz="4000" b="1" dirty="0" err="1" smtClean="0">
                <a:solidFill>
                  <a:srgbClr val="4C639A"/>
                </a:solidFill>
                <a:latin typeface="Calibri" pitchFamily="34" charset="0"/>
              </a:rPr>
              <a:t>impacts</a:t>
            </a:r>
            <a:endParaRPr lang="sv-SE" sz="4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79388" y="1341438"/>
            <a:ext cx="1439862" cy="22320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C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2" name="Platshållare för innehåll 5"/>
          <p:cNvSpPr>
            <a:spLocks/>
          </p:cNvSpPr>
          <p:nvPr/>
        </p:nvSpPr>
        <p:spPr bwMode="auto">
          <a:xfrm>
            <a:off x="1908175" y="2159001"/>
            <a:ext cx="2736850" cy="10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z="2000" b="1" dirty="0">
                <a:latin typeface="Calibri" pitchFamily="34" charset="0"/>
              </a:rPr>
              <a:t>Death</a:t>
            </a:r>
            <a:endParaRPr lang="sv-SE" sz="2000" b="1" dirty="0">
              <a:latin typeface="Calibri" pitchFamily="34" charset="0"/>
            </a:endParaRPr>
          </a:p>
          <a:p>
            <a:pPr lvl="0"/>
            <a:r>
              <a:rPr lang="en-GB" sz="2000" b="1" dirty="0">
                <a:latin typeface="Calibri" pitchFamily="34" charset="0"/>
              </a:rPr>
              <a:t>Hospitalization </a:t>
            </a:r>
            <a:endParaRPr lang="sv-SE" sz="2000" b="1" dirty="0">
              <a:latin typeface="Calibri" pitchFamily="34" charset="0"/>
            </a:endParaRPr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179388" y="4941888"/>
            <a:ext cx="1439862" cy="18288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4" name="Platshållare för innehåll 5"/>
          <p:cNvSpPr>
            <a:spLocks/>
          </p:cNvSpPr>
          <p:nvPr/>
        </p:nvSpPr>
        <p:spPr bwMode="auto">
          <a:xfrm>
            <a:off x="395288" y="5229225"/>
            <a:ext cx="11033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Harald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John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Richard</a:t>
            </a:r>
          </a:p>
        </p:txBody>
      </p:sp>
      <p:sp>
        <p:nvSpPr>
          <p:cNvPr id="48135" name="Platshållare för innehåll 5"/>
          <p:cNvSpPr>
            <a:spLocks/>
          </p:cNvSpPr>
          <p:nvPr/>
        </p:nvSpPr>
        <p:spPr bwMode="auto">
          <a:xfrm>
            <a:off x="1763713" y="5157788"/>
            <a:ext cx="4752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latin typeface="+mj-lt"/>
                <a:cs typeface="Times New Roman" pitchFamily="18" charset="0"/>
              </a:rPr>
              <a:t>Loss of </a:t>
            </a:r>
            <a:r>
              <a:rPr lang="en-GB" sz="2000" b="1" dirty="0" smtClean="0">
                <a:latin typeface="+mj-lt"/>
                <a:cs typeface="Times New Roman" pitchFamily="18" charset="0"/>
              </a:rPr>
              <a:t>income</a:t>
            </a:r>
          </a:p>
          <a:p>
            <a:pPr lvl="0"/>
            <a:r>
              <a:rPr lang="en-GB" sz="2000" b="1" dirty="0" smtClean="0">
                <a:latin typeface="+mj-lt"/>
                <a:cs typeface="Times New Roman" pitchFamily="18" charset="0"/>
              </a:rPr>
              <a:t>Loss </a:t>
            </a:r>
            <a:r>
              <a:rPr lang="en-GB" sz="2000" b="1" dirty="0">
                <a:latin typeface="+mj-lt"/>
                <a:cs typeface="Times New Roman" pitchFamily="18" charset="0"/>
              </a:rPr>
              <a:t>of </a:t>
            </a:r>
            <a:r>
              <a:rPr lang="en-GB" sz="2000" b="1" dirty="0" smtClean="0">
                <a:latin typeface="+mj-lt"/>
                <a:cs typeface="Times New Roman" pitchFamily="18" charset="0"/>
              </a:rPr>
              <a:t>assets</a:t>
            </a:r>
            <a:endParaRPr lang="sv-SE" sz="2000" b="1" dirty="0">
              <a:latin typeface="+mj-lt"/>
              <a:cs typeface="Times New Roman" pitchFamily="18" charset="0"/>
            </a:endParaRPr>
          </a:p>
          <a:p>
            <a:pPr lvl="0" eaLnBrk="0" hangingPunct="0"/>
            <a:r>
              <a:rPr lang="en-GB" sz="2000" b="1" dirty="0">
                <a:latin typeface="+mj-lt"/>
                <a:cs typeface="Times New Roman" pitchFamily="18" charset="0"/>
              </a:rPr>
              <a:t>Reduced </a:t>
            </a:r>
            <a:r>
              <a:rPr lang="en-GB" sz="2000" b="1" dirty="0" smtClean="0">
                <a:latin typeface="+mj-lt"/>
                <a:cs typeface="Times New Roman" pitchFamily="18" charset="0"/>
              </a:rPr>
              <a:t>wellbeing</a:t>
            </a:r>
            <a:endParaRPr lang="en-GB" sz="4400" b="1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sv-SE" sz="2000" dirty="0">
              <a:latin typeface="Times New Roman" pitchFamily="18" charset="0"/>
            </a:endParaRPr>
          </a:p>
        </p:txBody>
      </p:sp>
      <p:sp>
        <p:nvSpPr>
          <p:cNvPr id="48136" name="AutoShape 9"/>
          <p:cNvSpPr>
            <a:spLocks noChangeArrowheads="1"/>
          </p:cNvSpPr>
          <p:nvPr/>
        </p:nvSpPr>
        <p:spPr bwMode="auto">
          <a:xfrm>
            <a:off x="179388" y="3429000"/>
            <a:ext cx="1439862" cy="86518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0860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7" name="Platshållare för innehåll 5"/>
          <p:cNvSpPr>
            <a:spLocks/>
          </p:cNvSpPr>
          <p:nvPr/>
        </p:nvSpPr>
        <p:spPr bwMode="auto">
          <a:xfrm>
            <a:off x="395288" y="3573463"/>
            <a:ext cx="12477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Sven</a:t>
            </a:r>
          </a:p>
        </p:txBody>
      </p:sp>
      <p:sp>
        <p:nvSpPr>
          <p:cNvPr id="48138" name="Platshållare för innehåll 5"/>
          <p:cNvSpPr>
            <a:spLocks/>
          </p:cNvSpPr>
          <p:nvPr/>
        </p:nvSpPr>
        <p:spPr bwMode="auto">
          <a:xfrm>
            <a:off x="7740650" y="3348038"/>
            <a:ext cx="12477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Jane</a:t>
            </a:r>
          </a:p>
        </p:txBody>
      </p:sp>
      <p:sp>
        <p:nvSpPr>
          <p:cNvPr id="48139" name="AutoShape 12"/>
          <p:cNvSpPr>
            <a:spLocks noChangeArrowheads="1"/>
          </p:cNvSpPr>
          <p:nvPr/>
        </p:nvSpPr>
        <p:spPr bwMode="auto">
          <a:xfrm>
            <a:off x="7524750" y="3203575"/>
            <a:ext cx="1439863" cy="863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51B43A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40" name="Platshållare för innehåll 5"/>
          <p:cNvSpPr>
            <a:spLocks/>
          </p:cNvSpPr>
          <p:nvPr/>
        </p:nvSpPr>
        <p:spPr bwMode="auto">
          <a:xfrm>
            <a:off x="4500563" y="4149725"/>
            <a:ext cx="45370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sv-SE" sz="2000" dirty="0">
              <a:latin typeface="Times New Roman" pitchFamily="18" charset="0"/>
            </a:endParaRPr>
          </a:p>
        </p:txBody>
      </p:sp>
      <p:sp>
        <p:nvSpPr>
          <p:cNvPr id="14" name="Platshållare för innehåll 5"/>
          <p:cNvSpPr>
            <a:spLocks/>
          </p:cNvSpPr>
          <p:nvPr/>
        </p:nvSpPr>
        <p:spPr bwMode="auto">
          <a:xfrm>
            <a:off x="5748337" y="4508500"/>
            <a:ext cx="264008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sz="2000" b="1" dirty="0">
                <a:latin typeface="+mj-lt"/>
                <a:cs typeface="Times New Roman" pitchFamily="18" charset="0"/>
              </a:rPr>
              <a:t>Reduced, </a:t>
            </a:r>
            <a:r>
              <a:rPr lang="en-GB" sz="2000" b="1" dirty="0" smtClean="0">
                <a:latin typeface="+mj-lt"/>
                <a:cs typeface="Times New Roman" pitchFamily="18" charset="0"/>
              </a:rPr>
              <a:t>wellbeing</a:t>
            </a:r>
          </a:p>
          <a:p>
            <a:pPr lvl="0">
              <a:spcBef>
                <a:spcPct val="20000"/>
              </a:spcBef>
            </a:pPr>
            <a:r>
              <a:rPr lang="en-GB" sz="2000" b="1" dirty="0" smtClean="0">
                <a:latin typeface="+mj-lt"/>
                <a:cs typeface="Times New Roman" pitchFamily="18" charset="0"/>
              </a:rPr>
              <a:t>Illness</a:t>
            </a:r>
            <a:endParaRPr lang="en-GB" sz="4400" b="1" dirty="0">
              <a:latin typeface="+mj-lt"/>
            </a:endParaRPr>
          </a:p>
          <a:p>
            <a:pPr>
              <a:spcBef>
                <a:spcPct val="20000"/>
              </a:spcBef>
            </a:pPr>
            <a:endParaRPr lang="sv-SE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8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tshållare för innehåll 5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1103312" cy="1943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Harriet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Svea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Astrid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Raija</a:t>
            </a:r>
          </a:p>
          <a:p>
            <a:pPr eaLnBrk="1" hangingPunct="1">
              <a:buFont typeface="Arial" charset="0"/>
              <a:buNone/>
            </a:pPr>
            <a:r>
              <a:rPr lang="sv-SE" sz="2000" smtClean="0">
                <a:latin typeface="Times New Roman" pitchFamily="18" charset="0"/>
              </a:rPr>
              <a:t>Sture</a:t>
            </a:r>
          </a:p>
        </p:txBody>
      </p:sp>
      <p:sp>
        <p:nvSpPr>
          <p:cNvPr id="48130" name="Rubrik 4"/>
          <p:cNvSpPr txBox="1">
            <a:spLocks/>
          </p:cNvSpPr>
          <p:nvPr/>
        </p:nvSpPr>
        <p:spPr bwMode="auto">
          <a:xfrm>
            <a:off x="900113" y="0"/>
            <a:ext cx="72247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4000" b="1">
                <a:solidFill>
                  <a:srgbClr val="4C639A"/>
                </a:solidFill>
                <a:latin typeface="Calibri" pitchFamily="34" charset="0"/>
              </a:rPr>
              <a:t>Results: adaptation strategies</a:t>
            </a:r>
          </a:p>
          <a:p>
            <a:pPr algn="ctr"/>
            <a:r>
              <a:rPr lang="sv-SE" sz="4000" b="1">
                <a:solidFill>
                  <a:srgbClr val="4C639A"/>
                </a:solidFill>
                <a:latin typeface="Calibri" pitchFamily="34" charset="0"/>
              </a:rPr>
              <a:t>at different levels</a:t>
            </a:r>
            <a:endParaRPr lang="sv-SE" sz="4000" b="1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79388" y="1341438"/>
            <a:ext cx="1439862" cy="22320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C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2" name="Platshållare för innehåll 5"/>
          <p:cNvSpPr>
            <a:spLocks/>
          </p:cNvSpPr>
          <p:nvPr/>
        </p:nvSpPr>
        <p:spPr bwMode="auto">
          <a:xfrm>
            <a:off x="1763713" y="1341438"/>
            <a:ext cx="51117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water, ice cream, salt, clothing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open window, fan/AC, shades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adjust medication, remind about drink and food, stay indoors, keep moving/keep still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increased support from care sector, special heat-person at each elderly care institution, increase knowledge, access to hostel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plan city for cool places</a:t>
            </a:r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179388" y="4941888"/>
            <a:ext cx="1439862" cy="18288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4" name="Platshållare för innehåll 5"/>
          <p:cNvSpPr>
            <a:spLocks/>
          </p:cNvSpPr>
          <p:nvPr/>
        </p:nvSpPr>
        <p:spPr bwMode="auto">
          <a:xfrm>
            <a:off x="395288" y="5229225"/>
            <a:ext cx="11033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Harald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John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Richard</a:t>
            </a:r>
          </a:p>
        </p:txBody>
      </p:sp>
      <p:sp>
        <p:nvSpPr>
          <p:cNvPr id="48135" name="Platshållare för innehåll 5"/>
          <p:cNvSpPr>
            <a:spLocks/>
          </p:cNvSpPr>
          <p:nvPr/>
        </p:nvSpPr>
        <p:spPr bwMode="auto">
          <a:xfrm>
            <a:off x="1763713" y="5157788"/>
            <a:ext cx="4752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water, clothing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AC/fan, shades, take car to nice location, search for shade and cool place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better local planning for heat</a:t>
            </a:r>
          </a:p>
        </p:txBody>
      </p:sp>
      <p:sp>
        <p:nvSpPr>
          <p:cNvPr id="48136" name="AutoShape 9"/>
          <p:cNvSpPr>
            <a:spLocks noChangeArrowheads="1"/>
          </p:cNvSpPr>
          <p:nvPr/>
        </p:nvSpPr>
        <p:spPr bwMode="auto">
          <a:xfrm>
            <a:off x="179388" y="3429000"/>
            <a:ext cx="1439862" cy="86518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0860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7" name="Platshållare för innehåll 5"/>
          <p:cNvSpPr>
            <a:spLocks/>
          </p:cNvSpPr>
          <p:nvPr/>
        </p:nvSpPr>
        <p:spPr bwMode="auto">
          <a:xfrm>
            <a:off x="395288" y="3573463"/>
            <a:ext cx="12477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Sven</a:t>
            </a:r>
          </a:p>
        </p:txBody>
      </p:sp>
      <p:sp>
        <p:nvSpPr>
          <p:cNvPr id="48138" name="Platshållare för innehåll 5"/>
          <p:cNvSpPr>
            <a:spLocks/>
          </p:cNvSpPr>
          <p:nvPr/>
        </p:nvSpPr>
        <p:spPr bwMode="auto">
          <a:xfrm>
            <a:off x="7740650" y="3348038"/>
            <a:ext cx="12477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Times New Roman" pitchFamily="18" charset="0"/>
              </a:rPr>
              <a:t>Jane</a:t>
            </a:r>
          </a:p>
        </p:txBody>
      </p:sp>
      <p:sp>
        <p:nvSpPr>
          <p:cNvPr id="48139" name="AutoShape 12"/>
          <p:cNvSpPr>
            <a:spLocks noChangeArrowheads="1"/>
          </p:cNvSpPr>
          <p:nvPr/>
        </p:nvSpPr>
        <p:spPr bwMode="auto">
          <a:xfrm>
            <a:off x="7524750" y="3203575"/>
            <a:ext cx="1439863" cy="863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51B43A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40" name="Platshållare för innehåll 5"/>
          <p:cNvSpPr>
            <a:spLocks/>
          </p:cNvSpPr>
          <p:nvPr/>
        </p:nvSpPr>
        <p:spPr bwMode="auto">
          <a:xfrm>
            <a:off x="4500563" y="4149725"/>
            <a:ext cx="45370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Play with water or ”slow” activities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Develop emergency plans for heat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Design playgrounds for shade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latin typeface="Times New Roman" pitchFamily="18" charset="0"/>
              </a:rPr>
              <a:t>Plant greenery</a:t>
            </a:r>
          </a:p>
        </p:txBody>
      </p:sp>
    </p:spTree>
    <p:extLst>
      <p:ext uri="{BB962C8B-B14F-4D97-AF65-F5344CB8AC3E}">
        <p14:creationId xmlns:p14="http://schemas.microsoft.com/office/powerpoint/2010/main" xmlns="" val="13529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latshållare för innehåll 5"/>
          <p:cNvSpPr>
            <a:spLocks noGrp="1"/>
          </p:cNvSpPr>
          <p:nvPr>
            <p:ph idx="4294967295"/>
          </p:nvPr>
        </p:nvSpPr>
        <p:spPr>
          <a:xfrm>
            <a:off x="684213" y="1628775"/>
            <a:ext cx="8064500" cy="401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dirty="0" err="1" smtClean="0"/>
              <a:t>Enthusiastic</a:t>
            </a:r>
            <a:r>
              <a:rPr lang="sv-SE" dirty="0" smtClean="0"/>
              <a:t>! ”like a Hollywood </a:t>
            </a:r>
            <a:r>
              <a:rPr lang="sv-SE" dirty="0" err="1" smtClean="0"/>
              <a:t>movie</a:t>
            </a:r>
            <a:r>
              <a:rPr lang="sv-SE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A </a:t>
            </a:r>
            <a:r>
              <a:rPr lang="sv-SE" dirty="0" err="1" smtClean="0"/>
              <a:t>lot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knowledge</a:t>
            </a:r>
            <a:r>
              <a:rPr lang="sv-SE" dirty="0" smtClean="0"/>
              <a:t> is </a:t>
            </a:r>
            <a:r>
              <a:rPr lang="sv-SE" dirty="0" err="1" smtClean="0"/>
              <a:t>already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: </a:t>
            </a:r>
            <a:r>
              <a:rPr lang="sv-SE" dirty="0" err="1" smtClean="0"/>
              <a:t>discussions</a:t>
            </a:r>
            <a:r>
              <a:rPr lang="sv-SE" dirty="0" smtClean="0"/>
              <a:t> </a:t>
            </a:r>
            <a:r>
              <a:rPr lang="sv-SE" dirty="0" err="1" smtClean="0"/>
              <a:t>articulate</a:t>
            </a:r>
            <a:r>
              <a:rPr lang="sv-SE" dirty="0" smtClean="0"/>
              <a:t> the problem area</a:t>
            </a:r>
          </a:p>
          <a:p>
            <a:pPr>
              <a:lnSpc>
                <a:spcPct val="90000"/>
              </a:lnSpc>
            </a:pPr>
            <a:r>
              <a:rPr lang="sv-SE" dirty="0" err="1" smtClean="0"/>
              <a:t>Numerous</a:t>
            </a:r>
            <a:r>
              <a:rPr lang="sv-SE" dirty="0" smtClean="0"/>
              <a:t> suggestions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measures</a:t>
            </a:r>
            <a:endParaRPr lang="sv-SE" dirty="0" smtClean="0"/>
          </a:p>
          <a:p>
            <a:pPr lvl="1">
              <a:lnSpc>
                <a:spcPct val="90000"/>
              </a:lnSpc>
            </a:pPr>
            <a:r>
              <a:rPr lang="sv-SE" dirty="0" smtClean="0"/>
              <a:t>Short and long term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For </a:t>
            </a:r>
            <a:r>
              <a:rPr lang="sv-SE" dirty="0" err="1" smtClean="0"/>
              <a:t>individuals</a:t>
            </a:r>
            <a:r>
              <a:rPr lang="sv-SE" dirty="0" smtClean="0"/>
              <a:t>, </a:t>
            </a:r>
            <a:r>
              <a:rPr lang="sv-SE" dirty="0" err="1" smtClean="0"/>
              <a:t>operational</a:t>
            </a:r>
            <a:r>
              <a:rPr lang="sv-SE" dirty="0" smtClean="0"/>
              <a:t> and </a:t>
            </a:r>
            <a:r>
              <a:rPr lang="sv-SE" dirty="0" err="1" smtClean="0"/>
              <a:t>strategic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municipality</a:t>
            </a:r>
            <a:endParaRPr lang="sv-SE" dirty="0" smtClean="0"/>
          </a:p>
          <a:p>
            <a:pPr lvl="1">
              <a:lnSpc>
                <a:spcPct val="90000"/>
              </a:lnSpc>
            </a:pPr>
            <a:r>
              <a:rPr lang="sv-SE" dirty="0" smtClean="0"/>
              <a:t>From personal</a:t>
            </a:r>
            <a:r>
              <a:rPr lang="sv-SE" dirty="0"/>
              <a:t> </a:t>
            </a:r>
            <a:r>
              <a:rPr lang="sv-SE" dirty="0" smtClean="0"/>
              <a:t>and </a:t>
            </a:r>
            <a:r>
              <a:rPr lang="sv-SE" dirty="0" err="1" smtClean="0"/>
              <a:t>professional</a:t>
            </a:r>
            <a:r>
              <a:rPr lang="sv-SE" dirty="0" smtClean="0"/>
              <a:t> </a:t>
            </a:r>
            <a:r>
              <a:rPr lang="sv-SE" dirty="0" err="1" smtClean="0"/>
              <a:t>experience</a:t>
            </a:r>
            <a:endParaRPr lang="sv-SE" dirty="0" smtClean="0"/>
          </a:p>
        </p:txBody>
      </p:sp>
      <p:sp>
        <p:nvSpPr>
          <p:cNvPr id="50178" name="Rubrik 4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7008812" cy="1150938"/>
          </a:xfrm>
        </p:spPr>
        <p:txBody>
          <a:bodyPr/>
          <a:lstStyle/>
          <a:p>
            <a:r>
              <a:rPr lang="sv-SE" sz="4000" b="1" smtClean="0">
                <a:solidFill>
                  <a:srgbClr val="4C639A"/>
                </a:solidFill>
              </a:rPr>
              <a:t>Results: learning trough 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ANd9GcSZYXg4QAoJp1eyZf7MxG4YYW8NCSqiVQwdXbbPPrwPXphLZH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3" descr="ANd9GcQ3sevZwGELYhV0vbAriYkLgVVtV_jCU4iuuwKVovX4Bw98h3Q1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9" descr="ANd9GcTI_20yT7JUH4WEhZ-CYcVGWtEotVQiIK76-rnmkw-z4i5MCNc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52813"/>
            <a:ext cx="6084888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0" descr="ANd9GcQ0AYIuCSuH349tY_NOvdnKJORe4ahh7l6N_I9L0ctZnAsuQ1rXm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89313"/>
            <a:ext cx="4643437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C:\Users\annbl93\AppData\Local\Microsoft\Windows\Temporary Internet Files\Content.IE5\LRIDDDMD\MP90040024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4032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06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latshållare för innehåll 5"/>
          <p:cNvSpPr>
            <a:spLocks noGrp="1"/>
          </p:cNvSpPr>
          <p:nvPr>
            <p:ph idx="4294967295"/>
          </p:nvPr>
        </p:nvSpPr>
        <p:spPr>
          <a:xfrm>
            <a:off x="684213" y="1628775"/>
            <a:ext cx="8064500" cy="401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dirty="0" err="1" smtClean="0"/>
              <a:t>Victims</a:t>
            </a:r>
            <a:r>
              <a:rPr lang="sv-SE" dirty="0" smtClean="0"/>
              <a:t> and </a:t>
            </a:r>
            <a:r>
              <a:rPr lang="sv-SE" dirty="0" err="1" smtClean="0"/>
              <a:t>heroes</a:t>
            </a:r>
            <a:r>
              <a:rPr lang="sv-SE" dirty="0" smtClean="0"/>
              <a:t>(?)</a:t>
            </a:r>
          </a:p>
          <a:p>
            <a:pPr>
              <a:lnSpc>
                <a:spcPct val="90000"/>
              </a:lnSpc>
            </a:pPr>
            <a:endParaRPr lang="sv-SE" dirty="0" smtClean="0"/>
          </a:p>
          <a:p>
            <a:pPr>
              <a:lnSpc>
                <a:spcPct val="90000"/>
              </a:lnSpc>
            </a:pPr>
            <a:r>
              <a:rPr lang="sv-SE" dirty="0" smtClean="0"/>
              <a:t>Moral </a:t>
            </a:r>
            <a:r>
              <a:rPr lang="sv-SE" dirty="0" err="1" smtClean="0"/>
              <a:t>judgements</a:t>
            </a:r>
            <a:endParaRPr lang="sv-SE" dirty="0" smtClean="0"/>
          </a:p>
          <a:p>
            <a:pPr>
              <a:lnSpc>
                <a:spcPct val="90000"/>
              </a:lnSpc>
            </a:pPr>
            <a:endParaRPr lang="sv-SE" dirty="0" smtClean="0"/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r>
              <a:rPr lang="sv-SE" sz="3200" dirty="0"/>
              <a:t>Budget </a:t>
            </a:r>
            <a:r>
              <a:rPr lang="sv-SE" sz="3200" dirty="0" err="1" smtClean="0"/>
              <a:t>restrictions</a:t>
            </a:r>
            <a:endParaRPr lang="sv-SE" sz="3200" dirty="0" smtClean="0"/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endParaRPr lang="sv-SE" sz="3200" dirty="0" smtClean="0"/>
          </a:p>
          <a:p>
            <a:pPr>
              <a:lnSpc>
                <a:spcPct val="90000"/>
              </a:lnSpc>
            </a:pPr>
            <a:r>
              <a:rPr lang="sv-SE" dirty="0" smtClean="0"/>
              <a:t>Blind </a:t>
            </a:r>
            <a:r>
              <a:rPr lang="sv-SE" dirty="0" err="1" smtClean="0"/>
              <a:t>spots</a:t>
            </a:r>
            <a:endParaRPr lang="sv-SE" dirty="0"/>
          </a:p>
          <a:p>
            <a:pPr>
              <a:lnSpc>
                <a:spcPct val="90000"/>
              </a:lnSpc>
            </a:pPr>
            <a:endParaRPr lang="sv-SE" dirty="0" smtClean="0"/>
          </a:p>
          <a:p>
            <a:pPr>
              <a:lnSpc>
                <a:spcPct val="90000"/>
              </a:lnSpc>
            </a:pPr>
            <a:r>
              <a:rPr lang="sv-SE" dirty="0" err="1" smtClean="0"/>
              <a:t>Because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overlay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vulnerability</a:t>
            </a:r>
            <a:r>
              <a:rPr lang="sv-SE" dirty="0" smtClean="0"/>
              <a:t> drivers: </a:t>
            </a:r>
            <a:r>
              <a:rPr lang="sv-SE" dirty="0" err="1" smtClean="0"/>
              <a:t>Relevance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inter-</a:t>
            </a:r>
            <a:r>
              <a:rPr lang="sv-SE" dirty="0" err="1" smtClean="0"/>
              <a:t>sectionality</a:t>
            </a:r>
            <a:r>
              <a:rPr lang="sv-SE" dirty="0" smtClean="0"/>
              <a:t> </a:t>
            </a:r>
            <a:r>
              <a:rPr lang="sv-SE" dirty="0" err="1" smtClean="0"/>
              <a:t>perspective</a:t>
            </a:r>
            <a:endParaRPr lang="sv-SE" dirty="0" smtClean="0"/>
          </a:p>
        </p:txBody>
      </p:sp>
      <p:sp>
        <p:nvSpPr>
          <p:cNvPr id="50178" name="Rubrik 4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7008812" cy="1150938"/>
          </a:xfrm>
        </p:spPr>
        <p:txBody>
          <a:bodyPr/>
          <a:lstStyle/>
          <a:p>
            <a:r>
              <a:rPr lang="sv-SE" sz="4000" b="1" dirty="0" err="1" smtClean="0">
                <a:solidFill>
                  <a:srgbClr val="4C639A"/>
                </a:solidFill>
              </a:rPr>
              <a:t>Discussion</a:t>
            </a:r>
            <a:endParaRPr lang="sv-SE" sz="4000" b="1" dirty="0" smtClean="0">
              <a:solidFill>
                <a:srgbClr val="4C6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2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3477" y="0"/>
            <a:ext cx="10270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2"/>
          <p:cNvSpPr txBox="1">
            <a:spLocks/>
          </p:cNvSpPr>
          <p:nvPr/>
        </p:nvSpPr>
        <p:spPr>
          <a:xfrm>
            <a:off x="253720" y="620688"/>
            <a:ext cx="907080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“The only problem we have in Kota is parking!”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dirty="0" smtClean="0"/>
              <a:t>(city planner Kota, 2012)</a:t>
            </a:r>
          </a:p>
        </p:txBody>
      </p:sp>
    </p:spTree>
    <p:extLst>
      <p:ext uri="{BB962C8B-B14F-4D97-AF65-F5344CB8AC3E}">
        <p14:creationId xmlns:p14="http://schemas.microsoft.com/office/powerpoint/2010/main" xmlns="" val="778371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tshållare för innehåll 5"/>
          <p:cNvSpPr>
            <a:spLocks noGrp="1"/>
          </p:cNvSpPr>
          <p:nvPr>
            <p:ph idx="4294967295"/>
          </p:nvPr>
        </p:nvSpPr>
        <p:spPr>
          <a:xfrm>
            <a:off x="1403648" y="1318316"/>
            <a:ext cx="7416824" cy="4010025"/>
          </a:xfrm>
        </p:spPr>
        <p:txBody>
          <a:bodyPr/>
          <a:lstStyle/>
          <a:p>
            <a:pPr marL="0" indent="0">
              <a:buNone/>
            </a:pPr>
            <a:r>
              <a:rPr lang="sv-SE" dirty="0" err="1" smtClean="0"/>
              <a:t>Included</a:t>
            </a:r>
            <a:r>
              <a:rPr lang="sv-SE" dirty="0" smtClean="0"/>
              <a:t> in </a:t>
            </a:r>
            <a:r>
              <a:rPr lang="sv-SE" dirty="0" err="1" smtClean="0"/>
              <a:t>advice</a:t>
            </a:r>
            <a:r>
              <a:rPr lang="sv-SE" dirty="0" smtClean="0"/>
              <a:t> for City </a:t>
            </a:r>
            <a:r>
              <a:rPr lang="sv-SE" dirty="0" err="1" smtClean="0"/>
              <a:t>of</a:t>
            </a:r>
            <a:r>
              <a:rPr lang="sv-SE" dirty="0" smtClean="0"/>
              <a:t> Gothenburg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Could</a:t>
            </a:r>
            <a:r>
              <a:rPr lang="sv-SE" dirty="0" smtClean="0"/>
              <a:t> be </a:t>
            </a:r>
            <a:r>
              <a:rPr lang="sv-SE" dirty="0" err="1" smtClean="0"/>
              <a:t>used</a:t>
            </a:r>
            <a:r>
              <a:rPr lang="sv-SE" dirty="0" smtClean="0"/>
              <a:t> as an </a:t>
            </a:r>
            <a:r>
              <a:rPr lang="sv-SE" dirty="0" err="1" smtClean="0"/>
              <a:t>educational</a:t>
            </a:r>
            <a:r>
              <a:rPr lang="sv-SE" dirty="0" smtClean="0"/>
              <a:t> </a:t>
            </a:r>
            <a:r>
              <a:rPr lang="sv-SE" dirty="0" err="1" smtClean="0"/>
              <a:t>tool</a:t>
            </a:r>
            <a:r>
              <a:rPr lang="sv-SE" dirty="0"/>
              <a:t> </a:t>
            </a:r>
            <a:endParaRPr lang="sv-SE" dirty="0" smtClean="0"/>
          </a:p>
          <a:p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r>
              <a:rPr lang="sv-SE" dirty="0" smtClean="0"/>
              <a:t> </a:t>
            </a:r>
            <a:r>
              <a:rPr lang="sv-SE" dirty="0" err="1" smtClean="0"/>
              <a:t>knowledge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climate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</a:t>
            </a:r>
            <a:r>
              <a:rPr lang="sv-SE" dirty="0" err="1" smtClean="0"/>
              <a:t>impacts</a:t>
            </a:r>
            <a:endParaRPr lang="sv-SE" dirty="0"/>
          </a:p>
          <a:p>
            <a:r>
              <a:rPr lang="sv-SE" dirty="0"/>
              <a:t>t</a:t>
            </a:r>
            <a:r>
              <a:rPr lang="sv-SE" dirty="0" smtClean="0"/>
              <a:t>o </a:t>
            </a:r>
            <a:r>
              <a:rPr lang="sv-SE" dirty="0" err="1" smtClean="0"/>
              <a:t>identify</a:t>
            </a:r>
            <a:r>
              <a:rPr lang="sv-SE" dirty="0" smtClean="0"/>
              <a:t> </a:t>
            </a:r>
            <a:r>
              <a:rPr lang="sv-SE" dirty="0" err="1" smtClean="0"/>
              <a:t>preventive</a:t>
            </a:r>
            <a:r>
              <a:rPr lang="sv-SE" dirty="0" smtClean="0"/>
              <a:t> adaptation </a:t>
            </a:r>
            <a:r>
              <a:rPr lang="sv-SE" dirty="0" err="1" smtClean="0"/>
              <a:t>measures</a:t>
            </a:r>
            <a:r>
              <a:rPr lang="sv-SE" dirty="0" smtClean="0"/>
              <a:t> and </a:t>
            </a:r>
            <a:r>
              <a:rPr lang="sv-SE" dirty="0" err="1" smtClean="0"/>
              <a:t>increased</a:t>
            </a:r>
            <a:r>
              <a:rPr lang="sv-SE" dirty="0" smtClean="0"/>
              <a:t> adaption </a:t>
            </a:r>
            <a:r>
              <a:rPr lang="sv-SE" dirty="0" err="1" smtClean="0"/>
              <a:t>capacity</a:t>
            </a:r>
            <a:r>
              <a:rPr lang="sv-SE" dirty="0" smtClean="0"/>
              <a:t> </a:t>
            </a:r>
          </a:p>
        </p:txBody>
      </p:sp>
      <p:sp>
        <p:nvSpPr>
          <p:cNvPr id="52226" name="Rubrik 4"/>
          <p:cNvSpPr>
            <a:spLocks/>
          </p:cNvSpPr>
          <p:nvPr/>
        </p:nvSpPr>
        <p:spPr bwMode="auto">
          <a:xfrm>
            <a:off x="611188" y="333375"/>
            <a:ext cx="70088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sv-SE" sz="4000" b="1" dirty="0" smtClean="0">
                <a:solidFill>
                  <a:srgbClr val="4C639A"/>
                </a:solidFill>
                <a:latin typeface="Calibri" pitchFamily="34" charset="0"/>
              </a:rPr>
              <a:t>Spinn-</a:t>
            </a:r>
            <a:r>
              <a:rPr lang="sv-SE" sz="4000" b="1" dirty="0" err="1" smtClean="0">
                <a:solidFill>
                  <a:srgbClr val="4C639A"/>
                </a:solidFill>
                <a:latin typeface="Calibri" pitchFamily="34" charset="0"/>
              </a:rPr>
              <a:t>offs</a:t>
            </a:r>
            <a:r>
              <a:rPr lang="sv-SE" sz="4000" b="1" dirty="0" smtClean="0">
                <a:solidFill>
                  <a:srgbClr val="4C639A"/>
                </a:solidFill>
                <a:latin typeface="Calibri" pitchFamily="34" charset="0"/>
              </a:rPr>
              <a:t>?</a:t>
            </a:r>
            <a:endParaRPr lang="sv-SE" sz="4000" b="1" dirty="0">
              <a:solidFill>
                <a:srgbClr val="4C639A"/>
              </a:solidFill>
              <a:latin typeface="Calibri" pitchFamily="34" charset="0"/>
            </a:endParaRPr>
          </a:p>
        </p:txBody>
      </p:sp>
      <p:pic>
        <p:nvPicPr>
          <p:cNvPr id="52227" name="Bildobjekt 4" descr="siluett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6" y="5287817"/>
            <a:ext cx="604910" cy="102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Bildobjekt 5" descr="siluet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5301208"/>
            <a:ext cx="522689" cy="104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tshållare för innehåll 2"/>
          <p:cNvSpPr>
            <a:spLocks noGrp="1"/>
          </p:cNvSpPr>
          <p:nvPr>
            <p:ph idx="1"/>
          </p:nvPr>
        </p:nvSpPr>
        <p:spPr>
          <a:xfrm>
            <a:off x="5436096" y="4693484"/>
            <a:ext cx="4179051" cy="114123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2800" i="1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i="1" dirty="0" smtClean="0">
                <a:solidFill>
                  <a:srgbClr val="376092"/>
                </a:solidFill>
              </a:rPr>
              <a:t>Anna C. Jonsson</a:t>
            </a:r>
            <a:endParaRPr lang="sv-SE" dirty="0" smtClean="0">
              <a:solidFill>
                <a:srgbClr val="376092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sv-SE" dirty="0" smtClean="0"/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 cstate="print"/>
          <a:srcRect r="1717" b="9599"/>
          <a:stretch>
            <a:fillRect/>
          </a:stretch>
        </p:blipFill>
        <p:spPr bwMode="auto">
          <a:xfrm>
            <a:off x="-7938" y="5842000"/>
            <a:ext cx="91519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4767124" y="6170096"/>
            <a:ext cx="4168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Dept. of Environmental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Change</a:t>
            </a:r>
          </a:p>
        </p:txBody>
      </p:sp>
      <p:sp>
        <p:nvSpPr>
          <p:cNvPr id="6" name="Underrubrik 2"/>
          <p:cNvSpPr txBox="1">
            <a:spLocks/>
          </p:cNvSpPr>
          <p:nvPr/>
        </p:nvSpPr>
        <p:spPr bwMode="auto">
          <a:xfrm>
            <a:off x="341814" y="1015730"/>
            <a:ext cx="8756678" cy="208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Vulnerability and Adaption to Heat in Cities: Perspective and Perceptions of Adaptation Decision-Makers in Sweden, case Gothenburg</a:t>
            </a:r>
          </a:p>
          <a:p>
            <a:pPr marL="514350" indent="-514350">
              <a:buFont typeface="+mj-lt"/>
              <a:buAutoNum type="arabicPeriod"/>
            </a:pPr>
            <a:endParaRPr lang="sv-SE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Guidebook for Integrated Assessment and Management of Vulnerability to Climate Change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7" name="Underrubrik 2"/>
          <p:cNvSpPr txBox="1">
            <a:spLocks/>
          </p:cNvSpPr>
          <p:nvPr/>
        </p:nvSpPr>
        <p:spPr bwMode="auto">
          <a:xfrm>
            <a:off x="1475656" y="0"/>
            <a:ext cx="7200800" cy="57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i="1" dirty="0" smtClean="0"/>
              <a:t>New Orleans-visit to Gothenburg 28/5 2015</a:t>
            </a:r>
          </a:p>
          <a:p>
            <a:endParaRPr lang="sv-SE" i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97" y="5037762"/>
            <a:ext cx="2579718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411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Background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74965"/>
            <a:ext cx="8229600" cy="4525963"/>
          </a:xfrm>
        </p:spPr>
        <p:txBody>
          <a:bodyPr/>
          <a:lstStyle/>
          <a:p>
            <a:r>
              <a:rPr lang="sv-SE" dirty="0" smtClean="0"/>
              <a:t>Long </a:t>
            </a:r>
            <a:r>
              <a:rPr lang="sv-SE" dirty="0" err="1" smtClean="0"/>
              <a:t>experience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participatory</a:t>
            </a:r>
            <a:r>
              <a:rPr lang="sv-SE" dirty="0" smtClean="0"/>
              <a:t> research and </a:t>
            </a:r>
            <a:r>
              <a:rPr lang="sv-SE" dirty="0" err="1" smtClean="0"/>
              <a:t>collaborative</a:t>
            </a:r>
            <a:r>
              <a:rPr lang="sv-SE" dirty="0" smtClean="0"/>
              <a:t> </a:t>
            </a:r>
            <a:r>
              <a:rPr lang="sv-SE" dirty="0" err="1" smtClean="0"/>
              <a:t>modelling</a:t>
            </a:r>
            <a:endParaRPr lang="sv-SE" dirty="0" smtClean="0"/>
          </a:p>
          <a:p>
            <a:r>
              <a:rPr lang="sv-SE" dirty="0" smtClean="0"/>
              <a:t>Long </a:t>
            </a:r>
            <a:r>
              <a:rPr lang="sv-SE" dirty="0" err="1" smtClean="0"/>
              <a:t>range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projects</a:t>
            </a:r>
            <a:r>
              <a:rPr lang="sv-SE" dirty="0" smtClean="0"/>
              <a:t> in </a:t>
            </a:r>
            <a:r>
              <a:rPr lang="sv-SE" dirty="0" err="1" smtClean="0"/>
              <a:t>climate</a:t>
            </a:r>
            <a:r>
              <a:rPr lang="sv-SE" dirty="0" smtClean="0"/>
              <a:t> </a:t>
            </a:r>
            <a:r>
              <a:rPr lang="sv-SE" dirty="0" err="1" smtClean="0"/>
              <a:t>vulnerability</a:t>
            </a:r>
            <a:r>
              <a:rPr lang="sv-SE" dirty="0" smtClean="0"/>
              <a:t> and adaptation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participatory</a:t>
            </a:r>
            <a:r>
              <a:rPr lang="sv-SE" dirty="0" smtClean="0"/>
              <a:t> </a:t>
            </a:r>
            <a:r>
              <a:rPr lang="sv-SE" dirty="0" err="1" smtClean="0"/>
              <a:t>techniques</a:t>
            </a:r>
            <a:endParaRPr lang="sv-SE" dirty="0" smtClean="0"/>
          </a:p>
          <a:p>
            <a:r>
              <a:rPr lang="sv-SE" dirty="0" err="1" smtClean="0"/>
              <a:t>Why</a:t>
            </a:r>
            <a:r>
              <a:rPr lang="sv-SE" dirty="0" smtClean="0"/>
              <a:t> not </a:t>
            </a:r>
            <a:r>
              <a:rPr lang="sv-SE" dirty="0" err="1" smtClean="0"/>
              <a:t>put</a:t>
            </a:r>
            <a:r>
              <a:rPr lang="sv-SE" dirty="0" smtClean="0"/>
              <a:t> </a:t>
            </a:r>
            <a:r>
              <a:rPr lang="sv-SE" dirty="0" err="1" smtClean="0"/>
              <a:t>them</a:t>
            </a:r>
            <a:r>
              <a:rPr lang="sv-SE" dirty="0" smtClean="0"/>
              <a:t> </a:t>
            </a:r>
            <a:r>
              <a:rPr lang="sv-SE" dirty="0" err="1" smtClean="0"/>
              <a:t>together</a:t>
            </a:r>
            <a:r>
              <a:rPr lang="sv-SE" dirty="0" smtClean="0"/>
              <a:t> in a </a:t>
            </a:r>
            <a:r>
              <a:rPr lang="sv-SE" dirty="0" err="1" smtClean="0"/>
              <a:t>toolbox</a:t>
            </a:r>
            <a:r>
              <a:rPr lang="sv-SE" dirty="0" smtClean="0"/>
              <a:t>!?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r="1717" b="9599"/>
          <a:stretch>
            <a:fillRect/>
          </a:stretch>
        </p:blipFill>
        <p:spPr bwMode="auto">
          <a:xfrm>
            <a:off x="-7938" y="5842000"/>
            <a:ext cx="91519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4767124" y="6170096"/>
            <a:ext cx="4168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Dept. of Environmental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xmlns="" val="1460055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75"/>
            <a:ext cx="2665413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263" y="0"/>
            <a:ext cx="4714875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838" y="2641600"/>
            <a:ext cx="26971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659313"/>
            <a:ext cx="404653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/>
          <p:cNvSpPr/>
          <p:nvPr/>
        </p:nvSpPr>
        <p:spPr bwMode="auto">
          <a:xfrm>
            <a:off x="4151313" y="2714625"/>
            <a:ext cx="377825" cy="34766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5-Point Star 6"/>
          <p:cNvSpPr/>
          <p:nvPr/>
        </p:nvSpPr>
        <p:spPr bwMode="auto">
          <a:xfrm>
            <a:off x="4303713" y="2867025"/>
            <a:ext cx="377825" cy="34766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" name="5-Point Star 7"/>
          <p:cNvSpPr/>
          <p:nvPr/>
        </p:nvSpPr>
        <p:spPr bwMode="auto">
          <a:xfrm>
            <a:off x="3338513" y="4702175"/>
            <a:ext cx="377825" cy="34925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5-Point Star 8"/>
          <p:cNvSpPr/>
          <p:nvPr/>
        </p:nvSpPr>
        <p:spPr bwMode="auto">
          <a:xfrm>
            <a:off x="5362575" y="3592513"/>
            <a:ext cx="377825" cy="34766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0" name="5-Point Star 9"/>
          <p:cNvSpPr/>
          <p:nvPr/>
        </p:nvSpPr>
        <p:spPr bwMode="auto">
          <a:xfrm>
            <a:off x="5210175" y="2263775"/>
            <a:ext cx="377825" cy="34925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1" name="5-Point Star 10"/>
          <p:cNvSpPr/>
          <p:nvPr/>
        </p:nvSpPr>
        <p:spPr bwMode="auto">
          <a:xfrm>
            <a:off x="5260975" y="3998913"/>
            <a:ext cx="377825" cy="34766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8" name="5-Point Star 10"/>
          <p:cNvSpPr/>
          <p:nvPr/>
        </p:nvSpPr>
        <p:spPr bwMode="auto">
          <a:xfrm>
            <a:off x="6815138" y="2873375"/>
            <a:ext cx="377825" cy="34766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9" name="5-Point Star 10"/>
          <p:cNvSpPr/>
          <p:nvPr/>
        </p:nvSpPr>
        <p:spPr bwMode="auto">
          <a:xfrm>
            <a:off x="8389938" y="6132513"/>
            <a:ext cx="377825" cy="34766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0" name="5-Point Star 10"/>
          <p:cNvSpPr/>
          <p:nvPr/>
        </p:nvSpPr>
        <p:spPr bwMode="auto">
          <a:xfrm>
            <a:off x="180975" y="5661025"/>
            <a:ext cx="377825" cy="34766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1" name="5-Point Star 10"/>
          <p:cNvSpPr/>
          <p:nvPr/>
        </p:nvSpPr>
        <p:spPr bwMode="auto">
          <a:xfrm>
            <a:off x="0" y="6089650"/>
            <a:ext cx="377825" cy="34766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5" name="5-Point Star 10"/>
          <p:cNvSpPr/>
          <p:nvPr/>
        </p:nvSpPr>
        <p:spPr bwMode="auto">
          <a:xfrm>
            <a:off x="3990975" y="3759200"/>
            <a:ext cx="160338" cy="19526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7" name="5-Point Star 10"/>
          <p:cNvSpPr/>
          <p:nvPr/>
        </p:nvSpPr>
        <p:spPr bwMode="auto">
          <a:xfrm>
            <a:off x="3614738" y="3700463"/>
            <a:ext cx="158750" cy="19685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8" name="5-Point Star 10"/>
          <p:cNvSpPr/>
          <p:nvPr/>
        </p:nvSpPr>
        <p:spPr bwMode="auto">
          <a:xfrm>
            <a:off x="3578225" y="3505200"/>
            <a:ext cx="160338" cy="19526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9" name="5-Point Star 10"/>
          <p:cNvSpPr/>
          <p:nvPr/>
        </p:nvSpPr>
        <p:spPr bwMode="auto">
          <a:xfrm>
            <a:off x="4659313" y="1814513"/>
            <a:ext cx="160337" cy="19526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0" name="5-Point Star 10"/>
          <p:cNvSpPr/>
          <p:nvPr/>
        </p:nvSpPr>
        <p:spPr bwMode="auto">
          <a:xfrm>
            <a:off x="4368800" y="3265488"/>
            <a:ext cx="160338" cy="19526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cxnSp>
        <p:nvCxnSpPr>
          <p:cNvPr id="32" name="Rak pil 31"/>
          <p:cNvCxnSpPr/>
          <p:nvPr/>
        </p:nvCxnSpPr>
        <p:spPr bwMode="auto">
          <a:xfrm flipV="1">
            <a:off x="493713" y="3787775"/>
            <a:ext cx="2974975" cy="19891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Rak pil 32"/>
          <p:cNvCxnSpPr/>
          <p:nvPr/>
        </p:nvCxnSpPr>
        <p:spPr bwMode="auto">
          <a:xfrm flipV="1">
            <a:off x="449263" y="3954463"/>
            <a:ext cx="3230562" cy="221456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Rak pil 33"/>
          <p:cNvCxnSpPr/>
          <p:nvPr/>
        </p:nvCxnSpPr>
        <p:spPr bwMode="auto">
          <a:xfrm rot="10800000">
            <a:off x="4964113" y="1989138"/>
            <a:ext cx="1885950" cy="85566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Rak pil 34"/>
          <p:cNvCxnSpPr/>
          <p:nvPr/>
        </p:nvCxnSpPr>
        <p:spPr bwMode="auto">
          <a:xfrm rot="10800000" flipV="1">
            <a:off x="4238625" y="3106738"/>
            <a:ext cx="2509838" cy="69532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5-Point Star 10"/>
          <p:cNvSpPr/>
          <p:nvPr/>
        </p:nvSpPr>
        <p:spPr bwMode="auto">
          <a:xfrm>
            <a:off x="4535488" y="3214688"/>
            <a:ext cx="160337" cy="19526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7" name="5-Point Star 10"/>
          <p:cNvSpPr/>
          <p:nvPr/>
        </p:nvSpPr>
        <p:spPr bwMode="auto">
          <a:xfrm flipH="1">
            <a:off x="4484688" y="3425825"/>
            <a:ext cx="130175" cy="18891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8" name="5-Point Star 10"/>
          <p:cNvSpPr/>
          <p:nvPr/>
        </p:nvSpPr>
        <p:spPr bwMode="auto">
          <a:xfrm>
            <a:off x="4630738" y="3411538"/>
            <a:ext cx="144462" cy="173037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cxnSp>
        <p:nvCxnSpPr>
          <p:cNvPr id="49" name="Rak pil 48"/>
          <p:cNvCxnSpPr/>
          <p:nvPr/>
        </p:nvCxnSpPr>
        <p:spPr bwMode="auto">
          <a:xfrm rot="10800000">
            <a:off x="4572000" y="3482975"/>
            <a:ext cx="3846513" cy="252571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0" y="0"/>
            <a:ext cx="8964613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v-SE" sz="2800" b="1" dirty="0"/>
              <a:t>Tools for </a:t>
            </a:r>
            <a:r>
              <a:rPr lang="sv-SE" sz="2800" b="1" dirty="0" err="1"/>
              <a:t>integrated</a:t>
            </a:r>
            <a:r>
              <a:rPr lang="sv-SE" sz="2800" b="1" dirty="0"/>
              <a:t> </a:t>
            </a:r>
            <a:r>
              <a:rPr lang="sv-SE" sz="2800" b="1" dirty="0" err="1"/>
              <a:t>vulnerability</a:t>
            </a:r>
            <a:r>
              <a:rPr lang="sv-SE" sz="2800" b="1" dirty="0"/>
              <a:t> </a:t>
            </a:r>
            <a:r>
              <a:rPr lang="sv-SE" sz="2800" b="1" dirty="0" err="1"/>
              <a:t>assessment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792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09600"/>
            <a:ext cx="7632700" cy="1143000"/>
          </a:xfrm>
        </p:spPr>
        <p:txBody>
          <a:bodyPr/>
          <a:lstStyle/>
          <a:p>
            <a:pPr eaLnBrk="1" hangingPunct="1"/>
            <a:r>
              <a:rPr lang="sv-SE" sz="3900" dirty="0" smtClean="0"/>
              <a:t>(old) IPCC definition </a:t>
            </a:r>
            <a:r>
              <a:rPr lang="sv-SE" sz="3900" dirty="0" err="1" smtClean="0"/>
              <a:t>of</a:t>
            </a:r>
            <a:r>
              <a:rPr lang="sv-SE" sz="3900" dirty="0" smtClean="0"/>
              <a:t> </a:t>
            </a:r>
            <a:r>
              <a:rPr lang="sv-SE" sz="3900" dirty="0" err="1" smtClean="0"/>
              <a:t>vulnerability</a:t>
            </a:r>
            <a:endParaRPr lang="sv-SE" sz="39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981200"/>
            <a:ext cx="5895975" cy="17589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sv-SE" sz="2800" dirty="0" smtClean="0"/>
              <a:t>a combination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sv-SE" sz="2800" b="1" dirty="0" smtClean="0"/>
              <a:t>exposure</a:t>
            </a:r>
            <a:r>
              <a:rPr lang="sv-SE" sz="2800" dirty="0" smtClean="0"/>
              <a:t>, </a:t>
            </a:r>
            <a:r>
              <a:rPr lang="sv-SE" sz="2800" dirty="0" err="1" smtClean="0"/>
              <a:t>s</a:t>
            </a:r>
            <a:r>
              <a:rPr lang="sv-SE" sz="2800" b="1" dirty="0" err="1" smtClean="0"/>
              <a:t>ensitivity</a:t>
            </a:r>
            <a:r>
              <a:rPr lang="sv-SE" sz="2800" dirty="0" smtClean="0"/>
              <a:t> and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sv-SE" sz="2800" b="1" dirty="0" smtClean="0"/>
              <a:t>adaptive </a:t>
            </a:r>
            <a:r>
              <a:rPr lang="sv-SE" sz="2800" b="1" dirty="0" err="1" smtClean="0"/>
              <a:t>capacity</a:t>
            </a:r>
            <a:r>
              <a:rPr lang="sv-SE" sz="2800" dirty="0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sv-SE" sz="2800" dirty="0" smtClean="0"/>
              <a:t>to </a:t>
            </a:r>
            <a:r>
              <a:rPr lang="sv-SE" sz="2800" dirty="0" err="1" smtClean="0"/>
              <a:t>various</a:t>
            </a:r>
            <a:r>
              <a:rPr lang="sv-SE" sz="2800" dirty="0" smtClean="0"/>
              <a:t> risks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sv-SE" dirty="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sv-SE" dirty="0" smtClean="0"/>
          </a:p>
          <a:p>
            <a:pPr eaLnBrk="1" hangingPunct="1">
              <a:lnSpc>
                <a:spcPct val="90000"/>
              </a:lnSpc>
            </a:pPr>
            <a:endParaRPr lang="sv-SE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11307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8388424" cy="864096"/>
          </a:xfrm>
        </p:spPr>
        <p:txBody>
          <a:bodyPr/>
          <a:lstStyle/>
          <a:p>
            <a:pPr eaLnBrk="1" hangingPunct="1"/>
            <a:r>
              <a:rPr lang="sv-SE" sz="1400" b="1" dirty="0" smtClean="0"/>
              <a:t>Figur 1.</a:t>
            </a:r>
            <a:r>
              <a:rPr lang="sv-SE" sz="1400" dirty="0" smtClean="0"/>
              <a:t> Analytiskt ramverk för integrerad sårbarhetsbedömning (baserad på </a:t>
            </a:r>
            <a:r>
              <a:rPr lang="sv-SE" sz="1400" dirty="0" err="1" smtClean="0"/>
              <a:t>Füssel</a:t>
            </a:r>
            <a:r>
              <a:rPr lang="sv-SE" sz="1400" dirty="0" smtClean="0"/>
              <a:t> och Klein, 2006).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1224" r="1416"/>
          <a:stretch>
            <a:fillRect/>
          </a:stretch>
        </p:blipFill>
        <p:spPr bwMode="auto">
          <a:xfrm>
            <a:off x="1403350" y="1557338"/>
            <a:ext cx="626427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ubrik 1"/>
          <p:cNvSpPr txBox="1">
            <a:spLocks/>
          </p:cNvSpPr>
          <p:nvPr/>
        </p:nvSpPr>
        <p:spPr bwMode="auto">
          <a:xfrm>
            <a:off x="202761" y="360011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v-SE" sz="4000" dirty="0">
              <a:latin typeface="Calibri" pitchFamily="34" charset="0"/>
              <a:cs typeface="Arial" charset="0"/>
            </a:endParaRPr>
          </a:p>
          <a:p>
            <a:pPr algn="ctr"/>
            <a:r>
              <a:rPr lang="sv-SE" sz="4400" dirty="0" err="1" smtClean="0">
                <a:solidFill>
                  <a:srgbClr val="4C639A"/>
                </a:solidFill>
                <a:latin typeface="Calibri" pitchFamily="34" charset="0"/>
                <a:cs typeface="Arial" charset="0"/>
              </a:rPr>
              <a:t>Vulnerability</a:t>
            </a:r>
            <a:r>
              <a:rPr lang="sv-SE" sz="4400" dirty="0" smtClean="0">
                <a:solidFill>
                  <a:srgbClr val="4C639A"/>
                </a:solidFill>
                <a:latin typeface="Calibri" pitchFamily="34" charset="0"/>
                <a:cs typeface="Arial" charset="0"/>
              </a:rPr>
              <a:t> and adaptation to </a:t>
            </a:r>
            <a:r>
              <a:rPr lang="sv-SE" sz="4400" dirty="0" err="1" smtClean="0">
                <a:solidFill>
                  <a:srgbClr val="4C639A"/>
                </a:solidFill>
                <a:latin typeface="Calibri" pitchFamily="34" charset="0"/>
                <a:cs typeface="Arial" charset="0"/>
              </a:rPr>
              <a:t>climate</a:t>
            </a:r>
            <a:r>
              <a:rPr lang="sv-SE" sz="4400" dirty="0" smtClean="0">
                <a:solidFill>
                  <a:srgbClr val="4C639A"/>
                </a:solidFill>
                <a:latin typeface="Calibri" pitchFamily="34" charset="0"/>
                <a:cs typeface="Arial" charset="0"/>
              </a:rPr>
              <a:t> </a:t>
            </a:r>
            <a:r>
              <a:rPr lang="sv-SE" sz="4400" dirty="0" err="1" smtClean="0">
                <a:solidFill>
                  <a:srgbClr val="4C639A"/>
                </a:solidFill>
                <a:latin typeface="Calibri" pitchFamily="34" charset="0"/>
                <a:cs typeface="Arial" charset="0"/>
              </a:rPr>
              <a:t>change</a:t>
            </a:r>
            <a:r>
              <a:rPr lang="sv-SE" sz="4000" dirty="0">
                <a:latin typeface="Calibri" pitchFamily="34" charset="0"/>
                <a:cs typeface="Arial" charset="0"/>
              </a:rPr>
              <a:t/>
            </a:r>
            <a:br>
              <a:rPr lang="sv-SE" sz="4000" dirty="0">
                <a:latin typeface="Calibri" pitchFamily="34" charset="0"/>
                <a:cs typeface="Arial" charset="0"/>
              </a:rPr>
            </a:br>
            <a:endParaRPr lang="sv-SE" sz="4000" dirty="0">
              <a:latin typeface="Calibri" pitchFamily="34" charset="0"/>
              <a:cs typeface="Arial" charset="0"/>
            </a:endParaRPr>
          </a:p>
        </p:txBody>
      </p:sp>
      <p:sp>
        <p:nvSpPr>
          <p:cNvPr id="6" name="Platshållare för sidfot 2"/>
          <p:cNvSpPr txBox="1">
            <a:spLocks/>
          </p:cNvSpPr>
          <p:nvPr/>
        </p:nvSpPr>
        <p:spPr>
          <a:xfrm>
            <a:off x="1619250" y="6492875"/>
            <a:ext cx="5724525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Bilaga 3. Jonsson, A.C., Glaas, E., André, K. och Simonsson, L. CSPR Report 11:01 </a:t>
            </a:r>
          </a:p>
        </p:txBody>
      </p:sp>
    </p:spTree>
    <p:extLst>
      <p:ext uri="{BB962C8B-B14F-4D97-AF65-F5344CB8AC3E}">
        <p14:creationId xmlns:p14="http://schemas.microsoft.com/office/powerpoint/2010/main" xmlns="" val="32731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>
          <a:xfrm>
            <a:off x="611560" y="141189"/>
            <a:ext cx="820891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v-SE" dirty="0" err="1" smtClean="0">
                <a:solidFill>
                  <a:srgbClr val="4C639A"/>
                </a:solidFill>
              </a:rPr>
              <a:t>Toolbox</a:t>
            </a:r>
            <a:r>
              <a:rPr lang="sv-SE" dirty="0" smtClean="0">
                <a:solidFill>
                  <a:srgbClr val="4C639A"/>
                </a:solidFill>
              </a:rPr>
              <a:t> – Swedish version (2011)</a:t>
            </a:r>
            <a:endParaRPr lang="sv-SE" sz="4400" dirty="0" smtClean="0">
              <a:solidFill>
                <a:srgbClr val="4C639A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 l="1028" r="1372" b="1122"/>
          <a:stretch>
            <a:fillRect/>
          </a:stretch>
        </p:blipFill>
        <p:spPr bwMode="auto">
          <a:xfrm>
            <a:off x="1475656" y="1268413"/>
            <a:ext cx="6359924" cy="51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sidfot 2"/>
          <p:cNvSpPr txBox="1">
            <a:spLocks/>
          </p:cNvSpPr>
          <p:nvPr/>
        </p:nvSpPr>
        <p:spPr>
          <a:xfrm>
            <a:off x="1619250" y="6492875"/>
            <a:ext cx="5724525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Bilaga 3. Jonsson, A.C., Glaas, E., André, K. och Simonsson, L. CSPR Report 11:01 </a:t>
            </a:r>
          </a:p>
        </p:txBody>
      </p:sp>
    </p:spTree>
    <p:extLst>
      <p:ext uri="{BB962C8B-B14F-4D97-AF65-F5344CB8AC3E}">
        <p14:creationId xmlns:p14="http://schemas.microsoft.com/office/powerpoint/2010/main" xmlns="" val="9704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Guidebook for Integrated Assessment and Management of Vulnerability to Climate </a:t>
            </a:r>
            <a:r>
              <a:rPr lang="en-US" b="1" dirty="0" smtClean="0"/>
              <a:t>Change (Wilk et al 2013)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 smtClean="0">
                <a:hlinkClick r:id="rId2"/>
              </a:rPr>
              <a:t>www.cspr.se</a:t>
            </a:r>
            <a:endParaRPr lang="sv-SE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56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hangingPunct="1"/>
            <a:r>
              <a:rPr lang="sv-SE" sz="3600" dirty="0" err="1" smtClean="0"/>
              <a:t>Some</a:t>
            </a:r>
            <a:r>
              <a:rPr lang="sv-SE" sz="3600" dirty="0" smtClean="0"/>
              <a:t> drivers </a:t>
            </a:r>
            <a:r>
              <a:rPr lang="sv-SE" sz="3600" dirty="0" err="1" smtClean="0"/>
              <a:t>of</a:t>
            </a:r>
            <a:r>
              <a:rPr lang="sv-SE" sz="3600" dirty="0" smtClean="0"/>
              <a:t> (</a:t>
            </a:r>
            <a:r>
              <a:rPr lang="sv-SE" sz="3600" dirty="0" err="1" smtClean="0"/>
              <a:t>climate</a:t>
            </a:r>
            <a:r>
              <a:rPr lang="sv-SE" sz="3600" dirty="0" smtClean="0"/>
              <a:t>) </a:t>
            </a:r>
            <a:r>
              <a:rPr lang="sv-SE" sz="3600" dirty="0" err="1" smtClean="0"/>
              <a:t>vulnerability</a:t>
            </a:r>
            <a:r>
              <a:rPr lang="sv-SE" sz="3600" dirty="0" smtClean="0"/>
              <a:t> </a:t>
            </a:r>
          </a:p>
        </p:txBody>
      </p:sp>
      <p:pic>
        <p:nvPicPr>
          <p:cNvPr id="9220" name="Picture 15" descr="hurricane-katr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096344" cy="226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ANd9GcQ3sevZwGELYhV0vbAriYkLgVVtV_jCU4iuuwKVovX4Bw98h3Q1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2742059" cy="178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9" descr="ANd9GcTI_20yT7JUH4WEhZ-CYcVGWtEotVQiIK76-rnmkw-z4i5MCN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80728"/>
            <a:ext cx="2654376" cy="148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 descr="ANd9GcSZYXg4QAoJp1eyZf7MxG4YYW8NCSqiVQwdXbbPPrwPXphLZH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861048"/>
            <a:ext cx="1764655" cy="176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C:\Users\annbl93\AppData\Local\Microsoft\Windows\Temporary Internet Files\Content.IE5\LRIDDDMD\MP90040024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5508" y="4797152"/>
            <a:ext cx="2446772" cy="163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ruta 9"/>
          <p:cNvSpPr txBox="1"/>
          <p:nvPr/>
        </p:nvSpPr>
        <p:spPr>
          <a:xfrm>
            <a:off x="755576" y="3284984"/>
            <a:ext cx="148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err="1" smtClean="0">
                <a:latin typeface="+mn-lt"/>
              </a:rPr>
              <a:t>Locality</a:t>
            </a:r>
            <a:endParaRPr lang="sv-SE" sz="3200" b="1" dirty="0">
              <a:latin typeface="+mn-lt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660232" y="2420888"/>
            <a:ext cx="2362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err="1" smtClean="0">
                <a:latin typeface="+mn-lt"/>
              </a:rPr>
              <a:t>Demography</a:t>
            </a:r>
            <a:endParaRPr lang="sv-SE" sz="3200" b="1" dirty="0">
              <a:latin typeface="+mn-lt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67544" y="5589240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latin typeface="+mn-lt"/>
              </a:rPr>
              <a:t>H</a:t>
            </a:r>
            <a:r>
              <a:rPr lang="sv-SE" sz="3200" b="1" dirty="0" smtClean="0">
                <a:latin typeface="+mn-lt"/>
              </a:rPr>
              <a:t>ealth</a:t>
            </a:r>
            <a:endParaRPr lang="sv-SE" sz="3200" b="1" dirty="0">
              <a:latin typeface="+mn-lt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7236296" y="5589240"/>
            <a:ext cx="178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+mn-lt"/>
              </a:rPr>
              <a:t>Socio-</a:t>
            </a:r>
          </a:p>
          <a:p>
            <a:r>
              <a:rPr lang="sv-SE" sz="3200" b="1" dirty="0" err="1" smtClean="0">
                <a:latin typeface="+mn-lt"/>
              </a:rPr>
              <a:t>economy</a:t>
            </a:r>
            <a:endParaRPr lang="sv-SE" sz="3200" b="1" dirty="0">
              <a:latin typeface="+mn-lt"/>
            </a:endParaRPr>
          </a:p>
        </p:txBody>
      </p:sp>
      <p:pic>
        <p:nvPicPr>
          <p:cNvPr id="9222" name="Picture 20" descr="ANd9GcQ0AYIuCSuH349tY_NOvdnKJORe4ahh7l6N_I9L0ctZnAsuQ1rXm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3850976"/>
            <a:ext cx="2328716" cy="17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/>
          <a:srcRect l="34020"/>
          <a:stretch>
            <a:fillRect/>
          </a:stretch>
        </p:blipFill>
        <p:spPr bwMode="auto">
          <a:xfrm>
            <a:off x="1907704" y="4581128"/>
            <a:ext cx="1584176" cy="145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645024"/>
            <a:ext cx="1855093" cy="18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ruta 14"/>
          <p:cNvSpPr txBox="1"/>
          <p:nvPr/>
        </p:nvSpPr>
        <p:spPr>
          <a:xfrm>
            <a:off x="3059832" y="5517232"/>
            <a:ext cx="1318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+mn-lt"/>
              </a:rPr>
              <a:t>Life style</a:t>
            </a:r>
            <a:endParaRPr lang="sv-SE" sz="3200" b="1" dirty="0">
              <a:latin typeface="+mn-lt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3227378"/>
            <a:ext cx="2016224" cy="147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5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ild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774" y="1199286"/>
            <a:ext cx="22304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6259387" y="-183426"/>
            <a:ext cx="2663825" cy="131921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4800" b="1" dirty="0" err="1" smtClean="0">
                <a:solidFill>
                  <a:srgbClr val="669900"/>
                </a:solidFill>
                <a:latin typeface="Cambria" pitchFamily="18" charset="0"/>
              </a:rPr>
              <a:t>Managing</a:t>
            </a:r>
            <a:r>
              <a:rPr lang="sv-SE" sz="4800" b="1" dirty="0" smtClean="0">
                <a:solidFill>
                  <a:srgbClr val="669900"/>
                </a:solidFill>
                <a:latin typeface="Cambria" pitchFamily="18" charset="0"/>
              </a:rPr>
              <a:t> </a:t>
            </a:r>
            <a:r>
              <a:rPr lang="sv-SE" sz="4800" b="1" dirty="0" err="1" smtClean="0">
                <a:solidFill>
                  <a:srgbClr val="669900"/>
                </a:solidFill>
                <a:latin typeface="Cambria" pitchFamily="18" charset="0"/>
              </a:rPr>
              <a:t>vulnerability</a:t>
            </a:r>
            <a:endParaRPr lang="sv-SE" sz="4000" b="1" dirty="0" smtClean="0">
              <a:solidFill>
                <a:srgbClr val="669900"/>
              </a:solidFill>
              <a:latin typeface="Cambria" pitchFamily="18" charset="0"/>
            </a:endParaRPr>
          </a:p>
        </p:txBody>
      </p:sp>
      <p:pic>
        <p:nvPicPr>
          <p:cNvPr id="7" name="Bild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36" y="1188597"/>
            <a:ext cx="2159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156411" y="91634"/>
            <a:ext cx="2157412" cy="137318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4800" b="1" dirty="0" err="1" smtClean="0">
                <a:solidFill>
                  <a:srgbClr val="777777"/>
                </a:solidFill>
                <a:latin typeface="Cambria" pitchFamily="18" charset="0"/>
              </a:rPr>
              <a:t>Getting</a:t>
            </a:r>
            <a:r>
              <a:rPr lang="sv-SE" sz="4800" b="1" dirty="0" smtClean="0">
                <a:solidFill>
                  <a:srgbClr val="777777"/>
                </a:solidFill>
                <a:latin typeface="Cambria" pitchFamily="18" charset="0"/>
              </a:rPr>
              <a:t> </a:t>
            </a:r>
            <a:r>
              <a:rPr lang="sv-SE" sz="4800" b="1" dirty="0" err="1" smtClean="0">
                <a:solidFill>
                  <a:srgbClr val="777777"/>
                </a:solidFill>
                <a:latin typeface="Cambria" pitchFamily="18" charset="0"/>
              </a:rPr>
              <a:t>started</a:t>
            </a:r>
            <a:r>
              <a:rPr lang="sv-SE" sz="4000" b="1" dirty="0" smtClean="0">
                <a:solidFill>
                  <a:srgbClr val="777777"/>
                </a:solidFill>
              </a:rPr>
              <a:t/>
            </a:r>
            <a:br>
              <a:rPr lang="sv-SE" sz="4000" b="1" dirty="0" smtClean="0">
                <a:solidFill>
                  <a:srgbClr val="777777"/>
                </a:solidFill>
              </a:rPr>
            </a:br>
            <a:endParaRPr lang="sv-SE" sz="4000" b="1" dirty="0" smtClean="0">
              <a:solidFill>
                <a:srgbClr val="777777"/>
              </a:solidFill>
            </a:endParaRPr>
          </a:p>
        </p:txBody>
      </p:sp>
      <p:pic>
        <p:nvPicPr>
          <p:cNvPr id="9" name="Bild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337" y="1137373"/>
            <a:ext cx="25050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3096837" y="-275502"/>
            <a:ext cx="2852737" cy="14366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4800" b="1" dirty="0" err="1" smtClean="0">
                <a:solidFill>
                  <a:srgbClr val="0099CC"/>
                </a:solidFill>
                <a:latin typeface="Cambria" pitchFamily="18" charset="0"/>
              </a:rPr>
              <a:t>Assessing</a:t>
            </a:r>
            <a:r>
              <a:rPr lang="sv-SE" sz="4800" b="1" dirty="0" smtClean="0">
                <a:solidFill>
                  <a:srgbClr val="0099CC"/>
                </a:solidFill>
                <a:latin typeface="Cambria" pitchFamily="18" charset="0"/>
              </a:rPr>
              <a:t> </a:t>
            </a:r>
            <a:r>
              <a:rPr lang="sv-SE" sz="4800" b="1" dirty="0" err="1" smtClean="0">
                <a:solidFill>
                  <a:srgbClr val="0099CC"/>
                </a:solidFill>
                <a:latin typeface="Cambria" pitchFamily="18" charset="0"/>
              </a:rPr>
              <a:t>vulnerability</a:t>
            </a:r>
            <a:endParaRPr lang="sv-SE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999902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1247775" y="260350"/>
            <a:ext cx="6096000" cy="1143000"/>
          </a:xfrm>
        </p:spPr>
        <p:txBody>
          <a:bodyPr/>
          <a:lstStyle/>
          <a:p>
            <a:pPr eaLnBrk="1" hangingPunct="1"/>
            <a:r>
              <a:rPr lang="sv-SE" sz="4400" dirty="0" smtClean="0">
                <a:solidFill>
                  <a:srgbClr val="4C639A"/>
                </a:solidFill>
                <a:latin typeface="+mn-lt"/>
              </a:rPr>
              <a:t>The </a:t>
            </a:r>
            <a:r>
              <a:rPr lang="sv-SE" sz="4400" dirty="0" err="1" smtClean="0">
                <a:solidFill>
                  <a:srgbClr val="4C639A"/>
                </a:solidFill>
                <a:latin typeface="+mn-lt"/>
              </a:rPr>
              <a:t>toolbox</a:t>
            </a:r>
            <a:r>
              <a:rPr lang="sv-SE" sz="4400" dirty="0" smtClean="0">
                <a:solidFill>
                  <a:srgbClr val="4C639A"/>
                </a:solidFill>
                <a:latin typeface="+mn-lt"/>
              </a:rPr>
              <a:t> </a:t>
            </a:r>
            <a:r>
              <a:rPr lang="sv-SE" sz="4400" dirty="0" err="1" smtClean="0">
                <a:solidFill>
                  <a:srgbClr val="4C639A"/>
                </a:solidFill>
                <a:latin typeface="+mn-lt"/>
              </a:rPr>
              <a:t>helps</a:t>
            </a:r>
            <a:r>
              <a:rPr lang="sv-SE" sz="4400" dirty="0" smtClean="0">
                <a:solidFill>
                  <a:srgbClr val="4C639A"/>
                </a:solidFill>
                <a:latin typeface="+mn-lt"/>
              </a:rPr>
              <a:t> to…</a:t>
            </a:r>
            <a:endParaRPr lang="sv-SE" sz="2400" i="1" dirty="0" smtClean="0">
              <a:solidFill>
                <a:srgbClr val="4C639A"/>
              </a:solidFill>
              <a:latin typeface="+mn-lt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79512" y="1845494"/>
            <a:ext cx="8712968" cy="4967882"/>
          </a:xfrm>
        </p:spPr>
        <p:txBody>
          <a:bodyPr/>
          <a:lstStyle/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/>
              <a:t>S</a:t>
            </a:r>
            <a:r>
              <a:rPr lang="en-US" dirty="0" smtClean="0"/>
              <a:t>can </a:t>
            </a:r>
            <a:r>
              <a:rPr lang="en-US" dirty="0"/>
              <a:t>the most important vulnerability factors </a:t>
            </a:r>
            <a:endParaRPr lang="en-US" dirty="0" smtClean="0"/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Sift </a:t>
            </a:r>
            <a:r>
              <a:rPr lang="en-US" dirty="0"/>
              <a:t>mosquitoes from elephants without drowning in information on specific conditions </a:t>
            </a:r>
            <a:endParaRPr lang="en-US" dirty="0" smtClean="0"/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Identify </a:t>
            </a:r>
            <a:r>
              <a:rPr lang="en-US" dirty="0"/>
              <a:t>need for </a:t>
            </a:r>
            <a:r>
              <a:rPr lang="en-US" dirty="0" smtClean="0"/>
              <a:t>more data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Identify </a:t>
            </a:r>
            <a:r>
              <a:rPr lang="en-US" dirty="0"/>
              <a:t>the adaptation </a:t>
            </a:r>
            <a:r>
              <a:rPr lang="en-US" dirty="0" smtClean="0"/>
              <a:t>measures, </a:t>
            </a:r>
            <a:r>
              <a:rPr lang="en-US" dirty="0"/>
              <a:t>both </a:t>
            </a:r>
            <a:r>
              <a:rPr lang="en-US" dirty="0" smtClean="0"/>
              <a:t>“soft” </a:t>
            </a:r>
            <a:r>
              <a:rPr lang="en-US" dirty="0"/>
              <a:t>and </a:t>
            </a:r>
            <a:r>
              <a:rPr lang="en-US" dirty="0" smtClean="0"/>
              <a:t>“hard”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Understand how </a:t>
            </a:r>
            <a:r>
              <a:rPr lang="en-US" dirty="0"/>
              <a:t>climate change interacts with </a:t>
            </a:r>
            <a:r>
              <a:rPr lang="en-US" dirty="0" smtClean="0"/>
              <a:t>social change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Identify which places, sectors</a:t>
            </a:r>
            <a:r>
              <a:rPr lang="en-US" dirty="0"/>
              <a:t>, activities and groups that are vulnerable </a:t>
            </a:r>
            <a:endParaRPr lang="sv-SE" dirty="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2414588"/>
            <a:ext cx="2776538" cy="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162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Bild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36" y="1188597"/>
            <a:ext cx="2159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156411" y="91634"/>
            <a:ext cx="2157412" cy="137318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4800" b="1" dirty="0" err="1" smtClean="0">
                <a:solidFill>
                  <a:srgbClr val="777777"/>
                </a:solidFill>
                <a:latin typeface="Cambria" pitchFamily="18" charset="0"/>
              </a:rPr>
              <a:t>Getting</a:t>
            </a:r>
            <a:r>
              <a:rPr lang="sv-SE" sz="4800" b="1" dirty="0" smtClean="0">
                <a:solidFill>
                  <a:srgbClr val="777777"/>
                </a:solidFill>
                <a:latin typeface="Cambria" pitchFamily="18" charset="0"/>
              </a:rPr>
              <a:t> </a:t>
            </a:r>
            <a:r>
              <a:rPr lang="sv-SE" sz="4800" b="1" dirty="0" err="1" smtClean="0">
                <a:solidFill>
                  <a:srgbClr val="777777"/>
                </a:solidFill>
                <a:latin typeface="Cambria" pitchFamily="18" charset="0"/>
              </a:rPr>
              <a:t>started</a:t>
            </a:r>
            <a:r>
              <a:rPr lang="sv-SE" sz="4000" b="1" dirty="0" smtClean="0">
                <a:solidFill>
                  <a:srgbClr val="777777"/>
                </a:solidFill>
              </a:rPr>
              <a:t/>
            </a:r>
            <a:br>
              <a:rPr lang="sv-SE" sz="4000" b="1" dirty="0" smtClean="0">
                <a:solidFill>
                  <a:srgbClr val="777777"/>
                </a:solidFill>
              </a:rPr>
            </a:br>
            <a:endParaRPr lang="sv-SE" sz="4000" b="1" dirty="0" smtClean="0">
              <a:solidFill>
                <a:srgbClr val="777777"/>
              </a:solidFill>
            </a:endParaRPr>
          </a:p>
        </p:txBody>
      </p:sp>
      <p:sp>
        <p:nvSpPr>
          <p:cNvPr id="11" name="textruta 1"/>
          <p:cNvSpPr txBox="1">
            <a:spLocks noChangeArrowheads="1"/>
          </p:cNvSpPr>
          <p:nvPr/>
        </p:nvSpPr>
        <p:spPr bwMode="auto">
          <a:xfrm>
            <a:off x="3253640" y="1163245"/>
            <a:ext cx="5482952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latin typeface="Calibri" pitchFamily="34" charset="0"/>
                <a:cs typeface="Calibri" pitchFamily="34" charset="0"/>
              </a:rPr>
              <a:t>The process is based on a sequence of participatory exercises that facilitate a structured analysis of vulnerability across three dimensions: exposure, sensitivity and adaptive capacity. </a:t>
            </a:r>
          </a:p>
        </p:txBody>
      </p:sp>
      <p:pic>
        <p:nvPicPr>
          <p:cNvPr id="12" name="Picture 14" descr="mätpunkter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38" y="4050860"/>
            <a:ext cx="347821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2007_0904Flip0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802" y="4147698"/>
            <a:ext cx="335756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9468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Bild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337" y="1137373"/>
            <a:ext cx="25050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3096837" y="-275502"/>
            <a:ext cx="2852737" cy="14366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4800" b="1" dirty="0" err="1" smtClean="0">
                <a:solidFill>
                  <a:srgbClr val="0099CC"/>
                </a:solidFill>
                <a:latin typeface="Cambria" pitchFamily="18" charset="0"/>
              </a:rPr>
              <a:t>Assessing</a:t>
            </a:r>
            <a:r>
              <a:rPr lang="sv-SE" sz="4800" b="1" dirty="0" smtClean="0">
                <a:solidFill>
                  <a:srgbClr val="0099CC"/>
                </a:solidFill>
                <a:latin typeface="Cambria" pitchFamily="18" charset="0"/>
              </a:rPr>
              <a:t> </a:t>
            </a:r>
            <a:r>
              <a:rPr lang="sv-SE" sz="4800" b="1" dirty="0" err="1" smtClean="0">
                <a:solidFill>
                  <a:srgbClr val="0099CC"/>
                </a:solidFill>
                <a:latin typeface="Cambria" pitchFamily="18" charset="0"/>
              </a:rPr>
              <a:t>vulnerability</a:t>
            </a:r>
            <a:endParaRPr lang="sv-SE" sz="4000" dirty="0" smtClean="0"/>
          </a:p>
        </p:txBody>
      </p:sp>
      <p:sp>
        <p:nvSpPr>
          <p:cNvPr id="6" name="textruta 3"/>
          <p:cNvSpPr txBox="1">
            <a:spLocks noChangeArrowheads="1"/>
          </p:cNvSpPr>
          <p:nvPr/>
        </p:nvSpPr>
        <p:spPr bwMode="auto">
          <a:xfrm>
            <a:off x="997086" y="2636912"/>
            <a:ext cx="7704087" cy="166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72" tIns="10136" rIns="20272" bIns="1013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cs typeface="Calibri" pitchFamily="34" charset="0"/>
            </a:endParaRPr>
          </a:p>
          <a:p>
            <a:r>
              <a:rPr lang="en-US" dirty="0">
                <a:cs typeface="Calibri" pitchFamily="34" charset="0"/>
              </a:rPr>
              <a:t>It combines qualitative and quantitative approaches </a:t>
            </a:r>
            <a:endParaRPr lang="en-US" dirty="0" smtClean="0">
              <a:cs typeface="Calibri" pitchFamily="34" charset="0"/>
            </a:endParaRPr>
          </a:p>
          <a:p>
            <a:pPr algn="ctr"/>
            <a:r>
              <a:rPr lang="en-US" dirty="0" smtClean="0">
                <a:cs typeface="Calibri" pitchFamily="34" charset="0"/>
              </a:rPr>
              <a:t>to </a:t>
            </a:r>
            <a:r>
              <a:rPr lang="en-US" dirty="0">
                <a:cs typeface="Calibri" pitchFamily="34" charset="0"/>
              </a:rPr>
              <a:t>vulnerability assessments.</a:t>
            </a:r>
          </a:p>
          <a:p>
            <a:endParaRPr lang="en-GB" sz="11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102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ild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774" y="1199286"/>
            <a:ext cx="22304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6259387" y="-183426"/>
            <a:ext cx="2663825" cy="131921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4800" b="1" dirty="0" err="1" smtClean="0">
                <a:solidFill>
                  <a:srgbClr val="669900"/>
                </a:solidFill>
                <a:latin typeface="Cambria" pitchFamily="18" charset="0"/>
              </a:rPr>
              <a:t>Managing</a:t>
            </a:r>
            <a:r>
              <a:rPr lang="sv-SE" sz="4800" b="1" dirty="0" smtClean="0">
                <a:solidFill>
                  <a:srgbClr val="669900"/>
                </a:solidFill>
                <a:latin typeface="Cambria" pitchFamily="18" charset="0"/>
              </a:rPr>
              <a:t> </a:t>
            </a:r>
            <a:r>
              <a:rPr lang="sv-SE" sz="4800" b="1" dirty="0" err="1" smtClean="0">
                <a:solidFill>
                  <a:srgbClr val="669900"/>
                </a:solidFill>
                <a:latin typeface="Cambria" pitchFamily="18" charset="0"/>
              </a:rPr>
              <a:t>vulnerability</a:t>
            </a:r>
            <a:endParaRPr lang="sv-SE" sz="4000" b="1" dirty="0" smtClean="0">
              <a:solidFill>
                <a:srgbClr val="669900"/>
              </a:solidFill>
              <a:latin typeface="Cambria" pitchFamily="18" charset="0"/>
            </a:endParaRPr>
          </a:p>
        </p:txBody>
      </p:sp>
      <p:pic>
        <p:nvPicPr>
          <p:cNvPr id="6" name="Bild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774" y="4149080"/>
            <a:ext cx="1763688" cy="15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3"/>
          <p:cNvSpPr txBox="1">
            <a:spLocks noChangeArrowheads="1"/>
          </p:cNvSpPr>
          <p:nvPr/>
        </p:nvSpPr>
        <p:spPr bwMode="auto">
          <a:xfrm>
            <a:off x="899253" y="1426418"/>
            <a:ext cx="3639567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The </a:t>
            </a:r>
            <a:r>
              <a:rPr lang="en-GB" dirty="0"/>
              <a:t>process culminates in a concrete action plan outlining steps for implementing strategic actions including clear delegation of responsibility and realistic time plans.</a:t>
            </a:r>
          </a:p>
          <a:p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176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>
            <a:spLocks/>
          </p:cNvSpPr>
          <p:nvPr/>
        </p:nvSpPr>
        <p:spPr bwMode="auto">
          <a:xfrm>
            <a:off x="611188" y="333375"/>
            <a:ext cx="70088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sv-SE" sz="4000" b="1" dirty="0" smtClean="0">
                <a:solidFill>
                  <a:srgbClr val="4C639A"/>
                </a:solidFill>
                <a:latin typeface="Calibri" pitchFamily="34" charset="0"/>
              </a:rPr>
              <a:t>Spinn-</a:t>
            </a:r>
            <a:r>
              <a:rPr lang="sv-SE" sz="4000" b="1" dirty="0" err="1" smtClean="0">
                <a:solidFill>
                  <a:srgbClr val="4C639A"/>
                </a:solidFill>
                <a:latin typeface="Calibri" pitchFamily="34" charset="0"/>
              </a:rPr>
              <a:t>offs</a:t>
            </a:r>
            <a:r>
              <a:rPr lang="sv-SE" sz="4000" b="1" dirty="0" smtClean="0">
                <a:solidFill>
                  <a:srgbClr val="4C639A"/>
                </a:solidFill>
                <a:latin typeface="Calibri" pitchFamily="34" charset="0"/>
              </a:rPr>
              <a:t>?</a:t>
            </a:r>
            <a:endParaRPr lang="sv-SE" sz="4000" b="1" dirty="0">
              <a:solidFill>
                <a:srgbClr val="4C639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172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2205038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8913" indent="-1889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4C639A"/>
              </a:buClr>
              <a:buFontTx/>
              <a:buChar char="•"/>
            </a:pPr>
            <a:endParaRPr lang="en-GB" altLang="sv-SE" sz="2400">
              <a:ea typeface="ＭＳ Ｐゴシック" pitchFamily="34" charset="-128"/>
            </a:endParaRPr>
          </a:p>
        </p:txBody>
      </p:sp>
      <p:sp>
        <p:nvSpPr>
          <p:cNvPr id="22531" name="Rectangle 22"/>
          <p:cNvSpPr>
            <a:spLocks noChangeArrowheads="1"/>
          </p:cNvSpPr>
          <p:nvPr/>
        </p:nvSpPr>
        <p:spPr bwMode="auto">
          <a:xfrm>
            <a:off x="2341563" y="1989138"/>
            <a:ext cx="45466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ZA" altLang="sv-SE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ZA" altLang="sv-SE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ZA" altLang="sv-SE" sz="2000">
              <a:latin typeface="Comic Sans MS" pitchFamily="66" charset="0"/>
            </a:endParaRPr>
          </a:p>
        </p:txBody>
      </p:sp>
      <p:sp>
        <p:nvSpPr>
          <p:cNvPr id="22535" name="textruta 8"/>
          <p:cNvSpPr txBox="1">
            <a:spLocks noChangeArrowheads="1"/>
          </p:cNvSpPr>
          <p:nvPr/>
        </p:nvSpPr>
        <p:spPr bwMode="auto">
          <a:xfrm>
            <a:off x="1752600" y="1803400"/>
            <a:ext cx="72120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sv-SE" altLang="sv-SE" sz="2400">
                <a:solidFill>
                  <a:srgbClr val="000000"/>
                </a:solidFill>
                <a:ea typeface="ＭＳ Ｐゴシック" pitchFamily="34" charset="-128"/>
              </a:rPr>
              <a:t>CSPR, Linköping University, Sweden</a:t>
            </a:r>
          </a:p>
          <a:p>
            <a:pPr eaLnBrk="1" hangingPunct="1">
              <a:buFont typeface="Arial" charset="0"/>
              <a:buChar char="•"/>
            </a:pPr>
            <a:r>
              <a:rPr lang="sv-SE" altLang="sv-SE" sz="2400">
                <a:solidFill>
                  <a:srgbClr val="000000"/>
                </a:solidFill>
                <a:ea typeface="ＭＳ Ｐゴシック" pitchFamily="34" charset="-128"/>
              </a:rPr>
              <a:t>Technoscience, Blekinge University, Sweden Centro A.G.U.A., University of San Simon, Bolivia</a:t>
            </a:r>
          </a:p>
          <a:p>
            <a:pPr eaLnBrk="1" hangingPunct="1">
              <a:buFont typeface="Arial" charset="0"/>
              <a:buChar char="•"/>
            </a:pPr>
            <a:r>
              <a:rPr lang="sv-SE" altLang="sv-SE" sz="2400">
                <a:solidFill>
                  <a:srgbClr val="000000"/>
                </a:solidFill>
                <a:ea typeface="ＭＳ Ｐゴシック" pitchFamily="34" charset="-128"/>
              </a:rPr>
              <a:t>University of Kota, India</a:t>
            </a:r>
          </a:p>
        </p:txBody>
      </p:sp>
      <p:pic>
        <p:nvPicPr>
          <p:cNvPr id="22536" name="Bildobjekt 10" descr="grande-logotipo_um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9325" y="4487863"/>
            <a:ext cx="9271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Bildobjekt 1" descr="linkop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00988" y="4630738"/>
            <a:ext cx="10350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Bildobjekt 11" descr="centr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2500" y="4368800"/>
            <a:ext cx="9271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Bildobjekt 12" descr="Kota-University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05500" y="4510088"/>
            <a:ext cx="1381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Bildobjekt 13" descr="BlekingeTekniskaHogskolaLog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500" y="464026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Bild 1" descr="DSN logotyp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1313" y="4652963"/>
            <a:ext cx="146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Bildobjekt 17" descr="CSPR-logga_eng2.gi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051550"/>
            <a:ext cx="47593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Bildobjekt 3" descr="TEMA_Water_col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13688" y="3382963"/>
            <a:ext cx="106521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Bildobjekt 4" descr="sida-logo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25" y="5929313"/>
            <a:ext cx="18573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33785" y="6174"/>
            <a:ext cx="9677785" cy="6857999"/>
          </a:xfrm>
          <a:prstGeom prst="rect">
            <a:avLst/>
          </a:prstGeom>
        </p:spPr>
      </p:pic>
      <p:sp>
        <p:nvSpPr>
          <p:cNvPr id="16" name="Rubrik 1"/>
          <p:cNvSpPr txBox="1">
            <a:spLocks/>
          </p:cNvSpPr>
          <p:nvPr/>
        </p:nvSpPr>
        <p:spPr bwMode="auto">
          <a:xfrm>
            <a:off x="-324544" y="34902"/>
            <a:ext cx="9402442" cy="144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_tradnl" altLang="sv-SE" sz="2800" dirty="0" err="1">
                <a:ea typeface="ＭＳ Ｐゴシック" pitchFamily="34" charset="-128"/>
              </a:rPr>
              <a:t>Designing</a:t>
            </a:r>
            <a:r>
              <a:rPr lang="es-ES_tradnl" altLang="sv-SE" sz="2800" dirty="0">
                <a:ea typeface="ＭＳ Ｐゴシック" pitchFamily="34" charset="-128"/>
              </a:rPr>
              <a:t> </a:t>
            </a:r>
            <a:r>
              <a:rPr lang="es-ES_tradnl" altLang="sv-SE" sz="2800" dirty="0" err="1">
                <a:ea typeface="ＭＳ Ｐゴシック" pitchFamily="34" charset="-128"/>
              </a:rPr>
              <a:t>climate-smart</a:t>
            </a:r>
            <a:r>
              <a:rPr lang="es-ES_tradnl" altLang="sv-SE" sz="2800" dirty="0">
                <a:ea typeface="ＭＳ Ｐゴシック" pitchFamily="34" charset="-128"/>
              </a:rPr>
              <a:t> </a:t>
            </a:r>
            <a:r>
              <a:rPr lang="es-ES_tradnl" altLang="sv-SE" sz="2800" dirty="0" err="1">
                <a:ea typeface="ＭＳ Ｐゴシック" pitchFamily="34" charset="-128"/>
              </a:rPr>
              <a:t>water</a:t>
            </a:r>
            <a:r>
              <a:rPr lang="es-ES_tradnl" altLang="sv-SE" sz="2800" dirty="0">
                <a:ea typeface="ＭＳ Ｐゴシック" pitchFamily="34" charset="-128"/>
              </a:rPr>
              <a:t> </a:t>
            </a:r>
            <a:r>
              <a:rPr lang="es-ES_tradnl" altLang="sv-SE" sz="2800" dirty="0" err="1">
                <a:ea typeface="ＭＳ Ｐゴシック" pitchFamily="34" charset="-128"/>
              </a:rPr>
              <a:t>adaptation</a:t>
            </a:r>
            <a:r>
              <a:rPr lang="es-ES_tradnl" altLang="sv-SE" sz="2800" dirty="0">
                <a:ea typeface="ＭＳ Ｐゴシック" pitchFamily="34" charset="-128"/>
              </a:rPr>
              <a:t> </a:t>
            </a:r>
            <a:r>
              <a:rPr lang="es-ES_tradnl" altLang="sv-SE" sz="2800" dirty="0" err="1">
                <a:ea typeface="ＭＳ Ｐゴシック" pitchFamily="34" charset="-128"/>
              </a:rPr>
              <a:t>strategies</a:t>
            </a:r>
            <a:endParaRPr lang="es-ES_tradnl" altLang="sv-SE" sz="2800" dirty="0">
              <a:ea typeface="ＭＳ Ｐゴシック" pitchFamily="34" charset="-128"/>
            </a:endParaRPr>
          </a:p>
          <a:p>
            <a:pPr algn="ctr"/>
            <a:r>
              <a:rPr lang="sv-SE" altLang="sv-SE" sz="2800" dirty="0">
                <a:ea typeface="ＭＳ Ｐゴシック" pitchFamily="34" charset="-128"/>
              </a:rPr>
              <a:t> </a:t>
            </a:r>
            <a:r>
              <a:rPr lang="sv-SE" altLang="sv-SE" sz="2200" b="1" dirty="0">
                <a:ea typeface="ＭＳ Ｐゴシック" pitchFamily="34" charset="-128"/>
              </a:rPr>
              <a:t>Kota, India and Cochabamba, Bolivia</a:t>
            </a:r>
          </a:p>
          <a:p>
            <a:pPr algn="ctr"/>
            <a:r>
              <a:rPr lang="sv-SE" altLang="sv-SE" sz="2400" dirty="0">
                <a:ea typeface="ＭＳ Ｐゴシック" pitchFamily="34" charset="-128"/>
              </a:rPr>
              <a:t>2012-2014</a:t>
            </a:r>
          </a:p>
        </p:txBody>
      </p:sp>
      <p:pic>
        <p:nvPicPr>
          <p:cNvPr id="17" name="Bildobjekt 10" descr="grande-logotipo_um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1231" y="5656084"/>
            <a:ext cx="843652" cy="120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objekt 1" descr="linkop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13688" y="5656263"/>
            <a:ext cx="1227635" cy="12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objekt 11" descr="centr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421" y="5470149"/>
            <a:ext cx="843652" cy="14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ildobjekt 12" descr="Kota-University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64332" y="5779756"/>
            <a:ext cx="1036656" cy="10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objekt 13" descr="BlekingeTekniskaHogskolaLog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74115" y="5938838"/>
            <a:ext cx="924550" cy="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 1" descr="DSN logotyp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35013" y="5947479"/>
            <a:ext cx="1329040" cy="9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objekt 4" descr="sida-logo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4053" y="5947479"/>
            <a:ext cx="1833389" cy="91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Govt College Blue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88345" y="5808662"/>
            <a:ext cx="1075987" cy="10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1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objekt 2" descr="bolivia-map1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78400" y="2387600"/>
            <a:ext cx="4165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Bildobjekt 3" descr="kota-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578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Platshållare för innehåll 1"/>
          <p:cNvSpPr txBox="1">
            <a:spLocks/>
          </p:cNvSpPr>
          <p:nvPr/>
        </p:nvSpPr>
        <p:spPr bwMode="auto">
          <a:xfrm>
            <a:off x="4978400" y="325438"/>
            <a:ext cx="38417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sv-SE" altLang="sv-SE" sz="3200" dirty="0">
                <a:solidFill>
                  <a:srgbClr val="FF0000"/>
                </a:solidFill>
                <a:latin typeface="Calibri" pitchFamily="34" charset="0"/>
              </a:rPr>
              <a:t>Cochabamba, Bolivia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sv-SE" altLang="sv-SE" sz="3200" dirty="0">
                <a:latin typeface="Calibri" pitchFamily="34" charset="0"/>
              </a:rPr>
              <a:t>Population: </a:t>
            </a:r>
            <a:r>
              <a:rPr lang="sv-SE" altLang="sv-SE" sz="3200" dirty="0" smtClean="0">
                <a:latin typeface="Calibri" pitchFamily="34" charset="0"/>
              </a:rPr>
              <a:t>1,000,000 </a:t>
            </a:r>
            <a:endParaRPr lang="sv-SE" altLang="sv-SE" sz="32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sv-SE" altLang="sv-SE" sz="3200" dirty="0">
              <a:latin typeface="Calibri" pitchFamily="34" charset="0"/>
            </a:endParaRPr>
          </a:p>
        </p:txBody>
      </p:sp>
      <p:sp>
        <p:nvSpPr>
          <p:cNvPr id="23557" name="Platshållare för innehåll 1"/>
          <p:cNvSpPr txBox="1">
            <a:spLocks/>
          </p:cNvSpPr>
          <p:nvPr/>
        </p:nvSpPr>
        <p:spPr bwMode="auto">
          <a:xfrm>
            <a:off x="65088" y="325438"/>
            <a:ext cx="38417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sv-SE" altLang="sv-SE" sz="3200" dirty="0">
                <a:solidFill>
                  <a:srgbClr val="FF0000"/>
                </a:solidFill>
                <a:latin typeface="Calibri" pitchFamily="34" charset="0"/>
              </a:rPr>
              <a:t>Kota, India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sv-SE" altLang="sv-SE" sz="3200" dirty="0">
                <a:latin typeface="Calibri" pitchFamily="34" charset="0"/>
              </a:rPr>
              <a:t>Population: </a:t>
            </a:r>
            <a:r>
              <a:rPr lang="sv-SE" altLang="sv-SE" sz="3200" dirty="0" smtClean="0">
                <a:latin typeface="Calibri" pitchFamily="34" charset="0"/>
              </a:rPr>
              <a:t>1,500,000 </a:t>
            </a:r>
            <a:endParaRPr lang="sv-SE" altLang="sv-SE" sz="32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sv-SE" altLang="sv-SE" sz="3200" dirty="0">
              <a:latin typeface="Calibri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79512" y="2564904"/>
            <a:ext cx="15841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Rajasthan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5940152" y="3356992"/>
            <a:ext cx="1440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Bolivia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xmlns="" val="32381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Workshop </a:t>
            </a:r>
            <a:r>
              <a:rPr lang="sv-SE" dirty="0" err="1" smtClean="0"/>
              <a:t>sequence</a:t>
            </a:r>
            <a:r>
              <a:rPr lang="sv-SE" dirty="0" smtClean="0"/>
              <a:t> in India</a:t>
            </a:r>
            <a:endParaRPr lang="sv-S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87899486"/>
              </p:ext>
            </p:extLst>
          </p:nvPr>
        </p:nvGraphicFramePr>
        <p:xfrm>
          <a:off x="244116" y="908720"/>
          <a:ext cx="88204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3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3477" y="0"/>
            <a:ext cx="10270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2"/>
          <p:cNvSpPr txBox="1">
            <a:spLocks/>
          </p:cNvSpPr>
          <p:nvPr/>
        </p:nvSpPr>
        <p:spPr>
          <a:xfrm>
            <a:off x="253720" y="620688"/>
            <a:ext cx="907080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A process for co/learning on climate change and its effects</a:t>
            </a:r>
          </a:p>
        </p:txBody>
      </p:sp>
    </p:spTree>
    <p:extLst>
      <p:ext uri="{BB962C8B-B14F-4D97-AF65-F5344CB8AC3E}">
        <p14:creationId xmlns:p14="http://schemas.microsoft.com/office/powerpoint/2010/main" xmlns="" val="87991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10024" y="3460424"/>
            <a:ext cx="2393824" cy="12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000" dirty="0" err="1">
                <a:latin typeface="Calibri" pitchFamily="34" charset="0"/>
              </a:rPr>
              <a:t>Income</a:t>
            </a:r>
            <a:r>
              <a:rPr lang="sv-SE" sz="2000" dirty="0">
                <a:latin typeface="Calibri" pitchFamily="34" charset="0"/>
              </a:rPr>
              <a:t> distribution Lundby, Gothenburg 2009, 20-64 </a:t>
            </a:r>
            <a:r>
              <a:rPr lang="sv-SE" sz="2000" dirty="0" err="1">
                <a:latin typeface="Calibri" pitchFamily="34" charset="0"/>
              </a:rPr>
              <a:t>years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4911254" cy="32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tadsledningskontoret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15985"/>
            <a:ext cx="1549055" cy="36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0" y="722116"/>
            <a:ext cx="80648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sv-SE" sz="3600" dirty="0" smtClean="0"/>
              <a:t> adaptive </a:t>
            </a:r>
            <a:r>
              <a:rPr lang="sv-SE" sz="3600" dirty="0" err="1" smtClean="0"/>
              <a:t>capacity</a:t>
            </a:r>
            <a:r>
              <a:rPr lang="sv-SE" sz="3600" dirty="0" smtClean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xmlns="" val="35986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ruta 90"/>
          <p:cNvSpPr txBox="1"/>
          <p:nvPr/>
        </p:nvSpPr>
        <p:spPr>
          <a:xfrm>
            <a:off x="4634716" y="6027003"/>
            <a:ext cx="448310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 smtClean="0"/>
              <a:t>+</a:t>
            </a:r>
            <a:r>
              <a:rPr lang="sv-SE" sz="2400" dirty="0" err="1" smtClean="0"/>
              <a:t>Reduced</a:t>
            </a:r>
            <a:r>
              <a:rPr lang="sv-SE" sz="2400" dirty="0" smtClean="0"/>
              <a:t> heat</a:t>
            </a:r>
          </a:p>
          <a:p>
            <a:r>
              <a:rPr lang="sv-SE" sz="2400" dirty="0" smtClean="0"/>
              <a:t>-</a:t>
            </a:r>
            <a:r>
              <a:rPr lang="sv-SE" sz="2400" dirty="0" err="1" smtClean="0"/>
              <a:t>Reduced</a:t>
            </a:r>
            <a:r>
              <a:rPr lang="sv-SE" sz="2400" dirty="0" smtClean="0"/>
              <a:t> </a:t>
            </a:r>
            <a:r>
              <a:rPr lang="sv-SE" sz="2400" dirty="0" err="1" smtClean="0"/>
              <a:t>groundwater</a:t>
            </a:r>
            <a:r>
              <a:rPr lang="sv-SE" sz="2400" dirty="0" smtClean="0"/>
              <a:t> </a:t>
            </a:r>
            <a:r>
              <a:rPr lang="sv-SE" sz="2400" dirty="0" err="1" smtClean="0"/>
              <a:t>recharge</a:t>
            </a:r>
            <a:endParaRPr lang="sv-SE" sz="2400" dirty="0"/>
          </a:p>
        </p:txBody>
      </p:sp>
      <p:grpSp>
        <p:nvGrpSpPr>
          <p:cNvPr id="16" name="Grupp 15"/>
          <p:cNvGrpSpPr/>
          <p:nvPr/>
        </p:nvGrpSpPr>
        <p:grpSpPr>
          <a:xfrm>
            <a:off x="323528" y="6019962"/>
            <a:ext cx="1888628" cy="472157"/>
            <a:chOff x="1474648" y="4467745"/>
            <a:chExt cx="1888628" cy="472157"/>
          </a:xfrm>
        </p:grpSpPr>
        <p:sp>
          <p:nvSpPr>
            <p:cNvPr id="71" name="Rektangel med rundade hörn 70"/>
            <p:cNvSpPr/>
            <p:nvPr/>
          </p:nvSpPr>
          <p:spPr>
            <a:xfrm>
              <a:off x="1474648" y="4467745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ektangel 71"/>
            <p:cNvSpPr/>
            <p:nvPr/>
          </p:nvSpPr>
          <p:spPr>
            <a:xfrm>
              <a:off x="1488477" y="4481574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smtClean="0"/>
                <a:t>Land </a:t>
              </a:r>
              <a:r>
                <a:rPr lang="sv-SE" sz="2800" kern="1200" dirty="0" err="1" smtClean="0"/>
                <a:t>value</a:t>
              </a:r>
              <a:endParaRPr lang="sv-SE" sz="2800" kern="1200" dirty="0"/>
            </a:p>
          </p:txBody>
        </p:sp>
      </p:grpSp>
      <p:grpSp>
        <p:nvGrpSpPr>
          <p:cNvPr id="26" name="Grupp 25"/>
          <p:cNvGrpSpPr/>
          <p:nvPr/>
        </p:nvGrpSpPr>
        <p:grpSpPr>
          <a:xfrm>
            <a:off x="4629602" y="601958"/>
            <a:ext cx="1888628" cy="1233510"/>
            <a:chOff x="5780722" y="1280684"/>
            <a:chExt cx="1888628" cy="472157"/>
          </a:xfrm>
        </p:grpSpPr>
        <p:sp>
          <p:nvSpPr>
            <p:cNvPr id="59" name="Rektangel med rundade hörn 58"/>
            <p:cNvSpPr/>
            <p:nvPr/>
          </p:nvSpPr>
          <p:spPr>
            <a:xfrm>
              <a:off x="5780722" y="1280684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ktangel 59"/>
            <p:cNvSpPr/>
            <p:nvPr/>
          </p:nvSpPr>
          <p:spPr>
            <a:xfrm>
              <a:off x="5794551" y="1294513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err="1" smtClean="0"/>
                <a:t>Water</a:t>
              </a:r>
              <a:r>
                <a:rPr lang="sv-SE" sz="2800" kern="1200" dirty="0" smtClean="0"/>
                <a:t> </a:t>
              </a:r>
              <a:r>
                <a:rPr lang="sv-SE" sz="2800" kern="1200" dirty="0" err="1" smtClean="0"/>
                <a:t>returning</a:t>
              </a:r>
              <a:r>
                <a:rPr lang="sv-SE" sz="2800" kern="1200" dirty="0" smtClean="0"/>
                <a:t> </a:t>
              </a:r>
              <a:r>
                <a:rPr lang="sv-SE" sz="2800" kern="1200" dirty="0" err="1" smtClean="0"/>
                <a:t>walls</a:t>
              </a:r>
              <a:endParaRPr lang="sv-SE" sz="2800" kern="1200" dirty="0"/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4657087" y="1947585"/>
            <a:ext cx="1888628" cy="733544"/>
            <a:chOff x="5780722" y="2555509"/>
            <a:chExt cx="1888628" cy="472157"/>
          </a:xfrm>
        </p:grpSpPr>
        <p:sp>
          <p:nvSpPr>
            <p:cNvPr id="55" name="Rektangel med rundade hörn 54"/>
            <p:cNvSpPr/>
            <p:nvPr/>
          </p:nvSpPr>
          <p:spPr>
            <a:xfrm>
              <a:off x="5780722" y="2555509"/>
              <a:ext cx="1888628" cy="4721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  <a:gs pos="51692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ektangel 55"/>
            <p:cNvSpPr/>
            <p:nvPr/>
          </p:nvSpPr>
          <p:spPr>
            <a:xfrm>
              <a:off x="5794551" y="2569338"/>
              <a:ext cx="1860970" cy="4444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smtClean="0"/>
                <a:t>Diversion </a:t>
              </a:r>
              <a:r>
                <a:rPr lang="sv-SE" sz="2800" dirty="0" err="1" smtClean="0"/>
                <a:t>channels</a:t>
              </a:r>
              <a:endParaRPr lang="sv-SE" sz="2800" kern="1200" dirty="0"/>
            </a:p>
          </p:txBody>
        </p:sp>
      </p:grpSp>
      <p:grpSp>
        <p:nvGrpSpPr>
          <p:cNvPr id="32" name="Grupp 31"/>
          <p:cNvGrpSpPr/>
          <p:nvPr/>
        </p:nvGrpSpPr>
        <p:grpSpPr>
          <a:xfrm>
            <a:off x="4671089" y="2838550"/>
            <a:ext cx="1888628" cy="720041"/>
            <a:chOff x="5780722" y="3192921"/>
            <a:chExt cx="1888628" cy="472157"/>
          </a:xfrm>
        </p:grpSpPr>
        <p:sp>
          <p:nvSpPr>
            <p:cNvPr id="53" name="Rektangel med rundade hörn 52"/>
            <p:cNvSpPr/>
            <p:nvPr/>
          </p:nvSpPr>
          <p:spPr>
            <a:xfrm>
              <a:off x="5780722" y="3192921"/>
              <a:ext cx="1888628" cy="4721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ektangel 53"/>
            <p:cNvSpPr/>
            <p:nvPr/>
          </p:nvSpPr>
          <p:spPr>
            <a:xfrm>
              <a:off x="5794551" y="3206750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err="1" smtClean="0"/>
                <a:t>Cleaning</a:t>
              </a:r>
              <a:r>
                <a:rPr lang="sv-SE" sz="2800" kern="1200" dirty="0" smtClean="0"/>
                <a:t> nallas</a:t>
              </a:r>
              <a:endParaRPr lang="sv-SE" sz="2800" kern="1200" dirty="0"/>
            </a:p>
          </p:txBody>
        </p:sp>
      </p:grpSp>
      <p:grpSp>
        <p:nvGrpSpPr>
          <p:cNvPr id="36" name="Grupp 35"/>
          <p:cNvGrpSpPr/>
          <p:nvPr/>
        </p:nvGrpSpPr>
        <p:grpSpPr>
          <a:xfrm>
            <a:off x="4684745" y="4913313"/>
            <a:ext cx="1888628" cy="756409"/>
            <a:chOff x="5780722" y="4467745"/>
            <a:chExt cx="1888628" cy="472157"/>
          </a:xfrm>
        </p:grpSpPr>
        <p:sp>
          <p:nvSpPr>
            <p:cNvPr id="49" name="Rektangel med rundade hörn 48"/>
            <p:cNvSpPr/>
            <p:nvPr/>
          </p:nvSpPr>
          <p:spPr>
            <a:xfrm>
              <a:off x="5780722" y="4467745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ktangel 49"/>
            <p:cNvSpPr/>
            <p:nvPr/>
          </p:nvSpPr>
          <p:spPr>
            <a:xfrm>
              <a:off x="5794551" y="4481574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err="1" smtClean="0"/>
                <a:t>Plantation</a:t>
              </a:r>
              <a:r>
                <a:rPr lang="sv-SE" sz="2800" kern="1200" dirty="0" smtClean="0"/>
                <a:t> </a:t>
              </a:r>
              <a:r>
                <a:rPr lang="sv-SE" sz="2800" kern="1200" dirty="0" err="1" smtClean="0"/>
                <a:t>along</a:t>
              </a:r>
              <a:r>
                <a:rPr lang="sv-SE" sz="2800" kern="1200" dirty="0" smtClean="0"/>
                <a:t> roads</a:t>
              </a:r>
              <a:endParaRPr lang="sv-SE" sz="2800" kern="1200" dirty="0"/>
            </a:p>
          </p:txBody>
        </p:sp>
      </p:grpSp>
      <p:grpSp>
        <p:nvGrpSpPr>
          <p:cNvPr id="40" name="Grupp 39"/>
          <p:cNvGrpSpPr/>
          <p:nvPr/>
        </p:nvGrpSpPr>
        <p:grpSpPr>
          <a:xfrm>
            <a:off x="4684745" y="3694656"/>
            <a:ext cx="1888628" cy="1109569"/>
            <a:chOff x="5780722" y="5742570"/>
            <a:chExt cx="1888628" cy="472157"/>
          </a:xfrm>
        </p:grpSpPr>
        <p:sp>
          <p:nvSpPr>
            <p:cNvPr id="45" name="Rektangel med rundade hörn 44"/>
            <p:cNvSpPr/>
            <p:nvPr/>
          </p:nvSpPr>
          <p:spPr>
            <a:xfrm>
              <a:off x="5780722" y="5742570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ktangel 45"/>
            <p:cNvSpPr/>
            <p:nvPr/>
          </p:nvSpPr>
          <p:spPr>
            <a:xfrm>
              <a:off x="5794551" y="5756399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smtClean="0"/>
                <a:t>Heat tolerant plants</a:t>
              </a:r>
              <a:endParaRPr lang="sv-SE" sz="2800" kern="1200" dirty="0"/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323528" y="5860"/>
            <a:ext cx="1888628" cy="472157"/>
            <a:chOff x="1474648" y="5860"/>
            <a:chExt cx="1888628" cy="472157"/>
          </a:xfrm>
        </p:grpSpPr>
        <p:sp>
          <p:nvSpPr>
            <p:cNvPr id="85" name="Rektangel med rundade hörn 84"/>
            <p:cNvSpPr/>
            <p:nvPr/>
          </p:nvSpPr>
          <p:spPr>
            <a:xfrm>
              <a:off x="1474648" y="5860"/>
              <a:ext cx="1888628" cy="4721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ktangel 85"/>
            <p:cNvSpPr/>
            <p:nvPr/>
          </p:nvSpPr>
          <p:spPr>
            <a:xfrm>
              <a:off x="1488477" y="19689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3600" kern="1200" dirty="0" smtClean="0"/>
                <a:t>Cause</a:t>
              </a:r>
              <a:endParaRPr lang="sv-SE" sz="3600" kern="1200" dirty="0"/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323528" y="643272"/>
            <a:ext cx="1888628" cy="862376"/>
            <a:chOff x="1474648" y="643272"/>
            <a:chExt cx="1888628" cy="472157"/>
          </a:xfrm>
        </p:grpSpPr>
        <p:sp>
          <p:nvSpPr>
            <p:cNvPr id="83" name="Rektangel med rundade hörn 82"/>
            <p:cNvSpPr/>
            <p:nvPr/>
          </p:nvSpPr>
          <p:spPr>
            <a:xfrm>
              <a:off x="1474648" y="643272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Rektangel 83"/>
            <p:cNvSpPr/>
            <p:nvPr/>
          </p:nvSpPr>
          <p:spPr>
            <a:xfrm>
              <a:off x="1488477" y="657101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err="1" smtClean="0"/>
                <a:t>Open</a:t>
              </a:r>
              <a:r>
                <a:rPr lang="sv-SE" sz="2800" kern="1200" dirty="0" smtClean="0"/>
                <a:t> dam barrages</a:t>
              </a:r>
              <a:endParaRPr lang="sv-SE" sz="2800" kern="1200" dirty="0"/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351186" y="1599389"/>
            <a:ext cx="1888628" cy="472157"/>
            <a:chOff x="1474648" y="1280684"/>
            <a:chExt cx="1888628" cy="472157"/>
          </a:xfrm>
        </p:grpSpPr>
        <p:sp>
          <p:nvSpPr>
            <p:cNvPr id="81" name="Rektangel med rundade hörn 80"/>
            <p:cNvSpPr/>
            <p:nvPr/>
          </p:nvSpPr>
          <p:spPr>
            <a:xfrm>
              <a:off x="1474648" y="1280684"/>
              <a:ext cx="1888628" cy="4721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ktangel 81"/>
            <p:cNvSpPr/>
            <p:nvPr/>
          </p:nvSpPr>
          <p:spPr>
            <a:xfrm>
              <a:off x="1488477" y="1294513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smtClean="0"/>
                <a:t>Heavy </a:t>
              </a:r>
              <a:r>
                <a:rPr lang="sv-SE" sz="2800" kern="1200" dirty="0" err="1" smtClean="0"/>
                <a:t>rain</a:t>
              </a:r>
              <a:endParaRPr lang="sv-SE" sz="2800" kern="1200" dirty="0"/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12067" y="2162960"/>
            <a:ext cx="2166866" cy="1061316"/>
            <a:chOff x="1474648" y="1918096"/>
            <a:chExt cx="1888628" cy="472157"/>
          </a:xfrm>
        </p:grpSpPr>
        <p:sp>
          <p:nvSpPr>
            <p:cNvPr id="79" name="Rektangel med rundade hörn 78"/>
            <p:cNvSpPr/>
            <p:nvPr/>
          </p:nvSpPr>
          <p:spPr>
            <a:xfrm>
              <a:off x="1474648" y="1918096"/>
              <a:ext cx="1888628" cy="4721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ktangel 79"/>
            <p:cNvSpPr/>
            <p:nvPr/>
          </p:nvSpPr>
          <p:spPr>
            <a:xfrm>
              <a:off x="1488477" y="1931925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smtClean="0"/>
                <a:t>Construction in </a:t>
              </a:r>
              <a:r>
                <a:rPr lang="sv-SE" sz="2800" kern="1200" dirty="0" err="1" smtClean="0"/>
                <a:t>flood</a:t>
              </a:r>
              <a:r>
                <a:rPr lang="sv-SE" sz="2800" kern="1200" dirty="0" smtClean="0"/>
                <a:t> </a:t>
              </a:r>
              <a:r>
                <a:rPr lang="sv-SE" sz="2800" kern="1200" dirty="0" err="1" smtClean="0"/>
                <a:t>prone</a:t>
              </a:r>
              <a:r>
                <a:rPr lang="sv-SE" sz="2800" kern="1200" dirty="0" smtClean="0"/>
                <a:t> areas</a:t>
              </a:r>
              <a:endParaRPr lang="sv-SE" sz="2800" kern="1200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351013" y="3356718"/>
            <a:ext cx="1888628" cy="754316"/>
            <a:chOff x="1474648" y="2555509"/>
            <a:chExt cx="1888628" cy="472157"/>
          </a:xfrm>
        </p:grpSpPr>
        <p:sp>
          <p:nvSpPr>
            <p:cNvPr id="77" name="Rektangel med rundade hörn 76"/>
            <p:cNvSpPr/>
            <p:nvPr/>
          </p:nvSpPr>
          <p:spPr>
            <a:xfrm>
              <a:off x="1474648" y="2555509"/>
              <a:ext cx="1888628" cy="4721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Rektangel 77"/>
            <p:cNvSpPr/>
            <p:nvPr/>
          </p:nvSpPr>
          <p:spPr>
            <a:xfrm>
              <a:off x="1488477" y="2569338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err="1" smtClean="0"/>
                <a:t>Blocked</a:t>
              </a:r>
              <a:r>
                <a:rPr lang="sv-SE" sz="2800" kern="1200" dirty="0" smtClean="0"/>
                <a:t> nallas</a:t>
              </a:r>
              <a:endParaRPr lang="sv-SE" sz="2800" kern="12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323528" y="4295939"/>
            <a:ext cx="1888628" cy="665777"/>
            <a:chOff x="1474648" y="3192921"/>
            <a:chExt cx="1888628" cy="472157"/>
          </a:xfrm>
        </p:grpSpPr>
        <p:sp>
          <p:nvSpPr>
            <p:cNvPr id="75" name="Rektangel med rundade hörn 74"/>
            <p:cNvSpPr/>
            <p:nvPr/>
          </p:nvSpPr>
          <p:spPr>
            <a:xfrm>
              <a:off x="1474648" y="3192921"/>
              <a:ext cx="1888628" cy="4721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92D050"/>
                </a:gs>
                <a:gs pos="48000">
                  <a:srgbClr val="92D050"/>
                </a:gs>
                <a:gs pos="51692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1"/>
            </a:gra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ktangel 75"/>
            <p:cNvSpPr/>
            <p:nvPr/>
          </p:nvSpPr>
          <p:spPr>
            <a:xfrm>
              <a:off x="1488477" y="3206750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smtClean="0"/>
                <a:t>Urban </a:t>
              </a:r>
              <a:r>
                <a:rPr lang="sv-SE" sz="2800" kern="1200" dirty="0" err="1" smtClean="0"/>
                <a:t>sprawl</a:t>
              </a:r>
              <a:endParaRPr lang="sv-SE" sz="2800" kern="1200" dirty="0"/>
            </a:p>
          </p:txBody>
        </p:sp>
      </p:grpSp>
      <p:grpSp>
        <p:nvGrpSpPr>
          <p:cNvPr id="14" name="Grupp 13"/>
          <p:cNvGrpSpPr/>
          <p:nvPr/>
        </p:nvGrpSpPr>
        <p:grpSpPr>
          <a:xfrm>
            <a:off x="323528" y="5129766"/>
            <a:ext cx="1888628" cy="707224"/>
            <a:chOff x="1474648" y="3830333"/>
            <a:chExt cx="1888628" cy="472157"/>
          </a:xfrm>
        </p:grpSpPr>
        <p:sp>
          <p:nvSpPr>
            <p:cNvPr id="73" name="Rektangel med rundade hörn 72"/>
            <p:cNvSpPr/>
            <p:nvPr/>
          </p:nvSpPr>
          <p:spPr>
            <a:xfrm>
              <a:off x="1474648" y="3830333"/>
              <a:ext cx="1888628" cy="4721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92D050"/>
                </a:gs>
                <a:gs pos="48000">
                  <a:srgbClr val="92D050"/>
                </a:gs>
                <a:gs pos="51692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1"/>
            </a:gra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ktangel 73"/>
            <p:cNvSpPr/>
            <p:nvPr/>
          </p:nvSpPr>
          <p:spPr>
            <a:xfrm>
              <a:off x="1488477" y="3844162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smtClean="0"/>
                <a:t>Hard </a:t>
              </a:r>
              <a:r>
                <a:rPr lang="sv-SE" sz="2800" kern="1200" dirty="0" err="1" smtClean="0"/>
                <a:t>surfaces</a:t>
              </a:r>
              <a:endParaRPr lang="sv-SE" sz="2800" kern="1200" dirty="0"/>
            </a:p>
          </p:txBody>
        </p:sp>
      </p:grpSp>
      <p:grpSp>
        <p:nvGrpSpPr>
          <p:cNvPr id="17" name="Grupp 16"/>
          <p:cNvGrpSpPr/>
          <p:nvPr/>
        </p:nvGrpSpPr>
        <p:grpSpPr>
          <a:xfrm>
            <a:off x="2476565" y="5860"/>
            <a:ext cx="1888628" cy="472157"/>
            <a:chOff x="3627685" y="5860"/>
            <a:chExt cx="1888628" cy="472157"/>
          </a:xfrm>
        </p:grpSpPr>
        <p:sp>
          <p:nvSpPr>
            <p:cNvPr id="69" name="Rektangel med rundade hörn 68"/>
            <p:cNvSpPr/>
            <p:nvPr/>
          </p:nvSpPr>
          <p:spPr>
            <a:xfrm>
              <a:off x="3627685" y="5860"/>
              <a:ext cx="1888628" cy="4721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ektangel 69"/>
            <p:cNvSpPr/>
            <p:nvPr/>
          </p:nvSpPr>
          <p:spPr>
            <a:xfrm>
              <a:off x="3641514" y="19689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3600" kern="1200" dirty="0" smtClean="0"/>
                <a:t>Problem</a:t>
              </a:r>
              <a:endParaRPr lang="sv-SE" sz="3600" kern="1200" dirty="0"/>
            </a:p>
          </p:txBody>
        </p:sp>
      </p:grpSp>
      <p:sp>
        <p:nvSpPr>
          <p:cNvPr id="18" name="Höger 17"/>
          <p:cNvSpPr/>
          <p:nvPr/>
        </p:nvSpPr>
        <p:spPr>
          <a:xfrm rot="5280196">
            <a:off x="3094976" y="1154592"/>
            <a:ext cx="718325" cy="82627"/>
          </a:xfrm>
          <a:prstGeom prst="rightArrow">
            <a:avLst>
              <a:gd name="adj1" fmla="val 66700"/>
              <a:gd name="adj2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upp 18"/>
          <p:cNvGrpSpPr/>
          <p:nvPr/>
        </p:nvGrpSpPr>
        <p:grpSpPr>
          <a:xfrm>
            <a:off x="2490394" y="1211732"/>
            <a:ext cx="1888628" cy="1274825"/>
            <a:chOff x="3694203" y="1913795"/>
            <a:chExt cx="1888628" cy="472157"/>
          </a:xfrm>
        </p:grpSpPr>
        <p:sp>
          <p:nvSpPr>
            <p:cNvPr id="67" name="Rektangel med rundade hörn 66"/>
            <p:cNvSpPr/>
            <p:nvPr/>
          </p:nvSpPr>
          <p:spPr>
            <a:xfrm>
              <a:off x="3694203" y="1913795"/>
              <a:ext cx="1888628" cy="4721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48000">
                  <a:schemeClr val="tx2">
                    <a:lumMod val="20000"/>
                    <a:lumOff val="80000"/>
                  </a:schemeClr>
                </a:gs>
                <a:gs pos="51692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ektangel 67"/>
            <p:cNvSpPr/>
            <p:nvPr/>
          </p:nvSpPr>
          <p:spPr>
            <a:xfrm>
              <a:off x="3708032" y="1927624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3400" kern="1200" dirty="0" err="1" smtClean="0"/>
                <a:t>Flood</a:t>
              </a:r>
              <a:endParaRPr lang="sv-SE" sz="3400" kern="1200" dirty="0"/>
            </a:p>
          </p:txBody>
        </p:sp>
      </p:grpSp>
      <p:sp>
        <p:nvSpPr>
          <p:cNvPr id="20" name="Höger 19"/>
          <p:cNvSpPr/>
          <p:nvPr/>
        </p:nvSpPr>
        <p:spPr>
          <a:xfrm rot="5400000">
            <a:off x="3238115" y="2635235"/>
            <a:ext cx="498564" cy="82627"/>
          </a:xfrm>
          <a:prstGeom prst="rightArrow">
            <a:avLst>
              <a:gd name="adj1" fmla="val 66700"/>
              <a:gd name="adj2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upp 20"/>
          <p:cNvGrpSpPr/>
          <p:nvPr/>
        </p:nvGrpSpPr>
        <p:grpSpPr>
          <a:xfrm>
            <a:off x="2403964" y="2925831"/>
            <a:ext cx="2100348" cy="1878394"/>
            <a:chOff x="3694203" y="2838344"/>
            <a:chExt cx="1888628" cy="504870"/>
          </a:xfrm>
        </p:grpSpPr>
        <p:sp>
          <p:nvSpPr>
            <p:cNvPr id="65" name="Rektangel med rundade hörn 64"/>
            <p:cNvSpPr/>
            <p:nvPr/>
          </p:nvSpPr>
          <p:spPr>
            <a:xfrm>
              <a:off x="3694203" y="2851411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ktangel 65"/>
            <p:cNvSpPr/>
            <p:nvPr/>
          </p:nvSpPr>
          <p:spPr>
            <a:xfrm>
              <a:off x="3721861" y="2838344"/>
              <a:ext cx="1860970" cy="504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3200" dirty="0" smtClean="0"/>
                <a:t>Insufficient</a:t>
              </a:r>
              <a:r>
                <a:rPr lang="sv-SE" sz="3200" kern="1200" dirty="0" smtClean="0"/>
                <a:t> urban </a:t>
              </a:r>
              <a:r>
                <a:rPr lang="sv-SE" sz="3200" kern="1200" dirty="0" err="1" smtClean="0"/>
                <a:t>greenery</a:t>
              </a:r>
              <a:endParaRPr lang="sv-SE" sz="3200" kern="1200" dirty="0"/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5560087" y="-7969"/>
            <a:ext cx="1888628" cy="472157"/>
            <a:chOff x="5780722" y="5860"/>
            <a:chExt cx="1888628" cy="472157"/>
          </a:xfrm>
        </p:grpSpPr>
        <p:sp>
          <p:nvSpPr>
            <p:cNvPr id="63" name="Rektangel med rundade hörn 62"/>
            <p:cNvSpPr/>
            <p:nvPr/>
          </p:nvSpPr>
          <p:spPr>
            <a:xfrm>
              <a:off x="5780722" y="5860"/>
              <a:ext cx="1888628" cy="4721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ektangel 63"/>
            <p:cNvSpPr/>
            <p:nvPr/>
          </p:nvSpPr>
          <p:spPr>
            <a:xfrm>
              <a:off x="5794551" y="19689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3600" kern="1200" dirty="0" err="1" smtClean="0"/>
                <a:t>Remedy</a:t>
              </a:r>
              <a:endParaRPr lang="sv-SE" sz="3600" kern="1200" dirty="0"/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6660232" y="580961"/>
            <a:ext cx="1888628" cy="713552"/>
            <a:chOff x="5780722" y="643272"/>
            <a:chExt cx="1888628" cy="472157"/>
          </a:xfrm>
        </p:grpSpPr>
        <p:sp>
          <p:nvSpPr>
            <p:cNvPr id="61" name="Rektangel med rundade hörn 60"/>
            <p:cNvSpPr/>
            <p:nvPr/>
          </p:nvSpPr>
          <p:spPr>
            <a:xfrm>
              <a:off x="5780722" y="643272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ktangel 61"/>
            <p:cNvSpPr/>
            <p:nvPr/>
          </p:nvSpPr>
          <p:spPr>
            <a:xfrm>
              <a:off x="5794551" y="657101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err="1" smtClean="0"/>
                <a:t>Careful</a:t>
              </a:r>
              <a:r>
                <a:rPr lang="sv-SE" sz="2800" kern="1200" dirty="0" smtClean="0"/>
                <a:t> dam </a:t>
              </a:r>
              <a:r>
                <a:rPr lang="sv-SE" sz="2800" kern="1200" dirty="0" err="1" smtClean="0"/>
                <a:t>opening</a:t>
              </a:r>
              <a:endParaRPr lang="sv-SE" sz="2800" kern="1200" dirty="0"/>
            </a:p>
          </p:txBody>
        </p:sp>
      </p:grpSp>
      <p:grpSp>
        <p:nvGrpSpPr>
          <p:cNvPr id="28" name="Grupp 27"/>
          <p:cNvGrpSpPr/>
          <p:nvPr/>
        </p:nvGrpSpPr>
        <p:grpSpPr>
          <a:xfrm>
            <a:off x="6646403" y="1505648"/>
            <a:ext cx="1888628" cy="742268"/>
            <a:chOff x="5780722" y="1918096"/>
            <a:chExt cx="1888628" cy="472157"/>
          </a:xfrm>
        </p:grpSpPr>
        <p:sp>
          <p:nvSpPr>
            <p:cNvPr id="57" name="Rektangel med rundade hörn 56"/>
            <p:cNvSpPr/>
            <p:nvPr/>
          </p:nvSpPr>
          <p:spPr>
            <a:xfrm>
              <a:off x="5780722" y="1918096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ktangel 57"/>
            <p:cNvSpPr/>
            <p:nvPr/>
          </p:nvSpPr>
          <p:spPr>
            <a:xfrm>
              <a:off x="5794551" y="1931925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err="1" smtClean="0"/>
                <a:t>Early</a:t>
              </a:r>
              <a:r>
                <a:rPr lang="sv-SE" sz="2800" kern="1200" dirty="0" smtClean="0"/>
                <a:t> </a:t>
              </a:r>
              <a:r>
                <a:rPr lang="sv-SE" sz="2800" kern="1200" dirty="0" err="1" smtClean="0"/>
                <a:t>warning</a:t>
              </a:r>
              <a:endParaRPr lang="sv-SE" sz="2800" kern="1200" dirty="0"/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6646403" y="2431567"/>
            <a:ext cx="1888628" cy="472157"/>
            <a:chOff x="5780722" y="3830333"/>
            <a:chExt cx="1888628" cy="472157"/>
          </a:xfrm>
        </p:grpSpPr>
        <p:sp>
          <p:nvSpPr>
            <p:cNvPr id="51" name="Rektangel med rundade hörn 50"/>
            <p:cNvSpPr/>
            <p:nvPr/>
          </p:nvSpPr>
          <p:spPr>
            <a:xfrm>
              <a:off x="5780722" y="3830333"/>
              <a:ext cx="1888628" cy="4721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ktangel 51"/>
            <p:cNvSpPr/>
            <p:nvPr/>
          </p:nvSpPr>
          <p:spPr>
            <a:xfrm>
              <a:off x="5794551" y="3844162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err="1" smtClean="0"/>
                <a:t>Pacca</a:t>
              </a:r>
              <a:r>
                <a:rPr lang="sv-SE" sz="2800" kern="1200" dirty="0" smtClean="0"/>
                <a:t> nallas</a:t>
              </a:r>
              <a:endParaRPr lang="sv-SE" sz="2800" kern="1200" dirty="0"/>
            </a:p>
          </p:txBody>
        </p:sp>
      </p:grpSp>
      <p:grpSp>
        <p:nvGrpSpPr>
          <p:cNvPr id="38" name="Grupp 37"/>
          <p:cNvGrpSpPr/>
          <p:nvPr/>
        </p:nvGrpSpPr>
        <p:grpSpPr>
          <a:xfrm>
            <a:off x="6632574" y="3179092"/>
            <a:ext cx="1888628" cy="665070"/>
            <a:chOff x="5780722" y="5105158"/>
            <a:chExt cx="1888628" cy="472157"/>
          </a:xfrm>
        </p:grpSpPr>
        <p:sp>
          <p:nvSpPr>
            <p:cNvPr id="47" name="Rektangel med rundade hörn 46"/>
            <p:cNvSpPr/>
            <p:nvPr/>
          </p:nvSpPr>
          <p:spPr>
            <a:xfrm>
              <a:off x="5780722" y="5105158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ktangel 47"/>
            <p:cNvSpPr/>
            <p:nvPr/>
          </p:nvSpPr>
          <p:spPr>
            <a:xfrm>
              <a:off x="5794551" y="5118987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dirty="0" smtClean="0"/>
                <a:t>6% green in all areas</a:t>
              </a:r>
              <a:endParaRPr lang="sv-SE" sz="2800" kern="1200" dirty="0"/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6646403" y="3989146"/>
            <a:ext cx="1888628" cy="680245"/>
            <a:chOff x="5780722" y="6379982"/>
            <a:chExt cx="1888628" cy="472157"/>
          </a:xfrm>
        </p:grpSpPr>
        <p:sp>
          <p:nvSpPr>
            <p:cNvPr id="43" name="Rektangel med rundade hörn 42"/>
            <p:cNvSpPr/>
            <p:nvPr/>
          </p:nvSpPr>
          <p:spPr>
            <a:xfrm>
              <a:off x="5780722" y="6379982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ktangel 43"/>
            <p:cNvSpPr/>
            <p:nvPr/>
          </p:nvSpPr>
          <p:spPr>
            <a:xfrm>
              <a:off x="5794551" y="6393811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kern="1200" smtClean="0"/>
                <a:t>Roof-top</a:t>
              </a:r>
              <a:r>
                <a:rPr lang="sv-SE" sz="2800" kern="1200" dirty="0" smtClean="0"/>
                <a:t> </a:t>
              </a:r>
              <a:r>
                <a:rPr lang="sv-SE" sz="2800" kern="1200" dirty="0" err="1" smtClean="0"/>
                <a:t>horticulture</a:t>
              </a:r>
              <a:endParaRPr lang="sv-SE" sz="2800" kern="1200" dirty="0"/>
            </a:p>
          </p:txBody>
        </p:sp>
      </p:grpSp>
      <p:sp>
        <p:nvSpPr>
          <p:cNvPr id="87" name="textruta 86"/>
          <p:cNvSpPr txBox="1"/>
          <p:nvPr/>
        </p:nvSpPr>
        <p:spPr>
          <a:xfrm>
            <a:off x="2476609" y="6216680"/>
            <a:ext cx="210420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3200" dirty="0" err="1" smtClean="0"/>
              <a:t>Side</a:t>
            </a:r>
            <a:r>
              <a:rPr lang="sv-SE" sz="3200" dirty="0" smtClean="0"/>
              <a:t> </a:t>
            </a:r>
            <a:r>
              <a:rPr lang="sv-SE" sz="3200" dirty="0" err="1" smtClean="0"/>
              <a:t>effects</a:t>
            </a:r>
            <a:endParaRPr lang="sv-SE" sz="3200" dirty="0" smtClean="0"/>
          </a:p>
        </p:txBody>
      </p:sp>
      <p:grpSp>
        <p:nvGrpSpPr>
          <p:cNvPr id="88" name="Grupp 87"/>
          <p:cNvGrpSpPr/>
          <p:nvPr/>
        </p:nvGrpSpPr>
        <p:grpSpPr>
          <a:xfrm>
            <a:off x="6661089" y="4772623"/>
            <a:ext cx="1888628" cy="887319"/>
            <a:chOff x="5780722" y="5742570"/>
            <a:chExt cx="1888628" cy="472157"/>
          </a:xfrm>
        </p:grpSpPr>
        <p:sp>
          <p:nvSpPr>
            <p:cNvPr id="89" name="Rektangel med rundade hörn 88"/>
            <p:cNvSpPr/>
            <p:nvPr/>
          </p:nvSpPr>
          <p:spPr>
            <a:xfrm>
              <a:off x="5780722" y="5742570"/>
              <a:ext cx="1888628" cy="472157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ektangel 89"/>
            <p:cNvSpPr/>
            <p:nvPr/>
          </p:nvSpPr>
          <p:spPr>
            <a:xfrm>
              <a:off x="5794551" y="5756399"/>
              <a:ext cx="1860970" cy="44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dirty="0" smtClean="0"/>
                <a:t>Plant distribution</a:t>
              </a:r>
              <a:endParaRPr lang="sv-SE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721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19672" y="1556792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Toolbox</a:t>
            </a:r>
            <a:r>
              <a:rPr lang="sv-SE" sz="2800" dirty="0" smtClean="0"/>
              <a:t> </a:t>
            </a:r>
            <a:r>
              <a:rPr lang="sv-SE" sz="2800" dirty="0" err="1" smtClean="0"/>
              <a:t>soon</a:t>
            </a:r>
            <a:r>
              <a:rPr lang="sv-SE" sz="2800" dirty="0" smtClean="0"/>
              <a:t> at Swedish </a:t>
            </a:r>
            <a:r>
              <a:rPr lang="sv-SE" sz="2800" dirty="0" err="1" smtClean="0"/>
              <a:t>Climate</a:t>
            </a:r>
            <a:r>
              <a:rPr lang="sv-SE" sz="2800" dirty="0" smtClean="0"/>
              <a:t> Adaptation Portal </a:t>
            </a:r>
          </a:p>
          <a:p>
            <a:endParaRPr lang="sv-SE" sz="2800" dirty="0"/>
          </a:p>
          <a:p>
            <a:r>
              <a:rPr lang="en-US" sz="2800" dirty="0">
                <a:hlinkClick r:id="rId2"/>
              </a:rPr>
              <a:t>http://www.klimatanpassning.se/atgarder-beta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26878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492896"/>
            <a:ext cx="5461198" cy="364079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23728" y="836712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 smtClean="0"/>
              <a:t>Toolbox</a:t>
            </a:r>
            <a:r>
              <a:rPr lang="sv-SE" sz="2800" dirty="0" smtClean="0"/>
              <a:t> </a:t>
            </a:r>
            <a:r>
              <a:rPr lang="en-US" sz="2800" dirty="0" smtClean="0"/>
              <a:t>used by </a:t>
            </a:r>
            <a:r>
              <a:rPr lang="en-US" sz="2800" dirty="0" err="1" smtClean="0"/>
              <a:t>Norrkopings</a:t>
            </a:r>
            <a:r>
              <a:rPr lang="en-US" sz="2800" dirty="0" smtClean="0"/>
              <a:t> municipality in the Decision Arena at </a:t>
            </a:r>
            <a:r>
              <a:rPr lang="en-US" sz="2800" dirty="0" err="1" smtClean="0"/>
              <a:t>LiU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0177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0568" y="0"/>
            <a:ext cx="10335912" cy="6883718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38099" y="5085184"/>
            <a:ext cx="8939213" cy="158345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900" b="1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294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ubrik 4"/>
          <p:cNvSpPr>
            <a:spLocks noGrp="1"/>
          </p:cNvSpPr>
          <p:nvPr>
            <p:ph type="title"/>
          </p:nvPr>
        </p:nvSpPr>
        <p:spPr>
          <a:xfrm>
            <a:off x="1476375" y="1700213"/>
            <a:ext cx="6096000" cy="1150937"/>
          </a:xfrm>
        </p:spPr>
        <p:txBody>
          <a:bodyPr/>
          <a:lstStyle/>
          <a:p>
            <a:pPr eaLnBrk="1" hangingPunct="1"/>
            <a:r>
              <a:rPr lang="sv-SE" sz="8000" i="1" dirty="0" err="1" smtClean="0">
                <a:solidFill>
                  <a:srgbClr val="4C639A"/>
                </a:solidFill>
              </a:rPr>
              <a:t>Thank</a:t>
            </a:r>
            <a:r>
              <a:rPr lang="sv-SE" sz="8000" i="1" dirty="0" smtClean="0">
                <a:solidFill>
                  <a:srgbClr val="4C639A"/>
                </a:solidFill>
              </a:rPr>
              <a:t> </a:t>
            </a:r>
            <a:r>
              <a:rPr lang="sv-SE" sz="8000" i="1" dirty="0" err="1" smtClean="0">
                <a:solidFill>
                  <a:srgbClr val="4C639A"/>
                </a:solidFill>
              </a:rPr>
              <a:t>you</a:t>
            </a:r>
            <a:r>
              <a:rPr lang="sv-SE" sz="8000" i="1" dirty="0" smtClean="0">
                <a:solidFill>
                  <a:srgbClr val="4C639A"/>
                </a:solidFill>
              </a:rPr>
              <a:t>!</a:t>
            </a:r>
            <a:br>
              <a:rPr lang="sv-SE" sz="8000" i="1" dirty="0" smtClean="0">
                <a:solidFill>
                  <a:srgbClr val="4C639A"/>
                </a:solidFill>
              </a:rPr>
            </a:br>
            <a:endParaRPr lang="sv-SE" sz="8000" i="1" dirty="0" smtClean="0">
              <a:solidFill>
                <a:srgbClr val="4C639A"/>
              </a:solidFill>
            </a:endParaRPr>
          </a:p>
        </p:txBody>
      </p:sp>
      <p:pic>
        <p:nvPicPr>
          <p:cNvPr id="56322" name="Bildobjekt 4" descr="siluett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32251"/>
            <a:ext cx="981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Bildobjekt 5" descr="siluet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032251"/>
            <a:ext cx="8477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2195513" y="3671888"/>
            <a:ext cx="6481762" cy="212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lang="sv-SE" sz="2800" i="1" dirty="0">
                <a:solidFill>
                  <a:srgbClr val="4C639A"/>
                </a:solidFill>
                <a:hlinkClick r:id="rId5"/>
              </a:rPr>
              <a:t>anna.c.jonsson@liu.se</a:t>
            </a:r>
            <a:endParaRPr lang="sv-SE" sz="2800" i="1" dirty="0">
              <a:solidFill>
                <a:srgbClr val="4C639A"/>
              </a:solidFill>
            </a:endParaRPr>
          </a:p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endParaRPr lang="sv-SE" b="1" dirty="0"/>
          </a:p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lang="sv-SE" b="1" dirty="0"/>
              <a:t>Jonsson and Lundgren</a:t>
            </a:r>
            <a:r>
              <a:rPr lang="sv-SE" dirty="0"/>
              <a:t> (2014)</a:t>
            </a:r>
            <a:r>
              <a:rPr lang="sv-SE" i="1" dirty="0"/>
              <a:t>. 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lang="en-US" dirty="0"/>
              <a:t>Vulnerability and adaptation to heat in cities:</a:t>
            </a:r>
            <a:r>
              <a:rPr lang="sv-SE" dirty="0"/>
              <a:t> </a:t>
            </a:r>
            <a:r>
              <a:rPr lang="en-US" dirty="0"/>
              <a:t>Perspectives and perceptions of local adaptation decision-makers in Sweden</a:t>
            </a:r>
            <a:r>
              <a:rPr lang="sv-SE" dirty="0"/>
              <a:t>.</a:t>
            </a:r>
            <a:r>
              <a:rPr lang="sv-SE" i="1" dirty="0"/>
              <a:t> 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lang="sv-SE" b="1" i="1" dirty="0" err="1"/>
              <a:t>Local</a:t>
            </a:r>
            <a:r>
              <a:rPr lang="sv-SE" b="1" i="1" dirty="0"/>
              <a:t> Environment</a:t>
            </a:r>
            <a:r>
              <a:rPr lang="sv-SE" dirty="0" smtClean="0"/>
              <a:t>.</a:t>
            </a:r>
            <a:endParaRPr lang="sv-SE" i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6" cstate="print"/>
          <a:srcRect r="1717" b="9599"/>
          <a:stretch>
            <a:fillRect/>
          </a:stretch>
        </p:blipFill>
        <p:spPr bwMode="auto">
          <a:xfrm>
            <a:off x="-7938" y="5842000"/>
            <a:ext cx="91519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ubrik 1"/>
          <p:cNvSpPr>
            <a:spLocks noGrp="1"/>
          </p:cNvSpPr>
          <p:nvPr>
            <p:ph type="title" idx="4294967295"/>
          </p:nvPr>
        </p:nvSpPr>
        <p:spPr>
          <a:xfrm>
            <a:off x="3491880" y="404813"/>
            <a:ext cx="5004420" cy="1349375"/>
          </a:xfrm>
        </p:spPr>
        <p:txBody>
          <a:bodyPr/>
          <a:lstStyle/>
          <a:p>
            <a:pPr algn="r"/>
            <a:r>
              <a:rPr lang="sv-SE" sz="4000" b="1" dirty="0" smtClean="0">
                <a:solidFill>
                  <a:srgbClr val="376092"/>
                </a:solidFill>
              </a:rPr>
              <a:t/>
            </a:r>
            <a:br>
              <a:rPr lang="sv-SE" sz="4000" b="1" dirty="0" smtClean="0">
                <a:solidFill>
                  <a:srgbClr val="376092"/>
                </a:solidFill>
              </a:rPr>
            </a:br>
            <a:r>
              <a:rPr lang="sv-SE" sz="4000" b="1" dirty="0" smtClean="0">
                <a:solidFill>
                  <a:srgbClr val="376092"/>
                </a:solidFill>
              </a:rPr>
              <a:t> 3+3-hours </a:t>
            </a:r>
            <a:r>
              <a:rPr lang="sv-SE" sz="4000" b="1" dirty="0" err="1" smtClean="0">
                <a:solidFill>
                  <a:srgbClr val="376092"/>
                </a:solidFill>
              </a:rPr>
              <a:t>training</a:t>
            </a:r>
            <a:r>
              <a:rPr lang="sv-SE" sz="4000" b="1" dirty="0" smtClean="0">
                <a:solidFill>
                  <a:srgbClr val="376092"/>
                </a:solidFill>
              </a:rPr>
              <a:t> </a:t>
            </a:r>
            <a:r>
              <a:rPr lang="sv-SE" sz="4000" b="1" dirty="0" err="1" smtClean="0">
                <a:solidFill>
                  <a:srgbClr val="376092"/>
                </a:solidFill>
              </a:rPr>
              <a:t>of</a:t>
            </a:r>
            <a:r>
              <a:rPr lang="sv-SE" sz="4000" b="1" dirty="0" smtClean="0">
                <a:solidFill>
                  <a:srgbClr val="376092"/>
                </a:solidFill>
              </a:rPr>
              <a:t> </a:t>
            </a:r>
            <a:br>
              <a:rPr lang="sv-SE" sz="4000" b="1" dirty="0" smtClean="0">
                <a:solidFill>
                  <a:srgbClr val="376092"/>
                </a:solidFill>
              </a:rPr>
            </a:br>
            <a:r>
              <a:rPr lang="sv-SE" b="1" dirty="0" err="1" smtClean="0">
                <a:solidFill>
                  <a:srgbClr val="376092"/>
                </a:solidFill>
              </a:rPr>
              <a:t>care</a:t>
            </a:r>
            <a:r>
              <a:rPr lang="sv-SE" b="1" dirty="0" smtClean="0">
                <a:solidFill>
                  <a:srgbClr val="376092"/>
                </a:solidFill>
              </a:rPr>
              <a:t> team</a:t>
            </a:r>
            <a:r>
              <a:rPr lang="sv-SE" sz="4000" b="1" dirty="0" smtClean="0">
                <a:solidFill>
                  <a:srgbClr val="376092"/>
                </a:solidFill>
              </a:rPr>
              <a:t> </a:t>
            </a:r>
            <a:br>
              <a:rPr lang="sv-SE" sz="4000" b="1" dirty="0" smtClean="0">
                <a:solidFill>
                  <a:srgbClr val="376092"/>
                </a:solidFill>
              </a:rPr>
            </a:br>
            <a:r>
              <a:rPr lang="sv-SE" sz="2400" b="1" dirty="0" smtClean="0">
                <a:solidFill>
                  <a:srgbClr val="376092"/>
                </a:solidFill>
              </a:rPr>
              <a:t>(</a:t>
            </a:r>
            <a:r>
              <a:rPr lang="sv-SE" sz="2400" b="1" dirty="0" err="1" smtClean="0">
                <a:solidFill>
                  <a:srgbClr val="376092"/>
                </a:solidFill>
              </a:rPr>
              <a:t>elderly</a:t>
            </a:r>
            <a:r>
              <a:rPr lang="sv-SE" sz="2400" b="1" dirty="0" smtClean="0">
                <a:solidFill>
                  <a:srgbClr val="376092"/>
                </a:solidFill>
              </a:rPr>
              <a:t>, </a:t>
            </a:r>
            <a:r>
              <a:rPr lang="sv-SE" sz="2400" b="1" dirty="0" err="1" smtClean="0">
                <a:solidFill>
                  <a:srgbClr val="376092"/>
                </a:solidFill>
              </a:rPr>
              <a:t>ill</a:t>
            </a:r>
            <a:r>
              <a:rPr lang="sv-SE" sz="2400" b="1" dirty="0" smtClean="0">
                <a:solidFill>
                  <a:srgbClr val="376092"/>
                </a:solidFill>
              </a:rPr>
              <a:t>, </a:t>
            </a:r>
            <a:r>
              <a:rPr lang="sv-SE" sz="2400" b="1" dirty="0" err="1" smtClean="0">
                <a:solidFill>
                  <a:srgbClr val="376092"/>
                </a:solidFill>
              </a:rPr>
              <a:t>children</a:t>
            </a:r>
            <a:r>
              <a:rPr lang="sv-SE" sz="2400" b="1" dirty="0" smtClean="0">
                <a:solidFill>
                  <a:srgbClr val="376092"/>
                </a:solidFill>
              </a:rPr>
              <a:t>)</a:t>
            </a:r>
            <a:r>
              <a:rPr lang="sv-SE" sz="4000" b="1" dirty="0" smtClean="0">
                <a:solidFill>
                  <a:srgbClr val="376092"/>
                </a:solidFill>
              </a:rPr>
              <a:t> </a:t>
            </a:r>
            <a:br>
              <a:rPr lang="sv-SE" sz="4000" b="1" dirty="0" smtClean="0">
                <a:solidFill>
                  <a:srgbClr val="376092"/>
                </a:solidFill>
              </a:rPr>
            </a:br>
            <a:r>
              <a:rPr lang="sv-SE" sz="4000" b="1" dirty="0" smtClean="0">
                <a:solidFill>
                  <a:srgbClr val="376092"/>
                </a:solidFill>
              </a:rPr>
              <a:t>in April/May</a:t>
            </a:r>
          </a:p>
        </p:txBody>
      </p:sp>
      <p:grpSp>
        <p:nvGrpSpPr>
          <p:cNvPr id="54274" name="Grupp 6"/>
          <p:cNvGrpSpPr>
            <a:grpSpLocks/>
          </p:cNvGrpSpPr>
          <p:nvPr/>
        </p:nvGrpSpPr>
        <p:grpSpPr bwMode="auto">
          <a:xfrm>
            <a:off x="179388" y="115888"/>
            <a:ext cx="2794000" cy="973137"/>
            <a:chOff x="2425" y="413226"/>
            <a:chExt cx="2433867" cy="973546"/>
          </a:xfrm>
        </p:grpSpPr>
        <p:sp>
          <p:nvSpPr>
            <p:cNvPr id="2" name="Femhörning 7"/>
            <p:cNvSpPr/>
            <p:nvPr/>
          </p:nvSpPr>
          <p:spPr>
            <a:xfrm>
              <a:off x="2425" y="413226"/>
              <a:ext cx="2433867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Femhörning 4"/>
            <p:cNvSpPr/>
            <p:nvPr/>
          </p:nvSpPr>
          <p:spPr>
            <a:xfrm>
              <a:off x="1042" y="413226"/>
              <a:ext cx="1897310" cy="9735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Introduction: climate change and its effects</a:t>
              </a:r>
            </a:p>
          </p:txBody>
        </p:sp>
      </p:grpSp>
      <p:grpSp>
        <p:nvGrpSpPr>
          <p:cNvPr id="54275" name="Grupp 9"/>
          <p:cNvGrpSpPr>
            <a:grpSpLocks/>
          </p:cNvGrpSpPr>
          <p:nvPr/>
        </p:nvGrpSpPr>
        <p:grpSpPr bwMode="auto">
          <a:xfrm>
            <a:off x="6011863" y="4437063"/>
            <a:ext cx="3035300" cy="1098550"/>
            <a:chOff x="3091567" y="528241"/>
            <a:chExt cx="2301286" cy="985264"/>
          </a:xfrm>
        </p:grpSpPr>
        <p:sp>
          <p:nvSpPr>
            <p:cNvPr id="5" name="Femhörning 10"/>
            <p:cNvSpPr/>
            <p:nvPr/>
          </p:nvSpPr>
          <p:spPr>
            <a:xfrm>
              <a:off x="3091567" y="539959"/>
              <a:ext cx="2301286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emhörning 4"/>
            <p:cNvSpPr/>
            <p:nvPr/>
          </p:nvSpPr>
          <p:spPr>
            <a:xfrm>
              <a:off x="3103603" y="526817"/>
              <a:ext cx="1854749" cy="9738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Vulnerability profile for each patient</a:t>
              </a:r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3078067" y="2853888"/>
          <a:ext cx="2701498" cy="58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4277" name="Grupp 6"/>
          <p:cNvGrpSpPr>
            <a:grpSpLocks/>
          </p:cNvGrpSpPr>
          <p:nvPr/>
        </p:nvGrpSpPr>
        <p:grpSpPr bwMode="auto">
          <a:xfrm>
            <a:off x="179388" y="1196975"/>
            <a:ext cx="2794000" cy="973138"/>
            <a:chOff x="2425" y="413226"/>
            <a:chExt cx="2433867" cy="973546"/>
          </a:xfrm>
        </p:grpSpPr>
        <p:sp>
          <p:nvSpPr>
            <p:cNvPr id="7" name="Femhörning 7"/>
            <p:cNvSpPr/>
            <p:nvPr/>
          </p:nvSpPr>
          <p:spPr>
            <a:xfrm>
              <a:off x="2425" y="413226"/>
              <a:ext cx="2433867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emhörning 4"/>
            <p:cNvSpPr/>
            <p:nvPr/>
          </p:nvSpPr>
          <p:spPr>
            <a:xfrm>
              <a:off x="1042" y="413226"/>
              <a:ext cx="1897310" cy="9735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Existing checklists and guides</a:t>
              </a:r>
            </a:p>
          </p:txBody>
        </p:sp>
      </p:grpSp>
      <p:grpSp>
        <p:nvGrpSpPr>
          <p:cNvPr id="54278" name="Grupp 6"/>
          <p:cNvGrpSpPr>
            <a:grpSpLocks/>
          </p:cNvGrpSpPr>
          <p:nvPr/>
        </p:nvGrpSpPr>
        <p:grpSpPr bwMode="auto">
          <a:xfrm>
            <a:off x="179388" y="2276475"/>
            <a:ext cx="2794000" cy="973138"/>
            <a:chOff x="2425" y="413226"/>
            <a:chExt cx="2433867" cy="973546"/>
          </a:xfrm>
        </p:grpSpPr>
        <p:sp>
          <p:nvSpPr>
            <p:cNvPr id="8" name="Femhörning 7"/>
            <p:cNvSpPr/>
            <p:nvPr/>
          </p:nvSpPr>
          <p:spPr>
            <a:xfrm>
              <a:off x="2425" y="413226"/>
              <a:ext cx="2433867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emhörning 4"/>
            <p:cNvSpPr/>
            <p:nvPr/>
          </p:nvSpPr>
          <p:spPr>
            <a:xfrm>
              <a:off x="1042" y="413226"/>
              <a:ext cx="1897310" cy="9735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Heat wave warnings</a:t>
              </a:r>
            </a:p>
          </p:txBody>
        </p:sp>
      </p:grpSp>
      <p:grpSp>
        <p:nvGrpSpPr>
          <p:cNvPr id="54279" name="Grupp 9"/>
          <p:cNvGrpSpPr>
            <a:grpSpLocks/>
          </p:cNvGrpSpPr>
          <p:nvPr/>
        </p:nvGrpSpPr>
        <p:grpSpPr bwMode="auto">
          <a:xfrm>
            <a:off x="6011863" y="3213100"/>
            <a:ext cx="3035300" cy="1098550"/>
            <a:chOff x="3091567" y="528241"/>
            <a:chExt cx="2301286" cy="985264"/>
          </a:xfrm>
        </p:grpSpPr>
        <p:sp>
          <p:nvSpPr>
            <p:cNvPr id="13" name="Femhörning 10"/>
            <p:cNvSpPr/>
            <p:nvPr/>
          </p:nvSpPr>
          <p:spPr>
            <a:xfrm>
              <a:off x="3091567" y="539959"/>
              <a:ext cx="2301286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emhörning 4"/>
            <p:cNvSpPr/>
            <p:nvPr/>
          </p:nvSpPr>
          <p:spPr>
            <a:xfrm>
              <a:off x="3103603" y="526818"/>
              <a:ext cx="1854749" cy="9738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Awareness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Increased knowledge</a:t>
              </a:r>
            </a:p>
          </p:txBody>
        </p:sp>
      </p:grpSp>
      <p:grpSp>
        <p:nvGrpSpPr>
          <p:cNvPr id="54280" name="Grupp 9"/>
          <p:cNvGrpSpPr>
            <a:grpSpLocks/>
          </p:cNvGrpSpPr>
          <p:nvPr/>
        </p:nvGrpSpPr>
        <p:grpSpPr bwMode="auto">
          <a:xfrm>
            <a:off x="6011863" y="5661025"/>
            <a:ext cx="3035300" cy="1098550"/>
            <a:chOff x="3091567" y="528241"/>
            <a:chExt cx="2301286" cy="985264"/>
          </a:xfrm>
        </p:grpSpPr>
        <p:sp>
          <p:nvSpPr>
            <p:cNvPr id="11" name="Femhörning 10"/>
            <p:cNvSpPr/>
            <p:nvPr/>
          </p:nvSpPr>
          <p:spPr>
            <a:xfrm>
              <a:off x="3091567" y="539959"/>
              <a:ext cx="2301286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emhörning 4"/>
            <p:cNvSpPr/>
            <p:nvPr/>
          </p:nvSpPr>
          <p:spPr>
            <a:xfrm>
              <a:off x="3103603" y="526818"/>
              <a:ext cx="1854749" cy="9738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Adapted routines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and checklists</a:t>
              </a:r>
            </a:p>
          </p:txBody>
        </p:sp>
      </p:grpSp>
      <p:pic>
        <p:nvPicPr>
          <p:cNvPr id="54281" name="Bildobjekt 4" descr="siluett 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652963"/>
            <a:ext cx="981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Bildobjekt 5" descr="siluet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4652963"/>
            <a:ext cx="8477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ubrik 1"/>
          <p:cNvSpPr>
            <a:spLocks noGrp="1"/>
          </p:cNvSpPr>
          <p:nvPr>
            <p:ph type="title" idx="4294967295"/>
          </p:nvPr>
        </p:nvSpPr>
        <p:spPr>
          <a:xfrm>
            <a:off x="2843213" y="404813"/>
            <a:ext cx="5653087" cy="1349375"/>
          </a:xfrm>
        </p:spPr>
        <p:txBody>
          <a:bodyPr/>
          <a:lstStyle/>
          <a:p>
            <a:pPr algn="r"/>
            <a:r>
              <a:rPr lang="sv-SE" sz="3600" b="1" smtClean="0">
                <a:solidFill>
                  <a:srgbClr val="376092"/>
                </a:solidFill>
              </a:rPr>
              <a:t/>
            </a:r>
            <a:br>
              <a:rPr lang="sv-SE" sz="3600" b="1" smtClean="0">
                <a:solidFill>
                  <a:srgbClr val="376092"/>
                </a:solidFill>
              </a:rPr>
            </a:br>
            <a:r>
              <a:rPr lang="sv-SE" sz="3600" b="1" smtClean="0">
                <a:solidFill>
                  <a:srgbClr val="376092"/>
                </a:solidFill>
              </a:rPr>
              <a:t> 3+3-hours training of </a:t>
            </a:r>
            <a:br>
              <a:rPr lang="sv-SE" sz="3600" b="1" smtClean="0">
                <a:solidFill>
                  <a:srgbClr val="376092"/>
                </a:solidFill>
              </a:rPr>
            </a:br>
            <a:r>
              <a:rPr lang="sv-SE" sz="4000" b="1" smtClean="0">
                <a:solidFill>
                  <a:srgbClr val="376092"/>
                </a:solidFill>
              </a:rPr>
              <a:t>urban planners</a:t>
            </a:r>
            <a:r>
              <a:rPr lang="sv-SE" sz="3600" b="1" smtClean="0">
                <a:solidFill>
                  <a:srgbClr val="376092"/>
                </a:solidFill>
              </a:rPr>
              <a:t> </a:t>
            </a:r>
            <a:br>
              <a:rPr lang="sv-SE" sz="3600" b="1" smtClean="0">
                <a:solidFill>
                  <a:srgbClr val="376092"/>
                </a:solidFill>
              </a:rPr>
            </a:br>
            <a:r>
              <a:rPr lang="sv-SE" sz="3600" b="1" smtClean="0">
                <a:solidFill>
                  <a:srgbClr val="376092"/>
                </a:solidFill>
              </a:rPr>
              <a:t>in connection to </a:t>
            </a:r>
            <a:br>
              <a:rPr lang="sv-SE" sz="3600" b="1" smtClean="0">
                <a:solidFill>
                  <a:srgbClr val="376092"/>
                </a:solidFill>
              </a:rPr>
            </a:br>
            <a:r>
              <a:rPr lang="sv-SE" sz="3600" b="1" smtClean="0">
                <a:solidFill>
                  <a:srgbClr val="376092"/>
                </a:solidFill>
              </a:rPr>
              <a:t>new master plan, MP</a:t>
            </a:r>
          </a:p>
        </p:txBody>
      </p:sp>
      <p:grpSp>
        <p:nvGrpSpPr>
          <p:cNvPr id="55298" name="Grupp 6"/>
          <p:cNvGrpSpPr>
            <a:grpSpLocks/>
          </p:cNvGrpSpPr>
          <p:nvPr/>
        </p:nvGrpSpPr>
        <p:grpSpPr bwMode="auto">
          <a:xfrm>
            <a:off x="179388" y="115888"/>
            <a:ext cx="2794000" cy="973137"/>
            <a:chOff x="2425" y="413226"/>
            <a:chExt cx="2433867" cy="973546"/>
          </a:xfrm>
        </p:grpSpPr>
        <p:sp>
          <p:nvSpPr>
            <p:cNvPr id="2" name="Femhörning 7"/>
            <p:cNvSpPr/>
            <p:nvPr/>
          </p:nvSpPr>
          <p:spPr>
            <a:xfrm>
              <a:off x="2425" y="413226"/>
              <a:ext cx="2433867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Femhörning 4"/>
            <p:cNvSpPr/>
            <p:nvPr/>
          </p:nvSpPr>
          <p:spPr>
            <a:xfrm>
              <a:off x="1042" y="413226"/>
              <a:ext cx="1897310" cy="9735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Introduction: climate change and its effects</a:t>
              </a:r>
            </a:p>
          </p:txBody>
        </p:sp>
      </p:grpSp>
      <p:grpSp>
        <p:nvGrpSpPr>
          <p:cNvPr id="55299" name="Grupp 9"/>
          <p:cNvGrpSpPr>
            <a:grpSpLocks/>
          </p:cNvGrpSpPr>
          <p:nvPr/>
        </p:nvGrpSpPr>
        <p:grpSpPr bwMode="auto">
          <a:xfrm>
            <a:off x="6011863" y="4437063"/>
            <a:ext cx="3035300" cy="1098550"/>
            <a:chOff x="3091567" y="528241"/>
            <a:chExt cx="2301286" cy="985264"/>
          </a:xfrm>
        </p:grpSpPr>
        <p:sp>
          <p:nvSpPr>
            <p:cNvPr id="5" name="Femhörning 10"/>
            <p:cNvSpPr/>
            <p:nvPr/>
          </p:nvSpPr>
          <p:spPr>
            <a:xfrm>
              <a:off x="3091567" y="539959"/>
              <a:ext cx="2301286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emhörning 4"/>
            <p:cNvSpPr/>
            <p:nvPr/>
          </p:nvSpPr>
          <p:spPr>
            <a:xfrm>
              <a:off x="3103603" y="526817"/>
              <a:ext cx="1854749" cy="9738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Identification of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hot spots</a:t>
              </a:r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3078067" y="2853888"/>
          <a:ext cx="2701498" cy="58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5301" name="Grupp 6"/>
          <p:cNvGrpSpPr>
            <a:grpSpLocks/>
          </p:cNvGrpSpPr>
          <p:nvPr/>
        </p:nvGrpSpPr>
        <p:grpSpPr bwMode="auto">
          <a:xfrm>
            <a:off x="179388" y="1196975"/>
            <a:ext cx="2794000" cy="973138"/>
            <a:chOff x="2425" y="413226"/>
            <a:chExt cx="2433867" cy="973546"/>
          </a:xfrm>
        </p:grpSpPr>
        <p:sp>
          <p:nvSpPr>
            <p:cNvPr id="7" name="Femhörning 7"/>
            <p:cNvSpPr/>
            <p:nvPr/>
          </p:nvSpPr>
          <p:spPr>
            <a:xfrm>
              <a:off x="2425" y="413226"/>
              <a:ext cx="2433867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emhörning 4"/>
            <p:cNvSpPr/>
            <p:nvPr/>
          </p:nvSpPr>
          <p:spPr>
            <a:xfrm>
              <a:off x="1042" y="413226"/>
              <a:ext cx="1897310" cy="9735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Available data on local impacts</a:t>
              </a:r>
            </a:p>
          </p:txBody>
        </p:sp>
      </p:grpSp>
      <p:grpSp>
        <p:nvGrpSpPr>
          <p:cNvPr id="55302" name="Grupp 6"/>
          <p:cNvGrpSpPr>
            <a:grpSpLocks/>
          </p:cNvGrpSpPr>
          <p:nvPr/>
        </p:nvGrpSpPr>
        <p:grpSpPr bwMode="auto">
          <a:xfrm>
            <a:off x="179388" y="2276475"/>
            <a:ext cx="2794000" cy="973138"/>
            <a:chOff x="2425" y="413226"/>
            <a:chExt cx="2433867" cy="973546"/>
          </a:xfrm>
        </p:grpSpPr>
        <p:sp>
          <p:nvSpPr>
            <p:cNvPr id="13" name="Femhörning 7"/>
            <p:cNvSpPr/>
            <p:nvPr/>
          </p:nvSpPr>
          <p:spPr>
            <a:xfrm>
              <a:off x="2425" y="413226"/>
              <a:ext cx="2433867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emhörning 4"/>
            <p:cNvSpPr/>
            <p:nvPr/>
          </p:nvSpPr>
          <p:spPr>
            <a:xfrm>
              <a:off x="1042" y="413226"/>
              <a:ext cx="1897310" cy="9735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>
                  <a:solidFill>
                    <a:schemeClr val="tx1"/>
                  </a:solidFill>
                  <a:latin typeface="Arial" charset="0"/>
                  <a:cs typeface="Arial" charset="0"/>
                </a:rPr>
                <a:t>Available data on vulnerable groups</a:t>
              </a:r>
              <a:endParaRPr lang="sv-SE" sz="2000">
                <a:solidFill>
                  <a:schemeClr val="tx1"/>
                </a:solidFill>
                <a:cs typeface="Arial" charset="0"/>
              </a:endParaRPr>
            </a:p>
          </p:txBody>
        </p:sp>
      </p:grpSp>
      <p:grpSp>
        <p:nvGrpSpPr>
          <p:cNvPr id="55303" name="Grupp 9"/>
          <p:cNvGrpSpPr>
            <a:grpSpLocks/>
          </p:cNvGrpSpPr>
          <p:nvPr/>
        </p:nvGrpSpPr>
        <p:grpSpPr bwMode="auto">
          <a:xfrm>
            <a:off x="6011863" y="3213100"/>
            <a:ext cx="3035300" cy="1098550"/>
            <a:chOff x="3091567" y="528241"/>
            <a:chExt cx="2301286" cy="985264"/>
          </a:xfrm>
        </p:grpSpPr>
        <p:sp>
          <p:nvSpPr>
            <p:cNvPr id="15" name="Femhörning 10"/>
            <p:cNvSpPr/>
            <p:nvPr/>
          </p:nvSpPr>
          <p:spPr>
            <a:xfrm>
              <a:off x="3091567" y="539959"/>
              <a:ext cx="2301286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emhörning 4"/>
            <p:cNvSpPr/>
            <p:nvPr/>
          </p:nvSpPr>
          <p:spPr>
            <a:xfrm>
              <a:off x="3103603" y="526818"/>
              <a:ext cx="1854749" cy="9738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Awareness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Increased knowledge</a:t>
              </a:r>
            </a:p>
          </p:txBody>
        </p:sp>
      </p:grpSp>
      <p:grpSp>
        <p:nvGrpSpPr>
          <p:cNvPr id="55304" name="Grupp 9"/>
          <p:cNvGrpSpPr>
            <a:grpSpLocks/>
          </p:cNvGrpSpPr>
          <p:nvPr/>
        </p:nvGrpSpPr>
        <p:grpSpPr bwMode="auto">
          <a:xfrm>
            <a:off x="6011863" y="5661025"/>
            <a:ext cx="3035300" cy="1098550"/>
            <a:chOff x="3091567" y="528241"/>
            <a:chExt cx="2301286" cy="985264"/>
          </a:xfrm>
        </p:grpSpPr>
        <p:sp>
          <p:nvSpPr>
            <p:cNvPr id="11" name="Femhörning 10"/>
            <p:cNvSpPr/>
            <p:nvPr/>
          </p:nvSpPr>
          <p:spPr>
            <a:xfrm>
              <a:off x="3091567" y="539959"/>
              <a:ext cx="2301286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emhörning 4"/>
            <p:cNvSpPr/>
            <p:nvPr/>
          </p:nvSpPr>
          <p:spPr>
            <a:xfrm>
              <a:off x="3103603" y="526818"/>
              <a:ext cx="1854749" cy="9738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>
                  <a:solidFill>
                    <a:schemeClr val="tx1"/>
                  </a:solidFill>
                  <a:cs typeface="Arial" charset="0"/>
                </a:rPr>
                <a:t>Integration of heat stress prevention measures in MP</a:t>
              </a:r>
            </a:p>
          </p:txBody>
        </p:sp>
      </p:grpSp>
      <p:grpSp>
        <p:nvGrpSpPr>
          <p:cNvPr id="55305" name="Grupp 6"/>
          <p:cNvGrpSpPr>
            <a:grpSpLocks/>
          </p:cNvGrpSpPr>
          <p:nvPr/>
        </p:nvGrpSpPr>
        <p:grpSpPr bwMode="auto">
          <a:xfrm>
            <a:off x="179388" y="3357563"/>
            <a:ext cx="2794000" cy="973137"/>
            <a:chOff x="2425" y="413226"/>
            <a:chExt cx="2433867" cy="973546"/>
          </a:xfrm>
        </p:grpSpPr>
        <p:sp>
          <p:nvSpPr>
            <p:cNvPr id="8" name="Femhörning 7"/>
            <p:cNvSpPr/>
            <p:nvPr/>
          </p:nvSpPr>
          <p:spPr>
            <a:xfrm>
              <a:off x="2425" y="413226"/>
              <a:ext cx="2433867" cy="97354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emhörning 4"/>
            <p:cNvSpPr/>
            <p:nvPr/>
          </p:nvSpPr>
          <p:spPr>
            <a:xfrm>
              <a:off x="1042" y="413226"/>
              <a:ext cx="1897310" cy="9735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26670" bIns="533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Available recommendations on heat stress prevention measures</a:t>
              </a:r>
              <a:endParaRPr lang="sv-SE" sz="1600">
                <a:solidFill>
                  <a:schemeClr val="tx1"/>
                </a:solidFill>
                <a:cs typeface="Arial" charset="0"/>
              </a:endParaRPr>
            </a:p>
          </p:txBody>
        </p:sp>
      </p:grpSp>
      <p:pic>
        <p:nvPicPr>
          <p:cNvPr id="55306" name="Bildobjekt 4" descr="siluett 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652963"/>
            <a:ext cx="981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Bildobjekt 5" descr="siluet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4652963"/>
            <a:ext cx="8477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331640" y="789227"/>
            <a:ext cx="6720408" cy="1143000"/>
          </a:xfrm>
        </p:spPr>
        <p:txBody>
          <a:bodyPr/>
          <a:lstStyle/>
          <a:p>
            <a:pPr eaLnBrk="1" hangingPunct="1"/>
            <a:r>
              <a:rPr lang="sv-SE" sz="3600" dirty="0"/>
              <a:t> </a:t>
            </a:r>
            <a:r>
              <a:rPr lang="sv-SE" sz="3600" dirty="0" err="1" smtClean="0"/>
              <a:t>sensitivity</a:t>
            </a:r>
            <a:r>
              <a:rPr lang="sv-SE" sz="3600" dirty="0" smtClean="0"/>
              <a:t> …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1187624" y="1988840"/>
            <a:ext cx="7293496" cy="409391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sv-SE" b="1" dirty="0" smtClean="0"/>
          </a:p>
          <a:p>
            <a:pPr eaLnBrk="1" hangingPunct="1">
              <a:buFont typeface="Arial" charset="0"/>
              <a:buNone/>
            </a:pPr>
            <a:endParaRPr lang="sv-SE" b="1" dirty="0" smtClean="0"/>
          </a:p>
          <a:p>
            <a:pPr eaLnBrk="1" hangingPunct="1">
              <a:buFont typeface="Arial" charset="0"/>
              <a:buNone/>
            </a:pPr>
            <a:endParaRPr lang="sv-SE" b="1" dirty="0" smtClean="0"/>
          </a:p>
          <a:p>
            <a:pPr eaLnBrk="1" hangingPunct="1">
              <a:buFont typeface="Arial" charset="0"/>
              <a:buNone/>
            </a:pPr>
            <a:endParaRPr lang="sv-SE" b="1" dirty="0" smtClean="0"/>
          </a:p>
          <a:p>
            <a:pPr eaLnBrk="1" hangingPunct="1">
              <a:buFont typeface="Arial" charset="0"/>
              <a:buNone/>
            </a:pPr>
            <a:endParaRPr lang="sv-SE" b="1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52303"/>
            <a:ext cx="6228184" cy="30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884784" y="3573016"/>
            <a:ext cx="20310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000" dirty="0" err="1" smtClean="0">
                <a:latin typeface="Calibri" pitchFamily="34" charset="0"/>
              </a:rPr>
              <a:t>Illness</a:t>
            </a:r>
            <a:r>
              <a:rPr lang="sv-SE" sz="2000" dirty="0" smtClean="0">
                <a:latin typeface="Calibri" pitchFamily="34" charset="0"/>
              </a:rPr>
              <a:t> </a:t>
            </a:r>
            <a:r>
              <a:rPr lang="sv-SE" sz="2000" dirty="0" err="1" smtClean="0">
                <a:latin typeface="Calibri" pitchFamily="34" charset="0"/>
              </a:rPr>
              <a:t>indicator</a:t>
            </a:r>
            <a:r>
              <a:rPr lang="sv-SE" sz="2000" dirty="0" smtClean="0">
                <a:latin typeface="Calibri" pitchFamily="34" charset="0"/>
              </a:rPr>
              <a:t> </a:t>
            </a:r>
            <a:endParaRPr lang="sv-SE" sz="2000" dirty="0">
              <a:latin typeface="Calibri" pitchFamily="34" charset="0"/>
            </a:endParaRPr>
          </a:p>
          <a:p>
            <a:r>
              <a:rPr lang="sv-SE" sz="2000" dirty="0">
                <a:latin typeface="Calibri" pitchFamily="34" charset="0"/>
              </a:rPr>
              <a:t>Lundby 2010</a:t>
            </a:r>
          </a:p>
          <a:p>
            <a:r>
              <a:rPr lang="sv-SE" sz="2000" dirty="0">
                <a:latin typeface="Calibri" pitchFamily="34" charset="0"/>
              </a:rPr>
              <a:t>16-64 år</a:t>
            </a:r>
            <a:endParaRPr lang="en-US" sz="2000" dirty="0"/>
          </a:p>
        </p:txBody>
      </p:sp>
      <p:pic>
        <p:nvPicPr>
          <p:cNvPr id="6150" name="Picture 6" descr="stadsledningskontoret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472" y="5106516"/>
            <a:ext cx="1421363" cy="33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4283968" y="580526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+mn-lt"/>
              </a:rPr>
              <a:t>Genomsnitt antal sjukdagar per person och år</a:t>
            </a:r>
            <a:endParaRPr lang="sv-S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7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/>
          </p:nvPr>
        </p:nvGraphicFramePr>
        <p:xfrm>
          <a:off x="457200" y="548680"/>
          <a:ext cx="8083336" cy="4623668"/>
        </p:xfrm>
        <a:graphic>
          <a:graphicData uri="http://schemas.openxmlformats.org/presentationml/2006/ole">
            <p:oleObj spid="_x0000_s37954" name="Bitmappsbild" r:id="rId3" imgW="7276190" imgH="4695238" progId="PBrush">
              <p:embed/>
            </p:oleObj>
          </a:graphicData>
        </a:graphic>
      </p:graphicFrame>
      <p:sp>
        <p:nvSpPr>
          <p:cNvPr id="5" name="Platshållare för innehåll 5"/>
          <p:cNvSpPr txBox="1">
            <a:spLocks/>
          </p:cNvSpPr>
          <p:nvPr/>
        </p:nvSpPr>
        <p:spPr bwMode="auto">
          <a:xfrm>
            <a:off x="6236280" y="5589240"/>
            <a:ext cx="23042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sv-SE" sz="1400" smtClean="0"/>
              <a:t>Wilhelmi and Hayden (2010)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156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000" b="1" smtClean="0">
                <a:solidFill>
                  <a:srgbClr val="4C639A"/>
                </a:solidFill>
              </a:rPr>
              <a:t>Are Swedes vulnerable to heat?</a:t>
            </a:r>
          </a:p>
        </p:txBody>
      </p:sp>
      <p:pic>
        <p:nvPicPr>
          <p:cNvPr id="18437" name="Picture 5" descr="DSC_15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7608888" cy="505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ubrik 1"/>
          <p:cNvSpPr>
            <a:spLocks noGrp="1"/>
          </p:cNvSpPr>
          <p:nvPr>
            <p:ph type="title"/>
          </p:nvPr>
        </p:nvSpPr>
        <p:spPr>
          <a:xfrm>
            <a:off x="306129" y="188640"/>
            <a:ext cx="7632898" cy="1657351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v-SE" b="1" dirty="0" err="1" smtClean="0">
                <a:solidFill>
                  <a:srgbClr val="4C639A"/>
                </a:solidFill>
              </a:rPr>
              <a:t>Climate</a:t>
            </a:r>
            <a:r>
              <a:rPr lang="sv-SE" b="1" dirty="0" smtClean="0">
                <a:solidFill>
                  <a:srgbClr val="4C639A"/>
                </a:solidFill>
              </a:rPr>
              <a:t> </a:t>
            </a:r>
            <a:r>
              <a:rPr lang="sv-SE" b="1" dirty="0" err="1" smtClean="0">
                <a:solidFill>
                  <a:srgbClr val="4C639A"/>
                </a:solidFill>
              </a:rPr>
              <a:t>change</a:t>
            </a:r>
            <a:r>
              <a:rPr lang="sv-SE" b="1" dirty="0" smtClean="0">
                <a:solidFill>
                  <a:srgbClr val="4C639A"/>
                </a:solidFill>
              </a:rPr>
              <a:t> </a:t>
            </a:r>
            <a:r>
              <a:rPr lang="sv-SE" b="1" dirty="0" err="1" smtClean="0">
                <a:solidFill>
                  <a:srgbClr val="4C639A"/>
                </a:solidFill>
              </a:rPr>
              <a:t>effects</a:t>
            </a:r>
            <a:r>
              <a:rPr lang="sv-SE" b="1" dirty="0" smtClean="0">
                <a:solidFill>
                  <a:srgbClr val="4C639A"/>
                </a:solidFill>
              </a:rPr>
              <a:t> in Sweden:</a:t>
            </a:r>
            <a:r>
              <a:rPr lang="sv-SE" dirty="0" smtClean="0">
                <a:solidFill>
                  <a:srgbClr val="4C639A"/>
                </a:solidFill>
              </a:rPr>
              <a:t/>
            </a:r>
            <a:br>
              <a:rPr lang="sv-SE" dirty="0" smtClean="0">
                <a:solidFill>
                  <a:srgbClr val="4C639A"/>
                </a:solidFill>
              </a:rPr>
            </a:br>
            <a:r>
              <a:rPr lang="sv-SE" dirty="0" smtClean="0">
                <a:solidFill>
                  <a:srgbClr val="4C639A"/>
                </a:solidFill>
              </a:rPr>
              <a:t> </a:t>
            </a:r>
            <a:r>
              <a:rPr lang="sv-SE" dirty="0" err="1" smtClean="0">
                <a:solidFill>
                  <a:srgbClr val="4C639A"/>
                </a:solidFill>
              </a:rPr>
              <a:t>wetter</a:t>
            </a:r>
            <a:r>
              <a:rPr lang="sv-SE" dirty="0" smtClean="0">
                <a:solidFill>
                  <a:srgbClr val="4C639A"/>
                </a:solidFill>
              </a:rPr>
              <a:t>, </a:t>
            </a:r>
            <a:r>
              <a:rPr lang="sv-SE" dirty="0" err="1" smtClean="0">
                <a:solidFill>
                  <a:srgbClr val="4C639A"/>
                </a:solidFill>
              </a:rPr>
              <a:t>warmer</a:t>
            </a:r>
            <a:r>
              <a:rPr lang="sv-SE" dirty="0" smtClean="0">
                <a:solidFill>
                  <a:srgbClr val="4C639A"/>
                </a:solidFill>
              </a:rPr>
              <a:t>, </a:t>
            </a:r>
            <a:r>
              <a:rPr lang="sv-SE" dirty="0" err="1" smtClean="0">
                <a:solidFill>
                  <a:srgbClr val="4C639A"/>
                </a:solidFill>
              </a:rPr>
              <a:t>wilder</a:t>
            </a:r>
            <a:endParaRPr lang="sv-SE" dirty="0" smtClean="0">
              <a:solidFill>
                <a:srgbClr val="4C639A"/>
              </a:solidFill>
            </a:endParaRPr>
          </a:p>
        </p:txBody>
      </p:sp>
      <p:pic>
        <p:nvPicPr>
          <p:cNvPr id="16386" name="Picture 2" descr="http://data.smhi.se/met/climate/time_series/html/rcp/swe/rcp85/field_uc/cn_single_plot_diff_tas_rcp85_2071-2100_ANN_scandinav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485" y="1353754"/>
            <a:ext cx="2952328" cy="55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2492896"/>
            <a:ext cx="396044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dirty="0" smtClean="0"/>
              <a:t>Daily </a:t>
            </a:r>
            <a:r>
              <a:rPr lang="sv-SE" sz="2400" dirty="0" err="1" smtClean="0"/>
              <a:t>mean</a:t>
            </a:r>
            <a:r>
              <a:rPr lang="sv-SE" sz="2400" dirty="0" smtClean="0"/>
              <a:t> </a:t>
            </a:r>
            <a:r>
              <a:rPr lang="sv-SE" sz="2400" dirty="0" err="1" smtClean="0"/>
              <a:t>temperatures</a:t>
            </a:r>
            <a:r>
              <a:rPr lang="sv-SE" sz="2400" dirty="0" smtClean="0"/>
              <a:t> </a:t>
            </a:r>
            <a:r>
              <a:rPr lang="sv-SE" sz="2400" dirty="0" err="1" smtClean="0"/>
              <a:t>above</a:t>
            </a:r>
            <a:r>
              <a:rPr lang="sv-SE" sz="2400" dirty="0" smtClean="0"/>
              <a:t> 68 F </a:t>
            </a:r>
          </a:p>
          <a:p>
            <a:pPr marL="285750" indent="-285750">
              <a:spcBef>
                <a:spcPct val="50000"/>
              </a:spcBef>
              <a:buFont typeface="Wingdings"/>
              <a:buChar char="à"/>
            </a:pPr>
            <a:r>
              <a:rPr lang="sv-SE" sz="2400" dirty="0" err="1" smtClean="0"/>
              <a:t>increased</a:t>
            </a:r>
            <a:r>
              <a:rPr lang="sv-SE" sz="2400" dirty="0" smtClean="0"/>
              <a:t> </a:t>
            </a:r>
            <a:r>
              <a:rPr lang="sv-SE" sz="2400" dirty="0" err="1" smtClean="0"/>
              <a:t>mortality</a:t>
            </a:r>
            <a:endParaRPr lang="sv-SE" sz="2400" dirty="0" smtClean="0"/>
          </a:p>
          <a:p>
            <a:pPr>
              <a:spcBef>
                <a:spcPct val="50000"/>
              </a:spcBef>
            </a:pPr>
            <a:r>
              <a:rPr lang="sv-SE" sz="2400" dirty="0" smtClean="0"/>
              <a:t>(</a:t>
            </a:r>
            <a:r>
              <a:rPr lang="sv-SE" sz="2400" dirty="0" err="1" smtClean="0"/>
              <a:t>Rocklöv</a:t>
            </a:r>
            <a:r>
              <a:rPr lang="sv-SE" sz="2400" dirty="0" smtClean="0"/>
              <a:t> et al 2008) </a:t>
            </a:r>
          </a:p>
          <a:p>
            <a:pPr marL="285750" indent="-285750">
              <a:spcBef>
                <a:spcPct val="50000"/>
              </a:spcBef>
              <a:buFont typeface="Wingdings"/>
              <a:buChar char="à"/>
            </a:pPr>
            <a:endParaRPr lang="sv-SE" dirty="0"/>
          </a:p>
          <a:p>
            <a:pPr>
              <a:spcBef>
                <a:spcPct val="50000"/>
              </a:spcBef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3114</Words>
  <Application>Microsoft Office PowerPoint</Application>
  <PresentationFormat>Bildspel på skärmen (4:3)</PresentationFormat>
  <Paragraphs>778</Paragraphs>
  <Slides>56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56</vt:i4>
      </vt:variant>
    </vt:vector>
  </HeadingPairs>
  <TitlesOfParts>
    <vt:vector size="59" baseType="lpstr">
      <vt:lpstr>Office-tema</vt:lpstr>
      <vt:lpstr>Photo Editor-foto</vt:lpstr>
      <vt:lpstr>Bitmappsbild</vt:lpstr>
      <vt:lpstr>Bild 1</vt:lpstr>
      <vt:lpstr>Bild 2</vt:lpstr>
      <vt:lpstr>Bild 3</vt:lpstr>
      <vt:lpstr>Some drivers of (climate) vulnerability </vt:lpstr>
      <vt:lpstr>Bild 5</vt:lpstr>
      <vt:lpstr> sensitivity …</vt:lpstr>
      <vt:lpstr>Bild 7</vt:lpstr>
      <vt:lpstr>Are Swedes vulnerable to heat?</vt:lpstr>
      <vt:lpstr>Climate change effects in Sweden:  wetter, warmer, wilder</vt:lpstr>
      <vt:lpstr>Adaptation to heat in Sweden?</vt:lpstr>
      <vt:lpstr>sensitivity …</vt:lpstr>
      <vt:lpstr>Bild 12</vt:lpstr>
      <vt:lpstr>Bild 13</vt:lpstr>
      <vt:lpstr>THE VULNERABILITY FACTOR CARD GAME </vt:lpstr>
      <vt:lpstr>Bild 15</vt:lpstr>
      <vt:lpstr>Structure and basic idea of the tool</vt:lpstr>
      <vt:lpstr>Bild 17</vt:lpstr>
      <vt:lpstr>Bild 18</vt:lpstr>
      <vt:lpstr>Bild 19</vt:lpstr>
      <vt:lpstr>Bild 20</vt:lpstr>
      <vt:lpstr>Bild 21</vt:lpstr>
      <vt:lpstr>Bild 22</vt:lpstr>
      <vt:lpstr>Results</vt:lpstr>
      <vt:lpstr>Bild 24</vt:lpstr>
      <vt:lpstr>Bild 25</vt:lpstr>
      <vt:lpstr>Bild 26</vt:lpstr>
      <vt:lpstr>Bild 27</vt:lpstr>
      <vt:lpstr>Bild 28</vt:lpstr>
      <vt:lpstr>Results: learning trough talking</vt:lpstr>
      <vt:lpstr>Discussion</vt:lpstr>
      <vt:lpstr>Bild 31</vt:lpstr>
      <vt:lpstr>Bild 32</vt:lpstr>
      <vt:lpstr>Bild 33</vt:lpstr>
      <vt:lpstr>Background</vt:lpstr>
      <vt:lpstr>Bild 35</vt:lpstr>
      <vt:lpstr>(old) IPCC definition of vulnerability</vt:lpstr>
      <vt:lpstr>Figur 1. Analytiskt ramverk för integrerad sårbarhetsbedömning (baserad på Füssel och Klein, 2006). </vt:lpstr>
      <vt:lpstr>Toolbox – Swedish version (2011)</vt:lpstr>
      <vt:lpstr>Bild 39</vt:lpstr>
      <vt:lpstr>Bild 40</vt:lpstr>
      <vt:lpstr>The toolbox helps to…</vt:lpstr>
      <vt:lpstr>Bild 42</vt:lpstr>
      <vt:lpstr>Bild 43</vt:lpstr>
      <vt:lpstr>Bild 44</vt:lpstr>
      <vt:lpstr>Bild 45</vt:lpstr>
      <vt:lpstr>Bild 46</vt:lpstr>
      <vt:lpstr>Bild 47</vt:lpstr>
      <vt:lpstr>Workshop sequence in India</vt:lpstr>
      <vt:lpstr>Bild 49</vt:lpstr>
      <vt:lpstr>Bild 50</vt:lpstr>
      <vt:lpstr>Bild 51</vt:lpstr>
      <vt:lpstr>Bild 52</vt:lpstr>
      <vt:lpstr>Bild 53</vt:lpstr>
      <vt:lpstr>Thank you! </vt:lpstr>
      <vt:lpstr>  3+3-hours training of  care team  (elderly, ill, children)  in April/May</vt:lpstr>
      <vt:lpstr>  3+3-hours training of  urban planners  in connection to  new master plan, MP</vt:lpstr>
    </vt:vector>
  </TitlesOfParts>
  <Company>Linköpings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annbl93</dc:creator>
  <cp:lastModifiedBy>ulfmob0715</cp:lastModifiedBy>
  <cp:revision>122</cp:revision>
  <cp:lastPrinted>2014-02-28T09:39:47Z</cp:lastPrinted>
  <dcterms:created xsi:type="dcterms:W3CDTF">2014-02-17T10:05:09Z</dcterms:created>
  <dcterms:modified xsi:type="dcterms:W3CDTF">2015-05-28T06:33:50Z</dcterms:modified>
</cp:coreProperties>
</file>