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5" r:id="rId2"/>
    <p:sldMasterId id="2147483672" r:id="rId3"/>
    <p:sldMasterId id="2147483649" r:id="rId4"/>
    <p:sldMasterId id="2147483700" r:id="rId5"/>
    <p:sldMasterId id="2147483712" r:id="rId6"/>
    <p:sldMasterId id="2147483687" r:id="rId7"/>
  </p:sldMasterIdLst>
  <p:notesMasterIdLst>
    <p:notesMasterId r:id="rId30"/>
  </p:notesMasterIdLst>
  <p:handoutMasterIdLst>
    <p:handoutMasterId r:id="rId31"/>
  </p:handoutMasterIdLst>
  <p:sldIdLst>
    <p:sldId id="256" r:id="rId8"/>
    <p:sldId id="361" r:id="rId9"/>
    <p:sldId id="359" r:id="rId10"/>
    <p:sldId id="358" r:id="rId11"/>
    <p:sldId id="367" r:id="rId12"/>
    <p:sldId id="362" r:id="rId13"/>
    <p:sldId id="363" r:id="rId14"/>
    <p:sldId id="368" r:id="rId15"/>
    <p:sldId id="365" r:id="rId16"/>
    <p:sldId id="364" r:id="rId17"/>
    <p:sldId id="371" r:id="rId18"/>
    <p:sldId id="370" r:id="rId19"/>
    <p:sldId id="372" r:id="rId20"/>
    <p:sldId id="373" r:id="rId21"/>
    <p:sldId id="374" r:id="rId22"/>
    <p:sldId id="369" r:id="rId23"/>
    <p:sldId id="375" r:id="rId24"/>
    <p:sldId id="376" r:id="rId25"/>
    <p:sldId id="378" r:id="rId26"/>
    <p:sldId id="377" r:id="rId27"/>
    <p:sldId id="379" r:id="rId28"/>
    <p:sldId id="380" r:id="rId29"/>
  </p:sldIdLst>
  <p:sldSz cx="9144000" cy="6858000" type="screen4x3"/>
  <p:notesSz cx="6797675" cy="9928225"/>
  <p:defaultTextStyle>
    <a:defPPr>
      <a:defRPr lang="sv-SE"/>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6" autoAdjust="0"/>
    <p:restoredTop sz="94675" autoAdjust="0"/>
  </p:normalViewPr>
  <p:slideViewPr>
    <p:cSldViewPr>
      <p:cViewPr varScale="1">
        <p:scale>
          <a:sx n="103" d="100"/>
          <a:sy n="103" d="100"/>
        </p:scale>
        <p:origin x="111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2292" y="-120"/>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89584" tIns="44792" rIns="89584" bIns="44792" numCol="1" anchor="t" anchorCtr="0" compatLnSpc="1">
            <a:prstTxWarp prst="textNoShape">
              <a:avLst/>
            </a:prstTxWarp>
          </a:bodyPr>
          <a:lstStyle>
            <a:lvl1pPr defTabSz="895350">
              <a:defRPr sz="1200">
                <a:latin typeface="Arial" charset="0"/>
              </a:defRPr>
            </a:lvl1pPr>
          </a:lstStyle>
          <a:p>
            <a:pPr>
              <a:defRPr/>
            </a:pPr>
            <a:endParaRPr lang="sv-SE" altLang="sv-SE"/>
          </a:p>
        </p:txBody>
      </p:sp>
      <p:sp>
        <p:nvSpPr>
          <p:cNvPr id="134147" name="Rectangle 3"/>
          <p:cNvSpPr>
            <a:spLocks noGrp="1" noChangeArrowheads="1"/>
          </p:cNvSpPr>
          <p:nvPr>
            <p:ph type="dt" sz="quarter" idx="1"/>
          </p:nvPr>
        </p:nvSpPr>
        <p:spPr bwMode="auto">
          <a:xfrm>
            <a:off x="3849688" y="0"/>
            <a:ext cx="2946400" cy="496888"/>
          </a:xfrm>
          <a:prstGeom prst="rect">
            <a:avLst/>
          </a:prstGeom>
          <a:noFill/>
          <a:ln>
            <a:noFill/>
          </a:ln>
          <a:effectLst/>
          <a:extLst/>
        </p:spPr>
        <p:txBody>
          <a:bodyPr vert="horz" wrap="square" lIns="89584" tIns="44792" rIns="89584" bIns="44792" numCol="1" anchor="t" anchorCtr="0" compatLnSpc="1">
            <a:prstTxWarp prst="textNoShape">
              <a:avLst/>
            </a:prstTxWarp>
          </a:bodyPr>
          <a:lstStyle>
            <a:lvl1pPr algn="r" defTabSz="895350">
              <a:defRPr sz="1200">
                <a:latin typeface="Arial" charset="0"/>
              </a:defRPr>
            </a:lvl1pPr>
          </a:lstStyle>
          <a:p>
            <a:pPr>
              <a:defRPr/>
            </a:pPr>
            <a:endParaRPr lang="sv-SE" altLang="sv-SE"/>
          </a:p>
        </p:txBody>
      </p:sp>
      <p:sp>
        <p:nvSpPr>
          <p:cNvPr id="134148" name="Rectangle 4"/>
          <p:cNvSpPr>
            <a:spLocks noGrp="1" noChangeArrowheads="1"/>
          </p:cNvSpPr>
          <p:nvPr>
            <p:ph type="ftr" sz="quarter" idx="2"/>
          </p:nvPr>
        </p:nvSpPr>
        <p:spPr bwMode="auto">
          <a:xfrm>
            <a:off x="0" y="9429750"/>
            <a:ext cx="2946400" cy="496888"/>
          </a:xfrm>
          <a:prstGeom prst="rect">
            <a:avLst/>
          </a:prstGeom>
          <a:noFill/>
          <a:ln>
            <a:noFill/>
          </a:ln>
          <a:effectLst/>
          <a:extLst/>
        </p:spPr>
        <p:txBody>
          <a:bodyPr vert="horz" wrap="square" lIns="89584" tIns="44792" rIns="89584" bIns="44792" numCol="1" anchor="b" anchorCtr="0" compatLnSpc="1">
            <a:prstTxWarp prst="textNoShape">
              <a:avLst/>
            </a:prstTxWarp>
          </a:bodyPr>
          <a:lstStyle>
            <a:lvl1pPr defTabSz="895350">
              <a:defRPr sz="1200">
                <a:latin typeface="Arial" charset="0"/>
              </a:defRPr>
            </a:lvl1pPr>
          </a:lstStyle>
          <a:p>
            <a:pPr>
              <a:defRPr/>
            </a:pPr>
            <a:endParaRPr lang="sv-SE" altLang="sv-SE"/>
          </a:p>
        </p:txBody>
      </p:sp>
      <p:sp>
        <p:nvSpPr>
          <p:cNvPr id="134149" name="Rectangle 5"/>
          <p:cNvSpPr>
            <a:spLocks noGrp="1" noChangeArrowheads="1"/>
          </p:cNvSpPr>
          <p:nvPr>
            <p:ph type="sldNum" sz="quarter" idx="3"/>
          </p:nvPr>
        </p:nvSpPr>
        <p:spPr bwMode="auto">
          <a:xfrm>
            <a:off x="3849688" y="9429750"/>
            <a:ext cx="2946400" cy="496888"/>
          </a:xfrm>
          <a:prstGeom prst="rect">
            <a:avLst/>
          </a:prstGeom>
          <a:noFill/>
          <a:ln>
            <a:noFill/>
          </a:ln>
          <a:effectLst/>
          <a:extLst/>
        </p:spPr>
        <p:txBody>
          <a:bodyPr vert="horz" wrap="square" lIns="89584" tIns="44792" rIns="89584" bIns="44792" numCol="1" anchor="b" anchorCtr="0" compatLnSpc="1">
            <a:prstTxWarp prst="textNoShape">
              <a:avLst/>
            </a:prstTxWarp>
          </a:bodyPr>
          <a:lstStyle>
            <a:lvl1pPr algn="r" defTabSz="895350">
              <a:defRPr sz="1200"/>
            </a:lvl1pPr>
          </a:lstStyle>
          <a:p>
            <a:fld id="{45D3E0ED-E74E-4D41-97ED-AA3FAABE2350}" type="slidenum">
              <a:rPr lang="sv-SE" altLang="sv-SE"/>
              <a:pPr/>
              <a:t>‹#›</a:t>
            </a:fld>
            <a:endParaRPr lang="sv-SE" altLang="sv-SE"/>
          </a:p>
        </p:txBody>
      </p:sp>
    </p:spTree>
    <p:extLst>
      <p:ext uri="{BB962C8B-B14F-4D97-AF65-F5344CB8AC3E}">
        <p14:creationId xmlns:p14="http://schemas.microsoft.com/office/powerpoint/2010/main" val="2587372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89584" tIns="44792" rIns="89584" bIns="44792" numCol="1" anchor="t" anchorCtr="0" compatLnSpc="1">
            <a:prstTxWarp prst="textNoShape">
              <a:avLst/>
            </a:prstTxWarp>
          </a:bodyPr>
          <a:lstStyle>
            <a:lvl1pPr defTabSz="895350">
              <a:defRPr sz="1200">
                <a:latin typeface="Arial" charset="0"/>
              </a:defRPr>
            </a:lvl1pPr>
          </a:lstStyle>
          <a:p>
            <a:pPr>
              <a:defRPr/>
            </a:pPr>
            <a:endParaRPr lang="sv-SE" altLang="sv-SE"/>
          </a:p>
        </p:txBody>
      </p:sp>
      <p:sp>
        <p:nvSpPr>
          <p:cNvPr id="73731" name="Rectangle 3"/>
          <p:cNvSpPr>
            <a:spLocks noGrp="1" noChangeArrowheads="1"/>
          </p:cNvSpPr>
          <p:nvPr>
            <p:ph type="dt" idx="1"/>
          </p:nvPr>
        </p:nvSpPr>
        <p:spPr bwMode="auto">
          <a:xfrm>
            <a:off x="3849688" y="0"/>
            <a:ext cx="2946400" cy="496888"/>
          </a:xfrm>
          <a:prstGeom prst="rect">
            <a:avLst/>
          </a:prstGeom>
          <a:noFill/>
          <a:ln>
            <a:noFill/>
          </a:ln>
          <a:effectLst/>
          <a:extLst/>
        </p:spPr>
        <p:txBody>
          <a:bodyPr vert="horz" wrap="square" lIns="89584" tIns="44792" rIns="89584" bIns="44792" numCol="1" anchor="t" anchorCtr="0" compatLnSpc="1">
            <a:prstTxWarp prst="textNoShape">
              <a:avLst/>
            </a:prstTxWarp>
          </a:bodyPr>
          <a:lstStyle>
            <a:lvl1pPr algn="r" defTabSz="895350">
              <a:defRPr sz="1200">
                <a:latin typeface="Arial" charset="0"/>
              </a:defRPr>
            </a:lvl1pPr>
          </a:lstStyle>
          <a:p>
            <a:pPr>
              <a:defRPr/>
            </a:pPr>
            <a:endParaRPr lang="sv-SE" altLang="sv-SE"/>
          </a:p>
        </p:txBody>
      </p:sp>
      <p:sp>
        <p:nvSpPr>
          <p:cNvPr id="31748" name="Rectangle 4"/>
          <p:cNvSpPr>
            <a:spLocks noRot="1" noChangeArrowheads="1" noTextEdit="1"/>
          </p:cNvSpPr>
          <p:nvPr>
            <p:ph type="sldImg" idx="2"/>
          </p:nvPr>
        </p:nvSpPr>
        <p:spPr bwMode="auto">
          <a:xfrm>
            <a:off x="919163" y="744538"/>
            <a:ext cx="4960937"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3" name="Rectangle 5"/>
          <p:cNvSpPr>
            <a:spLocks noGrp="1" noChangeArrowheads="1"/>
          </p:cNvSpPr>
          <p:nvPr>
            <p:ph type="body" sz="quarter" idx="3"/>
          </p:nvPr>
        </p:nvSpPr>
        <p:spPr bwMode="auto">
          <a:xfrm>
            <a:off x="681038" y="4716463"/>
            <a:ext cx="5435600" cy="4467225"/>
          </a:xfrm>
          <a:prstGeom prst="rect">
            <a:avLst/>
          </a:prstGeom>
          <a:noFill/>
          <a:ln>
            <a:noFill/>
          </a:ln>
          <a:effectLst/>
          <a:extLst/>
        </p:spPr>
        <p:txBody>
          <a:bodyPr vert="horz" wrap="square" lIns="89584" tIns="44792" rIns="89584" bIns="44792" numCol="1" anchor="t" anchorCtr="0" compatLnSpc="1">
            <a:prstTxWarp prst="textNoShape">
              <a:avLst/>
            </a:prstTxWarp>
          </a:bodyPr>
          <a:lstStyle/>
          <a:p>
            <a:pPr lvl="0"/>
            <a:r>
              <a:rPr lang="sv-SE" altLang="sv-SE" noProof="0" smtClean="0"/>
              <a:t>Klicka här för att ändra format på bakgrundstexten</a:t>
            </a:r>
          </a:p>
          <a:p>
            <a:pPr lvl="1"/>
            <a:r>
              <a:rPr lang="sv-SE" altLang="sv-SE" noProof="0" smtClean="0"/>
              <a:t>Nivå två</a:t>
            </a:r>
          </a:p>
          <a:p>
            <a:pPr lvl="2"/>
            <a:r>
              <a:rPr lang="sv-SE" altLang="sv-SE" noProof="0" smtClean="0"/>
              <a:t>Nivå tre</a:t>
            </a:r>
          </a:p>
          <a:p>
            <a:pPr lvl="3"/>
            <a:r>
              <a:rPr lang="sv-SE" altLang="sv-SE" noProof="0" smtClean="0"/>
              <a:t>Nivå fyra</a:t>
            </a:r>
          </a:p>
          <a:p>
            <a:pPr lvl="4"/>
            <a:r>
              <a:rPr lang="sv-SE" altLang="sv-SE" noProof="0" smtClean="0"/>
              <a:t>Nivå fem</a:t>
            </a:r>
          </a:p>
        </p:txBody>
      </p:sp>
      <p:sp>
        <p:nvSpPr>
          <p:cNvPr id="73734" name="Rectangle 6"/>
          <p:cNvSpPr>
            <a:spLocks noGrp="1" noChangeArrowheads="1"/>
          </p:cNvSpPr>
          <p:nvPr>
            <p:ph type="ftr" sz="quarter" idx="4"/>
          </p:nvPr>
        </p:nvSpPr>
        <p:spPr bwMode="auto">
          <a:xfrm>
            <a:off x="0" y="9429750"/>
            <a:ext cx="2946400" cy="496888"/>
          </a:xfrm>
          <a:prstGeom prst="rect">
            <a:avLst/>
          </a:prstGeom>
          <a:noFill/>
          <a:ln>
            <a:noFill/>
          </a:ln>
          <a:effectLst/>
          <a:extLst/>
        </p:spPr>
        <p:txBody>
          <a:bodyPr vert="horz" wrap="square" lIns="89584" tIns="44792" rIns="89584" bIns="44792" numCol="1" anchor="b" anchorCtr="0" compatLnSpc="1">
            <a:prstTxWarp prst="textNoShape">
              <a:avLst/>
            </a:prstTxWarp>
          </a:bodyPr>
          <a:lstStyle>
            <a:lvl1pPr defTabSz="895350">
              <a:defRPr sz="1200">
                <a:latin typeface="Arial" charset="0"/>
              </a:defRPr>
            </a:lvl1pPr>
          </a:lstStyle>
          <a:p>
            <a:pPr>
              <a:defRPr/>
            </a:pPr>
            <a:endParaRPr lang="sv-SE" altLang="sv-SE"/>
          </a:p>
        </p:txBody>
      </p:sp>
      <p:sp>
        <p:nvSpPr>
          <p:cNvPr id="73735" name="Rectangle 7"/>
          <p:cNvSpPr>
            <a:spLocks noGrp="1" noChangeArrowheads="1"/>
          </p:cNvSpPr>
          <p:nvPr>
            <p:ph type="sldNum" sz="quarter" idx="5"/>
          </p:nvPr>
        </p:nvSpPr>
        <p:spPr bwMode="auto">
          <a:xfrm>
            <a:off x="3849688" y="9429750"/>
            <a:ext cx="2946400" cy="496888"/>
          </a:xfrm>
          <a:prstGeom prst="rect">
            <a:avLst/>
          </a:prstGeom>
          <a:noFill/>
          <a:ln>
            <a:noFill/>
          </a:ln>
          <a:effectLst/>
          <a:extLst/>
        </p:spPr>
        <p:txBody>
          <a:bodyPr vert="horz" wrap="square" lIns="89584" tIns="44792" rIns="89584" bIns="44792" numCol="1" anchor="b" anchorCtr="0" compatLnSpc="1">
            <a:prstTxWarp prst="textNoShape">
              <a:avLst/>
            </a:prstTxWarp>
          </a:bodyPr>
          <a:lstStyle>
            <a:lvl1pPr algn="r" defTabSz="895350">
              <a:defRPr sz="1200"/>
            </a:lvl1pPr>
          </a:lstStyle>
          <a:p>
            <a:fld id="{2B3C7F1E-E371-43E8-B747-E3F05C8EBAE9}" type="slidenum">
              <a:rPr lang="sv-SE" altLang="sv-SE"/>
              <a:pPr/>
              <a:t>‹#›</a:t>
            </a:fld>
            <a:endParaRPr lang="sv-SE" altLang="sv-SE"/>
          </a:p>
        </p:txBody>
      </p:sp>
    </p:spTree>
    <p:extLst>
      <p:ext uri="{BB962C8B-B14F-4D97-AF65-F5344CB8AC3E}">
        <p14:creationId xmlns:p14="http://schemas.microsoft.com/office/powerpoint/2010/main" val="655536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350" eaLnBrk="0" hangingPunct="0">
              <a:defRPr>
                <a:solidFill>
                  <a:schemeClr val="tx1"/>
                </a:solidFill>
                <a:latin typeface="Arial" panose="020B0604020202020204" pitchFamily="34" charset="0"/>
              </a:defRPr>
            </a:lvl1pPr>
            <a:lvl2pPr marL="742950" indent="-285750" defTabSz="895350" eaLnBrk="0" hangingPunct="0">
              <a:defRPr>
                <a:solidFill>
                  <a:schemeClr val="tx1"/>
                </a:solidFill>
                <a:latin typeface="Arial" panose="020B0604020202020204" pitchFamily="34" charset="0"/>
              </a:defRPr>
            </a:lvl2pPr>
            <a:lvl3pPr marL="1143000" indent="-228600" defTabSz="895350" eaLnBrk="0" hangingPunct="0">
              <a:defRPr>
                <a:solidFill>
                  <a:schemeClr val="tx1"/>
                </a:solidFill>
                <a:latin typeface="Arial" panose="020B0604020202020204" pitchFamily="34" charset="0"/>
              </a:defRPr>
            </a:lvl3pPr>
            <a:lvl4pPr marL="1600200" indent="-228600" defTabSz="895350" eaLnBrk="0" hangingPunct="0">
              <a:defRPr>
                <a:solidFill>
                  <a:schemeClr val="tx1"/>
                </a:solidFill>
                <a:latin typeface="Arial" panose="020B0604020202020204" pitchFamily="34" charset="0"/>
              </a:defRPr>
            </a:lvl4pPr>
            <a:lvl5pPr marL="2057400" indent="-228600" defTabSz="895350" eaLnBrk="0" hangingPunct="0">
              <a:defRPr>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AE8A0A-5F5B-49D8-983D-90842744ECD0}" type="slidenum">
              <a:rPr lang="sv-SE" altLang="sv-SE"/>
              <a:pPr eaLnBrk="1" hangingPunct="1"/>
              <a:t>1</a:t>
            </a:fld>
            <a:endParaRPr lang="sv-SE" altLang="sv-SE"/>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Tree>
    <p:extLst>
      <p:ext uri="{BB962C8B-B14F-4D97-AF65-F5344CB8AC3E}">
        <p14:creationId xmlns:p14="http://schemas.microsoft.com/office/powerpoint/2010/main" val="4049394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tshållare för bildobjekt 1"/>
          <p:cNvSpPr>
            <a:spLocks noGrp="1" noRot="1" noChangeAspect="1" noTextEdit="1"/>
          </p:cNvSpPr>
          <p:nvPr>
            <p:ph type="sldImg"/>
          </p:nvPr>
        </p:nvSpPr>
        <p:spPr>
          <a:ln/>
        </p:spPr>
      </p:sp>
      <p:sp>
        <p:nvSpPr>
          <p:cNvPr id="33795" name="Platshållare för anteckninga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33796" name="Platshållare för bild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C487CCF-8B2D-40CA-ADCF-2912E59E9FE0}" type="slidenum">
              <a:rPr lang="sv-SE" altLang="sv-SE"/>
              <a:pPr eaLnBrk="1" hangingPunct="1"/>
              <a:t>3</a:t>
            </a:fld>
            <a:endParaRPr lang="sv-SE" altLang="sv-SE"/>
          </a:p>
        </p:txBody>
      </p:sp>
    </p:spTree>
    <p:extLst>
      <p:ext uri="{BB962C8B-B14F-4D97-AF65-F5344CB8AC3E}">
        <p14:creationId xmlns:p14="http://schemas.microsoft.com/office/powerpoint/2010/main" val="415765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350" eaLnBrk="0" hangingPunct="0">
              <a:defRPr>
                <a:solidFill>
                  <a:schemeClr val="tx1"/>
                </a:solidFill>
                <a:latin typeface="Arial" panose="020B0604020202020204" pitchFamily="34" charset="0"/>
              </a:defRPr>
            </a:lvl1pPr>
            <a:lvl2pPr marL="742950" indent="-285750" defTabSz="895350" eaLnBrk="0" hangingPunct="0">
              <a:defRPr>
                <a:solidFill>
                  <a:schemeClr val="tx1"/>
                </a:solidFill>
                <a:latin typeface="Arial" panose="020B0604020202020204" pitchFamily="34" charset="0"/>
              </a:defRPr>
            </a:lvl2pPr>
            <a:lvl3pPr marL="1143000" indent="-228600" defTabSz="895350" eaLnBrk="0" hangingPunct="0">
              <a:defRPr>
                <a:solidFill>
                  <a:schemeClr val="tx1"/>
                </a:solidFill>
                <a:latin typeface="Arial" panose="020B0604020202020204" pitchFamily="34" charset="0"/>
              </a:defRPr>
            </a:lvl3pPr>
            <a:lvl4pPr marL="1600200" indent="-228600" defTabSz="895350" eaLnBrk="0" hangingPunct="0">
              <a:defRPr>
                <a:solidFill>
                  <a:schemeClr val="tx1"/>
                </a:solidFill>
                <a:latin typeface="Arial" panose="020B0604020202020204" pitchFamily="34" charset="0"/>
              </a:defRPr>
            </a:lvl4pPr>
            <a:lvl5pPr marL="2057400" indent="-228600" defTabSz="895350" eaLnBrk="0" hangingPunct="0">
              <a:defRPr>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DE90CA-231B-4D28-949C-6D9D1D6EFB02}" type="slidenum">
              <a:rPr lang="en-US" altLang="sv-SE"/>
              <a:pPr eaLnBrk="1" hangingPunct="1"/>
              <a:t>6</a:t>
            </a:fld>
            <a:endParaRPr lang="en-US" altLang="sv-SE"/>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Tree>
    <p:extLst>
      <p:ext uri="{BB962C8B-B14F-4D97-AF65-F5344CB8AC3E}">
        <p14:creationId xmlns:p14="http://schemas.microsoft.com/office/powerpoint/2010/main" val="282964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350" eaLnBrk="0" hangingPunct="0">
              <a:defRPr>
                <a:solidFill>
                  <a:schemeClr val="tx1"/>
                </a:solidFill>
                <a:latin typeface="Arial" panose="020B0604020202020204" pitchFamily="34" charset="0"/>
              </a:defRPr>
            </a:lvl1pPr>
            <a:lvl2pPr marL="742950" indent="-285750" defTabSz="895350" eaLnBrk="0" hangingPunct="0">
              <a:defRPr>
                <a:solidFill>
                  <a:schemeClr val="tx1"/>
                </a:solidFill>
                <a:latin typeface="Arial" panose="020B0604020202020204" pitchFamily="34" charset="0"/>
              </a:defRPr>
            </a:lvl2pPr>
            <a:lvl3pPr marL="1143000" indent="-228600" defTabSz="895350" eaLnBrk="0" hangingPunct="0">
              <a:defRPr>
                <a:solidFill>
                  <a:schemeClr val="tx1"/>
                </a:solidFill>
                <a:latin typeface="Arial" panose="020B0604020202020204" pitchFamily="34" charset="0"/>
              </a:defRPr>
            </a:lvl3pPr>
            <a:lvl4pPr marL="1600200" indent="-228600" defTabSz="895350" eaLnBrk="0" hangingPunct="0">
              <a:defRPr>
                <a:solidFill>
                  <a:schemeClr val="tx1"/>
                </a:solidFill>
                <a:latin typeface="Arial" panose="020B0604020202020204" pitchFamily="34" charset="0"/>
              </a:defRPr>
            </a:lvl4pPr>
            <a:lvl5pPr marL="2057400" indent="-228600" defTabSz="895350" eaLnBrk="0" hangingPunct="0">
              <a:defRPr>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D6F646-127D-4F55-B1FE-FE0934EE0E82}" type="slidenum">
              <a:rPr lang="en-US" altLang="sv-SE"/>
              <a:pPr eaLnBrk="1" hangingPunct="1"/>
              <a:t>7</a:t>
            </a:fld>
            <a:endParaRPr lang="en-US" altLang="sv-SE"/>
          </a:p>
        </p:txBody>
      </p:sp>
      <p:sp>
        <p:nvSpPr>
          <p:cNvPr id="35843" name="Rectangle 2"/>
          <p:cNvSpPr>
            <a:spLocks noRo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mtClean="0">
                <a:latin typeface="Arial" panose="020B0604020202020204" pitchFamily="34" charset="0"/>
              </a:rPr>
              <a:t>To meet climate change and increased water flow in the river, a comprehensive inventory of landslide risk is conducted.</a:t>
            </a:r>
          </a:p>
          <a:p>
            <a:pPr eaLnBrk="1" hangingPunct="1"/>
            <a:r>
              <a:rPr lang="sv-SE" altLang="sv-SE" smtClean="0">
                <a:latin typeface="Arial" panose="020B0604020202020204" pitchFamily="34" charset="0"/>
              </a:rPr>
              <a:t>The project is commissioned by the Swedish Government.</a:t>
            </a:r>
          </a:p>
          <a:p>
            <a:pPr eaLnBrk="1" hangingPunct="1"/>
            <a:r>
              <a:rPr lang="sv-SE" altLang="sv-SE" smtClean="0">
                <a:latin typeface="Arial" panose="020B0604020202020204" pitchFamily="34" charset="0"/>
              </a:rPr>
              <a:t>This 3-year project ending in December 2011 has a budget of c 12 million euro.</a:t>
            </a:r>
          </a:p>
          <a:p>
            <a:pPr eaLnBrk="1" hangingPunct="1"/>
            <a:r>
              <a:rPr lang="sv-SE" altLang="sv-SE" smtClean="0">
                <a:latin typeface="Arial" panose="020B0604020202020204" pitchFamily="34" charset="0"/>
              </a:rPr>
              <a:t>The outcome will be made public once the project is finished.</a:t>
            </a:r>
          </a:p>
          <a:p>
            <a:pPr eaLnBrk="1" hangingPunct="1"/>
            <a:endParaRPr lang="sv-SE" altLang="sv-SE" smtClean="0">
              <a:latin typeface="Arial" panose="020B0604020202020204" pitchFamily="34" charset="0"/>
            </a:endParaRPr>
          </a:p>
          <a:p>
            <a:pPr eaLnBrk="1" hangingPunct="1"/>
            <a:endParaRPr lang="sv-SE" altLang="sv-SE" smtClean="0">
              <a:latin typeface="Arial" panose="020B0604020202020204" pitchFamily="34" charset="0"/>
            </a:endParaRPr>
          </a:p>
          <a:p>
            <a:pPr eaLnBrk="1" hangingPunct="1"/>
            <a:endParaRPr lang="sv-SE" altLang="sv-SE" smtClean="0">
              <a:latin typeface="Arial" panose="020B0604020202020204" pitchFamily="34" charset="0"/>
            </a:endParaRPr>
          </a:p>
          <a:p>
            <a:pPr eaLnBrk="1" hangingPunct="1"/>
            <a:endParaRPr lang="sv-SE" altLang="sv-SE" smtClean="0">
              <a:latin typeface="Arial" panose="020B0604020202020204" pitchFamily="34" charset="0"/>
            </a:endParaRPr>
          </a:p>
        </p:txBody>
      </p:sp>
    </p:spTree>
    <p:extLst>
      <p:ext uri="{BB962C8B-B14F-4D97-AF65-F5344CB8AC3E}">
        <p14:creationId xmlns:p14="http://schemas.microsoft.com/office/powerpoint/2010/main" val="2114252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350" eaLnBrk="0" hangingPunct="0">
              <a:defRPr>
                <a:solidFill>
                  <a:schemeClr val="tx1"/>
                </a:solidFill>
                <a:latin typeface="Arial" panose="020B0604020202020204" pitchFamily="34" charset="0"/>
              </a:defRPr>
            </a:lvl1pPr>
            <a:lvl2pPr marL="742950" indent="-285750" defTabSz="895350" eaLnBrk="0" hangingPunct="0">
              <a:defRPr>
                <a:solidFill>
                  <a:schemeClr val="tx1"/>
                </a:solidFill>
                <a:latin typeface="Arial" panose="020B0604020202020204" pitchFamily="34" charset="0"/>
              </a:defRPr>
            </a:lvl2pPr>
            <a:lvl3pPr marL="1143000" indent="-228600" defTabSz="895350" eaLnBrk="0" hangingPunct="0">
              <a:defRPr>
                <a:solidFill>
                  <a:schemeClr val="tx1"/>
                </a:solidFill>
                <a:latin typeface="Arial" panose="020B0604020202020204" pitchFamily="34" charset="0"/>
              </a:defRPr>
            </a:lvl3pPr>
            <a:lvl4pPr marL="1600200" indent="-228600" defTabSz="895350" eaLnBrk="0" hangingPunct="0">
              <a:defRPr>
                <a:solidFill>
                  <a:schemeClr val="tx1"/>
                </a:solidFill>
                <a:latin typeface="Arial" panose="020B0604020202020204" pitchFamily="34" charset="0"/>
              </a:defRPr>
            </a:lvl4pPr>
            <a:lvl5pPr marL="2057400" indent="-228600" defTabSz="895350" eaLnBrk="0" hangingPunct="0">
              <a:defRPr>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32871E-DA84-41A3-94BF-F547FE644056}" type="slidenum">
              <a:rPr lang="en-US" altLang="sv-SE"/>
              <a:pPr eaLnBrk="1" hangingPunct="1"/>
              <a:t>12</a:t>
            </a:fld>
            <a:endParaRPr lang="en-US" altLang="sv-SE"/>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mtClean="0">
                <a:latin typeface="Arial" panose="020B0604020202020204" pitchFamily="34" charset="0"/>
              </a:rPr>
              <a:t>In investigation area has been divided into 10 subareas.</a:t>
            </a:r>
          </a:p>
          <a:p>
            <a:pPr eaLnBrk="1" hangingPunct="1"/>
            <a:r>
              <a:rPr lang="sv-SE" altLang="sv-SE" smtClean="0">
                <a:latin typeface="Arial" panose="020B0604020202020204" pitchFamily="34" charset="0"/>
              </a:rPr>
              <a:t>Sounding, groundwater measurements and sampling</a:t>
            </a:r>
          </a:p>
          <a:p>
            <a:pPr eaLnBrk="1" hangingPunct="1"/>
            <a:r>
              <a:rPr lang="sv-SE" altLang="sv-SE" smtClean="0">
                <a:latin typeface="Arial" panose="020B0604020202020204" pitchFamily="34" charset="0"/>
              </a:rPr>
              <a:t>Further investigations in the laboratory</a:t>
            </a:r>
          </a:p>
          <a:p>
            <a:pPr eaLnBrk="1" hangingPunct="1"/>
            <a:endParaRPr lang="sv-SE" altLang="sv-SE" smtClean="0">
              <a:latin typeface="Arial" panose="020B0604020202020204" pitchFamily="34" charset="0"/>
            </a:endParaRPr>
          </a:p>
        </p:txBody>
      </p:sp>
    </p:spTree>
    <p:extLst>
      <p:ext uri="{BB962C8B-B14F-4D97-AF65-F5344CB8AC3E}">
        <p14:creationId xmlns:p14="http://schemas.microsoft.com/office/powerpoint/2010/main" val="174240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350" eaLnBrk="0" hangingPunct="0">
              <a:defRPr>
                <a:solidFill>
                  <a:schemeClr val="tx1"/>
                </a:solidFill>
                <a:latin typeface="Arial" panose="020B0604020202020204" pitchFamily="34" charset="0"/>
              </a:defRPr>
            </a:lvl1pPr>
            <a:lvl2pPr marL="742950" indent="-285750" defTabSz="895350" eaLnBrk="0" hangingPunct="0">
              <a:defRPr>
                <a:solidFill>
                  <a:schemeClr val="tx1"/>
                </a:solidFill>
                <a:latin typeface="Arial" panose="020B0604020202020204" pitchFamily="34" charset="0"/>
              </a:defRPr>
            </a:lvl2pPr>
            <a:lvl3pPr marL="1143000" indent="-228600" defTabSz="895350" eaLnBrk="0" hangingPunct="0">
              <a:defRPr>
                <a:solidFill>
                  <a:schemeClr val="tx1"/>
                </a:solidFill>
                <a:latin typeface="Arial" panose="020B0604020202020204" pitchFamily="34" charset="0"/>
              </a:defRPr>
            </a:lvl3pPr>
            <a:lvl4pPr marL="1600200" indent="-228600" defTabSz="895350" eaLnBrk="0" hangingPunct="0">
              <a:defRPr>
                <a:solidFill>
                  <a:schemeClr val="tx1"/>
                </a:solidFill>
                <a:latin typeface="Arial" panose="020B0604020202020204" pitchFamily="34" charset="0"/>
              </a:defRPr>
            </a:lvl4pPr>
            <a:lvl5pPr marL="2057400" indent="-228600" defTabSz="895350" eaLnBrk="0" hangingPunct="0">
              <a:defRPr>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574AC25-B2D0-4DA9-8AF9-AE3452567A26}" type="slidenum">
              <a:rPr lang="sv-SE" altLang="sv-SE"/>
              <a:pPr eaLnBrk="1" hangingPunct="1"/>
              <a:t>14</a:t>
            </a:fld>
            <a:endParaRPr lang="sv-SE" altLang="sv-SE"/>
          </a:p>
        </p:txBody>
      </p:sp>
    </p:spTree>
    <p:extLst>
      <p:ext uri="{BB962C8B-B14F-4D97-AF65-F5344CB8AC3E}">
        <p14:creationId xmlns:p14="http://schemas.microsoft.com/office/powerpoint/2010/main" val="1989809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tshållare för bildobjekt 1"/>
          <p:cNvSpPr>
            <a:spLocks noGrp="1" noRot="1" noChangeAspect="1" noTextEdit="1"/>
          </p:cNvSpPr>
          <p:nvPr>
            <p:ph type="sldImg"/>
          </p:nvPr>
        </p:nvSpPr>
        <p:spPr>
          <a:ln/>
        </p:spPr>
      </p:sp>
      <p:sp>
        <p:nvSpPr>
          <p:cNvPr id="38915" name="Platshållare för anteckninga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38916" name="Platshållare för bild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a:solidFill>
                  <a:schemeClr val="tx1"/>
                </a:solidFill>
                <a:latin typeface="Arial" panose="020B0604020202020204" pitchFamily="34" charset="0"/>
              </a:defRPr>
            </a:lvl1pPr>
            <a:lvl2pPr marL="742950" indent="-285750" defTabSz="919163" eaLnBrk="0" hangingPunct="0">
              <a:defRPr>
                <a:solidFill>
                  <a:schemeClr val="tx1"/>
                </a:solidFill>
                <a:latin typeface="Arial" panose="020B0604020202020204" pitchFamily="34" charset="0"/>
              </a:defRPr>
            </a:lvl2pPr>
            <a:lvl3pPr marL="1143000" indent="-228600" defTabSz="919163" eaLnBrk="0" hangingPunct="0">
              <a:defRPr>
                <a:solidFill>
                  <a:schemeClr val="tx1"/>
                </a:solidFill>
                <a:latin typeface="Arial" panose="020B0604020202020204" pitchFamily="34" charset="0"/>
              </a:defRPr>
            </a:lvl3pPr>
            <a:lvl4pPr marL="1600200" indent="-228600" defTabSz="919163" eaLnBrk="0" hangingPunct="0">
              <a:defRPr>
                <a:solidFill>
                  <a:schemeClr val="tx1"/>
                </a:solidFill>
                <a:latin typeface="Arial" panose="020B0604020202020204" pitchFamily="34" charset="0"/>
              </a:defRPr>
            </a:lvl4pPr>
            <a:lvl5pPr marL="2057400" indent="-228600" defTabSz="919163" eaLnBrk="0" hangingPunct="0">
              <a:defRPr>
                <a:solidFill>
                  <a:schemeClr val="tx1"/>
                </a:solidFill>
                <a:latin typeface="Arial" panose="020B0604020202020204" pitchFamily="34" charset="0"/>
              </a:defRPr>
            </a:lvl5pPr>
            <a:lvl6pPr marL="2514600" indent="-228600" defTabSz="919163" eaLnBrk="0" fontAlgn="base" hangingPunct="0">
              <a:spcBef>
                <a:spcPct val="0"/>
              </a:spcBef>
              <a:spcAft>
                <a:spcPct val="0"/>
              </a:spcAft>
              <a:defRPr>
                <a:solidFill>
                  <a:schemeClr val="tx1"/>
                </a:solidFill>
                <a:latin typeface="Arial" panose="020B0604020202020204" pitchFamily="34" charset="0"/>
              </a:defRPr>
            </a:lvl6pPr>
            <a:lvl7pPr marL="2971800" indent="-228600" defTabSz="919163" eaLnBrk="0" fontAlgn="base" hangingPunct="0">
              <a:spcBef>
                <a:spcPct val="0"/>
              </a:spcBef>
              <a:spcAft>
                <a:spcPct val="0"/>
              </a:spcAft>
              <a:defRPr>
                <a:solidFill>
                  <a:schemeClr val="tx1"/>
                </a:solidFill>
                <a:latin typeface="Arial" panose="020B0604020202020204" pitchFamily="34" charset="0"/>
              </a:defRPr>
            </a:lvl7pPr>
            <a:lvl8pPr marL="3429000" indent="-228600" defTabSz="919163" eaLnBrk="0" fontAlgn="base" hangingPunct="0">
              <a:spcBef>
                <a:spcPct val="0"/>
              </a:spcBef>
              <a:spcAft>
                <a:spcPct val="0"/>
              </a:spcAft>
              <a:defRPr>
                <a:solidFill>
                  <a:schemeClr val="tx1"/>
                </a:solidFill>
                <a:latin typeface="Arial" panose="020B0604020202020204" pitchFamily="34" charset="0"/>
              </a:defRPr>
            </a:lvl8pPr>
            <a:lvl9pPr marL="3886200" indent="-228600" defTabSz="91916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521F9F-55EC-462F-A4FB-220B043BC72F}" type="slidenum">
              <a:rPr lang="sv-SE" altLang="sv-SE"/>
              <a:pPr eaLnBrk="1" hangingPunct="1"/>
              <a:t>19</a:t>
            </a:fld>
            <a:endParaRPr lang="sv-SE" altLang="sv-SE"/>
          </a:p>
        </p:txBody>
      </p:sp>
    </p:spTree>
    <p:extLst>
      <p:ext uri="{BB962C8B-B14F-4D97-AF65-F5344CB8AC3E}">
        <p14:creationId xmlns:p14="http://schemas.microsoft.com/office/powerpoint/2010/main" val="2474172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350" eaLnBrk="0" hangingPunct="0">
              <a:defRPr>
                <a:solidFill>
                  <a:schemeClr val="tx1"/>
                </a:solidFill>
                <a:latin typeface="Arial" panose="020B0604020202020204" pitchFamily="34" charset="0"/>
              </a:defRPr>
            </a:lvl1pPr>
            <a:lvl2pPr marL="742950" indent="-285750" defTabSz="895350" eaLnBrk="0" hangingPunct="0">
              <a:defRPr>
                <a:solidFill>
                  <a:schemeClr val="tx1"/>
                </a:solidFill>
                <a:latin typeface="Arial" panose="020B0604020202020204" pitchFamily="34" charset="0"/>
              </a:defRPr>
            </a:lvl2pPr>
            <a:lvl3pPr marL="1143000" indent="-228600" defTabSz="895350" eaLnBrk="0" hangingPunct="0">
              <a:defRPr>
                <a:solidFill>
                  <a:schemeClr val="tx1"/>
                </a:solidFill>
                <a:latin typeface="Arial" panose="020B0604020202020204" pitchFamily="34" charset="0"/>
              </a:defRPr>
            </a:lvl3pPr>
            <a:lvl4pPr marL="1600200" indent="-228600" defTabSz="895350" eaLnBrk="0" hangingPunct="0">
              <a:defRPr>
                <a:solidFill>
                  <a:schemeClr val="tx1"/>
                </a:solidFill>
                <a:latin typeface="Arial" panose="020B0604020202020204" pitchFamily="34" charset="0"/>
              </a:defRPr>
            </a:lvl4pPr>
            <a:lvl5pPr marL="2057400" indent="-228600" defTabSz="895350" eaLnBrk="0" hangingPunct="0">
              <a:defRPr>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BE417DE-6916-4C8F-A8F0-4F4227AD5453}" type="slidenum">
              <a:rPr lang="en-US" altLang="sv-SE"/>
              <a:pPr eaLnBrk="1" hangingPunct="1"/>
              <a:t>21</a:t>
            </a:fld>
            <a:endParaRPr lang="en-US" altLang="sv-SE"/>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mtClean="0">
                <a:latin typeface="Arial" panose="020B0604020202020204" pitchFamily="34" charset="0"/>
              </a:rPr>
              <a:t>A special GIS platform has been designed for collecting existing data and new data produced in the project</a:t>
            </a:r>
          </a:p>
          <a:p>
            <a:pPr eaLnBrk="1" hangingPunct="1"/>
            <a:r>
              <a:rPr lang="sv-SE" altLang="sv-SE" smtClean="0">
                <a:latin typeface="Arial" panose="020B0604020202020204" pitchFamily="34" charset="0"/>
              </a:rPr>
              <a:t>High precision elevation data, complete terrain model inculding submarine river topography</a:t>
            </a:r>
          </a:p>
          <a:p>
            <a:pPr eaLnBrk="1" hangingPunct="1"/>
            <a:r>
              <a:rPr lang="sv-SE" altLang="sv-SE" smtClean="0">
                <a:latin typeface="Arial" panose="020B0604020202020204" pitchFamily="34" charset="0"/>
              </a:rPr>
              <a:t>Data from automatic stations measuring slope inclination, groundwater- and porewater pressure and water level in and around the river</a:t>
            </a:r>
          </a:p>
          <a:p>
            <a:pPr eaLnBrk="1" hangingPunct="1"/>
            <a:endParaRPr lang="sv-SE" altLang="sv-SE" smtClean="0">
              <a:latin typeface="Arial" panose="020B0604020202020204" pitchFamily="34" charset="0"/>
            </a:endParaRPr>
          </a:p>
        </p:txBody>
      </p:sp>
    </p:spTree>
    <p:extLst>
      <p:ext uri="{BB962C8B-B14F-4D97-AF65-F5344CB8AC3E}">
        <p14:creationId xmlns:p14="http://schemas.microsoft.com/office/powerpoint/2010/main" val="2166310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a:prstGeom prst="rect">
            <a:avLst/>
          </a:prstGeo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396310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259116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395288" y="1412875"/>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664015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15113" y="1412875"/>
            <a:ext cx="2071687" cy="3816350"/>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395288" y="1412875"/>
            <a:ext cx="6067425" cy="381635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202222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pPr>
              <a:defRPr/>
            </a:pPr>
            <a:fld id="{B4E31A9C-4639-4E19-968A-ECD94AE76854}"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9278A3DC-80A4-4971-9AD2-81FBB0B621A0}" type="slidenum">
              <a:rPr lang="sv-SE" altLang="en-US"/>
              <a:pPr/>
              <a:t>‹#›</a:t>
            </a:fld>
            <a:endParaRPr lang="sv-SE" altLang="en-US"/>
          </a:p>
        </p:txBody>
      </p:sp>
    </p:spTree>
    <p:extLst>
      <p:ext uri="{BB962C8B-B14F-4D97-AF65-F5344CB8AC3E}">
        <p14:creationId xmlns:p14="http://schemas.microsoft.com/office/powerpoint/2010/main" val="2747074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FAEDAA5C-00E4-40A2-B5B0-5B2C2920FC82}"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FFCFC6FB-469D-4273-B2AE-9C913A59594F}" type="slidenum">
              <a:rPr lang="sv-SE" altLang="en-US"/>
              <a:pPr/>
              <a:t>‹#›</a:t>
            </a:fld>
            <a:endParaRPr lang="sv-SE" altLang="en-US"/>
          </a:p>
        </p:txBody>
      </p:sp>
    </p:spTree>
    <p:extLst>
      <p:ext uri="{BB962C8B-B14F-4D97-AF65-F5344CB8AC3E}">
        <p14:creationId xmlns:p14="http://schemas.microsoft.com/office/powerpoint/2010/main" val="185304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CE2010BC-20E5-4580-82B5-403F115F5725}"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14569BDD-9A66-4945-A1EB-DD4774107FCD}" type="slidenum">
              <a:rPr lang="sv-SE" altLang="en-US"/>
              <a:pPr/>
              <a:t>‹#›</a:t>
            </a:fld>
            <a:endParaRPr lang="sv-SE" altLang="en-US"/>
          </a:p>
        </p:txBody>
      </p:sp>
    </p:spTree>
    <p:extLst>
      <p:ext uri="{BB962C8B-B14F-4D97-AF65-F5344CB8AC3E}">
        <p14:creationId xmlns:p14="http://schemas.microsoft.com/office/powerpoint/2010/main" val="527167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3"/>
          <p:cNvSpPr>
            <a:spLocks noGrp="1"/>
          </p:cNvSpPr>
          <p:nvPr>
            <p:ph type="dt" sz="half" idx="10"/>
          </p:nvPr>
        </p:nvSpPr>
        <p:spPr/>
        <p:txBody>
          <a:bodyPr/>
          <a:lstStyle>
            <a:lvl1pPr>
              <a:defRPr/>
            </a:lvl1pPr>
          </a:lstStyle>
          <a:p>
            <a:pPr>
              <a:defRPr/>
            </a:pPr>
            <a:fld id="{6E83C53F-790F-436E-BC08-BDFC1A7E46D3}"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29A0E56D-CAF5-4FC9-BB56-48FA403EC253}" type="slidenum">
              <a:rPr lang="sv-SE" altLang="en-US"/>
              <a:pPr/>
              <a:t>‹#›</a:t>
            </a:fld>
            <a:endParaRPr lang="sv-SE" altLang="en-US"/>
          </a:p>
        </p:txBody>
      </p:sp>
    </p:spTree>
    <p:extLst>
      <p:ext uri="{BB962C8B-B14F-4D97-AF65-F5344CB8AC3E}">
        <p14:creationId xmlns:p14="http://schemas.microsoft.com/office/powerpoint/2010/main" val="2988294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3"/>
          <p:cNvSpPr>
            <a:spLocks noGrp="1"/>
          </p:cNvSpPr>
          <p:nvPr>
            <p:ph type="dt" sz="half" idx="10"/>
          </p:nvPr>
        </p:nvSpPr>
        <p:spPr/>
        <p:txBody>
          <a:bodyPr/>
          <a:lstStyle>
            <a:lvl1pPr>
              <a:defRPr/>
            </a:lvl1pPr>
          </a:lstStyle>
          <a:p>
            <a:pPr>
              <a:defRPr/>
            </a:pPr>
            <a:fld id="{979D21A6-10E4-42AB-97D6-2896B1ABA54C}" type="datetimeFigureOut">
              <a:rPr lang="sv-SE"/>
              <a:pPr>
                <a:defRPr/>
              </a:pPr>
              <a:t>2015-07-19</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
        <p:nvSpPr>
          <p:cNvPr id="9" name="Platshållare för bildnummer 5"/>
          <p:cNvSpPr>
            <a:spLocks noGrp="1"/>
          </p:cNvSpPr>
          <p:nvPr>
            <p:ph type="sldNum" sz="quarter" idx="12"/>
          </p:nvPr>
        </p:nvSpPr>
        <p:spPr/>
        <p:txBody>
          <a:bodyPr/>
          <a:lstStyle>
            <a:lvl1pPr>
              <a:defRPr/>
            </a:lvl1pPr>
          </a:lstStyle>
          <a:p>
            <a:fld id="{04DEBCC1-6C23-4534-AF48-34AEF03EBE1B}" type="slidenum">
              <a:rPr lang="sv-SE" altLang="en-US"/>
              <a:pPr/>
              <a:t>‹#›</a:t>
            </a:fld>
            <a:endParaRPr lang="sv-SE" altLang="en-US"/>
          </a:p>
        </p:txBody>
      </p:sp>
    </p:spTree>
    <p:extLst>
      <p:ext uri="{BB962C8B-B14F-4D97-AF65-F5344CB8AC3E}">
        <p14:creationId xmlns:p14="http://schemas.microsoft.com/office/powerpoint/2010/main" val="1221810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pPr>
              <a:defRPr/>
            </a:pPr>
            <a:fld id="{07653BE4-DA7D-4A87-8A88-D02FD91E1795}" type="datetimeFigureOut">
              <a:rPr lang="sv-SE"/>
              <a:pPr>
                <a:defRPr/>
              </a:pPr>
              <a:t>2015-07-19</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
        <p:nvSpPr>
          <p:cNvPr id="5" name="Platshållare för bildnummer 5"/>
          <p:cNvSpPr>
            <a:spLocks noGrp="1"/>
          </p:cNvSpPr>
          <p:nvPr>
            <p:ph type="sldNum" sz="quarter" idx="12"/>
          </p:nvPr>
        </p:nvSpPr>
        <p:spPr/>
        <p:txBody>
          <a:bodyPr/>
          <a:lstStyle>
            <a:lvl1pPr>
              <a:defRPr/>
            </a:lvl1pPr>
          </a:lstStyle>
          <a:p>
            <a:fld id="{F425C7D8-BE47-4BE2-AA18-FA568980F92B}" type="slidenum">
              <a:rPr lang="sv-SE" altLang="en-US"/>
              <a:pPr/>
              <a:t>‹#›</a:t>
            </a:fld>
            <a:endParaRPr lang="sv-SE" altLang="en-US"/>
          </a:p>
        </p:txBody>
      </p:sp>
    </p:spTree>
    <p:extLst>
      <p:ext uri="{BB962C8B-B14F-4D97-AF65-F5344CB8AC3E}">
        <p14:creationId xmlns:p14="http://schemas.microsoft.com/office/powerpoint/2010/main" val="948564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D82F6178-9C51-4C57-910B-610BE4F91EA7}" type="datetimeFigureOut">
              <a:rPr lang="sv-SE"/>
              <a:pPr>
                <a:defRPr/>
              </a:pPr>
              <a:t>2015-07-19</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
        <p:nvSpPr>
          <p:cNvPr id="4" name="Platshållare för bildnummer 5"/>
          <p:cNvSpPr>
            <a:spLocks noGrp="1"/>
          </p:cNvSpPr>
          <p:nvPr>
            <p:ph type="sldNum" sz="quarter" idx="12"/>
          </p:nvPr>
        </p:nvSpPr>
        <p:spPr/>
        <p:txBody>
          <a:bodyPr/>
          <a:lstStyle>
            <a:lvl1pPr>
              <a:defRPr/>
            </a:lvl1pPr>
          </a:lstStyle>
          <a:p>
            <a:fld id="{6A03F50B-DF2E-4E39-8830-DA6FE6B093C9}" type="slidenum">
              <a:rPr lang="sv-SE" altLang="en-US"/>
              <a:pPr/>
              <a:t>‹#›</a:t>
            </a:fld>
            <a:endParaRPr lang="sv-SE" altLang="en-US"/>
          </a:p>
        </p:txBody>
      </p:sp>
    </p:spTree>
    <p:extLst>
      <p:ext uri="{BB962C8B-B14F-4D97-AF65-F5344CB8AC3E}">
        <p14:creationId xmlns:p14="http://schemas.microsoft.com/office/powerpoint/2010/main" val="260839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4246647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DCA452B6-01A2-4280-AFC4-6554CFCCAD15}"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2AE4CF0D-8AE5-4442-98F6-6C811B4F5DD0}" type="slidenum">
              <a:rPr lang="sv-SE" altLang="en-US"/>
              <a:pPr/>
              <a:t>‹#›</a:t>
            </a:fld>
            <a:endParaRPr lang="sv-SE" altLang="en-US"/>
          </a:p>
        </p:txBody>
      </p:sp>
    </p:spTree>
    <p:extLst>
      <p:ext uri="{BB962C8B-B14F-4D97-AF65-F5344CB8AC3E}">
        <p14:creationId xmlns:p14="http://schemas.microsoft.com/office/powerpoint/2010/main" val="1417100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187231D1-168E-4DB8-9DF6-02B4674934D3}"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52983DB0-1455-453C-8379-DDFF641B4697}" type="slidenum">
              <a:rPr lang="sv-SE" altLang="en-US"/>
              <a:pPr/>
              <a:t>‹#›</a:t>
            </a:fld>
            <a:endParaRPr lang="sv-SE" altLang="en-US"/>
          </a:p>
        </p:txBody>
      </p:sp>
    </p:spTree>
    <p:extLst>
      <p:ext uri="{BB962C8B-B14F-4D97-AF65-F5344CB8AC3E}">
        <p14:creationId xmlns:p14="http://schemas.microsoft.com/office/powerpoint/2010/main" val="1738828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1E7B38C8-365F-4623-B784-39232A1915B4}"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6394EB36-7B08-459E-BEC3-C85640FCA222}" type="slidenum">
              <a:rPr lang="sv-SE" altLang="en-US"/>
              <a:pPr/>
              <a:t>‹#›</a:t>
            </a:fld>
            <a:endParaRPr lang="sv-SE" altLang="en-US"/>
          </a:p>
        </p:txBody>
      </p:sp>
    </p:spTree>
    <p:extLst>
      <p:ext uri="{BB962C8B-B14F-4D97-AF65-F5344CB8AC3E}">
        <p14:creationId xmlns:p14="http://schemas.microsoft.com/office/powerpoint/2010/main" val="367968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4F5BE0EC-4128-4D01-9E56-4D81282E8329}"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BA429C1C-7F69-48D0-B1D5-C012EFA59871}" type="slidenum">
              <a:rPr lang="sv-SE" altLang="en-US"/>
              <a:pPr/>
              <a:t>‹#›</a:t>
            </a:fld>
            <a:endParaRPr lang="sv-SE" altLang="en-US"/>
          </a:p>
        </p:txBody>
      </p:sp>
    </p:spTree>
    <p:extLst>
      <p:ext uri="{BB962C8B-B14F-4D97-AF65-F5344CB8AC3E}">
        <p14:creationId xmlns:p14="http://schemas.microsoft.com/office/powerpoint/2010/main" val="3479064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pPr>
              <a:defRPr/>
            </a:pPr>
            <a:fld id="{FCE06161-2DB9-4EC8-9915-3C6FE4B07CF3}" type="datetimeFigureOut">
              <a:rPr lang="sv-SE"/>
              <a:pPr>
                <a:defRPr/>
              </a:pPr>
              <a:t>2015-07-19</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
        <p:nvSpPr>
          <p:cNvPr id="5" name="Platshållare för bildnummer 5"/>
          <p:cNvSpPr>
            <a:spLocks noGrp="1"/>
          </p:cNvSpPr>
          <p:nvPr>
            <p:ph type="sldNum" sz="quarter" idx="12"/>
          </p:nvPr>
        </p:nvSpPr>
        <p:spPr/>
        <p:txBody>
          <a:bodyPr/>
          <a:lstStyle>
            <a:lvl1pPr>
              <a:defRPr/>
            </a:lvl1pPr>
          </a:lstStyle>
          <a:p>
            <a:fld id="{7E29941B-14C3-46F4-9586-53433E1027DC}" type="slidenum">
              <a:rPr lang="sv-SE" altLang="en-US"/>
              <a:pPr/>
              <a:t>‹#›</a:t>
            </a:fld>
            <a:endParaRPr lang="sv-SE" altLang="en-US"/>
          </a:p>
        </p:txBody>
      </p:sp>
    </p:spTree>
    <p:extLst>
      <p:ext uri="{BB962C8B-B14F-4D97-AF65-F5344CB8AC3E}">
        <p14:creationId xmlns:p14="http://schemas.microsoft.com/office/powerpoint/2010/main" val="1121681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561675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18248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Tree>
    <p:extLst>
      <p:ext uri="{BB962C8B-B14F-4D97-AF65-F5344CB8AC3E}">
        <p14:creationId xmlns:p14="http://schemas.microsoft.com/office/powerpoint/2010/main" val="2797113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230034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162787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Tree>
    <p:extLst>
      <p:ext uri="{BB962C8B-B14F-4D97-AF65-F5344CB8AC3E}">
        <p14:creationId xmlns:p14="http://schemas.microsoft.com/office/powerpoint/2010/main" val="61630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Tree>
    <p:extLst>
      <p:ext uri="{BB962C8B-B14F-4D97-AF65-F5344CB8AC3E}">
        <p14:creationId xmlns:p14="http://schemas.microsoft.com/office/powerpoint/2010/main" val="32009230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38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3161390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281798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464107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81096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Rubrik, text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457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648200" y="1600200"/>
            <a:ext cx="4038600" cy="21859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4648200" y="3938588"/>
            <a:ext cx="4038600" cy="21875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973699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AndTx" preserve="1">
  <p:cSld name="Rubrik, två innehållsdelar och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innehåll 2"/>
          <p:cNvSpPr>
            <a:spLocks noGrp="1"/>
          </p:cNvSpPr>
          <p:nvPr>
            <p:ph sz="quarter" idx="1"/>
          </p:nvPr>
        </p:nvSpPr>
        <p:spPr>
          <a:xfrm>
            <a:off x="457200" y="1600200"/>
            <a:ext cx="4038600" cy="21859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57200" y="3938588"/>
            <a:ext cx="4038600" cy="21875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half" idx="3"/>
          </p:nvPr>
        </p:nvSpPr>
        <p:spPr>
          <a:xfrm>
            <a:off x="4648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590564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457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617105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173681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Tree>
    <p:extLst>
      <p:ext uri="{BB962C8B-B14F-4D97-AF65-F5344CB8AC3E}">
        <p14:creationId xmlns:p14="http://schemas.microsoft.com/office/powerpoint/2010/main" val="4172582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0290131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Tree>
    <p:extLst>
      <p:ext uri="{BB962C8B-B14F-4D97-AF65-F5344CB8AC3E}">
        <p14:creationId xmlns:p14="http://schemas.microsoft.com/office/powerpoint/2010/main" val="3465209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067497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569019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1434441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637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4206576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3393394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2489985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4286885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395288" y="1412875"/>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3573463"/>
            <a:ext cx="4038600" cy="1655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3573463"/>
            <a:ext cx="4038600" cy="1655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023369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513111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Rubrik, text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457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648200" y="1600200"/>
            <a:ext cx="4038600" cy="21859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4067944" y="2708920"/>
            <a:ext cx="4038600" cy="2187575"/>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datum 5"/>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sv-SE" altLang="sv-SE"/>
          </a:p>
        </p:txBody>
      </p:sp>
      <p:sp>
        <p:nvSpPr>
          <p:cNvPr id="7" name="Platshållare för sidfot 6"/>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r>
              <a:rPr lang="sv-SE" altLang="sv-SE"/>
              <a:t>Making Cities Resilient 26-28 May 2015</a:t>
            </a:r>
          </a:p>
        </p:txBody>
      </p:sp>
      <p:sp>
        <p:nvSpPr>
          <p:cNvPr id="8" name="Platshållare för bildnummer 7"/>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F2FBAA46-FC3C-4F91-A59F-02947A0F4879}" type="slidenum">
              <a:rPr lang="sv-SE" altLang="sv-SE"/>
              <a:pPr/>
              <a:t>‹#›</a:t>
            </a:fld>
            <a:endParaRPr lang="sv-SE" altLang="sv-SE"/>
          </a:p>
        </p:txBody>
      </p:sp>
    </p:spTree>
    <p:extLst>
      <p:ext uri="{BB962C8B-B14F-4D97-AF65-F5344CB8AC3E}">
        <p14:creationId xmlns:p14="http://schemas.microsoft.com/office/powerpoint/2010/main" val="3903128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pPr>
              <a:defRPr/>
            </a:pPr>
            <a:fld id="{81C4DF88-40E6-4231-8B32-E23CD41BB426}"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6259379C-939E-4AFD-84A2-266201619F30}" type="slidenum">
              <a:rPr lang="sv-SE" altLang="en-US"/>
              <a:pPr/>
              <a:t>‹#›</a:t>
            </a:fld>
            <a:endParaRPr lang="sv-SE" altLang="en-US"/>
          </a:p>
        </p:txBody>
      </p:sp>
    </p:spTree>
    <p:extLst>
      <p:ext uri="{BB962C8B-B14F-4D97-AF65-F5344CB8AC3E}">
        <p14:creationId xmlns:p14="http://schemas.microsoft.com/office/powerpoint/2010/main" val="2227570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3FEE29C1-83CD-4995-AA82-4870DB0919BB}"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B9D3748D-B200-46E9-BF45-FD92A8676DC5}" type="slidenum">
              <a:rPr lang="sv-SE" altLang="en-US"/>
              <a:pPr/>
              <a:t>‹#›</a:t>
            </a:fld>
            <a:endParaRPr lang="sv-SE" altLang="en-US"/>
          </a:p>
        </p:txBody>
      </p:sp>
    </p:spTree>
    <p:extLst>
      <p:ext uri="{BB962C8B-B14F-4D97-AF65-F5344CB8AC3E}">
        <p14:creationId xmlns:p14="http://schemas.microsoft.com/office/powerpoint/2010/main" val="318589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83D3BD96-B6AC-4DD9-A681-5DE08A63CE84}"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07CEC6DA-54F1-4D14-8280-0C3C7FC3BF57}" type="slidenum">
              <a:rPr lang="sv-SE" altLang="en-US"/>
              <a:pPr/>
              <a:t>‹#›</a:t>
            </a:fld>
            <a:endParaRPr lang="sv-SE" altLang="en-US"/>
          </a:p>
        </p:txBody>
      </p:sp>
    </p:spTree>
    <p:extLst>
      <p:ext uri="{BB962C8B-B14F-4D97-AF65-F5344CB8AC3E}">
        <p14:creationId xmlns:p14="http://schemas.microsoft.com/office/powerpoint/2010/main" val="144240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3"/>
          <p:cNvSpPr>
            <a:spLocks noGrp="1"/>
          </p:cNvSpPr>
          <p:nvPr>
            <p:ph type="dt" sz="half" idx="10"/>
          </p:nvPr>
        </p:nvSpPr>
        <p:spPr/>
        <p:txBody>
          <a:bodyPr/>
          <a:lstStyle>
            <a:lvl1pPr>
              <a:defRPr/>
            </a:lvl1pPr>
          </a:lstStyle>
          <a:p>
            <a:pPr>
              <a:defRPr/>
            </a:pPr>
            <a:fld id="{81CE412C-C853-44A6-9F6E-0F3FCCA695D5}"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48546615-1D3D-4097-8575-517FEA2867EC}" type="slidenum">
              <a:rPr lang="sv-SE" altLang="en-US"/>
              <a:pPr/>
              <a:t>‹#›</a:t>
            </a:fld>
            <a:endParaRPr lang="sv-SE" altLang="en-US"/>
          </a:p>
        </p:txBody>
      </p:sp>
    </p:spTree>
    <p:extLst>
      <p:ext uri="{BB962C8B-B14F-4D97-AF65-F5344CB8AC3E}">
        <p14:creationId xmlns:p14="http://schemas.microsoft.com/office/powerpoint/2010/main" val="2385794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3"/>
          <p:cNvSpPr>
            <a:spLocks noGrp="1"/>
          </p:cNvSpPr>
          <p:nvPr>
            <p:ph type="dt" sz="half" idx="10"/>
          </p:nvPr>
        </p:nvSpPr>
        <p:spPr/>
        <p:txBody>
          <a:bodyPr/>
          <a:lstStyle>
            <a:lvl1pPr>
              <a:defRPr/>
            </a:lvl1pPr>
          </a:lstStyle>
          <a:p>
            <a:pPr>
              <a:defRPr/>
            </a:pPr>
            <a:fld id="{FD4E079D-E0B2-444B-BE00-13641653294C}" type="datetimeFigureOut">
              <a:rPr lang="sv-SE"/>
              <a:pPr>
                <a:defRPr/>
              </a:pPr>
              <a:t>2015-07-19</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
        <p:nvSpPr>
          <p:cNvPr id="9" name="Platshållare för bildnummer 5"/>
          <p:cNvSpPr>
            <a:spLocks noGrp="1"/>
          </p:cNvSpPr>
          <p:nvPr>
            <p:ph type="sldNum" sz="quarter" idx="12"/>
          </p:nvPr>
        </p:nvSpPr>
        <p:spPr/>
        <p:txBody>
          <a:bodyPr/>
          <a:lstStyle>
            <a:lvl1pPr>
              <a:defRPr/>
            </a:lvl1pPr>
          </a:lstStyle>
          <a:p>
            <a:fld id="{BB3797BC-DB40-47ED-AC5E-B98327AA96BB}" type="slidenum">
              <a:rPr lang="sv-SE" altLang="en-US"/>
              <a:pPr/>
              <a:t>‹#›</a:t>
            </a:fld>
            <a:endParaRPr lang="sv-SE" altLang="en-US"/>
          </a:p>
        </p:txBody>
      </p:sp>
    </p:spTree>
    <p:extLst>
      <p:ext uri="{BB962C8B-B14F-4D97-AF65-F5344CB8AC3E}">
        <p14:creationId xmlns:p14="http://schemas.microsoft.com/office/powerpoint/2010/main" val="1675368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pPr>
              <a:defRPr/>
            </a:pPr>
            <a:fld id="{92ED83EC-5088-420B-AE46-C72C87DF6949}" type="datetimeFigureOut">
              <a:rPr lang="sv-SE"/>
              <a:pPr>
                <a:defRPr/>
              </a:pPr>
              <a:t>2015-07-19</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
        <p:nvSpPr>
          <p:cNvPr id="5" name="Platshållare för bildnummer 5"/>
          <p:cNvSpPr>
            <a:spLocks noGrp="1"/>
          </p:cNvSpPr>
          <p:nvPr>
            <p:ph type="sldNum" sz="quarter" idx="12"/>
          </p:nvPr>
        </p:nvSpPr>
        <p:spPr/>
        <p:txBody>
          <a:bodyPr/>
          <a:lstStyle>
            <a:lvl1pPr>
              <a:defRPr/>
            </a:lvl1pPr>
          </a:lstStyle>
          <a:p>
            <a:fld id="{5B14B954-ACD6-47E7-A591-28243178F90B}" type="slidenum">
              <a:rPr lang="sv-SE" altLang="en-US"/>
              <a:pPr/>
              <a:t>‹#›</a:t>
            </a:fld>
            <a:endParaRPr lang="sv-SE" altLang="en-US"/>
          </a:p>
        </p:txBody>
      </p:sp>
    </p:spTree>
    <p:extLst>
      <p:ext uri="{BB962C8B-B14F-4D97-AF65-F5344CB8AC3E}">
        <p14:creationId xmlns:p14="http://schemas.microsoft.com/office/powerpoint/2010/main" val="36041351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B7B8222C-CC13-48BE-8183-C4F9AFC7C6D7}" type="datetimeFigureOut">
              <a:rPr lang="sv-SE"/>
              <a:pPr>
                <a:defRPr/>
              </a:pPr>
              <a:t>2015-07-19</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
        <p:nvSpPr>
          <p:cNvPr id="4" name="Platshållare för bildnummer 5"/>
          <p:cNvSpPr>
            <a:spLocks noGrp="1"/>
          </p:cNvSpPr>
          <p:nvPr>
            <p:ph type="sldNum" sz="quarter" idx="12"/>
          </p:nvPr>
        </p:nvSpPr>
        <p:spPr/>
        <p:txBody>
          <a:bodyPr/>
          <a:lstStyle>
            <a:lvl1pPr>
              <a:defRPr/>
            </a:lvl1pPr>
          </a:lstStyle>
          <a:p>
            <a:fld id="{EA123595-02C7-4507-A900-AA6BE7436D3C}" type="slidenum">
              <a:rPr lang="sv-SE" altLang="en-US"/>
              <a:pPr/>
              <a:t>‹#›</a:t>
            </a:fld>
            <a:endParaRPr lang="sv-SE" altLang="en-US"/>
          </a:p>
        </p:txBody>
      </p:sp>
    </p:spTree>
    <p:extLst>
      <p:ext uri="{BB962C8B-B14F-4D97-AF65-F5344CB8AC3E}">
        <p14:creationId xmlns:p14="http://schemas.microsoft.com/office/powerpoint/2010/main" val="1730892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21F079D8-E136-4182-B33D-4CD100C07A25}"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E3277F80-7B88-4BD9-8335-EA2C254936FA}" type="slidenum">
              <a:rPr lang="sv-SE" altLang="en-US"/>
              <a:pPr/>
              <a:t>‹#›</a:t>
            </a:fld>
            <a:endParaRPr lang="sv-SE" altLang="en-US"/>
          </a:p>
        </p:txBody>
      </p:sp>
    </p:spTree>
    <p:extLst>
      <p:ext uri="{BB962C8B-B14F-4D97-AF65-F5344CB8AC3E}">
        <p14:creationId xmlns:p14="http://schemas.microsoft.com/office/powerpoint/2010/main" val="333112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907111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7E3A8220-C9C8-4ADB-9994-BC0FC05D2319}"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A18C8610-CB84-418B-B6BA-61AE5B3FAE24}" type="slidenum">
              <a:rPr lang="sv-SE" altLang="en-US"/>
              <a:pPr/>
              <a:t>‹#›</a:t>
            </a:fld>
            <a:endParaRPr lang="sv-SE" altLang="en-US"/>
          </a:p>
        </p:txBody>
      </p:sp>
    </p:spTree>
    <p:extLst>
      <p:ext uri="{BB962C8B-B14F-4D97-AF65-F5344CB8AC3E}">
        <p14:creationId xmlns:p14="http://schemas.microsoft.com/office/powerpoint/2010/main" val="1482252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D042BD16-643A-43B9-8196-E9A7347ADEC5}"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19C7E5C6-0433-4944-A4CD-D8354F4EE8D6}" type="slidenum">
              <a:rPr lang="sv-SE" altLang="en-US"/>
              <a:pPr/>
              <a:t>‹#›</a:t>
            </a:fld>
            <a:endParaRPr lang="sv-SE" altLang="en-US"/>
          </a:p>
        </p:txBody>
      </p:sp>
    </p:spTree>
    <p:extLst>
      <p:ext uri="{BB962C8B-B14F-4D97-AF65-F5344CB8AC3E}">
        <p14:creationId xmlns:p14="http://schemas.microsoft.com/office/powerpoint/2010/main" val="1003016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86A37C3E-B116-498F-8379-B7B2E219E0CB}"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400E8AED-41AD-4166-BE7F-38BF26FC3300}" type="slidenum">
              <a:rPr lang="sv-SE" altLang="en-US"/>
              <a:pPr/>
              <a:t>‹#›</a:t>
            </a:fld>
            <a:endParaRPr lang="sv-SE" altLang="en-US"/>
          </a:p>
        </p:txBody>
      </p:sp>
    </p:spTree>
    <p:extLst>
      <p:ext uri="{BB962C8B-B14F-4D97-AF65-F5344CB8AC3E}">
        <p14:creationId xmlns:p14="http://schemas.microsoft.com/office/powerpoint/2010/main" val="36506633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pPr>
              <a:defRPr/>
            </a:pPr>
            <a:fld id="{B9A4794C-FBC6-4DBE-8292-765E5A4F53AC}"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8920401C-633D-451D-8A7D-6FCF251FF976}" type="slidenum">
              <a:rPr lang="sv-SE" altLang="en-US"/>
              <a:pPr/>
              <a:t>‹#›</a:t>
            </a:fld>
            <a:endParaRPr lang="sv-SE" altLang="en-US"/>
          </a:p>
        </p:txBody>
      </p:sp>
    </p:spTree>
    <p:extLst>
      <p:ext uri="{BB962C8B-B14F-4D97-AF65-F5344CB8AC3E}">
        <p14:creationId xmlns:p14="http://schemas.microsoft.com/office/powerpoint/2010/main" val="31236175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F86F7169-F950-45B8-80CF-BA29177DE4EE}"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2FD47FE1-CB1A-4243-89CC-28069B755AB0}" type="slidenum">
              <a:rPr lang="sv-SE" altLang="en-US"/>
              <a:pPr/>
              <a:t>‹#›</a:t>
            </a:fld>
            <a:endParaRPr lang="sv-SE" altLang="en-US"/>
          </a:p>
        </p:txBody>
      </p:sp>
    </p:spTree>
    <p:extLst>
      <p:ext uri="{BB962C8B-B14F-4D97-AF65-F5344CB8AC3E}">
        <p14:creationId xmlns:p14="http://schemas.microsoft.com/office/powerpoint/2010/main" val="28507471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40F509E4-D772-443A-AD78-FC7AA60FCEEE}"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3821CB89-9323-4086-8291-0D837998A362}" type="slidenum">
              <a:rPr lang="sv-SE" altLang="en-US"/>
              <a:pPr/>
              <a:t>‹#›</a:t>
            </a:fld>
            <a:endParaRPr lang="sv-SE" altLang="en-US"/>
          </a:p>
        </p:txBody>
      </p:sp>
    </p:spTree>
    <p:extLst>
      <p:ext uri="{BB962C8B-B14F-4D97-AF65-F5344CB8AC3E}">
        <p14:creationId xmlns:p14="http://schemas.microsoft.com/office/powerpoint/2010/main" val="36627667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3"/>
          <p:cNvSpPr>
            <a:spLocks noGrp="1"/>
          </p:cNvSpPr>
          <p:nvPr>
            <p:ph type="dt" sz="half" idx="10"/>
          </p:nvPr>
        </p:nvSpPr>
        <p:spPr/>
        <p:txBody>
          <a:bodyPr/>
          <a:lstStyle>
            <a:lvl1pPr>
              <a:defRPr/>
            </a:lvl1pPr>
          </a:lstStyle>
          <a:p>
            <a:pPr>
              <a:defRPr/>
            </a:pPr>
            <a:fld id="{848CF88B-96C4-44CC-83D5-ED36A392E08E}"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4A14DB10-103D-4B42-A80C-5476AA170005}" type="slidenum">
              <a:rPr lang="sv-SE" altLang="en-US"/>
              <a:pPr/>
              <a:t>‹#›</a:t>
            </a:fld>
            <a:endParaRPr lang="sv-SE" altLang="en-US"/>
          </a:p>
        </p:txBody>
      </p:sp>
    </p:spTree>
    <p:extLst>
      <p:ext uri="{BB962C8B-B14F-4D97-AF65-F5344CB8AC3E}">
        <p14:creationId xmlns:p14="http://schemas.microsoft.com/office/powerpoint/2010/main" val="22363776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3"/>
          <p:cNvSpPr>
            <a:spLocks noGrp="1"/>
          </p:cNvSpPr>
          <p:nvPr>
            <p:ph type="dt" sz="half" idx="10"/>
          </p:nvPr>
        </p:nvSpPr>
        <p:spPr/>
        <p:txBody>
          <a:bodyPr/>
          <a:lstStyle>
            <a:lvl1pPr>
              <a:defRPr/>
            </a:lvl1pPr>
          </a:lstStyle>
          <a:p>
            <a:pPr>
              <a:defRPr/>
            </a:pPr>
            <a:fld id="{7654020A-0000-41E1-B562-8AC3FF1BC724}" type="datetimeFigureOut">
              <a:rPr lang="sv-SE"/>
              <a:pPr>
                <a:defRPr/>
              </a:pPr>
              <a:t>2015-07-19</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
        <p:nvSpPr>
          <p:cNvPr id="9" name="Platshållare för bildnummer 5"/>
          <p:cNvSpPr>
            <a:spLocks noGrp="1"/>
          </p:cNvSpPr>
          <p:nvPr>
            <p:ph type="sldNum" sz="quarter" idx="12"/>
          </p:nvPr>
        </p:nvSpPr>
        <p:spPr/>
        <p:txBody>
          <a:bodyPr/>
          <a:lstStyle>
            <a:lvl1pPr>
              <a:defRPr/>
            </a:lvl1pPr>
          </a:lstStyle>
          <a:p>
            <a:fld id="{6CC9A757-56C0-48C9-8D30-69A3104B23D4}" type="slidenum">
              <a:rPr lang="sv-SE" altLang="en-US"/>
              <a:pPr/>
              <a:t>‹#›</a:t>
            </a:fld>
            <a:endParaRPr lang="sv-SE" altLang="en-US"/>
          </a:p>
        </p:txBody>
      </p:sp>
    </p:spTree>
    <p:extLst>
      <p:ext uri="{BB962C8B-B14F-4D97-AF65-F5344CB8AC3E}">
        <p14:creationId xmlns:p14="http://schemas.microsoft.com/office/powerpoint/2010/main" val="36440443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pPr>
              <a:defRPr/>
            </a:pPr>
            <a:fld id="{D5ADFC70-0868-499E-B197-C3F22C6F2656}" type="datetimeFigureOut">
              <a:rPr lang="sv-SE"/>
              <a:pPr>
                <a:defRPr/>
              </a:pPr>
              <a:t>2015-07-19</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
        <p:nvSpPr>
          <p:cNvPr id="5" name="Platshållare för bildnummer 5"/>
          <p:cNvSpPr>
            <a:spLocks noGrp="1"/>
          </p:cNvSpPr>
          <p:nvPr>
            <p:ph type="sldNum" sz="quarter" idx="12"/>
          </p:nvPr>
        </p:nvSpPr>
        <p:spPr/>
        <p:txBody>
          <a:bodyPr/>
          <a:lstStyle>
            <a:lvl1pPr>
              <a:defRPr/>
            </a:lvl1pPr>
          </a:lstStyle>
          <a:p>
            <a:fld id="{5A7CDF71-DDDD-4549-92DE-699ADC5A40CB}" type="slidenum">
              <a:rPr lang="sv-SE" altLang="en-US"/>
              <a:pPr/>
              <a:t>‹#›</a:t>
            </a:fld>
            <a:endParaRPr lang="sv-SE" altLang="en-US"/>
          </a:p>
        </p:txBody>
      </p:sp>
    </p:spTree>
    <p:extLst>
      <p:ext uri="{BB962C8B-B14F-4D97-AF65-F5344CB8AC3E}">
        <p14:creationId xmlns:p14="http://schemas.microsoft.com/office/powerpoint/2010/main" val="3388518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5E921982-771A-4EF5-AFE1-DFBDCC61487D}" type="datetimeFigureOut">
              <a:rPr lang="sv-SE"/>
              <a:pPr>
                <a:defRPr/>
              </a:pPr>
              <a:t>2015-07-19</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
        <p:nvSpPr>
          <p:cNvPr id="4" name="Platshållare för bildnummer 5"/>
          <p:cNvSpPr>
            <a:spLocks noGrp="1"/>
          </p:cNvSpPr>
          <p:nvPr>
            <p:ph type="sldNum" sz="quarter" idx="12"/>
          </p:nvPr>
        </p:nvSpPr>
        <p:spPr/>
        <p:txBody>
          <a:bodyPr/>
          <a:lstStyle>
            <a:lvl1pPr>
              <a:defRPr/>
            </a:lvl1pPr>
          </a:lstStyle>
          <a:p>
            <a:fld id="{367FD9E9-0621-4456-B136-CD0E020C5659}" type="slidenum">
              <a:rPr lang="sv-SE" altLang="en-US"/>
              <a:pPr/>
              <a:t>‹#›</a:t>
            </a:fld>
            <a:endParaRPr lang="sv-SE" altLang="en-US"/>
          </a:p>
        </p:txBody>
      </p:sp>
    </p:spTree>
    <p:extLst>
      <p:ext uri="{BB962C8B-B14F-4D97-AF65-F5344CB8AC3E}">
        <p14:creationId xmlns:p14="http://schemas.microsoft.com/office/powerpoint/2010/main" val="135203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395288" y="1412875"/>
            <a:ext cx="8229600" cy="1143000"/>
          </a:xfrm>
          <a:prstGeom prst="rect">
            <a:avLst/>
          </a:prstGeom>
        </p:spPr>
        <p:txBody>
          <a:bodyPr/>
          <a:lstStyle/>
          <a:p>
            <a:r>
              <a:rPr lang="sv-SE" smtClean="0"/>
              <a:t>Klicka här för att ändra format</a:t>
            </a:r>
            <a:endParaRPr lang="sv-SE"/>
          </a:p>
        </p:txBody>
      </p:sp>
    </p:spTree>
    <p:extLst>
      <p:ext uri="{BB962C8B-B14F-4D97-AF65-F5344CB8AC3E}">
        <p14:creationId xmlns:p14="http://schemas.microsoft.com/office/powerpoint/2010/main" val="4982202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464F4336-6D4B-4401-B09D-4DD55E5EFF35}"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EB21E081-9DE3-48EE-B3FA-5E8826DB2A28}" type="slidenum">
              <a:rPr lang="sv-SE" altLang="en-US"/>
              <a:pPr/>
              <a:t>‹#›</a:t>
            </a:fld>
            <a:endParaRPr lang="sv-SE" altLang="en-US"/>
          </a:p>
        </p:txBody>
      </p:sp>
    </p:spTree>
    <p:extLst>
      <p:ext uri="{BB962C8B-B14F-4D97-AF65-F5344CB8AC3E}">
        <p14:creationId xmlns:p14="http://schemas.microsoft.com/office/powerpoint/2010/main" val="4649250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FC6E8B2C-861F-426B-94E6-3B47DC7FFB61}"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A2E634D5-0860-4C0A-9B1E-2E1CD4B49E30}" type="slidenum">
              <a:rPr lang="sv-SE" altLang="en-US"/>
              <a:pPr/>
              <a:t>‹#›</a:t>
            </a:fld>
            <a:endParaRPr lang="sv-SE" altLang="en-US"/>
          </a:p>
        </p:txBody>
      </p:sp>
    </p:spTree>
    <p:extLst>
      <p:ext uri="{BB962C8B-B14F-4D97-AF65-F5344CB8AC3E}">
        <p14:creationId xmlns:p14="http://schemas.microsoft.com/office/powerpoint/2010/main" val="31469408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623433F5-5CB4-4F47-BF98-433580047A31}"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0535D89B-0402-4634-9837-F5DA2660EB07}" type="slidenum">
              <a:rPr lang="sv-SE" altLang="en-US"/>
              <a:pPr/>
              <a:t>‹#›</a:t>
            </a:fld>
            <a:endParaRPr lang="sv-SE" altLang="en-US"/>
          </a:p>
        </p:txBody>
      </p:sp>
    </p:spTree>
    <p:extLst>
      <p:ext uri="{BB962C8B-B14F-4D97-AF65-F5344CB8AC3E}">
        <p14:creationId xmlns:p14="http://schemas.microsoft.com/office/powerpoint/2010/main" val="8541754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379F6B23-D4C5-4F42-B322-4D9084DCA57E}"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D833EBD9-2FC8-4BF0-B73A-033CBECC7E08}" type="slidenum">
              <a:rPr lang="sv-SE" altLang="en-US"/>
              <a:pPr/>
              <a:t>‹#›</a:t>
            </a:fld>
            <a:endParaRPr lang="sv-SE" altLang="en-US"/>
          </a:p>
        </p:txBody>
      </p:sp>
    </p:spTree>
    <p:extLst>
      <p:ext uri="{BB962C8B-B14F-4D97-AF65-F5344CB8AC3E}">
        <p14:creationId xmlns:p14="http://schemas.microsoft.com/office/powerpoint/2010/main" val="37714091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pPr>
              <a:defRPr/>
            </a:pPr>
            <a:fld id="{CDE9F884-704A-4B5E-A276-42FAD3988E59}"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50DFD5CA-32A8-4A1F-B72C-682ED8961C8D}" type="slidenum">
              <a:rPr lang="sv-SE" altLang="en-US"/>
              <a:pPr/>
              <a:t>‹#›</a:t>
            </a:fld>
            <a:endParaRPr lang="sv-SE" altLang="en-US"/>
          </a:p>
        </p:txBody>
      </p:sp>
    </p:spTree>
    <p:extLst>
      <p:ext uri="{BB962C8B-B14F-4D97-AF65-F5344CB8AC3E}">
        <p14:creationId xmlns:p14="http://schemas.microsoft.com/office/powerpoint/2010/main" val="29967877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3811C8CD-615B-413E-9BCF-42E1455CAA24}"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83F25CC7-374B-429A-979E-A173CB9F6871}" type="slidenum">
              <a:rPr lang="sv-SE" altLang="en-US"/>
              <a:pPr/>
              <a:t>‹#›</a:t>
            </a:fld>
            <a:endParaRPr lang="sv-SE" altLang="en-US"/>
          </a:p>
        </p:txBody>
      </p:sp>
    </p:spTree>
    <p:extLst>
      <p:ext uri="{BB962C8B-B14F-4D97-AF65-F5344CB8AC3E}">
        <p14:creationId xmlns:p14="http://schemas.microsoft.com/office/powerpoint/2010/main" val="3949289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37D2C95B-B204-4AA4-947E-AE6B7F53D1D7}"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029E3D11-8A3D-4FDA-96B8-7C03A924E560}" type="slidenum">
              <a:rPr lang="sv-SE" altLang="en-US"/>
              <a:pPr/>
              <a:t>‹#›</a:t>
            </a:fld>
            <a:endParaRPr lang="sv-SE" altLang="en-US"/>
          </a:p>
        </p:txBody>
      </p:sp>
    </p:spTree>
    <p:extLst>
      <p:ext uri="{BB962C8B-B14F-4D97-AF65-F5344CB8AC3E}">
        <p14:creationId xmlns:p14="http://schemas.microsoft.com/office/powerpoint/2010/main" val="11392000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3"/>
          <p:cNvSpPr>
            <a:spLocks noGrp="1"/>
          </p:cNvSpPr>
          <p:nvPr>
            <p:ph type="dt" sz="half" idx="10"/>
          </p:nvPr>
        </p:nvSpPr>
        <p:spPr/>
        <p:txBody>
          <a:bodyPr/>
          <a:lstStyle>
            <a:lvl1pPr>
              <a:defRPr/>
            </a:lvl1pPr>
          </a:lstStyle>
          <a:p>
            <a:pPr>
              <a:defRPr/>
            </a:pPr>
            <a:fld id="{1FD0EA5B-B2D0-467E-B4DB-7BBEFEC9CDC7}"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C047C3C8-5F61-4436-8D86-C712F99E45DE}" type="slidenum">
              <a:rPr lang="sv-SE" altLang="en-US"/>
              <a:pPr/>
              <a:t>‹#›</a:t>
            </a:fld>
            <a:endParaRPr lang="sv-SE" altLang="en-US"/>
          </a:p>
        </p:txBody>
      </p:sp>
    </p:spTree>
    <p:extLst>
      <p:ext uri="{BB962C8B-B14F-4D97-AF65-F5344CB8AC3E}">
        <p14:creationId xmlns:p14="http://schemas.microsoft.com/office/powerpoint/2010/main" val="29180344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3"/>
          <p:cNvSpPr>
            <a:spLocks noGrp="1"/>
          </p:cNvSpPr>
          <p:nvPr>
            <p:ph type="dt" sz="half" idx="10"/>
          </p:nvPr>
        </p:nvSpPr>
        <p:spPr/>
        <p:txBody>
          <a:bodyPr/>
          <a:lstStyle>
            <a:lvl1pPr>
              <a:defRPr/>
            </a:lvl1pPr>
          </a:lstStyle>
          <a:p>
            <a:pPr>
              <a:defRPr/>
            </a:pPr>
            <a:fld id="{F46441DA-91B2-466B-A293-D6E2B843FEE5}" type="datetimeFigureOut">
              <a:rPr lang="sv-SE"/>
              <a:pPr>
                <a:defRPr/>
              </a:pPr>
              <a:t>2015-07-19</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
        <p:nvSpPr>
          <p:cNvPr id="9" name="Platshållare för bildnummer 5"/>
          <p:cNvSpPr>
            <a:spLocks noGrp="1"/>
          </p:cNvSpPr>
          <p:nvPr>
            <p:ph type="sldNum" sz="quarter" idx="12"/>
          </p:nvPr>
        </p:nvSpPr>
        <p:spPr/>
        <p:txBody>
          <a:bodyPr/>
          <a:lstStyle>
            <a:lvl1pPr>
              <a:defRPr/>
            </a:lvl1pPr>
          </a:lstStyle>
          <a:p>
            <a:fld id="{67D40110-07BF-42B7-B093-F333D0556CDC}" type="slidenum">
              <a:rPr lang="sv-SE" altLang="en-US"/>
              <a:pPr/>
              <a:t>‹#›</a:t>
            </a:fld>
            <a:endParaRPr lang="sv-SE" altLang="en-US"/>
          </a:p>
        </p:txBody>
      </p:sp>
    </p:spTree>
    <p:extLst>
      <p:ext uri="{BB962C8B-B14F-4D97-AF65-F5344CB8AC3E}">
        <p14:creationId xmlns:p14="http://schemas.microsoft.com/office/powerpoint/2010/main" val="1497062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pPr>
              <a:defRPr/>
            </a:pPr>
            <a:fld id="{1114CA02-EE83-426B-8834-445CA5FE828D}" type="datetimeFigureOut">
              <a:rPr lang="sv-SE"/>
              <a:pPr>
                <a:defRPr/>
              </a:pPr>
              <a:t>2015-07-19</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
        <p:nvSpPr>
          <p:cNvPr id="5" name="Platshållare för bildnummer 5"/>
          <p:cNvSpPr>
            <a:spLocks noGrp="1"/>
          </p:cNvSpPr>
          <p:nvPr>
            <p:ph type="sldNum" sz="quarter" idx="12"/>
          </p:nvPr>
        </p:nvSpPr>
        <p:spPr/>
        <p:txBody>
          <a:bodyPr/>
          <a:lstStyle>
            <a:lvl1pPr>
              <a:defRPr/>
            </a:lvl1pPr>
          </a:lstStyle>
          <a:p>
            <a:fld id="{1A7A7055-B8CE-499D-9271-92B19F960C11}" type="slidenum">
              <a:rPr lang="sv-SE" altLang="en-US"/>
              <a:pPr/>
              <a:t>‹#›</a:t>
            </a:fld>
            <a:endParaRPr lang="sv-SE" altLang="en-US"/>
          </a:p>
        </p:txBody>
      </p:sp>
    </p:spTree>
    <p:extLst>
      <p:ext uri="{BB962C8B-B14F-4D97-AF65-F5344CB8AC3E}">
        <p14:creationId xmlns:p14="http://schemas.microsoft.com/office/powerpoint/2010/main" val="125220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453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70CAB15C-2A1B-4851-88F2-FE9FC6F3128C}" type="datetimeFigureOut">
              <a:rPr lang="sv-SE"/>
              <a:pPr>
                <a:defRPr/>
              </a:pPr>
              <a:t>2015-07-19</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
        <p:nvSpPr>
          <p:cNvPr id="4" name="Platshållare för bildnummer 5"/>
          <p:cNvSpPr>
            <a:spLocks noGrp="1"/>
          </p:cNvSpPr>
          <p:nvPr>
            <p:ph type="sldNum" sz="quarter" idx="12"/>
          </p:nvPr>
        </p:nvSpPr>
        <p:spPr/>
        <p:txBody>
          <a:bodyPr/>
          <a:lstStyle>
            <a:lvl1pPr>
              <a:defRPr/>
            </a:lvl1pPr>
          </a:lstStyle>
          <a:p>
            <a:fld id="{C8F7A884-D1A8-4DE8-B749-5165C24B70B5}" type="slidenum">
              <a:rPr lang="sv-SE" altLang="en-US"/>
              <a:pPr/>
              <a:t>‹#›</a:t>
            </a:fld>
            <a:endParaRPr lang="sv-SE" altLang="en-US"/>
          </a:p>
        </p:txBody>
      </p:sp>
    </p:spTree>
    <p:extLst>
      <p:ext uri="{BB962C8B-B14F-4D97-AF65-F5344CB8AC3E}">
        <p14:creationId xmlns:p14="http://schemas.microsoft.com/office/powerpoint/2010/main" val="40020338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731FA6F2-E9B2-4F44-B460-35E54625A958}"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0495B7D0-E267-4A1E-9F9B-F2C24FB465B6}" type="slidenum">
              <a:rPr lang="sv-SE" altLang="en-US"/>
              <a:pPr/>
              <a:t>‹#›</a:t>
            </a:fld>
            <a:endParaRPr lang="sv-SE" altLang="en-US"/>
          </a:p>
        </p:txBody>
      </p:sp>
    </p:spTree>
    <p:extLst>
      <p:ext uri="{BB962C8B-B14F-4D97-AF65-F5344CB8AC3E}">
        <p14:creationId xmlns:p14="http://schemas.microsoft.com/office/powerpoint/2010/main" val="27103582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05FB8760-C776-4BD9-AE61-0F8003FC2E35}" type="datetimeFigureOut">
              <a:rPr lang="sv-SE"/>
              <a:pPr>
                <a:defRPr/>
              </a:pPr>
              <a:t>2015-07-19</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fld id="{A8F1C308-E500-481E-99AA-24B6BBF34E58}" type="slidenum">
              <a:rPr lang="sv-SE" altLang="en-US"/>
              <a:pPr/>
              <a:t>‹#›</a:t>
            </a:fld>
            <a:endParaRPr lang="sv-SE" altLang="en-US"/>
          </a:p>
        </p:txBody>
      </p:sp>
    </p:spTree>
    <p:extLst>
      <p:ext uri="{BB962C8B-B14F-4D97-AF65-F5344CB8AC3E}">
        <p14:creationId xmlns:p14="http://schemas.microsoft.com/office/powerpoint/2010/main" val="11688901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FFBEF15B-0CAC-4922-8444-8C9A896495A3}"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ACE878F5-A09E-4135-9442-FB1C3F42657C}" type="slidenum">
              <a:rPr lang="sv-SE" altLang="en-US"/>
              <a:pPr/>
              <a:t>‹#›</a:t>
            </a:fld>
            <a:endParaRPr lang="sv-SE" altLang="en-US"/>
          </a:p>
        </p:txBody>
      </p:sp>
    </p:spTree>
    <p:extLst>
      <p:ext uri="{BB962C8B-B14F-4D97-AF65-F5344CB8AC3E}">
        <p14:creationId xmlns:p14="http://schemas.microsoft.com/office/powerpoint/2010/main" val="17066703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9EFDB26B-9E5A-422F-B1B7-338200942104}" type="datetimeFigureOut">
              <a:rPr lang="sv-SE"/>
              <a:pPr>
                <a:defRPr/>
              </a:pPr>
              <a:t>2015-07-19</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fld id="{32FA9862-FDA9-4A0B-BCCB-1B3A2351ACAD}" type="slidenum">
              <a:rPr lang="sv-SE" altLang="en-US"/>
              <a:pPr/>
              <a:t>‹#›</a:t>
            </a:fld>
            <a:endParaRPr lang="sv-SE" altLang="en-US"/>
          </a:p>
        </p:txBody>
      </p:sp>
    </p:spTree>
    <p:extLst>
      <p:ext uri="{BB962C8B-B14F-4D97-AF65-F5344CB8AC3E}">
        <p14:creationId xmlns:p14="http://schemas.microsoft.com/office/powerpoint/2010/main" val="36176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388314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71488" y="4149725"/>
            <a:ext cx="82296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Bo Lind Swedish Geotechnical Institute</a:t>
            </a:r>
          </a:p>
        </p:txBody>
      </p:sp>
      <p:pic>
        <p:nvPicPr>
          <p:cNvPr id="1027" name="Picture 32" descr="förslag sid 1"/>
          <p:cNvPicPr>
            <a:picLocks noChangeAspect="1" noChangeArrowheads="1"/>
          </p:cNvPicPr>
          <p:nvPr/>
        </p:nvPicPr>
        <p:blipFill>
          <a:blip r:embed="rId14">
            <a:extLst>
              <a:ext uri="{28A0092B-C50C-407E-A947-70E740481C1C}">
                <a14:useLocalDpi xmlns:a14="http://schemas.microsoft.com/office/drawing/2010/main" val="0"/>
              </a:ext>
            </a:extLst>
          </a:blip>
          <a:srcRect l="6726" r="7750" b="94260"/>
          <a:stretch>
            <a:fillRect/>
          </a:stretch>
        </p:blipFill>
        <p:spPr bwMode="auto">
          <a:xfrm>
            <a:off x="0" y="3141663"/>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Box 33"/>
          <p:cNvSpPr txBox="1">
            <a:spLocks noChangeArrowheads="1"/>
          </p:cNvSpPr>
          <p:nvPr/>
        </p:nvSpPr>
        <p:spPr bwMode="auto">
          <a:xfrm>
            <a:off x="3708400" y="6237288"/>
            <a:ext cx="4824413" cy="703262"/>
          </a:xfrm>
          <a:prstGeom prst="rect">
            <a:avLst/>
          </a:prstGeom>
          <a:no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altLang="sv-SE" sz="1600" smtClean="0">
                <a:solidFill>
                  <a:schemeClr val="bg1"/>
                </a:solidFill>
                <a:latin typeface="Times New Roman" pitchFamily="18" charset="0"/>
              </a:rPr>
              <a:t>YELGIP Workshop, Maribor, January 18th 2011</a:t>
            </a:r>
          </a:p>
          <a:p>
            <a:pPr eaLnBrk="1" hangingPunct="1">
              <a:spcBef>
                <a:spcPct val="50000"/>
              </a:spcBef>
              <a:defRPr/>
            </a:pPr>
            <a:endParaRPr lang="sv-SE" altLang="sv-SE" sz="1600" smtClean="0">
              <a:solidFill>
                <a:schemeClr val="bg1"/>
              </a:solidFill>
              <a:latin typeface="Times New Roman" pitchFamily="18" charset="0"/>
            </a:endParaRPr>
          </a:p>
        </p:txBody>
      </p:sp>
      <p:pic>
        <p:nvPicPr>
          <p:cNvPr id="1029" name="Picture 34" descr="Förslag sid 1 eng"/>
          <p:cNvPicPr>
            <a:picLocks noChangeAspect="1" noChangeArrowheads="1"/>
          </p:cNvPicPr>
          <p:nvPr userDrawn="1"/>
        </p:nvPicPr>
        <p:blipFill>
          <a:blip r:embed="rId15">
            <a:extLst>
              <a:ext uri="{28A0092B-C50C-407E-A947-70E740481C1C}">
                <a14:useLocalDpi xmlns:a14="http://schemas.microsoft.com/office/drawing/2010/main" val="0"/>
              </a:ext>
            </a:extLst>
          </a:blip>
          <a:srcRect t="86407" r="14476" b="169"/>
          <a:stretch>
            <a:fillRect/>
          </a:stretch>
        </p:blipFill>
        <p:spPr bwMode="auto">
          <a:xfrm>
            <a:off x="0" y="6156325"/>
            <a:ext cx="914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 Box 35"/>
          <p:cNvSpPr txBox="1">
            <a:spLocks noChangeArrowheads="1"/>
          </p:cNvSpPr>
          <p:nvPr userDrawn="1"/>
        </p:nvSpPr>
        <p:spPr bwMode="auto">
          <a:xfrm>
            <a:off x="4586288" y="6237288"/>
            <a:ext cx="3854450" cy="338137"/>
          </a:xfrm>
          <a:prstGeom prst="rect">
            <a:avLst/>
          </a:prstGeom>
          <a:noFill/>
          <a:ln>
            <a:noFill/>
          </a:ln>
          <a:effectLs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sv-SE" altLang="sv-SE" sz="1600" smtClean="0">
                <a:solidFill>
                  <a:schemeClr val="bg1"/>
                </a:solidFill>
              </a:rPr>
              <a:t>Making Cities Resilient, 26-28 May 2015</a:t>
            </a:r>
          </a:p>
        </p:txBody>
      </p:sp>
      <p:sp>
        <p:nvSpPr>
          <p:cNvPr id="8" name="Rectangle 8"/>
          <p:cNvSpPr>
            <a:spLocks noChangeArrowheads="1"/>
          </p:cNvSpPr>
          <p:nvPr userDrawn="1"/>
        </p:nvSpPr>
        <p:spPr bwMode="auto">
          <a:xfrm>
            <a:off x="0" y="908050"/>
            <a:ext cx="9288463" cy="1125538"/>
          </a:xfrm>
          <a:prstGeom prst="rect">
            <a:avLst/>
          </a:prstGeom>
          <a:noFill/>
          <a:ln>
            <a:noFill/>
          </a:ln>
          <a:effectLs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endParaRPr lang="sv-SE" sz="3600" dirty="0" smtClean="0"/>
          </a:p>
          <a:p>
            <a:pPr>
              <a:defRPr/>
            </a:pPr>
            <a:r>
              <a:rPr lang="en-US" sz="3600" dirty="0" smtClean="0"/>
              <a:t> </a:t>
            </a:r>
            <a:r>
              <a:rPr lang="en-US" sz="3200" dirty="0" smtClean="0"/>
              <a:t>Landslide risks in the </a:t>
            </a:r>
            <a:r>
              <a:rPr lang="en-US" sz="3200" dirty="0" err="1" smtClean="0"/>
              <a:t>Göta</a:t>
            </a:r>
            <a:r>
              <a:rPr lang="en-US" sz="3200" dirty="0" smtClean="0"/>
              <a:t> River Valley </a:t>
            </a:r>
          </a:p>
          <a:p>
            <a:pPr>
              <a:defRPr/>
            </a:pPr>
            <a:r>
              <a:rPr lang="en-US" sz="3200" dirty="0" smtClean="0"/>
              <a:t>in a changing climate </a:t>
            </a:r>
          </a:p>
          <a:p>
            <a:pPr>
              <a:defRPr/>
            </a:pPr>
            <a:endParaRPr lang="sv-SE" sz="3600" dirty="0" smtClean="0"/>
          </a:p>
          <a:p>
            <a:pPr>
              <a:defRPr/>
            </a:pPr>
            <a:r>
              <a:rPr lang="en-US" sz="3600" dirty="0" smtClean="0"/>
              <a:t> </a:t>
            </a:r>
            <a:endParaRPr lang="sv-SE" altLang="sv-SE" sz="3600" dirty="0" smtClean="0">
              <a:solidFill>
                <a:schemeClr val="accent2"/>
              </a:solidFill>
            </a:endParaRPr>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p:timing>
    <p:tnLst>
      <p:par>
        <p:cTn id="1" dur="indefinite" restart="never" nodeType="tmRoot"/>
      </p:par>
    </p:tnLst>
  </p:timing>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Narrow" pitchFamily="34" charset="0"/>
        </a:defRPr>
      </a:lvl2pPr>
      <a:lvl3pPr algn="ctr" rtl="0" eaLnBrk="0" fontAlgn="base" hangingPunct="0">
        <a:spcBef>
          <a:spcPct val="0"/>
        </a:spcBef>
        <a:spcAft>
          <a:spcPct val="0"/>
        </a:spcAft>
        <a:defRPr sz="4000">
          <a:solidFill>
            <a:schemeClr val="tx2"/>
          </a:solidFill>
          <a:latin typeface="Arial Narrow" pitchFamily="34" charset="0"/>
        </a:defRPr>
      </a:lvl3pPr>
      <a:lvl4pPr algn="ctr" rtl="0" eaLnBrk="0" fontAlgn="base" hangingPunct="0">
        <a:spcBef>
          <a:spcPct val="0"/>
        </a:spcBef>
        <a:spcAft>
          <a:spcPct val="0"/>
        </a:spcAft>
        <a:defRPr sz="4000">
          <a:solidFill>
            <a:schemeClr val="tx2"/>
          </a:solidFill>
          <a:latin typeface="Arial Narrow" pitchFamily="34" charset="0"/>
        </a:defRPr>
      </a:lvl4pPr>
      <a:lvl5pPr algn="ctr" rtl="0" eaLnBrk="0" fontAlgn="base" hangingPunct="0">
        <a:spcBef>
          <a:spcPct val="0"/>
        </a:spcBef>
        <a:spcAft>
          <a:spcPct val="0"/>
        </a:spcAft>
        <a:defRPr sz="4000">
          <a:solidFill>
            <a:schemeClr val="tx2"/>
          </a:solidFill>
          <a:latin typeface="Arial Narrow" pitchFamily="34" charset="0"/>
        </a:defRPr>
      </a:lvl5pPr>
      <a:lvl6pPr marL="457200" algn="ctr" rtl="0" fontAlgn="base">
        <a:spcBef>
          <a:spcPct val="0"/>
        </a:spcBef>
        <a:spcAft>
          <a:spcPct val="0"/>
        </a:spcAft>
        <a:defRPr sz="4000">
          <a:solidFill>
            <a:schemeClr val="tx2"/>
          </a:solidFill>
          <a:latin typeface="Arial Narrow" pitchFamily="34" charset="0"/>
        </a:defRPr>
      </a:lvl6pPr>
      <a:lvl7pPr marL="914400" algn="ctr" rtl="0" fontAlgn="base">
        <a:spcBef>
          <a:spcPct val="0"/>
        </a:spcBef>
        <a:spcAft>
          <a:spcPct val="0"/>
        </a:spcAft>
        <a:defRPr sz="4000">
          <a:solidFill>
            <a:schemeClr val="tx2"/>
          </a:solidFill>
          <a:latin typeface="Arial Narrow" pitchFamily="34" charset="0"/>
        </a:defRPr>
      </a:lvl7pPr>
      <a:lvl8pPr marL="1371600" algn="ctr" rtl="0" fontAlgn="base">
        <a:spcBef>
          <a:spcPct val="0"/>
        </a:spcBef>
        <a:spcAft>
          <a:spcPct val="0"/>
        </a:spcAft>
        <a:defRPr sz="4000">
          <a:solidFill>
            <a:schemeClr val="tx2"/>
          </a:solidFill>
          <a:latin typeface="Arial Narrow" pitchFamily="34" charset="0"/>
        </a:defRPr>
      </a:lvl8pPr>
      <a:lvl9pPr marL="1828800" algn="ctr" rtl="0" fontAlgn="base">
        <a:spcBef>
          <a:spcPct val="0"/>
        </a:spcBef>
        <a:spcAft>
          <a:spcPct val="0"/>
        </a:spcAft>
        <a:defRPr sz="4000">
          <a:solidFill>
            <a:schemeClr val="tx2"/>
          </a:solidFill>
          <a:latin typeface="Arial Narrow" pitchFamily="34" charset="0"/>
        </a:defRPr>
      </a:lvl9pPr>
    </p:titleStyle>
    <p:bodyStyle>
      <a:lvl1pPr marL="342900" indent="-342900" algn="ctr"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defRPr sz="2400">
          <a:solidFill>
            <a:schemeClr val="tx1"/>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2051" name="Platshållare för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2D8783D3-79CE-4645-B750-D353D716B616}" type="datetimeFigureOut">
              <a:rPr lang="sv-SE"/>
              <a:pPr>
                <a:defRPr/>
              </a:pPr>
              <a:t>2015-07-19</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A71DC77-4356-4BFF-9A99-37591282022F}" type="slidenum">
              <a:rPr lang="sv-SE" altLang="en-US"/>
              <a:pPr/>
              <a:t>‹#›</a:t>
            </a:fld>
            <a:endParaRPr lang="sv-SE" altLang="en-US"/>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5"/>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3075" name="Rectangle 16"/>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pic>
        <p:nvPicPr>
          <p:cNvPr id="3076" name="Picture 22" descr="förslag sid 2"/>
          <p:cNvPicPr>
            <a:picLocks noChangeAspect="1" noChangeArrowheads="1"/>
          </p:cNvPicPr>
          <p:nvPr/>
        </p:nvPicPr>
        <p:blipFill>
          <a:blip r:embed="rId16">
            <a:extLst>
              <a:ext uri="{28A0092B-C50C-407E-A947-70E740481C1C}">
                <a14:useLocalDpi xmlns:a14="http://schemas.microsoft.com/office/drawing/2010/main" val="0"/>
              </a:ext>
            </a:extLst>
          </a:blip>
          <a:srcRect r="14476" b="366"/>
          <a:stretch>
            <a:fillRect/>
          </a:stretch>
        </p:blipFill>
        <p:spPr bwMode="auto">
          <a:xfrm>
            <a:off x="0" y="62372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4099" name="Rectangle 16"/>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4100" name="Text Box 23"/>
          <p:cNvSpPr txBox="1">
            <a:spLocks noChangeArrowheads="1"/>
          </p:cNvSpPr>
          <p:nvPr/>
        </p:nvSpPr>
        <p:spPr bwMode="auto">
          <a:xfrm>
            <a:off x="3348038" y="6237288"/>
            <a:ext cx="4897437" cy="703262"/>
          </a:xfrm>
          <a:prstGeom prst="rect">
            <a:avLst/>
          </a:prstGeom>
          <a:no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altLang="sv-SE" sz="1600" smtClean="0">
                <a:solidFill>
                  <a:schemeClr val="bg1"/>
                </a:solidFill>
                <a:latin typeface="Times New Roman" pitchFamily="18" charset="0"/>
              </a:rPr>
              <a:t>YELGIP Workshop, Maribor, January 18th 2011</a:t>
            </a:r>
          </a:p>
          <a:p>
            <a:pPr eaLnBrk="1" hangingPunct="1">
              <a:spcBef>
                <a:spcPct val="50000"/>
              </a:spcBef>
              <a:defRPr/>
            </a:pPr>
            <a:endParaRPr lang="en-US" altLang="sv-SE" sz="1600" smtClean="0">
              <a:solidFill>
                <a:schemeClr val="bg1"/>
              </a:solidFill>
              <a:latin typeface="Times New Roman" pitchFamily="18" charset="0"/>
            </a:endParaRPr>
          </a:p>
        </p:txBody>
      </p:sp>
      <p:sp>
        <p:nvSpPr>
          <p:cNvPr id="4101" name="Text Box 24"/>
          <p:cNvSpPr txBox="1">
            <a:spLocks noChangeArrowheads="1"/>
          </p:cNvSpPr>
          <p:nvPr/>
        </p:nvSpPr>
        <p:spPr bwMode="auto">
          <a:xfrm>
            <a:off x="8388350" y="6343650"/>
            <a:ext cx="755650" cy="304800"/>
          </a:xfrm>
          <a:prstGeom prst="rect">
            <a:avLst/>
          </a:prstGeom>
          <a:noFill/>
          <a:ln>
            <a:noFill/>
          </a:ln>
          <a:effectLs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fld id="{B0E0B616-0BDF-4663-95DA-911AC49F0033}" type="slidenum">
              <a:rPr lang="sv-SE" altLang="sv-SE" sz="1400">
                <a:solidFill>
                  <a:schemeClr val="bg1"/>
                </a:solidFill>
              </a:rPr>
              <a:pPr eaLnBrk="1" hangingPunct="1">
                <a:spcBef>
                  <a:spcPct val="50000"/>
                </a:spcBef>
              </a:pPr>
              <a:t>‹#›</a:t>
            </a:fld>
            <a:endParaRPr lang="sv-SE" altLang="sv-SE" sz="1400">
              <a:solidFill>
                <a:schemeClr val="bg1"/>
              </a:solidFill>
            </a:endParaRPr>
          </a:p>
        </p:txBody>
      </p:sp>
      <p:pic>
        <p:nvPicPr>
          <p:cNvPr id="4102" name="Picture 25" descr="Förslag sid 1 eng"/>
          <p:cNvPicPr>
            <a:picLocks noChangeAspect="1" noChangeArrowheads="1"/>
          </p:cNvPicPr>
          <p:nvPr userDrawn="1"/>
        </p:nvPicPr>
        <p:blipFill>
          <a:blip r:embed="rId15">
            <a:extLst>
              <a:ext uri="{28A0092B-C50C-407E-A947-70E740481C1C}">
                <a14:useLocalDpi xmlns:a14="http://schemas.microsoft.com/office/drawing/2010/main" val="0"/>
              </a:ext>
            </a:extLst>
          </a:blip>
          <a:srcRect t="86407" r="14476" b="169"/>
          <a:stretch>
            <a:fillRect/>
          </a:stretch>
        </p:blipFill>
        <p:spPr bwMode="auto">
          <a:xfrm>
            <a:off x="0" y="6156325"/>
            <a:ext cx="914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26"/>
          <p:cNvSpPr txBox="1">
            <a:spLocks noChangeArrowheads="1"/>
          </p:cNvSpPr>
          <p:nvPr userDrawn="1"/>
        </p:nvSpPr>
        <p:spPr bwMode="auto">
          <a:xfrm>
            <a:off x="4586288" y="6237288"/>
            <a:ext cx="4557712" cy="336550"/>
          </a:xfrm>
          <a:prstGeom prst="rect">
            <a:avLst/>
          </a:prstGeom>
          <a:noFill/>
          <a:ln>
            <a:noFill/>
          </a:ln>
          <a:effectLs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sv-SE" altLang="sv-SE" sz="1600" smtClean="0">
                <a:solidFill>
                  <a:schemeClr val="bg1"/>
                </a:solidFill>
              </a:rPr>
              <a:t>YELGIP workshop, Maribor, January 18th, 2011 </a:t>
            </a:r>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93" r:id="rId13"/>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Narrow" pitchFamily="34" charset="0"/>
        </a:defRPr>
      </a:lvl2pPr>
      <a:lvl3pPr algn="ctr" rtl="0" eaLnBrk="0" fontAlgn="base" hangingPunct="0">
        <a:spcBef>
          <a:spcPct val="0"/>
        </a:spcBef>
        <a:spcAft>
          <a:spcPct val="0"/>
        </a:spcAft>
        <a:defRPr sz="4000">
          <a:solidFill>
            <a:schemeClr val="tx2"/>
          </a:solidFill>
          <a:latin typeface="Arial Narrow" pitchFamily="34" charset="0"/>
        </a:defRPr>
      </a:lvl3pPr>
      <a:lvl4pPr algn="ctr" rtl="0" eaLnBrk="0" fontAlgn="base" hangingPunct="0">
        <a:spcBef>
          <a:spcPct val="0"/>
        </a:spcBef>
        <a:spcAft>
          <a:spcPct val="0"/>
        </a:spcAft>
        <a:defRPr sz="4000">
          <a:solidFill>
            <a:schemeClr val="tx2"/>
          </a:solidFill>
          <a:latin typeface="Arial Narrow" pitchFamily="34" charset="0"/>
        </a:defRPr>
      </a:lvl4pPr>
      <a:lvl5pPr algn="ctr" rtl="0" eaLnBrk="0" fontAlgn="base" hangingPunct="0">
        <a:spcBef>
          <a:spcPct val="0"/>
        </a:spcBef>
        <a:spcAft>
          <a:spcPct val="0"/>
        </a:spcAft>
        <a:defRPr sz="4000">
          <a:solidFill>
            <a:schemeClr val="tx2"/>
          </a:solidFill>
          <a:latin typeface="Arial Narrow" pitchFamily="34" charset="0"/>
        </a:defRPr>
      </a:lvl5pPr>
      <a:lvl6pPr marL="457200" algn="ctr" rtl="0" fontAlgn="base">
        <a:spcBef>
          <a:spcPct val="0"/>
        </a:spcBef>
        <a:spcAft>
          <a:spcPct val="0"/>
        </a:spcAft>
        <a:defRPr sz="4000">
          <a:solidFill>
            <a:schemeClr val="tx2"/>
          </a:solidFill>
          <a:latin typeface="Arial Narrow" pitchFamily="34" charset="0"/>
        </a:defRPr>
      </a:lvl6pPr>
      <a:lvl7pPr marL="914400" algn="ctr" rtl="0" fontAlgn="base">
        <a:spcBef>
          <a:spcPct val="0"/>
        </a:spcBef>
        <a:spcAft>
          <a:spcPct val="0"/>
        </a:spcAft>
        <a:defRPr sz="4000">
          <a:solidFill>
            <a:schemeClr val="tx2"/>
          </a:solidFill>
          <a:latin typeface="Arial Narrow" pitchFamily="34" charset="0"/>
        </a:defRPr>
      </a:lvl7pPr>
      <a:lvl8pPr marL="1371600" algn="ctr" rtl="0" fontAlgn="base">
        <a:spcBef>
          <a:spcPct val="0"/>
        </a:spcBef>
        <a:spcAft>
          <a:spcPct val="0"/>
        </a:spcAft>
        <a:defRPr sz="4000">
          <a:solidFill>
            <a:schemeClr val="tx2"/>
          </a:solidFill>
          <a:latin typeface="Arial Narrow" pitchFamily="34" charset="0"/>
        </a:defRPr>
      </a:lvl8pPr>
      <a:lvl9pPr marL="1828800" algn="ctr" rtl="0" fontAlgn="base">
        <a:spcBef>
          <a:spcPct val="0"/>
        </a:spcBef>
        <a:spcAft>
          <a:spcPct val="0"/>
        </a:spcAft>
        <a:defRPr sz="4000">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5123" name="Platshållare för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961CEF97-3BFB-4948-885A-054FB4B21F0A}" type="datetimeFigureOut">
              <a:rPr lang="sv-SE"/>
              <a:pPr>
                <a:defRPr/>
              </a:pPr>
              <a:t>2015-07-19</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282BB9A-F1CC-47A0-BE5E-F62A744502C6}" type="slidenum">
              <a:rPr lang="sv-SE" altLang="en-US"/>
              <a:pPr/>
              <a:t>‹#›</a:t>
            </a:fld>
            <a:endParaRPr lang="sv-SE" altLang="en-US"/>
          </a:p>
        </p:txBody>
      </p:sp>
    </p:spTree>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6147" name="Platshållare för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A065A009-F501-4B93-A652-D2AFD60DD3BA}" type="datetimeFigureOut">
              <a:rPr lang="sv-SE"/>
              <a:pPr>
                <a:defRPr/>
              </a:pPr>
              <a:t>2015-07-19</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05B5A57-1725-48A2-9A3E-9132B90EBA86}" type="slidenum">
              <a:rPr lang="sv-SE" altLang="en-US"/>
              <a:pPr/>
              <a:t>‹#›</a:t>
            </a:fld>
            <a:endParaRPr lang="sv-SE" altLang="en-US"/>
          </a:p>
        </p:txBody>
      </p:sp>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7171" name="Platshållare för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7FB3150E-3A27-4092-AFE8-FFC0A7A22F7E}" type="datetimeFigureOut">
              <a:rPr lang="sv-SE"/>
              <a:pPr>
                <a:defRPr/>
              </a:pPr>
              <a:t>2015-07-19</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7133AF7-2BE1-41F4-9AA7-306A50016C37}" type="slidenum">
              <a:rPr lang="sv-SE" altLang="en-US"/>
              <a:pPr/>
              <a:t>‹#›</a:t>
            </a:fld>
            <a:endParaRPr lang="sv-SE" altLang="en-US"/>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subTitle" idx="1"/>
          </p:nvPr>
        </p:nvSpPr>
        <p:spPr>
          <a:xfrm>
            <a:off x="1403350" y="4797425"/>
            <a:ext cx="6400800" cy="792163"/>
          </a:xfrm>
        </p:spPr>
        <p:txBody>
          <a:bodyPr/>
          <a:lstStyle/>
          <a:p>
            <a:pPr eaLnBrk="1" hangingPunct="1"/>
            <a:r>
              <a:rPr lang="en-US" altLang="sv-SE" sz="1800" smtClean="0"/>
              <a:t>Exchange New Orleans - Gothenburg</a:t>
            </a:r>
          </a:p>
        </p:txBody>
      </p:sp>
      <p:sp>
        <p:nvSpPr>
          <p:cNvPr id="9219" name="Rectangle 12"/>
          <p:cNvSpPr>
            <a:spLocks noChangeArrowheads="1"/>
          </p:cNvSpPr>
          <p:nvPr/>
        </p:nvSpPr>
        <p:spPr bwMode="auto">
          <a:xfrm>
            <a:off x="1403350" y="3716338"/>
            <a:ext cx="6400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sv-SE" sz="2400">
                <a:latin typeface="Arial Narrow" panose="020B0606020202030204" pitchFamily="34" charset="0"/>
              </a:rPr>
              <a:t>Bo Lind, Swedish Geotechnical Institute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971550" y="2205038"/>
            <a:ext cx="7632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v-SE" sz="2400" i="1"/>
              <a:t>“In order to address forthcoming climate changes and handle increased flow in the Göta River, greater understanding is required of the stability conditions along the entire Göta River. The funding is to be used for the improvement and production of landslide analyses and stability mapping along the Göta River.” </a:t>
            </a:r>
            <a:endParaRPr lang="sv-SE" altLang="sv-SE" sz="2400"/>
          </a:p>
        </p:txBody>
      </p:sp>
      <p:sp>
        <p:nvSpPr>
          <p:cNvPr id="33794" name="Rectangle 6"/>
          <p:cNvSpPr>
            <a:spLocks noChangeArrowheads="1"/>
          </p:cNvSpPr>
          <p:nvPr/>
        </p:nvSpPr>
        <p:spPr bwMode="auto">
          <a:xfrm>
            <a:off x="684213" y="787400"/>
            <a:ext cx="7489825" cy="792163"/>
          </a:xfrm>
          <a:prstGeom prst="rect">
            <a:avLst/>
          </a:prstGeom>
          <a:noFill/>
          <a:ln w="9525">
            <a:noFill/>
            <a:miter lim="800000"/>
            <a:headEnd/>
            <a:tailEnd/>
          </a:ln>
        </p:spPr>
        <p:txBody>
          <a:bodyPr anchor="ctr"/>
          <a:lstStyle/>
          <a:p>
            <a:pPr algn="ctr">
              <a:defRPr/>
            </a:pPr>
            <a:r>
              <a:rPr lang="sv-SE" altLang="sv-SE" sz="3200" dirty="0" err="1">
                <a:solidFill>
                  <a:schemeClr val="tx2"/>
                </a:solidFill>
                <a:latin typeface="+mn-lt"/>
              </a:rPr>
              <a:t>Mapping</a:t>
            </a:r>
            <a:r>
              <a:rPr lang="sv-SE" altLang="sv-SE" sz="3200" dirty="0">
                <a:solidFill>
                  <a:schemeClr val="tx2"/>
                </a:solidFill>
                <a:latin typeface="+mn-lt"/>
              </a:rPr>
              <a:t> </a:t>
            </a:r>
            <a:r>
              <a:rPr lang="sv-SE" altLang="sv-SE" sz="3200" dirty="0" err="1">
                <a:solidFill>
                  <a:schemeClr val="tx2"/>
                </a:solidFill>
                <a:latin typeface="+mn-lt"/>
              </a:rPr>
              <a:t>of</a:t>
            </a:r>
            <a:r>
              <a:rPr lang="sv-SE" altLang="sv-SE" sz="3200" dirty="0">
                <a:solidFill>
                  <a:schemeClr val="tx2"/>
                </a:solidFill>
                <a:latin typeface="+mn-lt"/>
              </a:rPr>
              <a:t> </a:t>
            </a:r>
            <a:r>
              <a:rPr lang="sv-SE" altLang="sv-SE" sz="3200" dirty="0" err="1">
                <a:solidFill>
                  <a:schemeClr val="tx2"/>
                </a:solidFill>
                <a:latin typeface="+mn-lt"/>
              </a:rPr>
              <a:t>landslide</a:t>
            </a:r>
            <a:r>
              <a:rPr lang="sv-SE" altLang="sv-SE" sz="3200" dirty="0">
                <a:solidFill>
                  <a:schemeClr val="tx2"/>
                </a:solidFill>
                <a:latin typeface="+mn-lt"/>
              </a:rPr>
              <a:t> risks - </a:t>
            </a:r>
            <a:r>
              <a:rPr lang="sv-SE" sz="3200" i="1" dirty="0">
                <a:solidFill>
                  <a:schemeClr val="tx2"/>
                </a:solidFill>
                <a:latin typeface="+mn-lt"/>
              </a:rPr>
              <a:t>The </a:t>
            </a:r>
            <a:r>
              <a:rPr lang="sv-SE" sz="3200" i="1" dirty="0" err="1">
                <a:solidFill>
                  <a:schemeClr val="tx2"/>
                </a:solidFill>
                <a:latin typeface="+mn-lt"/>
              </a:rPr>
              <a:t>Government's</a:t>
            </a:r>
            <a:r>
              <a:rPr lang="sv-SE" sz="3200" i="1" dirty="0">
                <a:solidFill>
                  <a:schemeClr val="tx2"/>
                </a:solidFill>
                <a:latin typeface="+mn-lt"/>
              </a:rPr>
              <a:t> </a:t>
            </a:r>
            <a:r>
              <a:rPr lang="sv-SE" sz="3200" i="1" dirty="0" err="1">
                <a:solidFill>
                  <a:schemeClr val="tx2"/>
                </a:solidFill>
                <a:latin typeface="+mn-lt"/>
              </a:rPr>
              <a:t>commission</a:t>
            </a:r>
            <a:r>
              <a:rPr lang="sv-SE" sz="3200" i="1" dirty="0">
                <a:solidFill>
                  <a:schemeClr val="tx2"/>
                </a:solidFill>
                <a:latin typeface="+mn-lt"/>
              </a:rPr>
              <a:t> </a:t>
            </a:r>
            <a:endParaRPr lang="sv-SE" altLang="sv-SE" sz="3200" dirty="0">
              <a:solidFill>
                <a:schemeClr val="tx2"/>
              </a:solidFill>
              <a:latin typeface="+mn-lt"/>
            </a:endParaRPr>
          </a:p>
        </p:txBody>
      </p:sp>
      <p:sp>
        <p:nvSpPr>
          <p:cNvPr id="4" name="Rektangel 3"/>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title"/>
          </p:nvPr>
        </p:nvSpPr>
        <p:spPr>
          <a:xfrm>
            <a:off x="1258888" y="188913"/>
            <a:ext cx="7489825" cy="792162"/>
          </a:xfrm>
          <a:noFill/>
        </p:spPr>
        <p:txBody>
          <a:bodyPr/>
          <a:lstStyle/>
          <a:p>
            <a:pPr eaLnBrk="1" hangingPunct="1"/>
            <a:r>
              <a:rPr lang="en-US" altLang="sv-SE" sz="3200" smtClean="0"/>
              <a:t>Landslides in a changing climate</a:t>
            </a:r>
          </a:p>
        </p:txBody>
      </p:sp>
      <p:sp>
        <p:nvSpPr>
          <p:cNvPr id="19459" name="Rectangle 7"/>
          <p:cNvSpPr>
            <a:spLocks noGrp="1" noChangeArrowheads="1"/>
          </p:cNvSpPr>
          <p:nvPr>
            <p:ph type="body" idx="1"/>
          </p:nvPr>
        </p:nvSpPr>
        <p:spPr>
          <a:xfrm>
            <a:off x="1331913" y="1125538"/>
            <a:ext cx="7272337" cy="5183187"/>
          </a:xfrm>
          <a:noFill/>
        </p:spPr>
        <p:txBody>
          <a:bodyPr/>
          <a:lstStyle/>
          <a:p>
            <a:pPr eaLnBrk="1" hangingPunct="1"/>
            <a:r>
              <a:rPr lang="en-US" altLang="sv-SE" sz="2400" smtClean="0"/>
              <a:t>Driving forces affected by:</a:t>
            </a:r>
          </a:p>
          <a:p>
            <a:pPr eaLnBrk="1" hangingPunct="1">
              <a:buFont typeface="Wingdings" panose="05000000000000000000" pitchFamily="2" charset="2"/>
              <a:buChar char="Ø"/>
            </a:pPr>
            <a:r>
              <a:rPr lang="en-US" altLang="sv-SE" sz="2400" smtClean="0"/>
              <a:t>Increased groundwater pressure – </a:t>
            </a:r>
            <a:r>
              <a:rPr lang="en-US" altLang="sv-SE" sz="2400" i="1" smtClean="0"/>
              <a:t>climate related</a:t>
            </a:r>
          </a:p>
          <a:p>
            <a:pPr eaLnBrk="1" hangingPunct="1">
              <a:buFont typeface="Wingdings" panose="05000000000000000000" pitchFamily="2" charset="2"/>
              <a:buChar char="Ø"/>
            </a:pPr>
            <a:r>
              <a:rPr lang="en-US" altLang="sv-SE" sz="2400" smtClean="0"/>
              <a:t>Flow and river erosion – </a:t>
            </a:r>
            <a:r>
              <a:rPr lang="en-US" altLang="sv-SE" sz="2400" i="1" smtClean="0"/>
              <a:t>climate related</a:t>
            </a:r>
          </a:p>
          <a:p>
            <a:pPr eaLnBrk="1" hangingPunct="1">
              <a:buFont typeface="Wingdings" panose="05000000000000000000" pitchFamily="2" charset="2"/>
              <a:buChar char="Ø"/>
            </a:pPr>
            <a:r>
              <a:rPr lang="en-US" altLang="sv-SE" sz="2400" smtClean="0"/>
              <a:t>Loading by houses and infrastructure – </a:t>
            </a:r>
            <a:r>
              <a:rPr lang="en-US" altLang="sv-SE" sz="2400" i="1" smtClean="0"/>
              <a:t>development</a:t>
            </a:r>
          </a:p>
          <a:p>
            <a:pPr eaLnBrk="1" hangingPunct="1"/>
            <a:endParaRPr lang="en-US" altLang="sv-SE" sz="2400" i="1" smtClean="0"/>
          </a:p>
          <a:p>
            <a:pPr eaLnBrk="1" hangingPunct="1"/>
            <a:endParaRPr lang="en-US" altLang="sv-SE" sz="2400" smtClean="0">
              <a:latin typeface="Arial" panose="020B0604020202020204" pitchFamily="34" charset="0"/>
            </a:endParaRPr>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3749675"/>
            <a:ext cx="280828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descr="C:\Users\hantob\AppData\Local\Microsoft\Windows\Temporary Internet Files\Content.IE5\OIA46637\MC90031892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3394075"/>
            <a:ext cx="280828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Bild 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557338"/>
            <a:ext cx="3328988"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Lab-Inga-Ma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063" y="3213100"/>
            <a:ext cx="37433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188913"/>
            <a:ext cx="3527425"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Text Box 10"/>
          <p:cNvSpPr txBox="1">
            <a:spLocks noChangeArrowheads="1"/>
          </p:cNvSpPr>
          <p:nvPr/>
        </p:nvSpPr>
        <p:spPr bwMode="auto">
          <a:xfrm>
            <a:off x="684213" y="438150"/>
            <a:ext cx="4254500" cy="1066800"/>
          </a:xfrm>
          <a:prstGeom prst="rect">
            <a:avLst/>
          </a:prstGeom>
          <a:noFill/>
          <a:ln>
            <a:noFill/>
          </a:ln>
          <a:effectLst/>
          <a:extLst/>
        </p:spPr>
        <p:txBody>
          <a:bodyPr>
            <a:spAutoFit/>
          </a:bodyPr>
          <a:lstStyle/>
          <a:p>
            <a:pPr>
              <a:defRPr/>
            </a:pPr>
            <a:r>
              <a:rPr lang="sv-SE" altLang="sv-SE" sz="3200" dirty="0" err="1">
                <a:solidFill>
                  <a:schemeClr val="accent2"/>
                </a:solidFill>
                <a:latin typeface="+mn-lt"/>
              </a:rPr>
              <a:t>Field</a:t>
            </a:r>
            <a:r>
              <a:rPr lang="sv-SE" altLang="sv-SE" sz="3200" dirty="0">
                <a:solidFill>
                  <a:schemeClr val="accent2"/>
                </a:solidFill>
                <a:latin typeface="+mn-lt"/>
              </a:rPr>
              <a:t> and </a:t>
            </a:r>
            <a:r>
              <a:rPr lang="sv-SE" altLang="sv-SE" sz="3200" dirty="0" err="1">
                <a:solidFill>
                  <a:schemeClr val="accent2"/>
                </a:solidFill>
                <a:latin typeface="+mn-lt"/>
              </a:rPr>
              <a:t>laboratory</a:t>
            </a:r>
            <a:r>
              <a:rPr lang="sv-SE" altLang="sv-SE" sz="3200" dirty="0">
                <a:solidFill>
                  <a:schemeClr val="accent2"/>
                </a:solidFill>
                <a:latin typeface="+mn-lt"/>
              </a:rPr>
              <a:t> </a:t>
            </a:r>
            <a:r>
              <a:rPr lang="sv-SE" altLang="sv-SE" sz="3200" dirty="0" err="1">
                <a:solidFill>
                  <a:schemeClr val="accent2"/>
                </a:solidFill>
                <a:latin typeface="+mn-lt"/>
              </a:rPr>
              <a:t>investigations</a:t>
            </a:r>
            <a:endParaRPr lang="sv-SE" altLang="sv-SE" sz="3200" dirty="0">
              <a:solidFill>
                <a:schemeClr val="accent2"/>
              </a:solidFill>
              <a:latin typeface="+mn-lt"/>
            </a:endParaRPr>
          </a:p>
        </p:txBody>
      </p:sp>
      <p:sp>
        <p:nvSpPr>
          <p:cNvPr id="6" name="Rektangel 5"/>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2048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363" y="123825"/>
            <a:ext cx="440690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4437063" y="3219450"/>
            <a:ext cx="27146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FontTx/>
              <a:buChar char="•"/>
            </a:pPr>
            <a:endParaRPr lang="sv-SE" altLang="sv-SE" sz="2400">
              <a:latin typeface="Arial Narrow" panose="020B0606020202030204" pitchFamily="34" charset="0"/>
            </a:endParaRPr>
          </a:p>
        </p:txBody>
      </p:sp>
      <p:sp>
        <p:nvSpPr>
          <p:cNvPr id="21507" name="Rectangle 3"/>
          <p:cNvSpPr>
            <a:spLocks noGrp="1" noChangeArrowheads="1"/>
          </p:cNvSpPr>
          <p:nvPr>
            <p:ph type="body" idx="1"/>
          </p:nvPr>
        </p:nvSpPr>
        <p:spPr>
          <a:xfrm>
            <a:off x="1227138" y="1027113"/>
            <a:ext cx="6337300" cy="5181600"/>
          </a:xfrm>
          <a:noFill/>
        </p:spPr>
        <p:txBody>
          <a:bodyPr/>
          <a:lstStyle/>
          <a:p>
            <a:pPr eaLnBrk="1" hangingPunct="1"/>
            <a:r>
              <a:rPr lang="en-US" altLang="sv-SE" sz="2400" smtClean="0"/>
              <a:t>Extension of quick clays</a:t>
            </a:r>
          </a:p>
          <a:p>
            <a:pPr eaLnBrk="1" hangingPunct="1"/>
            <a:r>
              <a:rPr lang="en-US" altLang="sv-SE" sz="2400" smtClean="0"/>
              <a:t>Geometry of the river</a:t>
            </a:r>
          </a:p>
          <a:p>
            <a:pPr eaLnBrk="1" hangingPunct="1"/>
            <a:r>
              <a:rPr lang="en-US" altLang="sv-SE" sz="2400" smtClean="0"/>
              <a:t>Groundwater modelling</a:t>
            </a:r>
          </a:p>
          <a:p>
            <a:pPr eaLnBrk="1" hangingPunct="1"/>
            <a:r>
              <a:rPr lang="en-US" altLang="sv-SE" sz="2400" smtClean="0"/>
              <a:t>Erosion</a:t>
            </a:r>
          </a:p>
          <a:p>
            <a:pPr eaLnBrk="1" hangingPunct="1"/>
            <a:r>
              <a:rPr lang="en-US" altLang="sv-SE" sz="2400" smtClean="0"/>
              <a:t>Consequences</a:t>
            </a:r>
          </a:p>
          <a:p>
            <a:pPr eaLnBrk="1" hangingPunct="1"/>
            <a:endParaRPr lang="en-US" altLang="sv-SE" sz="2400" smtClean="0"/>
          </a:p>
          <a:p>
            <a:pPr eaLnBrk="1" hangingPunct="1"/>
            <a:endParaRPr lang="en-US" altLang="sv-SE" sz="2400" smtClean="0"/>
          </a:p>
        </p:txBody>
      </p:sp>
      <p:sp>
        <p:nvSpPr>
          <p:cNvPr id="10244" name="Rectangle 4"/>
          <p:cNvSpPr>
            <a:spLocks noGrp="1" noChangeArrowheads="1"/>
          </p:cNvSpPr>
          <p:nvPr>
            <p:ph type="title"/>
          </p:nvPr>
        </p:nvSpPr>
        <p:spPr>
          <a:xfrm>
            <a:off x="1152525" y="115888"/>
            <a:ext cx="7885113" cy="792162"/>
          </a:xfrm>
        </p:spPr>
        <p:txBody>
          <a:bodyPr/>
          <a:lstStyle/>
          <a:p>
            <a:pPr eaLnBrk="1" hangingPunct="1">
              <a:defRPr/>
            </a:pPr>
            <a:r>
              <a:rPr lang="en-US" altLang="sv-SE" sz="3200" dirty="0" smtClean="0">
                <a:latin typeface="+mn-lt"/>
              </a:rPr>
              <a:t>Methodology</a:t>
            </a:r>
          </a:p>
        </p:txBody>
      </p:sp>
      <p:sp>
        <p:nvSpPr>
          <p:cNvPr id="21509" name="Text Box 7"/>
          <p:cNvSpPr txBox="1">
            <a:spLocks noChangeArrowheads="1"/>
          </p:cNvSpPr>
          <p:nvPr/>
        </p:nvSpPr>
        <p:spPr bwMode="auto">
          <a:xfrm>
            <a:off x="7885113" y="4292600"/>
            <a:ext cx="11191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sz="800" b="1"/>
              <a:t>Bild: Sjöfartsverket</a:t>
            </a:r>
          </a:p>
        </p:txBody>
      </p:sp>
      <p:pic>
        <p:nvPicPr>
          <p:cNvPr id="21510" name="Picture 6" descr="Sjöfartsverket Farled i Göta äl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9700" y="1628775"/>
            <a:ext cx="3924300" cy="2647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10" descr="ESRI"/>
          <p:cNvPicPr>
            <a:picLocks noChangeAspect="1" noChangeArrowheads="1"/>
          </p:cNvPicPr>
          <p:nvPr/>
        </p:nvPicPr>
        <p:blipFill>
          <a:blip r:embed="rId3" cstate="print">
            <a:extLst>
              <a:ext uri="{28A0092B-C50C-407E-A947-70E740481C1C}">
                <a14:useLocalDpi xmlns:a14="http://schemas.microsoft.com/office/drawing/2010/main" val="0"/>
              </a:ext>
            </a:extLst>
          </a:blip>
          <a:srcRect l="18295" r="15948"/>
          <a:stretch>
            <a:fillRect/>
          </a:stretch>
        </p:blipFill>
        <p:spPr bwMode="auto">
          <a:xfrm>
            <a:off x="1227138" y="3430588"/>
            <a:ext cx="3360737"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11"/>
          <p:cNvSpPr>
            <a:spLocks noChangeArrowheads="1"/>
          </p:cNvSpPr>
          <p:nvPr/>
        </p:nvSpPr>
        <p:spPr bwMode="auto">
          <a:xfrm>
            <a:off x="4740275" y="4292600"/>
            <a:ext cx="24479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sv-SE" sz="1400"/>
              <a:t>Life</a:t>
            </a:r>
          </a:p>
          <a:p>
            <a:pPr eaLnBrk="1" hangingPunct="1"/>
            <a:r>
              <a:rPr lang="en-US" altLang="sv-SE" sz="1400"/>
              <a:t>Buildings</a:t>
            </a:r>
          </a:p>
          <a:p>
            <a:pPr eaLnBrk="1" hangingPunct="1"/>
            <a:r>
              <a:rPr lang="en-US" altLang="sv-SE" sz="1400"/>
              <a:t>Industry</a:t>
            </a:r>
          </a:p>
          <a:p>
            <a:pPr eaLnBrk="1" hangingPunct="1"/>
            <a:r>
              <a:rPr lang="en-US" altLang="sv-SE" sz="1400"/>
              <a:t>Energy supply</a:t>
            </a:r>
          </a:p>
          <a:p>
            <a:pPr eaLnBrk="1" hangingPunct="1"/>
            <a:r>
              <a:rPr lang="en-US" altLang="sv-SE" sz="1400"/>
              <a:t>Water supply</a:t>
            </a:r>
          </a:p>
          <a:p>
            <a:pPr eaLnBrk="1" hangingPunct="1"/>
            <a:r>
              <a:rPr lang="en-US" altLang="sv-SE" sz="1400"/>
              <a:t>Roads and railroads</a:t>
            </a:r>
          </a:p>
          <a:p>
            <a:pPr eaLnBrk="1" hangingPunct="1"/>
            <a:r>
              <a:rPr lang="en-US" altLang="sv-SE" sz="1400"/>
              <a:t>Shipping</a:t>
            </a:r>
          </a:p>
          <a:p>
            <a:pPr eaLnBrk="1" hangingPunct="1"/>
            <a:r>
              <a:rPr lang="en-US" altLang="sv-SE" sz="1400"/>
              <a:t>Contaminated sediments</a:t>
            </a:r>
          </a:p>
        </p:txBody>
      </p:sp>
      <p:sp>
        <p:nvSpPr>
          <p:cNvPr id="9" name="Rektangel 8"/>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85800" y="3810000"/>
            <a:ext cx="77724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endParaRPr lang="sv-SE" altLang="sv-SE" sz="3200">
              <a:latin typeface="Arial Narrow" panose="020B0606020202030204" pitchFamily="34" charset="0"/>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66800"/>
            <a:ext cx="878522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Grp="1" noChangeArrowheads="1"/>
          </p:cNvSpPr>
          <p:nvPr>
            <p:ph type="title"/>
          </p:nvPr>
        </p:nvSpPr>
        <p:spPr>
          <a:xfrm>
            <a:off x="381000" y="152400"/>
            <a:ext cx="7772400" cy="1143000"/>
          </a:xfrm>
        </p:spPr>
        <p:txBody>
          <a:bodyPr/>
          <a:lstStyle/>
          <a:p>
            <a:pPr eaLnBrk="1" hangingPunct="1"/>
            <a:r>
              <a:rPr lang="sv-SE" altLang="sv-SE" smtClean="0"/>
              <a:t>Stability calculation</a:t>
            </a:r>
          </a:p>
        </p:txBody>
      </p:sp>
      <p:sp>
        <p:nvSpPr>
          <p:cNvPr id="5" name="Rektangel 4"/>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12994"/>
                                        </p:tgtEl>
                                        <p:attrNameLst>
                                          <p:attrName>style.visibility</p:attrName>
                                        </p:attrNameLst>
                                      </p:cBhvr>
                                      <p:to>
                                        <p:strVal val="visible"/>
                                      </p:to>
                                    </p:set>
                                  </p:childTnLst>
                                  <p:subTnLst>
                                    <p:animClr clrSpc="rgb" dir="cw">
                                      <p:cBhvr override="childStyle">
                                        <p:cTn dur="1" fill="hold" display="0" masterRel="nextClick" afterEffect="1"/>
                                        <p:tgtEl>
                                          <p:spTgt spid="212994"/>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http://gisdb/gotaalv/ESRI.ArcGIS.ADF.Web.MimeImage.ashx?ImgID=d41981f4db5b4aaaa5624df74f665c50&amp;CacheTime=1&amp;kc=1"/>
          <p:cNvPicPr>
            <a:picLocks noChangeAspect="1" noChangeArrowheads="1"/>
          </p:cNvPicPr>
          <p:nvPr/>
        </p:nvPicPr>
        <p:blipFill>
          <a:blip r:embed="rId2">
            <a:extLst>
              <a:ext uri="{28A0092B-C50C-407E-A947-70E740481C1C}">
                <a14:useLocalDpi xmlns:a14="http://schemas.microsoft.com/office/drawing/2010/main" val="0"/>
              </a:ext>
            </a:extLst>
          </a:blip>
          <a:srcRect l="28358" t="20035" r="-7173" b="23853"/>
          <a:stretch>
            <a:fillRect/>
          </a:stretch>
        </p:blipFill>
        <p:spPr bwMode="auto">
          <a:xfrm>
            <a:off x="1201738" y="919163"/>
            <a:ext cx="3154362"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ruta 13"/>
          <p:cNvSpPr txBox="1"/>
          <p:nvPr/>
        </p:nvSpPr>
        <p:spPr>
          <a:xfrm>
            <a:off x="981075" y="188913"/>
            <a:ext cx="3398838" cy="584200"/>
          </a:xfrm>
          <a:prstGeom prst="rect">
            <a:avLst/>
          </a:prstGeom>
          <a:noFill/>
        </p:spPr>
        <p:txBody>
          <a:bodyPr>
            <a:spAutoFit/>
          </a:bodyPr>
          <a:lstStyle/>
          <a:p>
            <a:pPr algn="ctr" fontAlgn="auto">
              <a:spcBef>
                <a:spcPts val="0"/>
              </a:spcBef>
              <a:spcAft>
                <a:spcPts val="0"/>
              </a:spcAft>
              <a:defRPr/>
            </a:pPr>
            <a:r>
              <a:rPr lang="en-US" sz="3200" dirty="0">
                <a:solidFill>
                  <a:schemeClr val="tx2"/>
                </a:solidFill>
                <a:latin typeface="+mj-lt"/>
              </a:rPr>
              <a:t>probability</a:t>
            </a:r>
          </a:p>
        </p:txBody>
      </p:sp>
      <p:sp>
        <p:nvSpPr>
          <p:cNvPr id="23556" name="textruta 3"/>
          <p:cNvSpPr txBox="1">
            <a:spLocks noChangeArrowheads="1"/>
          </p:cNvSpPr>
          <p:nvPr/>
        </p:nvSpPr>
        <p:spPr bwMode="auto">
          <a:xfrm>
            <a:off x="2411413" y="1389063"/>
            <a:ext cx="2520950" cy="101600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sv-SE"/>
              <a:t>Statistical analysis</a:t>
            </a:r>
          </a:p>
          <a:p>
            <a:pPr eaLnBrk="1" hangingPunct="1"/>
            <a:r>
              <a:rPr lang="en-US" altLang="sv-SE" sz="1400">
                <a:cs typeface="Arial" panose="020B0604020202020204" pitchFamily="34" charset="0"/>
              </a:rPr>
              <a:t>Stability factor</a:t>
            </a:r>
          </a:p>
          <a:p>
            <a:pPr eaLnBrk="1" hangingPunct="1"/>
            <a:r>
              <a:rPr lang="en-US" altLang="sv-SE" sz="1400">
                <a:cs typeface="Arial" panose="020B0604020202020204" pitchFamily="34" charset="0"/>
              </a:rPr>
              <a:t>Amount of data</a:t>
            </a:r>
          </a:p>
          <a:p>
            <a:pPr eaLnBrk="1" hangingPunct="1"/>
            <a:r>
              <a:rPr lang="en-US" altLang="sv-SE" sz="1400">
                <a:cs typeface="Arial" panose="020B0604020202020204" pitchFamily="34" charset="0"/>
              </a:rPr>
              <a:t>Uncertainty</a:t>
            </a:r>
            <a:endParaRPr lang="en-US" altLang="sv-SE" sz="1400">
              <a:solidFill>
                <a:schemeClr val="tx2"/>
              </a:solidFill>
              <a:cs typeface="Arial" panose="020B0604020202020204" pitchFamily="34" charset="0"/>
            </a:endParaRPr>
          </a:p>
        </p:txBody>
      </p:sp>
      <p:pic>
        <p:nvPicPr>
          <p:cNvPr id="23557" name="Picture 41" descr="GÄU-7"/>
          <p:cNvPicPr>
            <a:picLocks noChangeAspect="1" noChangeArrowheads="1"/>
          </p:cNvPicPr>
          <p:nvPr/>
        </p:nvPicPr>
        <p:blipFill>
          <a:blip r:embed="rId3">
            <a:extLst>
              <a:ext uri="{28A0092B-C50C-407E-A947-70E740481C1C}">
                <a14:useLocalDpi xmlns:a14="http://schemas.microsoft.com/office/drawing/2010/main" val="0"/>
              </a:ext>
            </a:extLst>
          </a:blip>
          <a:srcRect l="35573" t="70213" r="35573"/>
          <a:stretch>
            <a:fillRect/>
          </a:stretch>
        </p:blipFill>
        <p:spPr bwMode="auto">
          <a:xfrm>
            <a:off x="5219700" y="874713"/>
            <a:ext cx="3570288"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32"/>
          <p:cNvSpPr txBox="1">
            <a:spLocks noChangeArrowheads="1"/>
          </p:cNvSpPr>
          <p:nvPr/>
        </p:nvSpPr>
        <p:spPr bwMode="auto">
          <a:xfrm>
            <a:off x="4724400" y="139700"/>
            <a:ext cx="42148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sv-SE" sz="3200">
                <a:solidFill>
                  <a:schemeClr val="tx2"/>
                </a:solidFill>
                <a:latin typeface="Arial Narrow" panose="020B0606020202030204" pitchFamily="34" charset="0"/>
              </a:rPr>
              <a:t>consequence</a:t>
            </a:r>
          </a:p>
        </p:txBody>
      </p:sp>
      <p:sp>
        <p:nvSpPr>
          <p:cNvPr id="23559" name="Text Box 7"/>
          <p:cNvSpPr txBox="1">
            <a:spLocks noChangeArrowheads="1"/>
          </p:cNvSpPr>
          <p:nvPr/>
        </p:nvSpPr>
        <p:spPr bwMode="auto">
          <a:xfrm>
            <a:off x="6391275" y="1389063"/>
            <a:ext cx="2557463" cy="230822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a:t>Valuation/Calculation</a:t>
            </a:r>
          </a:p>
          <a:p>
            <a:pPr eaLnBrk="1" hangingPunct="1"/>
            <a:r>
              <a:rPr lang="en-US" altLang="sv-SE" sz="1400"/>
              <a:t>Life</a:t>
            </a:r>
          </a:p>
          <a:p>
            <a:pPr eaLnBrk="1" hangingPunct="1"/>
            <a:r>
              <a:rPr lang="en-US" altLang="sv-SE" sz="1400"/>
              <a:t>Buildings</a:t>
            </a:r>
          </a:p>
          <a:p>
            <a:pPr eaLnBrk="1" hangingPunct="1"/>
            <a:r>
              <a:rPr lang="en-US" altLang="sv-SE" sz="1400"/>
              <a:t>Industry</a:t>
            </a:r>
          </a:p>
          <a:p>
            <a:pPr eaLnBrk="1" hangingPunct="1"/>
            <a:r>
              <a:rPr lang="en-US" altLang="sv-SE" sz="1400"/>
              <a:t>Energy supply</a:t>
            </a:r>
          </a:p>
          <a:p>
            <a:pPr eaLnBrk="1" hangingPunct="1"/>
            <a:r>
              <a:rPr lang="en-US" altLang="sv-SE" sz="1400"/>
              <a:t>Water supply</a:t>
            </a:r>
          </a:p>
          <a:p>
            <a:pPr eaLnBrk="1" hangingPunct="1"/>
            <a:r>
              <a:rPr lang="en-US" altLang="sv-SE" sz="1400"/>
              <a:t>Roads and railroads</a:t>
            </a:r>
          </a:p>
          <a:p>
            <a:pPr eaLnBrk="1" hangingPunct="1"/>
            <a:r>
              <a:rPr lang="en-US" altLang="sv-SE" sz="1400"/>
              <a:t>Shipping</a:t>
            </a:r>
          </a:p>
          <a:p>
            <a:pPr eaLnBrk="1" hangingPunct="1"/>
            <a:r>
              <a:rPr lang="en-US" altLang="sv-SE" sz="1400"/>
              <a:t>Contaminated sediments</a:t>
            </a:r>
          </a:p>
          <a:p>
            <a:pPr eaLnBrk="1" hangingPunct="1"/>
            <a:endParaRPr lang="sv-SE" altLang="sv-SE" sz="1400"/>
          </a:p>
        </p:txBody>
      </p:sp>
      <p:sp>
        <p:nvSpPr>
          <p:cNvPr id="9" name="Vänster-höger 8"/>
          <p:cNvSpPr/>
          <p:nvPr/>
        </p:nvSpPr>
        <p:spPr>
          <a:xfrm>
            <a:off x="4275138" y="2767013"/>
            <a:ext cx="896937" cy="4841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1" name="Ned 20"/>
          <p:cNvSpPr/>
          <p:nvPr/>
        </p:nvSpPr>
        <p:spPr>
          <a:xfrm>
            <a:off x="4492625" y="3429000"/>
            <a:ext cx="485775" cy="7540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3562" name="Rectangle 2"/>
          <p:cNvSpPr>
            <a:spLocks noChangeArrowheads="1"/>
          </p:cNvSpPr>
          <p:nvPr/>
        </p:nvSpPr>
        <p:spPr bwMode="auto">
          <a:xfrm>
            <a:off x="3751263" y="4581525"/>
            <a:ext cx="19446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sv-SE" sz="3200" b="1">
                <a:latin typeface="Arial Unicode MS" panose="020B0604020202020204" pitchFamily="34" charset="-128"/>
              </a:rPr>
              <a:t>Level of risk</a:t>
            </a:r>
          </a:p>
        </p:txBody>
      </p:sp>
      <p:sp>
        <p:nvSpPr>
          <p:cNvPr id="13" name="Rektangel 12"/>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53988"/>
            <a:ext cx="78486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77800"/>
            <a:ext cx="837406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tshållare för innehåll 2"/>
          <p:cNvSpPr>
            <a:spLocks/>
          </p:cNvSpPr>
          <p:nvPr/>
        </p:nvSpPr>
        <p:spPr bwMode="auto">
          <a:xfrm>
            <a:off x="1116013" y="1149350"/>
            <a:ext cx="7775575" cy="5689600"/>
          </a:xfrm>
          <a:prstGeom prst="rect">
            <a:avLst/>
          </a:prstGeom>
          <a:noFill/>
          <a:ln>
            <a:noFill/>
          </a:ln>
          <a:effectLs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Aft>
                <a:spcPct val="15000"/>
              </a:spcAft>
              <a:buFont typeface="Wingdings" pitchFamily="2" charset="2"/>
              <a:buNone/>
              <a:defRPr/>
            </a:pPr>
            <a:r>
              <a:rPr lang="en-US" altLang="sv-SE" sz="2400" b="1" dirty="0" smtClean="0">
                <a:latin typeface="Arial Narrow" pitchFamily="34" charset="0"/>
              </a:rPr>
              <a:t>Current conditions: </a:t>
            </a:r>
          </a:p>
          <a:p>
            <a:pPr eaLnBrk="1" hangingPunct="1">
              <a:spcAft>
                <a:spcPct val="15000"/>
              </a:spcAft>
              <a:buFont typeface="Wingdings" pitchFamily="2" charset="2"/>
              <a:buNone/>
              <a:defRPr/>
            </a:pPr>
            <a:r>
              <a:rPr lang="en-US" altLang="sv-SE" sz="2400" dirty="0" smtClean="0">
                <a:latin typeface="Arial Narrow" pitchFamily="34" charset="0"/>
              </a:rPr>
              <a:t>- Many areas with high risk (red)</a:t>
            </a:r>
            <a:endParaRPr lang="en-US" altLang="sv-SE" sz="800" dirty="0" smtClean="0">
              <a:latin typeface="Arial Narrow" pitchFamily="34" charset="0"/>
            </a:endParaRPr>
          </a:p>
          <a:p>
            <a:pPr eaLnBrk="1" hangingPunct="1">
              <a:lnSpc>
                <a:spcPct val="80000"/>
              </a:lnSpc>
              <a:spcBef>
                <a:spcPct val="20000"/>
              </a:spcBef>
              <a:buFont typeface="Wingdings" pitchFamily="2" charset="2"/>
              <a:buNone/>
              <a:defRPr/>
            </a:pPr>
            <a:r>
              <a:rPr lang="en-US" altLang="sv-SE" sz="2400" dirty="0" smtClean="0">
                <a:latin typeface="Arial Narrow" pitchFamily="34" charset="0"/>
              </a:rPr>
              <a:t>- High risk also in built-up areas</a:t>
            </a:r>
            <a:endParaRPr lang="en-US" altLang="sv-SE" sz="2400" dirty="0" smtClean="0">
              <a:latin typeface="+mn-lt"/>
            </a:endParaRPr>
          </a:p>
          <a:p>
            <a:pPr eaLnBrk="1" hangingPunct="1">
              <a:lnSpc>
                <a:spcPct val="80000"/>
              </a:lnSpc>
              <a:spcBef>
                <a:spcPct val="20000"/>
              </a:spcBef>
              <a:defRPr/>
            </a:pPr>
            <a:r>
              <a:rPr lang="en-US" altLang="sv-SE" sz="2400" dirty="0" smtClean="0">
                <a:latin typeface="+mn-lt"/>
              </a:rPr>
              <a:t>- </a:t>
            </a:r>
            <a:r>
              <a:rPr lang="en-US" sz="2400" dirty="0" smtClean="0">
                <a:latin typeface="+mn-lt"/>
              </a:rPr>
              <a:t>Large areas with poor stability closest to the river and conditions for large landslides</a:t>
            </a:r>
            <a:endParaRPr lang="en-US" altLang="sv-SE" sz="2400" dirty="0" smtClean="0">
              <a:latin typeface="+mn-lt"/>
            </a:endParaRPr>
          </a:p>
          <a:p>
            <a:pPr eaLnBrk="1" hangingPunct="1">
              <a:lnSpc>
                <a:spcPct val="80000"/>
              </a:lnSpc>
              <a:spcBef>
                <a:spcPct val="20000"/>
              </a:spcBef>
              <a:buFont typeface="Wingdings" pitchFamily="2" charset="2"/>
              <a:buNone/>
              <a:defRPr/>
            </a:pPr>
            <a:endParaRPr lang="en-US" altLang="sv-SE" sz="800" dirty="0" smtClean="0">
              <a:latin typeface="Arial Narrow" pitchFamily="34" charset="0"/>
            </a:endParaRPr>
          </a:p>
          <a:p>
            <a:pPr eaLnBrk="1" hangingPunct="1">
              <a:lnSpc>
                <a:spcPct val="80000"/>
              </a:lnSpc>
              <a:spcBef>
                <a:spcPct val="20000"/>
              </a:spcBef>
              <a:buFontTx/>
              <a:buChar char="-"/>
              <a:defRPr/>
            </a:pPr>
            <a:endParaRPr lang="en-US" altLang="sv-SE" sz="1200" dirty="0" smtClean="0">
              <a:latin typeface="Arial Narrow" pitchFamily="34" charset="0"/>
            </a:endParaRPr>
          </a:p>
          <a:p>
            <a:pPr eaLnBrk="1" hangingPunct="1">
              <a:lnSpc>
                <a:spcPct val="80000"/>
              </a:lnSpc>
              <a:spcBef>
                <a:spcPct val="20000"/>
              </a:spcBef>
              <a:buFont typeface="Wingdings" pitchFamily="2" charset="2"/>
              <a:buNone/>
              <a:defRPr/>
            </a:pPr>
            <a:r>
              <a:rPr lang="en-US" altLang="sv-SE" sz="2400" b="1" dirty="0" smtClean="0">
                <a:latin typeface="Arial Narrow" pitchFamily="34" charset="0"/>
              </a:rPr>
              <a:t>Future conditions:</a:t>
            </a:r>
          </a:p>
          <a:p>
            <a:pPr eaLnBrk="1" hangingPunct="1">
              <a:lnSpc>
                <a:spcPct val="80000"/>
              </a:lnSpc>
              <a:spcBef>
                <a:spcPct val="20000"/>
              </a:spcBef>
              <a:buFontTx/>
              <a:buChar char="-"/>
              <a:defRPr/>
            </a:pPr>
            <a:r>
              <a:rPr lang="en-US" altLang="sv-SE" sz="2400" dirty="0" smtClean="0">
                <a:latin typeface="Arial Narrow" pitchFamily="34" charset="0"/>
              </a:rPr>
              <a:t> </a:t>
            </a:r>
            <a:r>
              <a:rPr lang="en-US" sz="2400" dirty="0" smtClean="0">
                <a:latin typeface="+mn-lt"/>
              </a:rPr>
              <a:t>Climate change means that the risks increase </a:t>
            </a:r>
          </a:p>
          <a:p>
            <a:pPr eaLnBrk="1" hangingPunct="1">
              <a:lnSpc>
                <a:spcPct val="80000"/>
              </a:lnSpc>
              <a:spcBef>
                <a:spcPct val="20000"/>
              </a:spcBef>
              <a:buFontTx/>
              <a:buChar char="-"/>
              <a:defRPr/>
            </a:pPr>
            <a:r>
              <a:rPr lang="en-US" sz="2400" dirty="0" smtClean="0">
                <a:latin typeface="+mn-lt"/>
              </a:rPr>
              <a:t> The area with the highest risk level (red) increases 10%</a:t>
            </a:r>
            <a:endParaRPr lang="en-US" altLang="sv-SE" sz="2400" dirty="0" smtClean="0">
              <a:latin typeface="+mn-lt"/>
            </a:endParaRPr>
          </a:p>
          <a:p>
            <a:pPr eaLnBrk="1" hangingPunct="1">
              <a:lnSpc>
                <a:spcPct val="80000"/>
              </a:lnSpc>
              <a:spcBef>
                <a:spcPct val="20000"/>
              </a:spcBef>
              <a:buFontTx/>
              <a:buChar char="-"/>
              <a:defRPr/>
            </a:pPr>
            <a:r>
              <a:rPr lang="en-US" sz="2400" dirty="0" smtClean="0">
                <a:latin typeface="+mn-lt"/>
              </a:rPr>
              <a:t> The probability of landslides further increases in high-risk areas - unless action is taken</a:t>
            </a:r>
            <a:endParaRPr lang="en-US" altLang="sv-SE" sz="2400" dirty="0" smtClean="0">
              <a:latin typeface="+mn-lt"/>
            </a:endParaRPr>
          </a:p>
          <a:p>
            <a:pPr eaLnBrk="1" hangingPunct="1">
              <a:spcAft>
                <a:spcPct val="15000"/>
              </a:spcAft>
              <a:defRPr/>
            </a:pPr>
            <a:endParaRPr lang="en-US" altLang="sv-SE" sz="2400" dirty="0" smtClean="0">
              <a:latin typeface="Arial Narrow" pitchFamily="34" charset="0"/>
            </a:endParaRPr>
          </a:p>
          <a:p>
            <a:pPr eaLnBrk="1" hangingPunct="1">
              <a:spcAft>
                <a:spcPct val="15000"/>
              </a:spcAft>
              <a:defRPr/>
            </a:pPr>
            <a:endParaRPr lang="en-US" altLang="sv-SE" sz="2400" dirty="0" smtClean="0">
              <a:latin typeface="Arial Narrow" pitchFamily="34" charset="0"/>
            </a:endParaRPr>
          </a:p>
        </p:txBody>
      </p:sp>
      <p:sp>
        <p:nvSpPr>
          <p:cNvPr id="26627" name="Rectangle 3"/>
          <p:cNvSpPr>
            <a:spLocks noChangeArrowheads="1"/>
          </p:cNvSpPr>
          <p:nvPr/>
        </p:nvSpPr>
        <p:spPr bwMode="auto">
          <a:xfrm>
            <a:off x="571500" y="260350"/>
            <a:ext cx="74898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sv-SE" sz="3200">
                <a:solidFill>
                  <a:schemeClr val="tx2"/>
                </a:solidFill>
                <a:latin typeface="Arial Narrow" panose="020B0606020202030204" pitchFamily="34" charset="0"/>
              </a:rPr>
              <a:t>Conclusions</a:t>
            </a:r>
          </a:p>
        </p:txBody>
      </p:sp>
      <p:sp>
        <p:nvSpPr>
          <p:cNvPr id="4" name="Rektangel 3"/>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9"/>
          <p:cNvSpPr>
            <a:spLocks noChangeArrowheads="1"/>
          </p:cNvSpPr>
          <p:nvPr/>
        </p:nvSpPr>
        <p:spPr bwMode="auto">
          <a:xfrm>
            <a:off x="3059113" y="476250"/>
            <a:ext cx="3168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sz="3200">
                <a:solidFill>
                  <a:schemeClr val="tx2"/>
                </a:solidFill>
                <a:latin typeface="Arial Narrow" panose="020B0606020202030204" pitchFamily="34" charset="0"/>
              </a:rPr>
              <a:t>Suggestions</a:t>
            </a:r>
          </a:p>
        </p:txBody>
      </p:sp>
      <p:sp>
        <p:nvSpPr>
          <p:cNvPr id="27651" name="Platshållare för innehåll 2"/>
          <p:cNvSpPr>
            <a:spLocks/>
          </p:cNvSpPr>
          <p:nvPr/>
        </p:nvSpPr>
        <p:spPr bwMode="auto">
          <a:xfrm>
            <a:off x="971550" y="1484313"/>
            <a:ext cx="74898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ct val="15000"/>
              </a:spcAft>
              <a:buFontTx/>
              <a:buChar char="•"/>
            </a:pPr>
            <a:r>
              <a:rPr lang="en-US" altLang="sv-SE" sz="2400"/>
              <a:t>Necessary to take actions to reduce the current landslide risks which also provide opportunities for increased flows in the future</a:t>
            </a:r>
            <a:endParaRPr lang="sv-SE" altLang="sv-SE" sz="2400">
              <a:latin typeface="Arial Narrow" panose="020B0606020202030204" pitchFamily="34" charset="0"/>
            </a:endParaRPr>
          </a:p>
          <a:p>
            <a:pPr eaLnBrk="1" hangingPunct="1">
              <a:spcAft>
                <a:spcPct val="15000"/>
              </a:spcAft>
              <a:buFontTx/>
              <a:buChar char="•"/>
            </a:pPr>
            <a:endParaRPr lang="sv-SE" altLang="sv-SE" sz="2400">
              <a:latin typeface="Arial Narrow" panose="020B0606020202030204" pitchFamily="34" charset="0"/>
            </a:endParaRPr>
          </a:p>
          <a:p>
            <a:pPr eaLnBrk="1" hangingPunct="1">
              <a:spcAft>
                <a:spcPct val="15000"/>
              </a:spcAft>
              <a:buFontTx/>
              <a:buChar char="•"/>
            </a:pPr>
            <a:r>
              <a:rPr lang="en-US" altLang="sv-SE" sz="2400"/>
              <a:t>The estimated cost for the entire Gota River and the Northern River:</a:t>
            </a:r>
            <a:br>
              <a:rPr lang="en-US" altLang="sv-SE" sz="2400"/>
            </a:br>
            <a:r>
              <a:rPr lang="en-US" altLang="sv-SE" sz="2400"/>
              <a:t>4-5 billion SEK at today's maximum flows</a:t>
            </a:r>
            <a:br>
              <a:rPr lang="en-US" altLang="sv-SE" sz="2400"/>
            </a:br>
            <a:r>
              <a:rPr lang="en-US" altLang="sv-SE" sz="2400"/>
              <a:t>5-6 billion SEK for increased maximum flows</a:t>
            </a:r>
            <a:endParaRPr lang="sv-SE" altLang="sv-SE" sz="2400">
              <a:latin typeface="Arial Narrow" panose="020B0606020202030204" pitchFamily="34" charset="0"/>
            </a:endParaRPr>
          </a:p>
          <a:p>
            <a:pPr eaLnBrk="1" hangingPunct="1">
              <a:spcAft>
                <a:spcPct val="15000"/>
              </a:spcAft>
            </a:pPr>
            <a:r>
              <a:rPr lang="sv-SE" altLang="sv-SE" sz="2400">
                <a:latin typeface="Arial Narrow" panose="020B0606020202030204" pitchFamily="34" charset="0"/>
              </a:rPr>
              <a:t>	</a:t>
            </a:r>
          </a:p>
          <a:p>
            <a:pPr eaLnBrk="1" hangingPunct="1">
              <a:spcAft>
                <a:spcPct val="15000"/>
              </a:spcAft>
            </a:pPr>
            <a:r>
              <a:rPr lang="sv-SE" altLang="sv-SE" sz="2400">
                <a:latin typeface="Arial Narrow" panose="020B0606020202030204" pitchFamily="34" charset="0"/>
              </a:rPr>
              <a:t>         </a:t>
            </a:r>
          </a:p>
          <a:p>
            <a:pPr eaLnBrk="1" hangingPunct="1">
              <a:spcAft>
                <a:spcPct val="15000"/>
              </a:spcAft>
            </a:pPr>
            <a:endParaRPr lang="sv-SE" altLang="sv-SE" sz="2400">
              <a:latin typeface="Arial Narrow" panose="020B0606020202030204" pitchFamily="34" charset="0"/>
            </a:endParaRPr>
          </a:p>
          <a:p>
            <a:pPr eaLnBrk="1" hangingPunct="1">
              <a:spcAft>
                <a:spcPct val="15000"/>
              </a:spcAft>
            </a:pPr>
            <a:endParaRPr lang="sv-SE" altLang="sv-SE" sz="2400"/>
          </a:p>
        </p:txBody>
      </p:sp>
      <p:sp>
        <p:nvSpPr>
          <p:cNvPr id="4" name="Rektangel 3"/>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T:\janblu\Sollefteå    Kramfors kurs 2006\050823 C791 schak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981075"/>
            <a:ext cx="671195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ruta 2"/>
          <p:cNvSpPr txBox="1">
            <a:spLocks noChangeArrowheads="1"/>
          </p:cNvSpPr>
          <p:nvPr/>
        </p:nvSpPr>
        <p:spPr bwMode="auto">
          <a:xfrm>
            <a:off x="539750" y="333375"/>
            <a:ext cx="67008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sz="2800">
                <a:solidFill>
                  <a:schemeClr val="tx2"/>
                </a:solidFill>
              </a:rPr>
              <a:t>Glaciated landscape with soft sediments </a:t>
            </a:r>
          </a:p>
          <a:p>
            <a:pPr eaLnBrk="1" hangingPunct="1"/>
            <a:r>
              <a:rPr lang="sv-SE" altLang="sv-SE" sz="2800">
                <a:solidFill>
                  <a:schemeClr val="tx2"/>
                </a:solidFill>
              </a:rPr>
              <a:t>(silt-clay)</a:t>
            </a:r>
          </a:p>
        </p:txBody>
      </p:sp>
      <p:sp>
        <p:nvSpPr>
          <p:cNvPr id="4" name="Rektangel 3"/>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0245" name="textruta 4"/>
          <p:cNvSpPr txBox="1">
            <a:spLocks noChangeArrowheads="1"/>
          </p:cNvSpPr>
          <p:nvPr/>
        </p:nvSpPr>
        <p:spPr bwMode="auto">
          <a:xfrm>
            <a:off x="4211638" y="4508500"/>
            <a:ext cx="2314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sz="2800">
                <a:solidFill>
                  <a:schemeClr val="bg1"/>
                </a:solidFill>
              </a:rPr>
              <a:t>Valleys and</a:t>
            </a:r>
          </a:p>
          <a:p>
            <a:pPr eaLnBrk="1" hangingPunct="1"/>
            <a:r>
              <a:rPr lang="sv-SE" altLang="sv-SE" sz="2800">
                <a:solidFill>
                  <a:schemeClr val="bg1"/>
                </a:solidFill>
              </a:rPr>
              <a:t>Low-lands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ubrik 1"/>
          <p:cNvSpPr>
            <a:spLocks noGrp="1"/>
          </p:cNvSpPr>
          <p:nvPr>
            <p:ph type="title"/>
          </p:nvPr>
        </p:nvSpPr>
        <p:spPr/>
        <p:txBody>
          <a:bodyPr/>
          <a:lstStyle/>
          <a:p>
            <a:pPr eaLnBrk="1" hangingPunct="1"/>
            <a:r>
              <a:rPr lang="en-US" altLang="sv-SE" sz="3200" smtClean="0"/>
              <a:t>Example of what can be done</a:t>
            </a: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9350"/>
            <a:ext cx="924877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extLst>
              <a:ext uri="{28A0092B-C50C-407E-A947-70E740481C1C}">
                <a14:useLocalDpi xmlns:a14="http://schemas.microsoft.com/office/drawing/2010/main" val="0"/>
              </a:ext>
            </a:extLst>
          </a:blip>
          <a:srcRect t="15651" b="2991"/>
          <a:stretch>
            <a:fillRect/>
          </a:stretch>
        </p:blipFill>
        <p:spPr bwMode="auto">
          <a:xfrm>
            <a:off x="827088" y="1014413"/>
            <a:ext cx="7848600" cy="51085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699" name="Text Box 5"/>
          <p:cNvSpPr txBox="1">
            <a:spLocks noChangeArrowheads="1"/>
          </p:cNvSpPr>
          <p:nvPr/>
        </p:nvSpPr>
        <p:spPr bwMode="auto">
          <a:xfrm>
            <a:off x="3276600" y="260350"/>
            <a:ext cx="28797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sv-SE" altLang="sv-SE" sz="3200">
                <a:solidFill>
                  <a:schemeClr val="accent2"/>
                </a:solidFill>
              </a:rPr>
              <a:t>GIS platform</a:t>
            </a:r>
          </a:p>
        </p:txBody>
      </p:sp>
      <p:sp>
        <p:nvSpPr>
          <p:cNvPr id="4" name="Rektangel 3"/>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95288" y="2276475"/>
            <a:ext cx="8229600" cy="1143000"/>
          </a:xfrm>
        </p:spPr>
        <p:txBody>
          <a:bodyPr/>
          <a:lstStyle/>
          <a:p>
            <a:pPr eaLnBrk="1" hangingPunct="1"/>
            <a:r>
              <a:rPr lang="en-US" altLang="sv-SE" smtClean="0"/>
              <a:t>Thank you </a:t>
            </a:r>
          </a:p>
        </p:txBody>
      </p:sp>
      <p:sp>
        <p:nvSpPr>
          <p:cNvPr id="30723" name="Rectangle 3"/>
          <p:cNvSpPr>
            <a:spLocks noGrp="1" noChangeArrowheads="1"/>
          </p:cNvSpPr>
          <p:nvPr>
            <p:ph type="body" idx="1"/>
          </p:nvPr>
        </p:nvSpPr>
        <p:spPr>
          <a:xfrm>
            <a:off x="457200" y="5157788"/>
            <a:ext cx="8229600" cy="968375"/>
          </a:xfrm>
        </p:spPr>
        <p:txBody>
          <a:bodyPr/>
          <a:lstStyle/>
          <a:p>
            <a:pPr algn="ctr" eaLnBrk="1" hangingPunct="1">
              <a:lnSpc>
                <a:spcPct val="80000"/>
              </a:lnSpc>
            </a:pPr>
            <a:endParaRPr lang="en-US" altLang="sv-SE" sz="2000" smtClean="0"/>
          </a:p>
          <a:p>
            <a:pPr algn="ctr" eaLnBrk="1" hangingPunct="1">
              <a:lnSpc>
                <a:spcPct val="80000"/>
              </a:lnSpc>
            </a:pPr>
            <a:endParaRPr lang="en-US" altLang="sv-SE" sz="2000" smtClean="0"/>
          </a:p>
          <a:p>
            <a:pPr algn="ctr" eaLnBrk="1" hangingPunct="1">
              <a:lnSpc>
                <a:spcPct val="80000"/>
              </a:lnSpc>
            </a:pPr>
            <a:endParaRPr lang="en-US" altLang="sv-SE" sz="2000" smtClean="0"/>
          </a:p>
        </p:txBody>
      </p:sp>
      <p:sp>
        <p:nvSpPr>
          <p:cNvPr id="4" name="Rektangel 3"/>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2"/>
          <p:cNvGrpSpPr>
            <a:grpSpLocks/>
          </p:cNvGrpSpPr>
          <p:nvPr/>
        </p:nvGrpSpPr>
        <p:grpSpPr bwMode="auto">
          <a:xfrm>
            <a:off x="631825" y="1163638"/>
            <a:ext cx="3476625" cy="2100262"/>
            <a:chOff x="567" y="1972"/>
            <a:chExt cx="2526" cy="1799"/>
          </a:xfrm>
        </p:grpSpPr>
        <p:pic>
          <p:nvPicPr>
            <p:cNvPr id="53257" name="Picture 3" descr="Götaskredet-1957"/>
            <p:cNvPicPr>
              <a:picLocks noChangeAspect="1" noChangeArrowheads="1"/>
            </p:cNvPicPr>
            <p:nvPr/>
          </p:nvPicPr>
          <p:blipFill>
            <a:blip r:embed="rId3"/>
            <a:srcRect/>
            <a:stretch>
              <a:fillRect/>
            </a:stretch>
          </p:blipFill>
          <p:spPr bwMode="auto">
            <a:xfrm>
              <a:off x="567" y="1972"/>
              <a:ext cx="2526" cy="1799"/>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1278" name="Rectangle 5"/>
            <p:cNvSpPr>
              <a:spLocks noChangeArrowheads="1"/>
            </p:cNvSpPr>
            <p:nvPr/>
          </p:nvSpPr>
          <p:spPr bwMode="auto">
            <a:xfrm>
              <a:off x="567" y="3192"/>
              <a:ext cx="11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275"/>
                </a:spcAft>
              </a:pPr>
              <a:r>
                <a:rPr lang="sv-SE" altLang="sv-SE" sz="1600">
                  <a:solidFill>
                    <a:srgbClr val="FFFFFF"/>
                  </a:solidFill>
                </a:rPr>
                <a:t>Göta 1957 </a:t>
              </a:r>
              <a:endParaRPr lang="sv-SE" altLang="sv-SE" sz="1600">
                <a:solidFill>
                  <a:srgbClr val="333333"/>
                </a:solidFill>
              </a:endParaRPr>
            </a:p>
          </p:txBody>
        </p:sp>
      </p:grpSp>
      <p:grpSp>
        <p:nvGrpSpPr>
          <p:cNvPr id="11267" name="Group 13"/>
          <p:cNvGrpSpPr>
            <a:grpSpLocks/>
          </p:cNvGrpSpPr>
          <p:nvPr/>
        </p:nvGrpSpPr>
        <p:grpSpPr bwMode="auto">
          <a:xfrm>
            <a:off x="5140325" y="3194050"/>
            <a:ext cx="3100388" cy="2943225"/>
            <a:chOff x="3198" y="1389"/>
            <a:chExt cx="2235" cy="2420"/>
          </a:xfrm>
        </p:grpSpPr>
        <p:pic>
          <p:nvPicPr>
            <p:cNvPr id="53255" name="Picture 6" descr="Tuve2"/>
            <p:cNvPicPr>
              <a:picLocks noChangeAspect="1" noChangeArrowheads="1"/>
            </p:cNvPicPr>
            <p:nvPr/>
          </p:nvPicPr>
          <p:blipFill rotWithShape="1">
            <a:blip r:embed="rId4"/>
            <a:srcRect t="12070" b="4810"/>
            <a:stretch/>
          </p:blipFill>
          <p:spPr bwMode="auto">
            <a:xfrm>
              <a:off x="3198" y="1389"/>
              <a:ext cx="2235" cy="242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1276" name="Rectangle 7"/>
            <p:cNvSpPr>
              <a:spLocks noChangeArrowheads="1"/>
            </p:cNvSpPr>
            <p:nvPr/>
          </p:nvSpPr>
          <p:spPr bwMode="auto">
            <a:xfrm>
              <a:off x="3795" y="3505"/>
              <a:ext cx="11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275"/>
                </a:spcAft>
              </a:pPr>
              <a:r>
                <a:rPr lang="sv-SE" altLang="sv-SE" sz="1600">
                  <a:solidFill>
                    <a:srgbClr val="FFFFFF"/>
                  </a:solidFill>
                </a:rPr>
                <a:t>Tuve 1977 </a:t>
              </a:r>
              <a:endParaRPr lang="sv-SE" altLang="sv-SE" sz="1600">
                <a:solidFill>
                  <a:srgbClr val="333333"/>
                </a:solidFill>
              </a:endParaRPr>
            </a:p>
          </p:txBody>
        </p:sp>
      </p:grpSp>
      <p:grpSp>
        <p:nvGrpSpPr>
          <p:cNvPr id="11268" name="Group 11"/>
          <p:cNvGrpSpPr>
            <a:grpSpLocks/>
          </p:cNvGrpSpPr>
          <p:nvPr/>
        </p:nvGrpSpPr>
        <p:grpSpPr bwMode="auto">
          <a:xfrm>
            <a:off x="4716463" y="1014413"/>
            <a:ext cx="3019425" cy="2179637"/>
            <a:chOff x="3560" y="119"/>
            <a:chExt cx="1920" cy="1242"/>
          </a:xfrm>
        </p:grpSpPr>
        <p:pic>
          <p:nvPicPr>
            <p:cNvPr id="53253" name="Picture 8" descr="vagnharad2"/>
            <p:cNvPicPr>
              <a:picLocks noChangeAspect="1" noChangeArrowheads="1"/>
            </p:cNvPicPr>
            <p:nvPr/>
          </p:nvPicPr>
          <p:blipFill rotWithShape="1">
            <a:blip r:embed="rId5"/>
            <a:srcRect b="3221"/>
            <a:stretch/>
          </p:blipFill>
          <p:spPr bwMode="auto">
            <a:xfrm>
              <a:off x="3560" y="119"/>
              <a:ext cx="1920" cy="124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1274" name="Rectangle 9"/>
            <p:cNvSpPr>
              <a:spLocks noChangeArrowheads="1"/>
            </p:cNvSpPr>
            <p:nvPr/>
          </p:nvSpPr>
          <p:spPr bwMode="auto">
            <a:xfrm>
              <a:off x="3969" y="1110"/>
              <a:ext cx="11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275"/>
                </a:spcAft>
              </a:pPr>
              <a:r>
                <a:rPr lang="sv-SE" altLang="sv-SE" sz="1600">
                  <a:solidFill>
                    <a:srgbClr val="FFFFFF"/>
                  </a:solidFill>
                </a:rPr>
                <a:t>Vagnhärad 1997 </a:t>
              </a:r>
              <a:endParaRPr lang="sv-SE" altLang="sv-SE" sz="1600">
                <a:solidFill>
                  <a:srgbClr val="333333"/>
                </a:solidFill>
              </a:endParaRPr>
            </a:p>
          </p:txBody>
        </p:sp>
      </p:grpSp>
      <p:pic>
        <p:nvPicPr>
          <p:cNvPr id="11269" name="Picture 2" descr="P:\SGI\Informationsgruppen\Foton\Ras-Skred\sprucken-va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050" y="3344863"/>
            <a:ext cx="3684588"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5"/>
          <p:cNvSpPr>
            <a:spLocks noChangeArrowheads="1"/>
          </p:cNvSpPr>
          <p:nvPr/>
        </p:nvSpPr>
        <p:spPr bwMode="auto">
          <a:xfrm>
            <a:off x="2627313" y="5487988"/>
            <a:ext cx="1730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275"/>
              </a:spcAft>
            </a:pPr>
            <a:r>
              <a:rPr lang="sv-SE" altLang="sv-SE" sz="1600">
                <a:solidFill>
                  <a:srgbClr val="FFFFFF"/>
                </a:solidFill>
              </a:rPr>
              <a:t>Småröd 2006</a:t>
            </a:r>
            <a:endParaRPr lang="sv-SE" altLang="sv-SE" sz="1600">
              <a:solidFill>
                <a:srgbClr val="333333"/>
              </a:solidFill>
            </a:endParaRPr>
          </a:p>
        </p:txBody>
      </p:sp>
      <p:sp>
        <p:nvSpPr>
          <p:cNvPr id="13" name="Rektangel 12"/>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1272" name="Rektangel 1"/>
          <p:cNvSpPr>
            <a:spLocks noChangeArrowheads="1"/>
          </p:cNvSpPr>
          <p:nvPr/>
        </p:nvSpPr>
        <p:spPr bwMode="auto">
          <a:xfrm>
            <a:off x="646113" y="260350"/>
            <a:ext cx="748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sv-SE" sz="2800">
                <a:solidFill>
                  <a:schemeClr val="tx2"/>
                </a:solidFill>
              </a:rPr>
              <a:t>Post-glacial rebound – Erosion and landslides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85725"/>
            <a:ext cx="3148013"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ruta 3"/>
          <p:cNvSpPr txBox="1">
            <a:spLocks noChangeArrowheads="1"/>
          </p:cNvSpPr>
          <p:nvPr/>
        </p:nvSpPr>
        <p:spPr bwMode="auto">
          <a:xfrm>
            <a:off x="611188" y="1700213"/>
            <a:ext cx="34845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sz="2800">
                <a:solidFill>
                  <a:schemeClr val="tx2"/>
                </a:solidFill>
              </a:rPr>
              <a:t>Landslides and </a:t>
            </a:r>
          </a:p>
          <a:p>
            <a:pPr eaLnBrk="1" hangingPunct="1"/>
            <a:r>
              <a:rPr lang="sv-SE" altLang="sv-SE" sz="2800">
                <a:solidFill>
                  <a:schemeClr val="tx2"/>
                </a:solidFill>
              </a:rPr>
              <a:t>mudflows in Sweden</a:t>
            </a:r>
          </a:p>
        </p:txBody>
      </p:sp>
      <p:sp>
        <p:nvSpPr>
          <p:cNvPr id="8" name="Rektangel 7"/>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9063"/>
            <a:ext cx="52578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268663"/>
            <a:ext cx="4271962"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ruta 3"/>
          <p:cNvSpPr txBox="1">
            <a:spLocks noChangeArrowheads="1"/>
          </p:cNvSpPr>
          <p:nvPr/>
        </p:nvSpPr>
        <p:spPr bwMode="auto">
          <a:xfrm>
            <a:off x="5278438" y="1395413"/>
            <a:ext cx="38227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sz="2800">
                <a:solidFill>
                  <a:schemeClr val="tx2"/>
                </a:solidFill>
              </a:rPr>
              <a:t>Dynamic landscape of </a:t>
            </a:r>
          </a:p>
          <a:p>
            <a:pPr eaLnBrk="1" hangingPunct="1"/>
            <a:r>
              <a:rPr lang="sv-SE" altLang="sv-SE" sz="2800">
                <a:solidFill>
                  <a:schemeClr val="tx2"/>
                </a:solidFill>
              </a:rPr>
              <a:t>landslide scars</a:t>
            </a:r>
          </a:p>
        </p:txBody>
      </p:sp>
      <p:sp>
        <p:nvSpPr>
          <p:cNvPr id="7" name="Rektangel 6"/>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331913" y="188913"/>
            <a:ext cx="5832475" cy="765175"/>
          </a:xfrm>
        </p:spPr>
        <p:txBody>
          <a:bodyPr/>
          <a:lstStyle/>
          <a:p>
            <a:pPr eaLnBrk="1" hangingPunct="1"/>
            <a:r>
              <a:rPr lang="sv-SE" altLang="sv-SE" sz="3200" smtClean="0">
                <a:solidFill>
                  <a:schemeClr val="accent2"/>
                </a:solidFill>
              </a:rPr>
              <a:t>The Göta river valley </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125538"/>
            <a:ext cx="4075113"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412875"/>
            <a:ext cx="25812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3851275" y="4679950"/>
            <a:ext cx="51276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buClr>
                <a:schemeClr val="accent2"/>
              </a:buClr>
              <a:buFontTx/>
              <a:buChar char="•"/>
            </a:pPr>
            <a:r>
              <a:rPr lang="sv-SE" altLang="sv-SE"/>
              <a:t> Large run-off area</a:t>
            </a:r>
          </a:p>
          <a:p>
            <a:pPr eaLnBrk="1" hangingPunct="1">
              <a:lnSpc>
                <a:spcPct val="120000"/>
              </a:lnSpc>
              <a:buClr>
                <a:schemeClr val="accent2"/>
              </a:buClr>
              <a:buFontTx/>
              <a:buChar char="•"/>
            </a:pPr>
            <a:r>
              <a:rPr lang="sv-SE" altLang="sv-SE"/>
              <a:t> Source of water supply for 8% of the population</a:t>
            </a:r>
          </a:p>
          <a:p>
            <a:pPr eaLnBrk="1" hangingPunct="1">
              <a:lnSpc>
                <a:spcPct val="120000"/>
              </a:lnSpc>
              <a:buClr>
                <a:schemeClr val="accent2"/>
              </a:buClr>
              <a:buFontTx/>
              <a:buChar char="•"/>
            </a:pPr>
            <a:r>
              <a:rPr lang="sv-SE" altLang="sv-SE"/>
              <a:t> Important infrastructure and settlements</a:t>
            </a:r>
          </a:p>
          <a:p>
            <a:pPr eaLnBrk="1" hangingPunct="1">
              <a:lnSpc>
                <a:spcPct val="120000"/>
              </a:lnSpc>
              <a:buClr>
                <a:schemeClr val="accent2"/>
              </a:buClr>
              <a:buFontTx/>
              <a:buChar char="•"/>
            </a:pPr>
            <a:r>
              <a:rPr lang="sv-SE" altLang="sv-SE"/>
              <a:t> Sensitive to landslides</a:t>
            </a:r>
          </a:p>
        </p:txBody>
      </p:sp>
      <p:sp>
        <p:nvSpPr>
          <p:cNvPr id="14342" name="Text Box 6"/>
          <p:cNvSpPr txBox="1">
            <a:spLocks noChangeArrowheads="1"/>
          </p:cNvSpPr>
          <p:nvPr/>
        </p:nvSpPr>
        <p:spPr bwMode="auto">
          <a:xfrm>
            <a:off x="1908175" y="1341438"/>
            <a:ext cx="15843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i="1"/>
              <a:t>Run-off area</a:t>
            </a:r>
          </a:p>
        </p:txBody>
      </p:sp>
      <p:sp>
        <p:nvSpPr>
          <p:cNvPr id="2" name="Ellips 1"/>
          <p:cNvSpPr/>
          <p:nvPr/>
        </p:nvSpPr>
        <p:spPr>
          <a:xfrm>
            <a:off x="5651500" y="3500438"/>
            <a:ext cx="1873250" cy="792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8" name="Rektangel 7"/>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surtein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12913"/>
            <a:ext cx="8482012" cy="42497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3" name="Rectangle 8"/>
          <p:cNvSpPr>
            <a:spLocks noChangeArrowheads="1"/>
          </p:cNvSpPr>
          <p:nvPr/>
        </p:nvSpPr>
        <p:spPr bwMode="auto">
          <a:xfrm>
            <a:off x="-14288" y="692150"/>
            <a:ext cx="92884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sv-SE" altLang="sv-SE" sz="3600">
              <a:solidFill>
                <a:schemeClr val="tx2"/>
              </a:solidFill>
            </a:endParaRPr>
          </a:p>
          <a:p>
            <a:pPr algn="ctr" eaLnBrk="1" hangingPunct="1"/>
            <a:r>
              <a:rPr lang="en-US" altLang="sv-SE" sz="3600">
                <a:solidFill>
                  <a:schemeClr val="tx2"/>
                </a:solidFill>
              </a:rPr>
              <a:t> </a:t>
            </a:r>
            <a:r>
              <a:rPr lang="en-US" altLang="sv-SE" sz="3200">
                <a:solidFill>
                  <a:schemeClr val="tx2"/>
                </a:solidFill>
              </a:rPr>
              <a:t>Catastrophic consequences of landslides</a:t>
            </a:r>
          </a:p>
          <a:p>
            <a:pPr algn="ctr" eaLnBrk="1" hangingPunct="1"/>
            <a:endParaRPr lang="sv-SE" altLang="sv-SE" sz="3600">
              <a:solidFill>
                <a:schemeClr val="tx2"/>
              </a:solidFill>
            </a:endParaRPr>
          </a:p>
          <a:p>
            <a:pPr algn="ctr" eaLnBrk="1" hangingPunct="1"/>
            <a:r>
              <a:rPr lang="en-US" altLang="sv-SE" sz="3600">
                <a:solidFill>
                  <a:schemeClr val="tx2"/>
                </a:solidFill>
              </a:rPr>
              <a:t> </a:t>
            </a:r>
            <a:endParaRPr lang="sv-SE" altLang="sv-SE" sz="3600">
              <a:solidFill>
                <a:schemeClr val="accent2"/>
              </a:solidFill>
            </a:endParaRPr>
          </a:p>
        </p:txBody>
      </p:sp>
      <p:sp>
        <p:nvSpPr>
          <p:cNvPr id="15364" name="Text Box 12"/>
          <p:cNvSpPr txBox="1">
            <a:spLocks noChangeArrowheads="1"/>
          </p:cNvSpPr>
          <p:nvPr/>
        </p:nvSpPr>
        <p:spPr bwMode="auto">
          <a:xfrm>
            <a:off x="6877050" y="5734050"/>
            <a:ext cx="16557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sz="900">
                <a:solidFill>
                  <a:schemeClr val="bg1"/>
                </a:solidFill>
              </a:rPr>
              <a:t>Foto: Thomas Samuelsson</a:t>
            </a:r>
          </a:p>
        </p:txBody>
      </p:sp>
      <p:sp>
        <p:nvSpPr>
          <p:cNvPr id="11" name="Rektangel 10"/>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ubrik 1"/>
          <p:cNvSpPr>
            <a:spLocks noGrp="1"/>
          </p:cNvSpPr>
          <p:nvPr>
            <p:ph type="title"/>
          </p:nvPr>
        </p:nvSpPr>
        <p:spPr/>
        <p:txBody>
          <a:bodyPr/>
          <a:lstStyle/>
          <a:p>
            <a:pPr eaLnBrk="1" hangingPunct="1"/>
            <a:r>
              <a:rPr lang="en-US" altLang="sv-SE" sz="3200" smtClean="0"/>
              <a:t>Landslide retrogression in areas with highly sensitive clay</a:t>
            </a:r>
            <a:endParaRPr lang="sv-SE" altLang="sv-SE" sz="3200" smtClean="0"/>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068638"/>
            <a:ext cx="70119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CNV0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268413"/>
            <a:ext cx="3816350" cy="2555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ktangel 7"/>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9750" y="404813"/>
            <a:ext cx="8229600" cy="1143000"/>
          </a:xfrm>
        </p:spPr>
        <p:txBody>
          <a:bodyPr/>
          <a:lstStyle/>
          <a:p>
            <a:pPr eaLnBrk="1" hangingPunct="1"/>
            <a:r>
              <a:rPr lang="sv-SE" altLang="sv-SE" sz="3300" smtClean="0"/>
              <a:t>Relative change in precipitation for a period of 30-years i the Vänerns runoff area (moving average)</a:t>
            </a:r>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322388"/>
            <a:ext cx="76327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4344988" y="6237288"/>
            <a:ext cx="4691062" cy="2873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GI-OH">
  <a:themeElements>
    <a:clrScheme name="SGI-OH 15">
      <a:dk1>
        <a:srgbClr val="333333"/>
      </a:dk1>
      <a:lt1>
        <a:srgbClr val="FFFFFF"/>
      </a:lt1>
      <a:dk2>
        <a:srgbClr val="0066CC"/>
      </a:dk2>
      <a:lt2>
        <a:srgbClr val="DDDDDD"/>
      </a:lt2>
      <a:accent1>
        <a:srgbClr val="85DA46"/>
      </a:accent1>
      <a:accent2>
        <a:srgbClr val="0066CC"/>
      </a:accent2>
      <a:accent3>
        <a:srgbClr val="FFFFFF"/>
      </a:accent3>
      <a:accent4>
        <a:srgbClr val="2A2A2A"/>
      </a:accent4>
      <a:accent5>
        <a:srgbClr val="C2EAB0"/>
      </a:accent5>
      <a:accent6>
        <a:srgbClr val="005CB9"/>
      </a:accent6>
      <a:hlink>
        <a:srgbClr val="336699"/>
      </a:hlink>
      <a:folHlink>
        <a:srgbClr val="FF9900"/>
      </a:folHlink>
    </a:clrScheme>
    <a:fontScheme name="SGI-OH">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GI-O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GI-O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GI-O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GI-O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GI-O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GI-O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GI-O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GI-O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GI-O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GI-O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GI-O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GI-O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GI-OH 13">
        <a:dk1>
          <a:srgbClr val="808080"/>
        </a:dk1>
        <a:lt1>
          <a:srgbClr val="FFFFFF"/>
        </a:lt1>
        <a:dk2>
          <a:srgbClr val="000000"/>
        </a:dk2>
        <a:lt2>
          <a:srgbClr val="DDDDDD"/>
        </a:lt2>
        <a:accent1>
          <a:srgbClr val="85DA46"/>
        </a:accent1>
        <a:accent2>
          <a:srgbClr val="0066CC"/>
        </a:accent2>
        <a:accent3>
          <a:srgbClr val="FFFFFF"/>
        </a:accent3>
        <a:accent4>
          <a:srgbClr val="6C6C6C"/>
        </a:accent4>
        <a:accent5>
          <a:srgbClr val="C2EAB0"/>
        </a:accent5>
        <a:accent6>
          <a:srgbClr val="005CB9"/>
        </a:accent6>
        <a:hlink>
          <a:srgbClr val="009999"/>
        </a:hlink>
        <a:folHlink>
          <a:srgbClr val="FF9900"/>
        </a:folHlink>
      </a:clrScheme>
      <a:clrMap bg1="lt1" tx1="dk1" bg2="lt2" tx2="dk2" accent1="accent1" accent2="accent2" accent3="accent3" accent4="accent4" accent5="accent5" accent6="accent6" hlink="hlink" folHlink="folHlink"/>
    </a:extraClrScheme>
    <a:extraClrScheme>
      <a:clrScheme name="SGI-OH 14">
        <a:dk1>
          <a:srgbClr val="808080"/>
        </a:dk1>
        <a:lt1>
          <a:srgbClr val="FFFFFF"/>
        </a:lt1>
        <a:dk2>
          <a:srgbClr val="0066CC"/>
        </a:dk2>
        <a:lt2>
          <a:srgbClr val="DDDDDD"/>
        </a:lt2>
        <a:accent1>
          <a:srgbClr val="85DA46"/>
        </a:accent1>
        <a:accent2>
          <a:srgbClr val="0066CC"/>
        </a:accent2>
        <a:accent3>
          <a:srgbClr val="FFFFFF"/>
        </a:accent3>
        <a:accent4>
          <a:srgbClr val="6C6C6C"/>
        </a:accent4>
        <a:accent5>
          <a:srgbClr val="C2EAB0"/>
        </a:accent5>
        <a:accent6>
          <a:srgbClr val="005CB9"/>
        </a:accent6>
        <a:hlink>
          <a:srgbClr val="009999"/>
        </a:hlink>
        <a:folHlink>
          <a:srgbClr val="FF9900"/>
        </a:folHlink>
      </a:clrScheme>
      <a:clrMap bg1="lt1" tx1="dk1" bg2="lt2" tx2="dk2" accent1="accent1" accent2="accent2" accent3="accent3" accent4="accent4" accent5="accent5" accent6="accent6" hlink="hlink" folHlink="folHlink"/>
    </a:extraClrScheme>
    <a:extraClrScheme>
      <a:clrScheme name="SGI-OH 15">
        <a:dk1>
          <a:srgbClr val="333333"/>
        </a:dk1>
        <a:lt1>
          <a:srgbClr val="FFFFFF"/>
        </a:lt1>
        <a:dk2>
          <a:srgbClr val="0066CC"/>
        </a:dk2>
        <a:lt2>
          <a:srgbClr val="DDDDDD"/>
        </a:lt2>
        <a:accent1>
          <a:srgbClr val="85DA46"/>
        </a:accent1>
        <a:accent2>
          <a:srgbClr val="0066CC"/>
        </a:accent2>
        <a:accent3>
          <a:srgbClr val="FFFFFF"/>
        </a:accent3>
        <a:accent4>
          <a:srgbClr val="2A2A2A"/>
        </a:accent4>
        <a:accent5>
          <a:srgbClr val="C2EAB0"/>
        </a:accent5>
        <a:accent6>
          <a:srgbClr val="005CB9"/>
        </a:accent6>
        <a:hlink>
          <a:srgbClr val="336699"/>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default">
  <a:themeElements>
    <a:clrScheme name="1_default 15">
      <a:dk1>
        <a:srgbClr val="333333"/>
      </a:dk1>
      <a:lt1>
        <a:srgbClr val="FFFFFF"/>
      </a:lt1>
      <a:dk2>
        <a:srgbClr val="0066CC"/>
      </a:dk2>
      <a:lt2>
        <a:srgbClr val="DDDDDD"/>
      </a:lt2>
      <a:accent1>
        <a:srgbClr val="85DA46"/>
      </a:accent1>
      <a:accent2>
        <a:srgbClr val="0066CC"/>
      </a:accent2>
      <a:accent3>
        <a:srgbClr val="FFFFFF"/>
      </a:accent3>
      <a:accent4>
        <a:srgbClr val="2A2A2A"/>
      </a:accent4>
      <a:accent5>
        <a:srgbClr val="C2EAB0"/>
      </a:accent5>
      <a:accent6>
        <a:srgbClr val="005CB9"/>
      </a:accent6>
      <a:hlink>
        <a:srgbClr val="336699"/>
      </a:hlink>
      <a:folHlink>
        <a:srgbClr val="FF9900"/>
      </a:folHlink>
    </a:clrScheme>
    <a:fontScheme name="1_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13">
        <a:dk1>
          <a:srgbClr val="808080"/>
        </a:dk1>
        <a:lt1>
          <a:srgbClr val="FFFFFF"/>
        </a:lt1>
        <a:dk2>
          <a:srgbClr val="000000"/>
        </a:dk2>
        <a:lt2>
          <a:srgbClr val="DDDDDD"/>
        </a:lt2>
        <a:accent1>
          <a:srgbClr val="85DA46"/>
        </a:accent1>
        <a:accent2>
          <a:srgbClr val="0066CC"/>
        </a:accent2>
        <a:accent3>
          <a:srgbClr val="FFFFFF"/>
        </a:accent3>
        <a:accent4>
          <a:srgbClr val="6C6C6C"/>
        </a:accent4>
        <a:accent5>
          <a:srgbClr val="C2EAB0"/>
        </a:accent5>
        <a:accent6>
          <a:srgbClr val="005CB9"/>
        </a:accent6>
        <a:hlink>
          <a:srgbClr val="009999"/>
        </a:hlink>
        <a:folHlink>
          <a:srgbClr val="FF9900"/>
        </a:folHlink>
      </a:clrScheme>
      <a:clrMap bg1="lt1" tx1="dk1" bg2="lt2" tx2="dk2" accent1="accent1" accent2="accent2" accent3="accent3" accent4="accent4" accent5="accent5" accent6="accent6" hlink="hlink" folHlink="folHlink"/>
    </a:extraClrScheme>
    <a:extraClrScheme>
      <a:clrScheme name="1_default 14">
        <a:dk1>
          <a:srgbClr val="808080"/>
        </a:dk1>
        <a:lt1>
          <a:srgbClr val="FFFFFF"/>
        </a:lt1>
        <a:dk2>
          <a:srgbClr val="0066CC"/>
        </a:dk2>
        <a:lt2>
          <a:srgbClr val="DDDDDD"/>
        </a:lt2>
        <a:accent1>
          <a:srgbClr val="85DA46"/>
        </a:accent1>
        <a:accent2>
          <a:srgbClr val="0066CC"/>
        </a:accent2>
        <a:accent3>
          <a:srgbClr val="FFFFFF"/>
        </a:accent3>
        <a:accent4>
          <a:srgbClr val="6C6C6C"/>
        </a:accent4>
        <a:accent5>
          <a:srgbClr val="C2EAB0"/>
        </a:accent5>
        <a:accent6>
          <a:srgbClr val="005CB9"/>
        </a:accent6>
        <a:hlink>
          <a:srgbClr val="009999"/>
        </a:hlink>
        <a:folHlink>
          <a:srgbClr val="FF9900"/>
        </a:folHlink>
      </a:clrScheme>
      <a:clrMap bg1="lt1" tx1="dk1" bg2="lt2" tx2="dk2" accent1="accent1" accent2="accent2" accent3="accent3" accent4="accent4" accent5="accent5" accent6="accent6" hlink="hlink" folHlink="folHlink"/>
    </a:extraClrScheme>
    <a:extraClrScheme>
      <a:clrScheme name="1_default 15">
        <a:dk1>
          <a:srgbClr val="333333"/>
        </a:dk1>
        <a:lt1>
          <a:srgbClr val="FFFFFF"/>
        </a:lt1>
        <a:dk2>
          <a:srgbClr val="0066CC"/>
        </a:dk2>
        <a:lt2>
          <a:srgbClr val="DDDDDD"/>
        </a:lt2>
        <a:accent1>
          <a:srgbClr val="85DA46"/>
        </a:accent1>
        <a:accent2>
          <a:srgbClr val="0066CC"/>
        </a:accent2>
        <a:accent3>
          <a:srgbClr val="FFFFFF"/>
        </a:accent3>
        <a:accent4>
          <a:srgbClr val="2A2A2A"/>
        </a:accent4>
        <a:accent5>
          <a:srgbClr val="C2EAB0"/>
        </a:accent5>
        <a:accent6>
          <a:srgbClr val="005CB9"/>
        </a:accent6>
        <a:hlink>
          <a:srgbClr val="336699"/>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a:themeElements>
    <a:clrScheme name="1_default 15">
      <a:dk1>
        <a:srgbClr val="333333"/>
      </a:dk1>
      <a:lt1>
        <a:srgbClr val="FFFFFF"/>
      </a:lt1>
      <a:dk2>
        <a:srgbClr val="0066CC"/>
      </a:dk2>
      <a:lt2>
        <a:srgbClr val="DDDDDD"/>
      </a:lt2>
      <a:accent1>
        <a:srgbClr val="85DA46"/>
      </a:accent1>
      <a:accent2>
        <a:srgbClr val="0066CC"/>
      </a:accent2>
      <a:accent3>
        <a:srgbClr val="FFFFFF"/>
      </a:accent3>
      <a:accent4>
        <a:srgbClr val="2A2A2A"/>
      </a:accent4>
      <a:accent5>
        <a:srgbClr val="C2EAB0"/>
      </a:accent5>
      <a:accent6>
        <a:srgbClr val="005CB9"/>
      </a:accent6>
      <a:hlink>
        <a:srgbClr val="336699"/>
      </a:hlink>
      <a:folHlink>
        <a:srgbClr val="FF9900"/>
      </a:folHlink>
    </a:clrScheme>
    <a:fontScheme name="1_defaul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13">
        <a:dk1>
          <a:srgbClr val="808080"/>
        </a:dk1>
        <a:lt1>
          <a:srgbClr val="FFFFFF"/>
        </a:lt1>
        <a:dk2>
          <a:srgbClr val="000000"/>
        </a:dk2>
        <a:lt2>
          <a:srgbClr val="DDDDDD"/>
        </a:lt2>
        <a:accent1>
          <a:srgbClr val="85DA46"/>
        </a:accent1>
        <a:accent2>
          <a:srgbClr val="0066CC"/>
        </a:accent2>
        <a:accent3>
          <a:srgbClr val="FFFFFF"/>
        </a:accent3>
        <a:accent4>
          <a:srgbClr val="6C6C6C"/>
        </a:accent4>
        <a:accent5>
          <a:srgbClr val="C2EAB0"/>
        </a:accent5>
        <a:accent6>
          <a:srgbClr val="005CB9"/>
        </a:accent6>
        <a:hlink>
          <a:srgbClr val="009999"/>
        </a:hlink>
        <a:folHlink>
          <a:srgbClr val="FF9900"/>
        </a:folHlink>
      </a:clrScheme>
      <a:clrMap bg1="lt1" tx1="dk1" bg2="lt2" tx2="dk2" accent1="accent1" accent2="accent2" accent3="accent3" accent4="accent4" accent5="accent5" accent6="accent6" hlink="hlink" folHlink="folHlink"/>
    </a:extraClrScheme>
    <a:extraClrScheme>
      <a:clrScheme name="1_default 14">
        <a:dk1>
          <a:srgbClr val="808080"/>
        </a:dk1>
        <a:lt1>
          <a:srgbClr val="FFFFFF"/>
        </a:lt1>
        <a:dk2>
          <a:srgbClr val="0066CC"/>
        </a:dk2>
        <a:lt2>
          <a:srgbClr val="DDDDDD"/>
        </a:lt2>
        <a:accent1>
          <a:srgbClr val="85DA46"/>
        </a:accent1>
        <a:accent2>
          <a:srgbClr val="0066CC"/>
        </a:accent2>
        <a:accent3>
          <a:srgbClr val="FFFFFF"/>
        </a:accent3>
        <a:accent4>
          <a:srgbClr val="6C6C6C"/>
        </a:accent4>
        <a:accent5>
          <a:srgbClr val="C2EAB0"/>
        </a:accent5>
        <a:accent6>
          <a:srgbClr val="005CB9"/>
        </a:accent6>
        <a:hlink>
          <a:srgbClr val="009999"/>
        </a:hlink>
        <a:folHlink>
          <a:srgbClr val="FF9900"/>
        </a:folHlink>
      </a:clrScheme>
      <a:clrMap bg1="lt1" tx1="dk1" bg2="lt2" tx2="dk2" accent1="accent1" accent2="accent2" accent3="accent3" accent4="accent4" accent5="accent5" accent6="accent6" hlink="hlink" folHlink="folHlink"/>
    </a:extraClrScheme>
    <a:extraClrScheme>
      <a:clrScheme name="1_default 15">
        <a:dk1>
          <a:srgbClr val="333333"/>
        </a:dk1>
        <a:lt1>
          <a:srgbClr val="FFFFFF"/>
        </a:lt1>
        <a:dk2>
          <a:srgbClr val="0066CC"/>
        </a:dk2>
        <a:lt2>
          <a:srgbClr val="DDDDDD"/>
        </a:lt2>
        <a:accent1>
          <a:srgbClr val="85DA46"/>
        </a:accent1>
        <a:accent2>
          <a:srgbClr val="0066CC"/>
        </a:accent2>
        <a:accent3>
          <a:srgbClr val="FFFFFF"/>
        </a:accent3>
        <a:accent4>
          <a:srgbClr val="2A2A2A"/>
        </a:accent4>
        <a:accent5>
          <a:srgbClr val="C2EAB0"/>
        </a:accent5>
        <a:accent6>
          <a:srgbClr val="005CB9"/>
        </a:accent6>
        <a:hlink>
          <a:srgbClr val="336699"/>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GI-OH 15">
    <a:dk1>
      <a:srgbClr val="333333"/>
    </a:dk1>
    <a:lt1>
      <a:srgbClr val="FFFFFF"/>
    </a:lt1>
    <a:dk2>
      <a:srgbClr val="0066CC"/>
    </a:dk2>
    <a:lt2>
      <a:srgbClr val="DDDDDD"/>
    </a:lt2>
    <a:accent1>
      <a:srgbClr val="85DA46"/>
    </a:accent1>
    <a:accent2>
      <a:srgbClr val="0066CC"/>
    </a:accent2>
    <a:accent3>
      <a:srgbClr val="FFFFFF"/>
    </a:accent3>
    <a:accent4>
      <a:srgbClr val="2A2A2A"/>
    </a:accent4>
    <a:accent5>
      <a:srgbClr val="C2EAB0"/>
    </a:accent5>
    <a:accent6>
      <a:srgbClr val="005CB9"/>
    </a:accent6>
    <a:hlink>
      <a:srgbClr val="336699"/>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SGI-OH</Template>
  <TotalTime>1830</TotalTime>
  <Words>521</Words>
  <Application>Microsoft Office PowerPoint</Application>
  <PresentationFormat>On-screen Show (4:3)</PresentationFormat>
  <Paragraphs>109</Paragraphs>
  <Slides>22</Slides>
  <Notes>8</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22</vt:i4>
      </vt:variant>
    </vt:vector>
  </HeadingPairs>
  <TitlesOfParts>
    <vt:vector size="35" baseType="lpstr">
      <vt:lpstr>Arial</vt:lpstr>
      <vt:lpstr>Arial Narrow</vt:lpstr>
      <vt:lpstr>Calibri</vt:lpstr>
      <vt:lpstr>Times New Roman</vt:lpstr>
      <vt:lpstr>Wingdings</vt:lpstr>
      <vt:lpstr>Arial Unicode MS</vt:lpstr>
      <vt:lpstr>SGI-OH</vt:lpstr>
      <vt:lpstr>3_Anpassad formgivning</vt:lpstr>
      <vt:lpstr>7_default</vt:lpstr>
      <vt:lpstr>1_default</vt:lpstr>
      <vt:lpstr>1_Anpassad formgivning</vt:lpstr>
      <vt:lpstr>2_Anpassad formgivning</vt:lpstr>
      <vt:lpstr>Anpassad formgivning</vt:lpstr>
      <vt:lpstr>PowerPoint Presentation</vt:lpstr>
      <vt:lpstr>PowerPoint Presentation</vt:lpstr>
      <vt:lpstr>PowerPoint Presentation</vt:lpstr>
      <vt:lpstr>PowerPoint Presentation</vt:lpstr>
      <vt:lpstr>PowerPoint Presentation</vt:lpstr>
      <vt:lpstr>The Göta river valley </vt:lpstr>
      <vt:lpstr>PowerPoint Presentation</vt:lpstr>
      <vt:lpstr>Landslide retrogression in areas with highly sensitive clay</vt:lpstr>
      <vt:lpstr>Relative change in precipitation for a period of 30-years i the Vänerns runoff area (moving average)</vt:lpstr>
      <vt:lpstr>PowerPoint Presentation</vt:lpstr>
      <vt:lpstr>Landslides in a changing climate</vt:lpstr>
      <vt:lpstr>PowerPoint Presentation</vt:lpstr>
      <vt:lpstr>Methodology</vt:lpstr>
      <vt:lpstr>Stability calculation</vt:lpstr>
      <vt:lpstr>PowerPoint Presentation</vt:lpstr>
      <vt:lpstr>PowerPoint Presentation</vt:lpstr>
      <vt:lpstr>PowerPoint Presentation</vt:lpstr>
      <vt:lpstr>PowerPoint Presentation</vt:lpstr>
      <vt:lpstr>PowerPoint Presentation</vt:lpstr>
      <vt:lpstr>Example of what can be done</vt:lpstr>
      <vt:lpstr>PowerPoint Presentation</vt:lpstr>
      <vt:lpstr>Thank you </vt:lpstr>
    </vt:vector>
  </TitlesOfParts>
  <Company>SGI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 utredning om skredrisker i Göta älv</dc:title>
  <dc:creator>carhul</dc:creator>
  <cp:lastModifiedBy>Brant D Mitchell</cp:lastModifiedBy>
  <cp:revision>64</cp:revision>
  <dcterms:created xsi:type="dcterms:W3CDTF">2009-04-21T06:33:20Z</dcterms:created>
  <dcterms:modified xsi:type="dcterms:W3CDTF">2015-07-19T06:59:41Z</dcterms:modified>
</cp:coreProperties>
</file>