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9" r:id="rId2"/>
    <p:sldId id="294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273" r:id="rId14"/>
    <p:sldId id="274" r:id="rId15"/>
    <p:sldId id="276" r:id="rId16"/>
    <p:sldId id="277" r:id="rId17"/>
    <p:sldId id="278" r:id="rId18"/>
    <p:sldId id="279" r:id="rId19"/>
    <p:sldId id="282" r:id="rId20"/>
    <p:sldId id="307" r:id="rId21"/>
  </p:sldIdLst>
  <p:sldSz cx="9144000" cy="6858000" type="screen4x3"/>
  <p:notesSz cx="6810375" cy="99425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E20A"/>
    <a:srgbClr val="FFED03"/>
    <a:srgbClr val="FFD5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513" autoAdjust="0"/>
    <p:restoredTop sz="94660"/>
  </p:normalViewPr>
  <p:slideViewPr>
    <p:cSldViewPr>
      <p:cViewPr>
        <p:scale>
          <a:sx n="110" d="100"/>
          <a:sy n="110" d="100"/>
        </p:scale>
        <p:origin x="-1644" y="-72"/>
      </p:cViewPr>
      <p:guideLst>
        <p:guide orient="horz" pos="2114"/>
        <p:guide pos="3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1470" y="-108"/>
      </p:cViewPr>
      <p:guideLst>
        <p:guide orient="horz" pos="3131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 defTabSz="957263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r>
              <a:rPr lang="sv-SE" altLang="sv-SE"/>
              <a:t>Länsstyrelsen Västra Götalands län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445625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fld id="{D5F0B0BA-C565-4A1B-B91C-F9DE154DDCE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="" xmlns:p14="http://schemas.microsoft.com/office/powerpoint/2010/main" val="69142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 defTabSz="957263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942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r>
              <a:rPr lang="sv-SE" altLang="sv-SE"/>
              <a:t>Länsstyrelsen Västra Götalands län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5625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0" tIns="47860" rIns="95720" bIns="47860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fld id="{1A233DF8-8424-4E54-B55A-BC3B294E2FA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="" xmlns:p14="http://schemas.microsoft.com/office/powerpoint/2010/main" val="18607089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A18C6-D8F0-46EE-86CE-A6652D61026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="" xmlns:p14="http://schemas.microsoft.com/office/powerpoint/2010/main" val="139442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C1CE6-1173-4AEA-952B-314FF6306B9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="" xmlns:p14="http://schemas.microsoft.com/office/powerpoint/2010/main" val="221829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609600"/>
            <a:ext cx="18097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2768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32691-2D3C-4C8C-A1A4-5A57DB932D4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="" xmlns:p14="http://schemas.microsoft.com/office/powerpoint/2010/main" val="387998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E7280-CCE7-4FD7-A9F8-8611CDDC5F8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="" xmlns:p14="http://schemas.microsoft.com/office/powerpoint/2010/main" val="8319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5B271-8CC4-424B-80BB-4BB95C66984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="" xmlns:p14="http://schemas.microsoft.com/office/powerpoint/2010/main" val="145268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81200"/>
            <a:ext cx="35433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5433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DDEE5-5C5D-4748-AE46-953AD7AC7E6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="" xmlns:p14="http://schemas.microsoft.com/office/powerpoint/2010/main" val="362100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64011-4871-442C-828C-69E56983D94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="" xmlns:p14="http://schemas.microsoft.com/office/powerpoint/2010/main" val="35351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7ACCC-96ED-471A-A4AC-B05D0745381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="" xmlns:p14="http://schemas.microsoft.com/office/powerpoint/2010/main" val="379946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3DF68-64B7-4F9A-8EDC-3283DF3EBE5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="" xmlns:p14="http://schemas.microsoft.com/office/powerpoint/2010/main" val="143597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FBB46-DD06-4382-B06C-13F9EC67B5D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="" xmlns:p14="http://schemas.microsoft.com/office/powerpoint/2010/main" val="27300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01131-4796-4D16-A517-B062E0B70B8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="" xmlns:p14="http://schemas.microsoft.com/office/powerpoint/2010/main" val="22213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81200"/>
            <a:ext cx="7239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477000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fld id="{0D01E38D-F3FB-4923-A043-A47D226A6E9F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1031" name="Picture 8" descr="lst_farg_lit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43575"/>
            <a:ext cx="939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6"/>
          <p:cNvSpPr>
            <a:spLocks noChangeShapeType="1"/>
          </p:cNvSpPr>
          <p:nvPr/>
        </p:nvSpPr>
        <p:spPr bwMode="auto">
          <a:xfrm>
            <a:off x="1219200" y="5715000"/>
            <a:ext cx="72390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99592" y="1700808"/>
            <a:ext cx="824440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800" b="1" kern="0" dirty="0" smtClean="0">
                <a:solidFill>
                  <a:srgbClr val="095BA6"/>
                </a:solidFill>
                <a:latin typeface="Calibri" pitchFamily="34" charset="0"/>
                <a:ea typeface="+mj-ea"/>
                <a:cs typeface="Calibri" pitchFamily="34" charset="0"/>
              </a:rPr>
              <a:t>Risk Management</a:t>
            </a:r>
            <a:br>
              <a:rPr lang="sv-SE" sz="4800" b="1" kern="0" dirty="0" smtClean="0">
                <a:solidFill>
                  <a:srgbClr val="095BA6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4800" b="1" kern="0" dirty="0" smtClean="0">
                <a:solidFill>
                  <a:srgbClr val="095BA6"/>
                </a:solidFill>
                <a:latin typeface="Calibri" pitchFamily="34" charset="0"/>
                <a:ea typeface="+mj-ea"/>
                <a:cs typeface="Calibri" pitchFamily="34" charset="0"/>
              </a:rPr>
              <a:t>Physical</a:t>
            </a:r>
            <a:r>
              <a:rPr lang="sv-SE" sz="4800" b="1" kern="0" dirty="0" smtClean="0">
                <a:solidFill>
                  <a:srgbClr val="095BA6"/>
                </a:solidFill>
                <a:latin typeface="Calibri" pitchFamily="34" charset="0"/>
                <a:ea typeface="+mj-ea"/>
                <a:cs typeface="Calibri" pitchFamily="34" charset="0"/>
              </a:rPr>
              <a:t> planning</a:t>
            </a:r>
            <a:endParaRPr lang="sv-SE" sz="3200" b="1" kern="0" dirty="0" smtClean="0">
              <a:solidFill>
                <a:srgbClr val="095BA6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endParaRPr lang="sv-SE" sz="3200" b="1" kern="0" dirty="0">
              <a:solidFill>
                <a:srgbClr val="095BA6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endParaRPr lang="sv-SE" sz="3200" b="1" kern="0" dirty="0" smtClean="0">
              <a:solidFill>
                <a:srgbClr val="095BA6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endParaRPr lang="sv-SE" sz="3200" b="1" kern="0" dirty="0">
              <a:solidFill>
                <a:srgbClr val="095BA6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r>
              <a:rPr lang="sv-SE" sz="2000" b="1" kern="0" dirty="0" smtClean="0">
                <a:solidFill>
                  <a:srgbClr val="095BA6"/>
                </a:solidFill>
                <a:latin typeface="Calibri" pitchFamily="34" charset="0"/>
                <a:ea typeface="+mj-ea"/>
                <a:cs typeface="Calibri" pitchFamily="34" charset="0"/>
              </a:rPr>
              <a:t>Lars Westholm, Samhällsbyggnad, Länsstyrelsen Västra Götaland</a:t>
            </a:r>
            <a:endParaRPr lang="sv-SE" sz="1800" b="1" kern="0" dirty="0">
              <a:solidFill>
                <a:srgbClr val="095BA6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5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1219200" y="609600"/>
            <a:ext cx="7239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Health and </a:t>
            </a:r>
            <a:r>
              <a:rPr lang="sv-SE" kern="0" dirty="0" err="1" smtClean="0"/>
              <a:t>safety</a:t>
            </a:r>
            <a:endParaRPr lang="sv-SE" kern="0" dirty="0"/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1219200" y="1484784"/>
            <a:ext cx="7239000" cy="2016224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620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81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003399"/>
                </a:solidFill>
              </a:rPr>
              <a:t>Dangerous goods</a:t>
            </a:r>
          </a:p>
          <a:p>
            <a:pPr lvl="1"/>
            <a:r>
              <a:rPr lang="en-US" sz="1600" kern="0" dirty="0" smtClean="0">
                <a:solidFill>
                  <a:srgbClr val="003399"/>
                </a:solidFill>
              </a:rPr>
              <a:t>Recommended</a:t>
            </a:r>
            <a:br>
              <a:rPr lang="en-US" sz="1600" kern="0" dirty="0" smtClean="0">
                <a:solidFill>
                  <a:srgbClr val="003399"/>
                </a:solidFill>
              </a:rPr>
            </a:br>
            <a:r>
              <a:rPr lang="en-US" sz="1600" kern="0" dirty="0" smtClean="0">
                <a:solidFill>
                  <a:srgbClr val="003399"/>
                </a:solidFill>
              </a:rPr>
              <a:t>roads</a:t>
            </a:r>
          </a:p>
          <a:p>
            <a:pPr marL="0" indent="0">
              <a:buNone/>
            </a:pPr>
            <a:endParaRPr lang="sv-SE" kern="0" dirty="0"/>
          </a:p>
          <a:p>
            <a:pPr marL="0" indent="0">
              <a:buNone/>
            </a:pPr>
            <a:endParaRPr lang="sv-SE" kern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5400000" cy="4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245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1219200" y="609600"/>
            <a:ext cx="7239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Health and </a:t>
            </a:r>
            <a:r>
              <a:rPr lang="sv-SE" kern="0" dirty="0" err="1" smtClean="0"/>
              <a:t>safety</a:t>
            </a:r>
            <a:endParaRPr lang="sv-SE" kern="0" dirty="0"/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1219200" y="1484784"/>
            <a:ext cx="7239000" cy="2016224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620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81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003399"/>
                </a:solidFill>
              </a:rPr>
              <a:t>Erosion, landslides</a:t>
            </a:r>
          </a:p>
          <a:p>
            <a:pPr lvl="1"/>
            <a:r>
              <a:rPr lang="en-US" sz="1600" kern="0" dirty="0" smtClean="0">
                <a:solidFill>
                  <a:srgbClr val="003399"/>
                </a:solidFill>
              </a:rPr>
              <a:t>Geotechnical</a:t>
            </a:r>
            <a:br>
              <a:rPr lang="en-US" sz="1600" kern="0" dirty="0" smtClean="0">
                <a:solidFill>
                  <a:srgbClr val="003399"/>
                </a:solidFill>
              </a:rPr>
            </a:br>
            <a:r>
              <a:rPr lang="en-US" sz="1600" kern="0" dirty="0" smtClean="0">
                <a:solidFill>
                  <a:srgbClr val="003399"/>
                </a:solidFill>
              </a:rPr>
              <a:t>surveys</a:t>
            </a:r>
          </a:p>
          <a:p>
            <a:pPr marL="0" indent="0">
              <a:buNone/>
            </a:pPr>
            <a:endParaRPr lang="sv-SE" kern="0" dirty="0"/>
          </a:p>
          <a:p>
            <a:pPr marL="0" indent="0">
              <a:buNone/>
            </a:pPr>
            <a:endParaRPr lang="sv-SE" kern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44824"/>
            <a:ext cx="4742097" cy="358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65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1219200" y="609600"/>
            <a:ext cx="7239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Health and </a:t>
            </a:r>
            <a:r>
              <a:rPr lang="sv-SE" kern="0" dirty="0" err="1" smtClean="0"/>
              <a:t>safety</a:t>
            </a:r>
            <a:endParaRPr lang="sv-SE" kern="0" dirty="0"/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1219200" y="1484784"/>
            <a:ext cx="7239000" cy="2016224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620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81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003399"/>
                </a:solidFill>
              </a:rPr>
              <a:t>Flooding</a:t>
            </a:r>
          </a:p>
          <a:p>
            <a:pPr lvl="1"/>
            <a:r>
              <a:rPr lang="en-US" sz="1600" kern="0" dirty="0" smtClean="0">
                <a:solidFill>
                  <a:srgbClr val="003399"/>
                </a:solidFill>
              </a:rPr>
              <a:t>Base line: 100 years flood</a:t>
            </a:r>
          </a:p>
          <a:p>
            <a:pPr lvl="1"/>
            <a:r>
              <a:rPr lang="en-US" sz="1600" kern="0" dirty="0" smtClean="0">
                <a:solidFill>
                  <a:srgbClr val="003399"/>
                </a:solidFill>
              </a:rPr>
              <a:t>Zoning</a:t>
            </a:r>
          </a:p>
          <a:p>
            <a:pPr lvl="1"/>
            <a:r>
              <a:rPr lang="en-US" sz="1600" kern="0" dirty="0" smtClean="0">
                <a:solidFill>
                  <a:srgbClr val="003399"/>
                </a:solidFill>
              </a:rPr>
              <a:t>Adapted buildings or</a:t>
            </a:r>
            <a:br>
              <a:rPr lang="en-US" sz="1600" kern="0" dirty="0" smtClean="0">
                <a:solidFill>
                  <a:srgbClr val="003399"/>
                </a:solidFill>
              </a:rPr>
            </a:br>
            <a:r>
              <a:rPr lang="en-US" sz="1600" kern="0" dirty="0" smtClean="0">
                <a:solidFill>
                  <a:srgbClr val="003399"/>
                </a:solidFill>
              </a:rPr>
              <a:t>enterprises</a:t>
            </a:r>
          </a:p>
          <a:p>
            <a:pPr marL="0" indent="0">
              <a:buNone/>
            </a:pPr>
            <a:endParaRPr lang="sv-SE" kern="0" dirty="0"/>
          </a:p>
          <a:p>
            <a:pPr marL="0" indent="0">
              <a:buNone/>
            </a:pPr>
            <a:endParaRPr lang="sv-SE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9"/>
          <a:stretch/>
        </p:blipFill>
        <p:spPr bwMode="auto">
          <a:xfrm>
            <a:off x="1403648" y="3933056"/>
            <a:ext cx="1258567" cy="1787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8" t="5567" r="1233" b="4725"/>
          <a:stretch/>
        </p:blipFill>
        <p:spPr bwMode="auto">
          <a:xfrm>
            <a:off x="4211960" y="2077277"/>
            <a:ext cx="4588330" cy="275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1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mtClean="0">
                <a:solidFill>
                  <a:srgbClr val="000000"/>
                </a:solidFill>
                <a:ea typeface="ヒラギノ角ゴ Pro W3" charset="-128"/>
              </a:rPr>
              <a:t>Planeringsmodell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6013" y="5661025"/>
            <a:ext cx="7488237" cy="144463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9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700213"/>
            <a:ext cx="5424488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41021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904875"/>
            <a:ext cx="404177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Content Placeholder 2"/>
          <p:cNvSpPr>
            <a:spLocks noGrp="1"/>
          </p:cNvSpPr>
          <p:nvPr/>
        </p:nvSpPr>
        <p:spPr bwMode="auto">
          <a:xfrm>
            <a:off x="4932363" y="5732463"/>
            <a:ext cx="34972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sv-SE" sz="2000">
                <a:latin typeface="Arial" pitchFamily="34" charset="0"/>
              </a:rPr>
              <a:t>Översvämningstyper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41021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011863" y="5732463"/>
            <a:ext cx="2489200" cy="520700"/>
          </a:xfrm>
        </p:spPr>
        <p:txBody>
          <a:bodyPr/>
          <a:lstStyle/>
          <a:p>
            <a:pPr marL="0" indent="0" algn="r">
              <a:buFontTx/>
              <a:buNone/>
            </a:pPr>
            <a:r>
              <a:rPr lang="en-US" altLang="sv-SE" smtClean="0">
                <a:ea typeface="ヒラギノ角ゴ Pro W3" charset="-128"/>
              </a:rPr>
              <a:t>Exempel: Vänern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743075"/>
            <a:ext cx="60769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41021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87450" y="5589588"/>
            <a:ext cx="7345363" cy="215900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2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16113"/>
            <a:ext cx="6035675" cy="71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16338"/>
            <a:ext cx="19050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6362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81300"/>
            <a:ext cx="611981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995738" y="5732463"/>
            <a:ext cx="4505325" cy="5207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sv-SE" dirty="0" smtClean="0">
                <a:ea typeface="ヒラギノ角ゴ Pro W3" charset="-128"/>
              </a:rPr>
              <a:t>Risk = </a:t>
            </a:r>
            <a:r>
              <a:rPr lang="en-US" altLang="sv-SE" dirty="0" err="1" smtClean="0">
                <a:ea typeface="ヒラギノ角ゴ Pro W3" charset="-128"/>
              </a:rPr>
              <a:t>sannolikhet</a:t>
            </a:r>
            <a:r>
              <a:rPr lang="en-US" altLang="sv-SE" dirty="0" smtClean="0">
                <a:ea typeface="ヒラギノ角ゴ Pro W3" charset="-128"/>
              </a:rPr>
              <a:t> x </a:t>
            </a:r>
            <a:r>
              <a:rPr lang="en-US" altLang="sv-SE" dirty="0" err="1" smtClean="0">
                <a:ea typeface="ヒラギノ角ゴ Pro W3" charset="-128"/>
              </a:rPr>
              <a:t>konsekvens</a:t>
            </a:r>
            <a:endParaRPr lang="en-US" altLang="sv-SE" dirty="0" smtClean="0">
              <a:ea typeface="ヒラギノ角ゴ Pro W3" charset="-128"/>
            </a:endParaRPr>
          </a:p>
          <a:p>
            <a:pPr marL="0" indent="0">
              <a:buFontTx/>
              <a:buNone/>
            </a:pPr>
            <a:r>
              <a:rPr lang="en-US" altLang="sv-SE" sz="1600" dirty="0" smtClean="0">
                <a:ea typeface="ヒラギノ角ゴ Pro W3" charset="-128"/>
              </a:rPr>
              <a:t>	(</a:t>
            </a:r>
            <a:r>
              <a:rPr lang="en-US" altLang="sv-SE" sz="1600" i="1" dirty="0" smtClean="0">
                <a:ea typeface="ヒラギノ角ゴ Pro W3" charset="-128"/>
              </a:rPr>
              <a:t>probability)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11438"/>
            <a:ext cx="82804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6883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28082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6883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05038"/>
            <a:ext cx="88915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011863" y="5732463"/>
            <a:ext cx="2489200" cy="520700"/>
          </a:xfrm>
        </p:spPr>
        <p:txBody>
          <a:bodyPr/>
          <a:lstStyle/>
          <a:p>
            <a:pPr marL="0" indent="0" algn="r">
              <a:buFontTx/>
              <a:buNone/>
            </a:pPr>
            <a:r>
              <a:rPr lang="en-US" altLang="sv-SE" smtClean="0">
                <a:ea typeface="ヒラギノ角ゴ Pro W3" charset="-128"/>
              </a:rPr>
              <a:t>Funktionskrav</a:t>
            </a:r>
          </a:p>
        </p:txBody>
      </p:sp>
      <p:sp>
        <p:nvSpPr>
          <p:cNvPr id="35844" name="Content Placeholder 2"/>
          <p:cNvSpPr txBox="1">
            <a:spLocks/>
          </p:cNvSpPr>
          <p:nvPr/>
        </p:nvSpPr>
        <p:spPr bwMode="auto">
          <a:xfrm>
            <a:off x="2411413" y="3557588"/>
            <a:ext cx="248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sv-SE" sz="2000" b="1">
                <a:latin typeface="Arial" pitchFamily="34" charset="0"/>
              </a:rPr>
              <a:t>eller</a:t>
            </a:r>
            <a:endParaRPr lang="en-US" altLang="sv-SE" sz="2000">
              <a:latin typeface="Arial" pitchFamily="34" charset="0"/>
            </a:endParaRPr>
          </a:p>
        </p:txBody>
      </p:sp>
      <p:sp>
        <p:nvSpPr>
          <p:cNvPr id="35846" name="Content Placeholder 2"/>
          <p:cNvSpPr txBox="1">
            <a:spLocks/>
          </p:cNvSpPr>
          <p:nvPr/>
        </p:nvSpPr>
        <p:spPr bwMode="auto">
          <a:xfrm>
            <a:off x="900113" y="5013325"/>
            <a:ext cx="32813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sv-SE" sz="2000">
                <a:latin typeface="Arial" pitchFamily="34" charset="0"/>
              </a:rPr>
              <a:t>Upprätthålla funktionen och kunna ta sig till och från</a:t>
            </a:r>
          </a:p>
        </p:txBody>
      </p:sp>
      <p:sp>
        <p:nvSpPr>
          <p:cNvPr id="35847" name="Content Placeholder 2"/>
          <p:cNvSpPr txBox="1">
            <a:spLocks/>
          </p:cNvSpPr>
          <p:nvPr/>
        </p:nvSpPr>
        <p:spPr bwMode="auto">
          <a:xfrm>
            <a:off x="4859338" y="5013325"/>
            <a:ext cx="32813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sv-SE" sz="2000">
                <a:latin typeface="Arial" pitchFamily="34" charset="0"/>
              </a:rPr>
              <a:t>Tillfälligt överge…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2"/>
          <p:cNvSpPr txBox="1">
            <a:spLocks/>
          </p:cNvSpPr>
          <p:nvPr/>
        </p:nvSpPr>
        <p:spPr>
          <a:xfrm>
            <a:off x="1219200" y="1484784"/>
            <a:ext cx="7239000" cy="2016224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620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81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003399"/>
                </a:solidFill>
              </a:rPr>
              <a:t>Planning</a:t>
            </a:r>
            <a:r>
              <a:rPr lang="sv-SE" kern="0" dirty="0" smtClean="0">
                <a:solidFill>
                  <a:srgbClr val="003399"/>
                </a:solidFill>
              </a:rPr>
              <a:t> and </a:t>
            </a:r>
            <a:r>
              <a:rPr lang="sv-SE" kern="0" dirty="0" err="1" smtClean="0">
                <a:solidFill>
                  <a:srgbClr val="003399"/>
                </a:solidFill>
              </a:rPr>
              <a:t>Building</a:t>
            </a:r>
            <a:r>
              <a:rPr lang="sv-SE" kern="0" dirty="0" smtClean="0">
                <a:solidFill>
                  <a:srgbClr val="003399"/>
                </a:solidFill>
              </a:rPr>
              <a:t> </a:t>
            </a:r>
            <a:r>
              <a:rPr lang="sv-SE" kern="0" dirty="0" err="1" smtClean="0">
                <a:solidFill>
                  <a:srgbClr val="003399"/>
                </a:solidFill>
              </a:rPr>
              <a:t>Act</a:t>
            </a:r>
            <a:r>
              <a:rPr lang="sv-SE" kern="0" dirty="0" smtClean="0">
                <a:solidFill>
                  <a:srgbClr val="003399"/>
                </a:solidFill>
              </a:rPr>
              <a:t>, PBA </a:t>
            </a:r>
            <a:endParaRPr lang="sv-SE" kern="0" dirty="0">
              <a:solidFill>
                <a:srgbClr val="003399"/>
              </a:solidFill>
            </a:endParaRPr>
          </a:p>
          <a:p>
            <a:pPr lvl="1"/>
            <a:r>
              <a:rPr lang="sv-SE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Sets the </a:t>
            </a:r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demands on physical </a:t>
            </a:r>
            <a:r>
              <a:rPr lang="sv-SE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planning</a:t>
            </a:r>
          </a:p>
          <a:p>
            <a:pPr lvl="1"/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Addressing several issues; participating, ecological, environmental</a:t>
            </a:r>
          </a:p>
          <a:p>
            <a:pPr lvl="1"/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Municipalities</a:t>
            </a:r>
            <a:r>
              <a:rPr lang="sv-SE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v-SE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have</a:t>
            </a:r>
            <a:r>
              <a:rPr lang="sv-SE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monopoly</a:t>
            </a:r>
            <a:r>
              <a:rPr lang="sv-SE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on planning! (</a:t>
            </a:r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zoning</a:t>
            </a:r>
            <a:r>
              <a:rPr lang="sv-SE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sv-SE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endParaRPr lang="sv-SE" kern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sv-SE" kern="0" dirty="0" smtClean="0">
                <a:solidFill>
                  <a:srgbClr val="003399"/>
                </a:solidFill>
              </a:rPr>
              <a:t> </a:t>
            </a:r>
          </a:p>
          <a:p>
            <a:pPr marL="0" indent="0">
              <a:buNone/>
            </a:pPr>
            <a:endParaRPr lang="sv-SE" kern="0" dirty="0" smtClean="0"/>
          </a:p>
          <a:p>
            <a:pPr marL="0" indent="0">
              <a:buNone/>
            </a:pPr>
            <a:r>
              <a:rPr lang="sv-SE" kern="0" dirty="0" smtClean="0"/>
              <a:t>	</a:t>
            </a:r>
          </a:p>
          <a:p>
            <a:pPr marL="0" indent="0">
              <a:buNone/>
            </a:pPr>
            <a:endParaRPr lang="sv-SE" kern="0" dirty="0"/>
          </a:p>
          <a:p>
            <a:pPr marL="0" indent="0">
              <a:buNone/>
            </a:pPr>
            <a:endParaRPr lang="sv-SE" kern="0" dirty="0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219200" y="609600"/>
            <a:ext cx="7239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Swedish Planning</a:t>
            </a:r>
            <a:endParaRPr lang="sv-SE" kern="0" dirty="0"/>
          </a:p>
        </p:txBody>
      </p:sp>
      <p:sp>
        <p:nvSpPr>
          <p:cNvPr id="4" name="Rektangel med rundade hörn 3"/>
          <p:cNvSpPr/>
          <p:nvPr/>
        </p:nvSpPr>
        <p:spPr>
          <a:xfrm>
            <a:off x="1331640" y="3861048"/>
            <a:ext cx="2664296" cy="79208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Comprehensive</a:t>
            </a:r>
            <a:r>
              <a:rPr lang="sv-SE" dirty="0" smtClean="0"/>
              <a:t> plan</a:t>
            </a:r>
            <a:endParaRPr lang="sv-SE" dirty="0"/>
          </a:p>
        </p:txBody>
      </p:sp>
      <p:sp>
        <p:nvSpPr>
          <p:cNvPr id="5" name="Rektangel med rundade hörn 4"/>
          <p:cNvSpPr/>
          <p:nvPr/>
        </p:nvSpPr>
        <p:spPr>
          <a:xfrm>
            <a:off x="4326171" y="4869160"/>
            <a:ext cx="2664296" cy="79208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Detailed</a:t>
            </a:r>
            <a:r>
              <a:rPr lang="sv-SE" dirty="0" smtClean="0"/>
              <a:t> plan</a:t>
            </a:r>
            <a:endParaRPr lang="sv-SE" dirty="0"/>
          </a:p>
        </p:txBody>
      </p:sp>
      <p:cxnSp>
        <p:nvCxnSpPr>
          <p:cNvPr id="7" name="Rak pil 6"/>
          <p:cNvCxnSpPr/>
          <p:nvPr/>
        </p:nvCxnSpPr>
        <p:spPr>
          <a:xfrm>
            <a:off x="3995936" y="4653136"/>
            <a:ext cx="330235" cy="21602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28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4427537" cy="292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5724128" y="3963132"/>
            <a:ext cx="2869696" cy="892552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Jetty </a:t>
            </a:r>
            <a:r>
              <a:rPr lang="en-US" b="1" dirty="0" err="1" smtClean="0">
                <a:latin typeface="Georgia" panose="02040502050405020303" pitchFamily="18" charset="0"/>
              </a:rPr>
              <a:t>coffe</a:t>
            </a:r>
            <a:r>
              <a:rPr lang="en-US" b="1" dirty="0" smtClean="0">
                <a:latin typeface="Georgia" panose="02040502050405020303" pitchFamily="18" charset="0"/>
              </a:rPr>
              <a:t> shop</a:t>
            </a:r>
          </a:p>
          <a:p>
            <a:r>
              <a:rPr lang="en-US" sz="1400" dirty="0" smtClean="0"/>
              <a:t>During floods take road 160 towards </a:t>
            </a:r>
          </a:p>
          <a:p>
            <a:r>
              <a:rPr lang="en-US" sz="1400" dirty="0" err="1" smtClean="0"/>
              <a:t>Uddevalla</a:t>
            </a:r>
            <a:r>
              <a:rPr lang="en-US" sz="1400" dirty="0" smtClean="0"/>
              <a:t> and take left at </a:t>
            </a:r>
            <a:r>
              <a:rPr lang="en-US" sz="1400" dirty="0" err="1" smtClean="0"/>
              <a:t>Nöteviken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40768"/>
            <a:ext cx="1762371" cy="23625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53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1219200" y="609600"/>
            <a:ext cx="7239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Swedish Planning</a:t>
            </a:r>
            <a:endParaRPr lang="sv-SE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353384"/>
            <a:ext cx="7200000" cy="615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312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415787"/>
            <a:ext cx="7200000" cy="602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972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116571"/>
            <a:ext cx="7200000" cy="462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491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1219200" y="609600"/>
            <a:ext cx="7239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Swedish Planning</a:t>
            </a:r>
            <a:endParaRPr lang="sv-SE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353384"/>
            <a:ext cx="7200000" cy="615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 4"/>
          <p:cNvGrpSpPr/>
          <p:nvPr/>
        </p:nvGrpSpPr>
        <p:grpSpPr>
          <a:xfrm>
            <a:off x="179512" y="3501008"/>
            <a:ext cx="2384826" cy="646331"/>
            <a:chOff x="179512" y="3501008"/>
            <a:chExt cx="2384826" cy="646331"/>
          </a:xfrm>
        </p:grpSpPr>
        <p:sp>
          <p:nvSpPr>
            <p:cNvPr id="2" name="textruta 1"/>
            <p:cNvSpPr txBox="1"/>
            <p:nvPr/>
          </p:nvSpPr>
          <p:spPr>
            <a:xfrm>
              <a:off x="179512" y="3501008"/>
              <a:ext cx="1368152" cy="646331"/>
            </a:xfrm>
            <a:prstGeom prst="rect">
              <a:avLst/>
            </a:prstGeom>
            <a:solidFill>
              <a:srgbClr val="0033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Municipal monopoly</a:t>
              </a:r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Höger 3"/>
            <p:cNvSpPr/>
            <p:nvPr/>
          </p:nvSpPr>
          <p:spPr>
            <a:xfrm>
              <a:off x="1691680" y="3695836"/>
              <a:ext cx="872658" cy="256674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upp 8"/>
          <p:cNvGrpSpPr/>
          <p:nvPr/>
        </p:nvGrpSpPr>
        <p:grpSpPr>
          <a:xfrm>
            <a:off x="6012160" y="3434085"/>
            <a:ext cx="2376264" cy="1200329"/>
            <a:chOff x="6012160" y="3434085"/>
            <a:chExt cx="2376264" cy="1200329"/>
          </a:xfrm>
        </p:grpSpPr>
        <p:sp>
          <p:nvSpPr>
            <p:cNvPr id="6" name="textruta 5"/>
            <p:cNvSpPr txBox="1"/>
            <p:nvPr/>
          </p:nvSpPr>
          <p:spPr>
            <a:xfrm>
              <a:off x="7020272" y="3434085"/>
              <a:ext cx="1368152" cy="120032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County:</a:t>
              </a:r>
            </a:p>
            <a:p>
              <a:pPr algn="ctr"/>
              <a:r>
                <a:rPr lang="en-US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-advising</a:t>
              </a:r>
            </a:p>
            <a:p>
              <a:pPr algn="ctr"/>
              <a:r>
                <a:rPr lang="en-US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-supplying</a:t>
              </a:r>
            </a:p>
            <a:p>
              <a:pPr algn="ctr"/>
              <a:r>
                <a:rPr lang="en-US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-reviewing</a:t>
              </a:r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Höger 6"/>
            <p:cNvSpPr/>
            <p:nvPr/>
          </p:nvSpPr>
          <p:spPr>
            <a:xfrm rot="10800000">
              <a:off x="6012160" y="3952510"/>
              <a:ext cx="872658" cy="256674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ruta 7"/>
          <p:cNvSpPr txBox="1"/>
          <p:nvPr/>
        </p:nvSpPr>
        <p:spPr>
          <a:xfrm>
            <a:off x="7020272" y="4869160"/>
            <a:ext cx="187220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governments representative!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283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N:\Data\PLAN\Personal\Charles\utbildningPBL\boverket\utokat-forfarande-enklare-planpro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6840760" cy="859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1219200" y="609600"/>
            <a:ext cx="7239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The Planning process</a:t>
            </a:r>
            <a:endParaRPr lang="sv-SE" kern="0" dirty="0"/>
          </a:p>
        </p:txBody>
      </p:sp>
      <p:sp>
        <p:nvSpPr>
          <p:cNvPr id="5" name="textruta 4"/>
          <p:cNvSpPr txBox="1"/>
          <p:nvPr/>
        </p:nvSpPr>
        <p:spPr>
          <a:xfrm>
            <a:off x="2636247" y="4869160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municipality does all the planning.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p 21"/>
          <p:cNvGrpSpPr/>
          <p:nvPr/>
        </p:nvGrpSpPr>
        <p:grpSpPr>
          <a:xfrm>
            <a:off x="251520" y="2276872"/>
            <a:ext cx="4587180" cy="1872208"/>
            <a:chOff x="251520" y="2276872"/>
            <a:chExt cx="4587180" cy="1872208"/>
          </a:xfrm>
        </p:grpSpPr>
        <p:sp>
          <p:nvSpPr>
            <p:cNvPr id="6" name="textruta 5"/>
            <p:cNvSpPr txBox="1"/>
            <p:nvPr/>
          </p:nvSpPr>
          <p:spPr>
            <a:xfrm>
              <a:off x="251520" y="2276872"/>
              <a:ext cx="35317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county administrative board </a:t>
              </a:r>
            </a:p>
            <a:p>
              <a:r>
                <a:rPr lang="en-U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reviews and advice!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Rak pil 7"/>
            <p:cNvCxnSpPr/>
            <p:nvPr/>
          </p:nvCxnSpPr>
          <p:spPr>
            <a:xfrm>
              <a:off x="2029550" y="2923203"/>
              <a:ext cx="310202" cy="122587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pil 8"/>
            <p:cNvCxnSpPr/>
            <p:nvPr/>
          </p:nvCxnSpPr>
          <p:spPr>
            <a:xfrm>
              <a:off x="2023469" y="2923203"/>
              <a:ext cx="1252387" cy="122587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pil 11"/>
            <p:cNvCxnSpPr>
              <a:stCxn id="6" idx="2"/>
            </p:cNvCxnSpPr>
            <p:nvPr/>
          </p:nvCxnSpPr>
          <p:spPr>
            <a:xfrm>
              <a:off x="2017388" y="2923203"/>
              <a:ext cx="2821312" cy="115386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 22"/>
          <p:cNvGrpSpPr/>
          <p:nvPr/>
        </p:nvGrpSpPr>
        <p:grpSpPr>
          <a:xfrm>
            <a:off x="5004048" y="1630541"/>
            <a:ext cx="3352200" cy="2518539"/>
            <a:chOff x="5004048" y="1630541"/>
            <a:chExt cx="3352200" cy="2518539"/>
          </a:xfrm>
        </p:grpSpPr>
        <p:sp>
          <p:nvSpPr>
            <p:cNvPr id="18" name="textruta 17"/>
            <p:cNvSpPr txBox="1"/>
            <p:nvPr/>
          </p:nvSpPr>
          <p:spPr>
            <a:xfrm>
              <a:off x="5004048" y="1630541"/>
              <a:ext cx="3352200" cy="92333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If the plan is not up to codes:</a:t>
              </a:r>
            </a:p>
            <a:p>
              <a:r>
                <a:rPr lang="en-US" sz="1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Special review </a:t>
              </a:r>
              <a:r>
                <a:rPr lang="en-U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worst case:</a:t>
              </a:r>
            </a:p>
            <a:p>
              <a:r>
                <a:rPr lang="en-US" sz="1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Revoking</a:t>
              </a:r>
              <a:r>
                <a:rPr lang="en-U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the plan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Rak pil 18"/>
            <p:cNvCxnSpPr>
              <a:stCxn id="18" idx="2"/>
            </p:cNvCxnSpPr>
            <p:nvPr/>
          </p:nvCxnSpPr>
          <p:spPr>
            <a:xfrm>
              <a:off x="6680148" y="2553871"/>
              <a:ext cx="52092" cy="159520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98041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1219200" y="609600"/>
            <a:ext cx="7239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9pPr>
          </a:lstStyle>
          <a:p>
            <a:r>
              <a:rPr lang="sv-SE" kern="0" dirty="0" err="1" smtClean="0"/>
              <a:t>What</a:t>
            </a:r>
            <a:r>
              <a:rPr lang="sv-SE" kern="0" dirty="0" smtClean="0"/>
              <a:t> </a:t>
            </a:r>
            <a:r>
              <a:rPr lang="sv-SE" kern="0" dirty="0" err="1" smtClean="0"/>
              <a:t>are</a:t>
            </a:r>
            <a:r>
              <a:rPr lang="sv-SE" kern="0" dirty="0" smtClean="0"/>
              <a:t> the Länsstyrelse </a:t>
            </a:r>
            <a:r>
              <a:rPr lang="sv-SE" kern="0" dirty="0" err="1" smtClean="0"/>
              <a:t>looking</a:t>
            </a:r>
            <a:r>
              <a:rPr lang="sv-SE" kern="0" dirty="0" smtClean="0"/>
              <a:t> at?</a:t>
            </a:r>
            <a:endParaRPr lang="sv-SE" kern="0" dirty="0"/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1219200" y="1484784"/>
            <a:ext cx="7239000" cy="2016224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620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81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err="1" smtClean="0">
                <a:solidFill>
                  <a:srgbClr val="003399"/>
                </a:solidFill>
              </a:rPr>
              <a:t>Objectives</a:t>
            </a:r>
            <a:r>
              <a:rPr lang="sv-SE" kern="0" dirty="0" smtClean="0">
                <a:solidFill>
                  <a:srgbClr val="003399"/>
                </a:solidFill>
              </a:rPr>
              <a:t> and </a:t>
            </a:r>
            <a:r>
              <a:rPr lang="sv-SE" kern="0" dirty="0" err="1" smtClean="0">
                <a:solidFill>
                  <a:srgbClr val="003399"/>
                </a:solidFill>
              </a:rPr>
              <a:t>guidelines</a:t>
            </a:r>
            <a:r>
              <a:rPr lang="sv-SE" kern="0" dirty="0" smtClean="0">
                <a:solidFill>
                  <a:srgbClr val="003399"/>
                </a:solidFill>
              </a:rPr>
              <a:t> from the </a:t>
            </a:r>
            <a:r>
              <a:rPr lang="sv-SE" kern="0" dirty="0" err="1" smtClean="0">
                <a:solidFill>
                  <a:srgbClr val="003399"/>
                </a:solidFill>
              </a:rPr>
              <a:t>government</a:t>
            </a:r>
            <a:endParaRPr lang="sv-SE" kern="0" dirty="0">
              <a:solidFill>
                <a:srgbClr val="003399"/>
              </a:solidFill>
            </a:endParaRPr>
          </a:p>
          <a:p>
            <a:pPr lvl="1"/>
            <a:r>
              <a:rPr lang="sv-SE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Sustainable</a:t>
            </a:r>
            <a:r>
              <a:rPr lang="sv-SE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v-SE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development</a:t>
            </a:r>
            <a:endParaRPr lang="sv-SE" kern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sv-SE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Social </a:t>
            </a:r>
            <a:r>
              <a:rPr lang="sv-SE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aspects</a:t>
            </a:r>
            <a:endParaRPr lang="sv-SE" kern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sv-SE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</a:t>
            </a:r>
            <a:r>
              <a:rPr lang="sv-SE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Wishing</a:t>
            </a:r>
            <a:r>
              <a:rPr lang="sv-SE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list”</a:t>
            </a:r>
          </a:p>
          <a:p>
            <a:r>
              <a:rPr lang="sv-SE" kern="0" dirty="0" err="1">
                <a:solidFill>
                  <a:srgbClr val="003399"/>
                </a:solidFill>
              </a:rPr>
              <a:t>Especially</a:t>
            </a:r>
            <a:r>
              <a:rPr lang="sv-SE" kern="0" dirty="0">
                <a:solidFill>
                  <a:srgbClr val="003399"/>
                </a:solidFill>
              </a:rPr>
              <a:t> </a:t>
            </a:r>
            <a:r>
              <a:rPr lang="sv-SE" kern="0" dirty="0" err="1">
                <a:solidFill>
                  <a:srgbClr val="003399"/>
                </a:solidFill>
              </a:rPr>
              <a:t>important</a:t>
            </a:r>
            <a:r>
              <a:rPr lang="sv-SE" kern="0" dirty="0">
                <a:solidFill>
                  <a:srgbClr val="003399"/>
                </a:solidFill>
              </a:rPr>
              <a:t> </a:t>
            </a:r>
            <a:r>
              <a:rPr lang="sv-SE" kern="0" dirty="0" err="1">
                <a:solidFill>
                  <a:srgbClr val="003399"/>
                </a:solidFill>
              </a:rPr>
              <a:t>issues</a:t>
            </a:r>
            <a:r>
              <a:rPr lang="sv-SE" kern="0" dirty="0">
                <a:solidFill>
                  <a:srgbClr val="003399"/>
                </a:solidFill>
              </a:rPr>
              <a:t>:</a:t>
            </a:r>
          </a:p>
          <a:p>
            <a:pPr lvl="1"/>
            <a:r>
              <a:rPr lang="sv-SE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Areas </a:t>
            </a:r>
            <a:r>
              <a:rPr lang="sv-SE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sv-SE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National </a:t>
            </a:r>
            <a:r>
              <a:rPr lang="sv-SE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interest</a:t>
            </a:r>
            <a:endParaRPr lang="sv-SE" kern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sv-SE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Cross </a:t>
            </a:r>
            <a:r>
              <a:rPr lang="sv-SE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border</a:t>
            </a:r>
            <a:r>
              <a:rPr lang="sv-SE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v-SE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issues</a:t>
            </a:r>
            <a:endParaRPr lang="sv-SE" kern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sv-SE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Environmental</a:t>
            </a:r>
            <a:r>
              <a:rPr lang="sv-SE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v-SE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quality</a:t>
            </a:r>
            <a:endParaRPr lang="sv-SE" kern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sv-SE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Shore</a:t>
            </a:r>
            <a:r>
              <a:rPr lang="sv-SE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v-SE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protection</a:t>
            </a:r>
            <a:endParaRPr lang="sv-SE" kern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sv-SE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Health and </a:t>
            </a:r>
            <a:r>
              <a:rPr lang="sv-SE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safety</a:t>
            </a:r>
            <a:endParaRPr lang="sv-SE" kern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endParaRPr lang="sv-SE" kern="0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sv-SE" kern="0" dirty="0" smtClean="0"/>
          </a:p>
          <a:p>
            <a:pPr marL="0" indent="0">
              <a:buNone/>
            </a:pPr>
            <a:r>
              <a:rPr lang="sv-SE" kern="0" dirty="0" smtClean="0"/>
              <a:t>	</a:t>
            </a:r>
          </a:p>
          <a:p>
            <a:pPr marL="0" indent="0">
              <a:buNone/>
            </a:pPr>
            <a:endParaRPr lang="sv-SE" kern="0" dirty="0"/>
          </a:p>
          <a:p>
            <a:pPr marL="0" indent="0">
              <a:buNone/>
            </a:pPr>
            <a:endParaRPr lang="sv-SE" kern="0" dirty="0"/>
          </a:p>
        </p:txBody>
      </p:sp>
    </p:spTree>
    <p:extLst>
      <p:ext uri="{BB962C8B-B14F-4D97-AF65-F5344CB8AC3E}">
        <p14:creationId xmlns="" xmlns:p14="http://schemas.microsoft.com/office/powerpoint/2010/main" val="42720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1219200" y="609600"/>
            <a:ext cx="7239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95BA6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Health and </a:t>
            </a:r>
            <a:r>
              <a:rPr lang="sv-SE" kern="0" dirty="0" err="1" smtClean="0"/>
              <a:t>safety</a:t>
            </a:r>
            <a:endParaRPr lang="sv-SE" kern="0" dirty="0"/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1219200" y="1484784"/>
            <a:ext cx="7239000" cy="2016224"/>
          </a:xfrm>
          <a:prstGeom prst="rect">
            <a:avLst/>
          </a:prstGeom>
        </p:spPr>
        <p:txBody>
          <a:bodyPr/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620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81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err="1" smtClean="0">
                <a:solidFill>
                  <a:srgbClr val="003399"/>
                </a:solidFill>
              </a:rPr>
              <a:t>Noise</a:t>
            </a:r>
            <a:endParaRPr lang="sv-SE" kern="0" dirty="0" smtClean="0">
              <a:solidFill>
                <a:srgbClr val="003399"/>
              </a:solidFill>
            </a:endParaRPr>
          </a:p>
          <a:p>
            <a:r>
              <a:rPr lang="sv-SE" kern="0" dirty="0" smtClean="0">
                <a:solidFill>
                  <a:srgbClr val="003399"/>
                </a:solidFill>
              </a:rPr>
              <a:t>Air </a:t>
            </a:r>
            <a:r>
              <a:rPr lang="sv-SE" kern="0" dirty="0" err="1" smtClean="0">
                <a:solidFill>
                  <a:srgbClr val="003399"/>
                </a:solidFill>
              </a:rPr>
              <a:t>quality</a:t>
            </a:r>
            <a:endParaRPr lang="sv-SE" kern="0" dirty="0" smtClean="0">
              <a:solidFill>
                <a:srgbClr val="003399"/>
              </a:solidFill>
            </a:endParaRPr>
          </a:p>
          <a:p>
            <a:r>
              <a:rPr lang="sv-SE" kern="0" dirty="0" err="1" smtClean="0">
                <a:solidFill>
                  <a:srgbClr val="003399"/>
                </a:solidFill>
              </a:rPr>
              <a:t>Dangerous</a:t>
            </a:r>
            <a:r>
              <a:rPr lang="sv-SE" kern="0" dirty="0" smtClean="0">
                <a:solidFill>
                  <a:srgbClr val="003399"/>
                </a:solidFill>
              </a:rPr>
              <a:t> </a:t>
            </a:r>
            <a:r>
              <a:rPr lang="sv-SE" kern="0" dirty="0" err="1" smtClean="0">
                <a:solidFill>
                  <a:srgbClr val="003399"/>
                </a:solidFill>
              </a:rPr>
              <a:t>goods</a:t>
            </a:r>
            <a:endParaRPr lang="sv-SE" kern="0" dirty="0" smtClean="0">
              <a:solidFill>
                <a:srgbClr val="003399"/>
              </a:solidFill>
            </a:endParaRPr>
          </a:p>
          <a:p>
            <a:r>
              <a:rPr lang="sv-SE" kern="0" dirty="0" err="1" smtClean="0">
                <a:solidFill>
                  <a:srgbClr val="003399"/>
                </a:solidFill>
              </a:rPr>
              <a:t>Dangerous</a:t>
            </a:r>
            <a:r>
              <a:rPr lang="sv-SE" kern="0" dirty="0" smtClean="0">
                <a:solidFill>
                  <a:srgbClr val="003399"/>
                </a:solidFill>
              </a:rPr>
              <a:t> </a:t>
            </a:r>
            <a:r>
              <a:rPr lang="sv-SE" kern="0" dirty="0" err="1" smtClean="0">
                <a:solidFill>
                  <a:srgbClr val="003399"/>
                </a:solidFill>
              </a:rPr>
              <a:t>enterprises</a:t>
            </a:r>
            <a:endParaRPr lang="sv-SE" kern="0" dirty="0" smtClean="0">
              <a:solidFill>
                <a:srgbClr val="003399"/>
              </a:solidFill>
            </a:endParaRPr>
          </a:p>
          <a:p>
            <a:r>
              <a:rPr lang="sv-SE" kern="0" dirty="0" smtClean="0">
                <a:solidFill>
                  <a:srgbClr val="003399"/>
                </a:solidFill>
              </a:rPr>
              <a:t>Erosion</a:t>
            </a:r>
          </a:p>
          <a:p>
            <a:r>
              <a:rPr lang="sv-SE" kern="0" dirty="0" err="1" smtClean="0">
                <a:solidFill>
                  <a:srgbClr val="003399"/>
                </a:solidFill>
              </a:rPr>
              <a:t>Landslides</a:t>
            </a:r>
            <a:endParaRPr lang="sv-SE" kern="0" dirty="0" smtClean="0">
              <a:solidFill>
                <a:srgbClr val="003399"/>
              </a:solidFill>
            </a:endParaRPr>
          </a:p>
          <a:p>
            <a:r>
              <a:rPr lang="sv-SE" kern="0" dirty="0" err="1">
                <a:solidFill>
                  <a:srgbClr val="003399"/>
                </a:solidFill>
              </a:rPr>
              <a:t>Flooding</a:t>
            </a:r>
            <a:endParaRPr lang="sv-SE" kern="0" dirty="0">
              <a:solidFill>
                <a:srgbClr val="003399"/>
              </a:solidFill>
            </a:endParaRPr>
          </a:p>
          <a:p>
            <a:endParaRPr lang="sv-SE" kern="0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sv-SE" kern="0" dirty="0" smtClean="0"/>
          </a:p>
          <a:p>
            <a:pPr marL="0" indent="0">
              <a:buNone/>
            </a:pPr>
            <a:r>
              <a:rPr lang="sv-SE" kern="0" dirty="0" err="1" smtClean="0"/>
              <a:t>Environmental</a:t>
            </a:r>
            <a:r>
              <a:rPr lang="sv-SE" kern="0" dirty="0" smtClean="0"/>
              <a:t> </a:t>
            </a:r>
            <a:r>
              <a:rPr lang="sv-SE" kern="0" dirty="0" err="1" smtClean="0"/>
              <a:t>impact</a:t>
            </a:r>
            <a:r>
              <a:rPr lang="sv-SE" kern="0" dirty="0" smtClean="0"/>
              <a:t> </a:t>
            </a:r>
            <a:r>
              <a:rPr lang="sv-SE" kern="0" dirty="0" err="1" smtClean="0"/>
              <a:t>assessment</a:t>
            </a:r>
            <a:r>
              <a:rPr lang="sv-SE" kern="0" dirty="0" smtClean="0"/>
              <a:t> and/or</a:t>
            </a:r>
          </a:p>
          <a:p>
            <a:pPr marL="0" indent="0">
              <a:buNone/>
            </a:pPr>
            <a:r>
              <a:rPr lang="sv-SE" kern="0" dirty="0" smtClean="0"/>
              <a:t>Risk </a:t>
            </a:r>
            <a:r>
              <a:rPr lang="sv-SE" kern="0" dirty="0" err="1" smtClean="0"/>
              <a:t>analysis</a:t>
            </a:r>
            <a:endParaRPr lang="sv-SE" kern="0" dirty="0" smtClean="0"/>
          </a:p>
          <a:p>
            <a:pPr marL="0" indent="0">
              <a:buNone/>
            </a:pPr>
            <a:endParaRPr lang="sv-SE" kern="0" dirty="0"/>
          </a:p>
          <a:p>
            <a:pPr marL="0" indent="0">
              <a:buNone/>
            </a:pPr>
            <a:endParaRPr lang="sv-SE" kern="0" dirty="0"/>
          </a:p>
        </p:txBody>
      </p:sp>
    </p:spTree>
    <p:extLst>
      <p:ext uri="{BB962C8B-B14F-4D97-AF65-F5344CB8AC3E}">
        <p14:creationId xmlns="" xmlns:p14="http://schemas.microsoft.com/office/powerpoint/2010/main" val="18782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ST-mall_sv">
  <a:themeElements>
    <a:clrScheme name="LST-mall_s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ST-mall_s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ST-mall_s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ST-mall_s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T-mall_s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T-mall_s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T-mall_s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T-mall_s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T-mall_s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3445</TotalTime>
  <Words>217</Words>
  <Application>Microsoft Office PowerPoint</Application>
  <PresentationFormat>Bildspel på skärmen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LST-mall_sv</vt:lpstr>
      <vt:lpstr>Bild 1</vt:lpstr>
      <vt:lpstr>Bild 2</vt:lpstr>
      <vt:lpstr>Bild 3</vt:lpstr>
      <vt:lpstr>Bild 4</vt:lpstr>
      <vt:lpstr>Bild 5</vt:lpstr>
      <vt:lpstr>Bild 6</vt:lpstr>
      <vt:lpstr>Bild 7</vt:lpstr>
      <vt:lpstr>Bild 8</vt:lpstr>
      <vt:lpstr>Bild 9</vt:lpstr>
      <vt:lpstr>Bild 10</vt:lpstr>
      <vt:lpstr>Bild 11</vt:lpstr>
      <vt:lpstr>Bild 12</vt:lpstr>
      <vt:lpstr>Planeringsmodell</vt:lpstr>
      <vt:lpstr>Bild 14</vt:lpstr>
      <vt:lpstr>Bild 15</vt:lpstr>
      <vt:lpstr>Bild 16</vt:lpstr>
      <vt:lpstr>Bild 17</vt:lpstr>
      <vt:lpstr>Bild 18</vt:lpstr>
      <vt:lpstr>Bild 19</vt:lpstr>
      <vt:lpstr>Bild 20</vt:lpstr>
    </vt:vector>
  </TitlesOfParts>
  <Company>Länsstyrelsen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STRATEGIGRUPPEN</dc:title>
  <dc:creator>Charlotta Källerfelt</dc:creator>
  <cp:lastModifiedBy>ulfmob0715</cp:lastModifiedBy>
  <cp:revision>91</cp:revision>
  <dcterms:created xsi:type="dcterms:W3CDTF">2011-02-10T12:56:49Z</dcterms:created>
  <dcterms:modified xsi:type="dcterms:W3CDTF">2015-05-25T13:03:30Z</dcterms:modified>
</cp:coreProperties>
</file>