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3" r:id="rId2"/>
    <p:sldId id="297" r:id="rId3"/>
    <p:sldId id="257" r:id="rId4"/>
    <p:sldId id="259" r:id="rId5"/>
    <p:sldId id="258" r:id="rId6"/>
    <p:sldId id="260" r:id="rId7"/>
    <p:sldId id="273" r:id="rId8"/>
    <p:sldId id="294" r:id="rId9"/>
    <p:sldId id="275" r:id="rId10"/>
    <p:sldId id="281" r:id="rId11"/>
    <p:sldId id="287" r:id="rId12"/>
    <p:sldId id="291" r:id="rId13"/>
    <p:sldId id="298" r:id="rId14"/>
    <p:sldId id="285" r:id="rId15"/>
    <p:sldId id="282" r:id="rId16"/>
    <p:sldId id="289" r:id="rId17"/>
    <p:sldId id="288" r:id="rId18"/>
    <p:sldId id="292" r:id="rId19"/>
    <p:sldId id="272" r:id="rId20"/>
  </p:sldIdLst>
  <p:sldSz cx="9144000" cy="6858000" type="screen4x3"/>
  <p:notesSz cx="6797675" cy="9926638"/>
  <p:defaultTextStyle>
    <a:defPPr>
      <a:defRPr lang="sv-S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2114" autoAdjust="0"/>
  </p:normalViewPr>
  <p:slideViewPr>
    <p:cSldViewPr>
      <p:cViewPr varScale="1">
        <p:scale>
          <a:sx n="100" d="100"/>
          <a:sy n="100" d="100"/>
        </p:scale>
        <p:origin x="4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5557" tIns="47778" rIns="95557" bIns="47778" numCol="1" anchor="t" anchorCtr="0" compatLnSpc="1">
            <a:prstTxWarp prst="textNoShape">
              <a:avLst/>
            </a:prstTxWarp>
          </a:bodyPr>
          <a:lstStyle>
            <a:lvl1pPr defTabSz="955424">
              <a:defRPr sz="1300"/>
            </a:lvl1pPr>
          </a:lstStyle>
          <a:p>
            <a:pPr>
              <a:defRPr/>
            </a:pPr>
            <a:endParaRPr lang="sv-SE"/>
          </a:p>
        </p:txBody>
      </p:sp>
      <p:sp>
        <p:nvSpPr>
          <p:cNvPr id="10243"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5557" tIns="47778" rIns="95557" bIns="47778" numCol="1" anchor="t" anchorCtr="0" compatLnSpc="1">
            <a:prstTxWarp prst="textNoShape">
              <a:avLst/>
            </a:prstTxWarp>
          </a:bodyPr>
          <a:lstStyle>
            <a:lvl1pPr algn="r" defTabSz="955424">
              <a:defRPr sz="1300"/>
            </a:lvl1pPr>
          </a:lstStyle>
          <a:p>
            <a:pPr>
              <a:defRPr/>
            </a:pPr>
            <a:endParaRPr lang="sv-SE"/>
          </a:p>
        </p:txBody>
      </p:sp>
      <p:sp>
        <p:nvSpPr>
          <p:cNvPr id="10244"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5557" tIns="47778" rIns="95557" bIns="47778" numCol="1" anchor="b" anchorCtr="0" compatLnSpc="1">
            <a:prstTxWarp prst="textNoShape">
              <a:avLst/>
            </a:prstTxWarp>
          </a:bodyPr>
          <a:lstStyle>
            <a:lvl1pPr defTabSz="955424">
              <a:defRPr sz="1300"/>
            </a:lvl1pPr>
          </a:lstStyle>
          <a:p>
            <a:pPr>
              <a:defRPr/>
            </a:pPr>
            <a:r>
              <a:rPr lang="sv-SE"/>
              <a:t>Länsstyrelsen Västra Götalands län</a:t>
            </a:r>
          </a:p>
        </p:txBody>
      </p:sp>
      <p:sp>
        <p:nvSpPr>
          <p:cNvPr id="10245" name="Rectangle 5"/>
          <p:cNvSpPr>
            <a:spLocks noGrp="1" noChangeArrowheads="1"/>
          </p:cNvSpPr>
          <p:nvPr>
            <p:ph type="sldNum" sz="quarter" idx="3"/>
          </p:nvPr>
        </p:nvSpPr>
        <p:spPr bwMode="auto">
          <a:xfrm>
            <a:off x="3851275" y="9429750"/>
            <a:ext cx="2946400" cy="496888"/>
          </a:xfrm>
          <a:prstGeom prst="rect">
            <a:avLst/>
          </a:prstGeom>
          <a:noFill/>
          <a:ln>
            <a:noFill/>
          </a:ln>
          <a:effectLst/>
          <a:extLst/>
        </p:spPr>
        <p:txBody>
          <a:bodyPr vert="horz" wrap="square" lIns="95557" tIns="47778" rIns="95557" bIns="47778" numCol="1" anchor="b" anchorCtr="0" compatLnSpc="1">
            <a:prstTxWarp prst="textNoShape">
              <a:avLst/>
            </a:prstTxWarp>
          </a:bodyPr>
          <a:lstStyle>
            <a:lvl1pPr algn="r" defTabSz="954088">
              <a:defRPr sz="1300"/>
            </a:lvl1pPr>
          </a:lstStyle>
          <a:p>
            <a:fld id="{06E528B6-3138-4507-B922-B135678C4E48}" type="slidenum">
              <a:rPr lang="sv-SE" altLang="en-US"/>
              <a:pPr/>
              <a:t>‹#›</a:t>
            </a:fld>
            <a:endParaRPr lang="sv-SE" altLang="en-US"/>
          </a:p>
        </p:txBody>
      </p:sp>
    </p:spTree>
    <p:extLst>
      <p:ext uri="{BB962C8B-B14F-4D97-AF65-F5344CB8AC3E}">
        <p14:creationId xmlns:p14="http://schemas.microsoft.com/office/powerpoint/2010/main" val="62449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5557" tIns="47778" rIns="95557" bIns="47778" numCol="1" anchor="t" anchorCtr="0" compatLnSpc="1">
            <a:prstTxWarp prst="textNoShape">
              <a:avLst/>
            </a:prstTxWarp>
          </a:bodyPr>
          <a:lstStyle>
            <a:lvl1pPr defTabSz="955424">
              <a:defRPr sz="1300"/>
            </a:lvl1pPr>
          </a:lstStyle>
          <a:p>
            <a:pPr>
              <a:defRPr/>
            </a:pPr>
            <a:endParaRPr lang="sv-SE"/>
          </a:p>
        </p:txBody>
      </p:sp>
      <p:sp>
        <p:nvSpPr>
          <p:cNvPr id="8195"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5557" tIns="47778" rIns="95557" bIns="47778" numCol="1" anchor="t" anchorCtr="0" compatLnSpc="1">
            <a:prstTxWarp prst="textNoShape">
              <a:avLst/>
            </a:prstTxWarp>
          </a:bodyPr>
          <a:lstStyle>
            <a:lvl1pPr algn="r" defTabSz="955424">
              <a:defRPr sz="1300"/>
            </a:lvl1pPr>
          </a:lstStyle>
          <a:p>
            <a:pPr>
              <a:defRPr/>
            </a:pPr>
            <a:endParaRPr lang="sv-SE"/>
          </a:p>
        </p:txBody>
      </p:sp>
      <p:sp>
        <p:nvSpPr>
          <p:cNvPr id="21508" name="Rectangle 4"/>
          <p:cNvSpPr>
            <a:spLocks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4875" y="4714875"/>
            <a:ext cx="4987925" cy="4467225"/>
          </a:xfrm>
          <a:prstGeom prst="rect">
            <a:avLst/>
          </a:prstGeom>
          <a:noFill/>
          <a:ln>
            <a:noFill/>
          </a:ln>
          <a:effectLst/>
          <a:extLst/>
        </p:spPr>
        <p:txBody>
          <a:bodyPr vert="horz" wrap="square" lIns="95557" tIns="47778" rIns="95557" bIns="47778"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5557" tIns="47778" rIns="95557" bIns="47778" numCol="1" anchor="b" anchorCtr="0" compatLnSpc="1">
            <a:prstTxWarp prst="textNoShape">
              <a:avLst/>
            </a:prstTxWarp>
          </a:bodyPr>
          <a:lstStyle>
            <a:lvl1pPr defTabSz="955424">
              <a:defRPr sz="1300"/>
            </a:lvl1pPr>
          </a:lstStyle>
          <a:p>
            <a:pPr>
              <a:defRPr/>
            </a:pPr>
            <a:r>
              <a:rPr lang="sv-SE"/>
              <a:t>Länsstyrelsen Västra Götalands län</a:t>
            </a:r>
          </a:p>
        </p:txBody>
      </p:sp>
      <p:sp>
        <p:nvSpPr>
          <p:cNvPr id="8199" name="Rectangle 7"/>
          <p:cNvSpPr>
            <a:spLocks noGrp="1" noChangeArrowheads="1"/>
          </p:cNvSpPr>
          <p:nvPr>
            <p:ph type="sldNum" sz="quarter" idx="5"/>
          </p:nvPr>
        </p:nvSpPr>
        <p:spPr bwMode="auto">
          <a:xfrm>
            <a:off x="3851275" y="9429750"/>
            <a:ext cx="2946400" cy="496888"/>
          </a:xfrm>
          <a:prstGeom prst="rect">
            <a:avLst/>
          </a:prstGeom>
          <a:noFill/>
          <a:ln>
            <a:noFill/>
          </a:ln>
          <a:effectLst/>
          <a:extLst/>
        </p:spPr>
        <p:txBody>
          <a:bodyPr vert="horz" wrap="square" lIns="95557" tIns="47778" rIns="95557" bIns="47778" numCol="1" anchor="b" anchorCtr="0" compatLnSpc="1">
            <a:prstTxWarp prst="textNoShape">
              <a:avLst/>
            </a:prstTxWarp>
          </a:bodyPr>
          <a:lstStyle>
            <a:lvl1pPr algn="r" defTabSz="954088">
              <a:defRPr sz="1300"/>
            </a:lvl1pPr>
          </a:lstStyle>
          <a:p>
            <a:fld id="{18BDEE85-684D-4793-B134-C1C12BF6195C}" type="slidenum">
              <a:rPr lang="sv-SE" altLang="en-US"/>
              <a:pPr/>
              <a:t>‹#›</a:t>
            </a:fld>
            <a:endParaRPr lang="sv-SE" altLang="en-US"/>
          </a:p>
        </p:txBody>
      </p:sp>
    </p:spTree>
    <p:extLst>
      <p:ext uri="{BB962C8B-B14F-4D97-AF65-F5344CB8AC3E}">
        <p14:creationId xmlns:p14="http://schemas.microsoft.com/office/powerpoint/2010/main" val="205060747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defRPr sz="2400">
                <a:solidFill>
                  <a:schemeClr val="tx1"/>
                </a:solidFill>
                <a:latin typeface="Times New Roman" panose="02020603050405020304" pitchFamily="18" charset="0"/>
              </a:defRPr>
            </a:lvl1pPr>
            <a:lvl2pPr marL="742950" indent="-285750" defTabSz="958850" eaLnBrk="0" hangingPunct="0">
              <a:defRPr sz="2400">
                <a:solidFill>
                  <a:schemeClr val="tx1"/>
                </a:solidFill>
                <a:latin typeface="Times New Roman" panose="02020603050405020304" pitchFamily="18" charset="0"/>
              </a:defRPr>
            </a:lvl2pPr>
            <a:lvl3pPr marL="1143000" indent="-228600" defTabSz="958850" eaLnBrk="0" hangingPunct="0">
              <a:defRPr sz="2400">
                <a:solidFill>
                  <a:schemeClr val="tx1"/>
                </a:solidFill>
                <a:latin typeface="Times New Roman" panose="02020603050405020304" pitchFamily="18" charset="0"/>
              </a:defRPr>
            </a:lvl3pPr>
            <a:lvl4pPr marL="1600200" indent="-228600" defTabSz="958850" eaLnBrk="0" hangingPunct="0">
              <a:defRPr sz="2400">
                <a:solidFill>
                  <a:schemeClr val="tx1"/>
                </a:solidFill>
                <a:latin typeface="Times New Roman" panose="02020603050405020304" pitchFamily="18" charset="0"/>
              </a:defRPr>
            </a:lvl4pPr>
            <a:lvl5pPr marL="2057400" indent="-228600" defTabSz="958850" eaLnBrk="0" hangingPunct="0">
              <a:defRPr sz="24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v-SE" altLang="sv-SE" sz="1300" smtClean="0"/>
              <a:t>Länsstyrelsen Västra Götalands län</a:t>
            </a:r>
          </a:p>
        </p:txBody>
      </p:sp>
      <p:sp>
        <p:nvSpPr>
          <p:cNvPr id="2253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defRPr sz="2400">
                <a:solidFill>
                  <a:schemeClr val="tx1"/>
                </a:solidFill>
                <a:latin typeface="Times New Roman" panose="02020603050405020304" pitchFamily="18" charset="0"/>
              </a:defRPr>
            </a:lvl1pPr>
            <a:lvl2pPr marL="742950" indent="-285750" defTabSz="958850" eaLnBrk="0" hangingPunct="0">
              <a:defRPr sz="2400">
                <a:solidFill>
                  <a:schemeClr val="tx1"/>
                </a:solidFill>
                <a:latin typeface="Times New Roman" panose="02020603050405020304" pitchFamily="18" charset="0"/>
              </a:defRPr>
            </a:lvl2pPr>
            <a:lvl3pPr marL="1143000" indent="-228600" defTabSz="958850" eaLnBrk="0" hangingPunct="0">
              <a:defRPr sz="2400">
                <a:solidFill>
                  <a:schemeClr val="tx1"/>
                </a:solidFill>
                <a:latin typeface="Times New Roman" panose="02020603050405020304" pitchFamily="18" charset="0"/>
              </a:defRPr>
            </a:lvl3pPr>
            <a:lvl4pPr marL="1600200" indent="-228600" defTabSz="958850" eaLnBrk="0" hangingPunct="0">
              <a:defRPr sz="2400">
                <a:solidFill>
                  <a:schemeClr val="tx1"/>
                </a:solidFill>
                <a:latin typeface="Times New Roman" panose="02020603050405020304" pitchFamily="18" charset="0"/>
              </a:defRPr>
            </a:lvl4pPr>
            <a:lvl5pPr marL="2057400" indent="-228600" defTabSz="958850" eaLnBrk="0" hangingPunct="0">
              <a:defRPr sz="24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74C6BDA-0F5F-40AF-9D2B-0DB3C2237251}" type="slidenum">
              <a:rPr lang="sv-SE" altLang="sv-SE" sz="1300"/>
              <a:pPr eaLnBrk="1" hangingPunct="1"/>
              <a:t>1</a:t>
            </a:fld>
            <a:endParaRPr lang="sv-SE" altLang="sv-SE" sz="13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Tree>
    <p:extLst>
      <p:ext uri="{BB962C8B-B14F-4D97-AF65-F5344CB8AC3E}">
        <p14:creationId xmlns:p14="http://schemas.microsoft.com/office/powerpoint/2010/main" val="507805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ln/>
        </p:spPr>
      </p:sp>
      <p:sp>
        <p:nvSpPr>
          <p:cNvPr id="31747"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smtClean="0"/>
              <a:t>Focus of the exercise was the local and regional response. However such an accident would get great attention abroad and we had within our own organisaiondiscusion a very rutifull discussion about the needs and expectations of foreign authorities.</a:t>
            </a:r>
          </a:p>
        </p:txBody>
      </p:sp>
    </p:spTree>
    <p:extLst>
      <p:ext uri="{BB962C8B-B14F-4D97-AF65-F5344CB8AC3E}">
        <p14:creationId xmlns:p14="http://schemas.microsoft.com/office/powerpoint/2010/main" val="34539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v-SE" altLang="sv-SE" sz="1300" smtClean="0"/>
              <a:t>Länsstyrelsen Västra Götalands län</a:t>
            </a:r>
          </a:p>
        </p:txBody>
      </p:sp>
      <p:sp>
        <p:nvSpPr>
          <p:cNvPr id="235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6980B6-B916-4619-AC2F-5CF65BB72ACF}" type="slidenum">
              <a:rPr lang="sv-SE" altLang="sv-SE" sz="1300"/>
              <a:pPr eaLnBrk="1" hangingPunct="1"/>
              <a:t>3</a:t>
            </a:fld>
            <a:endParaRPr lang="sv-SE" altLang="sv-SE" sz="1300"/>
          </a:p>
        </p:txBody>
      </p:sp>
      <p:sp>
        <p:nvSpPr>
          <p:cNvPr id="23556" name="Rectangle 2"/>
          <p:cNvSpPr>
            <a:spLocks noChangeArrowheads="1" noTextEdit="1"/>
          </p:cNvSpPr>
          <p:nvPr>
            <p:ph type="sldImg"/>
          </p:nvPr>
        </p:nvSpPr>
        <p:spPr>
          <a:ln/>
        </p:spPr>
      </p:sp>
      <p:sp>
        <p:nvSpPr>
          <p:cNvPr id="235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mtClean="0"/>
              <a:t>You are probably familiar with the swedish civil emergency planning structure already. The aim of the CEP is to ,,,,,,,,,,. And the same structure is to be used for both the everyday accident and for major disasters.</a:t>
            </a:r>
            <a:endParaRPr lang="en-GB" altLang="sv-SE" smtClean="0"/>
          </a:p>
        </p:txBody>
      </p:sp>
    </p:spTree>
    <p:extLst>
      <p:ext uri="{BB962C8B-B14F-4D97-AF65-F5344CB8AC3E}">
        <p14:creationId xmlns:p14="http://schemas.microsoft.com/office/powerpoint/2010/main" val="77445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ln/>
        </p:spPr>
      </p:sp>
      <p:sp>
        <p:nvSpPr>
          <p:cNvPr id="24579"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smtClean="0"/>
              <a:t>The swedish civil emergency plannning system is based in three basic principles. </a:t>
            </a:r>
          </a:p>
        </p:txBody>
      </p:sp>
    </p:spTree>
    <p:extLst>
      <p:ext uri="{BB962C8B-B14F-4D97-AF65-F5344CB8AC3E}">
        <p14:creationId xmlns:p14="http://schemas.microsoft.com/office/powerpoint/2010/main" val="217430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v-SE" altLang="sv-SE" sz="1300" smtClean="0"/>
              <a:t>Länsstyrelsen Västra Götalands län</a:t>
            </a:r>
          </a:p>
        </p:txBody>
      </p:sp>
      <p:sp>
        <p:nvSpPr>
          <p:cNvPr id="256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F86BE3C-4A7F-4494-B54E-3214B3D313A0}" type="slidenum">
              <a:rPr lang="sv-SE" altLang="sv-SE" sz="1300"/>
              <a:pPr eaLnBrk="1" hangingPunct="1"/>
              <a:t>5</a:t>
            </a:fld>
            <a:endParaRPr lang="sv-SE" altLang="sv-SE" sz="1300"/>
          </a:p>
        </p:txBody>
      </p:sp>
      <p:sp>
        <p:nvSpPr>
          <p:cNvPr id="25604" name="Rectangle 2"/>
          <p:cNvSpPr>
            <a:spLocks noChangeArrowheads="1" noTextEdit="1"/>
          </p:cNvSpPr>
          <p:nvPr>
            <p:ph type="sldImg"/>
          </p:nvPr>
        </p:nvSpPr>
        <p:spPr>
          <a:ln/>
        </p:spPr>
      </p:sp>
      <p:sp>
        <p:nvSpPr>
          <p:cNvPr id="25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lnSpc>
                <a:spcPct val="150000"/>
              </a:lnSpc>
              <a:buClr>
                <a:srgbClr val="003399"/>
              </a:buClr>
              <a:buFont typeface="Wingdings" panose="05000000000000000000" pitchFamily="2" charset="2"/>
              <a:buNone/>
            </a:pPr>
            <a:endParaRPr lang="en-GB" altLang="sv-SE" smtClean="0"/>
          </a:p>
          <a:p>
            <a:pPr marL="742950" lvl="1" indent="-285750" eaLnBrk="1" hangingPunct="1">
              <a:lnSpc>
                <a:spcPct val="150000"/>
              </a:lnSpc>
              <a:buClr>
                <a:srgbClr val="003399"/>
              </a:buClr>
              <a:buFont typeface="Wingdings" panose="05000000000000000000" pitchFamily="2" charset="2"/>
              <a:buNone/>
            </a:pPr>
            <a:endParaRPr lang="sv-SE" altLang="sv-SE" smtClean="0"/>
          </a:p>
          <a:p>
            <a:pPr marL="742950" lvl="1" indent="-285750" eaLnBrk="1" hangingPunct="1">
              <a:lnSpc>
                <a:spcPct val="150000"/>
              </a:lnSpc>
              <a:buClr>
                <a:srgbClr val="003399"/>
              </a:buClr>
              <a:buFont typeface="Wingdings" panose="05000000000000000000" pitchFamily="2" charset="2"/>
              <a:buNone/>
            </a:pPr>
            <a:endParaRPr lang="sv-SE" altLang="sv-SE" smtClean="0"/>
          </a:p>
          <a:p>
            <a:pPr marL="742950" lvl="1" indent="-285750" eaLnBrk="1" hangingPunct="1">
              <a:lnSpc>
                <a:spcPct val="150000"/>
              </a:lnSpc>
              <a:buClr>
                <a:srgbClr val="003399"/>
              </a:buClr>
              <a:buFont typeface="Wingdings" panose="05000000000000000000" pitchFamily="2" charset="2"/>
              <a:buNone/>
            </a:pPr>
            <a:r>
              <a:rPr lang="en-US" altLang="sv-SE" smtClean="0"/>
              <a:t>An other important part of the CEP is the geographic responsibility. </a:t>
            </a:r>
          </a:p>
          <a:p>
            <a:pPr marL="742950" lvl="1" indent="-285750" eaLnBrk="1" hangingPunct="1">
              <a:lnSpc>
                <a:spcPct val="150000"/>
              </a:lnSpc>
              <a:buClr>
                <a:srgbClr val="003399"/>
              </a:buClr>
              <a:buFont typeface="Wingdings" panose="05000000000000000000" pitchFamily="2" charset="2"/>
              <a:buNone/>
            </a:pPr>
            <a:r>
              <a:rPr lang="en-US" altLang="sv-SE" smtClean="0"/>
              <a:t>The responsibility for CEP is managed by three different levels of government – national, regional, and local. </a:t>
            </a:r>
          </a:p>
          <a:p>
            <a:pPr marL="742950" lvl="1" indent="-285750" eaLnBrk="1" hangingPunct="1">
              <a:lnSpc>
                <a:spcPct val="150000"/>
              </a:lnSpc>
              <a:buClr>
                <a:srgbClr val="003399"/>
              </a:buClr>
              <a:buFont typeface="Wingdings" panose="05000000000000000000" pitchFamily="2" charset="2"/>
              <a:buNone/>
            </a:pPr>
            <a:endParaRPr lang="en-US" altLang="sv-SE" smtClean="0"/>
          </a:p>
          <a:p>
            <a:pPr marL="742950" lvl="1" indent="-285750" eaLnBrk="1" hangingPunct="1">
              <a:lnSpc>
                <a:spcPct val="150000"/>
              </a:lnSpc>
              <a:buClr>
                <a:srgbClr val="003399"/>
              </a:buClr>
              <a:buFont typeface="Wingdings" panose="05000000000000000000" pitchFamily="2" charset="2"/>
              <a:buNone/>
            </a:pPr>
            <a:r>
              <a:rPr lang="en-US" altLang="sv-SE" smtClean="0"/>
              <a:t>The authority is res</a:t>
            </a:r>
          </a:p>
          <a:p>
            <a:pPr marL="742950" lvl="1" indent="-285750" eaLnBrk="1" hangingPunct="1">
              <a:lnSpc>
                <a:spcPct val="150000"/>
              </a:lnSpc>
              <a:buClr>
                <a:srgbClr val="003399"/>
              </a:buClr>
              <a:buFont typeface="Wingdings" panose="05000000000000000000" pitchFamily="2" charset="2"/>
              <a:buNone/>
            </a:pPr>
            <a:endParaRPr lang="en-US" altLang="sv-SE" smtClean="0"/>
          </a:p>
          <a:p>
            <a:pPr marL="742950" lvl="1" indent="-285750" eaLnBrk="1" hangingPunct="1">
              <a:lnSpc>
                <a:spcPct val="150000"/>
              </a:lnSpc>
              <a:buClr>
                <a:srgbClr val="003399"/>
              </a:buClr>
              <a:buFont typeface="Wingdings" panose="05000000000000000000" pitchFamily="2" charset="2"/>
              <a:buNone/>
            </a:pPr>
            <a:r>
              <a:rPr lang="en-US" altLang="sv-SE" smtClean="0"/>
              <a:t>Coordinate and Support different actors response. Those actors are authorities, companies, volunteers</a:t>
            </a:r>
          </a:p>
          <a:p>
            <a:pPr marL="742950" lvl="1" indent="-285750" eaLnBrk="1" hangingPunct="1">
              <a:lnSpc>
                <a:spcPct val="150000"/>
              </a:lnSpc>
              <a:buClr>
                <a:srgbClr val="003399"/>
              </a:buClr>
              <a:buFont typeface="Wingdings" panose="05000000000000000000" pitchFamily="2" charset="2"/>
              <a:buNone/>
            </a:pPr>
            <a:r>
              <a:rPr lang="en-GB" altLang="sv-SE" smtClean="0"/>
              <a:t>Coordinate confirmed information</a:t>
            </a:r>
          </a:p>
        </p:txBody>
      </p:sp>
    </p:spTree>
    <p:extLst>
      <p:ext uri="{BB962C8B-B14F-4D97-AF65-F5344CB8AC3E}">
        <p14:creationId xmlns:p14="http://schemas.microsoft.com/office/powerpoint/2010/main" val="126060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p:cNvSpPr>
            <a:spLocks noGrp="1" noRot="1" noChangeAspect="1" noTextEdit="1"/>
          </p:cNvSpPr>
          <p:nvPr>
            <p:ph type="sldImg"/>
          </p:nvPr>
        </p:nvSpPr>
        <p:spPr>
          <a:ln/>
        </p:spPr>
      </p:sp>
      <p:sp>
        <p:nvSpPr>
          <p:cNvPr id="2662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smtClean="0"/>
              <a:t>Markus</a:t>
            </a:r>
          </a:p>
        </p:txBody>
      </p:sp>
      <p:sp>
        <p:nvSpPr>
          <p:cNvPr id="26628" name="Platshållare för sidfot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v-SE" altLang="sv-SE" sz="1300" smtClean="0"/>
              <a:t>Länsstyrelsen Västra Götalands län</a:t>
            </a:r>
          </a:p>
        </p:txBody>
      </p:sp>
      <p:sp>
        <p:nvSpPr>
          <p:cNvPr id="26629"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68B0BAF-0724-4B2F-AC22-15BC21B42765}" type="slidenum">
              <a:rPr lang="sv-SE" altLang="sv-SE" sz="1300"/>
              <a:pPr eaLnBrk="1" hangingPunct="1"/>
              <a:t>6</a:t>
            </a:fld>
            <a:endParaRPr lang="sv-SE" altLang="sv-SE" sz="1300"/>
          </a:p>
        </p:txBody>
      </p:sp>
    </p:spTree>
    <p:extLst>
      <p:ext uri="{BB962C8B-B14F-4D97-AF65-F5344CB8AC3E}">
        <p14:creationId xmlns:p14="http://schemas.microsoft.com/office/powerpoint/2010/main" val="78597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p:cNvSpPr>
            <a:spLocks noGrp="1" noRot="1" noChangeAspect="1" noTextEdit="1"/>
          </p:cNvSpPr>
          <p:nvPr>
            <p:ph type="sldImg"/>
          </p:nvPr>
        </p:nvSpPr>
        <p:spPr>
          <a:ln/>
        </p:spPr>
      </p:sp>
      <p:sp>
        <p:nvSpPr>
          <p:cNvPr id="27651"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v-SE" smtClean="0"/>
              <a:t>When we meet the consuls stationed in Gothenburg they usually want to know how they will be informed at accidents with foreign casualties. </a:t>
            </a:r>
          </a:p>
          <a:p>
            <a:endParaRPr lang="en-US" altLang="sv-SE" smtClean="0"/>
          </a:p>
          <a:p>
            <a:r>
              <a:rPr lang="en-US" altLang="sv-SE" smtClean="0"/>
              <a:t>The Consular Corps of Western Sweden (CCWS)</a:t>
            </a:r>
            <a:endParaRPr lang="sv-SE" altLang="sv-SE" smtClean="0"/>
          </a:p>
        </p:txBody>
      </p:sp>
      <p:sp>
        <p:nvSpPr>
          <p:cNvPr id="27652" name="Platshållare för sidfot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v-SE" altLang="sv-SE" sz="1300" smtClean="0"/>
              <a:t>Länsstyrelsen Västra Götalands län</a:t>
            </a:r>
          </a:p>
        </p:txBody>
      </p:sp>
      <p:sp>
        <p:nvSpPr>
          <p:cNvPr id="27653"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B40BF32-1120-46FA-A449-A23665A4BDD3}" type="slidenum">
              <a:rPr lang="sv-SE" altLang="sv-SE" sz="1300"/>
              <a:pPr eaLnBrk="1" hangingPunct="1"/>
              <a:t>9</a:t>
            </a:fld>
            <a:endParaRPr lang="sv-SE" altLang="sv-SE" sz="1300"/>
          </a:p>
        </p:txBody>
      </p:sp>
    </p:spTree>
    <p:extLst>
      <p:ext uri="{BB962C8B-B14F-4D97-AF65-F5344CB8AC3E}">
        <p14:creationId xmlns:p14="http://schemas.microsoft.com/office/powerpoint/2010/main" val="34025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28676" name="Platshållare för sidfot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v-SE" altLang="sv-SE" sz="1300" smtClean="0"/>
              <a:t>Länsstyrelsen Västra Götalands län</a:t>
            </a:r>
          </a:p>
        </p:txBody>
      </p:sp>
      <p:sp>
        <p:nvSpPr>
          <p:cNvPr id="28677"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D7400F-5107-4F43-87D8-F2D6E7A7CFDF}" type="slidenum">
              <a:rPr lang="sv-SE" altLang="sv-SE" sz="1300"/>
              <a:pPr eaLnBrk="1" hangingPunct="1"/>
              <a:t>10</a:t>
            </a:fld>
            <a:endParaRPr lang="sv-SE" altLang="sv-SE" sz="1300"/>
          </a:p>
        </p:txBody>
      </p:sp>
    </p:spTree>
    <p:extLst>
      <p:ext uri="{BB962C8B-B14F-4D97-AF65-F5344CB8AC3E}">
        <p14:creationId xmlns:p14="http://schemas.microsoft.com/office/powerpoint/2010/main" val="161273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a:ln/>
        </p:spPr>
      </p:sp>
      <p:sp>
        <p:nvSpPr>
          <p:cNvPr id="3" name="Platshållare för anteckningar 2"/>
          <p:cNvSpPr>
            <a:spLocks noGrp="1"/>
          </p:cNvSpPr>
          <p:nvPr>
            <p:ph type="body" idx="1"/>
          </p:nvPr>
        </p:nvSpPr>
        <p:spPr/>
        <p:txBody>
          <a:bodyPr/>
          <a:lstStyle/>
          <a:p>
            <a:pPr eaLnBrk="1" hangingPunct="1">
              <a:buClr>
                <a:srgbClr val="003399"/>
              </a:buClr>
              <a:buFont typeface="Wingdings" pitchFamily="2" charset="2"/>
              <a:buChar char="§"/>
              <a:defRPr/>
            </a:pPr>
            <a:r>
              <a:rPr lang="en-GB" altLang="sv-SE" kern="0" dirty="0" err="1" smtClean="0"/>
              <a:t>Tjörn</a:t>
            </a:r>
            <a:r>
              <a:rPr lang="en-GB" altLang="sv-SE" kern="0" dirty="0" smtClean="0"/>
              <a:t> 2011</a:t>
            </a:r>
          </a:p>
          <a:p>
            <a:pPr eaLnBrk="1" hangingPunct="1">
              <a:buClr>
                <a:srgbClr val="003399"/>
              </a:buClr>
              <a:buFont typeface="Wingdings" pitchFamily="2" charset="2"/>
              <a:buChar char="§"/>
              <a:defRPr/>
            </a:pPr>
            <a:endParaRPr lang="en-GB" altLang="sv-SE" kern="0" dirty="0" smtClean="0"/>
          </a:p>
          <a:p>
            <a:pPr eaLnBrk="1" hangingPunct="1">
              <a:buClr>
                <a:srgbClr val="003399"/>
              </a:buClr>
              <a:buFont typeface="Wingdings" pitchFamily="2" charset="2"/>
              <a:buChar char="§"/>
              <a:defRPr/>
            </a:pPr>
            <a:r>
              <a:rPr lang="en-GB" altLang="sv-SE" kern="0" dirty="0" smtClean="0"/>
              <a:t>Approx. 1000 ton of oil collected</a:t>
            </a:r>
          </a:p>
          <a:p>
            <a:pPr eaLnBrk="1" hangingPunct="1">
              <a:buClr>
                <a:srgbClr val="003399"/>
              </a:buClr>
              <a:buFont typeface="Wingdings" pitchFamily="2" charset="2"/>
              <a:buChar char="§"/>
              <a:defRPr/>
            </a:pPr>
            <a:endParaRPr lang="en-GB" altLang="sv-SE" kern="0" dirty="0" smtClean="0"/>
          </a:p>
          <a:p>
            <a:pPr eaLnBrk="1" hangingPunct="1">
              <a:buClr>
                <a:srgbClr val="003399"/>
              </a:buClr>
              <a:buFont typeface="Wingdings" pitchFamily="2" charset="2"/>
              <a:buChar char="§"/>
              <a:defRPr/>
            </a:pPr>
            <a:r>
              <a:rPr lang="en-GB" altLang="sv-SE" kern="0" dirty="0" smtClean="0"/>
              <a:t>Area with vulnerable nature</a:t>
            </a:r>
          </a:p>
          <a:p>
            <a:pPr eaLnBrk="1" hangingPunct="1">
              <a:buClr>
                <a:srgbClr val="003399"/>
              </a:buClr>
              <a:buFont typeface="Wingdings" pitchFamily="2" charset="2"/>
              <a:buChar char="§"/>
              <a:defRPr/>
            </a:pPr>
            <a:endParaRPr lang="en-GB" altLang="sv-SE" kern="0" dirty="0" smtClean="0"/>
          </a:p>
          <a:p>
            <a:pPr eaLnBrk="1" hangingPunct="1">
              <a:buClr>
                <a:srgbClr val="003399"/>
              </a:buClr>
              <a:buFont typeface="Wingdings" pitchFamily="2" charset="2"/>
              <a:buChar char="§"/>
              <a:defRPr/>
            </a:pPr>
            <a:r>
              <a:rPr lang="en-GB" altLang="sv-SE" kern="0" dirty="0" smtClean="0"/>
              <a:t>Need for extra resources</a:t>
            </a:r>
            <a:br>
              <a:rPr lang="en-GB" altLang="sv-SE" kern="0" dirty="0" smtClean="0"/>
            </a:br>
            <a:r>
              <a:rPr lang="en-GB" altLang="sv-SE" kern="0" dirty="0" smtClean="0"/>
              <a:t>(Support from Swedish Armed Forces)</a:t>
            </a:r>
          </a:p>
          <a:p>
            <a:pPr eaLnBrk="1" hangingPunct="1">
              <a:buClr>
                <a:srgbClr val="003399"/>
              </a:buClr>
              <a:buFont typeface="Wingdings" pitchFamily="2" charset="2"/>
              <a:buChar char="§"/>
              <a:defRPr/>
            </a:pPr>
            <a:endParaRPr lang="en-GB" altLang="sv-SE" kern="0" dirty="0" smtClean="0"/>
          </a:p>
          <a:p>
            <a:pPr eaLnBrk="1" hangingPunct="1">
              <a:buClr>
                <a:srgbClr val="003399"/>
              </a:buClr>
              <a:buFont typeface="Wingdings" pitchFamily="2" charset="2"/>
              <a:buChar char="§"/>
              <a:defRPr/>
            </a:pPr>
            <a:r>
              <a:rPr lang="en-GB" altLang="sv-SE" kern="0" dirty="0" smtClean="0"/>
              <a:t>Good cooperation between local </a:t>
            </a:r>
            <a:br>
              <a:rPr lang="en-GB" altLang="sv-SE" kern="0" dirty="0" smtClean="0"/>
            </a:br>
            <a:r>
              <a:rPr lang="en-GB" altLang="sv-SE" kern="0" dirty="0" smtClean="0"/>
              <a:t>Fire and Rescue Services and Coast Guard</a:t>
            </a:r>
          </a:p>
          <a:p>
            <a:pPr eaLnBrk="1" hangingPunct="1">
              <a:buClr>
                <a:srgbClr val="003399"/>
              </a:buClr>
              <a:buFont typeface="Wingdings" pitchFamily="2" charset="2"/>
              <a:buChar char="§"/>
              <a:defRPr/>
            </a:pPr>
            <a:endParaRPr lang="en-GB" altLang="sv-SE" kern="0" dirty="0" smtClean="0"/>
          </a:p>
          <a:p>
            <a:pPr eaLnBrk="1" hangingPunct="1">
              <a:buClr>
                <a:srgbClr val="003399"/>
              </a:buClr>
              <a:buFont typeface="Wingdings" pitchFamily="2" charset="2"/>
              <a:buChar char="§"/>
              <a:defRPr/>
            </a:pPr>
            <a:r>
              <a:rPr lang="en-GB" altLang="sv-SE" kern="0" dirty="0" smtClean="0"/>
              <a:t>Complex to respond to oil spill in archipelago</a:t>
            </a:r>
            <a:br>
              <a:rPr lang="en-GB" altLang="sv-SE" kern="0" dirty="0" smtClean="0"/>
            </a:br>
            <a:r>
              <a:rPr lang="en-GB" altLang="sv-SE" kern="0" dirty="0" smtClean="0"/>
              <a:t>during hard weather</a:t>
            </a:r>
          </a:p>
          <a:p>
            <a:pPr eaLnBrk="1" hangingPunct="1">
              <a:buClr>
                <a:srgbClr val="003399"/>
              </a:buClr>
              <a:buFont typeface="Wingdings" pitchFamily="2" charset="2"/>
              <a:buChar char="§"/>
              <a:defRPr/>
            </a:pPr>
            <a:endParaRPr lang="en-GB" altLang="sv-SE" kern="0" dirty="0" smtClean="0"/>
          </a:p>
          <a:p>
            <a:pPr eaLnBrk="1" hangingPunct="1">
              <a:buClr>
                <a:srgbClr val="003399"/>
              </a:buClr>
              <a:buFont typeface="Wingdings" pitchFamily="2" charset="2"/>
              <a:buChar char="§"/>
              <a:defRPr/>
            </a:pPr>
            <a:r>
              <a:rPr lang="en-GB" altLang="sv-SE" kern="0" dirty="0" smtClean="0"/>
              <a:t>Decontamination is time consuming and costly</a:t>
            </a:r>
          </a:p>
          <a:p>
            <a:pPr>
              <a:defRPr/>
            </a:pPr>
            <a:endParaRPr lang="sv-SE" dirty="0"/>
          </a:p>
        </p:txBody>
      </p:sp>
      <p:sp>
        <p:nvSpPr>
          <p:cNvPr id="29700" name="Platshållare för sidfot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sv-SE" altLang="sv-SE" sz="1300" smtClean="0"/>
              <a:t>Länsstyrelsen Västra Götalands län</a:t>
            </a:r>
          </a:p>
        </p:txBody>
      </p:sp>
      <p:sp>
        <p:nvSpPr>
          <p:cNvPr id="29701"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400">
                <a:solidFill>
                  <a:schemeClr val="tx1"/>
                </a:solidFill>
                <a:latin typeface="Times New Roman" panose="02020603050405020304" pitchFamily="18" charset="0"/>
              </a:defRPr>
            </a:lvl1pPr>
            <a:lvl2pPr marL="742950" indent="-285750" defTabSz="954088" eaLnBrk="0" hangingPunct="0">
              <a:defRPr sz="2400">
                <a:solidFill>
                  <a:schemeClr val="tx1"/>
                </a:solidFill>
                <a:latin typeface="Times New Roman" panose="02020603050405020304" pitchFamily="18" charset="0"/>
              </a:defRPr>
            </a:lvl2pPr>
            <a:lvl3pPr marL="1143000" indent="-228600" defTabSz="954088" eaLnBrk="0" hangingPunct="0">
              <a:defRPr sz="2400">
                <a:solidFill>
                  <a:schemeClr val="tx1"/>
                </a:solidFill>
                <a:latin typeface="Times New Roman" panose="02020603050405020304" pitchFamily="18" charset="0"/>
              </a:defRPr>
            </a:lvl3pPr>
            <a:lvl4pPr marL="1600200" indent="-228600" defTabSz="954088" eaLnBrk="0" hangingPunct="0">
              <a:defRPr sz="2400">
                <a:solidFill>
                  <a:schemeClr val="tx1"/>
                </a:solidFill>
                <a:latin typeface="Times New Roman" panose="02020603050405020304" pitchFamily="18" charset="0"/>
              </a:defRPr>
            </a:lvl4pPr>
            <a:lvl5pPr marL="2057400" indent="-228600" defTabSz="954088" eaLnBrk="0" hangingPunct="0">
              <a:defRPr sz="2400">
                <a:solidFill>
                  <a:schemeClr val="tx1"/>
                </a:solidFill>
                <a:latin typeface="Times New Roman" panose="02020603050405020304" pitchFamily="18" charset="0"/>
              </a:defRPr>
            </a:lvl5pPr>
            <a:lvl6pPr marL="2514600" indent="-228600" defTabSz="9540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40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40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40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51191D4-EA6E-42F2-AEE9-1B29EF646459}" type="slidenum">
              <a:rPr lang="sv-SE" altLang="sv-SE" sz="1300"/>
              <a:pPr eaLnBrk="1" hangingPunct="1"/>
              <a:t>11</a:t>
            </a:fld>
            <a:endParaRPr lang="sv-SE" altLang="sv-SE" sz="1300"/>
          </a:p>
        </p:txBody>
      </p:sp>
    </p:spTree>
    <p:extLst>
      <p:ext uri="{BB962C8B-B14F-4D97-AF65-F5344CB8AC3E}">
        <p14:creationId xmlns:p14="http://schemas.microsoft.com/office/powerpoint/2010/main" val="19613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3399"/>
              </a:buClr>
              <a:buFont typeface="Wingdings" panose="05000000000000000000" pitchFamily="2" charset="2"/>
              <a:buChar char="§"/>
            </a:pPr>
            <a:r>
              <a:rPr lang="en-US" altLang="sv-SE" smtClean="0"/>
              <a:t>The category 1, 2, or 3 is of great importance for what the actions the authorities take, However, the storm warning is issued when there is a 50% chance for a storm.  The consequences are not only a result of the wind speed, its also dependent of the wind direction, where the storm hits, precipitation, temperature etc.</a:t>
            </a:r>
            <a:r>
              <a:rPr lang="en-GB" altLang="sv-SE" smtClean="0"/>
              <a:t> </a:t>
            </a:r>
          </a:p>
          <a:p>
            <a:pPr eaLnBrk="1" hangingPunct="1">
              <a:buClr>
                <a:srgbClr val="003399"/>
              </a:buClr>
              <a:buFont typeface="Wingdings" panose="05000000000000000000" pitchFamily="2" charset="2"/>
              <a:buChar char="§"/>
            </a:pPr>
            <a:r>
              <a:rPr lang="en-GB" altLang="sv-SE" smtClean="0"/>
              <a:t>Recommendations from authorities are followed</a:t>
            </a:r>
            <a:br>
              <a:rPr lang="en-GB" altLang="sv-SE" smtClean="0"/>
            </a:br>
            <a:endParaRPr lang="en-GB" altLang="sv-SE" smtClean="0"/>
          </a:p>
          <a:p>
            <a:pPr eaLnBrk="1" hangingPunct="1">
              <a:buClr>
                <a:srgbClr val="003399"/>
              </a:buClr>
            </a:pPr>
            <a:r>
              <a:rPr lang="en-GB" altLang="sv-SE" smtClean="0"/>
              <a:t>A lot </a:t>
            </a:r>
            <a:r>
              <a:rPr lang="en-US" altLang="sv-SE" smtClean="0"/>
              <a:t>of med</a:t>
            </a:r>
            <a:r>
              <a:rPr lang="sv-SE" altLang="sv-SE" smtClean="0"/>
              <a:t>ia </a:t>
            </a:r>
            <a:r>
              <a:rPr lang="en-US" altLang="sv-SE" smtClean="0"/>
              <a:t>attention</a:t>
            </a:r>
          </a:p>
          <a:p>
            <a:pPr eaLnBrk="1" hangingPunct="1">
              <a:buClr>
                <a:srgbClr val="003399"/>
              </a:buClr>
            </a:pPr>
            <a:r>
              <a:rPr lang="en-US" altLang="sv-SE" smtClean="0"/>
              <a:t>Lessons learned from the storms 2013</a:t>
            </a:r>
            <a:endParaRPr lang="en-GB" altLang="sv-SE" smtClean="0"/>
          </a:p>
          <a:p>
            <a:pPr eaLnBrk="1" hangingPunct="1">
              <a:buClr>
                <a:srgbClr val="003399"/>
              </a:buClr>
              <a:buFont typeface="Wingdings" panose="05000000000000000000" pitchFamily="2" charset="2"/>
              <a:buChar char="§"/>
            </a:pPr>
            <a:endParaRPr lang="en-GB" altLang="sv-SE" smtClean="0"/>
          </a:p>
          <a:p>
            <a:pPr eaLnBrk="1" hangingPunct="1">
              <a:buClr>
                <a:srgbClr val="003399"/>
              </a:buClr>
              <a:buFont typeface="Wingdings" panose="05000000000000000000" pitchFamily="2" charset="2"/>
              <a:buChar char="§"/>
            </a:pPr>
            <a:r>
              <a:rPr lang="en-GB" altLang="sv-SE" smtClean="0"/>
              <a:t>The preparedness has improved</a:t>
            </a:r>
          </a:p>
          <a:p>
            <a:endParaRPr lang="en-US" altLang="sv-SE" smtClean="0"/>
          </a:p>
        </p:txBody>
      </p:sp>
    </p:spTree>
    <p:extLst>
      <p:ext uri="{BB962C8B-B14F-4D97-AF65-F5344CB8AC3E}">
        <p14:creationId xmlns:p14="http://schemas.microsoft.com/office/powerpoint/2010/main" val="106917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6" name="Rectangle 6"/>
          <p:cNvSpPr>
            <a:spLocks noGrp="1" noChangeArrowheads="1"/>
          </p:cNvSpPr>
          <p:nvPr>
            <p:ph type="sldNum" sz="quarter" idx="12"/>
          </p:nvPr>
        </p:nvSpPr>
        <p:spPr>
          <a:ln/>
        </p:spPr>
        <p:txBody>
          <a:bodyPr/>
          <a:lstStyle>
            <a:lvl1pPr>
              <a:defRPr/>
            </a:lvl1pPr>
          </a:lstStyle>
          <a:p>
            <a:fld id="{0A72EE80-693F-4F4E-8246-6F61ED53FAC3}" type="slidenum">
              <a:rPr lang="sv-SE" altLang="en-US"/>
              <a:pPr/>
              <a:t>‹#›</a:t>
            </a:fld>
            <a:endParaRPr lang="sv-SE" altLang="en-US"/>
          </a:p>
        </p:txBody>
      </p:sp>
    </p:spTree>
    <p:extLst>
      <p:ext uri="{BB962C8B-B14F-4D97-AF65-F5344CB8AC3E}">
        <p14:creationId xmlns:p14="http://schemas.microsoft.com/office/powerpoint/2010/main" val="152889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6" name="Rectangle 6"/>
          <p:cNvSpPr>
            <a:spLocks noGrp="1" noChangeArrowheads="1"/>
          </p:cNvSpPr>
          <p:nvPr>
            <p:ph type="sldNum" sz="quarter" idx="12"/>
          </p:nvPr>
        </p:nvSpPr>
        <p:spPr>
          <a:ln/>
        </p:spPr>
        <p:txBody>
          <a:bodyPr/>
          <a:lstStyle>
            <a:lvl1pPr>
              <a:defRPr/>
            </a:lvl1pPr>
          </a:lstStyle>
          <a:p>
            <a:fld id="{1F048107-374E-4115-8468-CA4A8A64D87D}" type="slidenum">
              <a:rPr lang="sv-SE" altLang="en-US"/>
              <a:pPr/>
              <a:t>‹#›</a:t>
            </a:fld>
            <a:endParaRPr lang="sv-SE" altLang="en-US"/>
          </a:p>
        </p:txBody>
      </p:sp>
    </p:spTree>
    <p:extLst>
      <p:ext uri="{BB962C8B-B14F-4D97-AF65-F5344CB8AC3E}">
        <p14:creationId xmlns:p14="http://schemas.microsoft.com/office/powerpoint/2010/main" val="330306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48450" y="609600"/>
            <a:ext cx="1809750" cy="49530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219200" y="609600"/>
            <a:ext cx="5276850" cy="49530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6" name="Rectangle 6"/>
          <p:cNvSpPr>
            <a:spLocks noGrp="1" noChangeArrowheads="1"/>
          </p:cNvSpPr>
          <p:nvPr>
            <p:ph type="sldNum" sz="quarter" idx="12"/>
          </p:nvPr>
        </p:nvSpPr>
        <p:spPr>
          <a:ln/>
        </p:spPr>
        <p:txBody>
          <a:bodyPr/>
          <a:lstStyle>
            <a:lvl1pPr>
              <a:defRPr/>
            </a:lvl1pPr>
          </a:lstStyle>
          <a:p>
            <a:fld id="{03BE2B3E-AAD1-4D1D-906F-EEB7EB82D690}" type="slidenum">
              <a:rPr lang="sv-SE" altLang="en-US"/>
              <a:pPr/>
              <a:t>‹#›</a:t>
            </a:fld>
            <a:endParaRPr lang="sv-SE" altLang="en-US"/>
          </a:p>
        </p:txBody>
      </p:sp>
    </p:spTree>
    <p:extLst>
      <p:ext uri="{BB962C8B-B14F-4D97-AF65-F5344CB8AC3E}">
        <p14:creationId xmlns:p14="http://schemas.microsoft.com/office/powerpoint/2010/main" val="389398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6" name="Rectangle 6"/>
          <p:cNvSpPr>
            <a:spLocks noGrp="1" noChangeArrowheads="1"/>
          </p:cNvSpPr>
          <p:nvPr>
            <p:ph type="sldNum" sz="quarter" idx="12"/>
          </p:nvPr>
        </p:nvSpPr>
        <p:spPr>
          <a:ln/>
        </p:spPr>
        <p:txBody>
          <a:bodyPr/>
          <a:lstStyle>
            <a:lvl1pPr>
              <a:defRPr/>
            </a:lvl1pPr>
          </a:lstStyle>
          <a:p>
            <a:fld id="{7A9B2F58-50A2-4F21-A886-C99E0475A286}" type="slidenum">
              <a:rPr lang="sv-SE" altLang="en-US"/>
              <a:pPr/>
              <a:t>‹#›</a:t>
            </a:fld>
            <a:endParaRPr lang="sv-SE" altLang="en-US"/>
          </a:p>
        </p:txBody>
      </p:sp>
    </p:spTree>
    <p:extLst>
      <p:ext uri="{BB962C8B-B14F-4D97-AF65-F5344CB8AC3E}">
        <p14:creationId xmlns:p14="http://schemas.microsoft.com/office/powerpoint/2010/main" val="227884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6" name="Rectangle 6"/>
          <p:cNvSpPr>
            <a:spLocks noGrp="1" noChangeArrowheads="1"/>
          </p:cNvSpPr>
          <p:nvPr>
            <p:ph type="sldNum" sz="quarter" idx="12"/>
          </p:nvPr>
        </p:nvSpPr>
        <p:spPr>
          <a:ln/>
        </p:spPr>
        <p:txBody>
          <a:bodyPr/>
          <a:lstStyle>
            <a:lvl1pPr>
              <a:defRPr/>
            </a:lvl1pPr>
          </a:lstStyle>
          <a:p>
            <a:fld id="{EBEB6DEF-E3D3-406E-AD3E-BA250F5339DC}" type="slidenum">
              <a:rPr lang="sv-SE" altLang="en-US"/>
              <a:pPr/>
              <a:t>‹#›</a:t>
            </a:fld>
            <a:endParaRPr lang="sv-SE" altLang="en-US"/>
          </a:p>
        </p:txBody>
      </p:sp>
    </p:spTree>
    <p:extLst>
      <p:ext uri="{BB962C8B-B14F-4D97-AF65-F5344CB8AC3E}">
        <p14:creationId xmlns:p14="http://schemas.microsoft.com/office/powerpoint/2010/main" val="408043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1219200" y="19812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14900" y="19812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7" name="Rectangle 6"/>
          <p:cNvSpPr>
            <a:spLocks noGrp="1" noChangeArrowheads="1"/>
          </p:cNvSpPr>
          <p:nvPr>
            <p:ph type="sldNum" sz="quarter" idx="12"/>
          </p:nvPr>
        </p:nvSpPr>
        <p:spPr>
          <a:ln/>
        </p:spPr>
        <p:txBody>
          <a:bodyPr/>
          <a:lstStyle>
            <a:lvl1pPr>
              <a:defRPr/>
            </a:lvl1pPr>
          </a:lstStyle>
          <a:p>
            <a:fld id="{F8BA35F7-2E18-4D57-8976-4DCFF9C13AFD}" type="slidenum">
              <a:rPr lang="sv-SE" altLang="en-US"/>
              <a:pPr/>
              <a:t>‹#›</a:t>
            </a:fld>
            <a:endParaRPr lang="sv-SE" altLang="en-US"/>
          </a:p>
        </p:txBody>
      </p:sp>
    </p:spTree>
    <p:extLst>
      <p:ext uri="{BB962C8B-B14F-4D97-AF65-F5344CB8AC3E}">
        <p14:creationId xmlns:p14="http://schemas.microsoft.com/office/powerpoint/2010/main" val="244979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9" name="Rectangle 6"/>
          <p:cNvSpPr>
            <a:spLocks noGrp="1" noChangeArrowheads="1"/>
          </p:cNvSpPr>
          <p:nvPr>
            <p:ph type="sldNum" sz="quarter" idx="12"/>
          </p:nvPr>
        </p:nvSpPr>
        <p:spPr>
          <a:ln/>
        </p:spPr>
        <p:txBody>
          <a:bodyPr/>
          <a:lstStyle>
            <a:lvl1pPr>
              <a:defRPr/>
            </a:lvl1pPr>
          </a:lstStyle>
          <a:p>
            <a:fld id="{AC7E90E7-9101-4A21-A143-7BD0BB3C7DAD}" type="slidenum">
              <a:rPr lang="sv-SE" altLang="en-US"/>
              <a:pPr/>
              <a:t>‹#›</a:t>
            </a:fld>
            <a:endParaRPr lang="sv-SE" altLang="en-US"/>
          </a:p>
        </p:txBody>
      </p:sp>
    </p:spTree>
    <p:extLst>
      <p:ext uri="{BB962C8B-B14F-4D97-AF65-F5344CB8AC3E}">
        <p14:creationId xmlns:p14="http://schemas.microsoft.com/office/powerpoint/2010/main" val="152154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5" name="Rectangle 6"/>
          <p:cNvSpPr>
            <a:spLocks noGrp="1" noChangeArrowheads="1"/>
          </p:cNvSpPr>
          <p:nvPr>
            <p:ph type="sldNum" sz="quarter" idx="12"/>
          </p:nvPr>
        </p:nvSpPr>
        <p:spPr>
          <a:ln/>
        </p:spPr>
        <p:txBody>
          <a:bodyPr/>
          <a:lstStyle>
            <a:lvl1pPr>
              <a:defRPr/>
            </a:lvl1pPr>
          </a:lstStyle>
          <a:p>
            <a:fld id="{4099C35D-612E-459E-86AF-D3E073D9C1C5}" type="slidenum">
              <a:rPr lang="sv-SE" altLang="en-US"/>
              <a:pPr/>
              <a:t>‹#›</a:t>
            </a:fld>
            <a:endParaRPr lang="sv-SE" altLang="en-US"/>
          </a:p>
        </p:txBody>
      </p:sp>
    </p:spTree>
    <p:extLst>
      <p:ext uri="{BB962C8B-B14F-4D97-AF65-F5344CB8AC3E}">
        <p14:creationId xmlns:p14="http://schemas.microsoft.com/office/powerpoint/2010/main" val="219352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4" name="Rectangle 6"/>
          <p:cNvSpPr>
            <a:spLocks noGrp="1" noChangeArrowheads="1"/>
          </p:cNvSpPr>
          <p:nvPr>
            <p:ph type="sldNum" sz="quarter" idx="12"/>
          </p:nvPr>
        </p:nvSpPr>
        <p:spPr>
          <a:ln/>
        </p:spPr>
        <p:txBody>
          <a:bodyPr/>
          <a:lstStyle>
            <a:lvl1pPr>
              <a:defRPr/>
            </a:lvl1pPr>
          </a:lstStyle>
          <a:p>
            <a:fld id="{764EE6DB-B8C3-4CD9-91B8-105AD1F18DAD}" type="slidenum">
              <a:rPr lang="sv-SE" altLang="en-US"/>
              <a:pPr/>
              <a:t>‹#›</a:t>
            </a:fld>
            <a:endParaRPr lang="sv-SE" altLang="en-US"/>
          </a:p>
        </p:txBody>
      </p:sp>
    </p:spTree>
    <p:extLst>
      <p:ext uri="{BB962C8B-B14F-4D97-AF65-F5344CB8AC3E}">
        <p14:creationId xmlns:p14="http://schemas.microsoft.com/office/powerpoint/2010/main" val="144099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7" name="Rectangle 6"/>
          <p:cNvSpPr>
            <a:spLocks noGrp="1" noChangeArrowheads="1"/>
          </p:cNvSpPr>
          <p:nvPr>
            <p:ph type="sldNum" sz="quarter" idx="12"/>
          </p:nvPr>
        </p:nvSpPr>
        <p:spPr>
          <a:ln/>
        </p:spPr>
        <p:txBody>
          <a:bodyPr/>
          <a:lstStyle>
            <a:lvl1pPr>
              <a:defRPr/>
            </a:lvl1pPr>
          </a:lstStyle>
          <a:p>
            <a:fld id="{F37D50B7-59C6-4DB1-ACC1-DC171A8DF634}" type="slidenum">
              <a:rPr lang="sv-SE" altLang="en-US"/>
              <a:pPr/>
              <a:t>‹#›</a:t>
            </a:fld>
            <a:endParaRPr lang="sv-SE" altLang="en-US"/>
          </a:p>
        </p:txBody>
      </p:sp>
    </p:spTree>
    <p:extLst>
      <p:ext uri="{BB962C8B-B14F-4D97-AF65-F5344CB8AC3E}">
        <p14:creationId xmlns:p14="http://schemas.microsoft.com/office/powerpoint/2010/main" val="28225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Emergency Management Department</a:t>
            </a:r>
          </a:p>
        </p:txBody>
      </p:sp>
      <p:sp>
        <p:nvSpPr>
          <p:cNvPr id="7" name="Rectangle 6"/>
          <p:cNvSpPr>
            <a:spLocks noGrp="1" noChangeArrowheads="1"/>
          </p:cNvSpPr>
          <p:nvPr>
            <p:ph type="sldNum" sz="quarter" idx="12"/>
          </p:nvPr>
        </p:nvSpPr>
        <p:spPr>
          <a:ln/>
        </p:spPr>
        <p:txBody>
          <a:bodyPr/>
          <a:lstStyle>
            <a:lvl1pPr>
              <a:defRPr/>
            </a:lvl1pPr>
          </a:lstStyle>
          <a:p>
            <a:fld id="{9131D8EA-26FC-4401-9B8A-4E14D7FDC316}" type="slidenum">
              <a:rPr lang="sv-SE" altLang="en-US"/>
              <a:pPr/>
              <a:t>‹#›</a:t>
            </a:fld>
            <a:endParaRPr lang="sv-SE" altLang="en-US"/>
          </a:p>
        </p:txBody>
      </p:sp>
    </p:spTree>
    <p:extLst>
      <p:ext uri="{BB962C8B-B14F-4D97-AF65-F5344CB8AC3E}">
        <p14:creationId xmlns:p14="http://schemas.microsoft.com/office/powerpoint/2010/main" val="386474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 på bakgrundsrubriken</a:t>
            </a:r>
          </a:p>
        </p:txBody>
      </p:sp>
      <p:sp>
        <p:nvSpPr>
          <p:cNvPr id="1027" name="Rectangle 3"/>
          <p:cNvSpPr>
            <a:spLocks noGrp="1" noChangeArrowheads="1"/>
          </p:cNvSpPr>
          <p:nvPr>
            <p:ph type="body" idx="1"/>
          </p:nvPr>
        </p:nvSpPr>
        <p:spPr bwMode="auto">
          <a:xfrm>
            <a:off x="1219200" y="1981200"/>
            <a:ext cx="723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28" name="Rectangle 4"/>
          <p:cNvSpPr>
            <a:spLocks noGrp="1" noChangeArrowheads="1"/>
          </p:cNvSpPr>
          <p:nvPr>
            <p:ph type="dt" sz="half" idx="2"/>
          </p:nvPr>
        </p:nvSpPr>
        <p:spPr bwMode="auto">
          <a:xfrm>
            <a:off x="1219200" y="6477000"/>
            <a:ext cx="1371600" cy="152400"/>
          </a:xfrm>
          <a:prstGeom prst="rect">
            <a:avLst/>
          </a:prstGeom>
          <a:noFill/>
          <a:ln>
            <a:noFill/>
          </a:ln>
          <a:effectLst/>
          <a:extLst/>
        </p:spPr>
        <p:txBody>
          <a:bodyPr vert="horz" wrap="square" lIns="90000" tIns="0" rIns="0" bIns="0" numCol="1" anchor="t" anchorCtr="0" compatLnSpc="1">
            <a:prstTxWarp prst="textNoShape">
              <a:avLst/>
            </a:prstTxWarp>
          </a:bodyPr>
          <a:lstStyle>
            <a:lvl1pPr>
              <a:defRPr sz="1000">
                <a:latin typeface="+mn-lt"/>
              </a:defRPr>
            </a:lvl1pPr>
          </a:lstStyle>
          <a:p>
            <a:pPr>
              <a:defRPr/>
            </a:pPr>
            <a:endParaRPr lang="sv-SE"/>
          </a:p>
        </p:txBody>
      </p:sp>
      <p:sp>
        <p:nvSpPr>
          <p:cNvPr id="1029" name="Rectangle 5"/>
          <p:cNvSpPr>
            <a:spLocks noGrp="1" noChangeArrowheads="1"/>
          </p:cNvSpPr>
          <p:nvPr>
            <p:ph type="ftr" sz="quarter" idx="3"/>
          </p:nvPr>
        </p:nvSpPr>
        <p:spPr bwMode="auto">
          <a:xfrm>
            <a:off x="3132138" y="6092825"/>
            <a:ext cx="2895600" cy="15240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000">
                <a:latin typeface="+mn-lt"/>
              </a:defRPr>
            </a:lvl1pPr>
          </a:lstStyle>
          <a:p>
            <a:pPr>
              <a:defRPr/>
            </a:pPr>
            <a:r>
              <a:rPr lang="sv-SE"/>
              <a:t>Emergency Management Department</a:t>
            </a:r>
          </a:p>
        </p:txBody>
      </p:sp>
      <p:sp>
        <p:nvSpPr>
          <p:cNvPr id="1030" name="Rectangle 6"/>
          <p:cNvSpPr>
            <a:spLocks noGrp="1" noChangeArrowheads="1"/>
          </p:cNvSpPr>
          <p:nvPr>
            <p:ph type="sldNum" sz="quarter" idx="4"/>
          </p:nvPr>
        </p:nvSpPr>
        <p:spPr bwMode="auto">
          <a:xfrm>
            <a:off x="6553200" y="6477000"/>
            <a:ext cx="1905000" cy="152400"/>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1000">
                <a:latin typeface="Arial" panose="020B0604020202020204" pitchFamily="34" charset="0"/>
              </a:defRPr>
            </a:lvl1pPr>
          </a:lstStyle>
          <a:p>
            <a:fld id="{40B5BDE0-97A6-473F-BA81-37369A2BEAC3}" type="slidenum">
              <a:rPr lang="sv-SE" altLang="en-US"/>
              <a:pPr/>
              <a:t>‹#›</a:t>
            </a:fld>
            <a:endParaRPr lang="sv-SE" altLang="en-US"/>
          </a:p>
        </p:txBody>
      </p:sp>
      <p:sp>
        <p:nvSpPr>
          <p:cNvPr id="1031" name="Line 16"/>
          <p:cNvSpPr>
            <a:spLocks noChangeShapeType="1"/>
          </p:cNvSpPr>
          <p:nvPr/>
        </p:nvSpPr>
        <p:spPr bwMode="auto">
          <a:xfrm>
            <a:off x="1219200" y="5715000"/>
            <a:ext cx="7239000" cy="0"/>
          </a:xfrm>
          <a:prstGeom prst="line">
            <a:avLst/>
          </a:prstGeom>
          <a:noFill/>
          <a:ln w="3175">
            <a:solidFill>
              <a:schemeClr val="bg2"/>
            </a:solidFill>
            <a:round/>
            <a:headEnd/>
            <a:tailEnd/>
          </a:ln>
          <a:effectLst/>
        </p:spPr>
        <p:txBody>
          <a:bodyPr/>
          <a:lstStyle/>
          <a:p>
            <a:pPr>
              <a:defRPr/>
            </a:pPr>
            <a:endParaRPr lang="sv-SE"/>
          </a:p>
        </p:txBody>
      </p:sp>
      <p:pic>
        <p:nvPicPr>
          <p:cNvPr id="1032" name="Picture 19" descr="lst_e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5757863"/>
            <a:ext cx="939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Arial" charset="0"/>
        </a:defRPr>
      </a:lvl2pPr>
      <a:lvl3pPr algn="l" rtl="0" eaLnBrk="0" fontAlgn="base" hangingPunct="0">
        <a:spcBef>
          <a:spcPct val="0"/>
        </a:spcBef>
        <a:spcAft>
          <a:spcPct val="0"/>
        </a:spcAft>
        <a:defRPr sz="3200" b="1">
          <a:solidFill>
            <a:srgbClr val="003399"/>
          </a:solidFill>
          <a:latin typeface="Arial" charset="0"/>
        </a:defRPr>
      </a:lvl3pPr>
      <a:lvl4pPr algn="l" rtl="0" eaLnBrk="0" fontAlgn="base" hangingPunct="0">
        <a:spcBef>
          <a:spcPct val="0"/>
        </a:spcBef>
        <a:spcAft>
          <a:spcPct val="0"/>
        </a:spcAft>
        <a:defRPr sz="3200" b="1">
          <a:solidFill>
            <a:srgbClr val="003399"/>
          </a:solidFill>
          <a:latin typeface="Arial" charset="0"/>
        </a:defRPr>
      </a:lvl4pPr>
      <a:lvl5pPr algn="l" rtl="0" eaLnBrk="0" fontAlgn="base" hangingPunct="0">
        <a:spcBef>
          <a:spcPct val="0"/>
        </a:spcBef>
        <a:spcAft>
          <a:spcPct val="0"/>
        </a:spcAft>
        <a:defRPr sz="3200" b="1">
          <a:solidFill>
            <a:srgbClr val="003399"/>
          </a:solidFill>
          <a:latin typeface="Arial" charset="0"/>
        </a:defRPr>
      </a:lvl5pPr>
      <a:lvl6pPr marL="457200" algn="l" rtl="0" fontAlgn="base">
        <a:spcBef>
          <a:spcPct val="0"/>
        </a:spcBef>
        <a:spcAft>
          <a:spcPct val="0"/>
        </a:spcAft>
        <a:defRPr sz="3200" b="1">
          <a:solidFill>
            <a:srgbClr val="003399"/>
          </a:solidFill>
          <a:latin typeface="Arial" charset="0"/>
        </a:defRPr>
      </a:lvl6pPr>
      <a:lvl7pPr marL="914400" algn="l" rtl="0" fontAlgn="base">
        <a:spcBef>
          <a:spcPct val="0"/>
        </a:spcBef>
        <a:spcAft>
          <a:spcPct val="0"/>
        </a:spcAft>
        <a:defRPr sz="3200" b="1">
          <a:solidFill>
            <a:srgbClr val="003399"/>
          </a:solidFill>
          <a:latin typeface="Arial" charset="0"/>
        </a:defRPr>
      </a:lvl7pPr>
      <a:lvl8pPr marL="1371600" algn="l" rtl="0" fontAlgn="base">
        <a:spcBef>
          <a:spcPct val="0"/>
        </a:spcBef>
        <a:spcAft>
          <a:spcPct val="0"/>
        </a:spcAft>
        <a:defRPr sz="3200" b="1">
          <a:solidFill>
            <a:srgbClr val="003399"/>
          </a:solidFill>
          <a:latin typeface="Arial" charset="0"/>
        </a:defRPr>
      </a:lvl8pPr>
      <a:lvl9pPr marL="1828800" algn="l" rtl="0" fontAlgn="base">
        <a:spcBef>
          <a:spcPct val="0"/>
        </a:spcBef>
        <a:spcAft>
          <a:spcPct val="0"/>
        </a:spcAft>
        <a:defRPr sz="3200" b="1">
          <a:solidFill>
            <a:srgbClr val="003399"/>
          </a:solidFill>
          <a:latin typeface="Arial" charset="0"/>
        </a:defRPr>
      </a:lvl9pPr>
    </p:titleStyle>
    <p:bodyStyle>
      <a:lvl1pPr marL="190500" indent="-190500" algn="l" rtl="0" eaLnBrk="0" fontAlgn="base" hangingPunct="0">
        <a:spcBef>
          <a:spcPct val="20000"/>
        </a:spcBef>
        <a:spcAft>
          <a:spcPct val="0"/>
        </a:spcAft>
        <a:buChar char="•"/>
        <a:defRPr sz="20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000">
          <a:solidFill>
            <a:schemeClr val="tx1"/>
          </a:solidFill>
          <a:latin typeface="+mn-lt"/>
        </a:defRPr>
      </a:lvl2pPr>
      <a:lvl3pPr marL="11811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upload.wikimedia.org/wikipedia/commons/8/8a/UA_Flight_175_hits_WTC_south_tower_9-11_edit.jpe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upload.wikimedia.org/wikipedia/commons/1/19/Gota_alv_sweden.png" TargetMode="External"/><Relationship Id="rId5" Type="http://schemas.openxmlformats.org/officeDocument/2006/relationships/image" Target="../media/image21.jpeg"/><Relationship Id="rId4" Type="http://schemas.openxmlformats.org/officeDocument/2006/relationships/hyperlink" Target="http://www.google.se/url?sa=i&amp;rct=j&amp;q=&amp;esrc=s&amp;frm=1&amp;source=images&amp;cd=&amp;cad=rja&amp;uact=8&amp;docid=TN0Lc7rfBpb65M&amp;tbnid=-DrJH-BxdvOmpM:&amp;ved=0CAUQjRw&amp;url=http%3A%2F%2Fbaatplassen.no%2Fi%2Ftopic%2F60000-ny-bok-for-baatfoererproeven-nevner-ikke-de-nyeste-sjoemerker%2F&amp;ei=zshXU_brPIb1yAO2-YGIAQ&amp;bvm=bv.65177938,d.bGQ&amp;psig=AFQjCNGg1CEw_ZNqKoBKAjZ2hWlZrtzzPw&amp;ust=139834829481946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google.se/url?sa=i&amp;rct=j&amp;q=&amp;esrc=s&amp;frm=1&amp;source=images&amp;cd=&amp;cad=rja&amp;uact=8&amp;docid=YKEpGDDUwOm4hM&amp;tbnid=qZ7K6Bm-63eQvM:&amp;ved=0CAUQjRw&amp;url=http%3A%2F%2Fwww.entropi.se%2Folyckor%2F2011%2Folyckor2011.html&amp;ei=M85XU8LaB4q5yQPz14CoAQ&amp;bvm=bv.65177938,d.bGQ&amp;psig=AFQjCNG4kCGmeyKOPYER9Zp9BdSAmPVj2Q&amp;ust=139834969690988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se/url?sa=i&amp;source=images&amp;cd=&amp;cad=rja&amp;uact=8&amp;docid=3Und7tYZ4Yg2NM&amp;tbnid=EEbugQBy_vYBQM:&amp;ved=0CAgQjRw&amp;url=http%3A%2F%2Fwww.expressen.se%2Fnyheter%2Fhan-kunde-ha-skaffat-sig-ett-liv%2F&amp;ei=ytFXU7zAEcX8ywP6iYEg&amp;psig=AFQjCNEP3xWte-pluw50HW-ZSOdHeWDSZQ&amp;ust=1398350666338538"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www.lindaspencer.ca/wp-content/uploads/2013/01/Negotiation.jp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oi.es/blogs/veronicarecanati/files/2013/02/plan.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thinkingfutures.net/wp-content/uploads/2010/10/Plan.jpg"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0" y="5661025"/>
            <a:ext cx="9144000" cy="119697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sv-SE" altLang="sv-SE"/>
          </a:p>
        </p:txBody>
      </p:sp>
      <p:sp>
        <p:nvSpPr>
          <p:cNvPr id="2051" name="Rectangle 6"/>
          <p:cNvSpPr>
            <a:spLocks noChangeArrowheads="1"/>
          </p:cNvSpPr>
          <p:nvPr/>
        </p:nvSpPr>
        <p:spPr bwMode="auto">
          <a:xfrm>
            <a:off x="0" y="333375"/>
            <a:ext cx="9144000" cy="352742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sv-SE" altLang="sv-SE"/>
          </a:p>
        </p:txBody>
      </p:sp>
      <p:sp>
        <p:nvSpPr>
          <p:cNvPr id="2052" name="Rectangle 2"/>
          <p:cNvSpPr>
            <a:spLocks noGrp="1" noChangeArrowheads="1"/>
          </p:cNvSpPr>
          <p:nvPr>
            <p:ph type="title"/>
          </p:nvPr>
        </p:nvSpPr>
        <p:spPr>
          <a:xfrm>
            <a:off x="468313" y="1412875"/>
            <a:ext cx="8280400" cy="2447925"/>
          </a:xfrm>
        </p:spPr>
        <p:txBody>
          <a:bodyPr lIns="0" tIns="36000" rIns="0" bIns="36000"/>
          <a:lstStyle/>
          <a:p>
            <a:pPr algn="ctr" eaLnBrk="1" hangingPunct="1">
              <a:lnSpc>
                <a:spcPct val="150000"/>
              </a:lnSpc>
            </a:pPr>
            <a:r>
              <a:rPr lang="en-US" altLang="sv-SE" i="1" smtClean="0"/>
              <a:t>Emergency</a:t>
            </a:r>
            <a:r>
              <a:rPr lang="sv-SE" altLang="sv-SE" i="1" smtClean="0"/>
              <a:t> Management </a:t>
            </a:r>
            <a:r>
              <a:rPr lang="en-US" altLang="sv-SE" i="1" smtClean="0"/>
              <a:t>Unit</a:t>
            </a:r>
            <a:br>
              <a:rPr lang="en-US" altLang="sv-SE" i="1" smtClean="0"/>
            </a:br>
            <a:r>
              <a:rPr lang="en-US" altLang="sv-SE" sz="1600" i="1" smtClean="0"/>
              <a:t>Charlotta Källerfelt</a:t>
            </a:r>
            <a:br>
              <a:rPr lang="en-US" altLang="sv-SE" sz="1600" i="1" smtClean="0"/>
            </a:br>
            <a:r>
              <a:rPr lang="en-US" altLang="sv-SE" sz="1600" i="1" smtClean="0"/>
              <a:t>Deputy Emergency Management Director</a:t>
            </a:r>
            <a:br>
              <a:rPr lang="en-US" altLang="sv-SE" sz="1600" i="1" smtClean="0"/>
            </a:br>
            <a:r>
              <a:rPr lang="en-US" altLang="sv-SE" sz="1600" i="1" smtClean="0"/>
              <a:t>(represented by Lars Westholm, Project Manager)</a:t>
            </a:r>
          </a:p>
        </p:txBody>
      </p:sp>
      <p:pic>
        <p:nvPicPr>
          <p:cNvPr id="2053" name="Picture 10" descr="lst_farg_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73050"/>
            <a:ext cx="13668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i.telegraph.co.uk/multimedia/archive/01007/england-population_1007441c.jpg"/>
          <p:cNvPicPr>
            <a:picLocks noChangeAspect="1" noChangeArrowheads="1"/>
          </p:cNvPicPr>
          <p:nvPr/>
        </p:nvPicPr>
        <p:blipFill>
          <a:blip r:embed="rId4"/>
          <a:srcRect/>
          <a:stretch>
            <a:fillRect/>
          </a:stretch>
        </p:blipFill>
        <p:spPr bwMode="auto">
          <a:xfrm>
            <a:off x="-252413" y="5121275"/>
            <a:ext cx="2127251" cy="1331913"/>
          </a:xfrm>
          <a:prstGeom prst="rect">
            <a:avLst/>
          </a:prstGeom>
          <a:ln>
            <a:noFill/>
          </a:ln>
          <a:effectLst>
            <a:outerShdw blurRad="292100" dist="139700" dir="2700000" algn="tl" rotWithShape="0">
              <a:srgbClr val="333333">
                <a:alpha val="65000"/>
              </a:srgbClr>
            </a:outerShdw>
          </a:effectLst>
          <a:extLst/>
        </p:spPr>
      </p:pic>
      <p:pic>
        <p:nvPicPr>
          <p:cNvPr id="9" name="Picture 25" descr="-1"/>
          <p:cNvPicPr>
            <a:picLocks noChangeAspect="1" noChangeArrowheads="1"/>
          </p:cNvPicPr>
          <p:nvPr/>
        </p:nvPicPr>
        <p:blipFill>
          <a:blip r:embed="rId5"/>
          <a:srcRect/>
          <a:stretch>
            <a:fillRect/>
          </a:stretch>
        </p:blipFill>
        <p:spPr bwMode="auto">
          <a:xfrm>
            <a:off x="1933575" y="5121275"/>
            <a:ext cx="1990725" cy="1331913"/>
          </a:xfrm>
          <a:prstGeom prst="rect">
            <a:avLst/>
          </a:prstGeom>
          <a:ln>
            <a:noFill/>
          </a:ln>
          <a:effectLst>
            <a:outerShdw blurRad="292100" dist="139700" dir="2700000" algn="tl" rotWithShape="0">
              <a:srgbClr val="333333">
                <a:alpha val="65000"/>
              </a:srgbClr>
            </a:outerShdw>
          </a:effectLst>
          <a:extLst/>
        </p:spPr>
      </p:pic>
      <p:pic>
        <p:nvPicPr>
          <p:cNvPr id="10" name="Picture 2" descr="http://www.erh.noaa.gov/okx/pics/floodingAug.jpg"/>
          <p:cNvPicPr>
            <a:picLocks noChangeAspect="1" noChangeArrowheads="1"/>
          </p:cNvPicPr>
          <p:nvPr/>
        </p:nvPicPr>
        <p:blipFill>
          <a:blip r:embed="rId6"/>
          <a:srcRect/>
          <a:stretch>
            <a:fillRect/>
          </a:stretch>
        </p:blipFill>
        <p:spPr bwMode="auto">
          <a:xfrm>
            <a:off x="3995738" y="5121275"/>
            <a:ext cx="1776412" cy="1331913"/>
          </a:xfrm>
          <a:prstGeom prst="rect">
            <a:avLst/>
          </a:prstGeom>
          <a:ln>
            <a:noFill/>
          </a:ln>
          <a:effectLst>
            <a:outerShdw blurRad="292100" dist="139700" dir="2700000" algn="tl" rotWithShape="0">
              <a:srgbClr val="333333">
                <a:alpha val="65000"/>
              </a:srgbClr>
            </a:outerShdw>
          </a:effectLst>
          <a:extLst/>
        </p:spPr>
      </p:pic>
      <p:pic>
        <p:nvPicPr>
          <p:cNvPr id="11" name="Picture 2" descr="File:UA Flight 175 hits WTC south tower 9-11 edit.jpeg">
            <a:hlinkClick r:id="rId7"/>
          </p:cNvPr>
          <p:cNvPicPr>
            <a:picLocks noChangeAspect="1" noChangeArrowheads="1"/>
          </p:cNvPicPr>
          <p:nvPr/>
        </p:nvPicPr>
        <p:blipFill>
          <a:blip r:embed="rId8"/>
          <a:srcRect/>
          <a:stretch>
            <a:fillRect/>
          </a:stretch>
        </p:blipFill>
        <p:spPr bwMode="auto">
          <a:xfrm>
            <a:off x="5849938" y="5121275"/>
            <a:ext cx="1530350" cy="1331913"/>
          </a:xfrm>
          <a:prstGeom prst="rect">
            <a:avLst/>
          </a:prstGeom>
          <a:ln>
            <a:noFill/>
          </a:ln>
          <a:effectLst>
            <a:outerShdw blurRad="292100" dist="139700" dir="2700000" algn="tl" rotWithShape="0">
              <a:srgbClr val="333333">
                <a:alpha val="65000"/>
              </a:srgbClr>
            </a:outerShdw>
          </a:effectLst>
          <a:extLst/>
        </p:spPr>
      </p:pic>
      <p:pic>
        <p:nvPicPr>
          <p:cNvPr id="12" name="Picture 9" descr="vaccin_620844a"/>
          <p:cNvPicPr>
            <a:picLocks noChangeAspect="1" noChangeArrowheads="1"/>
          </p:cNvPicPr>
          <p:nvPr/>
        </p:nvPicPr>
        <p:blipFill>
          <a:blip r:embed="rId9"/>
          <a:srcRect/>
          <a:stretch>
            <a:fillRect/>
          </a:stretch>
        </p:blipFill>
        <p:spPr bwMode="auto">
          <a:xfrm>
            <a:off x="7451725" y="5121275"/>
            <a:ext cx="2370138" cy="1331913"/>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r>
              <a:rPr lang="en-US" altLang="sv-SE" smtClean="0"/>
              <a:t>River and Valley of Göta Älv</a:t>
            </a:r>
          </a:p>
        </p:txBody>
      </p:sp>
      <p:sp>
        <p:nvSpPr>
          <p:cNvPr id="5" name="Rectangle 3"/>
          <p:cNvSpPr txBox="1">
            <a:spLocks noChangeArrowheads="1"/>
          </p:cNvSpPr>
          <p:nvPr/>
        </p:nvSpPr>
        <p:spPr bwMode="auto">
          <a:xfrm>
            <a:off x="4140200" y="1700213"/>
            <a:ext cx="5008563" cy="4040187"/>
          </a:xfrm>
          <a:prstGeom prst="rect">
            <a:avLst/>
          </a:prstGeom>
          <a:noFill/>
          <a:ln>
            <a:noFill/>
          </a:ln>
          <a:effectLst/>
          <a:extLst/>
        </p:spPr>
        <p:txBody>
          <a:bodyPr/>
          <a:lstStyle>
            <a:lvl1pPr marL="190500" indent="-190500" algn="l" rtl="0" eaLnBrk="0" fontAlgn="base" hangingPunct="0">
              <a:spcBef>
                <a:spcPct val="20000"/>
              </a:spcBef>
              <a:spcAft>
                <a:spcPct val="0"/>
              </a:spcAft>
              <a:buChar char="•"/>
              <a:defRPr sz="20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000">
                <a:solidFill>
                  <a:schemeClr val="tx1"/>
                </a:solidFill>
                <a:latin typeface="+mn-lt"/>
              </a:defRPr>
            </a:lvl2pPr>
            <a:lvl3pPr marL="11811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Clr>
                <a:srgbClr val="003399"/>
              </a:buClr>
              <a:buFontTx/>
              <a:buNone/>
              <a:defRPr/>
            </a:pPr>
            <a:r>
              <a:rPr lang="en-GB" altLang="sv-SE" kern="0" dirty="0" smtClean="0"/>
              <a:t>Vulnerabilities</a:t>
            </a:r>
          </a:p>
          <a:p>
            <a:pPr lvl="1" eaLnBrk="1" hangingPunct="1">
              <a:buClr>
                <a:srgbClr val="003399"/>
              </a:buClr>
              <a:buFont typeface="Wingdings" pitchFamily="2" charset="2"/>
              <a:buChar char="§"/>
              <a:defRPr/>
            </a:pPr>
            <a:r>
              <a:rPr lang="en-GB" altLang="sv-SE" sz="1600" kern="0" dirty="0" smtClean="0"/>
              <a:t>Critical functions</a:t>
            </a:r>
          </a:p>
          <a:p>
            <a:pPr lvl="2" eaLnBrk="1" hangingPunct="1">
              <a:buClr>
                <a:srgbClr val="003399"/>
              </a:buClr>
              <a:buFont typeface="Wingdings" panose="05000000000000000000" pitchFamily="2" charset="2"/>
              <a:buChar char="ü"/>
              <a:defRPr/>
            </a:pPr>
            <a:r>
              <a:rPr lang="en-GB" altLang="sv-SE" sz="1600" kern="0" dirty="0" smtClean="0"/>
              <a:t>drinking water for 800 000 people</a:t>
            </a:r>
          </a:p>
          <a:p>
            <a:pPr lvl="2" eaLnBrk="1" hangingPunct="1">
              <a:buClr>
                <a:srgbClr val="003399"/>
              </a:buClr>
              <a:buFont typeface="Wingdings" panose="05000000000000000000" pitchFamily="2" charset="2"/>
              <a:buChar char="ü"/>
              <a:defRPr/>
            </a:pPr>
            <a:r>
              <a:rPr lang="en-GB" altLang="sv-SE" sz="1600" kern="0" dirty="0" smtClean="0"/>
              <a:t>Important transportation routes by </a:t>
            </a:r>
            <a:br>
              <a:rPr lang="en-GB" altLang="sv-SE" sz="1600" kern="0" dirty="0" smtClean="0"/>
            </a:br>
            <a:r>
              <a:rPr lang="en-GB" altLang="sv-SE" sz="1600" kern="0" dirty="0" smtClean="0"/>
              <a:t>road, train and boats</a:t>
            </a:r>
          </a:p>
          <a:p>
            <a:pPr lvl="1" eaLnBrk="1" hangingPunct="1">
              <a:buClr>
                <a:srgbClr val="003399"/>
              </a:buClr>
              <a:buFont typeface="Wingdings" pitchFamily="2" charset="2"/>
              <a:buChar char="§"/>
              <a:defRPr/>
            </a:pPr>
            <a:r>
              <a:rPr lang="en-GB" altLang="sv-SE" sz="1600" kern="0" dirty="0" smtClean="0"/>
              <a:t>Densely populated area</a:t>
            </a:r>
          </a:p>
          <a:p>
            <a:pPr lvl="1" eaLnBrk="1" hangingPunct="1">
              <a:buClr>
                <a:srgbClr val="003399"/>
              </a:buClr>
              <a:buFont typeface="Wingdings" pitchFamily="2" charset="2"/>
              <a:buChar char="§"/>
              <a:defRPr/>
            </a:pPr>
            <a:endParaRPr lang="en-GB" altLang="sv-SE" sz="1800" kern="0" dirty="0" smtClean="0"/>
          </a:p>
          <a:p>
            <a:pPr marL="0" indent="0" eaLnBrk="1" hangingPunct="1">
              <a:buClr>
                <a:srgbClr val="003399"/>
              </a:buClr>
              <a:buFontTx/>
              <a:buNone/>
              <a:defRPr/>
            </a:pPr>
            <a:r>
              <a:rPr lang="en-GB" altLang="sv-SE" kern="0" dirty="0" smtClean="0"/>
              <a:t>Threats</a:t>
            </a:r>
          </a:p>
          <a:p>
            <a:pPr lvl="1" eaLnBrk="1" hangingPunct="1">
              <a:buClr>
                <a:srgbClr val="003399"/>
              </a:buClr>
              <a:buFont typeface="Wingdings" pitchFamily="2" charset="2"/>
              <a:buChar char="§"/>
              <a:defRPr/>
            </a:pPr>
            <a:r>
              <a:rPr lang="en-GB" altLang="sv-SE" sz="1600" kern="0" dirty="0" smtClean="0"/>
              <a:t>Most landslide-prone area in Sweden</a:t>
            </a:r>
          </a:p>
          <a:p>
            <a:pPr lvl="1" eaLnBrk="1" hangingPunct="1">
              <a:buClr>
                <a:srgbClr val="003399"/>
              </a:buClr>
              <a:buFont typeface="Wingdings" pitchFamily="2" charset="2"/>
              <a:buChar char="§"/>
              <a:defRPr/>
            </a:pPr>
            <a:r>
              <a:rPr lang="en-GB" altLang="sv-SE" sz="1600" kern="0" dirty="0" smtClean="0"/>
              <a:t>Failures of big dams</a:t>
            </a:r>
          </a:p>
          <a:p>
            <a:pPr lvl="1" eaLnBrk="1" hangingPunct="1">
              <a:buClr>
                <a:srgbClr val="003399"/>
              </a:buClr>
              <a:buFont typeface="Wingdings" pitchFamily="2" charset="2"/>
              <a:buChar char="§"/>
              <a:defRPr/>
            </a:pPr>
            <a:r>
              <a:rPr lang="en-GB" altLang="sv-SE" sz="1600" kern="0" dirty="0" smtClean="0"/>
              <a:t>Major flooding</a:t>
            </a:r>
          </a:p>
          <a:p>
            <a:pPr lvl="1" eaLnBrk="1" hangingPunct="1">
              <a:buClr>
                <a:srgbClr val="003399"/>
              </a:buClr>
              <a:buFont typeface="Wingdings" pitchFamily="2" charset="2"/>
              <a:buChar char="§"/>
              <a:defRPr/>
            </a:pPr>
            <a:r>
              <a:rPr lang="en-GB" altLang="sv-SE" sz="1600" kern="0" dirty="0" smtClean="0"/>
              <a:t>Contaminated industrial sites</a:t>
            </a:r>
          </a:p>
          <a:p>
            <a:pPr lvl="1" eaLnBrk="1" hangingPunct="1">
              <a:buClr>
                <a:srgbClr val="003399"/>
              </a:buClr>
              <a:buFont typeface="Wingdings" pitchFamily="2" charset="2"/>
              <a:buChar char="§"/>
              <a:defRPr/>
            </a:pPr>
            <a:endParaRPr lang="en-GB" altLang="sv-SE" sz="1800" kern="0" dirty="0" smtClean="0"/>
          </a:p>
          <a:p>
            <a:pPr eaLnBrk="1" hangingPunct="1">
              <a:buClr>
                <a:srgbClr val="003399"/>
              </a:buClr>
              <a:buFont typeface="Wingdings" pitchFamily="2" charset="2"/>
              <a:buChar char="§"/>
              <a:defRPr/>
            </a:pPr>
            <a:endParaRPr lang="en-GB" altLang="sv-SE" sz="1800" kern="0" dirty="0" smtClean="0"/>
          </a:p>
        </p:txBody>
      </p:sp>
      <p:pic>
        <p:nvPicPr>
          <p:cNvPr id="31746" name="Picture 2" descr="Produktbild"/>
          <p:cNvPicPr>
            <a:picLocks noChangeAspect="1" noChangeArrowheads="1"/>
          </p:cNvPicPr>
          <p:nvPr/>
        </p:nvPicPr>
        <p:blipFill>
          <a:blip r:embed="rId3"/>
          <a:srcRect/>
          <a:stretch>
            <a:fillRect/>
          </a:stretch>
        </p:blipFill>
        <p:spPr bwMode="auto">
          <a:xfrm>
            <a:off x="1042988" y="1708150"/>
            <a:ext cx="2881312" cy="1809750"/>
          </a:xfrm>
          <a:prstGeom prst="rect">
            <a:avLst/>
          </a:prstGeom>
          <a:ln>
            <a:noFill/>
          </a:ln>
          <a:effectLst>
            <a:outerShdw blurRad="292100" dist="139700" dir="2700000" algn="tl" rotWithShape="0">
              <a:srgbClr val="333333">
                <a:alpha val="65000"/>
              </a:srgbClr>
            </a:outerShdw>
          </a:effectLst>
          <a:extLst/>
        </p:spPr>
      </p:pic>
      <p:pic>
        <p:nvPicPr>
          <p:cNvPr id="31748" name="Picture 4" descr="http://www.jonaryd.rondelen.se/glutta/fartyg/Alva_Panama_gota_Alv_081225.jpg">
            <a:hlinkClick r:id="rId4"/>
          </p:cNvPr>
          <p:cNvPicPr>
            <a:picLocks noChangeAspect="1" noChangeArrowheads="1"/>
          </p:cNvPicPr>
          <p:nvPr/>
        </p:nvPicPr>
        <p:blipFill>
          <a:blip r:embed="rId5"/>
          <a:srcRect/>
          <a:stretch>
            <a:fillRect/>
          </a:stretch>
        </p:blipFill>
        <p:spPr bwMode="auto">
          <a:xfrm>
            <a:off x="1042988" y="3700463"/>
            <a:ext cx="2881312" cy="1916112"/>
          </a:xfrm>
          <a:prstGeom prst="rect">
            <a:avLst/>
          </a:prstGeom>
          <a:ln>
            <a:noFill/>
          </a:ln>
          <a:effectLst>
            <a:outerShdw blurRad="292100" dist="139700" dir="2700000" algn="tl" rotWithShape="0">
              <a:srgbClr val="333333">
                <a:alpha val="65000"/>
              </a:srgbClr>
            </a:outerShdw>
          </a:effectLst>
          <a:extLst/>
        </p:spPr>
      </p:pic>
      <p:pic>
        <p:nvPicPr>
          <p:cNvPr id="31750" name="Picture 6" descr="File:Gota alv sweden.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63" y="1484313"/>
            <a:ext cx="4348163"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175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a:xfrm>
            <a:off x="1187450" y="333375"/>
            <a:ext cx="7239000" cy="1143000"/>
          </a:xfrm>
        </p:spPr>
        <p:txBody>
          <a:bodyPr/>
          <a:lstStyle/>
          <a:p>
            <a:r>
              <a:rPr lang="en-US" altLang="sv-SE" sz="2800" smtClean="0"/>
              <a:t>A long coast line</a:t>
            </a:r>
          </a:p>
        </p:txBody>
      </p:sp>
      <p:sp>
        <p:nvSpPr>
          <p:cNvPr id="6" name="Rectangle 3"/>
          <p:cNvSpPr txBox="1">
            <a:spLocks noChangeArrowheads="1"/>
          </p:cNvSpPr>
          <p:nvPr/>
        </p:nvSpPr>
        <p:spPr bwMode="auto">
          <a:xfrm>
            <a:off x="3652838" y="1377950"/>
            <a:ext cx="5329237" cy="3744913"/>
          </a:xfrm>
          <a:prstGeom prst="rect">
            <a:avLst/>
          </a:prstGeom>
          <a:noFill/>
          <a:ln>
            <a:noFill/>
          </a:ln>
          <a:effectLst/>
          <a:extLst/>
        </p:spPr>
        <p:txBody>
          <a:bodyPr/>
          <a:lstStyle>
            <a:lvl1pPr marL="190500" indent="-190500" algn="l" rtl="0" eaLnBrk="0" fontAlgn="base" hangingPunct="0">
              <a:spcBef>
                <a:spcPct val="20000"/>
              </a:spcBef>
              <a:spcAft>
                <a:spcPct val="0"/>
              </a:spcAft>
              <a:buChar char="•"/>
              <a:defRPr sz="20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000">
                <a:solidFill>
                  <a:schemeClr val="tx1"/>
                </a:solidFill>
                <a:latin typeface="+mn-lt"/>
              </a:defRPr>
            </a:lvl2pPr>
            <a:lvl3pPr marL="11811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003399"/>
              </a:buClr>
              <a:buFont typeface="Wingdings" pitchFamily="2" charset="2"/>
              <a:buChar char="§"/>
              <a:defRPr/>
            </a:pPr>
            <a:endParaRPr lang="en-GB" altLang="sv-SE" kern="0" dirty="0" smtClean="0"/>
          </a:p>
        </p:txBody>
      </p:sp>
      <p:pic>
        <p:nvPicPr>
          <p:cNvPr id="9" name="Bildobjekt 8"/>
          <p:cNvPicPr>
            <a:picLocks noChangeAspect="1"/>
          </p:cNvPicPr>
          <p:nvPr/>
        </p:nvPicPr>
        <p:blipFill>
          <a:blip r:embed="rId3"/>
          <a:stretch>
            <a:fillRect/>
          </a:stretch>
        </p:blipFill>
        <p:spPr>
          <a:xfrm>
            <a:off x="758825" y="1593850"/>
            <a:ext cx="3411538" cy="2122488"/>
          </a:xfrm>
          <a:prstGeom prst="rect">
            <a:avLst/>
          </a:prstGeom>
          <a:ln w="12700">
            <a:noFill/>
          </a:ln>
          <a:effectLst>
            <a:outerShdw blurRad="292100" dist="139700" dir="2700000" algn="tl" rotWithShape="0">
              <a:srgbClr val="333333">
                <a:alpha val="65000"/>
              </a:srgbClr>
            </a:outerShdw>
          </a:effectLst>
        </p:spPr>
      </p:pic>
      <p:pic>
        <p:nvPicPr>
          <p:cNvPr id="47108" name="Picture 4" descr="http://www.entropi.se/olyckor/2011/images/IMG_0003_017.JPG">
            <a:hlinkClick r:id="rId4"/>
          </p:cNvPr>
          <p:cNvPicPr>
            <a:picLocks noChangeAspect="1" noChangeArrowheads="1"/>
          </p:cNvPicPr>
          <p:nvPr/>
        </p:nvPicPr>
        <p:blipFill>
          <a:blip r:embed="rId5"/>
          <a:srcRect/>
          <a:stretch>
            <a:fillRect/>
          </a:stretch>
        </p:blipFill>
        <p:spPr bwMode="auto">
          <a:xfrm>
            <a:off x="4284663" y="2349500"/>
            <a:ext cx="4078287" cy="3059113"/>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a:xfrm>
            <a:off x="1187450" y="333375"/>
            <a:ext cx="7239000" cy="1143000"/>
          </a:xfrm>
        </p:spPr>
        <p:txBody>
          <a:bodyPr/>
          <a:lstStyle/>
          <a:p>
            <a:r>
              <a:rPr lang="en-US" altLang="sv-SE" sz="2800" smtClean="0"/>
              <a:t>Storms, flooding and natural disasters</a:t>
            </a:r>
          </a:p>
        </p:txBody>
      </p:sp>
      <p:sp>
        <p:nvSpPr>
          <p:cNvPr id="15364" name="Rectangle 3"/>
          <p:cNvSpPr txBox="1">
            <a:spLocks noChangeArrowheads="1"/>
          </p:cNvSpPr>
          <p:nvPr/>
        </p:nvSpPr>
        <p:spPr bwMode="auto">
          <a:xfrm>
            <a:off x="3708400" y="1700213"/>
            <a:ext cx="5327650" cy="3960812"/>
          </a:xfrm>
          <a:prstGeom prst="rect">
            <a:avLst/>
          </a:prstGeom>
          <a:noFill/>
          <a:ln>
            <a:noFill/>
          </a:ln>
          <a:effectLst/>
          <a:extLst/>
        </p:spPr>
        <p:txBody>
          <a:bodyPr/>
          <a:lstStyle>
            <a:lvl1pPr marL="190500" indent="-190500" eaLnBrk="0" hangingPunct="0">
              <a:spcBef>
                <a:spcPct val="20000"/>
              </a:spcBef>
              <a:buChar char="•"/>
              <a:defRPr sz="2000">
                <a:solidFill>
                  <a:schemeClr val="tx1"/>
                </a:solidFill>
                <a:latin typeface="Arial" charset="0"/>
              </a:defRPr>
            </a:lvl1pPr>
            <a:lvl2pPr marL="762000" indent="-285750" eaLnBrk="0" hangingPunct="0">
              <a:spcBef>
                <a:spcPct val="20000"/>
              </a:spcBef>
              <a:buChar char="–"/>
              <a:defRPr sz="2000">
                <a:solidFill>
                  <a:schemeClr val="tx1"/>
                </a:solidFill>
                <a:latin typeface="Arial" charset="0"/>
              </a:defRPr>
            </a:lvl2pPr>
            <a:lvl3pPr marL="11811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Clr>
                <a:srgbClr val="003399"/>
              </a:buClr>
              <a:buFontTx/>
              <a:buNone/>
              <a:defRPr/>
            </a:pPr>
            <a:r>
              <a:rPr lang="en-GB" altLang="sv-SE" sz="1800" dirty="0" smtClean="0"/>
              <a:t/>
            </a:r>
            <a:br>
              <a:rPr lang="en-GB" altLang="sv-SE" sz="1800" dirty="0" smtClean="0"/>
            </a:br>
            <a:endParaRPr lang="en-GB" altLang="sv-SE" sz="1800" dirty="0" smtClean="0"/>
          </a:p>
          <a:p>
            <a:pPr eaLnBrk="1" hangingPunct="1">
              <a:buClr>
                <a:srgbClr val="003399"/>
              </a:buClr>
              <a:buFont typeface="Wingdings" pitchFamily="2" charset="2"/>
              <a:buChar char="§"/>
              <a:defRPr/>
            </a:pPr>
            <a:r>
              <a:rPr lang="en-GB" altLang="sv-SE" sz="1800" dirty="0" smtClean="0"/>
              <a:t>Conferences for coordination of actions and</a:t>
            </a:r>
            <a:br>
              <a:rPr lang="en-GB" altLang="sv-SE" sz="1800" dirty="0" smtClean="0"/>
            </a:br>
            <a:r>
              <a:rPr lang="en-GB" altLang="sv-SE" sz="1800" dirty="0" smtClean="0"/>
              <a:t>information</a:t>
            </a:r>
            <a:r>
              <a:rPr lang="sv-SE" altLang="sv-SE" sz="1800" dirty="0" smtClean="0"/>
              <a:t> </a:t>
            </a:r>
          </a:p>
          <a:p>
            <a:pPr eaLnBrk="1" hangingPunct="1">
              <a:buClr>
                <a:srgbClr val="003399"/>
              </a:buClr>
              <a:buFont typeface="Wingdings" pitchFamily="2" charset="2"/>
              <a:buChar char="§"/>
              <a:defRPr/>
            </a:pPr>
            <a:endParaRPr lang="en-GB" altLang="sv-SE" sz="1800" dirty="0" smtClean="0"/>
          </a:p>
          <a:p>
            <a:pPr eaLnBrk="1" hangingPunct="1">
              <a:buClr>
                <a:srgbClr val="003399"/>
              </a:buClr>
              <a:buFont typeface="Wingdings" pitchFamily="2" charset="2"/>
              <a:buChar char="§"/>
              <a:defRPr/>
            </a:pPr>
            <a:r>
              <a:rPr lang="en-GB" altLang="sv-SE" sz="1800" dirty="0" smtClean="0"/>
              <a:t>Weather warning system – indication of wind speed and consequences</a:t>
            </a:r>
          </a:p>
          <a:p>
            <a:pPr eaLnBrk="1" hangingPunct="1">
              <a:buClr>
                <a:srgbClr val="003399"/>
              </a:buClr>
              <a:buFont typeface="Wingdings" pitchFamily="2" charset="2"/>
              <a:buChar char="§"/>
              <a:defRPr/>
            </a:pPr>
            <a:r>
              <a:rPr lang="en-GB" altLang="sv-SE" sz="1800" dirty="0" smtClean="0"/>
              <a:t>Land slides</a:t>
            </a:r>
            <a:br>
              <a:rPr lang="en-GB" altLang="sv-SE" sz="1800" dirty="0" smtClean="0"/>
            </a:br>
            <a:endParaRPr lang="en-GB" altLang="sv-SE" sz="1800" dirty="0" smtClean="0"/>
          </a:p>
          <a:p>
            <a:pPr eaLnBrk="1" hangingPunct="1">
              <a:buClr>
                <a:srgbClr val="003399"/>
              </a:buClr>
              <a:buFont typeface="Wingdings" pitchFamily="2" charset="2"/>
              <a:buChar char="§"/>
              <a:defRPr/>
            </a:pPr>
            <a:endParaRPr lang="en-GB" altLang="sv-SE" dirty="0" smtClean="0"/>
          </a:p>
        </p:txBody>
      </p:sp>
      <p:pic>
        <p:nvPicPr>
          <p:cNvPr id="7" name="Picture 2"/>
          <p:cNvPicPr>
            <a:picLocks noChangeAspect="1" noChangeArrowheads="1"/>
          </p:cNvPicPr>
          <p:nvPr/>
        </p:nvPicPr>
        <p:blipFill>
          <a:blip r:embed="rId3"/>
          <a:srcRect/>
          <a:stretch>
            <a:fillRect/>
          </a:stretch>
        </p:blipFill>
        <p:spPr bwMode="auto">
          <a:xfrm>
            <a:off x="468313" y="1484313"/>
            <a:ext cx="3095625" cy="1743075"/>
          </a:xfrm>
          <a:prstGeom prst="rect">
            <a:avLst/>
          </a:prstGeom>
          <a:ln>
            <a:noFill/>
          </a:ln>
          <a:effectLst>
            <a:outerShdw blurRad="292100" dist="139700" dir="2700000" algn="tl" rotWithShape="0">
              <a:srgbClr val="333333">
                <a:alpha val="65000"/>
              </a:srgbClr>
            </a:outerShdw>
          </a:effectLst>
          <a:extLst/>
        </p:spPr>
      </p:pic>
      <p:pic>
        <p:nvPicPr>
          <p:cNvPr id="133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3357563"/>
            <a:ext cx="381476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p:cNvSpPr>
            <a:spLocks noGrp="1"/>
          </p:cNvSpPr>
          <p:nvPr>
            <p:ph type="title"/>
          </p:nvPr>
        </p:nvSpPr>
        <p:spPr/>
        <p:txBody>
          <a:bodyPr/>
          <a:lstStyle/>
          <a:p>
            <a:r>
              <a:rPr lang="sv-SE" altLang="sv-SE" smtClean="0"/>
              <a:t>Transport system</a:t>
            </a:r>
          </a:p>
        </p:txBody>
      </p:sp>
      <p:sp>
        <p:nvSpPr>
          <p:cNvPr id="14339" name="Platshållare för innehåll 2"/>
          <p:cNvSpPr>
            <a:spLocks noGrp="1"/>
          </p:cNvSpPr>
          <p:nvPr>
            <p:ph idx="1"/>
          </p:nvPr>
        </p:nvSpPr>
        <p:spPr/>
        <p:txBody>
          <a:bodyPr/>
          <a:lstStyle/>
          <a:p>
            <a:endParaRPr lang="sv-SE" altLang="sv-SE" smtClean="0"/>
          </a:p>
        </p:txBody>
      </p:sp>
      <p:sp>
        <p:nvSpPr>
          <p:cNvPr id="4" name="Platshållare för sidfot 3"/>
          <p:cNvSpPr>
            <a:spLocks noGrp="1"/>
          </p:cNvSpPr>
          <p:nvPr>
            <p:ph type="ftr" sz="quarter" idx="11"/>
          </p:nvPr>
        </p:nvSpPr>
        <p:spPr/>
        <p:txBody>
          <a:bodyPr/>
          <a:lstStyle/>
          <a:p>
            <a:pPr>
              <a:defRPr/>
            </a:pPr>
            <a:r>
              <a:rPr lang="sv-SE" smtClean="0"/>
              <a:t>Emergency Management Department</a:t>
            </a:r>
            <a:endParaRPr lang="sv-SE"/>
          </a:p>
        </p:txBody>
      </p:sp>
      <p:pic>
        <p:nvPicPr>
          <p:cNvPr id="14341" name="Picture 6" descr="http://www.mikaelsvensson.com/photo/wp-content/uploads/2012/02/120216095-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3238"/>
            <a:ext cx="3408363"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http://upload.wikimedia.org/wikipedia/commons/1/19/Stena_Scandinavica_in_Kiel_Harb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557338"/>
            <a:ext cx="331787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http://corporate.goteborg.com/wp-content/uploads/2012/01/430x240_landvetterpl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338" y="4221163"/>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2" descr="http://hotellvästerås.nu/wp-content/uploads/2011/10/v%C3%A4ster%C3%A5s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4148138"/>
            <a:ext cx="32416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a:lstStyle/>
          <a:p>
            <a:r>
              <a:rPr lang="en-US" altLang="sv-SE" smtClean="0"/>
              <a:t>Other risks</a:t>
            </a:r>
          </a:p>
        </p:txBody>
      </p:sp>
      <p:sp>
        <p:nvSpPr>
          <p:cNvPr id="6" name="Rectangle 3"/>
          <p:cNvSpPr txBox="1">
            <a:spLocks noChangeArrowheads="1"/>
          </p:cNvSpPr>
          <p:nvPr/>
        </p:nvSpPr>
        <p:spPr bwMode="auto">
          <a:xfrm>
            <a:off x="5651500" y="1851025"/>
            <a:ext cx="3241675" cy="3581400"/>
          </a:xfrm>
          <a:prstGeom prst="rect">
            <a:avLst/>
          </a:prstGeom>
          <a:noFill/>
          <a:ln>
            <a:noFill/>
          </a:ln>
          <a:effectLst/>
          <a:extLst/>
        </p:spPr>
        <p:txBody>
          <a:bodyPr/>
          <a:lstStyle>
            <a:lvl1pPr marL="190500" indent="-190500" algn="l" rtl="0" eaLnBrk="0" fontAlgn="base" hangingPunct="0">
              <a:spcBef>
                <a:spcPct val="20000"/>
              </a:spcBef>
              <a:spcAft>
                <a:spcPct val="0"/>
              </a:spcAft>
              <a:buChar char="•"/>
              <a:defRPr sz="20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000">
                <a:solidFill>
                  <a:schemeClr val="tx1"/>
                </a:solidFill>
                <a:latin typeface="+mn-lt"/>
              </a:defRPr>
            </a:lvl2pPr>
            <a:lvl3pPr marL="11811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003399"/>
              </a:buClr>
              <a:buFont typeface="Wingdings" pitchFamily="2" charset="2"/>
              <a:buChar char="§"/>
              <a:defRPr/>
            </a:pPr>
            <a:r>
              <a:rPr lang="en-GB" altLang="sv-SE" sz="1600" kern="0" dirty="0" err="1" smtClean="0"/>
              <a:t>Ringhals</a:t>
            </a:r>
            <a:r>
              <a:rPr lang="en-GB" altLang="sv-SE" sz="1600" kern="0" dirty="0" smtClean="0"/>
              <a:t> Nuclear Power Plant</a:t>
            </a:r>
            <a:br>
              <a:rPr lang="en-GB" altLang="sv-SE" sz="1600" kern="0" dirty="0" smtClean="0"/>
            </a:br>
            <a:r>
              <a:rPr lang="en-GB" altLang="sv-SE" sz="1400" kern="0" dirty="0"/>
              <a:t>6</a:t>
            </a:r>
            <a:r>
              <a:rPr lang="en-GB" altLang="sv-SE" sz="1400" kern="0" dirty="0" smtClean="0"/>
              <a:t>0 km south of Gothenburg</a:t>
            </a:r>
            <a:endParaRPr lang="en-GB" altLang="sv-SE" sz="1200" kern="0" dirty="0" smtClean="0"/>
          </a:p>
          <a:p>
            <a:pPr eaLnBrk="1" hangingPunct="1">
              <a:buClr>
                <a:srgbClr val="003399"/>
              </a:buClr>
              <a:buFont typeface="Wingdings" pitchFamily="2" charset="2"/>
              <a:buChar char="§"/>
              <a:defRPr/>
            </a:pPr>
            <a:endParaRPr lang="en-GB" altLang="sv-SE" sz="1400" kern="0" dirty="0" smtClean="0"/>
          </a:p>
          <a:p>
            <a:pPr eaLnBrk="1" hangingPunct="1">
              <a:buClr>
                <a:srgbClr val="003399"/>
              </a:buClr>
              <a:buFont typeface="Wingdings" pitchFamily="2" charset="2"/>
              <a:buChar char="§"/>
              <a:defRPr/>
            </a:pPr>
            <a:r>
              <a:rPr lang="en-GB" altLang="sv-SE" sz="1600" kern="0" dirty="0" smtClean="0"/>
              <a:t>Epizootic and Zoonosis</a:t>
            </a:r>
          </a:p>
          <a:p>
            <a:pPr eaLnBrk="1" hangingPunct="1">
              <a:buClr>
                <a:srgbClr val="003399"/>
              </a:buClr>
              <a:buFont typeface="Wingdings" pitchFamily="2" charset="2"/>
              <a:buChar char="§"/>
              <a:defRPr/>
            </a:pPr>
            <a:endParaRPr lang="en-GB" altLang="sv-SE" sz="1600" kern="0" dirty="0"/>
          </a:p>
          <a:p>
            <a:pPr eaLnBrk="1" hangingPunct="1">
              <a:buClr>
                <a:srgbClr val="003399"/>
              </a:buClr>
              <a:buFont typeface="Wingdings" pitchFamily="2" charset="2"/>
              <a:buChar char="§"/>
              <a:defRPr/>
            </a:pPr>
            <a:r>
              <a:rPr lang="en-GB" altLang="sv-SE" sz="1600" kern="0" dirty="0" smtClean="0"/>
              <a:t>“Social risks”</a:t>
            </a:r>
          </a:p>
          <a:p>
            <a:pPr eaLnBrk="1" hangingPunct="1">
              <a:buClr>
                <a:srgbClr val="003399"/>
              </a:buClr>
              <a:buFont typeface="Wingdings" pitchFamily="2" charset="2"/>
              <a:buChar char="§"/>
              <a:defRPr/>
            </a:pPr>
            <a:endParaRPr lang="en-GB" altLang="sv-SE" kern="0" dirty="0" smtClean="0"/>
          </a:p>
          <a:p>
            <a:pPr eaLnBrk="1" hangingPunct="1">
              <a:buClr>
                <a:srgbClr val="003399"/>
              </a:buClr>
              <a:buFont typeface="Wingdings" pitchFamily="2" charset="2"/>
              <a:buChar char="§"/>
              <a:defRPr/>
            </a:pPr>
            <a:endParaRPr lang="en-GB" altLang="sv-SE" kern="0" dirty="0"/>
          </a:p>
        </p:txBody>
      </p:sp>
      <p:pic>
        <p:nvPicPr>
          <p:cNvPr id="9" name="Picture 7" descr="C:\Users\Leif Isberg\Pictures\Projekt Regional inriktning och samordning\Riskbild i länet\Rhals.jpg"/>
          <p:cNvPicPr>
            <a:picLocks noChangeAspect="1" noChangeArrowheads="1"/>
          </p:cNvPicPr>
          <p:nvPr/>
        </p:nvPicPr>
        <p:blipFill>
          <a:blip r:embed="rId2"/>
          <a:srcRect/>
          <a:stretch>
            <a:fillRect/>
          </a:stretch>
        </p:blipFill>
        <p:spPr bwMode="auto">
          <a:xfrm>
            <a:off x="468313" y="1628775"/>
            <a:ext cx="2814637" cy="1438275"/>
          </a:xfrm>
          <a:prstGeom prst="rect">
            <a:avLst/>
          </a:prstGeom>
          <a:ln>
            <a:noFill/>
          </a:ln>
          <a:effectLst>
            <a:outerShdw blurRad="292100" dist="139700" dir="2700000" algn="tl" rotWithShape="0">
              <a:srgbClr val="333333">
                <a:alpha val="65000"/>
              </a:srgbClr>
            </a:outerShdw>
          </a:effectLst>
        </p:spPr>
      </p:pic>
      <p:pic>
        <p:nvPicPr>
          <p:cNvPr id="10" name="Picture 9" descr="C:\Users\Leif Isberg\Pictures\Projekt Regional inriktning och samordning\Riskbild i länet\mul och klöv.jpg"/>
          <p:cNvPicPr>
            <a:picLocks noChangeAspect="1" noChangeArrowheads="1"/>
          </p:cNvPicPr>
          <p:nvPr/>
        </p:nvPicPr>
        <p:blipFill>
          <a:blip r:embed="rId3"/>
          <a:srcRect/>
          <a:stretch>
            <a:fillRect/>
          </a:stretch>
        </p:blipFill>
        <p:spPr bwMode="auto">
          <a:xfrm>
            <a:off x="2484438" y="2455863"/>
            <a:ext cx="3024187" cy="1657350"/>
          </a:xfrm>
          <a:prstGeom prst="rect">
            <a:avLst/>
          </a:prstGeom>
          <a:ln>
            <a:noFill/>
          </a:ln>
          <a:effectLst>
            <a:outerShdw blurRad="292100" dist="139700" dir="2700000" algn="tl" rotWithShape="0">
              <a:srgbClr val="333333">
                <a:alpha val="65000"/>
              </a:srgbClr>
            </a:outerShdw>
          </a:effectLst>
        </p:spPr>
      </p:pic>
      <p:pic>
        <p:nvPicPr>
          <p:cNvPr id="15366" name="Bildobjekt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450" y="3641725"/>
            <a:ext cx="386397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p:txBody>
          <a:bodyPr/>
          <a:lstStyle/>
          <a:p>
            <a:r>
              <a:rPr lang="en-US" altLang="sv-SE" smtClean="0"/>
              <a:t>Important to protect</a:t>
            </a:r>
            <a:br>
              <a:rPr lang="en-US" altLang="sv-SE" smtClean="0"/>
            </a:br>
            <a:r>
              <a:rPr lang="en-US" altLang="sv-SE" sz="1800" smtClean="0"/>
              <a:t>Sweden's functionality </a:t>
            </a:r>
            <a:endParaRPr lang="en-US" altLang="sv-SE" smtClean="0"/>
          </a:p>
        </p:txBody>
      </p:sp>
      <p:pic>
        <p:nvPicPr>
          <p:cNvPr id="5" name="Bildobjekt 4"/>
          <p:cNvPicPr>
            <a:picLocks noChangeAspect="1"/>
          </p:cNvPicPr>
          <p:nvPr/>
        </p:nvPicPr>
        <p:blipFill>
          <a:blip r:embed="rId2"/>
          <a:stretch>
            <a:fillRect/>
          </a:stretch>
        </p:blipFill>
        <p:spPr>
          <a:xfrm>
            <a:off x="808038" y="1700213"/>
            <a:ext cx="2395537" cy="1255712"/>
          </a:xfrm>
          <a:prstGeom prst="rect">
            <a:avLst/>
          </a:prstGeom>
          <a:ln w="12700">
            <a:noFill/>
          </a:ln>
          <a:effectLst>
            <a:outerShdw blurRad="292100" dist="139700" dir="2700000" algn="tl" rotWithShape="0">
              <a:srgbClr val="333333">
                <a:alpha val="65000"/>
              </a:srgbClr>
            </a:outerShdw>
          </a:effectLst>
        </p:spPr>
      </p:pic>
      <p:sp>
        <p:nvSpPr>
          <p:cNvPr id="6" name="Rectangle 3"/>
          <p:cNvSpPr txBox="1">
            <a:spLocks noChangeArrowheads="1"/>
          </p:cNvSpPr>
          <p:nvPr/>
        </p:nvSpPr>
        <p:spPr bwMode="auto">
          <a:xfrm>
            <a:off x="3419475" y="1863725"/>
            <a:ext cx="7239000" cy="3581400"/>
          </a:xfrm>
          <a:prstGeom prst="rect">
            <a:avLst/>
          </a:prstGeom>
          <a:noFill/>
          <a:ln>
            <a:noFill/>
          </a:ln>
          <a:effectLst/>
          <a:extLst/>
        </p:spPr>
        <p:txBody>
          <a:bodyPr/>
          <a:lstStyle>
            <a:lvl1pPr marL="190500" indent="-190500" algn="l" rtl="0" eaLnBrk="0" fontAlgn="base" hangingPunct="0">
              <a:spcBef>
                <a:spcPct val="20000"/>
              </a:spcBef>
              <a:spcAft>
                <a:spcPct val="0"/>
              </a:spcAft>
              <a:buChar char="•"/>
              <a:defRPr sz="20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000">
                <a:solidFill>
                  <a:schemeClr val="tx1"/>
                </a:solidFill>
                <a:latin typeface="+mn-lt"/>
              </a:defRPr>
            </a:lvl2pPr>
            <a:lvl3pPr marL="11811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003399"/>
              </a:buClr>
              <a:buFont typeface="Wingdings" pitchFamily="2" charset="2"/>
              <a:buChar char="§"/>
              <a:defRPr/>
            </a:pPr>
            <a:r>
              <a:rPr lang="en-GB" altLang="sv-SE" sz="1600" kern="0" dirty="0" smtClean="0"/>
              <a:t>The Port of Gothenburg (largest port in Scandinavia)</a:t>
            </a:r>
            <a:br>
              <a:rPr lang="en-GB" altLang="sv-SE" sz="1600" kern="0" dirty="0" smtClean="0"/>
            </a:br>
            <a:r>
              <a:rPr lang="en-GB" altLang="sv-SE" sz="1400" kern="0" dirty="0" smtClean="0"/>
              <a:t>30 % of foreign trade</a:t>
            </a:r>
            <a:br>
              <a:rPr lang="en-GB" altLang="sv-SE" sz="1400" kern="0" dirty="0" smtClean="0"/>
            </a:br>
            <a:r>
              <a:rPr lang="en-GB" altLang="sv-SE" sz="1400" kern="0" dirty="0" smtClean="0"/>
              <a:t>11 000 ships / year</a:t>
            </a:r>
          </a:p>
          <a:p>
            <a:pPr eaLnBrk="1" hangingPunct="1">
              <a:buClr>
                <a:srgbClr val="003399"/>
              </a:buClr>
              <a:buFont typeface="Wingdings" pitchFamily="2" charset="2"/>
              <a:buChar char="§"/>
              <a:defRPr/>
            </a:pPr>
            <a:endParaRPr lang="en-GB" altLang="sv-SE" sz="1400" kern="0" dirty="0" smtClean="0"/>
          </a:p>
          <a:p>
            <a:pPr eaLnBrk="1" hangingPunct="1">
              <a:buClr>
                <a:srgbClr val="003399"/>
              </a:buClr>
              <a:buFont typeface="Wingdings" pitchFamily="2" charset="2"/>
              <a:buChar char="§"/>
              <a:defRPr/>
            </a:pPr>
            <a:r>
              <a:rPr lang="en-GB" altLang="sv-SE" sz="1600" kern="0" dirty="0" smtClean="0"/>
              <a:t>Important transportation routes through the County</a:t>
            </a:r>
          </a:p>
          <a:p>
            <a:pPr eaLnBrk="1" hangingPunct="1">
              <a:buClr>
                <a:srgbClr val="003399"/>
              </a:buClr>
              <a:buFont typeface="Wingdings" pitchFamily="2" charset="2"/>
              <a:buChar char="§"/>
              <a:defRPr/>
            </a:pPr>
            <a:endParaRPr lang="en-GB" altLang="sv-SE" kern="0" dirty="0"/>
          </a:p>
          <a:p>
            <a:pPr eaLnBrk="1" hangingPunct="1">
              <a:buClr>
                <a:srgbClr val="003399"/>
              </a:buClr>
              <a:buFont typeface="Wingdings" pitchFamily="2" charset="2"/>
              <a:buChar char="§"/>
              <a:defRPr/>
            </a:pPr>
            <a:r>
              <a:rPr lang="en-GB" altLang="sv-SE" sz="1600" kern="0" dirty="0" smtClean="0"/>
              <a:t>Refinery of raw oil at the west coast</a:t>
            </a:r>
            <a:br>
              <a:rPr lang="en-GB" altLang="sv-SE" sz="1600" kern="0" dirty="0" smtClean="0"/>
            </a:br>
            <a:r>
              <a:rPr lang="en-GB" altLang="sv-SE" sz="1400" kern="0" dirty="0" smtClean="0"/>
              <a:t>Approx. 90 % of </a:t>
            </a:r>
            <a:r>
              <a:rPr lang="en-GB" altLang="sv-SE" sz="1400" kern="0" dirty="0" err="1" smtClean="0"/>
              <a:t>Swedens</a:t>
            </a:r>
            <a:r>
              <a:rPr lang="en-GB" altLang="sv-SE" sz="1400" kern="0" dirty="0" smtClean="0"/>
              <a:t> fuel request </a:t>
            </a:r>
          </a:p>
          <a:p>
            <a:pPr eaLnBrk="1" hangingPunct="1">
              <a:buClr>
                <a:srgbClr val="003399"/>
              </a:buClr>
              <a:buFont typeface="Wingdings" pitchFamily="2" charset="2"/>
              <a:buChar char="§"/>
              <a:defRPr/>
            </a:pPr>
            <a:endParaRPr lang="en-GB" altLang="sv-SE" kern="0" dirty="0" smtClean="0"/>
          </a:p>
          <a:p>
            <a:pPr eaLnBrk="1" hangingPunct="1">
              <a:buClr>
                <a:srgbClr val="003399"/>
              </a:buClr>
              <a:buFont typeface="Wingdings" pitchFamily="2" charset="2"/>
              <a:buChar char="§"/>
              <a:defRPr/>
            </a:pPr>
            <a:r>
              <a:rPr lang="en-GB" altLang="sv-SE" sz="1600" kern="0" dirty="0" smtClean="0"/>
              <a:t>Petrochemical centre of Sweden in </a:t>
            </a:r>
            <a:r>
              <a:rPr lang="en-GB" altLang="sv-SE" sz="1600" kern="0" dirty="0" err="1" smtClean="0"/>
              <a:t>Stenungsund</a:t>
            </a:r>
            <a:endParaRPr lang="en-GB" altLang="sv-SE" sz="1600" kern="0" dirty="0"/>
          </a:p>
          <a:p>
            <a:pPr eaLnBrk="1" hangingPunct="1">
              <a:buClr>
                <a:srgbClr val="003399"/>
              </a:buClr>
              <a:buFont typeface="Wingdings" pitchFamily="2" charset="2"/>
              <a:buChar char="§"/>
              <a:defRPr/>
            </a:pPr>
            <a:endParaRPr lang="en-GB" altLang="sv-SE" kern="0" dirty="0" smtClean="0"/>
          </a:p>
        </p:txBody>
      </p:sp>
      <p:pic>
        <p:nvPicPr>
          <p:cNvPr id="7" name="Picture 10" descr="C:\Users\Leif Isberg\Pictures\Projekt Regional inriktning och samordning\Riskbild i länet\x2 olycka.jpg"/>
          <p:cNvPicPr>
            <a:picLocks noChangeAspect="1" noChangeArrowheads="1"/>
          </p:cNvPicPr>
          <p:nvPr/>
        </p:nvPicPr>
        <p:blipFill>
          <a:blip r:embed="rId3"/>
          <a:srcRect/>
          <a:stretch>
            <a:fillRect/>
          </a:stretch>
        </p:blipFill>
        <p:spPr bwMode="auto">
          <a:xfrm>
            <a:off x="808038" y="2997200"/>
            <a:ext cx="2395537" cy="1116013"/>
          </a:xfrm>
          <a:prstGeom prst="rect">
            <a:avLst/>
          </a:prstGeom>
          <a:ln>
            <a:noFill/>
          </a:ln>
          <a:effectLst>
            <a:outerShdw blurRad="292100" dist="139700" dir="2700000" algn="tl" rotWithShape="0">
              <a:srgbClr val="333333">
                <a:alpha val="65000"/>
              </a:srgbClr>
            </a:outerShdw>
          </a:effectLst>
        </p:spPr>
      </p:pic>
      <p:pic>
        <p:nvPicPr>
          <p:cNvPr id="8" name="Picture 3" descr="C:\Users\Leif Isberg\Pictures\Projekt Regional inriktning och samordning\Riskbild i länet\Ste 4.bmp"/>
          <p:cNvPicPr>
            <a:picLocks noChangeAspect="1" noChangeArrowheads="1"/>
          </p:cNvPicPr>
          <p:nvPr/>
        </p:nvPicPr>
        <p:blipFill>
          <a:blip r:embed="rId4"/>
          <a:srcRect/>
          <a:stretch>
            <a:fillRect/>
          </a:stretch>
        </p:blipFill>
        <p:spPr bwMode="auto">
          <a:xfrm>
            <a:off x="808038" y="4173538"/>
            <a:ext cx="2395537" cy="13446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a:xfrm>
            <a:off x="1187450" y="333375"/>
            <a:ext cx="7239000" cy="1143000"/>
          </a:xfrm>
        </p:spPr>
        <p:txBody>
          <a:bodyPr/>
          <a:lstStyle/>
          <a:p>
            <a:r>
              <a:rPr lang="en-US" altLang="sv-SE" sz="2800" smtClean="0"/>
              <a:t>Fires with many causalities</a:t>
            </a:r>
          </a:p>
        </p:txBody>
      </p:sp>
      <p:sp>
        <p:nvSpPr>
          <p:cNvPr id="6" name="Rectangle 3"/>
          <p:cNvSpPr txBox="1">
            <a:spLocks noChangeArrowheads="1"/>
          </p:cNvSpPr>
          <p:nvPr/>
        </p:nvSpPr>
        <p:spPr bwMode="auto">
          <a:xfrm>
            <a:off x="3924300" y="1628775"/>
            <a:ext cx="5327650" cy="3744913"/>
          </a:xfrm>
          <a:prstGeom prst="rect">
            <a:avLst/>
          </a:prstGeom>
          <a:noFill/>
          <a:ln>
            <a:noFill/>
          </a:ln>
          <a:effectLst/>
          <a:extLst/>
        </p:spPr>
        <p:txBody>
          <a:bodyPr/>
          <a:lstStyle>
            <a:lvl1pPr marL="190500" indent="-190500" algn="l" rtl="0" eaLnBrk="0" fontAlgn="base" hangingPunct="0">
              <a:spcBef>
                <a:spcPct val="20000"/>
              </a:spcBef>
              <a:spcAft>
                <a:spcPct val="0"/>
              </a:spcAft>
              <a:buChar char="•"/>
              <a:defRPr sz="20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000">
                <a:solidFill>
                  <a:schemeClr val="tx1"/>
                </a:solidFill>
                <a:latin typeface="+mn-lt"/>
              </a:defRPr>
            </a:lvl2pPr>
            <a:lvl3pPr marL="11811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003399"/>
              </a:buClr>
              <a:buFont typeface="Wingdings" pitchFamily="2" charset="2"/>
              <a:buChar char="§"/>
              <a:defRPr/>
            </a:pPr>
            <a:r>
              <a:rPr lang="en-GB" altLang="sv-SE" sz="1800" kern="0" dirty="0" smtClean="0"/>
              <a:t>Fire at a party for youngsters (1998)</a:t>
            </a:r>
          </a:p>
          <a:p>
            <a:pPr marL="476250" lvl="1" indent="0" eaLnBrk="1" hangingPunct="1">
              <a:buClr>
                <a:srgbClr val="003399"/>
              </a:buClr>
              <a:buFontTx/>
              <a:buNone/>
              <a:defRPr/>
            </a:pPr>
            <a:r>
              <a:rPr lang="en-GB" altLang="sv-SE" sz="1400" kern="0" dirty="0" smtClean="0"/>
              <a:t>63 dead and 200 injured.</a:t>
            </a:r>
          </a:p>
          <a:p>
            <a:pPr marL="476250" lvl="1" indent="0" eaLnBrk="1" hangingPunct="1">
              <a:buClr>
                <a:srgbClr val="003399"/>
              </a:buClr>
              <a:buFontTx/>
              <a:buNone/>
              <a:defRPr/>
            </a:pPr>
            <a:r>
              <a:rPr lang="en-GB" altLang="sv-SE" sz="1400" kern="0" dirty="0" smtClean="0"/>
              <a:t>Difficult care of victims and relatives during many years.</a:t>
            </a:r>
          </a:p>
          <a:p>
            <a:pPr eaLnBrk="1" hangingPunct="1">
              <a:buClr>
                <a:srgbClr val="003399"/>
              </a:buClr>
              <a:buFont typeface="Wingdings" pitchFamily="2" charset="2"/>
              <a:buChar char="§"/>
              <a:defRPr/>
            </a:pPr>
            <a:endParaRPr lang="en-GB" altLang="sv-SE" sz="1800" kern="0" dirty="0"/>
          </a:p>
          <a:p>
            <a:pPr eaLnBrk="1" hangingPunct="1">
              <a:buClr>
                <a:srgbClr val="003399"/>
              </a:buClr>
              <a:buFont typeface="Wingdings" pitchFamily="2" charset="2"/>
              <a:buChar char="§"/>
              <a:defRPr/>
            </a:pPr>
            <a:endParaRPr lang="en-GB" altLang="sv-SE" sz="1800" kern="0" dirty="0" smtClean="0"/>
          </a:p>
          <a:p>
            <a:pPr eaLnBrk="1" hangingPunct="1">
              <a:buClr>
                <a:srgbClr val="003399"/>
              </a:buClr>
              <a:buFont typeface="Wingdings" pitchFamily="2" charset="2"/>
              <a:buChar char="§"/>
              <a:defRPr/>
            </a:pPr>
            <a:endParaRPr lang="en-GB" altLang="sv-SE" sz="1800" kern="0" dirty="0"/>
          </a:p>
          <a:p>
            <a:pPr eaLnBrk="1" hangingPunct="1">
              <a:buClr>
                <a:srgbClr val="003399"/>
              </a:buClr>
              <a:buFont typeface="Wingdings" pitchFamily="2" charset="2"/>
              <a:buChar char="§"/>
              <a:defRPr/>
            </a:pPr>
            <a:r>
              <a:rPr lang="en-GB" altLang="sv-SE" sz="1800" kern="0" dirty="0" smtClean="0"/>
              <a:t>Fire at sea M/S Scandinavian Star (1990)</a:t>
            </a:r>
          </a:p>
          <a:p>
            <a:pPr marL="476250" lvl="1" indent="0" eaLnBrk="1" hangingPunct="1">
              <a:buClr>
                <a:srgbClr val="003399"/>
              </a:buClr>
              <a:buFontTx/>
              <a:buNone/>
              <a:defRPr/>
            </a:pPr>
            <a:r>
              <a:rPr lang="en-GB" altLang="sv-SE" sz="1400" kern="0" dirty="0" smtClean="0"/>
              <a:t>159 dead</a:t>
            </a:r>
          </a:p>
          <a:p>
            <a:pPr marL="476250" lvl="1" indent="0" eaLnBrk="1" hangingPunct="1">
              <a:buClr>
                <a:srgbClr val="003399"/>
              </a:buClr>
              <a:buFontTx/>
              <a:buNone/>
              <a:defRPr/>
            </a:pPr>
            <a:r>
              <a:rPr lang="en-GB" altLang="sv-SE" sz="1400" kern="0" dirty="0" smtClean="0"/>
              <a:t>Capacity of smaller municipalities to receive ships during emergencies.</a:t>
            </a:r>
          </a:p>
          <a:p>
            <a:pPr marL="476250" lvl="1" indent="0" eaLnBrk="1" hangingPunct="1">
              <a:buClr>
                <a:srgbClr val="003399"/>
              </a:buClr>
              <a:buFontTx/>
              <a:buNone/>
              <a:defRPr/>
            </a:pPr>
            <a:r>
              <a:rPr lang="en-GB" altLang="sv-SE" sz="1400" kern="0" dirty="0" smtClean="0"/>
              <a:t>RITS (Rescue Operations at Sea) was established.</a:t>
            </a:r>
          </a:p>
        </p:txBody>
      </p:sp>
      <p:pic>
        <p:nvPicPr>
          <p:cNvPr id="50178" name="Picture 2" descr="Scandinavian Star vid kaj i Lysekil Scanpix"/>
          <p:cNvPicPr>
            <a:picLocks noChangeAspect="1" noChangeArrowheads="1"/>
          </p:cNvPicPr>
          <p:nvPr/>
        </p:nvPicPr>
        <p:blipFill>
          <a:blip r:embed="rId2"/>
          <a:srcRect/>
          <a:stretch>
            <a:fillRect/>
          </a:stretch>
        </p:blipFill>
        <p:spPr bwMode="auto">
          <a:xfrm>
            <a:off x="273050" y="3470275"/>
            <a:ext cx="3506788" cy="1974850"/>
          </a:xfrm>
          <a:prstGeom prst="rect">
            <a:avLst/>
          </a:prstGeom>
          <a:ln>
            <a:noFill/>
          </a:ln>
          <a:effectLst>
            <a:outerShdw blurRad="292100" dist="139700" dir="2700000" algn="tl" rotWithShape="0">
              <a:srgbClr val="333333">
                <a:alpha val="65000"/>
              </a:srgbClr>
            </a:outerShdw>
          </a:effectLst>
          <a:extLst/>
        </p:spPr>
      </p:pic>
      <p:pic>
        <p:nvPicPr>
          <p:cNvPr id="50180" name="Picture 4" descr="http://t2.gstatic.com/images?q=tbn:ANd9GcRIrrrVQ3qsJAhCw4XF08sNSQ1LogDooNr54k6PBKQ4nwEL-64t">
            <a:hlinkClick r:id="rId3"/>
          </p:cNvPr>
          <p:cNvPicPr>
            <a:picLocks noChangeAspect="1" noChangeArrowheads="1"/>
          </p:cNvPicPr>
          <p:nvPr/>
        </p:nvPicPr>
        <p:blipFill>
          <a:blip r:embed="rId4"/>
          <a:srcRect/>
          <a:stretch>
            <a:fillRect/>
          </a:stretch>
        </p:blipFill>
        <p:spPr bwMode="auto">
          <a:xfrm>
            <a:off x="273050" y="1412875"/>
            <a:ext cx="3506788" cy="1928813"/>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a:xfrm>
            <a:off x="1187450" y="333375"/>
            <a:ext cx="7239000" cy="1143000"/>
          </a:xfrm>
        </p:spPr>
        <p:txBody>
          <a:bodyPr/>
          <a:lstStyle/>
          <a:p>
            <a:r>
              <a:rPr lang="en-US" altLang="sv-SE" sz="2800" smtClean="0"/>
              <a:t>Landslide of E6 Småröd (2006)</a:t>
            </a:r>
          </a:p>
        </p:txBody>
      </p:sp>
      <p:sp>
        <p:nvSpPr>
          <p:cNvPr id="4" name="Platshållare för sidfot 3"/>
          <p:cNvSpPr>
            <a:spLocks noGrp="1"/>
          </p:cNvSpPr>
          <p:nvPr>
            <p:ph type="ftr" sz="quarter" idx="11"/>
          </p:nvPr>
        </p:nvSpPr>
        <p:spPr>
          <a:xfrm>
            <a:off x="3132138" y="5948363"/>
            <a:ext cx="2895600" cy="152400"/>
          </a:xfrm>
        </p:spPr>
        <p:txBody>
          <a:bodyPr/>
          <a:lstStyle/>
          <a:p>
            <a:pPr>
              <a:defRPr/>
            </a:pPr>
            <a:r>
              <a:rPr lang="en-US" dirty="0" smtClean="0"/>
              <a:t>Emergency Management Department</a:t>
            </a:r>
            <a:endParaRPr lang="en-US" dirty="0"/>
          </a:p>
        </p:txBody>
      </p:sp>
      <p:sp>
        <p:nvSpPr>
          <p:cNvPr id="6" name="Rectangle 3"/>
          <p:cNvSpPr txBox="1">
            <a:spLocks noChangeArrowheads="1"/>
          </p:cNvSpPr>
          <p:nvPr/>
        </p:nvSpPr>
        <p:spPr bwMode="auto">
          <a:xfrm>
            <a:off x="3635375" y="1700213"/>
            <a:ext cx="5329238" cy="3744912"/>
          </a:xfrm>
          <a:prstGeom prst="rect">
            <a:avLst/>
          </a:prstGeom>
          <a:noFill/>
          <a:ln>
            <a:noFill/>
          </a:ln>
          <a:effectLst/>
          <a:extLst/>
        </p:spPr>
        <p:txBody>
          <a:bodyPr/>
          <a:lstStyle>
            <a:lvl1pPr marL="190500" indent="-190500" algn="l" rtl="0" eaLnBrk="0" fontAlgn="base" hangingPunct="0">
              <a:spcBef>
                <a:spcPct val="20000"/>
              </a:spcBef>
              <a:spcAft>
                <a:spcPct val="0"/>
              </a:spcAft>
              <a:buChar char="•"/>
              <a:defRPr sz="20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000">
                <a:solidFill>
                  <a:schemeClr val="tx1"/>
                </a:solidFill>
                <a:latin typeface="+mn-lt"/>
              </a:defRPr>
            </a:lvl2pPr>
            <a:lvl3pPr marL="11811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003399"/>
              </a:buClr>
              <a:buFont typeface="Wingdings" pitchFamily="2" charset="2"/>
              <a:buChar char="§"/>
              <a:defRPr/>
            </a:pPr>
            <a:r>
              <a:rPr lang="en-GB" altLang="sv-SE" sz="1600" kern="0" dirty="0" smtClean="0"/>
              <a:t>500 x 200 m and affected road and railway</a:t>
            </a:r>
          </a:p>
          <a:p>
            <a:pPr eaLnBrk="1" hangingPunct="1">
              <a:buClr>
                <a:srgbClr val="003399"/>
              </a:buClr>
              <a:buFont typeface="Wingdings" pitchFamily="2" charset="2"/>
              <a:buChar char="§"/>
              <a:defRPr/>
            </a:pPr>
            <a:endParaRPr lang="en-GB" altLang="sv-SE" sz="1600" kern="0" dirty="0"/>
          </a:p>
          <a:p>
            <a:pPr eaLnBrk="1" hangingPunct="1">
              <a:buClr>
                <a:srgbClr val="003399"/>
              </a:buClr>
              <a:buFont typeface="Wingdings" pitchFamily="2" charset="2"/>
              <a:buChar char="§"/>
              <a:defRPr/>
            </a:pPr>
            <a:r>
              <a:rPr lang="en-GB" altLang="sv-SE" sz="1600" kern="0" dirty="0" err="1" smtClean="0"/>
              <a:t>Apprx</a:t>
            </a:r>
            <a:r>
              <a:rPr lang="en-GB" altLang="sv-SE" sz="1600" kern="0" dirty="0" smtClean="0"/>
              <a:t>. 10 vehicles (one truck with HS) in the area but no severe injuries.</a:t>
            </a:r>
          </a:p>
          <a:p>
            <a:pPr eaLnBrk="1" hangingPunct="1">
              <a:buClr>
                <a:srgbClr val="003399"/>
              </a:buClr>
              <a:buFont typeface="Wingdings" pitchFamily="2" charset="2"/>
              <a:buChar char="§"/>
              <a:defRPr/>
            </a:pPr>
            <a:endParaRPr lang="en-GB" altLang="sv-SE" sz="1600" kern="0" dirty="0"/>
          </a:p>
          <a:p>
            <a:pPr eaLnBrk="1" hangingPunct="1">
              <a:buClr>
                <a:srgbClr val="003399"/>
              </a:buClr>
              <a:buFont typeface="Wingdings" pitchFamily="2" charset="2"/>
              <a:buChar char="§"/>
              <a:defRPr/>
            </a:pPr>
            <a:r>
              <a:rPr lang="en-GB" altLang="sv-SE" sz="1600" kern="0" dirty="0" smtClean="0"/>
              <a:t>It was difficult for the Fire and Rescue Service to overview the area when arriving to the scene.</a:t>
            </a:r>
          </a:p>
          <a:p>
            <a:pPr marL="0" indent="0" eaLnBrk="1" hangingPunct="1">
              <a:buClr>
                <a:srgbClr val="003399"/>
              </a:buClr>
              <a:buFontTx/>
              <a:buNone/>
              <a:defRPr/>
            </a:pPr>
            <a:endParaRPr lang="en-GB" altLang="sv-SE" sz="1600" kern="0" dirty="0"/>
          </a:p>
          <a:p>
            <a:pPr eaLnBrk="1" hangingPunct="1">
              <a:buClr>
                <a:srgbClr val="003399"/>
              </a:buClr>
              <a:buFont typeface="Wingdings" pitchFamily="2" charset="2"/>
              <a:buChar char="§"/>
              <a:defRPr/>
            </a:pPr>
            <a:r>
              <a:rPr lang="en-GB" altLang="sv-SE" sz="1600" kern="0" dirty="0" smtClean="0"/>
              <a:t>Dangerous to rescue victims from their vehicles.</a:t>
            </a:r>
          </a:p>
          <a:p>
            <a:pPr eaLnBrk="1" hangingPunct="1">
              <a:buClr>
                <a:srgbClr val="003399"/>
              </a:buClr>
              <a:buFont typeface="Wingdings" pitchFamily="2" charset="2"/>
              <a:buChar char="§"/>
              <a:defRPr/>
            </a:pPr>
            <a:endParaRPr lang="en-GB" altLang="sv-SE" sz="1600" kern="0" dirty="0"/>
          </a:p>
          <a:p>
            <a:pPr eaLnBrk="1" hangingPunct="1">
              <a:buClr>
                <a:srgbClr val="003399"/>
              </a:buClr>
              <a:buFont typeface="Wingdings" pitchFamily="2" charset="2"/>
              <a:buChar char="§"/>
              <a:defRPr/>
            </a:pPr>
            <a:r>
              <a:rPr lang="en-GB" altLang="sv-SE" sz="1600" kern="0" dirty="0" smtClean="0"/>
              <a:t>Good cooperation after to restore road and railway in the planning process.</a:t>
            </a:r>
            <a:endParaRPr lang="en-GB" altLang="sv-SE" sz="1600" kern="0" dirty="0"/>
          </a:p>
          <a:p>
            <a:pPr eaLnBrk="1" hangingPunct="1">
              <a:buClr>
                <a:srgbClr val="003399"/>
              </a:buClr>
              <a:buFont typeface="Wingdings" pitchFamily="2" charset="2"/>
              <a:buChar char="§"/>
              <a:defRPr/>
            </a:pPr>
            <a:endParaRPr lang="en-GB" altLang="sv-SE" kern="0" dirty="0" smtClean="0"/>
          </a:p>
        </p:txBody>
      </p:sp>
      <p:pic>
        <p:nvPicPr>
          <p:cNvPr id="49156" name="Picture 4" descr="14306867_181728b.jpg"/>
          <p:cNvPicPr>
            <a:picLocks noChangeAspect="1" noChangeArrowheads="1"/>
          </p:cNvPicPr>
          <p:nvPr/>
        </p:nvPicPr>
        <p:blipFill>
          <a:blip r:embed="rId2"/>
          <a:srcRect/>
          <a:stretch>
            <a:fillRect/>
          </a:stretch>
        </p:blipFill>
        <p:spPr bwMode="auto">
          <a:xfrm>
            <a:off x="387350" y="3860800"/>
            <a:ext cx="3149600" cy="1490663"/>
          </a:xfrm>
          <a:prstGeom prst="rect">
            <a:avLst/>
          </a:prstGeom>
          <a:ln>
            <a:noFill/>
          </a:ln>
          <a:effectLst>
            <a:outerShdw blurRad="292100" dist="139700" dir="2700000" algn="tl" rotWithShape="0">
              <a:srgbClr val="333333">
                <a:alpha val="65000"/>
              </a:srgbClr>
            </a:outerShdw>
          </a:effectLst>
          <a:extLst/>
        </p:spPr>
      </p:pic>
      <p:pic>
        <p:nvPicPr>
          <p:cNvPr id="49158" name="Picture 6" descr="E6 rasar i höjd med Småröd."/>
          <p:cNvPicPr>
            <a:picLocks noChangeAspect="1" noChangeArrowheads="1"/>
          </p:cNvPicPr>
          <p:nvPr/>
        </p:nvPicPr>
        <p:blipFill>
          <a:blip r:embed="rId3"/>
          <a:srcRect/>
          <a:stretch>
            <a:fillRect/>
          </a:stretch>
        </p:blipFill>
        <p:spPr bwMode="auto">
          <a:xfrm>
            <a:off x="387350" y="1628775"/>
            <a:ext cx="3149600" cy="209708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a:xfrm>
            <a:off x="1187450" y="333375"/>
            <a:ext cx="7239000" cy="1143000"/>
          </a:xfrm>
        </p:spPr>
        <p:txBody>
          <a:bodyPr/>
          <a:lstStyle/>
          <a:p>
            <a:r>
              <a:rPr lang="en-US" altLang="sv-SE" sz="2800" smtClean="0"/>
              <a:t>Exercise Gothia Cup April 2014</a:t>
            </a:r>
          </a:p>
        </p:txBody>
      </p:sp>
      <p:sp>
        <p:nvSpPr>
          <p:cNvPr id="19459" name="Rectangle 3"/>
          <p:cNvSpPr txBox="1">
            <a:spLocks noChangeArrowheads="1"/>
          </p:cNvSpPr>
          <p:nvPr/>
        </p:nvSpPr>
        <p:spPr bwMode="auto">
          <a:xfrm>
            <a:off x="781050" y="1773238"/>
            <a:ext cx="43195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eaLnBrk="0" hangingPunct="0">
              <a:defRPr sz="2400">
                <a:solidFill>
                  <a:schemeClr val="tx1"/>
                </a:solidFill>
                <a:latin typeface="Times New Roman" panose="02020603050405020304" pitchFamily="18" charset="0"/>
              </a:defRPr>
            </a:lvl1pPr>
            <a:lvl2pPr marL="76200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rgbClr val="003399"/>
              </a:buClr>
              <a:buFont typeface="Wingdings" panose="05000000000000000000" pitchFamily="2" charset="2"/>
              <a:buChar char="§"/>
            </a:pPr>
            <a:r>
              <a:rPr lang="en-GB" altLang="sv-SE" sz="1800">
                <a:latin typeface="Arial" panose="020B0604020202020204" pitchFamily="34" charset="0"/>
              </a:rPr>
              <a:t>Gothia Cup</a:t>
            </a:r>
          </a:p>
          <a:p>
            <a:pPr lvl="1" eaLnBrk="1" hangingPunct="1">
              <a:spcBef>
                <a:spcPct val="20000"/>
              </a:spcBef>
              <a:buClr>
                <a:srgbClr val="003399"/>
              </a:buClr>
              <a:buFont typeface="Wingdings" panose="05000000000000000000" pitchFamily="2" charset="2"/>
              <a:buChar char="ü"/>
            </a:pPr>
            <a:r>
              <a:rPr lang="en-GB" altLang="sv-SE" sz="1800">
                <a:latin typeface="Arial" panose="020B0604020202020204" pitchFamily="34" charset="0"/>
              </a:rPr>
              <a:t>Football tournament</a:t>
            </a:r>
          </a:p>
          <a:p>
            <a:pPr lvl="1" eaLnBrk="1" hangingPunct="1">
              <a:spcBef>
                <a:spcPct val="20000"/>
              </a:spcBef>
              <a:buClr>
                <a:srgbClr val="003399"/>
              </a:buClr>
              <a:buFont typeface="Wingdings" panose="05000000000000000000" pitchFamily="2" charset="2"/>
              <a:buChar char="ü"/>
            </a:pPr>
            <a:r>
              <a:rPr lang="en-GB" altLang="sv-SE" sz="1800">
                <a:latin typeface="Arial" panose="020B0604020202020204" pitchFamily="34" charset="0"/>
              </a:rPr>
              <a:t>37 000 participants</a:t>
            </a:r>
          </a:p>
          <a:p>
            <a:pPr lvl="1" eaLnBrk="1" hangingPunct="1">
              <a:spcBef>
                <a:spcPct val="20000"/>
              </a:spcBef>
              <a:buClr>
                <a:srgbClr val="003399"/>
              </a:buClr>
              <a:buFont typeface="Wingdings" panose="05000000000000000000" pitchFamily="2" charset="2"/>
              <a:buChar char="ü"/>
            </a:pPr>
            <a:r>
              <a:rPr lang="en-GB" altLang="sv-SE" sz="1800">
                <a:latin typeface="Arial" panose="020B0604020202020204" pitchFamily="34" charset="0"/>
              </a:rPr>
              <a:t>70 nations</a:t>
            </a:r>
          </a:p>
          <a:p>
            <a:pPr lvl="1" eaLnBrk="1" hangingPunct="1">
              <a:spcBef>
                <a:spcPct val="20000"/>
              </a:spcBef>
              <a:buClr>
                <a:srgbClr val="003399"/>
              </a:buClr>
              <a:buFont typeface="Wingdings" panose="05000000000000000000" pitchFamily="2" charset="2"/>
              <a:buChar char="ü"/>
            </a:pPr>
            <a:endParaRPr lang="sv-SE" altLang="sv-SE" sz="1800">
              <a:latin typeface="Arial" panose="020B0604020202020204" pitchFamily="34" charset="0"/>
            </a:endParaRPr>
          </a:p>
          <a:p>
            <a:pPr eaLnBrk="1" hangingPunct="1">
              <a:spcBef>
                <a:spcPct val="20000"/>
              </a:spcBef>
              <a:buClr>
                <a:srgbClr val="003399"/>
              </a:buClr>
              <a:buFont typeface="Wingdings" panose="05000000000000000000" pitchFamily="2" charset="2"/>
              <a:buChar char="§"/>
            </a:pPr>
            <a:r>
              <a:rPr lang="en-GB" altLang="sv-SE" sz="1800">
                <a:latin typeface="Arial" panose="020B0604020202020204" pitchFamily="34" charset="0"/>
              </a:rPr>
              <a:t>Organized by the municipalities in the Gothenburg region.</a:t>
            </a:r>
          </a:p>
          <a:p>
            <a:pPr eaLnBrk="1" hangingPunct="1">
              <a:spcBef>
                <a:spcPct val="20000"/>
              </a:spcBef>
              <a:buClr>
                <a:srgbClr val="003399"/>
              </a:buClr>
              <a:buFont typeface="Wingdings" panose="05000000000000000000" pitchFamily="2" charset="2"/>
              <a:buChar char="§"/>
            </a:pPr>
            <a:endParaRPr lang="en-GB" altLang="sv-SE" sz="1800">
              <a:latin typeface="Arial" panose="020B0604020202020204" pitchFamily="34" charset="0"/>
            </a:endParaRPr>
          </a:p>
          <a:p>
            <a:pPr eaLnBrk="1" hangingPunct="1">
              <a:spcBef>
                <a:spcPct val="20000"/>
              </a:spcBef>
              <a:buClr>
                <a:srgbClr val="003399"/>
              </a:buClr>
              <a:buFont typeface="Wingdings" panose="05000000000000000000" pitchFamily="2" charset="2"/>
              <a:buChar char="§"/>
            </a:pPr>
            <a:r>
              <a:rPr lang="en-GB" altLang="sv-SE" sz="1800">
                <a:latin typeface="Arial" panose="020B0604020202020204" pitchFamily="34" charset="0"/>
              </a:rPr>
              <a:t>Major accident during a disco</a:t>
            </a:r>
            <a:r>
              <a:rPr lang="sv-SE" altLang="sv-SE" sz="1800">
                <a:latin typeface="Arial" panose="020B0604020202020204" pitchFamily="34" charset="0"/>
              </a:rPr>
              <a:t> at a footballl arena</a:t>
            </a:r>
          </a:p>
          <a:p>
            <a:pPr eaLnBrk="1" hangingPunct="1">
              <a:spcBef>
                <a:spcPct val="20000"/>
              </a:spcBef>
              <a:buClr>
                <a:srgbClr val="003399"/>
              </a:buClr>
              <a:buFont typeface="Wingdings" panose="05000000000000000000" pitchFamily="2" charset="2"/>
              <a:buChar char="§"/>
            </a:pPr>
            <a:endParaRPr lang="en-GB" altLang="sv-SE" sz="1800">
              <a:latin typeface="Arial" panose="020B0604020202020204" pitchFamily="34" charset="0"/>
            </a:endParaRPr>
          </a:p>
          <a:p>
            <a:pPr eaLnBrk="1" hangingPunct="1">
              <a:spcBef>
                <a:spcPct val="20000"/>
              </a:spcBef>
              <a:buClr>
                <a:srgbClr val="003399"/>
              </a:buClr>
              <a:buFont typeface="Wingdings" panose="05000000000000000000" pitchFamily="2" charset="2"/>
              <a:buChar char="§"/>
            </a:pPr>
            <a:r>
              <a:rPr lang="en-GB" altLang="sv-SE" sz="1800">
                <a:latin typeface="Arial" panose="020B0604020202020204" pitchFamily="34" charset="0"/>
              </a:rPr>
              <a:t>Great international interest</a:t>
            </a:r>
          </a:p>
          <a:p>
            <a:pPr eaLnBrk="1" hangingPunct="1">
              <a:spcBef>
                <a:spcPct val="20000"/>
              </a:spcBef>
              <a:buClr>
                <a:srgbClr val="003399"/>
              </a:buClr>
              <a:buFont typeface="Wingdings" panose="05000000000000000000" pitchFamily="2" charset="2"/>
              <a:buChar char="§"/>
            </a:pPr>
            <a:endParaRPr lang="en-GB" altLang="sv-SE" sz="2000">
              <a:latin typeface="Arial" panose="020B0604020202020204" pitchFamily="34" charset="0"/>
            </a:endParaRP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8" y="2276475"/>
            <a:ext cx="359092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a:xfrm>
            <a:off x="900113" y="1916113"/>
            <a:ext cx="7239000" cy="1143000"/>
          </a:xfrm>
        </p:spPr>
        <p:txBody>
          <a:bodyPr/>
          <a:lstStyle/>
          <a:p>
            <a:pPr algn="ctr"/>
            <a:r>
              <a:rPr lang="en-GB" altLang="sv-SE" smtClean="0"/>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Karta över Västra Götalands lä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44525"/>
            <a:ext cx="5624513"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Platshållare för innehåll 4"/>
          <p:cNvSpPr>
            <a:spLocks noGrp="1"/>
          </p:cNvSpPr>
          <p:nvPr>
            <p:ph idx="1"/>
          </p:nvPr>
        </p:nvSpPr>
        <p:spPr>
          <a:xfrm>
            <a:off x="5948363" y="1981200"/>
            <a:ext cx="2944812" cy="3581400"/>
          </a:xfrm>
        </p:spPr>
        <p:txBody>
          <a:bodyPr/>
          <a:lstStyle/>
          <a:p>
            <a:pPr marL="0" indent="0">
              <a:buFontTx/>
              <a:buNone/>
              <a:defRPr/>
            </a:pPr>
            <a:r>
              <a:rPr lang="en-US" altLang="sv-SE" smtClean="0"/>
              <a:t>County of </a:t>
            </a:r>
            <a:r>
              <a:rPr lang="en-US" altLang="sv-SE" dirty="0" smtClean="0"/>
              <a:t>Västra Götaland</a:t>
            </a:r>
          </a:p>
          <a:p>
            <a:pPr>
              <a:defRPr/>
            </a:pPr>
            <a:endParaRPr lang="en-US" altLang="sv-SE" dirty="0"/>
          </a:p>
          <a:p>
            <a:pPr>
              <a:defRPr/>
            </a:pPr>
            <a:r>
              <a:rPr lang="en-US" altLang="sv-SE" dirty="0" smtClean="0"/>
              <a:t>1,5 million citizens</a:t>
            </a:r>
          </a:p>
          <a:p>
            <a:pPr>
              <a:defRPr/>
            </a:pPr>
            <a:r>
              <a:rPr lang="en-US" altLang="sv-SE" dirty="0" smtClean="0"/>
              <a:t>49 municipalities</a:t>
            </a:r>
          </a:p>
          <a:p>
            <a:pPr>
              <a:defRPr/>
            </a:pPr>
            <a:r>
              <a:rPr lang="en-US" altLang="sv-SE" dirty="0" smtClean="0"/>
              <a:t>240 km from south to north</a:t>
            </a:r>
          </a:p>
          <a:p>
            <a:pPr>
              <a:defRPr/>
            </a:pPr>
            <a:r>
              <a:rPr lang="en-US" altLang="sv-SE" dirty="0" smtClean="0"/>
              <a:t>800 employees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GB" altLang="sv-SE" sz="2800" smtClean="0"/>
              <a:t>The civil emergency planning</a:t>
            </a:r>
            <a:br>
              <a:rPr lang="en-GB" altLang="sv-SE" sz="2800" smtClean="0"/>
            </a:br>
            <a:r>
              <a:rPr lang="en-GB" altLang="sv-SE" sz="2800" smtClean="0"/>
              <a:t>– before – during – after –  </a:t>
            </a:r>
          </a:p>
        </p:txBody>
      </p:sp>
      <p:sp>
        <p:nvSpPr>
          <p:cNvPr id="4099" name="Rectangle 4"/>
          <p:cNvSpPr>
            <a:spLocks noGrp="1" noChangeArrowheads="1"/>
          </p:cNvSpPr>
          <p:nvPr>
            <p:ph type="body" sz="half" idx="1"/>
          </p:nvPr>
        </p:nvSpPr>
        <p:spPr>
          <a:xfrm>
            <a:off x="1219200" y="2151063"/>
            <a:ext cx="3543300" cy="1925637"/>
          </a:xfrm>
        </p:spPr>
        <p:txBody>
          <a:bodyPr/>
          <a:lstStyle/>
          <a:p>
            <a:pPr marL="342900" indent="-342900" eaLnBrk="1" hangingPunct="1">
              <a:buClr>
                <a:srgbClr val="003399"/>
              </a:buClr>
              <a:buFontTx/>
              <a:buAutoNum type="arabicPeriod"/>
            </a:pPr>
            <a:r>
              <a:rPr lang="en-GB" altLang="sv-SE" sz="1800" smtClean="0"/>
              <a:t>Protect peoples life and health</a:t>
            </a:r>
          </a:p>
          <a:p>
            <a:pPr marL="342900" indent="-342900" eaLnBrk="1" hangingPunct="1">
              <a:buClr>
                <a:srgbClr val="003399"/>
              </a:buClr>
              <a:buFontTx/>
              <a:buAutoNum type="arabicPeriod"/>
            </a:pPr>
            <a:r>
              <a:rPr lang="en-GB" altLang="sv-SE" sz="1800" smtClean="0"/>
              <a:t>Protect critical functions in the society</a:t>
            </a:r>
          </a:p>
          <a:p>
            <a:pPr marL="342900" indent="-342900" eaLnBrk="1" hangingPunct="1">
              <a:buClr>
                <a:srgbClr val="003399"/>
              </a:buClr>
              <a:buFontTx/>
              <a:buAutoNum type="arabicPeriod"/>
            </a:pPr>
            <a:r>
              <a:rPr lang="en-GB" altLang="sv-SE" sz="1800" smtClean="0"/>
              <a:t>Prepare for emergencies and try to reduce consequences</a:t>
            </a:r>
          </a:p>
        </p:txBody>
      </p:sp>
      <p:sp>
        <p:nvSpPr>
          <p:cNvPr id="8" name="Rektangel 7"/>
          <p:cNvSpPr/>
          <p:nvPr/>
        </p:nvSpPr>
        <p:spPr>
          <a:xfrm>
            <a:off x="1219200" y="5661025"/>
            <a:ext cx="7239000" cy="14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9" name="Picture 2" descr="http://2.bp.blogspot.com/_sw3hT5WtQLc/R4FGEvocbWI/AAAAAAAAAuY/zHPwLCoCTUI/s1600/PRB_Berlinmuren_461_280.jpg"/>
          <p:cNvPicPr>
            <a:picLocks noChangeAspect="1" noChangeArrowheads="1"/>
          </p:cNvPicPr>
          <p:nvPr/>
        </p:nvPicPr>
        <p:blipFill>
          <a:blip r:embed="rId3"/>
          <a:srcRect/>
          <a:stretch>
            <a:fillRect/>
          </a:stretch>
        </p:blipFill>
        <p:spPr bwMode="auto">
          <a:xfrm>
            <a:off x="-174625" y="4221163"/>
            <a:ext cx="2370138" cy="1439862"/>
          </a:xfrm>
          <a:prstGeom prst="rect">
            <a:avLst/>
          </a:prstGeom>
          <a:noFill/>
          <a:effectLst>
            <a:outerShdw blurRad="292100" dist="139700" dir="2700000" algn="ctr" rotWithShape="0">
              <a:srgbClr val="000000">
                <a:alpha val="65000"/>
              </a:srgbClr>
            </a:outerShdw>
          </a:effectLst>
          <a:extLst/>
        </p:spPr>
      </p:pic>
      <p:pic>
        <p:nvPicPr>
          <p:cNvPr id="10" name="Picture 4" descr="sveriges-rikes-lag"/>
          <p:cNvPicPr>
            <a:picLocks noChangeAspect="1" noChangeArrowheads="1"/>
          </p:cNvPicPr>
          <p:nvPr/>
        </p:nvPicPr>
        <p:blipFill>
          <a:blip r:embed="rId4"/>
          <a:srcRect/>
          <a:stretch>
            <a:fillRect/>
          </a:stretch>
        </p:blipFill>
        <p:spPr bwMode="auto">
          <a:xfrm>
            <a:off x="7308850" y="4221163"/>
            <a:ext cx="1924050" cy="1439862"/>
          </a:xfrm>
          <a:prstGeom prst="rect">
            <a:avLst/>
          </a:prstGeom>
          <a:noFill/>
          <a:effectLst>
            <a:outerShdw blurRad="292100" dist="139700" dir="2700000" algn="ctr" rotWithShape="0">
              <a:srgbClr val="000000">
                <a:alpha val="65000"/>
              </a:srgbClr>
            </a:outerShdw>
          </a:effectLst>
          <a:extLst/>
        </p:spPr>
      </p:pic>
      <p:pic>
        <p:nvPicPr>
          <p:cNvPr id="11" name="Picture 6" descr="1"/>
          <p:cNvPicPr>
            <a:picLocks noChangeAspect="1" noChangeArrowheads="1"/>
          </p:cNvPicPr>
          <p:nvPr/>
        </p:nvPicPr>
        <p:blipFill>
          <a:blip r:embed="rId5"/>
          <a:srcRect/>
          <a:stretch>
            <a:fillRect/>
          </a:stretch>
        </p:blipFill>
        <p:spPr bwMode="auto">
          <a:xfrm>
            <a:off x="2333625" y="4221163"/>
            <a:ext cx="2743200" cy="1439862"/>
          </a:xfrm>
          <a:prstGeom prst="rect">
            <a:avLst/>
          </a:prstGeom>
          <a:noFill/>
          <a:effectLst>
            <a:outerShdw blurRad="292100" dist="139700" dir="2700000" algn="ctr" rotWithShape="0">
              <a:srgbClr val="000000">
                <a:alpha val="65000"/>
              </a:srgbClr>
            </a:outerShdw>
          </a:effectLst>
          <a:extLst/>
        </p:spPr>
      </p:pic>
      <p:pic>
        <p:nvPicPr>
          <p:cNvPr id="12" name="Picture 12" descr="http://www.lindaspencer.ca/wp-content/uploads/2013/01/Negotiation-300x225.jpg">
            <a:hlinkClick r:id="rId6"/>
          </p:cNvPr>
          <p:cNvPicPr>
            <a:picLocks noChangeAspect="1" noChangeArrowheads="1"/>
          </p:cNvPicPr>
          <p:nvPr/>
        </p:nvPicPr>
        <p:blipFill>
          <a:blip r:embed="rId7"/>
          <a:srcRect/>
          <a:stretch>
            <a:fillRect/>
          </a:stretch>
        </p:blipFill>
        <p:spPr bwMode="auto">
          <a:xfrm>
            <a:off x="5243513" y="4221163"/>
            <a:ext cx="1920875" cy="1439862"/>
          </a:xfrm>
          <a:prstGeom prst="rect">
            <a:avLst/>
          </a:prstGeom>
          <a:noFill/>
          <a:effectLst>
            <a:outerShdw blurRad="292100" dist="139700" dir="2700000" algn="ctr" rotWithShape="0">
              <a:srgbClr val="000000">
                <a:alpha val="65000"/>
              </a:srgbClr>
            </a:outerShdw>
          </a:effectLst>
          <a:extLst/>
        </p:spPr>
      </p:pic>
      <p:sp>
        <p:nvSpPr>
          <p:cNvPr id="13" name="Rectangle 4"/>
          <p:cNvSpPr txBox="1">
            <a:spLocks noChangeArrowheads="1"/>
          </p:cNvSpPr>
          <p:nvPr/>
        </p:nvSpPr>
        <p:spPr bwMode="auto">
          <a:xfrm>
            <a:off x="5076825" y="2781300"/>
            <a:ext cx="3543300" cy="792163"/>
          </a:xfrm>
          <a:prstGeom prst="rect">
            <a:avLst/>
          </a:prstGeom>
          <a:noFill/>
          <a:ln>
            <a:noFill/>
          </a:ln>
          <a:effectLst/>
          <a:extLst/>
        </p:spPr>
        <p:txBody>
          <a:bodyPr/>
          <a:lstStyle>
            <a:lvl1pPr marL="190500" indent="-190500" algn="l" rtl="0" eaLnBrk="0" fontAlgn="base" hangingPunct="0">
              <a:spcBef>
                <a:spcPct val="20000"/>
              </a:spcBef>
              <a:spcAft>
                <a:spcPct val="0"/>
              </a:spcAft>
              <a:buChar char="•"/>
              <a:defRPr sz="28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400">
                <a:solidFill>
                  <a:schemeClr val="tx1"/>
                </a:solidFill>
                <a:latin typeface="+mn-lt"/>
              </a:defRPr>
            </a:lvl2pPr>
            <a:lvl3pPr marL="11811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indent="-342900" eaLnBrk="1" hangingPunct="1">
              <a:buClr>
                <a:srgbClr val="003399"/>
              </a:buClr>
              <a:buFontTx/>
              <a:buNone/>
              <a:defRPr/>
            </a:pPr>
            <a:r>
              <a:rPr lang="en-GB" altLang="sv-SE" sz="1800" kern="0" dirty="0" smtClean="0"/>
              <a:t>	</a:t>
            </a:r>
            <a:r>
              <a:rPr lang="en-GB" altLang="sv-SE" sz="1800" b="1" kern="0" dirty="0" smtClean="0">
                <a:solidFill>
                  <a:srgbClr val="003399"/>
                </a:solidFill>
              </a:rPr>
              <a:t>From everyday accidents to major disasters!</a:t>
            </a:r>
            <a:r>
              <a:rPr lang="en-GB" altLang="sv-SE" sz="1800" kern="0"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sv-SE" smtClean="0"/>
              <a:t>Basic principles</a:t>
            </a:r>
          </a:p>
        </p:txBody>
      </p:sp>
      <p:sp>
        <p:nvSpPr>
          <p:cNvPr id="4100" name="Rectangle 3"/>
          <p:cNvSpPr>
            <a:spLocks noGrp="1" noChangeArrowheads="1"/>
          </p:cNvSpPr>
          <p:nvPr>
            <p:ph type="body" idx="1"/>
          </p:nvPr>
        </p:nvSpPr>
        <p:spPr>
          <a:xfrm>
            <a:off x="1403350" y="1700213"/>
            <a:ext cx="7239000" cy="4176712"/>
          </a:xfrm>
        </p:spPr>
        <p:txBody>
          <a:bodyPr/>
          <a:lstStyle/>
          <a:p>
            <a:pPr marL="0" indent="0" eaLnBrk="1" hangingPunct="1">
              <a:buClr>
                <a:srgbClr val="003399"/>
              </a:buClr>
              <a:buFontTx/>
              <a:buNone/>
              <a:defRPr/>
            </a:pPr>
            <a:r>
              <a:rPr lang="en-GB" altLang="sv-SE" b="1" dirty="0" smtClean="0">
                <a:solidFill>
                  <a:srgbClr val="003399"/>
                </a:solidFill>
              </a:rPr>
              <a:t>The principle of responsibility</a:t>
            </a:r>
          </a:p>
          <a:p>
            <a:pPr marL="571500" lvl="1" indent="0" eaLnBrk="1" hangingPunct="1">
              <a:buClr>
                <a:srgbClr val="003399"/>
              </a:buClr>
              <a:buFontTx/>
              <a:buNone/>
              <a:defRPr/>
            </a:pPr>
            <a:r>
              <a:rPr lang="en-GB" altLang="sv-SE" sz="1800" dirty="0" smtClean="0"/>
              <a:t>Whoever is responsible for an activity during normal conditions should assume the same responsibility during emergencies</a:t>
            </a:r>
          </a:p>
          <a:p>
            <a:pPr eaLnBrk="1" hangingPunct="1">
              <a:buClr>
                <a:srgbClr val="003399"/>
              </a:buClr>
              <a:buFont typeface="Wingdings" pitchFamily="2" charset="2"/>
              <a:buChar char="§"/>
              <a:defRPr/>
            </a:pPr>
            <a:endParaRPr lang="en-GB" altLang="sv-SE" dirty="0" smtClean="0"/>
          </a:p>
          <a:p>
            <a:pPr marL="0" indent="0" eaLnBrk="1" hangingPunct="1">
              <a:buClr>
                <a:srgbClr val="003399"/>
              </a:buClr>
              <a:buFontTx/>
              <a:buNone/>
              <a:defRPr/>
            </a:pPr>
            <a:r>
              <a:rPr lang="en-GB" altLang="sv-SE" b="1" dirty="0" smtClean="0">
                <a:solidFill>
                  <a:srgbClr val="003399"/>
                </a:solidFill>
              </a:rPr>
              <a:t>The principle of parity</a:t>
            </a:r>
          </a:p>
          <a:p>
            <a:pPr marL="571500" lvl="1" indent="0" eaLnBrk="1" hangingPunct="1">
              <a:buClr>
                <a:srgbClr val="003399"/>
              </a:buClr>
              <a:buFontTx/>
              <a:buNone/>
              <a:defRPr/>
            </a:pPr>
            <a:r>
              <a:rPr lang="en-GB" altLang="sv-SE" sz="1800" dirty="0" smtClean="0"/>
              <a:t>During major emergencies authorities should, as far as possible, be organized in the same way as they are during normal conditions</a:t>
            </a:r>
          </a:p>
          <a:p>
            <a:pPr eaLnBrk="1" hangingPunct="1">
              <a:buClr>
                <a:srgbClr val="003399"/>
              </a:buClr>
              <a:buFont typeface="Wingdings" pitchFamily="2" charset="2"/>
              <a:buChar char="§"/>
              <a:defRPr/>
            </a:pPr>
            <a:endParaRPr lang="en-GB" altLang="sv-SE" dirty="0" smtClean="0"/>
          </a:p>
          <a:p>
            <a:pPr marL="0" indent="0" eaLnBrk="1" hangingPunct="1">
              <a:buClr>
                <a:srgbClr val="003399"/>
              </a:buClr>
              <a:buFontTx/>
              <a:buNone/>
              <a:defRPr/>
            </a:pPr>
            <a:r>
              <a:rPr lang="en-GB" altLang="sv-SE" b="1" dirty="0" smtClean="0">
                <a:solidFill>
                  <a:srgbClr val="003399"/>
                </a:solidFill>
              </a:rPr>
              <a:t>The principle of proximity</a:t>
            </a:r>
          </a:p>
          <a:p>
            <a:pPr marL="571500" lvl="1" indent="0" eaLnBrk="1" hangingPunct="1">
              <a:buClr>
                <a:srgbClr val="003399"/>
              </a:buClr>
              <a:buFontTx/>
              <a:buNone/>
              <a:defRPr/>
            </a:pPr>
            <a:r>
              <a:rPr lang="en-GB" altLang="sv-SE" sz="1800" dirty="0" smtClean="0"/>
              <a:t>Emergencies should be managed at the nearest decision making level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sv-SE" smtClean="0"/>
              <a:t>Geographic area responsibility</a:t>
            </a:r>
          </a:p>
        </p:txBody>
      </p:sp>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205038"/>
            <a:ext cx="7272338"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Grp="1" noChangeArrowheads="1"/>
          </p:cNvSpPr>
          <p:nvPr>
            <p:ph type="body" idx="1"/>
          </p:nvPr>
        </p:nvSpPr>
        <p:spPr>
          <a:xfrm>
            <a:off x="1219200" y="4581525"/>
            <a:ext cx="7239000" cy="981075"/>
          </a:xfrm>
        </p:spPr>
        <p:txBody>
          <a:bodyPr/>
          <a:lstStyle/>
          <a:p>
            <a:pPr eaLnBrk="1" hangingPunct="1">
              <a:buFontTx/>
              <a:buNone/>
            </a:pPr>
            <a:r>
              <a:rPr lang="en-GB" altLang="sv-SE" smtClean="0"/>
              <a:t>290 municipalities 	    21 counties		Government 						&amp; authorities</a:t>
            </a:r>
          </a:p>
        </p:txBody>
      </p:sp>
      <p:sp>
        <p:nvSpPr>
          <p:cNvPr id="6149" name="Rectangle 7"/>
          <p:cNvSpPr>
            <a:spLocks noChangeArrowheads="1"/>
          </p:cNvSpPr>
          <p:nvPr/>
        </p:nvSpPr>
        <p:spPr bwMode="auto">
          <a:xfrm>
            <a:off x="6372225" y="4076700"/>
            <a:ext cx="2303463" cy="504825"/>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sv-SE" altLang="sv-SE"/>
          </a:p>
        </p:txBody>
      </p:sp>
      <p:sp>
        <p:nvSpPr>
          <p:cNvPr id="6150" name="Rectangle 8"/>
          <p:cNvSpPr>
            <a:spLocks noChangeArrowheads="1"/>
          </p:cNvSpPr>
          <p:nvPr/>
        </p:nvSpPr>
        <p:spPr bwMode="auto">
          <a:xfrm>
            <a:off x="3779838" y="4149725"/>
            <a:ext cx="2087562" cy="4318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sv-SE" altLang="sv-S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sv-SE" sz="2800" smtClean="0"/>
              <a:t>The work of county administrative board before an emergency</a:t>
            </a:r>
          </a:p>
        </p:txBody>
      </p:sp>
      <p:sp>
        <p:nvSpPr>
          <p:cNvPr id="7171" name="Rectangle 3"/>
          <p:cNvSpPr>
            <a:spLocks noGrp="1" noChangeArrowheads="1"/>
          </p:cNvSpPr>
          <p:nvPr>
            <p:ph type="body" idx="1"/>
          </p:nvPr>
        </p:nvSpPr>
        <p:spPr>
          <a:xfrm>
            <a:off x="3348038" y="1628775"/>
            <a:ext cx="5584825" cy="4248150"/>
          </a:xfrm>
        </p:spPr>
        <p:txBody>
          <a:bodyPr/>
          <a:lstStyle/>
          <a:p>
            <a:pPr eaLnBrk="1" hangingPunct="1">
              <a:buClr>
                <a:srgbClr val="003399"/>
              </a:buClr>
              <a:buFont typeface="Wingdings" panose="05000000000000000000" pitchFamily="2" charset="2"/>
              <a:buChar char="§"/>
            </a:pPr>
            <a:r>
              <a:rPr lang="en-GB" altLang="sv-SE" sz="1800" smtClean="0"/>
              <a:t>Risk management in spatial planning</a:t>
            </a:r>
          </a:p>
          <a:p>
            <a:pPr eaLnBrk="1" hangingPunct="1">
              <a:buClr>
                <a:srgbClr val="003399"/>
              </a:buClr>
              <a:buFont typeface="Wingdings" panose="05000000000000000000" pitchFamily="2" charset="2"/>
              <a:buChar char="§"/>
            </a:pPr>
            <a:r>
              <a:rPr lang="en-GB" altLang="sv-SE" sz="1800" smtClean="0"/>
              <a:t>Training, exercises and information</a:t>
            </a:r>
          </a:p>
          <a:p>
            <a:pPr eaLnBrk="1" hangingPunct="1">
              <a:buClr>
                <a:srgbClr val="003399"/>
              </a:buClr>
              <a:buFont typeface="Wingdings" panose="05000000000000000000" pitchFamily="2" charset="2"/>
              <a:buChar char="§"/>
            </a:pPr>
            <a:r>
              <a:rPr lang="en-GB" altLang="sv-SE" sz="1800" smtClean="0"/>
              <a:t>County Risk- and Vulnerabilities Analysis</a:t>
            </a:r>
          </a:p>
          <a:p>
            <a:pPr eaLnBrk="1" hangingPunct="1">
              <a:buClr>
                <a:srgbClr val="003399"/>
              </a:buClr>
              <a:buFont typeface="Wingdings" panose="05000000000000000000" pitchFamily="2" charset="2"/>
              <a:buChar char="§"/>
            </a:pPr>
            <a:r>
              <a:rPr lang="en-GB" altLang="sv-SE" sz="1800" smtClean="0"/>
              <a:t>Auditing and follow-up</a:t>
            </a:r>
          </a:p>
          <a:p>
            <a:pPr lvl="1" eaLnBrk="1" hangingPunct="1">
              <a:buClr>
                <a:srgbClr val="003399"/>
              </a:buClr>
              <a:buFont typeface="Wingdings" panose="05000000000000000000" pitchFamily="2" charset="2"/>
              <a:buChar char="ü"/>
            </a:pPr>
            <a:r>
              <a:rPr lang="en-GB" altLang="sv-SE" sz="1600" smtClean="0"/>
              <a:t>Municipalities duties within CEPS</a:t>
            </a:r>
          </a:p>
          <a:p>
            <a:pPr lvl="1" eaLnBrk="1" hangingPunct="1">
              <a:buClr>
                <a:srgbClr val="003399"/>
              </a:buClr>
              <a:buFont typeface="Wingdings" panose="05000000000000000000" pitchFamily="2" charset="2"/>
              <a:buChar char="ü"/>
            </a:pPr>
            <a:r>
              <a:rPr lang="en-GB" altLang="sv-SE" sz="1600" smtClean="0"/>
              <a:t>Local Fire and Rescue Services</a:t>
            </a:r>
          </a:p>
          <a:p>
            <a:pPr lvl="1" eaLnBrk="1" hangingPunct="1">
              <a:buClr>
                <a:srgbClr val="003399"/>
              </a:buClr>
              <a:buFont typeface="Wingdings" panose="05000000000000000000" pitchFamily="2" charset="2"/>
              <a:buChar char="ü"/>
            </a:pPr>
            <a:endParaRPr lang="en-GB" altLang="sv-SE" sz="1600" smtClean="0"/>
          </a:p>
          <a:p>
            <a:pPr eaLnBrk="1" hangingPunct="1">
              <a:buClr>
                <a:srgbClr val="003399"/>
              </a:buClr>
              <a:buFont typeface="Wingdings" panose="05000000000000000000" pitchFamily="2" charset="2"/>
              <a:buChar char="§"/>
            </a:pPr>
            <a:r>
              <a:rPr lang="en-GB" altLang="sv-SE" sz="1800" smtClean="0"/>
              <a:t>Civil-Military Cooperation</a:t>
            </a:r>
          </a:p>
          <a:p>
            <a:pPr eaLnBrk="1" hangingPunct="1">
              <a:buClr>
                <a:srgbClr val="003399"/>
              </a:buClr>
              <a:buFont typeface="Wingdings" panose="05000000000000000000" pitchFamily="2" charset="2"/>
              <a:buChar char="§"/>
            </a:pPr>
            <a:r>
              <a:rPr lang="en-GB" altLang="sv-SE" sz="1800" smtClean="0"/>
              <a:t>Responsible for planning</a:t>
            </a:r>
          </a:p>
          <a:p>
            <a:pPr lvl="1" eaLnBrk="1" hangingPunct="1">
              <a:buClr>
                <a:srgbClr val="003399"/>
              </a:buClr>
              <a:buFont typeface="Wingdings" panose="05000000000000000000" pitchFamily="2" charset="2"/>
              <a:buChar char="ü"/>
            </a:pPr>
            <a:r>
              <a:rPr lang="en-GB" altLang="sv-SE" sz="1600" smtClean="0"/>
              <a:t>For rescue operation after release of radioactive substances from NPP</a:t>
            </a:r>
          </a:p>
          <a:p>
            <a:pPr lvl="1" eaLnBrk="1" hangingPunct="1">
              <a:buClr>
                <a:srgbClr val="003399"/>
              </a:buClr>
              <a:buFont typeface="Wingdings" panose="05000000000000000000" pitchFamily="2" charset="2"/>
              <a:buChar char="ü"/>
            </a:pPr>
            <a:r>
              <a:rPr lang="en-GB" altLang="sv-SE" sz="1600" smtClean="0"/>
              <a:t>complex rescue operations</a:t>
            </a:r>
          </a:p>
          <a:p>
            <a:pPr eaLnBrk="1" hangingPunct="1">
              <a:buClr>
                <a:srgbClr val="003399"/>
              </a:buClr>
              <a:buFont typeface="Wingdings" panose="05000000000000000000" pitchFamily="2" charset="2"/>
              <a:buChar char="§"/>
            </a:pPr>
            <a:endParaRPr lang="en-GB" altLang="sv-SE" smtClean="0"/>
          </a:p>
        </p:txBody>
      </p:sp>
      <p:pic>
        <p:nvPicPr>
          <p:cNvPr id="7172" name="Picture 2" descr="http://www.eoi.es/blogs/veronicarecanati/files/2013/02/plan-1024x69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8" y="3860800"/>
            <a:ext cx="22939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strategic planni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1989138"/>
            <a:ext cx="23685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sv-SE" sz="2800" smtClean="0"/>
              <a:t>During an emergency</a:t>
            </a:r>
          </a:p>
        </p:txBody>
      </p:sp>
      <p:sp>
        <p:nvSpPr>
          <p:cNvPr id="8195" name="Rectangle 3"/>
          <p:cNvSpPr>
            <a:spLocks noGrp="1" noChangeArrowheads="1"/>
          </p:cNvSpPr>
          <p:nvPr>
            <p:ph type="body" idx="1"/>
          </p:nvPr>
        </p:nvSpPr>
        <p:spPr>
          <a:xfrm>
            <a:off x="3311525" y="2133600"/>
            <a:ext cx="5832475" cy="3221038"/>
          </a:xfrm>
        </p:spPr>
        <p:txBody>
          <a:bodyPr/>
          <a:lstStyle/>
          <a:p>
            <a:pPr eaLnBrk="1" hangingPunct="1">
              <a:buClr>
                <a:srgbClr val="003399"/>
              </a:buClr>
              <a:buFont typeface="Wingdings" panose="05000000000000000000" pitchFamily="2" charset="2"/>
              <a:buChar char="§"/>
            </a:pPr>
            <a:r>
              <a:rPr lang="en-GB" altLang="sv-SE" smtClean="0"/>
              <a:t>Duty Officer 24/7</a:t>
            </a:r>
          </a:p>
          <a:p>
            <a:pPr eaLnBrk="1" hangingPunct="1">
              <a:buClr>
                <a:srgbClr val="003399"/>
              </a:buClr>
              <a:buFont typeface="Wingdings" panose="05000000000000000000" pitchFamily="2" charset="2"/>
              <a:buChar char="§"/>
            </a:pPr>
            <a:endParaRPr lang="en-GB" altLang="sv-SE" smtClean="0"/>
          </a:p>
          <a:p>
            <a:pPr eaLnBrk="1" hangingPunct="1">
              <a:buClr>
                <a:srgbClr val="003399"/>
              </a:buClr>
              <a:buFont typeface="Wingdings" panose="05000000000000000000" pitchFamily="2" charset="2"/>
              <a:buChar char="§"/>
            </a:pPr>
            <a:r>
              <a:rPr lang="en-GB" altLang="sv-SE" smtClean="0"/>
              <a:t>Responsibilities during an emergency</a:t>
            </a:r>
          </a:p>
          <a:p>
            <a:pPr lvl="1" eaLnBrk="1" hangingPunct="1">
              <a:lnSpc>
                <a:spcPct val="150000"/>
              </a:lnSpc>
              <a:buClr>
                <a:srgbClr val="003399"/>
              </a:buClr>
              <a:buFont typeface="Wingdings" panose="05000000000000000000" pitchFamily="2" charset="2"/>
              <a:buChar char="ü"/>
            </a:pPr>
            <a:r>
              <a:rPr lang="en-GB" altLang="sv-SE" sz="1600" smtClean="0"/>
              <a:t>Initiate Command group</a:t>
            </a:r>
          </a:p>
          <a:p>
            <a:pPr lvl="1" eaLnBrk="1" hangingPunct="1">
              <a:lnSpc>
                <a:spcPct val="150000"/>
              </a:lnSpc>
              <a:buClr>
                <a:srgbClr val="003399"/>
              </a:buClr>
              <a:buFont typeface="Wingdings" panose="05000000000000000000" pitchFamily="2" charset="2"/>
              <a:buChar char="ü"/>
            </a:pPr>
            <a:r>
              <a:rPr lang="en-GB" altLang="sv-SE" sz="1600" smtClean="0"/>
              <a:t>Coordinate and Support different actors response</a:t>
            </a:r>
          </a:p>
          <a:p>
            <a:pPr lvl="1" eaLnBrk="1" hangingPunct="1">
              <a:lnSpc>
                <a:spcPct val="150000"/>
              </a:lnSpc>
              <a:buClr>
                <a:srgbClr val="003399"/>
              </a:buClr>
              <a:buFont typeface="Wingdings" panose="05000000000000000000" pitchFamily="2" charset="2"/>
              <a:buChar char="ü"/>
            </a:pPr>
            <a:r>
              <a:rPr lang="en-GB" altLang="sv-SE" sz="1600" smtClean="0"/>
              <a:t>Coordinate confirmed information</a:t>
            </a:r>
          </a:p>
          <a:p>
            <a:pPr lvl="1" eaLnBrk="1" hangingPunct="1">
              <a:lnSpc>
                <a:spcPct val="150000"/>
              </a:lnSpc>
              <a:buClr>
                <a:srgbClr val="003399"/>
              </a:buClr>
              <a:buFont typeface="Wingdings" panose="05000000000000000000" pitchFamily="2" charset="2"/>
              <a:buChar char="ü"/>
            </a:pPr>
            <a:r>
              <a:rPr lang="en-GB" altLang="sv-SE" sz="1600" smtClean="0"/>
              <a:t>Coordinate governmental and international resources</a:t>
            </a:r>
          </a:p>
          <a:p>
            <a:pPr lvl="1" eaLnBrk="1" hangingPunct="1">
              <a:lnSpc>
                <a:spcPct val="150000"/>
              </a:lnSpc>
              <a:buClr>
                <a:srgbClr val="003399"/>
              </a:buClr>
              <a:buFont typeface="Wingdings" panose="05000000000000000000" pitchFamily="2" charset="2"/>
              <a:buChar char="ü"/>
            </a:pPr>
            <a:r>
              <a:rPr lang="en-GB" altLang="sv-SE" sz="1600" smtClean="0"/>
              <a:t>Report to the Government offices of Sweden</a:t>
            </a:r>
          </a:p>
          <a:p>
            <a:pPr eaLnBrk="1" hangingPunct="1">
              <a:buClr>
                <a:srgbClr val="003399"/>
              </a:buClr>
              <a:buFont typeface="Wingdings" panose="05000000000000000000" pitchFamily="2" charset="2"/>
              <a:buChar char="§"/>
            </a:pPr>
            <a:endParaRPr lang="en-GB" altLang="sv-SE" smtClean="0"/>
          </a:p>
          <a:p>
            <a:pPr eaLnBrk="1" hangingPunct="1">
              <a:buClr>
                <a:srgbClr val="003399"/>
              </a:buClr>
              <a:buFont typeface="Wingdings" panose="05000000000000000000" pitchFamily="2" charset="2"/>
              <a:buChar char="§"/>
            </a:pPr>
            <a:endParaRPr lang="en-GB" altLang="sv-SE" smtClean="0"/>
          </a:p>
        </p:txBody>
      </p:sp>
      <p:pic>
        <p:nvPicPr>
          <p:cNvPr id="7" name="Picture 6" descr="LC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3500438"/>
            <a:ext cx="195738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19208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p:txBody>
          <a:bodyPr/>
          <a:lstStyle/>
          <a:p>
            <a:r>
              <a:rPr lang="en-US" altLang="sv-SE" smtClean="0"/>
              <a:t>Responsible for the rescue operations</a:t>
            </a:r>
          </a:p>
        </p:txBody>
      </p:sp>
      <p:sp>
        <p:nvSpPr>
          <p:cNvPr id="3" name="Platshållare för innehåll 2"/>
          <p:cNvSpPr>
            <a:spLocks noGrp="1"/>
          </p:cNvSpPr>
          <p:nvPr>
            <p:ph idx="1"/>
          </p:nvPr>
        </p:nvSpPr>
        <p:spPr/>
        <p:txBody>
          <a:bodyPr/>
          <a:lstStyle/>
          <a:p>
            <a:pPr eaLnBrk="1" hangingPunct="1">
              <a:buClr>
                <a:srgbClr val="003399"/>
              </a:buClr>
              <a:buFont typeface="Wingdings" pitchFamily="2" charset="2"/>
              <a:buChar char="§"/>
              <a:defRPr/>
            </a:pPr>
            <a:r>
              <a:rPr lang="en-US" altLang="sv-SE" dirty="0" smtClean="0"/>
              <a:t>Complex rescue operations if needed</a:t>
            </a:r>
          </a:p>
          <a:p>
            <a:pPr marL="0" indent="0" eaLnBrk="1" hangingPunct="1">
              <a:buClr>
                <a:srgbClr val="003399"/>
              </a:buClr>
              <a:buFontTx/>
              <a:buNone/>
              <a:defRPr/>
            </a:pPr>
            <a:endParaRPr lang="en-US" altLang="sv-SE" dirty="0" smtClean="0"/>
          </a:p>
          <a:p>
            <a:pPr eaLnBrk="1" hangingPunct="1">
              <a:buClr>
                <a:srgbClr val="003399"/>
              </a:buClr>
              <a:buFont typeface="Wingdings" pitchFamily="2" charset="2"/>
              <a:buChar char="§"/>
              <a:defRPr/>
            </a:pPr>
            <a:r>
              <a:rPr lang="en-US" altLang="sv-SE" dirty="0" smtClean="0"/>
              <a:t>Release of radioactive substances from NPP</a:t>
            </a:r>
          </a:p>
          <a:p>
            <a:pPr>
              <a:defRPr/>
            </a:pPr>
            <a:endParaRPr lang="sv-SE" dirty="0"/>
          </a:p>
        </p:txBody>
      </p:sp>
      <p:pic>
        <p:nvPicPr>
          <p:cNvPr id="9220" name="Bildobjekt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71875"/>
            <a:ext cx="3963987"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Bildobjek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571875"/>
            <a:ext cx="3457575"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p:txBody>
          <a:bodyPr/>
          <a:lstStyle/>
          <a:p>
            <a:r>
              <a:rPr lang="en-US" altLang="sv-SE" smtClean="0"/>
              <a:t>Accidents</a:t>
            </a:r>
            <a:r>
              <a:rPr lang="sv-SE" altLang="sv-SE" smtClean="0"/>
              <a:t> with </a:t>
            </a:r>
            <a:r>
              <a:rPr lang="en-US" altLang="sv-SE" smtClean="0"/>
              <a:t>foreign</a:t>
            </a:r>
            <a:r>
              <a:rPr lang="sv-SE" altLang="sv-SE" smtClean="0"/>
              <a:t> </a:t>
            </a:r>
            <a:r>
              <a:rPr lang="en-US" altLang="sv-SE" smtClean="0"/>
              <a:t>casualties</a:t>
            </a:r>
          </a:p>
        </p:txBody>
      </p:sp>
      <p:sp>
        <p:nvSpPr>
          <p:cNvPr id="5" name="Rectangle 3"/>
          <p:cNvSpPr txBox="1">
            <a:spLocks noChangeArrowheads="1"/>
          </p:cNvSpPr>
          <p:nvPr/>
        </p:nvSpPr>
        <p:spPr bwMode="auto">
          <a:xfrm>
            <a:off x="1219200" y="1981200"/>
            <a:ext cx="7239000" cy="4040188"/>
          </a:xfrm>
          <a:prstGeom prst="rect">
            <a:avLst/>
          </a:prstGeom>
          <a:noFill/>
          <a:ln>
            <a:noFill/>
          </a:ln>
          <a:effectLst/>
          <a:extLst/>
        </p:spPr>
        <p:txBody>
          <a:bodyPr/>
          <a:lstStyle>
            <a:lvl1pPr marL="190500" indent="-190500" algn="l" rtl="0" eaLnBrk="0" fontAlgn="base" hangingPunct="0">
              <a:spcBef>
                <a:spcPct val="20000"/>
              </a:spcBef>
              <a:spcAft>
                <a:spcPct val="0"/>
              </a:spcAft>
              <a:buChar char="•"/>
              <a:defRPr sz="20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000">
                <a:solidFill>
                  <a:schemeClr val="tx1"/>
                </a:solidFill>
                <a:latin typeface="+mn-lt"/>
              </a:defRPr>
            </a:lvl2pPr>
            <a:lvl3pPr marL="11811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003399"/>
              </a:buClr>
              <a:buFont typeface="Wingdings" pitchFamily="2" charset="2"/>
              <a:buChar char="§"/>
              <a:defRPr/>
            </a:pPr>
            <a:r>
              <a:rPr lang="en-GB" altLang="sv-SE" sz="1800" kern="0" dirty="0" smtClean="0"/>
              <a:t>Duty Officer receives information about major accidents from SOS Alarm (911 system)</a:t>
            </a:r>
          </a:p>
          <a:p>
            <a:pPr eaLnBrk="1" hangingPunct="1">
              <a:buClr>
                <a:srgbClr val="003399"/>
              </a:buClr>
              <a:buFont typeface="Wingdings" pitchFamily="2" charset="2"/>
              <a:buChar char="§"/>
              <a:defRPr/>
            </a:pPr>
            <a:endParaRPr lang="en-GB" altLang="sv-SE" sz="1800" kern="0" dirty="0" smtClean="0"/>
          </a:p>
          <a:p>
            <a:pPr eaLnBrk="1" hangingPunct="1">
              <a:buClr>
                <a:srgbClr val="003399"/>
              </a:buClr>
              <a:buFont typeface="Wingdings" pitchFamily="2" charset="2"/>
              <a:buChar char="§"/>
              <a:defRPr/>
            </a:pPr>
            <a:r>
              <a:rPr lang="en-GB" altLang="sv-SE" sz="1800" kern="0" dirty="0" smtClean="0"/>
              <a:t>IF involving information about foreign casualties the Duty Officer informs the President of </a:t>
            </a:r>
            <a:r>
              <a:rPr lang="en-GB" altLang="sv-SE" sz="1800" kern="0" dirty="0"/>
              <a:t>t</a:t>
            </a:r>
            <a:r>
              <a:rPr lang="en-US" altLang="sv-SE" sz="1800" dirty="0" smtClean="0"/>
              <a:t>he </a:t>
            </a:r>
            <a:r>
              <a:rPr lang="en-US" altLang="sv-SE" sz="1800" dirty="0"/>
              <a:t>Consular Corps of Western Sweden (CCWS</a:t>
            </a:r>
            <a:r>
              <a:rPr lang="en-US" altLang="sv-SE" sz="1800" dirty="0" smtClean="0"/>
              <a:t>)</a:t>
            </a:r>
            <a:endParaRPr lang="en-GB" altLang="sv-SE" sz="1800" kern="0" dirty="0" smtClean="0"/>
          </a:p>
          <a:p>
            <a:pPr eaLnBrk="1" hangingPunct="1">
              <a:buClr>
                <a:srgbClr val="003399"/>
              </a:buClr>
              <a:buFont typeface="Wingdings" pitchFamily="2" charset="2"/>
              <a:buChar char="§"/>
              <a:defRPr/>
            </a:pPr>
            <a:endParaRPr lang="en-GB" altLang="sv-SE" sz="1800" kern="0" dirty="0" smtClean="0"/>
          </a:p>
          <a:p>
            <a:pPr eaLnBrk="1" hangingPunct="1">
              <a:buClr>
                <a:srgbClr val="003399"/>
              </a:buClr>
              <a:buFont typeface="Wingdings" pitchFamily="2" charset="2"/>
              <a:buChar char="§"/>
              <a:defRPr/>
            </a:pPr>
            <a:r>
              <a:rPr lang="en-GB" altLang="sv-SE" sz="1800" kern="0" dirty="0" smtClean="0"/>
              <a:t>The Swedish Police is responsible for registration of casualties. They inform the Ministry for Foreign Affairs.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ST-mall_eng">
  <a:themeElements>
    <a:clrScheme name="LST-mall_e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ST-mall_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ST-mall_e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ST-mall_e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ST-mall_e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ST-mall_e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ST-mall_e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ST-mall_e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ST-mall_e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LST-mall_eng</Template>
  <TotalTime>2152</TotalTime>
  <Words>807</Words>
  <Application>Microsoft Office PowerPoint</Application>
  <PresentationFormat>On-screen Show (4:3)</PresentationFormat>
  <Paragraphs>173</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Times New Roman</vt:lpstr>
      <vt:lpstr>Arial</vt:lpstr>
      <vt:lpstr>Wingdings</vt:lpstr>
      <vt:lpstr>LST-mall_eng</vt:lpstr>
      <vt:lpstr>Emergency Management Unit Charlotta Källerfelt Deputy Emergency Management Director (represented by Lars Westholm, Project Manager)</vt:lpstr>
      <vt:lpstr>PowerPoint Presentation</vt:lpstr>
      <vt:lpstr>The civil emergency planning – before – during – after –  </vt:lpstr>
      <vt:lpstr>Basic principles</vt:lpstr>
      <vt:lpstr>Geographic area responsibility</vt:lpstr>
      <vt:lpstr>The work of county administrative board before an emergency</vt:lpstr>
      <vt:lpstr>During an emergency</vt:lpstr>
      <vt:lpstr>Responsible for the rescue operations</vt:lpstr>
      <vt:lpstr>Accidents with foreign casualties</vt:lpstr>
      <vt:lpstr>River and Valley of Göta Älv</vt:lpstr>
      <vt:lpstr>A long coast line</vt:lpstr>
      <vt:lpstr>Storms, flooding and natural disasters</vt:lpstr>
      <vt:lpstr>Transport system</vt:lpstr>
      <vt:lpstr>Other risks</vt:lpstr>
      <vt:lpstr>Important to protect Sweden's functionality </vt:lpstr>
      <vt:lpstr>Fires with many causalities</vt:lpstr>
      <vt:lpstr>Landslide of E6 Småröd (2006)</vt:lpstr>
      <vt:lpstr>Exercise Gothia Cup April 2014</vt:lpstr>
      <vt:lpstr>Thank you!</vt:lpstr>
    </vt:vector>
  </TitlesOfParts>
  <Company>Länsstyrelsen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Anders Frelek</dc:creator>
  <cp:lastModifiedBy>Brant D Mitchell</cp:lastModifiedBy>
  <cp:revision>135</cp:revision>
  <cp:lastPrinted>2013-05-27T11:53:02Z</cp:lastPrinted>
  <dcterms:created xsi:type="dcterms:W3CDTF">2009-08-25T11:57:49Z</dcterms:created>
  <dcterms:modified xsi:type="dcterms:W3CDTF">2015-07-19T06:51:31Z</dcterms:modified>
</cp:coreProperties>
</file>