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Default Extension="bin" ContentType="application/vnd.ms-office.legacyDiagramTex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legacyDocTextInfo.bin" ContentType="application/vnd.ms-office.legacyDocTextInf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 id="2147483723" r:id="rId6"/>
    <p:sldMasterId id="2147483761" r:id="rId7"/>
    <p:sldMasterId id="2147483773" r:id="rId8"/>
  </p:sldMasterIdLst>
  <p:notesMasterIdLst>
    <p:notesMasterId r:id="rId56"/>
  </p:notesMasterIdLst>
  <p:sldIdLst>
    <p:sldId id="270" r:id="rId9"/>
    <p:sldId id="462" r:id="rId10"/>
    <p:sldId id="280" r:id="rId11"/>
    <p:sldId id="399" r:id="rId12"/>
    <p:sldId id="397" r:id="rId13"/>
    <p:sldId id="447" r:id="rId14"/>
    <p:sldId id="440" r:id="rId15"/>
    <p:sldId id="441" r:id="rId16"/>
    <p:sldId id="442" r:id="rId17"/>
    <p:sldId id="450" r:id="rId18"/>
    <p:sldId id="451" r:id="rId19"/>
    <p:sldId id="452" r:id="rId20"/>
    <p:sldId id="396" r:id="rId21"/>
    <p:sldId id="438" r:id="rId22"/>
    <p:sldId id="407" r:id="rId23"/>
    <p:sldId id="459" r:id="rId24"/>
    <p:sldId id="460" r:id="rId25"/>
    <p:sldId id="458" r:id="rId26"/>
    <p:sldId id="395" r:id="rId27"/>
    <p:sldId id="286" r:id="rId28"/>
    <p:sldId id="439" r:id="rId29"/>
    <p:sldId id="443" r:id="rId30"/>
    <p:sldId id="290" r:id="rId31"/>
    <p:sldId id="287" r:id="rId32"/>
    <p:sldId id="455" r:id="rId33"/>
    <p:sldId id="463" r:id="rId34"/>
    <p:sldId id="400" r:id="rId35"/>
    <p:sldId id="311" r:id="rId36"/>
    <p:sldId id="433" r:id="rId37"/>
    <p:sldId id="301" r:id="rId38"/>
    <p:sldId id="431" r:id="rId39"/>
    <p:sldId id="303" r:id="rId40"/>
    <p:sldId id="403" r:id="rId41"/>
    <p:sldId id="298" r:id="rId42"/>
    <p:sldId id="299" r:id="rId43"/>
    <p:sldId id="293" r:id="rId44"/>
    <p:sldId id="291" r:id="rId45"/>
    <p:sldId id="292" r:id="rId46"/>
    <p:sldId id="453" r:id="rId47"/>
    <p:sldId id="382" r:id="rId48"/>
    <p:sldId id="384" r:id="rId49"/>
    <p:sldId id="461" r:id="rId50"/>
    <p:sldId id="315" r:id="rId51"/>
    <p:sldId id="316" r:id="rId52"/>
    <p:sldId id="317" r:id="rId53"/>
    <p:sldId id="457" r:id="rId54"/>
    <p:sldId id="449"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FFFCC"/>
    <a:srgbClr val="0000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320" autoAdjust="0"/>
    <p:restoredTop sz="87462" autoAdjust="0"/>
  </p:normalViewPr>
  <p:slideViewPr>
    <p:cSldViewPr snapToGrid="0">
      <p:cViewPr varScale="1">
        <p:scale>
          <a:sx n="139" d="100"/>
          <a:sy n="139" d="100"/>
        </p:scale>
        <p:origin x="-1224" y="-9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61" Type="http://schemas.microsoft.com/office/2006/relationships/legacyDocTextInfo" Target="legacyDocTextInfo.bin"/><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view3D>
      <c:hPercent val="100"/>
      <c:rotY val="10"/>
      <c:depthPercent val="100"/>
      <c:perspective val="30"/>
    </c:view3D>
    <c:floor>
      <c:spPr>
        <a:solidFill>
          <a:srgbClr val="C0C0C0"/>
        </a:solidFill>
        <a:ln w="3175">
          <a:solidFill>
            <a:srgbClr val="000000"/>
          </a:solidFill>
          <a:prstDash val="solid"/>
        </a:ln>
      </c:spPr>
    </c:floor>
    <c:sideWall>
      <c:spPr>
        <a:solidFill>
          <a:srgbClr val="C0C0C0"/>
        </a:solidFill>
        <a:ln w="12700">
          <a:solidFill>
            <a:srgbClr val="808080"/>
          </a:solidFill>
          <a:prstDash val="solid"/>
        </a:ln>
      </c:spPr>
    </c:sideWall>
    <c:backWall>
      <c:spPr>
        <a:solidFill>
          <a:srgbClr val="C0C0C0"/>
        </a:solidFill>
        <a:ln w="12700">
          <a:solidFill>
            <a:srgbClr val="808080"/>
          </a:solidFill>
          <a:prstDash val="solid"/>
        </a:ln>
      </c:spPr>
    </c:backWall>
    <c:plotArea>
      <c:layout>
        <c:manualLayout>
          <c:layoutTarget val="inner"/>
          <c:xMode val="edge"/>
          <c:yMode val="edge"/>
          <c:x val="7.1770334928230612E-3"/>
          <c:y val="1.0392609699769233E-2"/>
          <c:w val="0.98484848484848564"/>
          <c:h val="0.97113163972286254"/>
        </c:manualLayout>
      </c:layout>
      <c:area3DChart>
        <c:grouping val="standard"/>
        <c:ser>
          <c:idx val="0"/>
          <c:order val="0"/>
          <c:spPr>
            <a:solidFill>
              <a:srgbClr val="9999FF"/>
            </a:solidFill>
            <a:ln w="10543">
              <a:solidFill>
                <a:srgbClr val="000000"/>
              </a:solidFill>
              <a:prstDash val="solid"/>
            </a:ln>
          </c:spPr>
          <c:cat>
            <c:numRef>
              <c:f>Sheet1!$A$2:$A$18</c:f>
              <c:numCache>
                <c:formatCode>General</c:formatCode>
                <c:ptCount val="17"/>
                <c:pt idx="0">
                  <c:v>0</c:v>
                </c:pt>
                <c:pt idx="1">
                  <c:v>1</c:v>
                </c:pt>
                <c:pt idx="2">
                  <c:v>1</c:v>
                </c:pt>
                <c:pt idx="3">
                  <c:v>2</c:v>
                </c:pt>
                <c:pt idx="4">
                  <c:v>2</c:v>
                </c:pt>
                <c:pt idx="5">
                  <c:v>3</c:v>
                </c:pt>
                <c:pt idx="6">
                  <c:v>3</c:v>
                </c:pt>
                <c:pt idx="7">
                  <c:v>4</c:v>
                </c:pt>
                <c:pt idx="8">
                  <c:v>4</c:v>
                </c:pt>
                <c:pt idx="9">
                  <c:v>5</c:v>
                </c:pt>
                <c:pt idx="10">
                  <c:v>5</c:v>
                </c:pt>
                <c:pt idx="11">
                  <c:v>6</c:v>
                </c:pt>
                <c:pt idx="12">
                  <c:v>6</c:v>
                </c:pt>
                <c:pt idx="13">
                  <c:v>7</c:v>
                </c:pt>
                <c:pt idx="14">
                  <c:v>8</c:v>
                </c:pt>
                <c:pt idx="15">
                  <c:v>9</c:v>
                </c:pt>
                <c:pt idx="16">
                  <c:v>10</c:v>
                </c:pt>
              </c:numCache>
            </c:numRef>
          </c:cat>
          <c:val>
            <c:numRef>
              <c:f>Sheet1!$B$2:$B$18</c:f>
              <c:numCache>
                <c:formatCode>General</c:formatCode>
                <c:ptCount val="17"/>
                <c:pt idx="0">
                  <c:v>10</c:v>
                </c:pt>
                <c:pt idx="1">
                  <c:v>10</c:v>
                </c:pt>
                <c:pt idx="2">
                  <c:v>9</c:v>
                </c:pt>
                <c:pt idx="3">
                  <c:v>9</c:v>
                </c:pt>
                <c:pt idx="4">
                  <c:v>8</c:v>
                </c:pt>
                <c:pt idx="5">
                  <c:v>8</c:v>
                </c:pt>
                <c:pt idx="6">
                  <c:v>7</c:v>
                </c:pt>
                <c:pt idx="7">
                  <c:v>7</c:v>
                </c:pt>
                <c:pt idx="8">
                  <c:v>6</c:v>
                </c:pt>
                <c:pt idx="9">
                  <c:v>6</c:v>
                </c:pt>
                <c:pt idx="10">
                  <c:v>5</c:v>
                </c:pt>
                <c:pt idx="11">
                  <c:v>5</c:v>
                </c:pt>
                <c:pt idx="12">
                  <c:v>4</c:v>
                </c:pt>
                <c:pt idx="13">
                  <c:v>4</c:v>
                </c:pt>
                <c:pt idx="14">
                  <c:v>4</c:v>
                </c:pt>
                <c:pt idx="15">
                  <c:v>4</c:v>
                </c:pt>
                <c:pt idx="16">
                  <c:v>4</c:v>
                </c:pt>
              </c:numCache>
            </c:numRef>
          </c:val>
        </c:ser>
        <c:gapDepth val="10"/>
        <c:axId val="248967552"/>
        <c:axId val="248969088"/>
        <c:axId val="220434432"/>
      </c:area3DChart>
      <c:dateAx>
        <c:axId val="248967552"/>
        <c:scaling>
          <c:orientation val="minMax"/>
        </c:scaling>
        <c:delete val="1"/>
        <c:axPos val="b"/>
        <c:numFmt formatCode="General" sourceLinked="1"/>
        <c:tickLblPos val="none"/>
        <c:crossAx val="248969088"/>
        <c:crosses val="autoZero"/>
        <c:lblOffset val="100"/>
        <c:noMultiLvlLbl val="1"/>
      </c:dateAx>
      <c:valAx>
        <c:axId val="248969088"/>
        <c:scaling>
          <c:orientation val="minMax"/>
          <c:max val="10"/>
        </c:scaling>
        <c:delete val="1"/>
        <c:axPos val="l"/>
        <c:majorGridlines>
          <c:spPr>
            <a:ln w="2636">
              <a:solidFill>
                <a:srgbClr val="000000"/>
              </a:solidFill>
              <a:prstDash val="solid"/>
            </a:ln>
          </c:spPr>
        </c:majorGridlines>
        <c:numFmt formatCode="General" sourceLinked="1"/>
        <c:tickLblPos val="none"/>
        <c:crossAx val="248967552"/>
        <c:crosses val="autoZero"/>
        <c:crossBetween val="midCat"/>
        <c:majorUnit val="1"/>
      </c:valAx>
      <c:serAx>
        <c:axId val="220434432"/>
        <c:scaling>
          <c:orientation val="minMax"/>
        </c:scaling>
        <c:delete val="1"/>
        <c:axPos val="b"/>
        <c:tickLblPos val="none"/>
        <c:crossAx val="248969088"/>
        <c:crosses val="autoZero"/>
      </c:serAx>
      <c:spPr>
        <a:noFill/>
        <a:ln w="21085">
          <a:noFill/>
        </a:ln>
      </c:spPr>
    </c:plotArea>
    <c:plotVisOnly val="1"/>
    <c:dispBlanksAs val="zero"/>
  </c:chart>
  <c:spPr>
    <a:noFill/>
    <a:ln>
      <a:noFill/>
    </a:ln>
  </c:spPr>
  <c:txPr>
    <a:bodyPr/>
    <a:lstStyle/>
    <a:p>
      <a:pPr>
        <a:defRPr sz="1390" b="0" i="0" u="none" strike="noStrike" baseline="0">
          <a:solidFill>
            <a:srgbClr val="000000"/>
          </a:solidFill>
          <a:latin typeface="Times New Roman"/>
          <a:ea typeface="Times New Roman"/>
          <a:cs typeface="Times New Roman"/>
        </a:defRPr>
      </a:pPr>
      <a:endParaRPr lang="en-US"/>
    </a:p>
  </c:txPr>
  <c:externalData r:id="rId1"/>
</c:chartSpace>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5" Type="http://schemas.openxmlformats.org/officeDocument/2006/relationships/image" Target="../media/image25.wmf"/><Relationship Id="rId4"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4820"/>
          </a:xfrm>
          <a:prstGeom prst="rect">
            <a:avLst/>
          </a:prstGeom>
        </p:spPr>
        <p:txBody>
          <a:bodyPr vert="horz" lIns="92888" tIns="46445" rIns="92888" bIns="46445" rtlCol="0"/>
          <a:lstStyle>
            <a:lvl1pPr algn="l">
              <a:defRPr sz="1200"/>
            </a:lvl1pPr>
          </a:lstStyle>
          <a:p>
            <a:endParaRPr lang="en-US"/>
          </a:p>
        </p:txBody>
      </p:sp>
      <p:sp>
        <p:nvSpPr>
          <p:cNvPr id="3" name="Date Placeholder 2"/>
          <p:cNvSpPr>
            <a:spLocks noGrp="1"/>
          </p:cNvSpPr>
          <p:nvPr>
            <p:ph type="dt" idx="1"/>
          </p:nvPr>
        </p:nvSpPr>
        <p:spPr>
          <a:xfrm>
            <a:off x="3970938" y="3"/>
            <a:ext cx="3037840" cy="464820"/>
          </a:xfrm>
          <a:prstGeom prst="rect">
            <a:avLst/>
          </a:prstGeom>
        </p:spPr>
        <p:txBody>
          <a:bodyPr vert="horz" lIns="92888" tIns="46445" rIns="92888" bIns="46445" rtlCol="0"/>
          <a:lstStyle>
            <a:lvl1pPr algn="r">
              <a:defRPr sz="1200"/>
            </a:lvl1pPr>
          </a:lstStyle>
          <a:p>
            <a:fld id="{60599D3B-1BE5-4B9B-A8DC-9BE7D4A8B5BB}" type="datetimeFigureOut">
              <a:rPr lang="en-US" smtClean="0"/>
              <a:pPr/>
              <a:t>2/23/2015</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888" tIns="46445" rIns="92888" bIns="46445"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88" tIns="46445" rIns="92888" bIns="4644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4820"/>
          </a:xfrm>
          <a:prstGeom prst="rect">
            <a:avLst/>
          </a:prstGeom>
        </p:spPr>
        <p:txBody>
          <a:bodyPr vert="horz" lIns="92888" tIns="46445" rIns="92888" bIns="4644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888" tIns="46445" rIns="92888" bIns="46445" rtlCol="0" anchor="b"/>
          <a:lstStyle>
            <a:lvl1pPr algn="r">
              <a:defRPr sz="1200"/>
            </a:lvl1pPr>
          </a:lstStyle>
          <a:p>
            <a:fld id="{F7A4E053-0F9F-4B33-8B00-6ABC7C90EC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1C55EBF-F6C4-4590-920E-5160F6B005F8}" type="slidenum">
              <a:rPr lang="en-US" smtClean="0">
                <a:solidFill>
                  <a:prstClr val="black"/>
                </a:solidFill>
              </a:rPr>
              <a:pPr/>
              <a:t>3</a:t>
            </a:fld>
            <a:endParaRPr lang="en-US" smtClean="0">
              <a:solidFill>
                <a:prstClr val="black"/>
              </a:solidFill>
            </a:endParaRPr>
          </a:p>
        </p:txBody>
      </p:sp>
      <p:sp>
        <p:nvSpPr>
          <p:cNvPr id="72707" name="Rectangle 2"/>
          <p:cNvSpPr>
            <a:spLocks noGrp="1" noRot="1" noChangeAspect="1" noChangeArrowheads="1" noTextEdit="1"/>
          </p:cNvSpPr>
          <p:nvPr>
            <p:ph type="sldImg"/>
          </p:nvPr>
        </p:nvSpPr>
        <p:spPr>
          <a:xfrm>
            <a:off x="242888" y="0"/>
            <a:ext cx="6453187" cy="4841875"/>
          </a:xfrm>
          <a:ln/>
        </p:spPr>
      </p:sp>
      <p:sp>
        <p:nvSpPr>
          <p:cNvPr id="72708" name="Rectangle 3"/>
          <p:cNvSpPr>
            <a:spLocks noGrp="1" noChangeArrowheads="1"/>
          </p:cNvSpPr>
          <p:nvPr>
            <p:ph type="body" idx="1"/>
          </p:nvPr>
        </p:nvSpPr>
        <p:spPr>
          <a:xfrm>
            <a:off x="698502" y="4999043"/>
            <a:ext cx="5607049" cy="3881438"/>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Budget is $25M for HSDRRS Mitigation, the Construction value is listed on the slide.</a:t>
            </a:r>
            <a:endParaRPr lang="en-US" dirty="0"/>
          </a:p>
        </p:txBody>
      </p:sp>
      <p:sp>
        <p:nvSpPr>
          <p:cNvPr id="4" name="Slide Number Placeholder 3"/>
          <p:cNvSpPr>
            <a:spLocks noGrp="1"/>
          </p:cNvSpPr>
          <p:nvPr>
            <p:ph type="sldNum" sz="quarter" idx="10"/>
          </p:nvPr>
        </p:nvSpPr>
        <p:spPr/>
        <p:txBody>
          <a:bodyPr/>
          <a:lstStyle/>
          <a:p>
            <a:fld id="{F7A4E053-0F9F-4B33-8B00-6ABC7C90EC0F}" type="slidenum">
              <a:rPr lang="en-US" smtClean="0"/>
              <a:pPr/>
              <a:t>42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34EA681A-6763-4A82-A65A-96244763733C}" type="slidenum">
              <a:rPr lang="en-US" smtClean="0">
                <a:solidFill>
                  <a:prstClr val="black"/>
                </a:solidFill>
              </a:rPr>
              <a:pPr/>
              <a:t>45</a:t>
            </a:fld>
            <a:endParaRPr lang="en-US" smtClean="0">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BB3BEA8-EB8A-415A-B15A-B17B65B972C2}" type="slidenum">
              <a:rPr lang="en-US" smtClean="0">
                <a:solidFill>
                  <a:prstClr val="black"/>
                </a:solidFill>
              </a:rPr>
              <a:pPr/>
              <a:t>5</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xfrm>
            <a:off x="1184275" y="700088"/>
            <a:ext cx="4643438" cy="3482975"/>
          </a:xfrm>
          <a:ln/>
        </p:spPr>
      </p:sp>
      <p:sp>
        <p:nvSpPr>
          <p:cNvPr id="73732" name="Rectangle 3"/>
          <p:cNvSpPr>
            <a:spLocks noGrp="1" noChangeArrowheads="1"/>
          </p:cNvSpPr>
          <p:nvPr>
            <p:ph type="body" idx="1"/>
          </p:nvPr>
        </p:nvSpPr>
        <p:spPr>
          <a:xfrm>
            <a:off x="701677" y="4414845"/>
            <a:ext cx="5607049" cy="4183061"/>
          </a:xfrm>
          <a:noFill/>
          <a:ln/>
        </p:spPr>
        <p:txBody>
          <a:bodyPr/>
          <a:lstStyle/>
          <a:p>
            <a:pPr eaLnBrk="1" hangingPunct="1"/>
            <a:r>
              <a:rPr lang="en-US" smtClean="0"/>
              <a:t>**75 percent of the city of New Orleans flooded (per IPET)</a:t>
            </a:r>
          </a:p>
          <a:p>
            <a:pPr eaLnBrk="1" hangingPunct="1"/>
            <a:r>
              <a:rPr lang="en-US" smtClean="0"/>
              <a:t>**Illustrated flood depths based on preliminary data and high water marks. Numbers will become more specific as data is verified.</a:t>
            </a:r>
          </a:p>
          <a:p>
            <a:pPr eaLnBrk="1" hangingPunct="1"/>
            <a:r>
              <a:rPr lang="en-US" smtClean="0"/>
              <a:t>(maximum New Orleans flood depths pending from MVN hydrology)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BB3BEA8-EB8A-415A-B15A-B17B65B972C2}" type="slidenum">
              <a:rPr lang="en-US" smtClean="0">
                <a:solidFill>
                  <a:prstClr val="black"/>
                </a:solidFill>
              </a:rPr>
              <a:pPr/>
              <a:t>6</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xfrm>
            <a:off x="1184275" y="698500"/>
            <a:ext cx="4641850" cy="3482975"/>
          </a:xfrm>
          <a:ln/>
        </p:spPr>
      </p:sp>
      <p:sp>
        <p:nvSpPr>
          <p:cNvPr id="73732" name="Rectangle 3"/>
          <p:cNvSpPr>
            <a:spLocks noGrp="1" noChangeArrowheads="1"/>
          </p:cNvSpPr>
          <p:nvPr>
            <p:ph type="body" idx="1"/>
          </p:nvPr>
        </p:nvSpPr>
        <p:spPr>
          <a:xfrm>
            <a:off x="701678" y="4414840"/>
            <a:ext cx="5607049" cy="4183062"/>
          </a:xfrm>
          <a:noFill/>
          <a:ln/>
        </p:spPr>
        <p:txBody>
          <a:bodyPr/>
          <a:lstStyle/>
          <a:p>
            <a:pPr eaLnBrk="1" hangingPunct="1"/>
            <a:r>
              <a:rPr lang="en-US" smtClean="0"/>
              <a:t>**75 percent of the city of New Orleans flooded (per IPET)</a:t>
            </a:r>
          </a:p>
          <a:p>
            <a:pPr eaLnBrk="1" hangingPunct="1"/>
            <a:r>
              <a:rPr lang="en-US" smtClean="0"/>
              <a:t>**Illustrated flood depths based on preliminary data and high water marks. Numbers will become more specific as data is verified.</a:t>
            </a:r>
          </a:p>
          <a:p>
            <a:pPr eaLnBrk="1" hangingPunct="1"/>
            <a:r>
              <a:rPr lang="en-US" smtClean="0"/>
              <a:t>(maximum New Orleans flood depths pending from MVN hydrology)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D50912-D458-4952-8D13-B4E2C05288ED}" type="slidenum">
              <a:rPr lang="en-US">
                <a:solidFill>
                  <a:prstClr val="black"/>
                </a:solidFill>
              </a:rPr>
              <a:pPr/>
              <a:t>11</a:t>
            </a:fld>
            <a:endParaRPr lang="en-US">
              <a:solidFill>
                <a:prstClr val="black"/>
              </a:solidFill>
            </a:endParaRPr>
          </a:p>
        </p:txBody>
      </p:sp>
      <p:sp>
        <p:nvSpPr>
          <p:cNvPr id="835586" name="Rectangle 2"/>
          <p:cNvSpPr>
            <a:spLocks noGrp="1" noRot="1" noChangeAspect="1" noChangeArrowheads="1" noTextEdit="1"/>
          </p:cNvSpPr>
          <p:nvPr>
            <p:ph type="sldImg"/>
          </p:nvPr>
        </p:nvSpPr>
        <p:spPr>
          <a:ln/>
        </p:spPr>
      </p:sp>
      <p:sp>
        <p:nvSpPr>
          <p:cNvPr id="83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4EAB1-8668-4CD8-84FD-25321B05A16E}" type="slidenum">
              <a:rPr lang="en-US">
                <a:solidFill>
                  <a:prstClr val="black"/>
                </a:solidFill>
              </a:rPr>
              <a:pPr/>
              <a:t>12</a:t>
            </a:fld>
            <a:endParaRPr lang="en-US">
              <a:solidFill>
                <a:prstClr val="black"/>
              </a:solidFill>
            </a:endParaRPr>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2DF8E-46F3-4923-9E83-25D9A0B7C00F}" type="slidenum">
              <a:rPr lang="en-US">
                <a:solidFill>
                  <a:prstClr val="black"/>
                </a:solidFill>
              </a:rPr>
              <a:pPr/>
              <a:t>20</a:t>
            </a:fld>
            <a:endParaRPr lang="en-US">
              <a:solidFill>
                <a:prstClr val="black"/>
              </a:solidFill>
            </a:endParaRPr>
          </a:p>
        </p:txBody>
      </p:sp>
      <p:sp>
        <p:nvSpPr>
          <p:cNvPr id="1114114" name="Rectangle 2"/>
          <p:cNvSpPr>
            <a:spLocks noGrp="1" noRot="1" noChangeAspect="1" noChangeArrowheads="1" noTextEdit="1"/>
          </p:cNvSpPr>
          <p:nvPr>
            <p:ph type="sldImg"/>
          </p:nvPr>
        </p:nvSpPr>
        <p:spPr>
          <a:ln/>
        </p:spPr>
      </p:sp>
      <p:sp>
        <p:nvSpPr>
          <p:cNvPr id="1114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52E008-0864-4781-B442-1E0ADD8E0DC0}"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1504">
              <a:defRPr/>
            </a:pPr>
            <a:r>
              <a:rPr lang="en-US" dirty="0" smtClean="0"/>
              <a:t>Achieving 100-year level of defense at the Inner Harbor Navigation Canal Surge Barrier Project, USACE’s largest-ever design-build civil works construction contract and one of the largest surge barriers in the world (nearly two miles).</a:t>
            </a:r>
          </a:p>
          <a:p>
            <a:endParaRPr lang="en-US" dirty="0"/>
          </a:p>
        </p:txBody>
      </p:sp>
      <p:sp>
        <p:nvSpPr>
          <p:cNvPr id="4" name="Slide Number Placeholder 3"/>
          <p:cNvSpPr>
            <a:spLocks noGrp="1"/>
          </p:cNvSpPr>
          <p:nvPr>
            <p:ph type="sldNum" sz="quarter" idx="10"/>
          </p:nvPr>
        </p:nvSpPr>
        <p:spPr/>
        <p:txBody>
          <a:bodyPr/>
          <a:lstStyle/>
          <a:p>
            <a:fld id="{85649F0B-AD00-4EB5-AB43-676255E42935}"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3BB536E-B58B-4B8A-8E2A-E4674803A3F7}" type="slidenum">
              <a:rPr lang="en-US" smtClean="0">
                <a:solidFill>
                  <a:srgbClr val="000000"/>
                </a:solidFill>
                <a:latin typeface="Arial" pitchFamily="34" charset="0"/>
              </a:rPr>
              <a:pPr/>
              <a:t>40</a:t>
            </a:fld>
            <a:endParaRPr lang="en-US" smtClean="0">
              <a:solidFill>
                <a:srgbClr val="000000"/>
              </a:solidFill>
              <a:latin typeface="Arial" pitchFamily="34" charset="0"/>
            </a:endParaRPr>
          </a:p>
        </p:txBody>
      </p:sp>
      <p:sp>
        <p:nvSpPr>
          <p:cNvPr id="69635" name="Rectangle 2"/>
          <p:cNvSpPr>
            <a:spLocks noGrp="1" noRot="1" noChangeAspect="1" noChangeArrowheads="1" noTextEdit="1"/>
          </p:cNvSpPr>
          <p:nvPr>
            <p:ph type="sldImg"/>
          </p:nvPr>
        </p:nvSpPr>
        <p:spPr>
          <a:xfrm>
            <a:off x="1189038" y="698500"/>
            <a:ext cx="4640262" cy="3481388"/>
          </a:xfrm>
          <a:ln w="12700" cap="flat"/>
        </p:spPr>
      </p:sp>
      <p:sp>
        <p:nvSpPr>
          <p:cNvPr id="69636" name="Rectangle 3"/>
          <p:cNvSpPr>
            <a:spLocks noGrp="1" noChangeArrowheads="1"/>
          </p:cNvSpPr>
          <p:nvPr>
            <p:ph type="body" idx="1"/>
          </p:nvPr>
        </p:nvSpPr>
        <p:spPr>
          <a:xfrm>
            <a:off x="701676" y="4416430"/>
            <a:ext cx="5607049" cy="4184649"/>
          </a:xfrm>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xfrm>
            <a:off x="3498850" y="6381750"/>
            <a:ext cx="2133600" cy="476250"/>
          </a:xfrm>
          <a:prstGeom prst="rect">
            <a:avLst/>
          </a:prstGeom>
        </p:spPr>
        <p:txBody>
          <a:bodyPr/>
          <a:lstStyle>
            <a:lvl1pPr>
              <a:defRPr/>
            </a:lvl1pPr>
          </a:lstStyle>
          <a:p>
            <a:fld id="{B095FB8B-802C-4531-BFD7-15C4127769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3498850" y="6381750"/>
            <a:ext cx="2133600" cy="476250"/>
          </a:xfrm>
          <a:prstGeom prst="rect">
            <a:avLst/>
          </a:prstGeom>
        </p:spPr>
        <p:txBody>
          <a:bodyPr/>
          <a:lstStyle>
            <a:lvl1pPr>
              <a:defRPr/>
            </a:lvl1pPr>
          </a:lstStyle>
          <a:p>
            <a:fld id="{801BAA3D-14B7-463E-9DF1-1B466D0BB65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3498850" y="6381750"/>
            <a:ext cx="2133600" cy="476250"/>
          </a:xfrm>
          <a:prstGeom prst="rect">
            <a:avLst/>
          </a:prstGeom>
        </p:spPr>
        <p:txBody>
          <a:bodyPr/>
          <a:lstStyle>
            <a:lvl1pPr>
              <a:defRPr/>
            </a:lvl1pPr>
          </a:lstStyle>
          <a:p>
            <a:fld id="{C6825573-F904-4569-8B6B-66E354D79EC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30188"/>
            <a:ext cx="8229600" cy="6240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0" y="6507163"/>
            <a:ext cx="1271588" cy="254000"/>
          </a:xfrm>
          <a:prstGeom prst="rect">
            <a:avLst/>
          </a:prstGeom>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1"/>
          </p:nvPr>
        </p:nvSpPr>
        <p:spPr/>
        <p:txBody>
          <a:bodyPr/>
          <a:lstStyle>
            <a:lvl1pPr>
              <a:defRPr>
                <a:latin typeface="Arial" charset="0"/>
              </a:defRPr>
            </a:lvl1pPr>
          </a:lstStyle>
          <a:p>
            <a:pPr>
              <a:defRPr/>
            </a:pPr>
            <a:fld id="{D2973E09-F554-4ECE-A5A6-F215E67B53E3}" type="slidenum">
              <a:rPr lang="en-US"/>
              <a:pPr>
                <a:defRPr/>
              </a:pPr>
              <a:t>‹#›</a:t>
            </a:fld>
            <a:endParaRPr lang="en-US"/>
          </a:p>
        </p:txBody>
      </p:sp>
      <p:sp>
        <p:nvSpPr>
          <p:cNvPr id="5" name="Footer Placeholder 4"/>
          <p:cNvSpPr>
            <a:spLocks noGrp="1"/>
          </p:cNvSpPr>
          <p:nvPr>
            <p:ph type="ftr" sz="quarter" idx="12"/>
          </p:nvPr>
        </p:nvSpPr>
        <p:spPr>
          <a:xfrm>
            <a:off x="2514600" y="6316663"/>
            <a:ext cx="4229100" cy="336550"/>
          </a:xfrm>
          <a:prstGeom prst="rect">
            <a:avLst/>
          </a:prstGeom>
        </p:spPr>
        <p:txBody>
          <a:bodyPr/>
          <a:lstStyle>
            <a:lvl1pPr>
              <a:defRPr>
                <a:latin typeface="Arial" charset="0"/>
              </a:defRPr>
            </a:lvl1pPr>
          </a:lstStyle>
          <a:p>
            <a:pPr>
              <a:defRPr/>
            </a:pPr>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4F04898-62D2-47CC-9FD1-270E16BE75F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879C238-7CC7-486D-AADC-874ABD41BC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E5284AF1-F4DD-45FF-AF63-3209254FAD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FF639E42-D201-4F6F-B5CF-6F915EBA47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F5BFD23D-27D2-4165-9E57-E5E18E5CA1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561CBBA-353B-49A7-84B4-691214F563B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3498850" y="6381750"/>
            <a:ext cx="2133600" cy="476250"/>
          </a:xfrm>
          <a:prstGeom prst="rect">
            <a:avLst/>
          </a:prstGeom>
        </p:spPr>
        <p:txBody>
          <a:bodyPr/>
          <a:lstStyle>
            <a:lvl1pPr>
              <a:defRPr/>
            </a:lvl1pPr>
          </a:lstStyle>
          <a:p>
            <a:fld id="{D3FA0B78-6F05-43B2-84EC-CBD8AF07FBF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140DCB43-8495-434F-8A88-FBCD395788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80D72D2-F8F0-4C88-A946-26C572F3B34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1958C20C-A978-4E34-ACFB-5C231E98AE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B9B4FA2-8AB9-4F0B-94D2-5781C38446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F45D8A28-3939-40EC-B9ED-C4688C1A90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3498850" y="6381750"/>
            <a:ext cx="2133600" cy="476250"/>
          </a:xfrm>
          <a:prstGeom prst="rect">
            <a:avLst/>
          </a:prstGeom>
        </p:spPr>
        <p:txBody>
          <a:bodyPr/>
          <a:lstStyle>
            <a:lvl1pPr>
              <a:defRPr/>
            </a:lvl1pPr>
          </a:lstStyle>
          <a:p>
            <a:fld id="{7D1B1A5F-2CC3-4B73-B0C4-B5AFE11655A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0CA8EC0-E85C-47A1-80FA-1B64F7E154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00CA3E4-A633-4FD8-B6E5-5D665E3F9B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6C88CF27-4487-4DE8-B966-631DE26D13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4D1BDCA6-C191-4A63-87E6-5559EF275F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3498850" y="6381750"/>
            <a:ext cx="2133600" cy="476250"/>
          </a:xfrm>
          <a:prstGeom prst="rect">
            <a:avLst/>
          </a:prstGeom>
        </p:spPr>
        <p:txBody>
          <a:bodyPr/>
          <a:lstStyle>
            <a:lvl1pPr>
              <a:defRPr/>
            </a:lvl1pPr>
          </a:lstStyle>
          <a:p>
            <a:fld id="{3A911B88-5982-4D4A-954E-9D678EB70EC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03618249-2633-4166-9FF9-5850D58203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AD3F6526-5338-47D8-8C30-8373913D25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4C49997-4483-477F-8325-4E4C31D041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3EA75DF-E540-45C7-9031-E016597CA3A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426F2FC-7744-4FC7-AB4B-5F73E91862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4C77FD7-CF7B-44EF-998E-D53E21EFAD7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7269E40-DEDE-426A-ACCB-3CBD6551121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3498850" y="6381750"/>
            <a:ext cx="2133600" cy="476250"/>
          </a:xfrm>
          <a:prstGeom prst="rect">
            <a:avLst/>
          </a:prstGeom>
        </p:spPr>
        <p:txBody>
          <a:bodyPr/>
          <a:lstStyle>
            <a:lvl1pPr>
              <a:defRPr/>
            </a:lvl1pPr>
          </a:lstStyle>
          <a:p>
            <a:fld id="{7B461F68-D4E3-400F-A49F-6917BB54F4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 y="152400"/>
            <a:ext cx="8610600" cy="5973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B98DB66-844B-484E-B323-9E4F245A8EE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3498850" y="6381750"/>
            <a:ext cx="2133600" cy="476250"/>
          </a:xfrm>
          <a:prstGeom prst="rect">
            <a:avLst/>
          </a:prstGeom>
        </p:spPr>
        <p:txBody>
          <a:bodyPr/>
          <a:lstStyle>
            <a:lvl1pPr>
              <a:defRPr/>
            </a:lvl1pPr>
          </a:lstStyle>
          <a:p>
            <a:fld id="{A989B28E-537A-43DD-A6AB-05E67581AF7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AC3350B-8DC0-4000-9824-3AF930C6D4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46F6D55-0D7B-45DD-A435-C82086FAC2D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BDC46CD-CF22-46CA-AE53-509BB133006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46FCB3B-B354-40F7-A6F0-5319F283937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346A256-ED9F-48A4-AF95-7EA4A26466D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26FD8E2-8942-4863-AA0E-BD551FD2F0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86B9009-B34B-4B3F-B038-D80D2DD278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B3FCFE2-895C-4D7F-8817-5FFE60371A0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06881DE-074D-40CA-B82B-989F79E07D4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0678854-5469-408F-B341-44E03CC73F7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498850" y="6381750"/>
            <a:ext cx="2133600" cy="476250"/>
          </a:xfrm>
          <a:prstGeom prst="rect">
            <a:avLst/>
          </a:prstGeom>
        </p:spPr>
        <p:txBody>
          <a:bodyPr/>
          <a:lstStyle>
            <a:lvl1pPr>
              <a:defRPr/>
            </a:lvl1pPr>
          </a:lstStyle>
          <a:p>
            <a:fld id="{54ABCC6E-C2E4-48D9-B81A-83091AE123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095FB8B-802C-4531-BFD7-15C4127769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3FA0B78-6F05-43B2-84EC-CBD8AF07FBF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D1B1A5F-2CC3-4B73-B0C4-B5AFE11655A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A911B88-5982-4D4A-954E-9D678EB70EC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B461F68-D4E3-400F-A49F-6917BB54F4C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989B28E-537A-43DD-A6AB-05E67581AF7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4ABCC6E-C2E4-48D9-B81A-83091AE123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CC17943-1E2D-41F2-B5A0-B33D0482260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FA03031-86C4-4333-92E5-5F6A6288E2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01BAA3D-14B7-463E-9DF1-1B466D0BB65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3498850" y="6381750"/>
            <a:ext cx="2133600" cy="476250"/>
          </a:xfrm>
          <a:prstGeom prst="rect">
            <a:avLst/>
          </a:prstGeom>
        </p:spPr>
        <p:txBody>
          <a:bodyPr/>
          <a:lstStyle>
            <a:lvl1pPr>
              <a:defRPr/>
            </a:lvl1pPr>
          </a:lstStyle>
          <a:p>
            <a:fld id="{DCC17943-1E2D-41F2-B5A0-B33D0482260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6825573-F904-4569-8B6B-66E354D79EC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4D7F2E2-D2BE-4F7D-BBE5-5B30BA667CB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5CFAFAA-4942-41FE-B67E-4B0C0D4B1DD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D0CB2AD-7AE1-433D-8720-AED2D84F10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AA9CE3E-7434-4F74-ACCF-37ED3A973FA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EFB8897-72B0-428C-B2C4-E15CA578B4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757CB19-93D7-41BB-81A5-83176DCAF72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A0308C8-4BB9-4AAF-9F98-E25AA84FF47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E8668B8-66C9-4AC6-B8CF-F8D3862D3C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54E05DE-7881-4BFE-A758-3D84DC6284C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3498850" y="6381750"/>
            <a:ext cx="2133600" cy="476250"/>
          </a:xfrm>
          <a:prstGeom prst="rect">
            <a:avLst/>
          </a:prstGeom>
        </p:spPr>
        <p:txBody>
          <a:bodyPr/>
          <a:lstStyle>
            <a:lvl1pPr>
              <a:defRPr/>
            </a:lvl1pPr>
          </a:lstStyle>
          <a:p>
            <a:fld id="{DFA03031-86C4-4333-92E5-5F6A6288E28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979C74-0685-454A-A26C-B9DF4AECB0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8FA57A3-05DE-4958-9AB8-7C441D0B3B1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43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87463"/>
            <a:ext cx="4038600" cy="4857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7463"/>
            <a:ext cx="4038600" cy="4857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3657600" y="6381750"/>
            <a:ext cx="2133600" cy="476250"/>
          </a:xfrm>
        </p:spPr>
        <p:txBody>
          <a:bodyPr/>
          <a:lstStyle>
            <a:lvl1pPr>
              <a:defRPr/>
            </a:lvl1pPr>
          </a:lstStyle>
          <a:p>
            <a:fld id="{0E996F84-FD41-4B8B-B4AC-EB698E860994}"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5.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18" Type="http://schemas.openxmlformats.org/officeDocument/2006/relationships/image" Target="../media/image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7.png"/><Relationship Id="rId2" Type="http://schemas.openxmlformats.org/officeDocument/2006/relationships/slideLayout" Target="../slideLayouts/slideLayout48.xml"/><Relationship Id="rId16"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9.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199106" name="Rectangle 2"/>
          <p:cNvSpPr>
            <a:spLocks noGrp="1" noChangeArrowheads="1"/>
          </p:cNvSpPr>
          <p:nvPr>
            <p:ph type="title"/>
          </p:nvPr>
        </p:nvSpPr>
        <p:spPr bwMode="auto">
          <a:xfrm>
            <a:off x="457200" y="274638"/>
            <a:ext cx="8229600" cy="814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99107" name="Rectangle 3"/>
          <p:cNvSpPr>
            <a:spLocks noGrp="1" noChangeArrowheads="1"/>
          </p:cNvSpPr>
          <p:nvPr>
            <p:ph type="body" idx="1"/>
          </p:nvPr>
        </p:nvSpPr>
        <p:spPr bwMode="auto">
          <a:xfrm>
            <a:off x="457200" y="1287463"/>
            <a:ext cx="8229600" cy="4857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7" name="Rectangle 4"/>
          <p:cNvSpPr>
            <a:spLocks noGrp="1" noChangeArrowheads="1"/>
          </p:cNvSpPr>
          <p:nvPr>
            <p:ph type="sldNum" sz="quarter" idx="4"/>
          </p:nvPr>
        </p:nvSpPr>
        <p:spPr bwMode="auto">
          <a:xfrm>
            <a:off x="3498850" y="6381750"/>
            <a:ext cx="2133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000" smtClean="0"/>
            </a:lvl1pPr>
          </a:lstStyle>
          <a:p>
            <a:pPr fontAlgn="base">
              <a:spcBef>
                <a:spcPct val="0"/>
              </a:spcBef>
              <a:spcAft>
                <a:spcPct val="0"/>
              </a:spcAft>
              <a:defRPr/>
            </a:pPr>
            <a:fld id="{90015C3F-237B-4601-90BF-1F966B83E050}" type="slidenum">
              <a:rPr lang="en-US" b="1" smtClean="0">
                <a:solidFill>
                  <a:srgbClr val="000000"/>
                </a:solidFill>
              </a:rPr>
              <a:pPr fontAlgn="base">
                <a:spcBef>
                  <a:spcPct val="0"/>
                </a:spcBef>
                <a:spcAft>
                  <a:spcPct val="0"/>
                </a:spcAft>
                <a:defRPr/>
              </a:pPr>
              <a:t>‹#›</a:t>
            </a:fld>
            <a:endParaRPr lang="en-US" b="1"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hf hdr="0" ftr="0" dt="0"/>
  <p:txStyles>
    <p:titleStyle>
      <a:lvl1pPr algn="ctr" rtl="0" fontAlgn="base">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00642" name="Rectangle 2"/>
          <p:cNvSpPr>
            <a:spLocks noGrp="1" noChangeArrowheads="1"/>
          </p:cNvSpPr>
          <p:nvPr>
            <p:ph type="title"/>
          </p:nvPr>
        </p:nvSpPr>
        <p:spPr bwMode="auto">
          <a:xfrm>
            <a:off x="457200" y="274638"/>
            <a:ext cx="8229600" cy="814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123" name="Rectangle 3"/>
          <p:cNvSpPr>
            <a:spLocks noGrp="1" noChangeArrowheads="1"/>
          </p:cNvSpPr>
          <p:nvPr>
            <p:ph type="body" idx="1"/>
          </p:nvPr>
        </p:nvSpPr>
        <p:spPr bwMode="auto">
          <a:xfrm>
            <a:off x="457200" y="1287463"/>
            <a:ext cx="8229600" cy="4857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2800644" name="Rectangle 4"/>
          <p:cNvSpPr>
            <a:spLocks noGrp="1" noChangeArrowheads="1"/>
          </p:cNvSpPr>
          <p:nvPr>
            <p:ph type="sldNum" sz="quarter" idx="4"/>
          </p:nvPr>
        </p:nvSpPr>
        <p:spPr bwMode="auto">
          <a:xfrm>
            <a:off x="3498850" y="6381750"/>
            <a:ext cx="2133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000" smtClean="0"/>
            </a:lvl1pPr>
          </a:lstStyle>
          <a:p>
            <a:pPr fontAlgn="base">
              <a:spcBef>
                <a:spcPct val="0"/>
              </a:spcBef>
              <a:spcAft>
                <a:spcPct val="0"/>
              </a:spcAft>
              <a:defRPr/>
            </a:pPr>
            <a:fld id="{90015C3F-237B-4601-90BF-1F966B83E050}" type="slidenum">
              <a:rPr lang="en-US" b="1" smtClean="0">
                <a:solidFill>
                  <a:srgbClr val="000000"/>
                </a:solidFill>
              </a:rPr>
              <a:pPr fontAlgn="base">
                <a:spcBef>
                  <a:spcPct val="0"/>
                </a:spcBef>
                <a:spcAft>
                  <a:spcPct val="0"/>
                </a:spcAft>
                <a:defRPr/>
              </a:pPr>
              <a:t>‹#›</a:t>
            </a:fld>
            <a:endParaRPr lang="en-US" b="1" dirty="0">
              <a:solidFill>
                <a:srgbClr val="000000"/>
              </a:solidFill>
            </a:endParaRPr>
          </a:p>
        </p:txBody>
      </p:sp>
      <p:pic>
        <p:nvPicPr>
          <p:cNvPr id="5125" name="Picture 5" descr="USACE_logo"/>
          <p:cNvPicPr>
            <a:picLocks noChangeAspect="1" noChangeArrowheads="1"/>
          </p:cNvPicPr>
          <p:nvPr/>
        </p:nvPicPr>
        <p:blipFill>
          <a:blip r:embed="rId14" cstate="print"/>
          <a:srcRect/>
          <a:stretch>
            <a:fillRect/>
          </a:stretch>
        </p:blipFill>
        <p:spPr bwMode="auto">
          <a:xfrm>
            <a:off x="8004175" y="5715000"/>
            <a:ext cx="758825" cy="519113"/>
          </a:xfrm>
          <a:prstGeom prst="rect">
            <a:avLst/>
          </a:prstGeom>
          <a:noFill/>
          <a:ln w="9525">
            <a:noFill/>
            <a:miter lim="800000"/>
            <a:headEnd/>
            <a:tailEnd/>
          </a:ln>
        </p:spPr>
      </p:pic>
      <p:sp>
        <p:nvSpPr>
          <p:cNvPr id="2800646" name="Text Box 6"/>
          <p:cNvSpPr txBox="1">
            <a:spLocks noChangeArrowheads="1"/>
          </p:cNvSpPr>
          <p:nvPr/>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400" b="1">
                <a:solidFill>
                  <a:srgbClr val="000000"/>
                </a:solidFill>
              </a:rPr>
              <a:t>BUILDING STRONG</a:t>
            </a:r>
            <a:r>
              <a:rPr lang="en-US" sz="1400" b="1" baseline="-25000">
                <a:solidFill>
                  <a:srgbClr val="000000"/>
                </a:solidFill>
              </a:rPr>
              <a:t>®</a:t>
            </a:r>
          </a:p>
        </p:txBody>
      </p:sp>
      <p:sp>
        <p:nvSpPr>
          <p:cNvPr id="2800647" name="Line 7"/>
          <p:cNvSpPr>
            <a:spLocks noChangeShapeType="1"/>
          </p:cNvSpPr>
          <p:nvPr/>
        </p:nvSpPr>
        <p:spPr bwMode="auto">
          <a:xfrm flipH="1">
            <a:off x="457200" y="6324600"/>
            <a:ext cx="82296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b="1">
              <a:solidFill>
                <a:srgbClr val="000000"/>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b2tfhews\Desktop\IHNC 6 25 11.jpg"/>
          <p:cNvPicPr>
            <a:picLocks noChangeAspect="1" noChangeArrowheads="1"/>
          </p:cNvPicPr>
          <p:nvPr userDrawn="1"/>
        </p:nvPicPr>
        <p:blipFill>
          <a:blip r:embed="rId13" cstate="print"/>
          <a:srcRect l="10701" t="2099" r="6927" b="22437"/>
          <a:stretch>
            <a:fillRect/>
          </a:stretch>
        </p:blipFill>
        <p:spPr bwMode="auto">
          <a:xfrm>
            <a:off x="3981796" y="4729942"/>
            <a:ext cx="5162205" cy="2128058"/>
          </a:xfrm>
          <a:prstGeom prst="rect">
            <a:avLst/>
          </a:prstGeom>
          <a:noFill/>
        </p:spPr>
      </p:pic>
      <p:pic>
        <p:nvPicPr>
          <p:cNvPr id="11" name="Picture 10" descr="\\mvd\mvn\TFHope\PHOTOS\West Closure Complex Photos\June 2011\IMG_9610.JPG"/>
          <p:cNvPicPr>
            <a:picLocks noChangeAspect="1" noChangeArrowheads="1"/>
          </p:cNvPicPr>
          <p:nvPr userDrawn="1"/>
        </p:nvPicPr>
        <p:blipFill>
          <a:blip r:embed="rId14" cstate="print"/>
          <a:srcRect l="18300" t="19889" r="17799" b="18077"/>
          <a:stretch>
            <a:fillRect/>
          </a:stretch>
        </p:blipFill>
        <p:spPr bwMode="auto">
          <a:xfrm>
            <a:off x="4328719" y="1564650"/>
            <a:ext cx="4815281" cy="3116408"/>
          </a:xfrm>
          <a:prstGeom prst="rect">
            <a:avLst/>
          </a:prstGeom>
          <a:noFill/>
        </p:spPr>
      </p:pic>
      <p:pic>
        <p:nvPicPr>
          <p:cNvPr id="4100" name="Picture 4" descr="ppt_camo_bkgrnd-03"/>
          <p:cNvPicPr>
            <a:picLocks noChangeAspect="1" noChangeArrowheads="1"/>
          </p:cNvPicPr>
          <p:nvPr/>
        </p:nvPicPr>
        <p:blipFill>
          <a:blip r:embed="rId15" cstate="print"/>
          <a:srcRect/>
          <a:stretch>
            <a:fillRect/>
          </a:stretch>
        </p:blipFill>
        <p:spPr bwMode="auto">
          <a:xfrm>
            <a:off x="0" y="0"/>
            <a:ext cx="9144000" cy="6861175"/>
          </a:xfrm>
          <a:prstGeom prst="rect">
            <a:avLst/>
          </a:prstGeom>
          <a:noFill/>
          <a:ln w="9525">
            <a:noFill/>
            <a:miter lim="800000"/>
            <a:headEnd/>
            <a:tailEnd/>
          </a:ln>
        </p:spPr>
      </p:pic>
      <p:pic>
        <p:nvPicPr>
          <p:cNvPr id="4101" name="Picture 6" descr="USACE_logo"/>
          <p:cNvPicPr>
            <a:picLocks noChangeAspect="1" noChangeArrowheads="1"/>
          </p:cNvPicPr>
          <p:nvPr/>
        </p:nvPicPr>
        <p:blipFill>
          <a:blip r:embed="rId16" cstate="print"/>
          <a:srcRect/>
          <a:stretch>
            <a:fillRect/>
          </a:stretch>
        </p:blipFill>
        <p:spPr bwMode="auto">
          <a:xfrm>
            <a:off x="228600" y="5081588"/>
            <a:ext cx="1371600" cy="938212"/>
          </a:xfrm>
          <a:prstGeom prst="rect">
            <a:avLst/>
          </a:prstGeom>
          <a:noFill/>
          <a:ln w="9525">
            <a:noFill/>
            <a:miter lim="800000"/>
            <a:headEnd/>
            <a:tailEnd/>
          </a:ln>
        </p:spPr>
      </p:pic>
      <p:sp>
        <p:nvSpPr>
          <p:cNvPr id="4102" name="Rectangle 7"/>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PRESENTATION TITLE</a:t>
            </a:r>
          </a:p>
        </p:txBody>
      </p:sp>
      <p:sp>
        <p:nvSpPr>
          <p:cNvPr id="2798600" name="Text Box 8"/>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200" b="1">
                <a:solidFill>
                  <a:srgbClr val="000000"/>
                </a:solidFill>
              </a:rPr>
              <a:t>US Army Corps of Engineers</a:t>
            </a:r>
          </a:p>
          <a:p>
            <a:pPr fontAlgn="base">
              <a:spcBef>
                <a:spcPct val="0"/>
              </a:spcBef>
              <a:spcAft>
                <a:spcPct val="0"/>
              </a:spcAft>
              <a:defRPr/>
            </a:pPr>
            <a:r>
              <a:rPr lang="en-US" b="1">
                <a:solidFill>
                  <a:srgbClr val="000000"/>
                </a:solidFill>
              </a:rPr>
              <a:t>BUILDING STRONG</a:t>
            </a:r>
            <a:r>
              <a:rPr lang="en-US" sz="1400" b="1" baseline="-25000">
                <a:solidFill>
                  <a:srgbClr val="000000"/>
                </a:solidFill>
              </a:rPr>
              <a:t>®</a:t>
            </a:r>
          </a:p>
        </p:txBody>
      </p:sp>
      <p:sp>
        <p:nvSpPr>
          <p:cNvPr id="2798601" name="Line 9"/>
          <p:cNvSpPr>
            <a:spLocks noChangeShapeType="1"/>
          </p:cNvSpPr>
          <p:nvPr/>
        </p:nvSpPr>
        <p:spPr bwMode="auto">
          <a:xfrm>
            <a:off x="4441825" y="4692650"/>
            <a:ext cx="4699000" cy="0"/>
          </a:xfrm>
          <a:prstGeom prst="line">
            <a:avLst/>
          </a:prstGeom>
          <a:noFill/>
          <a:ln w="63500">
            <a:solidFill>
              <a:schemeClr val="bg1"/>
            </a:solidFill>
            <a:round/>
            <a:headEnd/>
            <a:tailEnd/>
          </a:ln>
          <a:effectLst/>
        </p:spPr>
        <p:txBody>
          <a:bodyPr/>
          <a:lstStyle/>
          <a:p>
            <a:pPr fontAlgn="base">
              <a:spcBef>
                <a:spcPct val="0"/>
              </a:spcBef>
              <a:spcAft>
                <a:spcPct val="0"/>
              </a:spcAft>
              <a:defRPr/>
            </a:pPr>
            <a:endParaRPr lang="en-US" b="1">
              <a:solidFill>
                <a:srgbClr val="000000"/>
              </a:solidFill>
            </a:endParaRPr>
          </a:p>
        </p:txBody>
      </p:sp>
      <p:pic>
        <p:nvPicPr>
          <p:cNvPr id="4105" name="Picture 5" descr="white_curve"/>
          <p:cNvPicPr>
            <a:picLocks noChangeAspect="1" noChangeArrowheads="1"/>
          </p:cNvPicPr>
          <p:nvPr/>
        </p:nvPicPr>
        <p:blipFill>
          <a:blip r:embed="rId17" cstate="print"/>
          <a:srcRect/>
          <a:stretch>
            <a:fillRect/>
          </a:stretch>
        </p:blipFill>
        <p:spPr bwMode="auto">
          <a:xfrm>
            <a:off x="3971925" y="1571625"/>
            <a:ext cx="5172075" cy="5286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bwMode="auto">
          <a:xfrm>
            <a:off x="457200" y="274638"/>
            <a:ext cx="8229600" cy="814387"/>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95011" name="Rectangle 3"/>
          <p:cNvSpPr>
            <a:spLocks noGrp="1" noChangeArrowheads="1"/>
          </p:cNvSpPr>
          <p:nvPr>
            <p:ph type="body" idx="1"/>
          </p:nvPr>
        </p:nvSpPr>
        <p:spPr bwMode="auto">
          <a:xfrm>
            <a:off x="457200" y="1287463"/>
            <a:ext cx="8229600" cy="485775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1195012" name="Rectangle 4"/>
          <p:cNvSpPr>
            <a:spLocks noGrp="1" noChangeArrowheads="1"/>
          </p:cNvSpPr>
          <p:nvPr>
            <p:ph type="sldNum" sz="quarter" idx="4"/>
          </p:nvPr>
        </p:nvSpPr>
        <p:spPr bwMode="auto">
          <a:xfrm>
            <a:off x="3498850" y="6381750"/>
            <a:ext cx="2133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000" b="1"/>
            </a:lvl1pPr>
          </a:lstStyle>
          <a:p>
            <a:pPr fontAlgn="base">
              <a:spcBef>
                <a:spcPct val="0"/>
              </a:spcBef>
              <a:spcAft>
                <a:spcPct val="0"/>
              </a:spcAft>
              <a:defRPr/>
            </a:pPr>
            <a:fld id="{B8ACA285-F5B4-4A6B-8060-ED1E00C38AC6}" type="slidenum">
              <a:rPr lang="en-US" smtClean="0">
                <a:solidFill>
                  <a:srgbClr val="000000"/>
                </a:solidFill>
              </a:rPr>
              <a:pPr fontAlgn="base">
                <a:spcBef>
                  <a:spcPct val="0"/>
                </a:spcBef>
                <a:spcAft>
                  <a:spcPct val="0"/>
                </a:spcAft>
                <a:defRPr/>
              </a:pPr>
              <a:t>‹#›</a:t>
            </a:fld>
            <a:endParaRPr lang="en-US">
              <a:solidFill>
                <a:srgbClr val="000000"/>
              </a:solidFill>
            </a:endParaRPr>
          </a:p>
        </p:txBody>
      </p:sp>
      <p:pic>
        <p:nvPicPr>
          <p:cNvPr id="6149" name="Picture 5" descr="USACE_logo"/>
          <p:cNvPicPr>
            <a:picLocks noChangeAspect="1" noChangeArrowheads="1"/>
          </p:cNvPicPr>
          <p:nvPr/>
        </p:nvPicPr>
        <p:blipFill>
          <a:blip r:embed="rId14" cstate="print"/>
          <a:srcRect/>
          <a:stretch>
            <a:fillRect/>
          </a:stretch>
        </p:blipFill>
        <p:spPr bwMode="auto">
          <a:xfrm>
            <a:off x="8004175" y="5715000"/>
            <a:ext cx="758825" cy="519113"/>
          </a:xfrm>
          <a:prstGeom prst="rect">
            <a:avLst/>
          </a:prstGeom>
          <a:noFill/>
          <a:ln w="9525">
            <a:noFill/>
            <a:miter lim="800000"/>
            <a:headEnd/>
            <a:tailEnd/>
          </a:ln>
        </p:spPr>
      </p:pic>
      <p:sp>
        <p:nvSpPr>
          <p:cNvPr id="1195014" name="Text Box 6"/>
          <p:cNvSpPr txBox="1">
            <a:spLocks noChangeArrowheads="1"/>
          </p:cNvSpPr>
          <p:nvPr/>
        </p:nvSpPr>
        <p:spPr bwMode="auto">
          <a:xfrm>
            <a:off x="6223000" y="6416675"/>
            <a:ext cx="2606675" cy="212725"/>
          </a:xfrm>
          <a:prstGeom prst="rect">
            <a:avLst/>
          </a:prstGeom>
          <a:noFill/>
          <a:ln w="9525">
            <a:noFill/>
            <a:miter lim="800000"/>
            <a:headEnd/>
            <a:tailEnd/>
          </a:ln>
          <a:effectLst>
            <a:outerShdw dist="17961" dir="2700000" algn="ctr" rotWithShape="0">
              <a:schemeClr val="tx1"/>
            </a:outerShdw>
          </a:effectLst>
        </p:spPr>
        <p:txBody>
          <a:bodyPr lIns="0" tIns="0" rIns="0" bIns="0">
            <a:spAutoFit/>
          </a:bodyPr>
          <a:lstStyle/>
          <a:p>
            <a:pPr algn="r" fontAlgn="base">
              <a:spcBef>
                <a:spcPct val="0"/>
              </a:spcBef>
              <a:spcAft>
                <a:spcPct val="0"/>
              </a:spcAft>
              <a:defRPr/>
            </a:pPr>
            <a:r>
              <a:rPr lang="en-US" sz="1400" b="1">
                <a:solidFill>
                  <a:srgbClr val="FFFFCC"/>
                </a:solidFill>
              </a:rPr>
              <a:t>BUILDING STRONG</a:t>
            </a:r>
            <a:r>
              <a:rPr lang="en-US" sz="1400" b="1" baseline="-25000">
                <a:solidFill>
                  <a:srgbClr val="FFFFCC"/>
                </a:solidFill>
              </a:rPr>
              <a:t>®</a:t>
            </a:r>
          </a:p>
        </p:txBody>
      </p:sp>
      <p:sp>
        <p:nvSpPr>
          <p:cNvPr id="1195015" name="Line 7"/>
          <p:cNvSpPr>
            <a:spLocks noChangeShapeType="1"/>
          </p:cNvSpPr>
          <p:nvPr/>
        </p:nvSpPr>
        <p:spPr bwMode="auto">
          <a:xfrm flipH="1">
            <a:off x="457200" y="6324600"/>
            <a:ext cx="8229600" cy="0"/>
          </a:xfrm>
          <a:prstGeom prst="line">
            <a:avLst/>
          </a:prstGeom>
          <a:noFill/>
          <a:ln w="9525">
            <a:solidFill>
              <a:srgbClr val="FFFFCC"/>
            </a:solidFill>
            <a:round/>
            <a:headEnd/>
            <a:tailEnd/>
          </a:ln>
          <a:effectLst/>
        </p:spPr>
        <p:txBody>
          <a:bodyPr/>
          <a:lstStyle/>
          <a:p>
            <a:pPr fontAlgn="base">
              <a:spcBef>
                <a:spcPct val="0"/>
              </a:spcBef>
              <a:spcAft>
                <a:spcPct val="0"/>
              </a:spcAft>
              <a:defRPr/>
            </a:pPr>
            <a:endParaRPr lang="en-US" sz="1200">
              <a:solidFill>
                <a:srgbClr val="000000"/>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Arial" charset="0"/>
        </a:defRPr>
      </a:lvl2pPr>
      <a:lvl3pPr algn="ctr" rtl="0" eaLnBrk="0" fontAlgn="base" hangingPunct="0">
        <a:spcBef>
          <a:spcPct val="0"/>
        </a:spcBef>
        <a:spcAft>
          <a:spcPct val="0"/>
        </a:spcAft>
        <a:defRPr sz="3600" b="1">
          <a:solidFill>
            <a:srgbClr val="FFFF00"/>
          </a:solidFill>
          <a:latin typeface="Arial" charset="0"/>
        </a:defRPr>
      </a:lvl3pPr>
      <a:lvl4pPr algn="ctr" rtl="0" eaLnBrk="0" fontAlgn="base" hangingPunct="0">
        <a:spcBef>
          <a:spcPct val="0"/>
        </a:spcBef>
        <a:spcAft>
          <a:spcPct val="0"/>
        </a:spcAft>
        <a:defRPr sz="3600" b="1">
          <a:solidFill>
            <a:srgbClr val="FFFF00"/>
          </a:solidFill>
          <a:latin typeface="Arial" charset="0"/>
        </a:defRPr>
      </a:lvl4pPr>
      <a:lvl5pPr algn="ctr" rtl="0" eaLnBrk="0" fontAlgn="base" hangingPunct="0">
        <a:spcBef>
          <a:spcPct val="0"/>
        </a:spcBef>
        <a:spcAft>
          <a:spcPct val="0"/>
        </a:spcAft>
        <a:defRPr sz="3600" b="1">
          <a:solidFill>
            <a:srgbClr val="FFFF00"/>
          </a:solidFill>
          <a:latin typeface="Arial" charset="0"/>
        </a:defRPr>
      </a:lvl5pPr>
      <a:lvl6pPr marL="457200" algn="ctr" rtl="0" fontAlgn="base">
        <a:spcBef>
          <a:spcPct val="0"/>
        </a:spcBef>
        <a:spcAft>
          <a:spcPct val="0"/>
        </a:spcAft>
        <a:defRPr sz="3600" b="1">
          <a:solidFill>
            <a:srgbClr val="FFFF00"/>
          </a:solidFill>
          <a:latin typeface="Arial" charset="0"/>
        </a:defRPr>
      </a:lvl6pPr>
      <a:lvl7pPr marL="914400" algn="ctr" rtl="0" fontAlgn="base">
        <a:spcBef>
          <a:spcPct val="0"/>
        </a:spcBef>
        <a:spcAft>
          <a:spcPct val="0"/>
        </a:spcAft>
        <a:defRPr sz="3600" b="1">
          <a:solidFill>
            <a:srgbClr val="FFFF00"/>
          </a:solidFill>
          <a:latin typeface="Arial" charset="0"/>
        </a:defRPr>
      </a:lvl7pPr>
      <a:lvl8pPr marL="1371600" algn="ctr" rtl="0" fontAlgn="base">
        <a:spcBef>
          <a:spcPct val="0"/>
        </a:spcBef>
        <a:spcAft>
          <a:spcPct val="0"/>
        </a:spcAft>
        <a:defRPr sz="3600" b="1">
          <a:solidFill>
            <a:srgbClr val="FFFF00"/>
          </a:solidFill>
          <a:latin typeface="Arial" charset="0"/>
        </a:defRPr>
      </a:lvl8pPr>
      <a:lvl9pPr marL="1828800" algn="ctr" rtl="0" fontAlgn="base">
        <a:spcBef>
          <a:spcPct val="0"/>
        </a:spcBef>
        <a:spcAft>
          <a:spcPct val="0"/>
        </a:spcAft>
        <a:defRPr sz="3600" b="1">
          <a:solidFill>
            <a:srgbClr val="FFFF00"/>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rgbClr val="FFFFCC"/>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400">
          <a:solidFill>
            <a:srgbClr val="FFFFCC"/>
          </a:solidFill>
          <a:latin typeface="+mn-lt"/>
        </a:defRPr>
      </a:lvl2pPr>
      <a:lvl3pPr marL="1143000" indent="-228600" algn="l" rtl="0" eaLnBrk="0" fontAlgn="base" hangingPunct="0">
        <a:spcBef>
          <a:spcPct val="20000"/>
        </a:spcBef>
        <a:spcAft>
          <a:spcPct val="0"/>
        </a:spcAft>
        <a:buChar char="•"/>
        <a:defRPr sz="2000">
          <a:solidFill>
            <a:srgbClr val="FFFFCC"/>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rgbClr val="FFFFCC"/>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rgbClr val="FFFFCC"/>
          </a:solidFill>
          <a:latin typeface="+mn-lt"/>
        </a:defRPr>
      </a:lvl5pPr>
      <a:lvl6pPr marL="2514600" indent="-228600" algn="l" rtl="0" fontAlgn="base">
        <a:spcBef>
          <a:spcPct val="20000"/>
        </a:spcBef>
        <a:spcAft>
          <a:spcPct val="0"/>
        </a:spcAft>
        <a:buSzPct val="50000"/>
        <a:buFont typeface="Wingdings" pitchFamily="2" charset="2"/>
        <a:buChar char="¡"/>
        <a:defRPr>
          <a:solidFill>
            <a:srgbClr val="FFFFCC"/>
          </a:solidFill>
          <a:latin typeface="+mn-lt"/>
        </a:defRPr>
      </a:lvl6pPr>
      <a:lvl7pPr marL="2971800" indent="-228600" algn="l" rtl="0" fontAlgn="base">
        <a:spcBef>
          <a:spcPct val="20000"/>
        </a:spcBef>
        <a:spcAft>
          <a:spcPct val="0"/>
        </a:spcAft>
        <a:buSzPct val="50000"/>
        <a:buFont typeface="Wingdings" pitchFamily="2" charset="2"/>
        <a:buChar char="¡"/>
        <a:defRPr>
          <a:solidFill>
            <a:srgbClr val="FFFFCC"/>
          </a:solidFill>
          <a:latin typeface="+mn-lt"/>
        </a:defRPr>
      </a:lvl7pPr>
      <a:lvl8pPr marL="3429000" indent="-228600" algn="l" rtl="0" fontAlgn="base">
        <a:spcBef>
          <a:spcPct val="20000"/>
        </a:spcBef>
        <a:spcAft>
          <a:spcPct val="0"/>
        </a:spcAft>
        <a:buSzPct val="50000"/>
        <a:buFont typeface="Wingdings" pitchFamily="2" charset="2"/>
        <a:buChar char="¡"/>
        <a:defRPr>
          <a:solidFill>
            <a:srgbClr val="FFFFCC"/>
          </a:solidFill>
          <a:latin typeface="+mn-lt"/>
        </a:defRPr>
      </a:lvl8pPr>
      <a:lvl9pPr marL="3886200" indent="-228600" algn="l" rtl="0" fontAlgn="base">
        <a:spcBef>
          <a:spcPct val="20000"/>
        </a:spcBef>
        <a:spcAft>
          <a:spcPct val="0"/>
        </a:spcAft>
        <a:buSzPct val="50000"/>
        <a:buFont typeface="Wingdings" pitchFamily="2" charset="2"/>
        <a:buChar char="¡"/>
        <a:defRPr>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coast1"/>
          <p:cNvPicPr>
            <a:picLocks noChangeAspect="1" noChangeArrowheads="1"/>
          </p:cNvPicPr>
          <p:nvPr userDrawn="1"/>
        </p:nvPicPr>
        <p:blipFill>
          <a:blip r:embed="rId14" cstate="print"/>
          <a:srcRect/>
          <a:stretch>
            <a:fillRect/>
          </a:stretch>
        </p:blipFill>
        <p:spPr bwMode="auto">
          <a:xfrm>
            <a:off x="5340350" y="1646238"/>
            <a:ext cx="3800475" cy="1889125"/>
          </a:xfrm>
          <a:prstGeom prst="rect">
            <a:avLst/>
          </a:prstGeom>
          <a:noFill/>
          <a:ln w="9525">
            <a:noFill/>
            <a:miter lim="800000"/>
            <a:headEnd/>
            <a:tailEnd/>
          </a:ln>
        </p:spPr>
      </p:pic>
      <p:pic>
        <p:nvPicPr>
          <p:cNvPr id="3075" name="Picture 3" descr="coast3"/>
          <p:cNvPicPr>
            <a:picLocks noChangeAspect="1" noChangeArrowheads="1"/>
          </p:cNvPicPr>
          <p:nvPr userDrawn="1"/>
        </p:nvPicPr>
        <p:blipFill>
          <a:blip r:embed="rId15" cstate="print"/>
          <a:srcRect/>
          <a:stretch>
            <a:fillRect/>
          </a:stretch>
        </p:blipFill>
        <p:spPr bwMode="auto">
          <a:xfrm>
            <a:off x="3878263" y="3375025"/>
            <a:ext cx="5265737" cy="3490913"/>
          </a:xfrm>
          <a:prstGeom prst="rect">
            <a:avLst/>
          </a:prstGeom>
          <a:noFill/>
          <a:ln w="9525">
            <a:noFill/>
            <a:miter lim="800000"/>
            <a:headEnd/>
            <a:tailEnd/>
          </a:ln>
        </p:spPr>
      </p:pic>
      <p:pic>
        <p:nvPicPr>
          <p:cNvPr id="3076" name="Picture 4" descr="ppt_camo_bkgrnd-03"/>
          <p:cNvPicPr>
            <a:picLocks noChangeAspect="1" noChangeArrowheads="1"/>
          </p:cNvPicPr>
          <p:nvPr userDrawn="1"/>
        </p:nvPicPr>
        <p:blipFill>
          <a:blip r:embed="rId16" cstate="print"/>
          <a:srcRect/>
          <a:stretch>
            <a:fillRect/>
          </a:stretch>
        </p:blipFill>
        <p:spPr bwMode="auto">
          <a:xfrm>
            <a:off x="0" y="0"/>
            <a:ext cx="9144000" cy="6861175"/>
          </a:xfrm>
          <a:prstGeom prst="rect">
            <a:avLst/>
          </a:prstGeom>
          <a:noFill/>
          <a:ln w="9525">
            <a:noFill/>
            <a:miter lim="800000"/>
            <a:headEnd/>
            <a:tailEnd/>
          </a:ln>
        </p:spPr>
      </p:pic>
      <p:pic>
        <p:nvPicPr>
          <p:cNvPr id="3077" name="Picture 5" descr="white_curve"/>
          <p:cNvPicPr>
            <a:picLocks noChangeAspect="1" noChangeArrowheads="1"/>
          </p:cNvPicPr>
          <p:nvPr userDrawn="1"/>
        </p:nvPicPr>
        <p:blipFill>
          <a:blip r:embed="rId17" cstate="print"/>
          <a:srcRect/>
          <a:stretch>
            <a:fillRect/>
          </a:stretch>
        </p:blipFill>
        <p:spPr bwMode="auto">
          <a:xfrm>
            <a:off x="3971925" y="1571625"/>
            <a:ext cx="5172075" cy="5286375"/>
          </a:xfrm>
          <a:prstGeom prst="rect">
            <a:avLst/>
          </a:prstGeom>
          <a:noFill/>
          <a:ln w="9525">
            <a:noFill/>
            <a:miter lim="800000"/>
            <a:headEnd/>
            <a:tailEnd/>
          </a:ln>
        </p:spPr>
      </p:pic>
      <p:pic>
        <p:nvPicPr>
          <p:cNvPr id="3078" name="Picture 6" descr="USACE_logo"/>
          <p:cNvPicPr>
            <a:picLocks noChangeAspect="1" noChangeArrowheads="1"/>
          </p:cNvPicPr>
          <p:nvPr/>
        </p:nvPicPr>
        <p:blipFill>
          <a:blip r:embed="rId18" cstate="print"/>
          <a:srcRect/>
          <a:stretch>
            <a:fillRect/>
          </a:stretch>
        </p:blipFill>
        <p:spPr bwMode="auto">
          <a:xfrm>
            <a:off x="228600" y="5081588"/>
            <a:ext cx="1371600" cy="938212"/>
          </a:xfrm>
          <a:prstGeom prst="rect">
            <a:avLst/>
          </a:prstGeom>
          <a:noFill/>
          <a:ln w="9525">
            <a:noFill/>
            <a:miter lim="800000"/>
            <a:headEnd/>
            <a:tailEnd/>
          </a:ln>
        </p:spPr>
      </p:pic>
      <p:sp>
        <p:nvSpPr>
          <p:cNvPr id="2055" name="Line 7"/>
          <p:cNvSpPr>
            <a:spLocks noChangeShapeType="1"/>
          </p:cNvSpPr>
          <p:nvPr/>
        </p:nvSpPr>
        <p:spPr bwMode="auto">
          <a:xfrm>
            <a:off x="5334000" y="3352800"/>
            <a:ext cx="3810000" cy="0"/>
          </a:xfrm>
          <a:prstGeom prst="line">
            <a:avLst/>
          </a:prstGeom>
          <a:noFill/>
          <a:ln w="63500">
            <a:solidFill>
              <a:schemeClr val="bg1"/>
            </a:solidFill>
            <a:round/>
            <a:headEnd/>
            <a:tailEnd/>
          </a:ln>
          <a:effectLst/>
        </p:spPr>
        <p:txBody>
          <a:bodyPr/>
          <a:lstStyle/>
          <a:p>
            <a:pPr fontAlgn="base">
              <a:spcBef>
                <a:spcPct val="0"/>
              </a:spcBef>
              <a:spcAft>
                <a:spcPct val="0"/>
              </a:spcAft>
              <a:defRPr/>
            </a:pPr>
            <a:endParaRPr lang="en-US" b="1">
              <a:solidFill>
                <a:srgbClr val="000000"/>
              </a:solidFill>
            </a:endParaRPr>
          </a:p>
        </p:txBody>
      </p:sp>
      <p:sp>
        <p:nvSpPr>
          <p:cNvPr id="3080" name="Rectangle 8"/>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2057" name="Text Box 9"/>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200" b="1">
                <a:solidFill>
                  <a:srgbClr val="000000"/>
                </a:solidFill>
              </a:rPr>
              <a:t>US Army Corps of Engineers</a:t>
            </a:r>
          </a:p>
          <a:p>
            <a:pPr fontAlgn="base">
              <a:spcBef>
                <a:spcPct val="0"/>
              </a:spcBef>
              <a:spcAft>
                <a:spcPct val="0"/>
              </a:spcAft>
              <a:defRPr/>
            </a:pPr>
            <a:r>
              <a:rPr lang="en-US" b="1">
                <a:solidFill>
                  <a:srgbClr val="000000"/>
                </a:solidFill>
              </a:rPr>
              <a:t>BUILDING STRONG</a:t>
            </a:r>
            <a:r>
              <a:rPr lang="en-US" sz="1400" b="1" baseline="-25000">
                <a:solidFill>
                  <a:srgbClr val="000000"/>
                </a:solidFill>
              </a:rPr>
              <a:t>®</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bwMode="auto">
          <a:xfrm>
            <a:off x="457200" y="274638"/>
            <a:ext cx="8229600" cy="814387"/>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95011" name="Rectangle 3"/>
          <p:cNvSpPr>
            <a:spLocks noGrp="1" noChangeArrowheads="1"/>
          </p:cNvSpPr>
          <p:nvPr>
            <p:ph type="body" idx="1"/>
          </p:nvPr>
        </p:nvSpPr>
        <p:spPr bwMode="auto">
          <a:xfrm>
            <a:off x="457200" y="1287463"/>
            <a:ext cx="8229600" cy="485775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1195012" name="Rectangle 4"/>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lvl1pPr>
          </a:lstStyle>
          <a:p>
            <a:pPr fontAlgn="base">
              <a:spcBef>
                <a:spcPct val="0"/>
              </a:spcBef>
              <a:spcAft>
                <a:spcPct val="0"/>
              </a:spcAft>
            </a:pPr>
            <a:fld id="{B36EA128-2697-43BC-AE3A-14D83454B026}"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1195013" name="Picture 5" descr="USACE_logo"/>
          <p:cNvPicPr>
            <a:picLocks noChangeAspect="1" noChangeArrowheads="1"/>
          </p:cNvPicPr>
          <p:nvPr/>
        </p:nvPicPr>
        <p:blipFill>
          <a:blip r:embed="rId14" cstate="print"/>
          <a:srcRect/>
          <a:stretch>
            <a:fillRect/>
          </a:stretch>
        </p:blipFill>
        <p:spPr bwMode="auto">
          <a:xfrm>
            <a:off x="8004175" y="5715000"/>
            <a:ext cx="758825" cy="519113"/>
          </a:xfrm>
          <a:prstGeom prst="rect">
            <a:avLst/>
          </a:prstGeom>
          <a:noFill/>
        </p:spPr>
      </p:pic>
      <p:sp>
        <p:nvSpPr>
          <p:cNvPr id="1195014" name="Text Box 6"/>
          <p:cNvSpPr txBox="1">
            <a:spLocks noChangeArrowheads="1"/>
          </p:cNvSpPr>
          <p:nvPr/>
        </p:nvSpPr>
        <p:spPr bwMode="auto">
          <a:xfrm>
            <a:off x="6223000" y="6416675"/>
            <a:ext cx="2606675" cy="212725"/>
          </a:xfrm>
          <a:prstGeom prst="rect">
            <a:avLst/>
          </a:prstGeom>
          <a:noFill/>
          <a:ln w="9525">
            <a:noFill/>
            <a:miter lim="800000"/>
            <a:headEnd/>
            <a:tailEnd/>
          </a:ln>
          <a:effectLst>
            <a:outerShdw dist="17961" dir="2700000" algn="ctr" rotWithShape="0">
              <a:schemeClr val="tx1"/>
            </a:outerShdw>
          </a:effectLst>
        </p:spPr>
        <p:txBody>
          <a:bodyPr lIns="0" tIns="0" rIns="0" bIns="0">
            <a:spAutoFit/>
          </a:bodyPr>
          <a:lstStyle/>
          <a:p>
            <a:pPr algn="r" fontAlgn="base">
              <a:spcBef>
                <a:spcPct val="0"/>
              </a:spcBef>
              <a:spcAft>
                <a:spcPct val="0"/>
              </a:spcAft>
            </a:pPr>
            <a:r>
              <a:rPr lang="en-US" sz="1400" b="1" smtClean="0">
                <a:solidFill>
                  <a:srgbClr val="FFFFCC"/>
                </a:solidFill>
              </a:rPr>
              <a:t>BUILDING STRONG</a:t>
            </a:r>
            <a:r>
              <a:rPr lang="en-US" sz="1400" b="1" baseline="-25000" smtClean="0">
                <a:solidFill>
                  <a:srgbClr val="FFFFCC"/>
                </a:solidFill>
              </a:rPr>
              <a:t>®</a:t>
            </a:r>
          </a:p>
        </p:txBody>
      </p:sp>
      <p:sp>
        <p:nvSpPr>
          <p:cNvPr id="1195015" name="Line 7"/>
          <p:cNvSpPr>
            <a:spLocks noChangeShapeType="1"/>
          </p:cNvSpPr>
          <p:nvPr/>
        </p:nvSpPr>
        <p:spPr bwMode="auto">
          <a:xfrm flipH="1">
            <a:off x="457200" y="6324600"/>
            <a:ext cx="8229600" cy="0"/>
          </a:xfrm>
          <a:prstGeom prst="line">
            <a:avLst/>
          </a:prstGeom>
          <a:noFill/>
          <a:ln w="9525">
            <a:solidFill>
              <a:srgbClr val="FFFFCC"/>
            </a:solidFill>
            <a:round/>
            <a:headEnd/>
            <a:tailEnd/>
          </a:ln>
          <a:effectLst/>
        </p:spPr>
        <p:txBody>
          <a:bodyPr/>
          <a:lstStyle/>
          <a:p>
            <a:pPr fontAlgn="base">
              <a:spcBef>
                <a:spcPct val="0"/>
              </a:spcBef>
              <a:spcAft>
                <a:spcPct val="0"/>
              </a:spcAft>
            </a:pPr>
            <a:endParaRPr lang="en-US" sz="12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rtl="0" fontAlgn="base">
        <a:spcBef>
          <a:spcPct val="0"/>
        </a:spcBef>
        <a:spcAft>
          <a:spcPct val="0"/>
        </a:spcAft>
        <a:defRPr sz="3600" b="1">
          <a:solidFill>
            <a:srgbClr val="FFFF00"/>
          </a:solidFill>
          <a:latin typeface="+mj-lt"/>
          <a:ea typeface="+mj-ea"/>
          <a:cs typeface="+mj-cs"/>
        </a:defRPr>
      </a:lvl1pPr>
      <a:lvl2pPr algn="ctr" rtl="0" fontAlgn="base">
        <a:spcBef>
          <a:spcPct val="0"/>
        </a:spcBef>
        <a:spcAft>
          <a:spcPct val="0"/>
        </a:spcAft>
        <a:defRPr sz="3600" b="1">
          <a:solidFill>
            <a:srgbClr val="FFFF00"/>
          </a:solidFill>
          <a:latin typeface="Arial" charset="0"/>
        </a:defRPr>
      </a:lvl2pPr>
      <a:lvl3pPr algn="ctr" rtl="0" fontAlgn="base">
        <a:spcBef>
          <a:spcPct val="0"/>
        </a:spcBef>
        <a:spcAft>
          <a:spcPct val="0"/>
        </a:spcAft>
        <a:defRPr sz="3600" b="1">
          <a:solidFill>
            <a:srgbClr val="FFFF00"/>
          </a:solidFill>
          <a:latin typeface="Arial" charset="0"/>
        </a:defRPr>
      </a:lvl3pPr>
      <a:lvl4pPr algn="ctr" rtl="0" fontAlgn="base">
        <a:spcBef>
          <a:spcPct val="0"/>
        </a:spcBef>
        <a:spcAft>
          <a:spcPct val="0"/>
        </a:spcAft>
        <a:defRPr sz="3600" b="1">
          <a:solidFill>
            <a:srgbClr val="FFFF00"/>
          </a:solidFill>
          <a:latin typeface="Arial" charset="0"/>
        </a:defRPr>
      </a:lvl4pPr>
      <a:lvl5pPr algn="ctr" rtl="0" fontAlgn="base">
        <a:spcBef>
          <a:spcPct val="0"/>
        </a:spcBef>
        <a:spcAft>
          <a:spcPct val="0"/>
        </a:spcAft>
        <a:defRPr sz="3600" b="1">
          <a:solidFill>
            <a:srgbClr val="FFFF00"/>
          </a:solidFill>
          <a:latin typeface="Arial" charset="0"/>
        </a:defRPr>
      </a:lvl5pPr>
      <a:lvl6pPr marL="457200" algn="ctr" rtl="0" fontAlgn="base">
        <a:spcBef>
          <a:spcPct val="0"/>
        </a:spcBef>
        <a:spcAft>
          <a:spcPct val="0"/>
        </a:spcAft>
        <a:defRPr sz="3600" b="1">
          <a:solidFill>
            <a:srgbClr val="FFFF00"/>
          </a:solidFill>
          <a:latin typeface="Arial" charset="0"/>
        </a:defRPr>
      </a:lvl6pPr>
      <a:lvl7pPr marL="914400" algn="ctr" rtl="0" fontAlgn="base">
        <a:spcBef>
          <a:spcPct val="0"/>
        </a:spcBef>
        <a:spcAft>
          <a:spcPct val="0"/>
        </a:spcAft>
        <a:defRPr sz="3600" b="1">
          <a:solidFill>
            <a:srgbClr val="FFFF00"/>
          </a:solidFill>
          <a:latin typeface="Arial" charset="0"/>
        </a:defRPr>
      </a:lvl7pPr>
      <a:lvl8pPr marL="1371600" algn="ctr" rtl="0" fontAlgn="base">
        <a:spcBef>
          <a:spcPct val="0"/>
        </a:spcBef>
        <a:spcAft>
          <a:spcPct val="0"/>
        </a:spcAft>
        <a:defRPr sz="3600" b="1">
          <a:solidFill>
            <a:srgbClr val="FFFF00"/>
          </a:solidFill>
          <a:latin typeface="Arial" charset="0"/>
        </a:defRPr>
      </a:lvl8pPr>
      <a:lvl9pPr marL="1828800" algn="ctr" rtl="0" fontAlgn="base">
        <a:spcBef>
          <a:spcPct val="0"/>
        </a:spcBef>
        <a:spcAft>
          <a:spcPct val="0"/>
        </a:spcAft>
        <a:defRPr sz="3600" b="1">
          <a:solidFill>
            <a:srgbClr val="FFFF00"/>
          </a:solidFill>
          <a:latin typeface="Arial" charset="0"/>
        </a:defRPr>
      </a:lvl9pPr>
    </p:titleStyle>
    <p:bodyStyle>
      <a:lvl1pPr marL="342900" indent="-342900" algn="l" rtl="0" fontAlgn="base">
        <a:spcBef>
          <a:spcPct val="20000"/>
        </a:spcBef>
        <a:spcAft>
          <a:spcPct val="0"/>
        </a:spcAft>
        <a:buFont typeface="Wingdings" pitchFamily="2" charset="2"/>
        <a:buChar char="§"/>
        <a:defRPr sz="2800">
          <a:solidFill>
            <a:srgbClr val="FFFFCC"/>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rgbClr val="FFFFCC"/>
          </a:solidFill>
          <a:latin typeface="+mn-lt"/>
        </a:defRPr>
      </a:lvl2pPr>
      <a:lvl3pPr marL="1143000" indent="-228600" algn="l" rtl="0" fontAlgn="base">
        <a:spcBef>
          <a:spcPct val="20000"/>
        </a:spcBef>
        <a:spcAft>
          <a:spcPct val="0"/>
        </a:spcAft>
        <a:buChar char="•"/>
        <a:defRPr sz="2000">
          <a:solidFill>
            <a:srgbClr val="FFFFCC"/>
          </a:solidFill>
          <a:latin typeface="+mn-lt"/>
        </a:defRPr>
      </a:lvl3pPr>
      <a:lvl4pPr marL="1600200" indent="-228600" algn="l" rtl="0" fontAlgn="base">
        <a:spcBef>
          <a:spcPct val="20000"/>
        </a:spcBef>
        <a:spcAft>
          <a:spcPct val="0"/>
        </a:spcAft>
        <a:buSzPct val="75000"/>
        <a:buFont typeface="Wingdings 3" pitchFamily="18" charset="2"/>
        <a:buChar char="w"/>
        <a:defRPr>
          <a:solidFill>
            <a:srgbClr val="FFFFCC"/>
          </a:solidFill>
          <a:latin typeface="+mn-lt"/>
        </a:defRPr>
      </a:lvl4pPr>
      <a:lvl5pPr marL="2057400" indent="-228600" algn="l" rtl="0" fontAlgn="base">
        <a:spcBef>
          <a:spcPct val="20000"/>
        </a:spcBef>
        <a:spcAft>
          <a:spcPct val="0"/>
        </a:spcAft>
        <a:buSzPct val="50000"/>
        <a:buFont typeface="Wingdings" pitchFamily="2" charset="2"/>
        <a:buChar char="¡"/>
        <a:defRPr>
          <a:solidFill>
            <a:srgbClr val="FFFFCC"/>
          </a:solidFill>
          <a:latin typeface="+mn-lt"/>
        </a:defRPr>
      </a:lvl5pPr>
      <a:lvl6pPr marL="2514600" indent="-228600" algn="l" rtl="0" fontAlgn="base">
        <a:spcBef>
          <a:spcPct val="20000"/>
        </a:spcBef>
        <a:spcAft>
          <a:spcPct val="0"/>
        </a:spcAft>
        <a:buSzPct val="50000"/>
        <a:buFont typeface="Wingdings" pitchFamily="2" charset="2"/>
        <a:buChar char="¡"/>
        <a:defRPr>
          <a:solidFill>
            <a:srgbClr val="FFFFCC"/>
          </a:solidFill>
          <a:latin typeface="+mn-lt"/>
        </a:defRPr>
      </a:lvl6pPr>
      <a:lvl7pPr marL="2971800" indent="-228600" algn="l" rtl="0" fontAlgn="base">
        <a:spcBef>
          <a:spcPct val="20000"/>
        </a:spcBef>
        <a:spcAft>
          <a:spcPct val="0"/>
        </a:spcAft>
        <a:buSzPct val="50000"/>
        <a:buFont typeface="Wingdings" pitchFamily="2" charset="2"/>
        <a:buChar char="¡"/>
        <a:defRPr>
          <a:solidFill>
            <a:srgbClr val="FFFFCC"/>
          </a:solidFill>
          <a:latin typeface="+mn-lt"/>
        </a:defRPr>
      </a:lvl7pPr>
      <a:lvl8pPr marL="3429000" indent="-228600" algn="l" rtl="0" fontAlgn="base">
        <a:spcBef>
          <a:spcPct val="20000"/>
        </a:spcBef>
        <a:spcAft>
          <a:spcPct val="0"/>
        </a:spcAft>
        <a:buSzPct val="50000"/>
        <a:buFont typeface="Wingdings" pitchFamily="2" charset="2"/>
        <a:buChar char="¡"/>
        <a:defRPr>
          <a:solidFill>
            <a:srgbClr val="FFFFCC"/>
          </a:solidFill>
          <a:latin typeface="+mn-lt"/>
        </a:defRPr>
      </a:lvl8pPr>
      <a:lvl9pPr marL="3886200" indent="-228600" algn="l" rtl="0" fontAlgn="base">
        <a:spcBef>
          <a:spcPct val="20000"/>
        </a:spcBef>
        <a:spcAft>
          <a:spcPct val="0"/>
        </a:spcAft>
        <a:buSzPct val="50000"/>
        <a:buFont typeface="Wingdings" pitchFamily="2" charset="2"/>
        <a:buChar char="¡"/>
        <a:defRPr>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99106" name="Rectangle 2"/>
          <p:cNvSpPr>
            <a:spLocks noGrp="1" noChangeArrowheads="1"/>
          </p:cNvSpPr>
          <p:nvPr>
            <p:ph type="title"/>
          </p:nvPr>
        </p:nvSpPr>
        <p:spPr bwMode="auto">
          <a:xfrm>
            <a:off x="457200" y="274638"/>
            <a:ext cx="8229600" cy="814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99107" name="Rectangle 3"/>
          <p:cNvSpPr>
            <a:spLocks noGrp="1" noChangeArrowheads="1"/>
          </p:cNvSpPr>
          <p:nvPr>
            <p:ph type="body" idx="1"/>
          </p:nvPr>
        </p:nvSpPr>
        <p:spPr bwMode="auto">
          <a:xfrm>
            <a:off x="457200" y="1287463"/>
            <a:ext cx="8229600" cy="4857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1199108" name="Rectangle 4"/>
          <p:cNvSpPr>
            <a:spLocks noGrp="1" noChangeArrowheads="1"/>
          </p:cNvSpPr>
          <p:nvPr>
            <p:ph type="sldNum" sz="quarter" idx="4"/>
          </p:nvPr>
        </p:nvSpPr>
        <p:spPr bwMode="auto">
          <a:xfrm>
            <a:off x="3498850" y="6381750"/>
            <a:ext cx="2133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lvl1pPr>
          </a:lstStyle>
          <a:p>
            <a:pPr fontAlgn="base">
              <a:spcBef>
                <a:spcPct val="0"/>
              </a:spcBef>
              <a:spcAft>
                <a:spcPct val="0"/>
              </a:spcAft>
            </a:pPr>
            <a:fld id="{2DC3A65B-BBC2-4B27-85C4-58BC38E874BC}"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ctr" rtl="0" fontAlgn="base">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457200" y="274638"/>
            <a:ext cx="8229600" cy="814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1523" name="Rectangle 3"/>
          <p:cNvSpPr>
            <a:spLocks noGrp="1" noChangeArrowheads="1"/>
          </p:cNvSpPr>
          <p:nvPr>
            <p:ph type="body" idx="1"/>
          </p:nvPr>
        </p:nvSpPr>
        <p:spPr bwMode="auto">
          <a:xfrm>
            <a:off x="457200" y="1287463"/>
            <a:ext cx="8229600" cy="4857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1131524" name="Rectangle 4"/>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400"/>
            </a:lvl1pPr>
          </a:lstStyle>
          <a:p>
            <a:pPr fontAlgn="base">
              <a:spcBef>
                <a:spcPct val="0"/>
              </a:spcBef>
              <a:spcAft>
                <a:spcPct val="0"/>
              </a:spcAft>
            </a:pPr>
            <a:fld id="{7E43D412-9FC7-486C-8D58-39733F12F4B2}"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1131525" name="Picture 5" descr="USACE_logo"/>
          <p:cNvPicPr>
            <a:picLocks noChangeAspect="1" noChangeArrowheads="1"/>
          </p:cNvPicPr>
          <p:nvPr/>
        </p:nvPicPr>
        <p:blipFill>
          <a:blip r:embed="rId15" cstate="print"/>
          <a:srcRect/>
          <a:stretch>
            <a:fillRect/>
          </a:stretch>
        </p:blipFill>
        <p:spPr bwMode="auto">
          <a:xfrm>
            <a:off x="8004175" y="5715000"/>
            <a:ext cx="758825" cy="519113"/>
          </a:xfrm>
          <a:prstGeom prst="rect">
            <a:avLst/>
          </a:prstGeom>
          <a:noFill/>
        </p:spPr>
      </p:pic>
      <p:sp>
        <p:nvSpPr>
          <p:cNvPr id="1131526" name="Text Box 6"/>
          <p:cNvSpPr txBox="1">
            <a:spLocks noChangeArrowheads="1"/>
          </p:cNvSpPr>
          <p:nvPr/>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pPr>
            <a:r>
              <a:rPr lang="en-US" sz="1400" b="1" smtClean="0">
                <a:solidFill>
                  <a:srgbClr val="000000"/>
                </a:solidFill>
              </a:rPr>
              <a:t>BUILDING STRONG</a:t>
            </a:r>
            <a:r>
              <a:rPr lang="en-US" sz="1400" b="1" baseline="-25000" smtClean="0">
                <a:solidFill>
                  <a:srgbClr val="000000"/>
                </a:solidFill>
              </a:rPr>
              <a:t>®</a:t>
            </a:r>
          </a:p>
        </p:txBody>
      </p:sp>
      <p:sp>
        <p:nvSpPr>
          <p:cNvPr id="1131527" name="Line 7"/>
          <p:cNvSpPr>
            <a:spLocks noChangeShapeType="1"/>
          </p:cNvSpPr>
          <p:nvPr/>
        </p:nvSpPr>
        <p:spPr bwMode="auto">
          <a:xfrm flipH="1">
            <a:off x="457200" y="6324600"/>
            <a:ext cx="82296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2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hdr="0" ftr="0" dt="0"/>
  <p:txStyles>
    <p:titleStyle>
      <a:lvl1pPr algn="ctr" rtl="0" fontAlgn="base">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9.wmf"/><Relationship Id="rId2" Type="http://schemas.openxmlformats.org/officeDocument/2006/relationships/slideLayout" Target="../slideLayouts/slideLayout92.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wmf"/><Relationship Id="rId4" Type="http://schemas.openxmlformats.org/officeDocument/2006/relationships/image" Target="../media/image31.wmf"/></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2.wmf"/><Relationship Id="rId4" Type="http://schemas.openxmlformats.org/officeDocument/2006/relationships/image" Target="../media/image3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0.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flickr.com/photos/37671998@N05/4690232571/in/set-72157623832243267/" TargetMode="Externa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09056" y="208852"/>
            <a:ext cx="5318622" cy="4928506"/>
          </a:xfrm>
        </p:spPr>
        <p:txBody>
          <a:bodyPr/>
          <a:lstStyle/>
          <a:p>
            <a:pPr eaLnBrk="1" hangingPunct="1">
              <a:defRPr/>
            </a:pPr>
            <a:r>
              <a:rPr lang="en-US" sz="2800" dirty="0" smtClean="0">
                <a:solidFill>
                  <a:schemeClr val="tx1"/>
                </a:solidFill>
                <a:effectLst>
                  <a:outerShdw blurRad="38100" dist="38100" dir="2700000" algn="tl">
                    <a:srgbClr val="000000">
                      <a:alpha val="43137"/>
                    </a:srgbClr>
                  </a:outerShdw>
                </a:effectLst>
              </a:rPr>
              <a:t>Greater New Orleans </a:t>
            </a:r>
            <a:br>
              <a:rPr lang="en-US" sz="2800" dirty="0" smtClean="0">
                <a:solidFill>
                  <a:schemeClr val="tx1"/>
                </a:solidFill>
                <a:effectLst>
                  <a:outerShdw blurRad="38100" dist="38100" dir="2700000" algn="tl">
                    <a:srgbClr val="000000">
                      <a:alpha val="43137"/>
                    </a:srgbClr>
                  </a:outerShdw>
                </a:effectLst>
              </a:rPr>
            </a:br>
            <a:r>
              <a:rPr lang="en-US" sz="2800" dirty="0" smtClean="0">
                <a:solidFill>
                  <a:schemeClr val="tx1"/>
                </a:solidFill>
                <a:effectLst>
                  <a:outerShdw blurRad="38100" dist="38100" dir="2700000" algn="tl">
                    <a:srgbClr val="000000">
                      <a:alpha val="43137"/>
                    </a:srgbClr>
                  </a:outerShdw>
                </a:effectLst>
              </a:rPr>
              <a:t>Hurricane and Storm Damage Risk Reduction System</a:t>
            </a:r>
            <a:br>
              <a:rPr lang="en-US" sz="2800" dirty="0" smtClean="0">
                <a:solidFill>
                  <a:schemeClr val="tx1"/>
                </a:solidFill>
                <a:effectLst>
                  <a:outerShdw blurRad="38100" dist="38100" dir="2700000" algn="tl">
                    <a:srgbClr val="000000">
                      <a:alpha val="43137"/>
                    </a:srgbClr>
                  </a:outerShdw>
                </a:effectLst>
              </a:rPr>
            </a:br>
            <a:r>
              <a:rPr lang="en-US" sz="2000" dirty="0" smtClean="0">
                <a:solidFill>
                  <a:schemeClr val="tx1"/>
                </a:solidFill>
                <a:effectLst>
                  <a:outerShdw blurRad="38100" dist="38100" dir="2700000" algn="tl">
                    <a:srgbClr val="000000">
                      <a:alpha val="43137"/>
                    </a:srgbClr>
                  </a:outerShdw>
                </a:effectLst>
              </a:rPr>
              <a:t/>
            </a:r>
            <a:br>
              <a:rPr lang="en-US" sz="2000" dirty="0" smtClean="0">
                <a:solidFill>
                  <a:schemeClr val="tx1"/>
                </a:solidFill>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 Mike Park</a:t>
            </a:r>
            <a:br>
              <a:rPr lang="en-US" sz="28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Chief</a:t>
            </a:r>
            <a:br>
              <a:rPr lang="en-US" sz="28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Task Force Hope</a:t>
            </a:r>
            <a:r>
              <a:rPr lang="en-US" sz="1200" dirty="0" smtClean="0">
                <a:effectLst>
                  <a:outerShdw blurRad="38100" dist="38100" dir="2700000" algn="tl">
                    <a:srgbClr val="000000">
                      <a:alpha val="43137"/>
                    </a:srgbClr>
                  </a:outerShdw>
                </a:effectLst>
              </a:rPr>
              <a:t/>
            </a:r>
            <a:br>
              <a:rPr lang="en-US" sz="12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U.S. Army Corps of Engineers </a:t>
            </a:r>
            <a:r>
              <a:rPr lang="en-US" sz="2800" dirty="0" smtClean="0">
                <a:solidFill>
                  <a:schemeClr val="tx1"/>
                </a:solidFill>
                <a:effectLst>
                  <a:outerShdw blurRad="38100" dist="38100" dir="2700000" algn="tl">
                    <a:srgbClr val="000000">
                      <a:alpha val="43137"/>
                    </a:srgbClr>
                  </a:outerShdw>
                </a:effectLst>
              </a:rPr>
              <a:t/>
            </a:r>
            <a:br>
              <a:rPr lang="en-US" sz="2800" dirty="0" smtClean="0">
                <a:solidFill>
                  <a:schemeClr val="tx1"/>
                </a:solidFill>
                <a:effectLst>
                  <a:outerShdw blurRad="38100" dist="38100" dir="2700000" algn="tl">
                    <a:srgbClr val="000000">
                      <a:alpha val="43137"/>
                    </a:srgbClr>
                  </a:outerShdw>
                </a:effectLst>
              </a:rPr>
            </a:br>
            <a:r>
              <a:rPr lang="en-US" sz="2000" dirty="0" smtClean="0">
                <a:solidFill>
                  <a:schemeClr val="tx1"/>
                </a:solidFill>
                <a:effectLst>
                  <a:outerShdw blurRad="38100" dist="38100" dir="2700000" algn="tl">
                    <a:srgbClr val="000000">
                      <a:alpha val="43137"/>
                    </a:srgbClr>
                  </a:outerShdw>
                </a:effectLst>
              </a:rPr>
              <a:t/>
            </a:r>
            <a:br>
              <a:rPr lang="en-US" sz="2000" dirty="0" smtClean="0">
                <a:solidFill>
                  <a:schemeClr val="tx1"/>
                </a:solidFill>
                <a:effectLst>
                  <a:outerShdw blurRad="38100" dist="38100" dir="2700000" algn="tl">
                    <a:srgbClr val="000000">
                      <a:alpha val="43137"/>
                    </a:srgbClr>
                  </a:outerShdw>
                </a:effectLst>
              </a:rPr>
            </a:br>
            <a:r>
              <a:rPr lang="en-US" sz="2000" dirty="0" smtClean="0">
                <a:solidFill>
                  <a:schemeClr val="tx1"/>
                </a:solidFill>
                <a:effectLst>
                  <a:outerShdw blurRad="38100" dist="38100" dir="2700000" algn="tl">
                    <a:srgbClr val="000000">
                      <a:alpha val="43137"/>
                    </a:srgbClr>
                  </a:outerShdw>
                </a:effectLst>
              </a:rPr>
              <a:t/>
            </a:r>
            <a:br>
              <a:rPr lang="en-US" sz="2000" dirty="0" smtClean="0">
                <a:solidFill>
                  <a:schemeClr val="tx1"/>
                </a:solidFill>
                <a:effectLst>
                  <a:outerShdw blurRad="38100" dist="38100" dir="2700000" algn="tl">
                    <a:srgbClr val="000000">
                      <a:alpha val="43137"/>
                    </a:srgbClr>
                  </a:outerShdw>
                </a:effectLst>
              </a:rPr>
            </a:br>
            <a:r>
              <a:rPr lang="en-US" sz="2400" dirty="0" smtClean="0">
                <a:solidFill>
                  <a:schemeClr val="tx1"/>
                </a:solidFill>
                <a:effectLst>
                  <a:outerShdw blurRad="38100" dist="38100" dir="2700000" algn="tl">
                    <a:srgbClr val="000000">
                      <a:alpha val="43137"/>
                    </a:srgbClr>
                  </a:outerShdw>
                </a:effectLst>
              </a:rPr>
              <a:t>February </a:t>
            </a:r>
            <a:r>
              <a:rPr lang="en-US" sz="2400" dirty="0" smtClean="0">
                <a:solidFill>
                  <a:schemeClr val="tx1"/>
                </a:solidFill>
                <a:effectLst>
                  <a:outerShdw blurRad="38100" dist="38100" dir="2700000" algn="tl">
                    <a:srgbClr val="000000">
                      <a:alpha val="43137"/>
                    </a:srgbClr>
                  </a:outerShdw>
                </a:effectLst>
              </a:rPr>
              <a:t>24, </a:t>
            </a:r>
            <a:r>
              <a:rPr lang="en-US" sz="2400" dirty="0" smtClean="0">
                <a:solidFill>
                  <a:schemeClr val="tx1"/>
                </a:solidFill>
                <a:effectLst>
                  <a:outerShdw blurRad="38100" dist="38100" dir="2700000" algn="tl">
                    <a:srgbClr val="000000">
                      <a:alpha val="43137"/>
                    </a:srgbClr>
                  </a:outerShdw>
                </a:effectLst>
              </a:rPr>
              <a:t>2015</a:t>
            </a:r>
            <a:endParaRPr lang="en-US" sz="3200" dirty="0" smtClean="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5AB5234-ABB1-491B-91EB-A67BF68179AC}" type="slidenum">
              <a:rPr lang="en-US">
                <a:solidFill>
                  <a:srgbClr val="000000"/>
                </a:solidFill>
              </a:rPr>
              <a:pPr/>
              <a:t>10</a:t>
            </a:fld>
            <a:endParaRPr lang="en-US">
              <a:solidFill>
                <a:srgbClr val="000000"/>
              </a:solidFill>
            </a:endParaRPr>
          </a:p>
        </p:txBody>
      </p:sp>
      <p:sp>
        <p:nvSpPr>
          <p:cNvPr id="839682" name="Rectangle 2"/>
          <p:cNvSpPr>
            <a:spLocks noGrp="1" noChangeArrowheads="1"/>
          </p:cNvSpPr>
          <p:nvPr>
            <p:ph type="title"/>
          </p:nvPr>
        </p:nvSpPr>
        <p:spPr/>
        <p:txBody>
          <a:bodyPr/>
          <a:lstStyle/>
          <a:p>
            <a:r>
              <a:rPr lang="en-US" sz="3200"/>
              <a:t>IPET – Interagency Performance </a:t>
            </a:r>
            <a:br>
              <a:rPr lang="en-US" sz="3200"/>
            </a:br>
            <a:r>
              <a:rPr lang="en-US" sz="3200"/>
              <a:t>Evaluation Task Force</a:t>
            </a:r>
          </a:p>
        </p:txBody>
      </p:sp>
      <p:sp>
        <p:nvSpPr>
          <p:cNvPr id="839683" name="Rectangle 3"/>
          <p:cNvSpPr>
            <a:spLocks noGrp="1" noChangeArrowheads="1"/>
          </p:cNvSpPr>
          <p:nvPr>
            <p:ph type="body" idx="1"/>
          </p:nvPr>
        </p:nvSpPr>
        <p:spPr>
          <a:xfrm>
            <a:off x="457200" y="1574800"/>
            <a:ext cx="8229600" cy="4443413"/>
          </a:xfrm>
          <a:noFill/>
          <a:ln/>
        </p:spPr>
        <p:txBody>
          <a:bodyPr/>
          <a:lstStyle/>
          <a:p>
            <a:pPr marL="338138" indent="-338138">
              <a:spcBef>
                <a:spcPct val="30000"/>
              </a:spcBef>
              <a:spcAft>
                <a:spcPct val="30000"/>
              </a:spcAft>
            </a:pPr>
            <a:r>
              <a:rPr lang="en-US" sz="2000" dirty="0">
                <a:solidFill>
                  <a:srgbClr val="FFFF00"/>
                </a:solidFill>
              </a:rPr>
              <a:t>Over 150 members: academia, industry, state and federal agencies</a:t>
            </a:r>
          </a:p>
          <a:p>
            <a:pPr marL="338138" indent="-338138">
              <a:spcBef>
                <a:spcPct val="30000"/>
              </a:spcBef>
              <a:spcAft>
                <a:spcPct val="30000"/>
              </a:spcAft>
            </a:pPr>
            <a:r>
              <a:rPr lang="en-US" sz="2000" dirty="0">
                <a:solidFill>
                  <a:srgbClr val="FFFF00"/>
                </a:solidFill>
              </a:rPr>
              <a:t>Charged to answer 5 Questions:</a:t>
            </a:r>
          </a:p>
          <a:p>
            <a:pPr marL="688975" lvl="1" indent="-236538">
              <a:spcBef>
                <a:spcPct val="30000"/>
              </a:spcBef>
              <a:spcAft>
                <a:spcPct val="30000"/>
              </a:spcAft>
            </a:pPr>
            <a:r>
              <a:rPr lang="en-US" sz="1800" dirty="0"/>
              <a:t>Flood Protection System</a:t>
            </a:r>
          </a:p>
          <a:p>
            <a:pPr marL="688975" lvl="1" indent="-236538">
              <a:spcBef>
                <a:spcPct val="30000"/>
              </a:spcBef>
              <a:spcAft>
                <a:spcPct val="30000"/>
              </a:spcAft>
            </a:pPr>
            <a:r>
              <a:rPr lang="en-US" sz="1800" dirty="0"/>
              <a:t>Storm</a:t>
            </a:r>
          </a:p>
          <a:p>
            <a:pPr marL="688975" lvl="1" indent="-236538">
              <a:spcBef>
                <a:spcPct val="30000"/>
              </a:spcBef>
              <a:spcAft>
                <a:spcPct val="30000"/>
              </a:spcAft>
            </a:pPr>
            <a:r>
              <a:rPr lang="en-US" sz="1800" dirty="0"/>
              <a:t>Performance  </a:t>
            </a:r>
          </a:p>
          <a:p>
            <a:pPr marL="688975" lvl="1" indent="-236538">
              <a:spcBef>
                <a:spcPct val="30000"/>
              </a:spcBef>
              <a:spcAft>
                <a:spcPct val="30000"/>
              </a:spcAft>
            </a:pPr>
            <a:r>
              <a:rPr lang="en-US" sz="1800" dirty="0"/>
              <a:t>Consequences</a:t>
            </a:r>
          </a:p>
          <a:p>
            <a:pPr marL="688975" lvl="1" indent="-236538">
              <a:spcBef>
                <a:spcPct val="30000"/>
              </a:spcBef>
              <a:spcAft>
                <a:spcPct val="30000"/>
              </a:spcAft>
            </a:pPr>
            <a:r>
              <a:rPr lang="en-US" sz="1800" dirty="0"/>
              <a:t>Risk</a:t>
            </a:r>
          </a:p>
          <a:p>
            <a:pPr marL="338138" indent="-338138">
              <a:spcBef>
                <a:spcPct val="30000"/>
              </a:spcBef>
              <a:spcAft>
                <a:spcPct val="30000"/>
              </a:spcAft>
            </a:pPr>
            <a:r>
              <a:rPr lang="en-US" sz="2000" dirty="0">
                <a:solidFill>
                  <a:srgbClr val="FFFF00"/>
                </a:solidFill>
              </a:rPr>
              <a:t>Peer review by National Academy of Sciences and ASCE</a:t>
            </a:r>
          </a:p>
          <a:p>
            <a:pPr marL="338138" indent="-338138">
              <a:spcBef>
                <a:spcPct val="30000"/>
              </a:spcBef>
              <a:spcAft>
                <a:spcPct val="30000"/>
              </a:spcAft>
            </a:pPr>
            <a:r>
              <a:rPr lang="en-US" sz="2000" dirty="0">
                <a:solidFill>
                  <a:srgbClr val="FFFF00"/>
                </a:solidFill>
              </a:rPr>
              <a:t>Draft report June 2006</a:t>
            </a:r>
          </a:p>
          <a:p>
            <a:pPr marL="338138" indent="-338138">
              <a:spcBef>
                <a:spcPct val="30000"/>
              </a:spcBef>
              <a:spcAft>
                <a:spcPct val="30000"/>
              </a:spcAft>
            </a:pPr>
            <a:r>
              <a:rPr lang="en-US" sz="2000" dirty="0">
                <a:solidFill>
                  <a:srgbClr val="FFFF00"/>
                </a:solidFill>
              </a:rPr>
              <a:t>Final report released spring 2009</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0"/>
          </p:nvPr>
        </p:nvSpPr>
        <p:spPr/>
        <p:txBody>
          <a:bodyPr/>
          <a:lstStyle/>
          <a:p>
            <a:fld id="{F2445DB6-89FB-4505-A317-EE97E2495D9D}" type="slidenum">
              <a:rPr lang="en-US">
                <a:solidFill>
                  <a:srgbClr val="000000"/>
                </a:solidFill>
              </a:rPr>
              <a:pPr/>
              <a:t>11</a:t>
            </a:fld>
            <a:endParaRPr lang="en-US">
              <a:solidFill>
                <a:srgbClr val="000000"/>
              </a:solidFill>
            </a:endParaRPr>
          </a:p>
        </p:txBody>
      </p:sp>
      <p:sp>
        <p:nvSpPr>
          <p:cNvPr id="834562" name="Rectangle 2"/>
          <p:cNvSpPr>
            <a:spLocks noGrp="1" noChangeArrowheads="1"/>
          </p:cNvSpPr>
          <p:nvPr>
            <p:ph type="title"/>
          </p:nvPr>
        </p:nvSpPr>
        <p:spPr>
          <a:noFill/>
          <a:ln/>
        </p:spPr>
        <p:txBody>
          <a:bodyPr/>
          <a:lstStyle/>
          <a:p>
            <a:r>
              <a:rPr lang="en-US" sz="3000" dirty="0" smtClean="0"/>
              <a:t>Hurricane Protection Decision Chronology </a:t>
            </a:r>
            <a:r>
              <a:rPr lang="en-US" sz="3200" dirty="0"/>
              <a:t/>
            </a:r>
            <a:br>
              <a:rPr lang="en-US" sz="3200" dirty="0"/>
            </a:br>
            <a:r>
              <a:rPr lang="en-US" sz="2800" i="1" dirty="0"/>
              <a:t>Key Decision Influences</a:t>
            </a:r>
          </a:p>
        </p:txBody>
      </p:sp>
      <p:pic>
        <p:nvPicPr>
          <p:cNvPr id="834563" name="Picture 3" descr="MCj02307400000[1]"/>
          <p:cNvPicPr>
            <a:picLocks noChangeAspect="1" noChangeArrowheads="1"/>
          </p:cNvPicPr>
          <p:nvPr/>
        </p:nvPicPr>
        <p:blipFill>
          <a:blip r:embed="rId4" cstate="print"/>
          <a:srcRect/>
          <a:stretch>
            <a:fillRect/>
          </a:stretch>
        </p:blipFill>
        <p:spPr bwMode="auto">
          <a:xfrm>
            <a:off x="6629400" y="3810000"/>
            <a:ext cx="2286000" cy="1608138"/>
          </a:xfrm>
          <a:prstGeom prst="rect">
            <a:avLst/>
          </a:prstGeom>
          <a:noFill/>
        </p:spPr>
      </p:pic>
      <p:sp>
        <p:nvSpPr>
          <p:cNvPr id="834564" name="Text Box 4"/>
          <p:cNvSpPr txBox="1">
            <a:spLocks noChangeArrowheads="1"/>
          </p:cNvSpPr>
          <p:nvPr/>
        </p:nvSpPr>
        <p:spPr bwMode="auto">
          <a:xfrm>
            <a:off x="1893888" y="1285875"/>
            <a:ext cx="5338762"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b="1" smtClean="0">
                <a:solidFill>
                  <a:srgbClr val="CC0000"/>
                </a:solidFill>
                <a:latin typeface="Tahoma" pitchFamily="34" charset="0"/>
              </a:rPr>
              <a:t>Tyranny of Incremental Decisions</a:t>
            </a:r>
            <a:endParaRPr lang="en-US" sz="2400" b="1" i="1" smtClean="0">
              <a:solidFill>
                <a:srgbClr val="CC0000"/>
              </a:solidFill>
              <a:latin typeface="Tahoma" pitchFamily="34" charset="0"/>
            </a:endParaRPr>
          </a:p>
        </p:txBody>
      </p:sp>
      <p:pic>
        <p:nvPicPr>
          <p:cNvPr id="834565" name="Picture 5" descr="MCPE03611_0000[1]"/>
          <p:cNvPicPr>
            <a:picLocks noChangeAspect="1" noChangeArrowheads="1"/>
          </p:cNvPicPr>
          <p:nvPr/>
        </p:nvPicPr>
        <p:blipFill>
          <a:blip r:embed="rId5" cstate="print"/>
          <a:srcRect/>
          <a:stretch>
            <a:fillRect/>
          </a:stretch>
        </p:blipFill>
        <p:spPr bwMode="auto">
          <a:xfrm>
            <a:off x="457200" y="4419600"/>
            <a:ext cx="1044575" cy="1868488"/>
          </a:xfrm>
          <a:prstGeom prst="rect">
            <a:avLst/>
          </a:prstGeom>
          <a:noFill/>
        </p:spPr>
      </p:pic>
      <p:graphicFrame>
        <p:nvGraphicFramePr>
          <p:cNvPr id="834566" name="Diagram 6"/>
          <p:cNvGraphicFramePr>
            <a:graphicFrameLocks noChangeAspect="1"/>
          </p:cNvGraphicFramePr>
          <p:nvPr>
            <p:ph sz="half" idx="2"/>
          </p:nvPr>
        </p:nvGraphicFramePr>
        <p:xfrm>
          <a:off x="838200" y="1762125"/>
          <a:ext cx="7099300" cy="4714875"/>
        </p:xfrm>
        <a:graphic>
          <a:graphicData uri="http://schemas.openxmlformats.org/drawingml/2006/compatibility">
            <com:legacyDrawing xmlns:com="http://schemas.openxmlformats.org/drawingml/2006/compatibility" spid="_x0000_s2050"/>
          </a:graphicData>
        </a:graphic>
      </p:graphicFrame>
      <p:pic>
        <p:nvPicPr>
          <p:cNvPr id="834576" name="Picture 16" descr="MCPE01844_0000[1]"/>
          <p:cNvPicPr>
            <a:picLocks noChangeAspect="1" noChangeArrowheads="1"/>
          </p:cNvPicPr>
          <p:nvPr/>
        </p:nvPicPr>
        <p:blipFill>
          <a:blip r:embed="rId6" cstate="print"/>
          <a:srcRect/>
          <a:stretch>
            <a:fillRect/>
          </a:stretch>
        </p:blipFill>
        <p:spPr bwMode="auto">
          <a:xfrm>
            <a:off x="304800" y="1676400"/>
            <a:ext cx="1752600" cy="1412875"/>
          </a:xfrm>
          <a:prstGeom prst="rect">
            <a:avLst/>
          </a:prstGeom>
          <a:noFill/>
        </p:spPr>
      </p:pic>
      <p:sp>
        <p:nvSpPr>
          <p:cNvPr id="834577" name="Text Box 17"/>
          <p:cNvSpPr txBox="1">
            <a:spLocks noChangeArrowheads="1"/>
          </p:cNvSpPr>
          <p:nvPr/>
        </p:nvSpPr>
        <p:spPr bwMode="auto">
          <a:xfrm>
            <a:off x="3276600" y="3276600"/>
            <a:ext cx="2327275" cy="64135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b="1" i="1" smtClean="0">
                <a:solidFill>
                  <a:srgbClr val="000000"/>
                </a:solidFill>
                <a:latin typeface="Tahoma" pitchFamily="34" charset="0"/>
              </a:rPr>
              <a:t>Shared Sensitivity </a:t>
            </a:r>
          </a:p>
          <a:p>
            <a:pPr algn="ctr" eaLnBrk="0" fontAlgn="base" hangingPunct="0">
              <a:spcBef>
                <a:spcPct val="0"/>
              </a:spcBef>
              <a:spcAft>
                <a:spcPct val="0"/>
              </a:spcAft>
            </a:pPr>
            <a:r>
              <a:rPr lang="en-US" b="1" i="1" smtClean="0">
                <a:solidFill>
                  <a:srgbClr val="000000"/>
                </a:solidFill>
                <a:latin typeface="Tahoma" pitchFamily="34" charset="0"/>
              </a:rPr>
              <a:t>to Cost Concerns</a:t>
            </a:r>
            <a:endParaRPr lang="en-US" b="1" smtClean="0">
              <a:solidFill>
                <a:srgbClr val="000000"/>
              </a:solidFill>
              <a:effectLst>
                <a:outerShdw blurRad="38100" dist="38100" dir="2700000" algn="tl">
                  <a:srgbClr val="C0C0C0"/>
                </a:outerShdw>
              </a:effectLst>
              <a:latin typeface="Tahoma" pitchFamily="34" charset="0"/>
            </a:endParaRPr>
          </a:p>
        </p:txBody>
      </p:sp>
      <p:sp>
        <p:nvSpPr>
          <p:cNvPr id="834578" name="Oval 18"/>
          <p:cNvSpPr>
            <a:spLocks noChangeArrowheads="1"/>
          </p:cNvSpPr>
          <p:nvPr/>
        </p:nvSpPr>
        <p:spPr bwMode="auto">
          <a:xfrm>
            <a:off x="2743200" y="3124200"/>
            <a:ext cx="3429000" cy="2438400"/>
          </a:xfrm>
          <a:prstGeom prst="ellipse">
            <a:avLst/>
          </a:prstGeom>
          <a:noFill/>
          <a:ln w="38100">
            <a:solidFill>
              <a:schemeClr val="accent1"/>
            </a:solidFill>
            <a:round/>
            <a:headEnd/>
            <a:tailEnd/>
          </a:ln>
          <a:effectLst/>
        </p:spPr>
        <p:txBody>
          <a:bodyPr wrap="none" anchor="ctr"/>
          <a:lstStyle/>
          <a:p>
            <a:pPr fontAlgn="base">
              <a:spcBef>
                <a:spcPct val="0"/>
              </a:spcBef>
              <a:spcAft>
                <a:spcPct val="0"/>
              </a:spcAft>
            </a:pPr>
            <a:endParaRPr lang="en-US" sz="1200" smtClean="0">
              <a:solidFill>
                <a:srgbClr val="000000"/>
              </a:solidFill>
            </a:endParaRPr>
          </a:p>
        </p:txBody>
      </p:sp>
      <p:sp>
        <p:nvSpPr>
          <p:cNvPr id="834579" name="Text Box 19"/>
          <p:cNvSpPr txBox="1">
            <a:spLocks noChangeArrowheads="1"/>
          </p:cNvSpPr>
          <p:nvPr/>
        </p:nvSpPr>
        <p:spPr bwMode="auto">
          <a:xfrm>
            <a:off x="3927475" y="4108450"/>
            <a:ext cx="433388"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b="1" smtClean="0">
                <a:solidFill>
                  <a:srgbClr val="000000"/>
                </a:solidFill>
                <a:effectLst>
                  <a:outerShdw blurRad="38100" dist="38100" dir="2700000" algn="tl">
                    <a:srgbClr val="C0C0C0"/>
                  </a:outerShdw>
                </a:effectLst>
                <a:latin typeface="Tahoma" pitchFamily="34" charset="0"/>
              </a:rPr>
              <a:t>=</a:t>
            </a:r>
          </a:p>
        </p:txBody>
      </p:sp>
      <p:pic>
        <p:nvPicPr>
          <p:cNvPr id="834580" name="Picture 20" descr="MCj03796790000[1]"/>
          <p:cNvPicPr>
            <a:picLocks noChangeAspect="1" noChangeArrowheads="1"/>
          </p:cNvPicPr>
          <p:nvPr/>
        </p:nvPicPr>
        <p:blipFill>
          <a:blip r:embed="rId7" cstate="print"/>
          <a:srcRect/>
          <a:stretch>
            <a:fillRect/>
          </a:stretch>
        </p:blipFill>
        <p:spPr bwMode="auto">
          <a:xfrm rot="1917892">
            <a:off x="6665913" y="5289550"/>
            <a:ext cx="503237" cy="533400"/>
          </a:xfrm>
          <a:prstGeom prst="rect">
            <a:avLst/>
          </a:prstGeom>
          <a:noFill/>
        </p:spPr>
      </p:pic>
      <p:pic>
        <p:nvPicPr>
          <p:cNvPr id="834581" name="Picture 21" descr="MCj03796790000[1]"/>
          <p:cNvPicPr>
            <a:picLocks noChangeAspect="1" noChangeArrowheads="1"/>
          </p:cNvPicPr>
          <p:nvPr/>
        </p:nvPicPr>
        <p:blipFill>
          <a:blip r:embed="rId7" cstate="print"/>
          <a:srcRect/>
          <a:stretch>
            <a:fillRect/>
          </a:stretch>
        </p:blipFill>
        <p:spPr bwMode="auto">
          <a:xfrm rot="-1460467">
            <a:off x="1541463" y="5038725"/>
            <a:ext cx="525462" cy="557213"/>
          </a:xfrm>
          <a:prstGeom prst="rect">
            <a:avLst/>
          </a:prstGeom>
          <a:noFill/>
        </p:spPr>
      </p:pic>
      <p:pic>
        <p:nvPicPr>
          <p:cNvPr id="834582" name="Picture 22" descr="MCj03796790000[1]"/>
          <p:cNvPicPr>
            <a:picLocks noChangeAspect="1" noChangeArrowheads="1"/>
          </p:cNvPicPr>
          <p:nvPr/>
        </p:nvPicPr>
        <p:blipFill>
          <a:blip r:embed="rId7" cstate="print"/>
          <a:srcRect/>
          <a:stretch>
            <a:fillRect/>
          </a:stretch>
        </p:blipFill>
        <p:spPr bwMode="auto">
          <a:xfrm rot="5964476">
            <a:off x="4816475" y="2270125"/>
            <a:ext cx="520700" cy="552450"/>
          </a:xfrm>
          <a:prstGeom prst="rect">
            <a:avLst/>
          </a:prstGeom>
          <a:noFill/>
        </p:spPr>
      </p:pic>
      <p:sp>
        <p:nvSpPr>
          <p:cNvPr id="834583" name="Text Box 23"/>
          <p:cNvSpPr txBox="1">
            <a:spLocks noChangeArrowheads="1"/>
          </p:cNvSpPr>
          <p:nvPr/>
        </p:nvSpPr>
        <p:spPr bwMode="auto">
          <a:xfrm>
            <a:off x="3581400" y="4876800"/>
            <a:ext cx="1685925" cy="64135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b="1" i="1" smtClean="0">
                <a:solidFill>
                  <a:srgbClr val="000000"/>
                </a:solidFill>
                <a:latin typeface="Tahoma" pitchFamily="34" charset="0"/>
              </a:rPr>
              <a:t>Institutional </a:t>
            </a:r>
          </a:p>
          <a:p>
            <a:pPr algn="ctr" eaLnBrk="0" fontAlgn="base" hangingPunct="0">
              <a:spcBef>
                <a:spcPct val="0"/>
              </a:spcBef>
              <a:spcAft>
                <a:spcPct val="0"/>
              </a:spcAft>
            </a:pPr>
            <a:r>
              <a:rPr lang="en-US" b="1" i="1" smtClean="0">
                <a:solidFill>
                  <a:srgbClr val="000000"/>
                </a:solidFill>
                <a:latin typeface="Tahoma" pitchFamily="34" charset="0"/>
              </a:rPr>
              <a:t>Response</a:t>
            </a:r>
            <a:r>
              <a:rPr lang="en-US" b="1" smtClean="0">
                <a:solidFill>
                  <a:srgbClr val="000000"/>
                </a:solidFill>
                <a:effectLst>
                  <a:outerShdw blurRad="38100" dist="38100" dir="2700000" algn="tl">
                    <a:srgbClr val="C0C0C0"/>
                  </a:outerShdw>
                </a:effectLst>
                <a:latin typeface="Tahoma" pitchFamily="34" charset="0"/>
              </a:rPr>
              <a:t> </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AllPolders_Labeled2"/>
          <p:cNvPicPr>
            <a:picLocks noChangeAspect="1" noChangeArrowheads="1"/>
          </p:cNvPicPr>
          <p:nvPr/>
        </p:nvPicPr>
        <p:blipFill>
          <a:blip r:embed="rId3" cstate="print">
            <a:clrChange>
              <a:clrFrom>
                <a:srgbClr val="FFFFFF"/>
              </a:clrFrom>
              <a:clrTo>
                <a:srgbClr val="FFFFFF">
                  <a:alpha val="0"/>
                </a:srgbClr>
              </a:clrTo>
            </a:clrChange>
          </a:blip>
          <a:srcRect l="3345" t="8882" r="5466" b="5096"/>
          <a:stretch>
            <a:fillRect/>
          </a:stretch>
        </p:blipFill>
        <p:spPr bwMode="auto">
          <a:xfrm>
            <a:off x="3551238" y="3409950"/>
            <a:ext cx="2854325" cy="2079625"/>
          </a:xfrm>
          <a:prstGeom prst="rect">
            <a:avLst/>
          </a:prstGeom>
          <a:noFill/>
        </p:spPr>
      </p:pic>
      <p:grpSp>
        <p:nvGrpSpPr>
          <p:cNvPr id="2" name="Group 3"/>
          <p:cNvGrpSpPr>
            <a:grpSpLocks/>
          </p:cNvGrpSpPr>
          <p:nvPr/>
        </p:nvGrpSpPr>
        <p:grpSpPr bwMode="auto">
          <a:xfrm>
            <a:off x="6403975" y="2305050"/>
            <a:ext cx="2520950" cy="2071517"/>
            <a:chOff x="2201" y="1241"/>
            <a:chExt cx="2307" cy="1906"/>
          </a:xfrm>
        </p:grpSpPr>
        <p:pic>
          <p:nvPicPr>
            <p:cNvPr id="672772" name="Picture 4"/>
            <p:cNvPicPr>
              <a:picLocks noChangeAspect="1" noChangeArrowheads="1"/>
            </p:cNvPicPr>
            <p:nvPr/>
          </p:nvPicPr>
          <p:blipFill>
            <a:blip r:embed="rId4" cstate="print"/>
            <a:srcRect l="9293" t="12410" r="8745"/>
            <a:stretch>
              <a:fillRect/>
            </a:stretch>
          </p:blipFill>
          <p:spPr bwMode="auto">
            <a:xfrm>
              <a:off x="2223" y="1241"/>
              <a:ext cx="2284" cy="967"/>
            </a:xfrm>
            <a:prstGeom prst="rect">
              <a:avLst/>
            </a:prstGeom>
            <a:noFill/>
            <a:ln w="9525">
              <a:noFill/>
              <a:miter lim="800000"/>
              <a:headEnd/>
              <a:tailEnd/>
            </a:ln>
            <a:effectLst/>
          </p:spPr>
        </p:pic>
        <p:pic>
          <p:nvPicPr>
            <p:cNvPr id="672773" name="Picture 5"/>
            <p:cNvPicPr>
              <a:picLocks noChangeAspect="1" noChangeArrowheads="1"/>
            </p:cNvPicPr>
            <p:nvPr/>
          </p:nvPicPr>
          <p:blipFill>
            <a:blip r:embed="rId5" cstate="print"/>
            <a:srcRect l="8432" r="8755" b="14403"/>
            <a:stretch>
              <a:fillRect/>
            </a:stretch>
          </p:blipFill>
          <p:spPr bwMode="auto">
            <a:xfrm>
              <a:off x="2201" y="2202"/>
              <a:ext cx="2307" cy="945"/>
            </a:xfrm>
            <a:prstGeom prst="rect">
              <a:avLst/>
            </a:prstGeom>
            <a:noFill/>
            <a:ln w="9525">
              <a:noFill/>
              <a:miter lim="800000"/>
              <a:headEnd/>
              <a:tailEnd/>
            </a:ln>
            <a:effectLst/>
          </p:spPr>
        </p:pic>
      </p:grpSp>
      <p:sp>
        <p:nvSpPr>
          <p:cNvPr id="672774" name="Rectangle 6"/>
          <p:cNvSpPr>
            <a:spLocks noGrp="1" noChangeArrowheads="1"/>
          </p:cNvSpPr>
          <p:nvPr>
            <p:ph type="body" idx="1"/>
          </p:nvPr>
        </p:nvSpPr>
        <p:spPr>
          <a:xfrm>
            <a:off x="212725" y="1306513"/>
            <a:ext cx="3184525" cy="4830762"/>
          </a:xfrm>
        </p:spPr>
        <p:txBody>
          <a:bodyPr/>
          <a:lstStyle/>
          <a:p>
            <a:pPr marL="230188" indent="-230188">
              <a:spcBef>
                <a:spcPct val="120000"/>
              </a:spcBef>
            </a:pPr>
            <a:r>
              <a:rPr lang="en-US" sz="2600" i="1" dirty="0">
                <a:effectLst>
                  <a:outerShdw blurRad="38100" dist="38100" dir="2700000" algn="tl">
                    <a:srgbClr val="C0C0C0"/>
                  </a:outerShdw>
                </a:effectLst>
              </a:rPr>
              <a:t>Comprehensive systems approach</a:t>
            </a:r>
          </a:p>
          <a:p>
            <a:pPr marL="230188" indent="-230188">
              <a:spcBef>
                <a:spcPct val="120000"/>
              </a:spcBef>
            </a:pPr>
            <a:r>
              <a:rPr lang="en-US" sz="2600" i="1" dirty="0">
                <a:effectLst>
                  <a:outerShdw blurRad="38100" dist="38100" dir="2700000" algn="tl">
                    <a:srgbClr val="C0C0C0"/>
                  </a:outerShdw>
                </a:effectLst>
              </a:rPr>
              <a:t>Risk-informed decision making</a:t>
            </a:r>
          </a:p>
          <a:p>
            <a:pPr marL="230188" indent="-230188">
              <a:spcBef>
                <a:spcPct val="120000"/>
              </a:spcBef>
            </a:pPr>
            <a:r>
              <a:rPr lang="en-US" sz="2600" i="1" dirty="0">
                <a:effectLst>
                  <a:outerShdw blurRad="38100" dist="38100" dir="2700000" algn="tl">
                    <a:srgbClr val="C0C0C0"/>
                  </a:outerShdw>
                </a:effectLst>
              </a:rPr>
              <a:t>Communication of risk to the public</a:t>
            </a:r>
          </a:p>
          <a:p>
            <a:pPr marL="230188" indent="-230188">
              <a:spcBef>
                <a:spcPct val="120000"/>
              </a:spcBef>
            </a:pPr>
            <a:r>
              <a:rPr lang="en-US" sz="2600" i="1" dirty="0">
                <a:effectLst>
                  <a:outerShdw blurRad="38100" dist="38100" dir="2700000" algn="tl">
                    <a:srgbClr val="C0C0C0"/>
                  </a:outerShdw>
                </a:effectLst>
              </a:rPr>
              <a:t>Professional and technical expertise</a:t>
            </a:r>
          </a:p>
        </p:txBody>
      </p:sp>
      <p:pic>
        <p:nvPicPr>
          <p:cNvPr id="672775" name="Picture 7" descr="ERDC0001"/>
          <p:cNvPicPr>
            <a:picLocks noChangeAspect="1" noChangeArrowheads="1"/>
          </p:cNvPicPr>
          <p:nvPr/>
        </p:nvPicPr>
        <p:blipFill>
          <a:blip r:embed="rId6" cstate="print"/>
          <a:srcRect/>
          <a:stretch>
            <a:fillRect/>
          </a:stretch>
        </p:blipFill>
        <p:spPr bwMode="auto">
          <a:xfrm>
            <a:off x="6092825" y="4664075"/>
            <a:ext cx="2787650" cy="1855788"/>
          </a:xfrm>
          <a:prstGeom prst="rect">
            <a:avLst/>
          </a:prstGeom>
          <a:ln>
            <a:noFill/>
          </a:ln>
          <a:effectLst>
            <a:outerShdw blurRad="190500" algn="tl" rotWithShape="0">
              <a:srgbClr val="000000">
                <a:alpha val="70000"/>
              </a:srgbClr>
            </a:outerShdw>
          </a:effectLst>
        </p:spPr>
      </p:pic>
      <p:sp>
        <p:nvSpPr>
          <p:cNvPr id="672776" name="Rectangle 8"/>
          <p:cNvSpPr>
            <a:spLocks noGrp="1" noChangeArrowheads="1"/>
          </p:cNvSpPr>
          <p:nvPr>
            <p:ph type="title"/>
          </p:nvPr>
        </p:nvSpPr>
        <p:spPr/>
        <p:txBody>
          <a:bodyPr/>
          <a:lstStyle/>
          <a:p>
            <a:r>
              <a:rPr lang="en-US">
                <a:solidFill>
                  <a:schemeClr val="tx1"/>
                </a:solidFill>
              </a:rPr>
              <a:t>USACE’s Actions for Change</a:t>
            </a:r>
          </a:p>
        </p:txBody>
      </p:sp>
      <p:pic>
        <p:nvPicPr>
          <p:cNvPr id="672777" name="Picture 9" descr="Levee_3DMap"/>
          <p:cNvPicPr>
            <a:picLocks noChangeAspect="1" noChangeArrowheads="1"/>
          </p:cNvPicPr>
          <p:nvPr/>
        </p:nvPicPr>
        <p:blipFill>
          <a:blip r:embed="rId7" cstate="print"/>
          <a:srcRect t="17476"/>
          <a:stretch>
            <a:fillRect/>
          </a:stretch>
        </p:blipFill>
        <p:spPr bwMode="auto">
          <a:xfrm>
            <a:off x="3646488" y="1101725"/>
            <a:ext cx="2932112" cy="1965325"/>
          </a:xfrm>
          <a:prstGeom prst="rect">
            <a:avLst/>
          </a:prstGeom>
          <a:ln>
            <a:noFill/>
          </a:ln>
          <a:effectLst>
            <a:outerShdw blurRad="190500" algn="tl" rotWithShape="0">
              <a:srgbClr val="000000">
                <a:alpha val="70000"/>
              </a:srgbClr>
            </a:outerShdw>
          </a:effectLst>
        </p:spPr>
      </p:pic>
      <p:sp useBgFill="1">
        <p:nvSpPr>
          <p:cNvPr id="672778" name="Rectangle 10"/>
          <p:cNvSpPr>
            <a:spLocks noChangeArrowheads="1"/>
          </p:cNvSpPr>
          <p:nvPr/>
        </p:nvSpPr>
        <p:spPr bwMode="auto">
          <a:xfrm>
            <a:off x="3557013" y="3410400"/>
            <a:ext cx="1460500" cy="503238"/>
          </a:xfrm>
          <a:prstGeom prst="rect">
            <a:avLst/>
          </a:prstGeom>
          <a:ln w="9525">
            <a:noFill/>
            <a:miter lim="800000"/>
            <a:headEnd/>
            <a:tailEnd/>
          </a:ln>
          <a:effectLst/>
        </p:spPr>
        <p:txBody>
          <a:bodyPr wrap="none" anchor="ctr"/>
          <a:lstStyle/>
          <a:p>
            <a:endParaRPr lang="en-US">
              <a:solidFill>
                <a:srgbClr val="000000"/>
              </a:solidFill>
            </a:endParaRPr>
          </a:p>
        </p:txBody>
      </p:sp>
      <p:sp>
        <p:nvSpPr>
          <p:cNvPr id="13" name="Slide Number Placeholder 2"/>
          <p:cNvSpPr>
            <a:spLocks noGrp="1"/>
          </p:cNvSpPr>
          <p:nvPr>
            <p:ph type="sldNum" sz="quarter" idx="10"/>
          </p:nvPr>
        </p:nvSpPr>
        <p:spPr>
          <a:xfrm>
            <a:off x="3498850" y="6381750"/>
            <a:ext cx="2133600" cy="476250"/>
          </a:xfrm>
        </p:spPr>
        <p:txBody>
          <a:bodyPr/>
          <a:lstStyle/>
          <a:p>
            <a:fld id="{A989B28E-537A-43DD-A6AB-05E67581AF7F}" type="slidenum">
              <a:rPr lang="en-US" smtClean="0">
                <a:solidFill>
                  <a:srgbClr val="000000"/>
                </a:solidFill>
              </a:rPr>
              <a:pPr/>
              <a:t>12</a:t>
            </a:fld>
            <a:endParaRPr lang="en-US"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p>
            <a:fld id="{CABE3CC8-149F-4267-93A6-99ECBECD9D8D}" type="slidenum">
              <a:rPr lang="en-US" smtClean="0">
                <a:solidFill>
                  <a:schemeClr val="bg1"/>
                </a:solidFill>
              </a:rPr>
              <a:pPr/>
              <a:t>13</a:t>
            </a:fld>
            <a:endParaRPr lang="en-US" dirty="0" smtClean="0">
              <a:solidFill>
                <a:schemeClr val="bg1"/>
              </a:solidFill>
            </a:endParaRPr>
          </a:p>
        </p:txBody>
      </p:sp>
      <p:sp>
        <p:nvSpPr>
          <p:cNvPr id="1196034" name="Rectangle 2"/>
          <p:cNvSpPr>
            <a:spLocks noGrp="1" noChangeArrowheads="1"/>
          </p:cNvSpPr>
          <p:nvPr>
            <p:ph type="title"/>
          </p:nvPr>
        </p:nvSpPr>
        <p:spPr/>
        <p:txBody>
          <a:bodyPr/>
          <a:lstStyle/>
          <a:p>
            <a:pPr eaLnBrk="1" hangingPunct="1">
              <a:defRPr/>
            </a:pPr>
            <a:r>
              <a:rPr lang="en-US" sz="3200"/>
              <a:t>HSDRRS: </a:t>
            </a:r>
            <a:br>
              <a:rPr lang="en-US" sz="3200"/>
            </a:br>
            <a:r>
              <a:rPr lang="en-US" sz="3200"/>
              <a:t>Our Mission and Commitment</a:t>
            </a:r>
          </a:p>
        </p:txBody>
      </p:sp>
      <p:sp>
        <p:nvSpPr>
          <p:cNvPr id="1196035" name="Rectangle 3"/>
          <p:cNvSpPr>
            <a:spLocks noGrp="1" noChangeArrowheads="1"/>
          </p:cNvSpPr>
          <p:nvPr>
            <p:ph type="body" idx="1"/>
          </p:nvPr>
        </p:nvSpPr>
        <p:spPr>
          <a:xfrm>
            <a:off x="457200" y="1480007"/>
            <a:ext cx="8229600" cy="4665205"/>
          </a:xfrm>
        </p:spPr>
        <p:txBody>
          <a:bodyPr/>
          <a:lstStyle/>
          <a:p>
            <a:pPr eaLnBrk="1" hangingPunct="1">
              <a:spcBef>
                <a:spcPts val="2400"/>
              </a:spcBef>
              <a:spcAft>
                <a:spcPts val="2400"/>
              </a:spcAft>
              <a:defRPr/>
            </a:pPr>
            <a:r>
              <a:rPr lang="en-US" sz="2600" i="1" dirty="0"/>
              <a:t>Repair the damages, making what was there before whole again.</a:t>
            </a:r>
          </a:p>
          <a:p>
            <a:pPr eaLnBrk="1" hangingPunct="1">
              <a:spcBef>
                <a:spcPts val="2400"/>
              </a:spcBef>
              <a:spcAft>
                <a:spcPts val="2400"/>
              </a:spcAft>
              <a:defRPr/>
            </a:pPr>
            <a:r>
              <a:rPr lang="en-US" sz="2600" i="1" dirty="0"/>
              <a:t>By 1 June 2011, strengthen and improve the system and provide 100-year level of risk reduction capable of withstanding the effects of a storm having a 1% chance of occurring each year. </a:t>
            </a:r>
          </a:p>
          <a:p>
            <a:pPr eaLnBrk="1" hangingPunct="1">
              <a:spcBef>
                <a:spcPts val="2400"/>
              </a:spcBef>
              <a:spcAft>
                <a:spcPts val="2400"/>
              </a:spcAft>
              <a:defRPr/>
            </a:pPr>
            <a:r>
              <a:rPr lang="en-US" sz="2600" i="1" dirty="0"/>
              <a:t>Current funding level $</a:t>
            </a:r>
            <a:r>
              <a:rPr lang="en-US" sz="2600" i="1" dirty="0" smtClean="0"/>
              <a:t>14.48  </a:t>
            </a:r>
            <a:r>
              <a:rPr lang="en-US" sz="2600" i="1" dirty="0"/>
              <a:t>B (fully funded</a:t>
            </a:r>
            <a:r>
              <a:rPr lang="en-US" sz="2600" i="1" dirty="0" smtClean="0"/>
              <a:t>).</a:t>
            </a:r>
            <a:endParaRPr lang="en-US" sz="2600" i="1"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HSDRRS Authorization</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D3FA0B78-6F05-43B2-84EC-CBD8AF07FBF5}" type="slidenum">
              <a:rPr lang="en-US" smtClean="0">
                <a:solidFill>
                  <a:srgbClr val="000000"/>
                </a:solidFill>
              </a:rPr>
              <a:pPr/>
              <a:t>14</a:t>
            </a:fld>
            <a:endParaRPr lang="en-US">
              <a:solidFill>
                <a:srgbClr val="000000"/>
              </a:solidFill>
            </a:endParaRPr>
          </a:p>
        </p:txBody>
      </p:sp>
      <p:pic>
        <p:nvPicPr>
          <p:cNvPr id="125954" name="Picture 2" descr="C:\Users\B2TFHEWS\Pictures\white-house.jpg"/>
          <p:cNvPicPr>
            <a:picLocks noChangeAspect="1" noChangeArrowheads="1"/>
          </p:cNvPicPr>
          <p:nvPr/>
        </p:nvPicPr>
        <p:blipFill>
          <a:blip r:embed="rId2" cstate="print"/>
          <a:srcRect/>
          <a:stretch>
            <a:fillRect/>
          </a:stretch>
        </p:blipFill>
        <p:spPr bwMode="auto">
          <a:xfrm>
            <a:off x="3187427" y="1832395"/>
            <a:ext cx="2461201" cy="1845901"/>
          </a:xfrm>
          <a:prstGeom prst="rect">
            <a:avLst/>
          </a:prstGeom>
          <a:ln>
            <a:noFill/>
          </a:ln>
          <a:effectLst>
            <a:outerShdw blurRad="190500" algn="tl" rotWithShape="0">
              <a:srgbClr val="000000">
                <a:alpha val="70000"/>
              </a:srgbClr>
            </a:outerShdw>
          </a:effectLst>
        </p:spPr>
      </p:pic>
      <p:pic>
        <p:nvPicPr>
          <p:cNvPr id="125955" name="Picture 3" descr="C:\Users\B2TFHEWS\Pictures\uscapitol.jpg"/>
          <p:cNvPicPr>
            <a:picLocks noChangeAspect="1" noChangeArrowheads="1"/>
          </p:cNvPicPr>
          <p:nvPr/>
        </p:nvPicPr>
        <p:blipFill>
          <a:blip r:embed="rId3" cstate="print"/>
          <a:srcRect/>
          <a:stretch>
            <a:fillRect/>
          </a:stretch>
        </p:blipFill>
        <p:spPr bwMode="auto">
          <a:xfrm>
            <a:off x="6106599" y="1820454"/>
            <a:ext cx="2703452" cy="1858623"/>
          </a:xfrm>
          <a:prstGeom prst="rect">
            <a:avLst/>
          </a:prstGeom>
          <a:ln>
            <a:noFill/>
          </a:ln>
          <a:effectLst>
            <a:outerShdw blurRad="190500" algn="tl" rotWithShape="0">
              <a:srgbClr val="000000">
                <a:alpha val="70000"/>
              </a:srgbClr>
            </a:outerShdw>
          </a:effectLst>
        </p:spPr>
      </p:pic>
      <p:pic>
        <p:nvPicPr>
          <p:cNvPr id="125956" name="Picture 4" descr="C:\Users\B2TFHEWS\Desktop\Pages from Cheney - additional supplemental funding for NOLA protection 26Apr06.jpg"/>
          <p:cNvPicPr>
            <a:picLocks noChangeAspect="1" noChangeArrowheads="1"/>
          </p:cNvPicPr>
          <p:nvPr/>
        </p:nvPicPr>
        <p:blipFill>
          <a:blip r:embed="rId4" cstate="print"/>
          <a:srcRect/>
          <a:stretch>
            <a:fillRect/>
          </a:stretch>
        </p:blipFill>
        <p:spPr bwMode="auto">
          <a:xfrm>
            <a:off x="561530" y="1368440"/>
            <a:ext cx="2139317" cy="2768527"/>
          </a:xfrm>
          <a:prstGeom prst="rect">
            <a:avLst/>
          </a:prstGeom>
          <a:ln>
            <a:noFill/>
          </a:ln>
          <a:effectLst>
            <a:outerShdw blurRad="190500" algn="tl" rotWithShape="0">
              <a:srgbClr val="000000">
                <a:alpha val="70000"/>
              </a:srgbClr>
            </a:outerShdw>
          </a:effectLst>
        </p:spPr>
      </p:pic>
      <p:sp>
        <p:nvSpPr>
          <p:cNvPr id="9" name="Right Arrow 8"/>
          <p:cNvSpPr/>
          <p:nvPr/>
        </p:nvSpPr>
        <p:spPr>
          <a:xfrm>
            <a:off x="2774995" y="2623937"/>
            <a:ext cx="341906" cy="262393"/>
          </a:xfrm>
          <a:prstGeom prst="rightArrow">
            <a:avLst/>
          </a:prstGeom>
          <a:gradFill flip="none" rotWithShape="1">
            <a:gsLst>
              <a:gs pos="0">
                <a:srgbClr val="0000FF"/>
              </a:gs>
              <a:gs pos="100000">
                <a:schemeClr val="bg1"/>
              </a:gs>
            </a:gsLst>
            <a:lin ang="108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702400" y="2625265"/>
            <a:ext cx="341906" cy="262393"/>
          </a:xfrm>
          <a:prstGeom prst="rightArrow">
            <a:avLst/>
          </a:prstGeom>
          <a:gradFill flip="none" rotWithShape="1">
            <a:gsLst>
              <a:gs pos="0">
                <a:srgbClr val="0000FF"/>
              </a:gs>
              <a:gs pos="100000">
                <a:schemeClr val="bg1"/>
              </a:gs>
            </a:gsLst>
            <a:lin ang="108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49954" y="5161731"/>
            <a:ext cx="579131" cy="372388"/>
          </a:xfrm>
          <a:prstGeom prst="rightArrow">
            <a:avLst/>
          </a:prstGeom>
          <a:gradFill flip="none" rotWithShape="1">
            <a:gsLst>
              <a:gs pos="0">
                <a:srgbClr val="0000FF"/>
              </a:gs>
              <a:gs pos="100000">
                <a:schemeClr val="bg1"/>
              </a:gs>
            </a:gsLst>
            <a:lin ang="108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p:cNvSpPr>
            <a:spLocks noGrp="1"/>
          </p:cNvSpPr>
          <p:nvPr>
            <p:ph idx="1"/>
          </p:nvPr>
        </p:nvSpPr>
        <p:spPr>
          <a:xfrm>
            <a:off x="1224500" y="4412978"/>
            <a:ext cx="7462299" cy="1884464"/>
          </a:xfrm>
        </p:spPr>
        <p:txBody>
          <a:bodyPr/>
          <a:lstStyle/>
          <a:p>
            <a:pPr marL="0" indent="0">
              <a:buNone/>
            </a:pPr>
            <a:r>
              <a:rPr lang="en-US" sz="2000" b="1" u="sng" dirty="0" smtClean="0">
                <a:solidFill>
                  <a:srgbClr val="0000FF"/>
                </a:solidFill>
              </a:rPr>
              <a:t>4</a:t>
            </a:r>
            <a:r>
              <a:rPr lang="en-US" sz="2000" b="1" u="sng" baseline="30000" dirty="0" smtClean="0">
                <a:solidFill>
                  <a:srgbClr val="0000FF"/>
                </a:solidFill>
              </a:rPr>
              <a:t>th</a:t>
            </a:r>
            <a:r>
              <a:rPr lang="en-US" sz="2000" b="1" u="sng" dirty="0" smtClean="0">
                <a:solidFill>
                  <a:srgbClr val="0000FF"/>
                </a:solidFill>
              </a:rPr>
              <a:t> Emergency Supplemental (June 2006)</a:t>
            </a:r>
          </a:p>
          <a:p>
            <a:pPr marL="0" indent="0">
              <a:buNone/>
            </a:pPr>
            <a:r>
              <a:rPr lang="en-US" sz="1800" dirty="0" smtClean="0">
                <a:solidFill>
                  <a:srgbClr val="0000FF"/>
                </a:solidFill>
              </a:rPr>
              <a:t>…authorized to raise, as appropriate, levee heights and otherwise enhance the existing Lake Pontchartrain and Vicinity project and the existing West Bank and Vicinity project to provide the levels of protection necessary to achieve </a:t>
            </a:r>
            <a:r>
              <a:rPr lang="en-US" sz="1800" b="1" dirty="0" smtClean="0">
                <a:solidFill>
                  <a:srgbClr val="0000FF"/>
                </a:solidFill>
              </a:rPr>
              <a:t>certification required for participation in the National Flood Insurance Program</a:t>
            </a:r>
            <a:r>
              <a:rPr lang="en-US" sz="1800" dirty="0" smtClean="0">
                <a:solidFill>
                  <a:srgbClr val="0000FF"/>
                </a:solidFill>
              </a:rPr>
              <a:t>…</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2" cstate="print">
            <a:clrChange>
              <a:clrFrom>
                <a:srgbClr val="FFFFFF"/>
              </a:clrFrom>
              <a:clrTo>
                <a:srgbClr val="FFFFFF">
                  <a:alpha val="0"/>
                </a:srgbClr>
              </a:clrTo>
            </a:clrChange>
          </a:blip>
          <a:srcRect l="9150" t="14346" r="42092" b="14069"/>
          <a:stretch>
            <a:fillRect/>
          </a:stretch>
        </p:blipFill>
        <p:spPr bwMode="auto">
          <a:xfrm>
            <a:off x="176168" y="2155971"/>
            <a:ext cx="4454554" cy="4454554"/>
          </a:xfrm>
          <a:prstGeom prst="rect">
            <a:avLst/>
          </a:prstGeom>
          <a:noFill/>
          <a:ln w="9525">
            <a:noFill/>
            <a:miter lim="800000"/>
            <a:headEnd/>
            <a:tailEnd/>
          </a:ln>
          <a:effectLst/>
        </p:spPr>
      </p:pic>
      <p:sp>
        <p:nvSpPr>
          <p:cNvPr id="1104899" name="Rectangle 3"/>
          <p:cNvSpPr>
            <a:spLocks noGrp="1" noChangeArrowheads="1"/>
          </p:cNvSpPr>
          <p:nvPr>
            <p:ph type="title"/>
          </p:nvPr>
        </p:nvSpPr>
        <p:spPr>
          <a:xfrm>
            <a:off x="457200" y="241082"/>
            <a:ext cx="8229600" cy="814387"/>
          </a:xfrm>
        </p:spPr>
        <p:txBody>
          <a:bodyPr/>
          <a:lstStyle/>
          <a:p>
            <a:r>
              <a:rPr lang="en-US" dirty="0" smtClean="0">
                <a:solidFill>
                  <a:schemeClr val="tx1"/>
                </a:solidFill>
              </a:rPr>
              <a:t>HSDRRS Funding Breakdown</a:t>
            </a:r>
            <a:endParaRPr lang="en-US" sz="2800" b="0" i="1" dirty="0">
              <a:solidFill>
                <a:schemeClr val="tx1"/>
              </a:solidFill>
            </a:endParaRPr>
          </a:p>
        </p:txBody>
      </p:sp>
      <p:sp>
        <p:nvSpPr>
          <p:cNvPr id="75" name="Slide Number Placeholder 3"/>
          <p:cNvSpPr>
            <a:spLocks noGrp="1"/>
          </p:cNvSpPr>
          <p:nvPr>
            <p:ph type="sldNum" sz="quarter" idx="10"/>
          </p:nvPr>
        </p:nvSpPr>
        <p:spPr/>
        <p:txBody>
          <a:bodyPr/>
          <a:lstStyle/>
          <a:p>
            <a:fld id="{6026A70F-DEC4-4DF0-82FD-416D1E798D9A}" type="slidenum">
              <a:rPr lang="en-US">
                <a:solidFill>
                  <a:srgbClr val="000000"/>
                </a:solidFill>
              </a:rPr>
              <a:pPr/>
              <a:t>15</a:t>
            </a:fld>
            <a:endParaRPr lang="en-US">
              <a:solidFill>
                <a:srgbClr val="000000"/>
              </a:solidFill>
            </a:endParaRPr>
          </a:p>
        </p:txBody>
      </p:sp>
      <p:graphicFrame>
        <p:nvGraphicFramePr>
          <p:cNvPr id="1105004" name="Group 108"/>
          <p:cNvGraphicFramePr>
            <a:graphicFrameLocks noGrp="1"/>
          </p:cNvGraphicFramePr>
          <p:nvPr/>
        </p:nvGraphicFramePr>
        <p:xfrm>
          <a:off x="4862513" y="1147574"/>
          <a:ext cx="4081462" cy="5412621"/>
        </p:xfrm>
        <a:graphic>
          <a:graphicData uri="http://schemas.openxmlformats.org/drawingml/2006/table">
            <a:tbl>
              <a:tblPr/>
              <a:tblGrid>
                <a:gridCol w="3367087"/>
                <a:gridCol w="714375"/>
              </a:tblGrid>
              <a:tr h="41181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COMPONENT</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tx1"/>
                          </a:solidFill>
                          <a:effectLst/>
                          <a:latin typeface="Arial" charset="0"/>
                        </a:rPr>
                        <a:t>$ (M)</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2085">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SELA (Interior Drainage)</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$1,155</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1">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WBV 100-year Level of Protection</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$2,010</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2085">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1" i="1" u="none" strike="noStrike" kern="1200" cap="none" spc="0" normalizeH="0" baseline="0" noProof="0" dirty="0" smtClean="0">
                          <a:ln>
                            <a:noFill/>
                          </a:ln>
                          <a:solidFill>
                            <a:srgbClr val="000000"/>
                          </a:solidFill>
                          <a:effectLst/>
                          <a:uLnTx/>
                          <a:uFillTx/>
                          <a:latin typeface="Arial" charset="0"/>
                          <a:ea typeface="+mn-ea"/>
                          <a:cs typeface="+mn-cs"/>
                        </a:rPr>
                        <a:t>LPV 100-year Level of Protection</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400" b="1" i="1" u="none" strike="noStrike" kern="1200" cap="none" spc="0" normalizeH="0" baseline="0" noProof="0" dirty="0" smtClean="0">
                          <a:ln>
                            <a:noFill/>
                          </a:ln>
                          <a:solidFill>
                            <a:srgbClr val="000000"/>
                          </a:solidFill>
                          <a:effectLst/>
                          <a:uLnTx/>
                          <a:uFillTx/>
                          <a:latin typeface="Arial" charset="0"/>
                          <a:ea typeface="+mn-ea"/>
                          <a:cs typeface="+mn-cs"/>
                        </a:rPr>
                        <a:t>$1,690</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2085">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Repair Existing System</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$1,483</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93">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Restore to Design Height</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$1,010</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93">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smtClean="0">
                          <a:ln>
                            <a:noFill/>
                          </a:ln>
                          <a:solidFill>
                            <a:schemeClr val="tx1"/>
                          </a:solidFill>
                          <a:effectLst/>
                          <a:latin typeface="Arial" charset="0"/>
                        </a:rPr>
                        <a:t>Complete Authorized System</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$1,643</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638">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Permanent Pump Stations</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$854</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93">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IHNC</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$1,603</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638">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Selective Armoring</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$414</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2419">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Storm-proof Existing Pump Stations</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$340</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147">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smtClean="0">
                          <a:ln>
                            <a:noFill/>
                          </a:ln>
                          <a:solidFill>
                            <a:schemeClr val="tx1"/>
                          </a:solidFill>
                          <a:effectLst/>
                          <a:latin typeface="Arial" charset="0"/>
                        </a:rPr>
                        <a:t>Incorporate non-Fed Levees in Plaquemines Parish</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$671</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638">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smtClean="0">
                          <a:ln>
                            <a:noFill/>
                          </a:ln>
                          <a:solidFill>
                            <a:schemeClr val="tx1"/>
                          </a:solidFill>
                          <a:effectLst/>
                          <a:latin typeface="Arial" charset="0"/>
                        </a:rPr>
                        <a:t>Reinforce or Replace Floodwalls</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$1,481</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93">
                <a:tc>
                  <a:txBody>
                    <a:bodyPr/>
                    <a:lstStyle/>
                    <a:p>
                      <a:pPr marL="282575"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smtClean="0">
                          <a:ln>
                            <a:noFill/>
                          </a:ln>
                          <a:solidFill>
                            <a:schemeClr val="tx1"/>
                          </a:solidFill>
                          <a:effectLst/>
                          <a:latin typeface="Arial" charset="0"/>
                        </a:rPr>
                        <a:t>Other</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$110</a:t>
                      </a:r>
                    </a:p>
                  </a:txBody>
                  <a:tcPr marL="45720" marT="18288" marB="182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04975" name="Text Box 79"/>
          <p:cNvSpPr txBox="1">
            <a:spLocks noChangeArrowheads="1"/>
          </p:cNvSpPr>
          <p:nvPr/>
        </p:nvSpPr>
        <p:spPr bwMode="auto">
          <a:xfrm>
            <a:off x="341313" y="3152775"/>
            <a:ext cx="1265237" cy="2746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Non-fed</a:t>
            </a:r>
            <a:endParaRPr lang="en-US" sz="1200" b="1" dirty="0">
              <a:solidFill>
                <a:srgbClr val="000000"/>
              </a:solidFill>
              <a:latin typeface="Tahoma" pitchFamily="34" charset="0"/>
            </a:endParaRPr>
          </a:p>
        </p:txBody>
      </p:sp>
      <p:sp>
        <p:nvSpPr>
          <p:cNvPr id="1104976" name="Text Box 80"/>
          <p:cNvSpPr txBox="1">
            <a:spLocks noChangeArrowheads="1"/>
          </p:cNvSpPr>
          <p:nvPr/>
        </p:nvSpPr>
        <p:spPr bwMode="auto">
          <a:xfrm>
            <a:off x="1123950" y="2724150"/>
            <a:ext cx="1265238" cy="2746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Floodwalls</a:t>
            </a:r>
            <a:endParaRPr lang="en-US" sz="1200" b="1" dirty="0">
              <a:solidFill>
                <a:srgbClr val="000000"/>
              </a:solidFill>
              <a:latin typeface="Tahoma" pitchFamily="34" charset="0"/>
            </a:endParaRPr>
          </a:p>
        </p:txBody>
      </p:sp>
      <p:sp>
        <p:nvSpPr>
          <p:cNvPr id="1104977" name="Text Box 81"/>
          <p:cNvSpPr txBox="1">
            <a:spLocks noChangeArrowheads="1"/>
          </p:cNvSpPr>
          <p:nvPr/>
        </p:nvSpPr>
        <p:spPr bwMode="auto">
          <a:xfrm>
            <a:off x="2253129" y="2541821"/>
            <a:ext cx="1265237" cy="2746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SELA</a:t>
            </a:r>
            <a:endParaRPr lang="en-US" sz="1200" b="1" dirty="0">
              <a:solidFill>
                <a:srgbClr val="000000"/>
              </a:solidFill>
              <a:latin typeface="Tahoma" pitchFamily="34" charset="0"/>
            </a:endParaRPr>
          </a:p>
        </p:txBody>
      </p:sp>
      <p:sp>
        <p:nvSpPr>
          <p:cNvPr id="1104978" name="Text Box 82"/>
          <p:cNvSpPr txBox="1">
            <a:spLocks noChangeArrowheads="1"/>
          </p:cNvSpPr>
          <p:nvPr/>
        </p:nvSpPr>
        <p:spPr bwMode="auto">
          <a:xfrm>
            <a:off x="225425" y="4305300"/>
            <a:ext cx="1265238" cy="2746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IHNC</a:t>
            </a:r>
            <a:endParaRPr lang="en-US" sz="1200" b="1" dirty="0">
              <a:solidFill>
                <a:srgbClr val="000000"/>
              </a:solidFill>
              <a:latin typeface="Tahoma" pitchFamily="34" charset="0"/>
            </a:endParaRPr>
          </a:p>
        </p:txBody>
      </p:sp>
      <p:sp>
        <p:nvSpPr>
          <p:cNvPr id="1104979" name="Text Box 83"/>
          <p:cNvSpPr txBox="1">
            <a:spLocks noChangeArrowheads="1"/>
          </p:cNvSpPr>
          <p:nvPr/>
        </p:nvSpPr>
        <p:spPr bwMode="auto">
          <a:xfrm>
            <a:off x="320675" y="5146675"/>
            <a:ext cx="1265238" cy="2746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PCCP</a:t>
            </a:r>
            <a:endParaRPr lang="en-US" sz="1200" b="1" dirty="0">
              <a:solidFill>
                <a:srgbClr val="000000"/>
              </a:solidFill>
              <a:latin typeface="Tahoma" pitchFamily="34" charset="0"/>
            </a:endParaRPr>
          </a:p>
        </p:txBody>
      </p:sp>
      <p:sp>
        <p:nvSpPr>
          <p:cNvPr id="1104980" name="Text Box 84"/>
          <p:cNvSpPr txBox="1">
            <a:spLocks noChangeArrowheads="1"/>
          </p:cNvSpPr>
          <p:nvPr/>
        </p:nvSpPr>
        <p:spPr bwMode="auto">
          <a:xfrm>
            <a:off x="1085850" y="5672138"/>
            <a:ext cx="1265238" cy="2746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Complete</a:t>
            </a:r>
            <a:endParaRPr lang="en-US" sz="1200" b="1" dirty="0">
              <a:solidFill>
                <a:srgbClr val="000000"/>
              </a:solidFill>
              <a:latin typeface="Tahoma" pitchFamily="34" charset="0"/>
            </a:endParaRPr>
          </a:p>
        </p:txBody>
      </p:sp>
      <p:sp>
        <p:nvSpPr>
          <p:cNvPr id="1104981" name="Text Box 85"/>
          <p:cNvSpPr txBox="1">
            <a:spLocks noChangeArrowheads="1"/>
          </p:cNvSpPr>
          <p:nvPr/>
        </p:nvSpPr>
        <p:spPr bwMode="auto">
          <a:xfrm>
            <a:off x="2071688" y="6065838"/>
            <a:ext cx="1265237" cy="2746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Restore</a:t>
            </a:r>
            <a:endParaRPr lang="en-US" sz="1200" b="1" dirty="0">
              <a:solidFill>
                <a:srgbClr val="000000"/>
              </a:solidFill>
              <a:latin typeface="Tahoma" pitchFamily="34" charset="0"/>
            </a:endParaRPr>
          </a:p>
        </p:txBody>
      </p:sp>
      <p:sp>
        <p:nvSpPr>
          <p:cNvPr id="1104982" name="Text Box 86"/>
          <p:cNvSpPr txBox="1">
            <a:spLocks noChangeArrowheads="1"/>
          </p:cNvSpPr>
          <p:nvPr/>
        </p:nvSpPr>
        <p:spPr bwMode="auto">
          <a:xfrm>
            <a:off x="2879725" y="5345113"/>
            <a:ext cx="1265238" cy="2746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Repair</a:t>
            </a:r>
            <a:endParaRPr lang="en-US" sz="1200" b="1" dirty="0">
              <a:solidFill>
                <a:srgbClr val="000000"/>
              </a:solidFill>
              <a:latin typeface="Tahoma" pitchFamily="34" charset="0"/>
            </a:endParaRPr>
          </a:p>
        </p:txBody>
      </p:sp>
      <p:sp>
        <p:nvSpPr>
          <p:cNvPr id="1104983" name="Text Box 87"/>
          <p:cNvSpPr txBox="1">
            <a:spLocks noChangeArrowheads="1"/>
          </p:cNvSpPr>
          <p:nvPr/>
        </p:nvSpPr>
        <p:spPr bwMode="auto">
          <a:xfrm rot="1208107">
            <a:off x="259418" y="3539371"/>
            <a:ext cx="1265238" cy="26161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050" b="1" dirty="0" smtClean="0">
                <a:solidFill>
                  <a:srgbClr val="FFFFFF"/>
                </a:solidFill>
                <a:latin typeface="Tahoma" pitchFamily="34" charset="0"/>
              </a:rPr>
              <a:t>Storm Proof</a:t>
            </a:r>
            <a:endParaRPr lang="en-US" sz="1050" b="1" dirty="0">
              <a:solidFill>
                <a:srgbClr val="FFFFFF"/>
              </a:solidFill>
              <a:latin typeface="Tahoma" pitchFamily="34" charset="0"/>
            </a:endParaRPr>
          </a:p>
        </p:txBody>
      </p:sp>
      <p:sp>
        <p:nvSpPr>
          <p:cNvPr id="1104984" name="Text Box 88"/>
          <p:cNvSpPr txBox="1">
            <a:spLocks noChangeArrowheads="1"/>
          </p:cNvSpPr>
          <p:nvPr/>
        </p:nvSpPr>
        <p:spPr bwMode="auto">
          <a:xfrm>
            <a:off x="1433513" y="2005013"/>
            <a:ext cx="771525" cy="2444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000" b="1" dirty="0" smtClean="0">
                <a:solidFill>
                  <a:srgbClr val="000000"/>
                </a:solidFill>
                <a:latin typeface="Tahoma" pitchFamily="34" charset="0"/>
              </a:rPr>
              <a:t>Other</a:t>
            </a:r>
            <a:endParaRPr lang="en-US" sz="1000" b="1" dirty="0">
              <a:solidFill>
                <a:srgbClr val="000000"/>
              </a:solidFill>
              <a:latin typeface="Tahoma" pitchFamily="34" charset="0"/>
            </a:endParaRPr>
          </a:p>
        </p:txBody>
      </p:sp>
      <p:sp>
        <p:nvSpPr>
          <p:cNvPr id="1104985" name="Text Box 89"/>
          <p:cNvSpPr txBox="1">
            <a:spLocks noChangeArrowheads="1"/>
          </p:cNvSpPr>
          <p:nvPr/>
        </p:nvSpPr>
        <p:spPr bwMode="auto">
          <a:xfrm>
            <a:off x="30847" y="3145741"/>
            <a:ext cx="489270" cy="123111"/>
          </a:xfrm>
          <a:prstGeom prst="rect">
            <a:avLst/>
          </a:prstGeom>
          <a:noFill/>
          <a:ln w="9525">
            <a:noFill/>
            <a:miter lim="800000"/>
            <a:headEnd/>
            <a:tailEnd/>
          </a:ln>
          <a:effectLst/>
        </p:spPr>
        <p:txBody>
          <a:bodyPr wrap="square" lIns="0" tIns="0" rIns="0" bIns="0">
            <a:spAutoFit/>
          </a:bodyPr>
          <a:lstStyle/>
          <a:p>
            <a:pPr algn="ctr" fontAlgn="base">
              <a:spcBef>
                <a:spcPct val="50000"/>
              </a:spcBef>
              <a:spcAft>
                <a:spcPct val="0"/>
              </a:spcAft>
            </a:pPr>
            <a:r>
              <a:rPr lang="en-US" sz="800" b="1" dirty="0" smtClean="0">
                <a:solidFill>
                  <a:srgbClr val="000000"/>
                </a:solidFill>
                <a:latin typeface="Tahoma" pitchFamily="34" charset="0"/>
              </a:rPr>
              <a:t>Armoring</a:t>
            </a:r>
            <a:endParaRPr lang="en-US" sz="800" b="1" dirty="0">
              <a:solidFill>
                <a:srgbClr val="000000"/>
              </a:solidFill>
              <a:latin typeface="Tahoma" pitchFamily="34" charset="0"/>
            </a:endParaRPr>
          </a:p>
        </p:txBody>
      </p:sp>
      <p:sp>
        <p:nvSpPr>
          <p:cNvPr id="1104986" name="Freeform 90"/>
          <p:cNvSpPr>
            <a:spLocks/>
          </p:cNvSpPr>
          <p:nvPr/>
        </p:nvSpPr>
        <p:spPr bwMode="auto">
          <a:xfrm>
            <a:off x="242888" y="3289300"/>
            <a:ext cx="146050" cy="355600"/>
          </a:xfrm>
          <a:custGeom>
            <a:avLst/>
            <a:gdLst/>
            <a:ahLst/>
            <a:cxnLst>
              <a:cxn ang="0">
                <a:pos x="92" y="224"/>
              </a:cxn>
              <a:cxn ang="0">
                <a:pos x="0" y="184"/>
              </a:cxn>
              <a:cxn ang="0">
                <a:pos x="0" y="0"/>
              </a:cxn>
            </a:cxnLst>
            <a:rect l="0" t="0" r="r" b="b"/>
            <a:pathLst>
              <a:path w="92" h="224">
                <a:moveTo>
                  <a:pt x="92" y="224"/>
                </a:moveTo>
                <a:lnTo>
                  <a:pt x="0" y="184"/>
                </a:lnTo>
                <a:lnTo>
                  <a:pt x="0" y="0"/>
                </a:lnTo>
              </a:path>
            </a:pathLst>
          </a:custGeom>
          <a:noFill/>
          <a:ln w="12700">
            <a:solidFill>
              <a:schemeClr val="tx1"/>
            </a:solidFill>
            <a:round/>
            <a:headEnd type="stealth" w="med" len="med"/>
            <a:tailEnd/>
          </a:ln>
          <a:effectLst/>
        </p:spPr>
        <p:txBody>
          <a:bodyPr/>
          <a:lstStyle/>
          <a:p>
            <a:pPr fontAlgn="base">
              <a:spcBef>
                <a:spcPct val="0"/>
              </a:spcBef>
              <a:spcAft>
                <a:spcPct val="0"/>
              </a:spcAft>
            </a:pPr>
            <a:endParaRPr lang="en-US" sz="1200">
              <a:solidFill>
                <a:srgbClr val="000000"/>
              </a:solidFill>
            </a:endParaRPr>
          </a:p>
        </p:txBody>
      </p:sp>
      <p:sp>
        <p:nvSpPr>
          <p:cNvPr id="1104989" name="Freeform 93"/>
          <p:cNvSpPr>
            <a:spLocks/>
          </p:cNvSpPr>
          <p:nvPr/>
        </p:nvSpPr>
        <p:spPr bwMode="auto">
          <a:xfrm>
            <a:off x="2063750" y="2128838"/>
            <a:ext cx="266700" cy="128587"/>
          </a:xfrm>
          <a:custGeom>
            <a:avLst/>
            <a:gdLst/>
            <a:ahLst/>
            <a:cxnLst>
              <a:cxn ang="0">
                <a:pos x="168" y="81"/>
              </a:cxn>
              <a:cxn ang="0">
                <a:pos x="107" y="0"/>
              </a:cxn>
              <a:cxn ang="0">
                <a:pos x="0" y="0"/>
              </a:cxn>
            </a:cxnLst>
            <a:rect l="0" t="0" r="r" b="b"/>
            <a:pathLst>
              <a:path w="168" h="81">
                <a:moveTo>
                  <a:pt x="168" y="81"/>
                </a:moveTo>
                <a:lnTo>
                  <a:pt x="107" y="0"/>
                </a:lnTo>
                <a:lnTo>
                  <a:pt x="0" y="0"/>
                </a:lnTo>
              </a:path>
            </a:pathLst>
          </a:custGeom>
          <a:noFill/>
          <a:ln w="12700">
            <a:solidFill>
              <a:schemeClr val="tx1"/>
            </a:solidFill>
            <a:round/>
            <a:headEnd type="stealth" w="med" len="med"/>
            <a:tailEnd/>
          </a:ln>
          <a:effectLst/>
        </p:spPr>
        <p:txBody>
          <a:bodyPr/>
          <a:lstStyle/>
          <a:p>
            <a:pPr fontAlgn="base">
              <a:spcBef>
                <a:spcPct val="0"/>
              </a:spcBef>
              <a:spcAft>
                <a:spcPct val="0"/>
              </a:spcAft>
            </a:pPr>
            <a:endParaRPr lang="en-US" sz="1200">
              <a:solidFill>
                <a:srgbClr val="000000"/>
              </a:solidFill>
            </a:endParaRPr>
          </a:p>
        </p:txBody>
      </p:sp>
      <p:sp>
        <p:nvSpPr>
          <p:cNvPr id="1104944" name="Rectangle 48"/>
          <p:cNvSpPr>
            <a:spLocks noChangeArrowheads="1"/>
          </p:cNvSpPr>
          <p:nvPr/>
        </p:nvSpPr>
        <p:spPr bwMode="auto">
          <a:xfrm>
            <a:off x="4924425" y="1638111"/>
            <a:ext cx="204788" cy="188912"/>
          </a:xfrm>
          <a:prstGeom prst="rect">
            <a:avLst/>
          </a:prstGeom>
          <a:solidFill>
            <a:srgbClr val="9999FF"/>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45" name="Rectangle 49"/>
          <p:cNvSpPr>
            <a:spLocks noChangeArrowheads="1"/>
          </p:cNvSpPr>
          <p:nvPr/>
        </p:nvSpPr>
        <p:spPr bwMode="auto">
          <a:xfrm>
            <a:off x="4924425" y="2009586"/>
            <a:ext cx="204788" cy="188912"/>
          </a:xfrm>
          <a:prstGeom prst="rect">
            <a:avLst/>
          </a:prstGeom>
          <a:solidFill>
            <a:srgbClr val="CCFFCC"/>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46" name="Rectangle 50"/>
          <p:cNvSpPr>
            <a:spLocks noChangeArrowheads="1"/>
          </p:cNvSpPr>
          <p:nvPr/>
        </p:nvSpPr>
        <p:spPr bwMode="auto">
          <a:xfrm>
            <a:off x="4922838" y="2384236"/>
            <a:ext cx="204787" cy="188912"/>
          </a:xfrm>
          <a:prstGeom prst="rect">
            <a:avLst/>
          </a:prstGeom>
          <a:solidFill>
            <a:srgbClr val="99FF33"/>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47" name="Rectangle 51"/>
          <p:cNvSpPr>
            <a:spLocks noChangeArrowheads="1"/>
          </p:cNvSpPr>
          <p:nvPr/>
        </p:nvSpPr>
        <p:spPr bwMode="auto">
          <a:xfrm>
            <a:off x="4922838" y="6285335"/>
            <a:ext cx="204787" cy="188913"/>
          </a:xfrm>
          <a:prstGeom prst="rect">
            <a:avLst/>
          </a:prstGeom>
          <a:solidFill>
            <a:srgbClr val="00FFFF"/>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48" name="Rectangle 52"/>
          <p:cNvSpPr>
            <a:spLocks noChangeArrowheads="1"/>
          </p:cNvSpPr>
          <p:nvPr/>
        </p:nvSpPr>
        <p:spPr bwMode="auto">
          <a:xfrm>
            <a:off x="4924425" y="4556766"/>
            <a:ext cx="204788" cy="188913"/>
          </a:xfrm>
          <a:prstGeom prst="rect">
            <a:avLst/>
          </a:prstGeom>
          <a:solidFill>
            <a:srgbClr val="CCCCFF"/>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49" name="Rectangle 53"/>
          <p:cNvSpPr>
            <a:spLocks noChangeArrowheads="1"/>
          </p:cNvSpPr>
          <p:nvPr/>
        </p:nvSpPr>
        <p:spPr bwMode="auto">
          <a:xfrm>
            <a:off x="4922838" y="4188466"/>
            <a:ext cx="204787" cy="188913"/>
          </a:xfrm>
          <a:prstGeom prst="rect">
            <a:avLst/>
          </a:prstGeom>
          <a:solidFill>
            <a:srgbClr val="CC99FF"/>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50" name="Rectangle 54"/>
          <p:cNvSpPr>
            <a:spLocks noChangeArrowheads="1"/>
          </p:cNvSpPr>
          <p:nvPr/>
        </p:nvSpPr>
        <p:spPr bwMode="auto">
          <a:xfrm>
            <a:off x="4924425" y="3835808"/>
            <a:ext cx="204788" cy="188913"/>
          </a:xfrm>
          <a:prstGeom prst="rect">
            <a:avLst/>
          </a:prstGeom>
          <a:solidFill>
            <a:srgbClr val="FF7C80">
              <a:alpha val="89999"/>
            </a:srgbClr>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51" name="Rectangle 55"/>
          <p:cNvSpPr>
            <a:spLocks noChangeArrowheads="1"/>
          </p:cNvSpPr>
          <p:nvPr/>
        </p:nvSpPr>
        <p:spPr bwMode="auto">
          <a:xfrm>
            <a:off x="4929188" y="4973376"/>
            <a:ext cx="204787" cy="188912"/>
          </a:xfrm>
          <a:prstGeom prst="rect">
            <a:avLst/>
          </a:prstGeom>
          <a:solidFill>
            <a:srgbClr val="000080"/>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52" name="Rectangle 56"/>
          <p:cNvSpPr>
            <a:spLocks noChangeArrowheads="1"/>
          </p:cNvSpPr>
          <p:nvPr/>
        </p:nvSpPr>
        <p:spPr bwMode="auto">
          <a:xfrm>
            <a:off x="4927600" y="5470948"/>
            <a:ext cx="204788" cy="188912"/>
          </a:xfrm>
          <a:prstGeom prst="rect">
            <a:avLst/>
          </a:prstGeom>
          <a:solidFill>
            <a:srgbClr val="FF00FF"/>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54" name="Rectangle 58"/>
          <p:cNvSpPr>
            <a:spLocks noChangeArrowheads="1"/>
          </p:cNvSpPr>
          <p:nvPr/>
        </p:nvSpPr>
        <p:spPr bwMode="auto">
          <a:xfrm>
            <a:off x="4926013" y="5919074"/>
            <a:ext cx="204787" cy="188913"/>
          </a:xfrm>
          <a:prstGeom prst="rect">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67" name="Rectangle 71"/>
          <p:cNvSpPr>
            <a:spLocks noChangeArrowheads="1"/>
          </p:cNvSpPr>
          <p:nvPr/>
        </p:nvSpPr>
        <p:spPr bwMode="auto">
          <a:xfrm>
            <a:off x="4924425" y="3102835"/>
            <a:ext cx="204788" cy="188912"/>
          </a:xfrm>
          <a:prstGeom prst="rect">
            <a:avLst/>
          </a:prstGeom>
          <a:solidFill>
            <a:srgbClr val="CCFFFF"/>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1104968" name="Rectangle 72"/>
          <p:cNvSpPr>
            <a:spLocks noChangeArrowheads="1"/>
          </p:cNvSpPr>
          <p:nvPr/>
        </p:nvSpPr>
        <p:spPr bwMode="auto">
          <a:xfrm>
            <a:off x="4924425" y="3477485"/>
            <a:ext cx="204788" cy="188912"/>
          </a:xfrm>
          <a:prstGeom prst="rect">
            <a:avLst/>
          </a:prstGeom>
          <a:solidFill>
            <a:srgbClr val="FFCC99"/>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
        <p:nvSpPr>
          <p:cNvPr id="33" name="TextBox 32"/>
          <p:cNvSpPr txBox="1"/>
          <p:nvPr/>
        </p:nvSpPr>
        <p:spPr>
          <a:xfrm>
            <a:off x="533400" y="1083578"/>
            <a:ext cx="3886200" cy="830997"/>
          </a:xfrm>
          <a:prstGeom prst="rect">
            <a:avLst/>
          </a:prstGeom>
          <a:noFill/>
        </p:spPr>
        <p:txBody>
          <a:bodyPr wrap="square" rtlCol="0">
            <a:spAutoFit/>
          </a:bodyPr>
          <a:lstStyle/>
          <a:p>
            <a:pPr algn="ctr"/>
            <a:r>
              <a:rPr lang="en-US" sz="2400" b="1" dirty="0" smtClean="0">
                <a:solidFill>
                  <a:srgbClr val="0000FF"/>
                </a:solidFill>
                <a:effectLst>
                  <a:outerShdw blurRad="38100" dist="38100" dir="2700000" algn="tl">
                    <a:srgbClr val="000000">
                      <a:alpha val="43137"/>
                    </a:srgbClr>
                  </a:outerShdw>
                </a:effectLst>
              </a:rPr>
              <a:t>TOTAL APPROPRIATED FUNDS: $14.48 B</a:t>
            </a:r>
            <a:endParaRPr lang="en-US" sz="2400" b="1" dirty="0">
              <a:solidFill>
                <a:srgbClr val="0000FF"/>
              </a:solidFill>
              <a:effectLst>
                <a:outerShdw blurRad="38100" dist="38100" dir="2700000" algn="tl">
                  <a:srgbClr val="000000">
                    <a:alpha val="43137"/>
                  </a:srgbClr>
                </a:outerShdw>
              </a:effectLst>
            </a:endParaRPr>
          </a:p>
        </p:txBody>
      </p:sp>
      <p:sp>
        <p:nvSpPr>
          <p:cNvPr id="1104965" name="Text Box 69"/>
          <p:cNvSpPr txBox="1">
            <a:spLocks noChangeArrowheads="1"/>
          </p:cNvSpPr>
          <p:nvPr/>
        </p:nvSpPr>
        <p:spPr bwMode="auto">
          <a:xfrm>
            <a:off x="2953624" y="3338119"/>
            <a:ext cx="1265237" cy="2746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WBV 100-yr</a:t>
            </a:r>
            <a:endParaRPr lang="en-US" sz="1200" b="1" dirty="0">
              <a:solidFill>
                <a:srgbClr val="000000"/>
              </a:solidFill>
              <a:latin typeface="Tahoma" pitchFamily="34" charset="0"/>
            </a:endParaRPr>
          </a:p>
        </p:txBody>
      </p:sp>
      <p:sp>
        <p:nvSpPr>
          <p:cNvPr id="41" name="Text Box 69"/>
          <p:cNvSpPr txBox="1">
            <a:spLocks noChangeArrowheads="1"/>
          </p:cNvSpPr>
          <p:nvPr/>
        </p:nvSpPr>
        <p:spPr bwMode="auto">
          <a:xfrm>
            <a:off x="3106024" y="4262306"/>
            <a:ext cx="1265237" cy="2746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1200" b="1" dirty="0" smtClean="0">
                <a:solidFill>
                  <a:srgbClr val="000000"/>
                </a:solidFill>
                <a:latin typeface="Tahoma" pitchFamily="34" charset="0"/>
              </a:rPr>
              <a:t>LPV 100-yr</a:t>
            </a:r>
            <a:endParaRPr lang="en-US" sz="1200" b="1" dirty="0">
              <a:solidFill>
                <a:srgbClr val="000000"/>
              </a:solidFill>
              <a:latin typeface="Tahoma" pitchFamily="34" charset="0"/>
            </a:endParaRPr>
          </a:p>
        </p:txBody>
      </p:sp>
      <p:sp>
        <p:nvSpPr>
          <p:cNvPr id="42" name="Rectangle 50"/>
          <p:cNvSpPr>
            <a:spLocks noChangeArrowheads="1"/>
          </p:cNvSpPr>
          <p:nvPr/>
        </p:nvSpPr>
        <p:spPr bwMode="auto">
          <a:xfrm>
            <a:off x="4924236" y="2746361"/>
            <a:ext cx="204787" cy="188912"/>
          </a:xfrm>
          <a:prstGeom prst="rect">
            <a:avLst/>
          </a:prstGeom>
          <a:solidFill>
            <a:srgbClr val="FFFFCC"/>
          </a:solidFill>
          <a:ln w="9525">
            <a:solidFill>
              <a:schemeClr val="tx1"/>
            </a:solidFill>
            <a:miter lim="800000"/>
            <a:headEnd/>
            <a:tailEnd/>
          </a:ln>
          <a:effectLst/>
        </p:spPr>
        <p:txBody>
          <a:bodyPr wrap="none" anchor="ctr"/>
          <a:lstStyle/>
          <a:p>
            <a:pPr fontAlgn="base">
              <a:spcBef>
                <a:spcPct val="0"/>
              </a:spcBef>
              <a:spcAft>
                <a:spcPct val="0"/>
              </a:spcAft>
            </a:pPr>
            <a:endParaRPr lang="en-US" sz="1200">
              <a:solidFill>
                <a:srgbClr val="000000"/>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3200" dirty="0" smtClean="0">
                <a:solidFill>
                  <a:schemeClr val="tx1"/>
                </a:solidFill>
              </a:rPr>
              <a:t>NEPA Alternative Arrangements</a:t>
            </a:r>
            <a:endParaRPr lang="en-US" sz="3200" dirty="0">
              <a:solidFill>
                <a:schemeClr val="tx1"/>
              </a:solidFill>
            </a:endParaRPr>
          </a:p>
        </p:txBody>
      </p:sp>
      <p:sp>
        <p:nvSpPr>
          <p:cNvPr id="60419" name="Rectangle 3"/>
          <p:cNvSpPr>
            <a:spLocks noGrp="1" noChangeArrowheads="1"/>
          </p:cNvSpPr>
          <p:nvPr>
            <p:ph idx="1"/>
          </p:nvPr>
        </p:nvSpPr>
        <p:spPr>
          <a:noFill/>
          <a:ln/>
        </p:spPr>
        <p:txBody>
          <a:bodyPr/>
          <a:lstStyle/>
          <a:p>
            <a:pPr>
              <a:spcBef>
                <a:spcPts val="1200"/>
              </a:spcBef>
              <a:spcAft>
                <a:spcPts val="1200"/>
              </a:spcAft>
            </a:pPr>
            <a:r>
              <a:rPr lang="en-US" sz="2000" b="1" dirty="0" smtClean="0"/>
              <a:t>Alternative Arrangements Approved by CEQ</a:t>
            </a:r>
            <a:r>
              <a:rPr lang="en-US" sz="2000" dirty="0" smtClean="0"/>
              <a:t> </a:t>
            </a:r>
            <a:r>
              <a:rPr lang="en-US" sz="2000" dirty="0"/>
              <a:t>– </a:t>
            </a:r>
            <a:r>
              <a:rPr lang="en-US" sz="2000" dirty="0" smtClean="0"/>
              <a:t>to facilitate expedited construction of the 100-year level HSDRRS to abate extreme </a:t>
            </a:r>
            <a:r>
              <a:rPr lang="en-US" sz="2000" dirty="0"/>
              <a:t>risk to life and </a:t>
            </a:r>
            <a:r>
              <a:rPr lang="en-US" sz="2000" dirty="0" smtClean="0"/>
              <a:t>property</a:t>
            </a:r>
            <a:endParaRPr lang="en-US" sz="2000" dirty="0"/>
          </a:p>
          <a:p>
            <a:pPr>
              <a:spcBef>
                <a:spcPts val="1200"/>
              </a:spcBef>
              <a:spcAft>
                <a:spcPts val="1200"/>
              </a:spcAft>
            </a:pPr>
            <a:r>
              <a:rPr lang="en-US" sz="2000" b="1" dirty="0" smtClean="0"/>
              <a:t>NEPA Environmental Review </a:t>
            </a:r>
            <a:r>
              <a:rPr lang="en-US" sz="2000" dirty="0" smtClean="0"/>
              <a:t>– achieved through concurrent development of multiple Individual Environmental Reports (IERs) for segments of the system in lieu of comprehensive Environmental Impact Statement (EIS)</a:t>
            </a:r>
            <a:endParaRPr lang="en-US" sz="2000" dirty="0"/>
          </a:p>
          <a:p>
            <a:pPr>
              <a:spcBef>
                <a:spcPts val="1200"/>
              </a:spcBef>
              <a:spcAft>
                <a:spcPts val="1200"/>
              </a:spcAft>
            </a:pPr>
            <a:r>
              <a:rPr lang="en-US" sz="2000" b="1" dirty="0" smtClean="0"/>
              <a:t>Consolidated Environmental Document – </a:t>
            </a:r>
            <a:r>
              <a:rPr lang="en-US" sz="2000" dirty="0" smtClean="0"/>
              <a:t>compilation of IERs into a single document assessing cumulative environmental impacts of HSDRRS</a:t>
            </a:r>
            <a:endParaRPr lang="en-US" sz="2000" dirty="0"/>
          </a:p>
        </p:txBody>
      </p:sp>
      <p:sp>
        <p:nvSpPr>
          <p:cNvPr id="7" name="Slide Number Placeholder 3"/>
          <p:cNvSpPr>
            <a:spLocks noGrp="1"/>
          </p:cNvSpPr>
          <p:nvPr>
            <p:ph type="sldNum" sz="quarter" idx="10"/>
          </p:nvPr>
        </p:nvSpPr>
        <p:spPr/>
        <p:txBody>
          <a:bodyPr/>
          <a:lstStyle/>
          <a:p>
            <a:fld id="{D3FA0B78-6F05-43B2-84EC-CBD8AF07FBF5}" type="slidenum">
              <a:rPr lang="en-US" smtClean="0">
                <a:solidFill>
                  <a:srgbClr val="000000"/>
                </a:solidFill>
              </a:rPr>
              <a:pPr/>
              <a:t>16</a:t>
            </a:fld>
            <a:endParaRPr lang="en-US"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rot="19369889">
            <a:off x="-52878" y="574199"/>
            <a:ext cx="2076737" cy="523220"/>
          </a:xfrm>
          <a:prstGeom prst="rect">
            <a:avLst/>
          </a:prstGeom>
          <a:noFill/>
        </p:spPr>
        <p:txBody>
          <a:bodyPr wrap="square" rtlCol="0">
            <a:spAutoFit/>
          </a:bodyPr>
          <a:lstStyle/>
          <a:p>
            <a:pPr algn="ctr"/>
            <a:r>
              <a:rPr lang="en-US" sz="2800" b="1" dirty="0" smtClean="0">
                <a:solidFill>
                  <a:srgbClr val="FF0000"/>
                </a:solidFill>
              </a:rPr>
              <a:t>NOTIONAL</a:t>
            </a:r>
            <a:endParaRPr lang="en-US" sz="2400" b="1" dirty="0">
              <a:solidFill>
                <a:srgbClr val="FF0000"/>
              </a:solidFill>
            </a:endParaRPr>
          </a:p>
        </p:txBody>
      </p:sp>
      <p:sp>
        <p:nvSpPr>
          <p:cNvPr id="59395" name="Rectangle 3"/>
          <p:cNvSpPr>
            <a:spLocks noGrp="1" noChangeArrowheads="1"/>
          </p:cNvSpPr>
          <p:nvPr>
            <p:ph type="title"/>
          </p:nvPr>
        </p:nvSpPr>
        <p:spPr>
          <a:xfrm>
            <a:off x="457200" y="179388"/>
            <a:ext cx="8229600" cy="869950"/>
          </a:xfrm>
        </p:spPr>
        <p:txBody>
          <a:bodyPr/>
          <a:lstStyle/>
          <a:p>
            <a:r>
              <a:rPr lang="en-US" dirty="0"/>
              <a:t>NEPA Compliance </a:t>
            </a:r>
            <a:r>
              <a:rPr lang="en-US" dirty="0" smtClean="0"/>
              <a:t>Schedule </a:t>
            </a:r>
            <a:r>
              <a:rPr lang="en-US" dirty="0"/>
              <a:t>Impact</a:t>
            </a:r>
          </a:p>
        </p:txBody>
      </p:sp>
      <p:sp>
        <p:nvSpPr>
          <p:cNvPr id="59429" name="Text Box 37"/>
          <p:cNvSpPr txBox="1">
            <a:spLocks noChangeArrowheads="1"/>
          </p:cNvSpPr>
          <p:nvPr/>
        </p:nvSpPr>
        <p:spPr bwMode="auto">
          <a:xfrm>
            <a:off x="560724" y="1143000"/>
            <a:ext cx="7996687" cy="461665"/>
          </a:xfrm>
          <a:prstGeom prst="rect">
            <a:avLst/>
          </a:prstGeom>
          <a:noFill/>
          <a:ln w="9525">
            <a:noFill/>
            <a:miter lim="800000"/>
            <a:headEnd/>
            <a:tailEnd/>
          </a:ln>
          <a:effectLst/>
        </p:spPr>
        <p:txBody>
          <a:bodyPr wrap="square">
            <a:spAutoFit/>
          </a:bodyPr>
          <a:lstStyle/>
          <a:p>
            <a:pPr algn="ctr">
              <a:spcBef>
                <a:spcPct val="50000"/>
              </a:spcBef>
            </a:pPr>
            <a:r>
              <a:rPr lang="en-US" sz="2400" b="1" u="sng" dirty="0"/>
              <a:t>Estimated </a:t>
            </a:r>
            <a:r>
              <a:rPr lang="en-US" sz="2400" b="1" u="sng" dirty="0" smtClean="0"/>
              <a:t>NEPA Compliance and Construction Times</a:t>
            </a:r>
            <a:endParaRPr lang="en-US" sz="2400" b="1" u="sng" dirty="0"/>
          </a:p>
        </p:txBody>
      </p:sp>
      <p:sp>
        <p:nvSpPr>
          <p:cNvPr id="59430" name="Text Box 38"/>
          <p:cNvSpPr txBox="1">
            <a:spLocks noChangeArrowheads="1"/>
          </p:cNvSpPr>
          <p:nvPr/>
        </p:nvSpPr>
        <p:spPr bwMode="auto">
          <a:xfrm>
            <a:off x="5640638" y="2056608"/>
            <a:ext cx="3205908" cy="1600438"/>
          </a:xfrm>
          <a:prstGeom prst="rect">
            <a:avLst/>
          </a:prstGeom>
          <a:noFill/>
          <a:ln w="25400">
            <a:solidFill>
              <a:srgbClr val="FF0000"/>
            </a:solidFill>
            <a:miter lim="800000"/>
            <a:headEnd/>
            <a:tailEnd/>
          </a:ln>
          <a:effectLst/>
        </p:spPr>
        <p:txBody>
          <a:bodyPr wrap="square">
            <a:spAutoFit/>
          </a:bodyPr>
          <a:lstStyle/>
          <a:p>
            <a:pPr>
              <a:spcBef>
                <a:spcPts val="200"/>
              </a:spcBef>
              <a:spcAft>
                <a:spcPts val="200"/>
              </a:spcAft>
            </a:pPr>
            <a:r>
              <a:rPr lang="en-US" sz="1400" b="1" dirty="0" smtClean="0">
                <a:solidFill>
                  <a:srgbClr val="FF0000"/>
                </a:solidFill>
              </a:rPr>
              <a:t>~3-5 years saved in completion of 100-yr System</a:t>
            </a:r>
          </a:p>
          <a:p>
            <a:pPr>
              <a:spcBef>
                <a:spcPts val="200"/>
              </a:spcBef>
              <a:spcAft>
                <a:spcPts val="200"/>
              </a:spcAft>
            </a:pPr>
            <a:r>
              <a:rPr lang="en-US" sz="1200" dirty="0" smtClean="0"/>
              <a:t>Total spent on achieving NEPA compliance: ~$20 million.</a:t>
            </a:r>
          </a:p>
          <a:p>
            <a:pPr>
              <a:spcBef>
                <a:spcPts val="200"/>
              </a:spcBef>
              <a:spcAft>
                <a:spcPts val="200"/>
              </a:spcAft>
            </a:pPr>
            <a:r>
              <a:rPr lang="en-US" sz="1200" dirty="0" smtClean="0"/>
              <a:t>38 Individual Environmental Reports (IER), 22 Supplemental IERs.</a:t>
            </a:r>
          </a:p>
          <a:p>
            <a:pPr>
              <a:spcBef>
                <a:spcPts val="200"/>
              </a:spcBef>
              <a:spcAft>
                <a:spcPts val="200"/>
              </a:spcAft>
            </a:pPr>
            <a:r>
              <a:rPr lang="en-US" sz="1200" dirty="0" smtClean="0"/>
              <a:t>Hosted 200+ public meetings.</a:t>
            </a:r>
          </a:p>
        </p:txBody>
      </p:sp>
      <p:sp>
        <p:nvSpPr>
          <p:cNvPr id="59436" name="Text Box 44"/>
          <p:cNvSpPr txBox="1">
            <a:spLocks noChangeArrowheads="1"/>
          </p:cNvSpPr>
          <p:nvPr/>
        </p:nvSpPr>
        <p:spPr bwMode="auto">
          <a:xfrm rot="16200000">
            <a:off x="-179215" y="2527658"/>
            <a:ext cx="1606086" cy="584775"/>
          </a:xfrm>
          <a:prstGeom prst="rect">
            <a:avLst/>
          </a:prstGeom>
          <a:noFill/>
          <a:ln w="9525">
            <a:noFill/>
            <a:miter lim="800000"/>
            <a:headEnd/>
            <a:tailEnd/>
          </a:ln>
          <a:effectLst/>
        </p:spPr>
        <p:txBody>
          <a:bodyPr wrap="square">
            <a:spAutoFit/>
          </a:bodyPr>
          <a:lstStyle/>
          <a:p>
            <a:pPr algn="ctr">
              <a:spcBef>
                <a:spcPct val="50000"/>
              </a:spcBef>
            </a:pPr>
            <a:r>
              <a:rPr lang="en-US" sz="1600" b="1" i="1" dirty="0" smtClean="0">
                <a:solidFill>
                  <a:srgbClr val="0000FF"/>
                </a:solidFill>
              </a:rPr>
              <a:t>Alternative Arrangements</a:t>
            </a:r>
            <a:endParaRPr lang="en-US" sz="1600" dirty="0">
              <a:solidFill>
                <a:srgbClr val="0000FF"/>
              </a:solidFill>
            </a:endParaRPr>
          </a:p>
        </p:txBody>
      </p:sp>
      <p:sp>
        <p:nvSpPr>
          <p:cNvPr id="59440" name="AutoShape 48"/>
          <p:cNvSpPr>
            <a:spLocks/>
          </p:cNvSpPr>
          <p:nvPr/>
        </p:nvSpPr>
        <p:spPr bwMode="auto">
          <a:xfrm>
            <a:off x="932372" y="2225842"/>
            <a:ext cx="190500" cy="1188720"/>
          </a:xfrm>
          <a:prstGeom prst="leftBrace">
            <a:avLst>
              <a:gd name="adj1" fmla="val 62778"/>
              <a:gd name="adj2" fmla="val 50000"/>
            </a:avLst>
          </a:prstGeom>
          <a:noFill/>
          <a:ln w="19050">
            <a:solidFill>
              <a:srgbClr val="0000FF"/>
            </a:solidFill>
            <a:round/>
            <a:headEnd/>
            <a:tailEnd/>
          </a:ln>
          <a:effectLst/>
        </p:spPr>
        <p:txBody>
          <a:bodyPr wrap="none" anchor="ctr"/>
          <a:lstStyle/>
          <a:p>
            <a:endParaRPr lang="en-US"/>
          </a:p>
        </p:txBody>
      </p:sp>
      <p:sp>
        <p:nvSpPr>
          <p:cNvPr id="59442" name="Text Box 50"/>
          <p:cNvSpPr txBox="1">
            <a:spLocks noChangeArrowheads="1"/>
          </p:cNvSpPr>
          <p:nvPr/>
        </p:nvSpPr>
        <p:spPr bwMode="auto">
          <a:xfrm rot="16200000">
            <a:off x="-311218" y="4357915"/>
            <a:ext cx="1879196" cy="584775"/>
          </a:xfrm>
          <a:prstGeom prst="rect">
            <a:avLst/>
          </a:prstGeom>
          <a:noFill/>
          <a:ln w="9525">
            <a:noFill/>
            <a:miter lim="800000"/>
            <a:headEnd/>
            <a:tailEnd/>
          </a:ln>
          <a:effectLst/>
        </p:spPr>
        <p:txBody>
          <a:bodyPr wrap="square">
            <a:spAutoFit/>
          </a:bodyPr>
          <a:lstStyle/>
          <a:p>
            <a:pPr algn="ctr">
              <a:spcBef>
                <a:spcPct val="50000"/>
              </a:spcBef>
            </a:pPr>
            <a:r>
              <a:rPr lang="en-US" sz="1600" b="1" i="1" dirty="0"/>
              <a:t>Traditional  NEPA Procedures</a:t>
            </a:r>
          </a:p>
        </p:txBody>
      </p:sp>
      <p:sp>
        <p:nvSpPr>
          <p:cNvPr id="26" name="Slide Number Placeholder 3"/>
          <p:cNvSpPr>
            <a:spLocks noGrp="1"/>
          </p:cNvSpPr>
          <p:nvPr>
            <p:ph type="sldNum" sz="quarter" idx="10"/>
          </p:nvPr>
        </p:nvSpPr>
        <p:spPr>
          <a:xfrm>
            <a:off x="3498850" y="6381750"/>
            <a:ext cx="2133600" cy="476250"/>
          </a:xfrm>
        </p:spPr>
        <p:txBody>
          <a:bodyPr/>
          <a:lstStyle/>
          <a:p>
            <a:fld id="{D3FA0B78-6F05-43B2-84EC-CBD8AF07FBF5}" type="slidenum">
              <a:rPr lang="en-US" smtClean="0">
                <a:solidFill>
                  <a:srgbClr val="000000"/>
                </a:solidFill>
              </a:rPr>
              <a:pPr/>
              <a:t>17</a:t>
            </a:fld>
            <a:endParaRPr lang="en-US" dirty="0">
              <a:solidFill>
                <a:srgbClr val="000000"/>
              </a:solidFill>
            </a:endParaRPr>
          </a:p>
        </p:txBody>
      </p:sp>
      <p:graphicFrame>
        <p:nvGraphicFramePr>
          <p:cNvPr id="27" name="Group 84"/>
          <p:cNvGraphicFramePr>
            <a:graphicFrameLocks noGrp="1"/>
          </p:cNvGraphicFramePr>
          <p:nvPr/>
        </p:nvGraphicFramePr>
        <p:xfrm>
          <a:off x="1173186" y="5588184"/>
          <a:ext cx="7602538" cy="749300"/>
        </p:xfrm>
        <a:graphic>
          <a:graphicData uri="http://schemas.openxmlformats.org/drawingml/2006/table">
            <a:tbl>
              <a:tblPr/>
              <a:tblGrid>
                <a:gridCol w="211324"/>
                <a:gridCol w="211324"/>
                <a:gridCol w="211324"/>
                <a:gridCol w="211324"/>
                <a:gridCol w="211324"/>
                <a:gridCol w="211324"/>
                <a:gridCol w="211324"/>
                <a:gridCol w="211324"/>
                <a:gridCol w="211324"/>
                <a:gridCol w="211324"/>
                <a:gridCol w="210043"/>
                <a:gridCol w="211324"/>
                <a:gridCol w="211324"/>
                <a:gridCol w="210683"/>
                <a:gridCol w="211324"/>
                <a:gridCol w="211324"/>
                <a:gridCol w="210043"/>
                <a:gridCol w="211324"/>
                <a:gridCol w="211324"/>
                <a:gridCol w="210683"/>
                <a:gridCol w="211324"/>
                <a:gridCol w="210683"/>
                <a:gridCol w="210683"/>
                <a:gridCol w="211324"/>
                <a:gridCol w="211324"/>
                <a:gridCol w="211324"/>
                <a:gridCol w="211324"/>
                <a:gridCol w="211324"/>
                <a:gridCol w="211324"/>
                <a:gridCol w="211324"/>
                <a:gridCol w="211324"/>
                <a:gridCol w="211324"/>
                <a:gridCol w="211324"/>
                <a:gridCol w="211324"/>
                <a:gridCol w="211324"/>
                <a:gridCol w="211324"/>
              </a:tblGrid>
              <a:tr h="374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Arial" pitchFamily="34"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cs typeface="Arial" pitchFamily="34"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65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2007</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2008</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2009</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2010</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2011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2012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2013</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2014</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cs typeface="Arial" pitchFamily="34" charset="0"/>
                        </a:rPr>
                        <a:t>2015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 name="AutoShape 48"/>
          <p:cNvSpPr>
            <a:spLocks/>
          </p:cNvSpPr>
          <p:nvPr/>
        </p:nvSpPr>
        <p:spPr bwMode="auto">
          <a:xfrm>
            <a:off x="929504" y="4077564"/>
            <a:ext cx="190500" cy="1188720"/>
          </a:xfrm>
          <a:prstGeom prst="leftBrace">
            <a:avLst>
              <a:gd name="adj1" fmla="val 62778"/>
              <a:gd name="adj2" fmla="val 50000"/>
            </a:avLst>
          </a:prstGeom>
          <a:noFill/>
          <a:ln w="19050">
            <a:solidFill>
              <a:schemeClr val="tx1"/>
            </a:solidFill>
            <a:round/>
            <a:headEnd/>
            <a:tailEnd/>
          </a:ln>
          <a:effectLst/>
        </p:spPr>
        <p:txBody>
          <a:bodyPr wrap="none" anchor="ctr"/>
          <a:lstStyle/>
          <a:p>
            <a:endParaRPr lang="en-US"/>
          </a:p>
        </p:txBody>
      </p:sp>
      <p:sp>
        <p:nvSpPr>
          <p:cNvPr id="29" name="Rectangle 28"/>
          <p:cNvSpPr/>
          <p:nvPr/>
        </p:nvSpPr>
        <p:spPr>
          <a:xfrm>
            <a:off x="1173193" y="4537479"/>
            <a:ext cx="4183812" cy="276045"/>
          </a:xfrm>
          <a:prstGeom prst="rect">
            <a:avLst/>
          </a:prstGeom>
          <a:solidFill>
            <a:srgbClr val="FFFF66"/>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LPV EIS (~5 years)</a:t>
            </a:r>
            <a:endParaRPr lang="en-US" sz="1400" b="1" dirty="0">
              <a:solidFill>
                <a:schemeClr val="tx1"/>
              </a:solidFill>
            </a:endParaRPr>
          </a:p>
        </p:txBody>
      </p:sp>
      <p:sp>
        <p:nvSpPr>
          <p:cNvPr id="31" name="Rectangle 30"/>
          <p:cNvSpPr/>
          <p:nvPr/>
        </p:nvSpPr>
        <p:spPr>
          <a:xfrm>
            <a:off x="1170318" y="2240073"/>
            <a:ext cx="822960" cy="182880"/>
          </a:xfrm>
          <a:prstGeom prst="rect">
            <a:avLst/>
          </a:prstGeom>
          <a:solidFill>
            <a:srgbClr val="FFFF66"/>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FF"/>
                </a:solidFill>
              </a:rPr>
              <a:t>IER A</a:t>
            </a:r>
            <a:endParaRPr lang="en-US" sz="1000" b="1" dirty="0">
              <a:solidFill>
                <a:srgbClr val="0000FF"/>
              </a:solidFill>
            </a:endParaRPr>
          </a:p>
        </p:txBody>
      </p:sp>
      <p:sp>
        <p:nvSpPr>
          <p:cNvPr id="33" name="Rectangle 32"/>
          <p:cNvSpPr/>
          <p:nvPr/>
        </p:nvSpPr>
        <p:spPr>
          <a:xfrm>
            <a:off x="1176076" y="2487359"/>
            <a:ext cx="1188720" cy="182880"/>
          </a:xfrm>
          <a:prstGeom prst="rect">
            <a:avLst/>
          </a:prstGeom>
          <a:solidFill>
            <a:srgbClr val="FFFF66"/>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FF"/>
                </a:solidFill>
              </a:rPr>
              <a:t>IER B</a:t>
            </a:r>
            <a:endParaRPr lang="en-US" sz="1000" b="1" dirty="0">
              <a:solidFill>
                <a:srgbClr val="0000FF"/>
              </a:solidFill>
            </a:endParaRPr>
          </a:p>
        </p:txBody>
      </p:sp>
      <p:sp>
        <p:nvSpPr>
          <p:cNvPr id="34" name="Rectangle 33"/>
          <p:cNvSpPr/>
          <p:nvPr/>
        </p:nvSpPr>
        <p:spPr>
          <a:xfrm>
            <a:off x="1173208" y="2734645"/>
            <a:ext cx="1737360" cy="182880"/>
          </a:xfrm>
          <a:prstGeom prst="rect">
            <a:avLst/>
          </a:prstGeom>
          <a:solidFill>
            <a:srgbClr val="FFFF66"/>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FF"/>
                </a:solidFill>
              </a:rPr>
              <a:t>IER C</a:t>
            </a:r>
            <a:endParaRPr lang="en-US" sz="1000" b="1" dirty="0">
              <a:solidFill>
                <a:srgbClr val="0000FF"/>
              </a:solidFill>
            </a:endParaRPr>
          </a:p>
        </p:txBody>
      </p:sp>
      <p:sp>
        <p:nvSpPr>
          <p:cNvPr id="35" name="Rectangle 34"/>
          <p:cNvSpPr/>
          <p:nvPr/>
        </p:nvSpPr>
        <p:spPr>
          <a:xfrm>
            <a:off x="1170340" y="2973305"/>
            <a:ext cx="1828800" cy="182880"/>
          </a:xfrm>
          <a:prstGeom prst="rect">
            <a:avLst/>
          </a:prstGeom>
          <a:solidFill>
            <a:srgbClr val="FFFF66"/>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FF"/>
                </a:solidFill>
              </a:rPr>
              <a:t>IER D</a:t>
            </a:r>
            <a:endParaRPr lang="en-US" sz="1000" b="1" dirty="0">
              <a:solidFill>
                <a:srgbClr val="0000FF"/>
              </a:solidFill>
            </a:endParaRPr>
          </a:p>
        </p:txBody>
      </p:sp>
      <p:sp>
        <p:nvSpPr>
          <p:cNvPr id="36" name="Rectangle 35"/>
          <p:cNvSpPr/>
          <p:nvPr/>
        </p:nvSpPr>
        <p:spPr>
          <a:xfrm>
            <a:off x="1176098" y="3220591"/>
            <a:ext cx="2011680" cy="182880"/>
          </a:xfrm>
          <a:prstGeom prst="rect">
            <a:avLst/>
          </a:prstGeom>
          <a:solidFill>
            <a:srgbClr val="FFFF66"/>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0000FF"/>
                </a:solidFill>
              </a:rPr>
              <a:t>IER E</a:t>
            </a:r>
            <a:endParaRPr lang="en-US" sz="1000" b="1" dirty="0">
              <a:solidFill>
                <a:srgbClr val="0000FF"/>
              </a:solidFill>
            </a:endParaRPr>
          </a:p>
        </p:txBody>
      </p:sp>
      <p:sp>
        <p:nvSpPr>
          <p:cNvPr id="38" name="Rectangle 37"/>
          <p:cNvSpPr/>
          <p:nvPr/>
        </p:nvSpPr>
        <p:spPr>
          <a:xfrm>
            <a:off x="2067464" y="2237101"/>
            <a:ext cx="265176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A Construction</a:t>
            </a:r>
            <a:endParaRPr lang="en-US" sz="900" b="1" dirty="0">
              <a:solidFill>
                <a:srgbClr val="0000FF"/>
              </a:solidFill>
            </a:endParaRPr>
          </a:p>
        </p:txBody>
      </p:sp>
      <p:sp>
        <p:nvSpPr>
          <p:cNvPr id="39" name="Rectangle 38"/>
          <p:cNvSpPr/>
          <p:nvPr/>
        </p:nvSpPr>
        <p:spPr>
          <a:xfrm>
            <a:off x="2435521" y="2493017"/>
            <a:ext cx="237744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B Construction</a:t>
            </a:r>
            <a:endParaRPr lang="en-US" sz="900" b="1" dirty="0">
              <a:solidFill>
                <a:srgbClr val="0000FF"/>
              </a:solidFill>
            </a:endParaRPr>
          </a:p>
        </p:txBody>
      </p:sp>
      <p:sp>
        <p:nvSpPr>
          <p:cNvPr id="40" name="Rectangle 39"/>
          <p:cNvSpPr/>
          <p:nvPr/>
        </p:nvSpPr>
        <p:spPr>
          <a:xfrm>
            <a:off x="2984735" y="2731682"/>
            <a:ext cx="182880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C Construction</a:t>
            </a:r>
            <a:endParaRPr lang="en-US" sz="900" b="1" dirty="0">
              <a:solidFill>
                <a:srgbClr val="0000FF"/>
              </a:solidFill>
            </a:endParaRPr>
          </a:p>
        </p:txBody>
      </p:sp>
      <p:sp>
        <p:nvSpPr>
          <p:cNvPr id="41" name="Rectangle 40"/>
          <p:cNvSpPr/>
          <p:nvPr/>
        </p:nvSpPr>
        <p:spPr>
          <a:xfrm>
            <a:off x="3076743" y="2970345"/>
            <a:ext cx="182880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D Construction</a:t>
            </a:r>
            <a:endParaRPr lang="en-US" sz="900" b="1" dirty="0">
              <a:solidFill>
                <a:srgbClr val="0000FF"/>
              </a:solidFill>
            </a:endParaRPr>
          </a:p>
        </p:txBody>
      </p:sp>
      <p:sp>
        <p:nvSpPr>
          <p:cNvPr id="42" name="Rectangle 41"/>
          <p:cNvSpPr/>
          <p:nvPr/>
        </p:nvSpPr>
        <p:spPr>
          <a:xfrm>
            <a:off x="3263632" y="3217619"/>
            <a:ext cx="164592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E Construction</a:t>
            </a:r>
            <a:endParaRPr lang="en-US" sz="900" b="1" dirty="0">
              <a:solidFill>
                <a:srgbClr val="0000FF"/>
              </a:solidFill>
            </a:endParaRPr>
          </a:p>
        </p:txBody>
      </p:sp>
      <p:cxnSp>
        <p:nvCxnSpPr>
          <p:cNvPr id="45" name="Straight Connector 44"/>
          <p:cNvCxnSpPr/>
          <p:nvPr/>
        </p:nvCxnSpPr>
        <p:spPr>
          <a:xfrm>
            <a:off x="4908431" y="2044441"/>
            <a:ext cx="0" cy="356616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123427" y="1621765"/>
            <a:ext cx="1578635" cy="461665"/>
          </a:xfrm>
          <a:prstGeom prst="rect">
            <a:avLst/>
          </a:prstGeom>
          <a:noFill/>
        </p:spPr>
        <p:txBody>
          <a:bodyPr wrap="square" rtlCol="0">
            <a:spAutoFit/>
          </a:bodyPr>
          <a:lstStyle/>
          <a:p>
            <a:pPr algn="ctr"/>
            <a:r>
              <a:rPr lang="en-US" sz="1200" b="1" dirty="0" smtClean="0">
                <a:solidFill>
                  <a:srgbClr val="FF0000"/>
                </a:solidFill>
              </a:rPr>
              <a:t>100-yr Completion Operational Goal</a:t>
            </a:r>
            <a:endParaRPr lang="en-US" sz="1200" b="1" dirty="0">
              <a:solidFill>
                <a:srgbClr val="FF0000"/>
              </a:solidFill>
            </a:endParaRPr>
          </a:p>
        </p:txBody>
      </p:sp>
      <p:sp>
        <p:nvSpPr>
          <p:cNvPr id="49" name="Rectangle 48"/>
          <p:cNvSpPr/>
          <p:nvPr/>
        </p:nvSpPr>
        <p:spPr>
          <a:xfrm>
            <a:off x="5411637" y="4097521"/>
            <a:ext cx="265176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A Construction</a:t>
            </a:r>
            <a:endParaRPr lang="en-US" sz="900" b="1" dirty="0">
              <a:solidFill>
                <a:srgbClr val="0000FF"/>
              </a:solidFill>
            </a:endParaRPr>
          </a:p>
        </p:txBody>
      </p:sp>
      <p:sp>
        <p:nvSpPr>
          <p:cNvPr id="50" name="Rectangle 49"/>
          <p:cNvSpPr/>
          <p:nvPr/>
        </p:nvSpPr>
        <p:spPr>
          <a:xfrm>
            <a:off x="5408776" y="4336185"/>
            <a:ext cx="237744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B Construction</a:t>
            </a:r>
            <a:endParaRPr lang="en-US" sz="900" b="1" dirty="0">
              <a:solidFill>
                <a:srgbClr val="0000FF"/>
              </a:solidFill>
            </a:endParaRPr>
          </a:p>
        </p:txBody>
      </p:sp>
      <p:sp>
        <p:nvSpPr>
          <p:cNvPr id="51" name="Rectangle 50"/>
          <p:cNvSpPr/>
          <p:nvPr/>
        </p:nvSpPr>
        <p:spPr>
          <a:xfrm>
            <a:off x="5405926" y="4583476"/>
            <a:ext cx="182880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C Construction</a:t>
            </a:r>
            <a:endParaRPr lang="en-US" sz="900" b="1" dirty="0">
              <a:solidFill>
                <a:srgbClr val="0000FF"/>
              </a:solidFill>
            </a:endParaRPr>
          </a:p>
        </p:txBody>
      </p:sp>
      <p:sp>
        <p:nvSpPr>
          <p:cNvPr id="52" name="Rectangle 51"/>
          <p:cNvSpPr/>
          <p:nvPr/>
        </p:nvSpPr>
        <p:spPr>
          <a:xfrm>
            <a:off x="5420300" y="4822139"/>
            <a:ext cx="182880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D Construction</a:t>
            </a:r>
            <a:endParaRPr lang="en-US" sz="900" b="1" dirty="0">
              <a:solidFill>
                <a:srgbClr val="0000FF"/>
              </a:solidFill>
            </a:endParaRPr>
          </a:p>
        </p:txBody>
      </p:sp>
      <p:sp>
        <p:nvSpPr>
          <p:cNvPr id="53" name="Rectangle 52"/>
          <p:cNvSpPr/>
          <p:nvPr/>
        </p:nvSpPr>
        <p:spPr>
          <a:xfrm>
            <a:off x="5417417" y="5069413"/>
            <a:ext cx="1645920" cy="182880"/>
          </a:xfrm>
          <a:prstGeom prst="rect">
            <a:avLst/>
          </a:prstGeom>
          <a:solidFill>
            <a:srgbClr val="99FF99"/>
          </a:solidFill>
          <a:ln w="158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LPV Polder E Construction</a:t>
            </a:r>
            <a:endParaRPr lang="en-US" sz="900" b="1" dirty="0">
              <a:solidFill>
                <a:srgbClr val="0000FF"/>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aybin2012\SoutheastLA-05april2013.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4" name="Rectangle 10"/>
          <p:cNvSpPr>
            <a:spLocks noChangeArrowheads="1"/>
          </p:cNvSpPr>
          <p:nvPr/>
        </p:nvSpPr>
        <p:spPr bwMode="auto">
          <a:xfrm>
            <a:off x="5933287" y="441230"/>
            <a:ext cx="3027100" cy="1085062"/>
          </a:xfrm>
          <a:prstGeom prst="rect">
            <a:avLst/>
          </a:prstGeom>
          <a:solidFill>
            <a:schemeClr val="bg1">
              <a:alpha val="59999"/>
            </a:schemeClr>
          </a:solidFill>
          <a:ln w="12700">
            <a:solidFill>
              <a:schemeClr val="tx1"/>
            </a:solidFill>
            <a:miter lim="800000"/>
            <a:headEnd/>
            <a:tailEnd/>
          </a:ln>
        </p:spPr>
        <p:txBody>
          <a:bodyPr wrap="none" anchor="ctr"/>
          <a:lstStyle/>
          <a:p>
            <a:pPr marL="406400" indent="-406400" fontAlgn="base">
              <a:lnSpc>
                <a:spcPct val="120000"/>
              </a:lnSpc>
              <a:spcBef>
                <a:spcPct val="0"/>
              </a:spcBef>
              <a:spcAft>
                <a:spcPct val="0"/>
              </a:spcAft>
            </a:pPr>
            <a:r>
              <a:rPr lang="en-US" sz="1400" b="1" dirty="0">
                <a:solidFill>
                  <a:srgbClr val="000000"/>
                </a:solidFill>
                <a:latin typeface="Calibri" pitchFamily="34" charset="0"/>
                <a:cs typeface="Calibri" pitchFamily="34" charset="0"/>
              </a:rPr>
              <a:t>5 Parishes</a:t>
            </a:r>
          </a:p>
          <a:p>
            <a:pPr marL="406400" indent="-406400" fontAlgn="base">
              <a:lnSpc>
                <a:spcPct val="120000"/>
              </a:lnSpc>
              <a:spcBef>
                <a:spcPct val="0"/>
              </a:spcBef>
              <a:spcAft>
                <a:spcPct val="0"/>
              </a:spcAft>
            </a:pPr>
            <a:r>
              <a:rPr lang="en-US" sz="1400" b="1" dirty="0">
                <a:solidFill>
                  <a:srgbClr val="000000"/>
                </a:solidFill>
                <a:latin typeface="Calibri" pitchFamily="34" charset="0"/>
                <a:cs typeface="Calibri" pitchFamily="34" charset="0"/>
              </a:rPr>
              <a:t>350 Miles of </a:t>
            </a:r>
            <a:r>
              <a:rPr lang="en-US" sz="1400" b="1" dirty="0" smtClean="0">
                <a:solidFill>
                  <a:srgbClr val="000000"/>
                </a:solidFill>
                <a:latin typeface="Calibri" pitchFamily="34" charset="0"/>
                <a:cs typeface="Calibri" pitchFamily="34" charset="0"/>
              </a:rPr>
              <a:t>Levee/Floodwall</a:t>
            </a:r>
          </a:p>
          <a:p>
            <a:pPr marL="406400" indent="-406400" fontAlgn="base">
              <a:lnSpc>
                <a:spcPct val="120000"/>
              </a:lnSpc>
              <a:spcBef>
                <a:spcPct val="0"/>
              </a:spcBef>
              <a:spcAft>
                <a:spcPct val="0"/>
              </a:spcAft>
            </a:pPr>
            <a:r>
              <a:rPr lang="en-US" sz="1400" b="1" dirty="0" smtClean="0">
                <a:solidFill>
                  <a:srgbClr val="000000"/>
                </a:solidFill>
                <a:latin typeface="Calibri" pitchFamily="34" charset="0"/>
                <a:cs typeface="Calibri" pitchFamily="34" charset="0"/>
              </a:rPr>
              <a:t>130 Miles of 100-yr Perimeter</a:t>
            </a:r>
            <a:endParaRPr lang="en-US" sz="1400" b="1" dirty="0">
              <a:solidFill>
                <a:srgbClr val="000000"/>
              </a:solidFill>
              <a:latin typeface="Calibri" pitchFamily="34" charset="0"/>
              <a:cs typeface="Calibri" pitchFamily="34" charset="0"/>
            </a:endParaRPr>
          </a:p>
          <a:p>
            <a:pPr marL="406400" indent="-406400" fontAlgn="base">
              <a:lnSpc>
                <a:spcPct val="120000"/>
              </a:lnSpc>
              <a:spcBef>
                <a:spcPct val="0"/>
              </a:spcBef>
              <a:spcAft>
                <a:spcPct val="0"/>
              </a:spcAft>
            </a:pPr>
            <a:r>
              <a:rPr lang="en-US" sz="1400" b="1" dirty="0">
                <a:solidFill>
                  <a:srgbClr val="000000"/>
                </a:solidFill>
                <a:latin typeface="Calibri" pitchFamily="34" charset="0"/>
                <a:cs typeface="Calibri" pitchFamily="34" charset="0"/>
              </a:rPr>
              <a:t>78 Pumping Stations (Fed &amp; Non-Fed</a:t>
            </a:r>
            <a:r>
              <a:rPr lang="en-US" sz="1400" b="1" dirty="0" smtClean="0">
                <a:solidFill>
                  <a:srgbClr val="000000"/>
                </a:solidFill>
                <a:latin typeface="Calibri" pitchFamily="34" charset="0"/>
                <a:cs typeface="Calibri" pitchFamily="34" charset="0"/>
              </a:rPr>
              <a:t>)</a:t>
            </a:r>
            <a:endParaRPr lang="en-US" sz="1400" b="1" dirty="0">
              <a:solidFill>
                <a:srgbClr val="000000"/>
              </a:solidFill>
              <a:latin typeface="Calibri" pitchFamily="34" charset="0"/>
              <a:cs typeface="Calibri"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B57CF5AB-3329-4418-97B7-0E4FC0393142}" type="slidenum">
              <a:rPr lang="en-US">
                <a:solidFill>
                  <a:srgbClr val="000000"/>
                </a:solidFill>
              </a:rPr>
              <a:pPr/>
              <a:t>19</a:t>
            </a:fld>
            <a:endParaRPr lang="en-US">
              <a:solidFill>
                <a:srgbClr val="000000"/>
              </a:solidFill>
            </a:endParaRPr>
          </a:p>
        </p:txBody>
      </p:sp>
      <p:pic>
        <p:nvPicPr>
          <p:cNvPr id="1515522" name="Picture 2" descr="051b"/>
          <p:cNvPicPr>
            <a:picLocks noChangeAspect="1" noChangeArrowheads="1"/>
          </p:cNvPicPr>
          <p:nvPr/>
        </p:nvPicPr>
        <p:blipFill>
          <a:blip r:embed="rId2" cstate="print"/>
          <a:srcRect l="2046" t="73" r="662"/>
          <a:stretch>
            <a:fillRect/>
          </a:stretch>
        </p:blipFill>
        <p:spPr bwMode="auto">
          <a:xfrm>
            <a:off x="4379913" y="4867275"/>
            <a:ext cx="4592637" cy="1868488"/>
          </a:xfrm>
          <a:prstGeom prst="rect">
            <a:avLst/>
          </a:prstGeom>
          <a:ln>
            <a:noFill/>
          </a:ln>
          <a:effectLst>
            <a:outerShdw blurRad="190500" algn="tl" rotWithShape="0">
              <a:srgbClr val="000000">
                <a:alpha val="70000"/>
              </a:srgbClr>
            </a:outerShdw>
          </a:effectLst>
        </p:spPr>
      </p:pic>
      <p:sp>
        <p:nvSpPr>
          <p:cNvPr id="1515523" name="Rectangle 3"/>
          <p:cNvSpPr>
            <a:spLocks noGrp="1" noChangeArrowheads="1"/>
          </p:cNvSpPr>
          <p:nvPr>
            <p:ph type="title"/>
          </p:nvPr>
        </p:nvSpPr>
        <p:spPr>
          <a:xfrm>
            <a:off x="212725" y="107950"/>
            <a:ext cx="8694738" cy="814388"/>
          </a:xfrm>
        </p:spPr>
        <p:txBody>
          <a:bodyPr/>
          <a:lstStyle/>
          <a:p>
            <a:r>
              <a:rPr lang="en-US" sz="2800"/>
              <a:t>Deliver the Greater New Orleans HSDRRS Mission </a:t>
            </a:r>
          </a:p>
        </p:txBody>
      </p:sp>
      <p:sp>
        <p:nvSpPr>
          <p:cNvPr id="1515524" name="Rectangle 4"/>
          <p:cNvSpPr>
            <a:spLocks noGrp="1" noChangeArrowheads="1"/>
          </p:cNvSpPr>
          <p:nvPr>
            <p:ph type="body" idx="1"/>
          </p:nvPr>
        </p:nvSpPr>
        <p:spPr>
          <a:xfrm>
            <a:off x="211138" y="808038"/>
            <a:ext cx="8229600" cy="5528368"/>
          </a:xfrm>
        </p:spPr>
        <p:txBody>
          <a:bodyPr/>
          <a:lstStyle/>
          <a:p>
            <a:pPr marL="227013" indent="-227013">
              <a:lnSpc>
                <a:spcPct val="85000"/>
              </a:lnSpc>
              <a:spcBef>
                <a:spcPct val="10000"/>
              </a:spcBef>
              <a:spcAft>
                <a:spcPct val="10000"/>
              </a:spcAft>
              <a:buFont typeface="Wingdings" pitchFamily="2" charset="2"/>
              <a:buNone/>
            </a:pPr>
            <a:r>
              <a:rPr lang="en-US" sz="2200" b="1" u="sng" dirty="0"/>
              <a:t>Challenges</a:t>
            </a:r>
          </a:p>
          <a:p>
            <a:pPr marL="227013" indent="-227013">
              <a:lnSpc>
                <a:spcPct val="85000"/>
              </a:lnSpc>
              <a:spcBef>
                <a:spcPct val="10000"/>
              </a:spcBef>
              <a:spcAft>
                <a:spcPct val="10000"/>
              </a:spcAft>
              <a:buSzPct val="60000"/>
            </a:pPr>
            <a:r>
              <a:rPr lang="en-US" sz="2000" dirty="0" smtClean="0"/>
              <a:t>Mandate </a:t>
            </a:r>
            <a:r>
              <a:rPr lang="en-US" sz="2000" dirty="0"/>
              <a:t>to deliver $14.6B construction </a:t>
            </a:r>
            <a:r>
              <a:rPr lang="en-US" sz="2000" dirty="0" smtClean="0"/>
              <a:t>program within budget and on schedule</a:t>
            </a:r>
            <a:endParaRPr lang="en-US" sz="2000" dirty="0"/>
          </a:p>
          <a:p>
            <a:pPr marL="227013" indent="-227013">
              <a:lnSpc>
                <a:spcPct val="85000"/>
              </a:lnSpc>
              <a:spcBef>
                <a:spcPct val="10000"/>
              </a:spcBef>
              <a:spcAft>
                <a:spcPct val="10000"/>
              </a:spcAft>
              <a:buSzPct val="60000"/>
            </a:pPr>
            <a:r>
              <a:rPr lang="en-US" sz="2000" dirty="0" smtClean="0"/>
              <a:t>Form design criteria, program cost estimate, acquire funding</a:t>
            </a:r>
          </a:p>
          <a:p>
            <a:pPr marL="227013" indent="-227013">
              <a:lnSpc>
                <a:spcPct val="85000"/>
              </a:lnSpc>
              <a:spcBef>
                <a:spcPct val="10000"/>
              </a:spcBef>
              <a:spcAft>
                <a:spcPct val="10000"/>
              </a:spcAft>
              <a:buSzPct val="60000"/>
            </a:pPr>
            <a:r>
              <a:rPr lang="en-US" sz="2000" dirty="0" smtClean="0"/>
              <a:t>Intense scrutiny / oversight</a:t>
            </a:r>
          </a:p>
          <a:p>
            <a:pPr marL="227013" indent="-227013">
              <a:lnSpc>
                <a:spcPct val="85000"/>
              </a:lnSpc>
              <a:spcBef>
                <a:spcPct val="10000"/>
              </a:spcBef>
              <a:spcAft>
                <a:spcPct val="10000"/>
              </a:spcAft>
              <a:buSzPct val="60000"/>
            </a:pPr>
            <a:r>
              <a:rPr lang="en-US" sz="2000" dirty="0" smtClean="0"/>
              <a:t>New governances</a:t>
            </a:r>
            <a:endParaRPr lang="en-US" sz="2000" dirty="0"/>
          </a:p>
          <a:p>
            <a:pPr marL="227013" indent="-227013">
              <a:lnSpc>
                <a:spcPct val="85000"/>
              </a:lnSpc>
              <a:spcBef>
                <a:spcPct val="10000"/>
              </a:spcBef>
              <a:spcAft>
                <a:spcPct val="10000"/>
              </a:spcAft>
              <a:buSzPct val="60000"/>
            </a:pPr>
            <a:r>
              <a:rPr lang="en-US" sz="2000" b="1" dirty="0" smtClean="0"/>
              <a:t>NEPA </a:t>
            </a:r>
            <a:r>
              <a:rPr lang="en-US" sz="2000" b="1" dirty="0"/>
              <a:t>compliance </a:t>
            </a:r>
          </a:p>
          <a:p>
            <a:pPr marL="227013" indent="-227013">
              <a:lnSpc>
                <a:spcPct val="85000"/>
              </a:lnSpc>
              <a:spcBef>
                <a:spcPct val="10000"/>
              </a:spcBef>
              <a:spcAft>
                <a:spcPct val="10000"/>
              </a:spcAft>
              <a:buSzPct val="60000"/>
            </a:pPr>
            <a:r>
              <a:rPr lang="en-US" sz="2000" dirty="0" smtClean="0"/>
              <a:t>Deliver a comprehensive system</a:t>
            </a:r>
            <a:endParaRPr lang="en-US" sz="2000" dirty="0"/>
          </a:p>
          <a:p>
            <a:pPr marL="227013" indent="-227013">
              <a:lnSpc>
                <a:spcPct val="85000"/>
              </a:lnSpc>
              <a:spcBef>
                <a:spcPct val="10000"/>
              </a:spcBef>
              <a:spcAft>
                <a:spcPct val="10000"/>
              </a:spcAft>
            </a:pPr>
            <a:endParaRPr lang="en-US" sz="1200" dirty="0"/>
          </a:p>
          <a:p>
            <a:pPr marL="227013" indent="-227013">
              <a:lnSpc>
                <a:spcPct val="85000"/>
              </a:lnSpc>
              <a:spcBef>
                <a:spcPct val="10000"/>
              </a:spcBef>
              <a:spcAft>
                <a:spcPct val="10000"/>
              </a:spcAft>
              <a:buFont typeface="Wingdings" pitchFamily="2" charset="2"/>
              <a:buNone/>
            </a:pPr>
            <a:r>
              <a:rPr lang="en-US" sz="2200" b="1" u="sng" dirty="0"/>
              <a:t>Enablers</a:t>
            </a:r>
          </a:p>
          <a:p>
            <a:pPr marL="227013" indent="-227013">
              <a:lnSpc>
                <a:spcPct val="85000"/>
              </a:lnSpc>
              <a:spcBef>
                <a:spcPct val="10000"/>
              </a:spcBef>
              <a:spcAft>
                <a:spcPct val="10000"/>
              </a:spcAft>
              <a:buSzPct val="60000"/>
            </a:pPr>
            <a:r>
              <a:rPr lang="en-US" sz="2000" dirty="0"/>
              <a:t>Administration / Congressional commitment</a:t>
            </a:r>
          </a:p>
          <a:p>
            <a:pPr marL="227013" indent="-227013">
              <a:lnSpc>
                <a:spcPct val="85000"/>
              </a:lnSpc>
              <a:spcBef>
                <a:spcPct val="10000"/>
              </a:spcBef>
              <a:spcAft>
                <a:spcPct val="10000"/>
              </a:spcAft>
              <a:buSzPct val="60000"/>
            </a:pPr>
            <a:r>
              <a:rPr lang="en-US" sz="2000" b="1" dirty="0"/>
              <a:t>Fully funded program</a:t>
            </a:r>
          </a:p>
          <a:p>
            <a:pPr marL="227013" indent="-227013">
              <a:lnSpc>
                <a:spcPct val="85000"/>
              </a:lnSpc>
              <a:spcBef>
                <a:spcPct val="10000"/>
              </a:spcBef>
              <a:spcAft>
                <a:spcPct val="10000"/>
              </a:spcAft>
              <a:buSzPct val="60000"/>
            </a:pPr>
            <a:r>
              <a:rPr lang="en-US" sz="2000" dirty="0" smtClean="0"/>
              <a:t>National / Regional </a:t>
            </a:r>
            <a:r>
              <a:rPr lang="en-US" sz="2000" dirty="0"/>
              <a:t>Corps </a:t>
            </a:r>
            <a:r>
              <a:rPr lang="en-US" sz="2000" dirty="0" smtClean="0"/>
              <a:t>capabilities</a:t>
            </a:r>
          </a:p>
          <a:p>
            <a:pPr marL="227013" indent="-227013">
              <a:lnSpc>
                <a:spcPct val="85000"/>
              </a:lnSpc>
              <a:spcBef>
                <a:spcPct val="10000"/>
              </a:spcBef>
              <a:spcAft>
                <a:spcPct val="10000"/>
              </a:spcAft>
              <a:buSzPct val="60000"/>
            </a:pPr>
            <a:r>
              <a:rPr lang="en-US" sz="2000" dirty="0" smtClean="0"/>
              <a:t>Local partners and stakeholders 			      capabilities</a:t>
            </a:r>
            <a:endParaRPr lang="en-US" sz="2000" dirty="0"/>
          </a:p>
          <a:p>
            <a:pPr marL="227013" indent="-227013">
              <a:lnSpc>
                <a:spcPct val="85000"/>
              </a:lnSpc>
              <a:spcBef>
                <a:spcPct val="10000"/>
              </a:spcBef>
              <a:spcAft>
                <a:spcPct val="10000"/>
              </a:spcAft>
              <a:buSzPct val="60000"/>
            </a:pPr>
            <a:r>
              <a:rPr lang="en-US" sz="2000" dirty="0"/>
              <a:t>NEPA Alternate Arrangements</a:t>
            </a:r>
          </a:p>
          <a:p>
            <a:pPr marL="227013" indent="-227013">
              <a:lnSpc>
                <a:spcPct val="85000"/>
              </a:lnSpc>
              <a:spcBef>
                <a:spcPct val="10000"/>
              </a:spcBef>
              <a:spcAft>
                <a:spcPct val="10000"/>
              </a:spcAft>
              <a:buSzPct val="60000"/>
            </a:pPr>
            <a:r>
              <a:rPr lang="en-US" sz="2000" dirty="0" smtClean="0"/>
              <a:t>Full </a:t>
            </a:r>
            <a:r>
              <a:rPr lang="en-US" sz="2000" dirty="0"/>
              <a:t>host of acquisition strategies</a:t>
            </a:r>
          </a:p>
          <a:p>
            <a:pPr marL="227013" indent="-227013">
              <a:lnSpc>
                <a:spcPct val="85000"/>
              </a:lnSpc>
              <a:spcBef>
                <a:spcPct val="10000"/>
              </a:spcBef>
              <a:spcAft>
                <a:spcPct val="10000"/>
              </a:spcAft>
              <a:buSzPct val="60000"/>
            </a:pPr>
            <a:r>
              <a:rPr lang="en-US" sz="2000" dirty="0" smtClean="0"/>
              <a:t>Favorable bidding </a:t>
            </a:r>
            <a:r>
              <a:rPr lang="en-US" sz="2000" dirty="0"/>
              <a:t>climate</a:t>
            </a:r>
            <a:endParaRPr lang="en-US" sz="1000" dirty="0"/>
          </a:p>
        </p:txBody>
      </p:sp>
      <p:pic>
        <p:nvPicPr>
          <p:cNvPr id="1515525" name="Picture 5" descr="PGF_01192010-125500-01"/>
          <p:cNvPicPr>
            <a:picLocks noChangeAspect="1" noChangeArrowheads="1"/>
          </p:cNvPicPr>
          <p:nvPr/>
        </p:nvPicPr>
        <p:blipFill>
          <a:blip r:embed="rId3" cstate="print"/>
          <a:srcRect/>
          <a:stretch>
            <a:fillRect/>
          </a:stretch>
        </p:blipFill>
        <p:spPr bwMode="auto">
          <a:xfrm>
            <a:off x="5576551" y="2551814"/>
            <a:ext cx="3399173" cy="2259899"/>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1878-Hardees Map of New Orlean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91939" name="Text Box 3"/>
          <p:cNvSpPr txBox="1">
            <a:spLocks noChangeArrowheads="1"/>
          </p:cNvSpPr>
          <p:nvPr/>
        </p:nvSpPr>
        <p:spPr bwMode="auto">
          <a:xfrm>
            <a:off x="2422525" y="625475"/>
            <a:ext cx="1104900" cy="598488"/>
          </a:xfrm>
          <a:prstGeom prst="rect">
            <a:avLst/>
          </a:prstGeom>
          <a:solidFill>
            <a:schemeClr val="bg1">
              <a:alpha val="50000"/>
            </a:schemeClr>
          </a:solidFill>
          <a:ln w="19050">
            <a:solidFill>
              <a:schemeClr val="tx1"/>
            </a:solidFill>
            <a:miter lim="800000"/>
            <a:headEnd/>
            <a:tailEnd/>
          </a:ln>
          <a:effectLst/>
        </p:spPr>
        <p:txBody>
          <a:bodyPr wrap="none">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1878</a:t>
            </a:r>
          </a:p>
        </p:txBody>
      </p:sp>
      <p:sp>
        <p:nvSpPr>
          <p:cNvPr id="23557" name="Text Box 4"/>
          <p:cNvSpPr txBox="1">
            <a:spLocks noChangeArrowheads="1"/>
          </p:cNvSpPr>
          <p:nvPr/>
        </p:nvSpPr>
        <p:spPr bwMode="auto">
          <a:xfrm rot="-5093416">
            <a:off x="1124744" y="1043782"/>
            <a:ext cx="1533525" cy="274637"/>
          </a:xfrm>
          <a:prstGeom prst="rect">
            <a:avLst/>
          </a:prstGeom>
          <a:noFill/>
          <a:ln w="9525">
            <a:noFill/>
            <a:miter lim="800000"/>
            <a:headEnd/>
            <a:tailEnd/>
          </a:ln>
        </p:spPr>
        <p:txBody>
          <a:bodyPr>
            <a:spAutoFit/>
          </a:bodyPr>
          <a:lstStyle/>
          <a:p>
            <a:pPr fontAlgn="base">
              <a:spcBef>
                <a:spcPct val="50000"/>
              </a:spcBef>
              <a:spcAft>
                <a:spcPct val="0"/>
              </a:spcAft>
            </a:pPr>
            <a:r>
              <a:rPr lang="en-US" sz="1200" b="1" dirty="0">
                <a:solidFill>
                  <a:srgbClr val="000000"/>
                </a:solidFill>
              </a:rPr>
              <a:t>17</a:t>
            </a:r>
            <a:r>
              <a:rPr lang="en-US" sz="1200" b="1" baseline="30000" dirty="0">
                <a:solidFill>
                  <a:srgbClr val="000000"/>
                </a:solidFill>
              </a:rPr>
              <a:t>TH</a:t>
            </a:r>
            <a:r>
              <a:rPr lang="en-US" sz="1200" b="1" dirty="0">
                <a:solidFill>
                  <a:srgbClr val="000000"/>
                </a:solidFill>
              </a:rPr>
              <a:t> St. Canal</a:t>
            </a:r>
          </a:p>
        </p:txBody>
      </p:sp>
      <p:sp>
        <p:nvSpPr>
          <p:cNvPr id="6" name="Text Box 4"/>
          <p:cNvSpPr txBox="1">
            <a:spLocks noChangeArrowheads="1"/>
          </p:cNvSpPr>
          <p:nvPr/>
        </p:nvSpPr>
        <p:spPr bwMode="auto">
          <a:xfrm rot="16528347">
            <a:off x="2367813" y="1389981"/>
            <a:ext cx="1533525" cy="261610"/>
          </a:xfrm>
          <a:prstGeom prst="rect">
            <a:avLst/>
          </a:prstGeom>
          <a:noFill/>
          <a:ln w="9525">
            <a:noFill/>
            <a:miter lim="800000"/>
            <a:headEnd/>
            <a:tailEnd/>
          </a:ln>
        </p:spPr>
        <p:txBody>
          <a:bodyPr>
            <a:spAutoFit/>
          </a:bodyPr>
          <a:lstStyle/>
          <a:p>
            <a:pPr fontAlgn="base">
              <a:spcBef>
                <a:spcPct val="50000"/>
              </a:spcBef>
              <a:spcAft>
                <a:spcPct val="0"/>
              </a:spcAft>
            </a:pPr>
            <a:r>
              <a:rPr lang="en-US" sz="1100" b="1" dirty="0" smtClean="0">
                <a:solidFill>
                  <a:srgbClr val="000000"/>
                </a:solidFill>
              </a:rPr>
              <a:t>Orleans Canal</a:t>
            </a:r>
            <a:endParaRPr lang="en-US" sz="1100" b="1" dirty="0">
              <a:solidFill>
                <a:srgbClr val="000000"/>
              </a:solidFill>
            </a:endParaRPr>
          </a:p>
        </p:txBody>
      </p:sp>
      <p:sp>
        <p:nvSpPr>
          <p:cNvPr id="7" name="Text Box 4"/>
          <p:cNvSpPr txBox="1">
            <a:spLocks noChangeArrowheads="1"/>
          </p:cNvSpPr>
          <p:nvPr/>
        </p:nvSpPr>
        <p:spPr bwMode="auto">
          <a:xfrm rot="15972577">
            <a:off x="4119499" y="744490"/>
            <a:ext cx="1533525" cy="274637"/>
          </a:xfrm>
          <a:prstGeom prst="rect">
            <a:avLst/>
          </a:prstGeom>
          <a:noFill/>
          <a:ln w="9525">
            <a:noFill/>
            <a:miter lim="800000"/>
            <a:headEnd/>
            <a:tailEnd/>
          </a:ln>
        </p:spPr>
        <p:txBody>
          <a:bodyPr>
            <a:spAutoFit/>
          </a:bodyPr>
          <a:lstStyle/>
          <a:p>
            <a:pPr fontAlgn="base">
              <a:spcBef>
                <a:spcPct val="50000"/>
              </a:spcBef>
              <a:spcAft>
                <a:spcPct val="0"/>
              </a:spcAft>
            </a:pPr>
            <a:r>
              <a:rPr lang="en-US" sz="1200" b="1" dirty="0" smtClean="0">
                <a:solidFill>
                  <a:srgbClr val="000000"/>
                </a:solidFill>
              </a:rPr>
              <a:t>London Canal</a:t>
            </a:r>
            <a:endParaRPr lang="en-US" sz="1200" b="1" dirty="0">
              <a:solidFill>
                <a:srgbClr val="000000"/>
              </a:solidFill>
            </a:endParaRPr>
          </a:p>
        </p:txBody>
      </p:sp>
      <p:sp>
        <p:nvSpPr>
          <p:cNvPr id="8" name="Freeform 7"/>
          <p:cNvSpPr/>
          <p:nvPr/>
        </p:nvSpPr>
        <p:spPr bwMode="auto">
          <a:xfrm>
            <a:off x="121444" y="2169319"/>
            <a:ext cx="1459706" cy="485775"/>
          </a:xfrm>
          <a:custGeom>
            <a:avLst/>
            <a:gdLst>
              <a:gd name="connsiteX0" fmla="*/ 0 w 1459706"/>
              <a:gd name="connsiteY0" fmla="*/ 428625 h 485775"/>
              <a:gd name="connsiteX1" fmla="*/ 38100 w 1459706"/>
              <a:gd name="connsiteY1" fmla="*/ 392906 h 485775"/>
              <a:gd name="connsiteX2" fmla="*/ 59531 w 1459706"/>
              <a:gd name="connsiteY2" fmla="*/ 366712 h 485775"/>
              <a:gd name="connsiteX3" fmla="*/ 85725 w 1459706"/>
              <a:gd name="connsiteY3" fmla="*/ 338137 h 485775"/>
              <a:gd name="connsiteX4" fmla="*/ 111919 w 1459706"/>
              <a:gd name="connsiteY4" fmla="*/ 311944 h 485775"/>
              <a:gd name="connsiteX5" fmla="*/ 150019 w 1459706"/>
              <a:gd name="connsiteY5" fmla="*/ 283369 h 485775"/>
              <a:gd name="connsiteX6" fmla="*/ 180975 w 1459706"/>
              <a:gd name="connsiteY6" fmla="*/ 257175 h 485775"/>
              <a:gd name="connsiteX7" fmla="*/ 216694 w 1459706"/>
              <a:gd name="connsiteY7" fmla="*/ 238125 h 485775"/>
              <a:gd name="connsiteX8" fmla="*/ 259556 w 1459706"/>
              <a:gd name="connsiteY8" fmla="*/ 226219 h 485775"/>
              <a:gd name="connsiteX9" fmla="*/ 340519 w 1459706"/>
              <a:gd name="connsiteY9" fmla="*/ 207169 h 485775"/>
              <a:gd name="connsiteX10" fmla="*/ 421481 w 1459706"/>
              <a:gd name="connsiteY10" fmla="*/ 188119 h 485775"/>
              <a:gd name="connsiteX11" fmla="*/ 495300 w 1459706"/>
              <a:gd name="connsiteY11" fmla="*/ 169069 h 485775"/>
              <a:gd name="connsiteX12" fmla="*/ 588169 w 1459706"/>
              <a:gd name="connsiteY12" fmla="*/ 142875 h 485775"/>
              <a:gd name="connsiteX13" fmla="*/ 659606 w 1459706"/>
              <a:gd name="connsiteY13" fmla="*/ 114300 h 485775"/>
              <a:gd name="connsiteX14" fmla="*/ 711994 w 1459706"/>
              <a:gd name="connsiteY14" fmla="*/ 90487 h 485775"/>
              <a:gd name="connsiteX15" fmla="*/ 771525 w 1459706"/>
              <a:gd name="connsiteY15" fmla="*/ 59531 h 485775"/>
              <a:gd name="connsiteX16" fmla="*/ 814387 w 1459706"/>
              <a:gd name="connsiteY16" fmla="*/ 38100 h 485775"/>
              <a:gd name="connsiteX17" fmla="*/ 859631 w 1459706"/>
              <a:gd name="connsiteY17" fmla="*/ 21431 h 485775"/>
              <a:gd name="connsiteX18" fmla="*/ 907256 w 1459706"/>
              <a:gd name="connsiteY18" fmla="*/ 4762 h 485775"/>
              <a:gd name="connsiteX19" fmla="*/ 947737 w 1459706"/>
              <a:gd name="connsiteY19" fmla="*/ 0 h 485775"/>
              <a:gd name="connsiteX20" fmla="*/ 1009650 w 1459706"/>
              <a:gd name="connsiteY20" fmla="*/ 2381 h 485775"/>
              <a:gd name="connsiteX21" fmla="*/ 1050131 w 1459706"/>
              <a:gd name="connsiteY21" fmla="*/ 9525 h 485775"/>
              <a:gd name="connsiteX22" fmla="*/ 1090612 w 1459706"/>
              <a:gd name="connsiteY22" fmla="*/ 21431 h 485775"/>
              <a:gd name="connsiteX23" fmla="*/ 1128712 w 1459706"/>
              <a:gd name="connsiteY23" fmla="*/ 45244 h 485775"/>
              <a:gd name="connsiteX24" fmla="*/ 1164431 w 1459706"/>
              <a:gd name="connsiteY24" fmla="*/ 78581 h 485775"/>
              <a:gd name="connsiteX25" fmla="*/ 1197769 w 1459706"/>
              <a:gd name="connsiteY25" fmla="*/ 111919 h 485775"/>
              <a:gd name="connsiteX26" fmla="*/ 1228725 w 1459706"/>
              <a:gd name="connsiteY26" fmla="*/ 152400 h 485775"/>
              <a:gd name="connsiteX27" fmla="*/ 1254919 w 1459706"/>
              <a:gd name="connsiteY27" fmla="*/ 197644 h 485775"/>
              <a:gd name="connsiteX28" fmla="*/ 1264444 w 1459706"/>
              <a:gd name="connsiteY28" fmla="*/ 242887 h 485775"/>
              <a:gd name="connsiteX29" fmla="*/ 1293019 w 1459706"/>
              <a:gd name="connsiteY29" fmla="*/ 311944 h 485775"/>
              <a:gd name="connsiteX30" fmla="*/ 1321594 w 1459706"/>
              <a:gd name="connsiteY30" fmla="*/ 361950 h 485775"/>
              <a:gd name="connsiteX31" fmla="*/ 1343025 w 1459706"/>
              <a:gd name="connsiteY31" fmla="*/ 388144 h 485775"/>
              <a:gd name="connsiteX32" fmla="*/ 1383506 w 1459706"/>
              <a:gd name="connsiteY32" fmla="*/ 423862 h 485775"/>
              <a:gd name="connsiteX33" fmla="*/ 1412081 w 1459706"/>
              <a:gd name="connsiteY33" fmla="*/ 447675 h 485775"/>
              <a:gd name="connsiteX34" fmla="*/ 1459706 w 1459706"/>
              <a:gd name="connsiteY34"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59706" h="485775">
                <a:moveTo>
                  <a:pt x="0" y="428625"/>
                </a:moveTo>
                <a:lnTo>
                  <a:pt x="38100" y="392906"/>
                </a:lnTo>
                <a:lnTo>
                  <a:pt x="59531" y="366712"/>
                </a:lnTo>
                <a:lnTo>
                  <a:pt x="85725" y="338137"/>
                </a:lnTo>
                <a:lnTo>
                  <a:pt x="111919" y="311944"/>
                </a:lnTo>
                <a:lnTo>
                  <a:pt x="150019" y="283369"/>
                </a:lnTo>
                <a:lnTo>
                  <a:pt x="180975" y="257175"/>
                </a:lnTo>
                <a:lnTo>
                  <a:pt x="216694" y="238125"/>
                </a:lnTo>
                <a:lnTo>
                  <a:pt x="259556" y="226219"/>
                </a:lnTo>
                <a:lnTo>
                  <a:pt x="340519" y="207169"/>
                </a:lnTo>
                <a:lnTo>
                  <a:pt x="421481" y="188119"/>
                </a:lnTo>
                <a:lnTo>
                  <a:pt x="495300" y="169069"/>
                </a:lnTo>
                <a:lnTo>
                  <a:pt x="588169" y="142875"/>
                </a:lnTo>
                <a:lnTo>
                  <a:pt x="659606" y="114300"/>
                </a:lnTo>
                <a:lnTo>
                  <a:pt x="711994" y="90487"/>
                </a:lnTo>
                <a:lnTo>
                  <a:pt x="771525" y="59531"/>
                </a:lnTo>
                <a:lnTo>
                  <a:pt x="814387" y="38100"/>
                </a:lnTo>
                <a:lnTo>
                  <a:pt x="859631" y="21431"/>
                </a:lnTo>
                <a:lnTo>
                  <a:pt x="907256" y="4762"/>
                </a:lnTo>
                <a:lnTo>
                  <a:pt x="947737" y="0"/>
                </a:lnTo>
                <a:lnTo>
                  <a:pt x="1009650" y="2381"/>
                </a:lnTo>
                <a:lnTo>
                  <a:pt x="1050131" y="9525"/>
                </a:lnTo>
                <a:lnTo>
                  <a:pt x="1090612" y="21431"/>
                </a:lnTo>
                <a:lnTo>
                  <a:pt x="1128712" y="45244"/>
                </a:lnTo>
                <a:lnTo>
                  <a:pt x="1164431" y="78581"/>
                </a:lnTo>
                <a:lnTo>
                  <a:pt x="1197769" y="111919"/>
                </a:lnTo>
                <a:lnTo>
                  <a:pt x="1228725" y="152400"/>
                </a:lnTo>
                <a:lnTo>
                  <a:pt x="1254919" y="197644"/>
                </a:lnTo>
                <a:lnTo>
                  <a:pt x="1264444" y="242887"/>
                </a:lnTo>
                <a:lnTo>
                  <a:pt x="1293019" y="311944"/>
                </a:lnTo>
                <a:lnTo>
                  <a:pt x="1321594" y="361950"/>
                </a:lnTo>
                <a:lnTo>
                  <a:pt x="1343025" y="388144"/>
                </a:lnTo>
                <a:lnTo>
                  <a:pt x="1383506" y="423862"/>
                </a:lnTo>
                <a:lnTo>
                  <a:pt x="1412081" y="447675"/>
                </a:lnTo>
                <a:lnTo>
                  <a:pt x="1459706" y="485775"/>
                </a:lnTo>
              </a:path>
            </a:pathLst>
          </a:custGeom>
          <a:noFill/>
          <a:ln w="254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9" name="Freeform 8"/>
          <p:cNvSpPr/>
          <p:nvPr/>
        </p:nvSpPr>
        <p:spPr bwMode="auto">
          <a:xfrm>
            <a:off x="4479131" y="1352550"/>
            <a:ext cx="2238375" cy="826294"/>
          </a:xfrm>
          <a:custGeom>
            <a:avLst/>
            <a:gdLst>
              <a:gd name="connsiteX0" fmla="*/ 0 w 2238375"/>
              <a:gd name="connsiteY0" fmla="*/ 826294 h 826294"/>
              <a:gd name="connsiteX1" fmla="*/ 73819 w 2238375"/>
              <a:gd name="connsiteY1" fmla="*/ 788194 h 826294"/>
              <a:gd name="connsiteX2" fmla="*/ 138113 w 2238375"/>
              <a:gd name="connsiteY2" fmla="*/ 762000 h 826294"/>
              <a:gd name="connsiteX3" fmla="*/ 200025 w 2238375"/>
              <a:gd name="connsiteY3" fmla="*/ 733425 h 826294"/>
              <a:gd name="connsiteX4" fmla="*/ 266700 w 2238375"/>
              <a:gd name="connsiteY4" fmla="*/ 702469 h 826294"/>
              <a:gd name="connsiteX5" fmla="*/ 335757 w 2238375"/>
              <a:gd name="connsiteY5" fmla="*/ 666750 h 826294"/>
              <a:gd name="connsiteX6" fmla="*/ 392907 w 2238375"/>
              <a:gd name="connsiteY6" fmla="*/ 633413 h 826294"/>
              <a:gd name="connsiteX7" fmla="*/ 440532 w 2238375"/>
              <a:gd name="connsiteY7" fmla="*/ 611981 h 826294"/>
              <a:gd name="connsiteX8" fmla="*/ 511969 w 2238375"/>
              <a:gd name="connsiteY8" fmla="*/ 566738 h 826294"/>
              <a:gd name="connsiteX9" fmla="*/ 571500 w 2238375"/>
              <a:gd name="connsiteY9" fmla="*/ 535781 h 826294"/>
              <a:gd name="connsiteX10" fmla="*/ 626269 w 2238375"/>
              <a:gd name="connsiteY10" fmla="*/ 509588 h 826294"/>
              <a:gd name="connsiteX11" fmla="*/ 678657 w 2238375"/>
              <a:gd name="connsiteY11" fmla="*/ 476250 h 826294"/>
              <a:gd name="connsiteX12" fmla="*/ 721519 w 2238375"/>
              <a:gd name="connsiteY12" fmla="*/ 431006 h 826294"/>
              <a:gd name="connsiteX13" fmla="*/ 800100 w 2238375"/>
              <a:gd name="connsiteY13" fmla="*/ 354806 h 826294"/>
              <a:gd name="connsiteX14" fmla="*/ 847725 w 2238375"/>
              <a:gd name="connsiteY14" fmla="*/ 309563 h 826294"/>
              <a:gd name="connsiteX15" fmla="*/ 909638 w 2238375"/>
              <a:gd name="connsiteY15" fmla="*/ 261938 h 826294"/>
              <a:gd name="connsiteX16" fmla="*/ 957263 w 2238375"/>
              <a:gd name="connsiteY16" fmla="*/ 221456 h 826294"/>
              <a:gd name="connsiteX17" fmla="*/ 1000125 w 2238375"/>
              <a:gd name="connsiteY17" fmla="*/ 185738 h 826294"/>
              <a:gd name="connsiteX18" fmla="*/ 1050132 w 2238375"/>
              <a:gd name="connsiteY18" fmla="*/ 154781 h 826294"/>
              <a:gd name="connsiteX19" fmla="*/ 1092994 w 2238375"/>
              <a:gd name="connsiteY19" fmla="*/ 130969 h 826294"/>
              <a:gd name="connsiteX20" fmla="*/ 1150144 w 2238375"/>
              <a:gd name="connsiteY20" fmla="*/ 100013 h 826294"/>
              <a:gd name="connsiteX21" fmla="*/ 1219200 w 2238375"/>
              <a:gd name="connsiteY21" fmla="*/ 78581 h 826294"/>
              <a:gd name="connsiteX22" fmla="*/ 1295400 w 2238375"/>
              <a:gd name="connsiteY22" fmla="*/ 66675 h 826294"/>
              <a:gd name="connsiteX23" fmla="*/ 1366838 w 2238375"/>
              <a:gd name="connsiteY23" fmla="*/ 71438 h 826294"/>
              <a:gd name="connsiteX24" fmla="*/ 1447800 w 2238375"/>
              <a:gd name="connsiteY24" fmla="*/ 64294 h 826294"/>
              <a:gd name="connsiteX25" fmla="*/ 1538288 w 2238375"/>
              <a:gd name="connsiteY25" fmla="*/ 69056 h 826294"/>
              <a:gd name="connsiteX26" fmla="*/ 1574007 w 2238375"/>
              <a:gd name="connsiteY26" fmla="*/ 71438 h 826294"/>
              <a:gd name="connsiteX27" fmla="*/ 1631157 w 2238375"/>
              <a:gd name="connsiteY27" fmla="*/ 88106 h 826294"/>
              <a:gd name="connsiteX28" fmla="*/ 1654969 w 2238375"/>
              <a:gd name="connsiteY28" fmla="*/ 95250 h 826294"/>
              <a:gd name="connsiteX29" fmla="*/ 1735932 w 2238375"/>
              <a:gd name="connsiteY29" fmla="*/ 88106 h 826294"/>
              <a:gd name="connsiteX30" fmla="*/ 1814513 w 2238375"/>
              <a:gd name="connsiteY30" fmla="*/ 90488 h 826294"/>
              <a:gd name="connsiteX31" fmla="*/ 1890713 w 2238375"/>
              <a:gd name="connsiteY31" fmla="*/ 95250 h 826294"/>
              <a:gd name="connsiteX32" fmla="*/ 1931194 w 2238375"/>
              <a:gd name="connsiteY32" fmla="*/ 104775 h 826294"/>
              <a:gd name="connsiteX33" fmla="*/ 1966913 w 2238375"/>
              <a:gd name="connsiteY33" fmla="*/ 90488 h 826294"/>
              <a:gd name="connsiteX34" fmla="*/ 2019300 w 2238375"/>
              <a:gd name="connsiteY34" fmla="*/ 78581 h 826294"/>
              <a:gd name="connsiteX35" fmla="*/ 2078832 w 2238375"/>
              <a:gd name="connsiteY35" fmla="*/ 61913 h 826294"/>
              <a:gd name="connsiteX36" fmla="*/ 2238375 w 2238375"/>
              <a:gd name="connsiteY36" fmla="*/ 0 h 82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8375" h="826294">
                <a:moveTo>
                  <a:pt x="0" y="826294"/>
                </a:moveTo>
                <a:lnTo>
                  <a:pt x="73819" y="788194"/>
                </a:lnTo>
                <a:lnTo>
                  <a:pt x="138113" y="762000"/>
                </a:lnTo>
                <a:lnTo>
                  <a:pt x="200025" y="733425"/>
                </a:lnTo>
                <a:lnTo>
                  <a:pt x="266700" y="702469"/>
                </a:lnTo>
                <a:lnTo>
                  <a:pt x="335757" y="666750"/>
                </a:lnTo>
                <a:lnTo>
                  <a:pt x="392907" y="633413"/>
                </a:lnTo>
                <a:lnTo>
                  <a:pt x="440532" y="611981"/>
                </a:lnTo>
                <a:lnTo>
                  <a:pt x="511969" y="566738"/>
                </a:lnTo>
                <a:lnTo>
                  <a:pt x="571500" y="535781"/>
                </a:lnTo>
                <a:lnTo>
                  <a:pt x="626269" y="509588"/>
                </a:lnTo>
                <a:lnTo>
                  <a:pt x="678657" y="476250"/>
                </a:lnTo>
                <a:lnTo>
                  <a:pt x="721519" y="431006"/>
                </a:lnTo>
                <a:lnTo>
                  <a:pt x="800100" y="354806"/>
                </a:lnTo>
                <a:lnTo>
                  <a:pt x="847725" y="309563"/>
                </a:lnTo>
                <a:lnTo>
                  <a:pt x="909638" y="261938"/>
                </a:lnTo>
                <a:lnTo>
                  <a:pt x="957263" y="221456"/>
                </a:lnTo>
                <a:lnTo>
                  <a:pt x="1000125" y="185738"/>
                </a:lnTo>
                <a:lnTo>
                  <a:pt x="1050132" y="154781"/>
                </a:lnTo>
                <a:lnTo>
                  <a:pt x="1092994" y="130969"/>
                </a:lnTo>
                <a:lnTo>
                  <a:pt x="1150144" y="100013"/>
                </a:lnTo>
                <a:lnTo>
                  <a:pt x="1219200" y="78581"/>
                </a:lnTo>
                <a:lnTo>
                  <a:pt x="1295400" y="66675"/>
                </a:lnTo>
                <a:lnTo>
                  <a:pt x="1366838" y="71438"/>
                </a:lnTo>
                <a:lnTo>
                  <a:pt x="1447800" y="64294"/>
                </a:lnTo>
                <a:lnTo>
                  <a:pt x="1538288" y="69056"/>
                </a:lnTo>
                <a:lnTo>
                  <a:pt x="1574007" y="71438"/>
                </a:lnTo>
                <a:lnTo>
                  <a:pt x="1631157" y="88106"/>
                </a:lnTo>
                <a:lnTo>
                  <a:pt x="1654969" y="95250"/>
                </a:lnTo>
                <a:lnTo>
                  <a:pt x="1735932" y="88106"/>
                </a:lnTo>
                <a:lnTo>
                  <a:pt x="1814513" y="90488"/>
                </a:lnTo>
                <a:lnTo>
                  <a:pt x="1890713" y="95250"/>
                </a:lnTo>
                <a:lnTo>
                  <a:pt x="1931194" y="104775"/>
                </a:lnTo>
                <a:lnTo>
                  <a:pt x="1966913" y="90488"/>
                </a:lnTo>
                <a:lnTo>
                  <a:pt x="2019300" y="78581"/>
                </a:lnTo>
                <a:lnTo>
                  <a:pt x="2078832" y="61913"/>
                </a:lnTo>
                <a:lnTo>
                  <a:pt x="2238375" y="0"/>
                </a:lnTo>
              </a:path>
            </a:pathLst>
          </a:custGeom>
          <a:noFill/>
          <a:ln w="254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10" name="TextBox 9"/>
          <p:cNvSpPr txBox="1"/>
          <p:nvPr/>
        </p:nvSpPr>
        <p:spPr>
          <a:xfrm>
            <a:off x="398760" y="2406323"/>
            <a:ext cx="1045029" cy="523220"/>
          </a:xfrm>
          <a:prstGeom prst="rect">
            <a:avLst/>
          </a:prstGeom>
          <a:noFill/>
        </p:spPr>
        <p:txBody>
          <a:bodyPr wrap="square" rtlCol="0">
            <a:spAutoFit/>
          </a:bodyPr>
          <a:lstStyle/>
          <a:p>
            <a:pPr algn="ctr"/>
            <a:r>
              <a:rPr lang="en-US" sz="1400" b="1" i="1" dirty="0" smtClean="0">
                <a:solidFill>
                  <a:srgbClr val="0000FF"/>
                </a:solidFill>
              </a:rPr>
              <a:t>Metairie Ridge</a:t>
            </a:r>
            <a:endParaRPr lang="en-US" sz="1400" b="1" i="1" dirty="0">
              <a:solidFill>
                <a:srgbClr val="0000FF"/>
              </a:solidFill>
            </a:endParaRPr>
          </a:p>
        </p:txBody>
      </p:sp>
      <p:sp>
        <p:nvSpPr>
          <p:cNvPr id="11" name="TextBox 10"/>
          <p:cNvSpPr txBox="1"/>
          <p:nvPr/>
        </p:nvSpPr>
        <p:spPr>
          <a:xfrm>
            <a:off x="5267538" y="1506817"/>
            <a:ext cx="1045029" cy="523220"/>
          </a:xfrm>
          <a:prstGeom prst="rect">
            <a:avLst/>
          </a:prstGeom>
          <a:noFill/>
        </p:spPr>
        <p:txBody>
          <a:bodyPr wrap="square" rtlCol="0">
            <a:spAutoFit/>
          </a:bodyPr>
          <a:lstStyle/>
          <a:p>
            <a:pPr algn="ctr"/>
            <a:r>
              <a:rPr lang="en-US" sz="1400" b="1" i="1" dirty="0" err="1" smtClean="0">
                <a:solidFill>
                  <a:srgbClr val="0000FF"/>
                </a:solidFill>
              </a:rPr>
              <a:t>Gentilly</a:t>
            </a:r>
            <a:r>
              <a:rPr lang="en-US" sz="1400" b="1" i="1" dirty="0" smtClean="0">
                <a:solidFill>
                  <a:srgbClr val="0000FF"/>
                </a:solidFill>
              </a:rPr>
              <a:t> Ridge</a:t>
            </a:r>
            <a:endParaRPr lang="en-US" sz="1400" b="1" i="1" dirty="0">
              <a:solidFill>
                <a:srgbClr val="0000FF"/>
              </a:solidFill>
            </a:endParaRPr>
          </a:p>
        </p:txBody>
      </p:sp>
      <p:sp>
        <p:nvSpPr>
          <p:cNvPr id="12" name="Freeform 11"/>
          <p:cNvSpPr/>
          <p:nvPr/>
        </p:nvSpPr>
        <p:spPr bwMode="auto">
          <a:xfrm>
            <a:off x="1564481" y="2405063"/>
            <a:ext cx="2000250" cy="269081"/>
          </a:xfrm>
          <a:custGeom>
            <a:avLst/>
            <a:gdLst>
              <a:gd name="connsiteX0" fmla="*/ 0 w 2000250"/>
              <a:gd name="connsiteY0" fmla="*/ 238125 h 269081"/>
              <a:gd name="connsiteX1" fmla="*/ 40482 w 2000250"/>
              <a:gd name="connsiteY1" fmla="*/ 269081 h 269081"/>
              <a:gd name="connsiteX2" fmla="*/ 116682 w 2000250"/>
              <a:gd name="connsiteY2" fmla="*/ 252412 h 269081"/>
              <a:gd name="connsiteX3" fmla="*/ 216694 w 2000250"/>
              <a:gd name="connsiteY3" fmla="*/ 235743 h 269081"/>
              <a:gd name="connsiteX4" fmla="*/ 376238 w 2000250"/>
              <a:gd name="connsiteY4" fmla="*/ 207168 h 269081"/>
              <a:gd name="connsiteX5" fmla="*/ 700088 w 2000250"/>
              <a:gd name="connsiteY5" fmla="*/ 159543 h 269081"/>
              <a:gd name="connsiteX6" fmla="*/ 1035844 w 2000250"/>
              <a:gd name="connsiteY6" fmla="*/ 59531 h 269081"/>
              <a:gd name="connsiteX7" fmla="*/ 1340644 w 2000250"/>
              <a:gd name="connsiteY7" fmla="*/ 0 h 269081"/>
              <a:gd name="connsiteX8" fmla="*/ 2000250 w 2000250"/>
              <a:gd name="connsiteY8" fmla="*/ 69056 h 2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269081">
                <a:moveTo>
                  <a:pt x="0" y="238125"/>
                </a:moveTo>
                <a:lnTo>
                  <a:pt x="40482" y="269081"/>
                </a:lnTo>
                <a:lnTo>
                  <a:pt x="116682" y="252412"/>
                </a:lnTo>
                <a:lnTo>
                  <a:pt x="216694" y="235743"/>
                </a:lnTo>
                <a:lnTo>
                  <a:pt x="376238" y="207168"/>
                </a:lnTo>
                <a:lnTo>
                  <a:pt x="700088" y="159543"/>
                </a:lnTo>
                <a:lnTo>
                  <a:pt x="1035844" y="59531"/>
                </a:lnTo>
                <a:lnTo>
                  <a:pt x="1340644" y="0"/>
                </a:lnTo>
                <a:lnTo>
                  <a:pt x="2000250" y="69056"/>
                </a:lnTo>
              </a:path>
            </a:pathLst>
          </a:custGeom>
          <a:noFill/>
          <a:ln w="254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90" name="Picture 2"/>
          <p:cNvPicPr>
            <a:picLocks noChangeAspect="1" noChangeArrowheads="1"/>
          </p:cNvPicPr>
          <p:nvPr/>
        </p:nvPicPr>
        <p:blipFill>
          <a:blip r:embed="rId3" cstate="print"/>
          <a:srcRect/>
          <a:stretch>
            <a:fillRect/>
          </a:stretch>
        </p:blipFill>
        <p:spPr bwMode="auto">
          <a:xfrm>
            <a:off x="1682750" y="4552950"/>
            <a:ext cx="3970338" cy="2020888"/>
          </a:xfrm>
          <a:prstGeom prst="rect">
            <a:avLst/>
          </a:prstGeom>
          <a:noFill/>
          <a:ln w="9525">
            <a:noFill/>
            <a:miter lim="800000"/>
            <a:headEnd/>
            <a:tailEnd/>
          </a:ln>
          <a:effectLst/>
        </p:spPr>
      </p:pic>
      <p:sp>
        <p:nvSpPr>
          <p:cNvPr id="1113091" name="Rectangle 3"/>
          <p:cNvSpPr>
            <a:spLocks noGrp="1" noChangeArrowheads="1"/>
          </p:cNvSpPr>
          <p:nvPr>
            <p:ph type="title"/>
          </p:nvPr>
        </p:nvSpPr>
        <p:spPr>
          <a:xfrm>
            <a:off x="1487488" y="230188"/>
            <a:ext cx="6162675" cy="684212"/>
          </a:xfrm>
        </p:spPr>
        <p:txBody>
          <a:bodyPr/>
          <a:lstStyle/>
          <a:p>
            <a:r>
              <a:rPr lang="en-US" sz="3200"/>
              <a:t>Hurricane Paths Considered in the Risk Analysis</a:t>
            </a:r>
          </a:p>
        </p:txBody>
      </p:sp>
      <p:sp>
        <p:nvSpPr>
          <p:cNvPr id="1113092" name="Rectangle 4"/>
          <p:cNvSpPr>
            <a:spLocks noChangeArrowheads="1"/>
          </p:cNvSpPr>
          <p:nvPr/>
        </p:nvSpPr>
        <p:spPr bwMode="auto">
          <a:xfrm>
            <a:off x="5951538" y="1153486"/>
            <a:ext cx="2871787" cy="5067300"/>
          </a:xfrm>
          <a:prstGeom prst="rect">
            <a:avLst/>
          </a:prstGeom>
          <a:noFill/>
          <a:ln w="9525">
            <a:noFill/>
            <a:miter lim="800000"/>
            <a:headEnd/>
            <a:tailEnd/>
          </a:ln>
          <a:effectLst/>
        </p:spPr>
        <p:txBody>
          <a:bodyPr/>
          <a:lstStyle/>
          <a:p>
            <a:pPr marL="230188" indent="-230188">
              <a:lnSpc>
                <a:spcPct val="90000"/>
              </a:lnSpc>
              <a:spcBef>
                <a:spcPct val="100000"/>
              </a:spcBef>
              <a:buFontTx/>
              <a:buChar char="•"/>
            </a:pPr>
            <a:r>
              <a:rPr lang="en-US" i="1">
                <a:solidFill>
                  <a:srgbClr val="000000"/>
                </a:solidFill>
                <a:effectLst>
                  <a:outerShdw blurRad="38100" dist="38100" dir="2700000" algn="tl">
                    <a:srgbClr val="C0C0C0"/>
                  </a:outerShdw>
                </a:effectLst>
              </a:rPr>
              <a:t>3 HSDRRS Geometries</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Pre-Katrina</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Current (1 June 07)</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100-year LOP (~2011)</a:t>
            </a:r>
          </a:p>
          <a:p>
            <a:pPr marL="230188" indent="-230188">
              <a:lnSpc>
                <a:spcPct val="90000"/>
              </a:lnSpc>
              <a:spcBef>
                <a:spcPct val="100000"/>
              </a:spcBef>
              <a:buFontTx/>
              <a:buChar char="•"/>
            </a:pPr>
            <a:r>
              <a:rPr lang="en-US" i="1">
                <a:solidFill>
                  <a:srgbClr val="000000"/>
                </a:solidFill>
                <a:effectLst>
                  <a:outerShdw blurRad="38100" dist="38100" dir="2700000" algn="tl">
                    <a:srgbClr val="C0C0C0"/>
                  </a:outerShdw>
                </a:effectLst>
              </a:rPr>
              <a:t>152 storms</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25 yr to 5,000+ yr</a:t>
            </a:r>
          </a:p>
          <a:p>
            <a:pPr marL="230188" indent="-230188">
              <a:lnSpc>
                <a:spcPct val="90000"/>
              </a:lnSpc>
              <a:spcBef>
                <a:spcPct val="100000"/>
              </a:spcBef>
              <a:buFontTx/>
              <a:buChar char="•"/>
            </a:pPr>
            <a:r>
              <a:rPr lang="en-US" i="1">
                <a:solidFill>
                  <a:srgbClr val="000000"/>
                </a:solidFill>
                <a:effectLst>
                  <a:outerShdw blurRad="38100" dist="38100" dir="2700000" algn="tl">
                    <a:srgbClr val="C0C0C0"/>
                  </a:outerShdw>
                </a:effectLst>
              </a:rPr>
              <a:t>350+ features</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Floodwalls</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Levees</a:t>
            </a:r>
          </a:p>
          <a:p>
            <a:pPr marL="512763" lvl="1" indent="-168275">
              <a:lnSpc>
                <a:spcPct val="30000"/>
              </a:lnSpc>
              <a:spcBef>
                <a:spcPct val="100000"/>
              </a:spcBef>
              <a:buSzPct val="90000"/>
              <a:buFont typeface="Wingdings" pitchFamily="2" charset="2"/>
              <a:buChar char="§"/>
            </a:pPr>
            <a:r>
              <a:rPr lang="en-US" sz="1600" i="1">
                <a:solidFill>
                  <a:srgbClr val="000000"/>
                </a:solidFill>
                <a:effectLst>
                  <a:outerShdw blurRad="38100" dist="38100" dir="2700000" algn="tl">
                    <a:srgbClr val="C0C0C0"/>
                  </a:outerShdw>
                </a:effectLst>
              </a:rPr>
              <a:t>Pumps Stations</a:t>
            </a:r>
          </a:p>
          <a:p>
            <a:pPr marL="230188" indent="-230188">
              <a:lnSpc>
                <a:spcPct val="90000"/>
              </a:lnSpc>
              <a:spcBef>
                <a:spcPct val="100000"/>
              </a:spcBef>
              <a:buSzPct val="120000"/>
              <a:buFont typeface="Arial" charset="0"/>
              <a:buChar char="→"/>
            </a:pPr>
            <a:r>
              <a:rPr lang="en-US" i="1">
                <a:solidFill>
                  <a:srgbClr val="000000"/>
                </a:solidFill>
                <a:effectLst>
                  <a:outerShdw blurRad="38100" dist="38100" dir="2700000" algn="tl">
                    <a:srgbClr val="C0C0C0"/>
                  </a:outerShdw>
                </a:effectLst>
              </a:rPr>
              <a:t> </a:t>
            </a:r>
            <a:r>
              <a:rPr lang="en-US" sz="2000" b="1">
                <a:solidFill>
                  <a:srgbClr val="000000"/>
                </a:solidFill>
                <a:effectLst>
                  <a:outerShdw blurRad="38100" dist="38100" dir="2700000" algn="tl">
                    <a:srgbClr val="C0C0C0"/>
                  </a:outerShdw>
                </a:effectLst>
              </a:rPr>
              <a:t>62,928 Hurricane  </a:t>
            </a:r>
          </a:p>
          <a:p>
            <a:pPr marL="230188" indent="-230188">
              <a:lnSpc>
                <a:spcPct val="0"/>
              </a:lnSpc>
              <a:spcBef>
                <a:spcPct val="100000"/>
              </a:spcBef>
              <a:buSzPct val="120000"/>
              <a:buFont typeface="Arial" charset="0"/>
              <a:buNone/>
            </a:pPr>
            <a:r>
              <a:rPr lang="en-US" sz="2000" b="1">
                <a:solidFill>
                  <a:srgbClr val="000000"/>
                </a:solidFill>
                <a:effectLst>
                  <a:outerShdw blurRad="38100" dist="38100" dir="2700000" algn="tl">
                    <a:srgbClr val="C0C0C0"/>
                  </a:outerShdw>
                </a:effectLst>
              </a:rPr>
              <a:t>	  Hydrographs</a:t>
            </a:r>
            <a:r>
              <a:rPr lang="en-US" i="1">
                <a:solidFill>
                  <a:srgbClr val="000000"/>
                </a:solidFill>
                <a:effectLst>
                  <a:outerShdw blurRad="38100" dist="38100" dir="2700000" algn="tl">
                    <a:srgbClr val="C0C0C0"/>
                  </a:outerShdw>
                </a:effectLst>
              </a:rPr>
              <a:t> </a:t>
            </a:r>
          </a:p>
        </p:txBody>
      </p:sp>
      <p:grpSp>
        <p:nvGrpSpPr>
          <p:cNvPr id="2" name="Group 5"/>
          <p:cNvGrpSpPr>
            <a:grpSpLocks/>
          </p:cNvGrpSpPr>
          <p:nvPr/>
        </p:nvGrpSpPr>
        <p:grpSpPr bwMode="auto">
          <a:xfrm>
            <a:off x="128588" y="1084263"/>
            <a:ext cx="4367212" cy="3789362"/>
            <a:chOff x="2201" y="1241"/>
            <a:chExt cx="2307" cy="1912"/>
          </a:xfrm>
        </p:grpSpPr>
        <p:pic>
          <p:nvPicPr>
            <p:cNvPr id="1113094" name="Picture 6"/>
            <p:cNvPicPr>
              <a:picLocks noChangeAspect="1" noChangeArrowheads="1"/>
            </p:cNvPicPr>
            <p:nvPr/>
          </p:nvPicPr>
          <p:blipFill>
            <a:blip r:embed="rId4" cstate="print"/>
            <a:srcRect l="9293" t="12410" r="8745"/>
            <a:stretch>
              <a:fillRect/>
            </a:stretch>
          </p:blipFill>
          <p:spPr bwMode="auto">
            <a:xfrm>
              <a:off x="2223" y="1241"/>
              <a:ext cx="2284" cy="967"/>
            </a:xfrm>
            <a:prstGeom prst="rect">
              <a:avLst/>
            </a:prstGeom>
            <a:noFill/>
            <a:ln w="9525">
              <a:noFill/>
              <a:miter lim="800000"/>
              <a:headEnd/>
              <a:tailEnd/>
            </a:ln>
            <a:effectLst/>
          </p:spPr>
        </p:pic>
        <p:pic>
          <p:nvPicPr>
            <p:cNvPr id="1113095" name="Picture 7"/>
            <p:cNvPicPr>
              <a:picLocks noChangeAspect="1" noChangeArrowheads="1"/>
            </p:cNvPicPr>
            <p:nvPr/>
          </p:nvPicPr>
          <p:blipFill>
            <a:blip r:embed="rId5" cstate="print"/>
            <a:srcRect l="8432" r="8755" b="14403"/>
            <a:stretch>
              <a:fillRect/>
            </a:stretch>
          </p:blipFill>
          <p:spPr bwMode="auto">
            <a:xfrm>
              <a:off x="2201" y="2208"/>
              <a:ext cx="2307" cy="945"/>
            </a:xfrm>
            <a:prstGeom prst="rect">
              <a:avLst/>
            </a:prstGeom>
            <a:noFill/>
            <a:ln w="9525">
              <a:noFill/>
              <a:miter lim="800000"/>
              <a:headEnd/>
              <a:tailEnd/>
            </a:ln>
            <a:effectLst/>
          </p:spPr>
        </p:pic>
      </p:grpSp>
      <p:sp>
        <p:nvSpPr>
          <p:cNvPr id="8" name="Slide Number Placeholder 3"/>
          <p:cNvSpPr>
            <a:spLocks noGrp="1"/>
          </p:cNvSpPr>
          <p:nvPr>
            <p:ph type="sldNum" sz="quarter" idx="10"/>
          </p:nvPr>
        </p:nvSpPr>
        <p:spPr>
          <a:xfrm>
            <a:off x="3498850" y="6381750"/>
            <a:ext cx="2133600" cy="476250"/>
          </a:xfrm>
        </p:spPr>
        <p:txBody>
          <a:bodyPr/>
          <a:lstStyle/>
          <a:p>
            <a:fld id="{1B652493-80C6-4F1A-93CC-9A3AA54B2A0B}" type="slidenum">
              <a:rPr lang="en-US" b="1">
                <a:solidFill>
                  <a:srgbClr val="000000"/>
                </a:solidFill>
              </a:rPr>
              <a:pPr/>
              <a:t>20</a:t>
            </a:fld>
            <a:endParaRPr lang="en-US" b="1"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HSDRRS 100YR Design Elevation Criteria</a:t>
            </a:r>
            <a:endParaRPr lang="en-US" sz="3200" dirty="0"/>
          </a:p>
        </p:txBody>
      </p:sp>
      <p:sp>
        <p:nvSpPr>
          <p:cNvPr id="3" name="Content Placeholder 2"/>
          <p:cNvSpPr>
            <a:spLocks noGrp="1"/>
          </p:cNvSpPr>
          <p:nvPr>
            <p:ph idx="1"/>
          </p:nvPr>
        </p:nvSpPr>
        <p:spPr/>
        <p:txBody>
          <a:bodyPr/>
          <a:lstStyle/>
          <a:p>
            <a:r>
              <a:rPr lang="en-US" dirty="0" smtClean="0"/>
              <a:t>Elevation set to higher of:</a:t>
            </a:r>
          </a:p>
          <a:p>
            <a:pPr lvl="1"/>
            <a:r>
              <a:rPr lang="en-US" dirty="0" smtClean="0"/>
              <a:t>That required to limit wave overtopping associated with a 100-yr storm surge to 0.01 </a:t>
            </a:r>
            <a:r>
              <a:rPr lang="en-US" dirty="0" err="1" smtClean="0"/>
              <a:t>cfs</a:t>
            </a:r>
            <a:r>
              <a:rPr lang="en-US" dirty="0" smtClean="0"/>
              <a:t>/ft with 50% confidence of non-</a:t>
            </a:r>
            <a:r>
              <a:rPr lang="en-US" dirty="0" err="1" smtClean="0"/>
              <a:t>exceedance</a:t>
            </a:r>
            <a:endParaRPr lang="en-US" dirty="0" smtClean="0"/>
          </a:p>
          <a:p>
            <a:pPr lvl="1">
              <a:buNone/>
            </a:pPr>
            <a:r>
              <a:rPr lang="en-US" b="1" dirty="0" smtClean="0"/>
              <a:t>Or</a:t>
            </a:r>
          </a:p>
          <a:p>
            <a:pPr lvl="1"/>
            <a:r>
              <a:rPr lang="en-US" dirty="0" smtClean="0"/>
              <a:t>That required to limit wave overtopping associated with a 100-yr storm surge to 0.1 </a:t>
            </a:r>
            <a:r>
              <a:rPr lang="en-US" dirty="0" err="1" smtClean="0"/>
              <a:t>cfs</a:t>
            </a:r>
            <a:r>
              <a:rPr lang="en-US" dirty="0" smtClean="0"/>
              <a:t>/ft at 90% confidence of non-</a:t>
            </a:r>
            <a:r>
              <a:rPr lang="en-US" dirty="0" err="1" smtClean="0"/>
              <a:t>exceedance</a:t>
            </a:r>
            <a:endParaRPr lang="en-US" dirty="0" smtClean="0"/>
          </a:p>
          <a:p>
            <a:pPr lvl="1">
              <a:buNone/>
            </a:pPr>
            <a:r>
              <a:rPr lang="en-US" b="1" dirty="0" smtClean="0"/>
              <a:t>Or</a:t>
            </a:r>
          </a:p>
          <a:p>
            <a:pPr lvl="1"/>
            <a:r>
              <a:rPr lang="en-US" dirty="0" smtClean="0"/>
              <a:t>The 500-yr still water elevation with a 50% confidence of non-</a:t>
            </a:r>
            <a:r>
              <a:rPr lang="en-US" dirty="0" err="1" smtClean="0"/>
              <a:t>exceedance</a:t>
            </a:r>
            <a:endParaRPr lang="en-US" dirty="0" smtClean="0"/>
          </a:p>
        </p:txBody>
      </p:sp>
      <p:sp>
        <p:nvSpPr>
          <p:cNvPr id="4" name="Slide Number Placeholder 3"/>
          <p:cNvSpPr>
            <a:spLocks noGrp="1"/>
          </p:cNvSpPr>
          <p:nvPr>
            <p:ph type="sldNum" sz="quarter" idx="10"/>
          </p:nvPr>
        </p:nvSpPr>
        <p:spPr/>
        <p:txBody>
          <a:bodyPr/>
          <a:lstStyle/>
          <a:p>
            <a:fld id="{D879C238-7CC7-486D-AADC-874ABD41BCB9}" type="slidenum">
              <a:rPr lang="en-US" smtClean="0"/>
              <a:pPr/>
              <a:t>21</a:t>
            </a:fld>
            <a:endParaRPr lang="en-US"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prstGeom prst="rect">
            <a:avLst/>
          </a:prstGeom>
          <a:noFill/>
        </p:spPr>
        <p:txBody>
          <a:bodyPr/>
          <a:lstStyle/>
          <a:p>
            <a:fld id="{976EF272-2C52-49E4-982C-6046DB72AF75}" type="slidenum">
              <a:rPr lang="en-US" smtClean="0">
                <a:solidFill>
                  <a:srgbClr val="000000"/>
                </a:solidFill>
              </a:rPr>
              <a:pPr/>
              <a:t>22</a:t>
            </a:fld>
            <a:endParaRPr lang="en-US" dirty="0" smtClean="0">
              <a:solidFill>
                <a:srgbClr val="000000"/>
              </a:solidFill>
            </a:endParaRPr>
          </a:p>
        </p:txBody>
      </p:sp>
      <p:pic>
        <p:nvPicPr>
          <p:cNvPr id="17413" name="Picture 3" descr="C:\Documents and Settings\b2tfhews\Desktop\revisedinterirocanalslide3.jpg"/>
          <p:cNvPicPr>
            <a:picLocks noChangeAspect="1" noChangeArrowheads="1"/>
          </p:cNvPicPr>
          <p:nvPr/>
        </p:nvPicPr>
        <p:blipFill>
          <a:blip r:embed="rId2" cstate="print"/>
          <a:srcRect/>
          <a:stretch>
            <a:fillRect/>
          </a:stretch>
        </p:blipFill>
        <p:spPr bwMode="auto">
          <a:xfrm>
            <a:off x="0" y="819842"/>
            <a:ext cx="9144000" cy="5916612"/>
          </a:xfrm>
          <a:prstGeom prst="rect">
            <a:avLst/>
          </a:prstGeom>
          <a:noFill/>
          <a:ln w="9525">
            <a:noFill/>
            <a:miter lim="800000"/>
            <a:headEnd/>
            <a:tailEnd/>
          </a:ln>
        </p:spPr>
      </p:pic>
      <p:pic>
        <p:nvPicPr>
          <p:cNvPr id="6" name="Picture 5" descr="DSC_1374"/>
          <p:cNvPicPr>
            <a:picLocks noChangeAspect="1" noChangeArrowheads="1"/>
          </p:cNvPicPr>
          <p:nvPr/>
        </p:nvPicPr>
        <p:blipFill>
          <a:blip r:embed="rId3" cstate="print">
            <a:lum bright="10000"/>
          </a:blip>
          <a:srcRect/>
          <a:stretch>
            <a:fillRect/>
          </a:stretch>
        </p:blipFill>
        <p:spPr bwMode="auto">
          <a:xfrm>
            <a:off x="1970697" y="1169092"/>
            <a:ext cx="1482725" cy="993775"/>
          </a:xfrm>
          <a:prstGeom prst="rect">
            <a:avLst/>
          </a:prstGeom>
          <a:ln>
            <a:noFill/>
          </a:ln>
          <a:effectLst>
            <a:outerShdw blurRad="190500" algn="tl" rotWithShape="0">
              <a:srgbClr val="000000">
                <a:alpha val="70000"/>
              </a:srgbClr>
            </a:outerShdw>
          </a:effectLst>
        </p:spPr>
      </p:pic>
      <p:pic>
        <p:nvPicPr>
          <p:cNvPr id="7" name="Picture 11" descr="OEB-6, 8, 10 - London OFC ICS  10-29-07   PF  #5439"/>
          <p:cNvPicPr>
            <a:picLocks noChangeAspect="1" noChangeArrowheads="1"/>
          </p:cNvPicPr>
          <p:nvPr/>
        </p:nvPicPr>
        <p:blipFill>
          <a:blip r:embed="rId4" cstate="print"/>
          <a:srcRect/>
          <a:stretch>
            <a:fillRect/>
          </a:stretch>
        </p:blipFill>
        <p:spPr bwMode="auto">
          <a:xfrm>
            <a:off x="3572389" y="1167505"/>
            <a:ext cx="1482725" cy="992187"/>
          </a:xfrm>
          <a:prstGeom prst="rect">
            <a:avLst/>
          </a:prstGeom>
          <a:ln>
            <a:noFill/>
          </a:ln>
          <a:effectLst>
            <a:outerShdw blurRad="190500" algn="tl" rotWithShape="0">
              <a:srgbClr val="000000">
                <a:alpha val="70000"/>
              </a:srgbClr>
            </a:outerShdw>
          </a:effectLst>
        </p:spPr>
      </p:pic>
      <p:cxnSp>
        <p:nvCxnSpPr>
          <p:cNvPr id="9" name="Straight Arrow Connector 8"/>
          <p:cNvCxnSpPr>
            <a:endCxn id="31" idx="6"/>
          </p:cNvCxnSpPr>
          <p:nvPr/>
        </p:nvCxnSpPr>
        <p:spPr bwMode="auto">
          <a:xfrm flipH="1" flipV="1">
            <a:off x="4906429" y="6122867"/>
            <a:ext cx="884771" cy="58809"/>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bwMode="auto">
          <a:xfrm flipH="1">
            <a:off x="7086600" y="3105842"/>
            <a:ext cx="228601" cy="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pic>
        <p:nvPicPr>
          <p:cNvPr id="11" name="Picture 2" descr="\\Mvn-fshpo01\hpo\Staff\Public Affairs\Pictures\Flyover Pics\(29 SEP 2010) IHNC AERIAL PHOTOS BY THE SHAW GROUP\IMG_5762.JPG"/>
          <p:cNvPicPr>
            <a:picLocks noChangeAspect="1" noChangeArrowheads="1"/>
          </p:cNvPicPr>
          <p:nvPr/>
        </p:nvPicPr>
        <p:blipFill>
          <a:blip r:embed="rId5" cstate="print"/>
          <a:stretch>
            <a:fillRect/>
          </a:stretch>
        </p:blipFill>
        <p:spPr bwMode="auto">
          <a:xfrm>
            <a:off x="7312411" y="3105842"/>
            <a:ext cx="1727806" cy="1143000"/>
          </a:xfrm>
          <a:prstGeom prst="rect">
            <a:avLst/>
          </a:prstGeom>
          <a:ln>
            <a:noFill/>
          </a:ln>
          <a:effectLst>
            <a:outerShdw blurRad="190500" algn="tl" rotWithShape="0">
              <a:srgbClr val="000000">
                <a:alpha val="70000"/>
              </a:srgbClr>
            </a:outerShdw>
          </a:effectLst>
        </p:spPr>
      </p:pic>
      <p:cxnSp>
        <p:nvCxnSpPr>
          <p:cNvPr id="12" name="Straight Arrow Connector 11"/>
          <p:cNvCxnSpPr/>
          <p:nvPr/>
        </p:nvCxnSpPr>
        <p:spPr bwMode="auto">
          <a:xfrm rot="5400000">
            <a:off x="5197475" y="2205730"/>
            <a:ext cx="538163" cy="427037"/>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bwMode="auto">
          <a:xfrm flipH="1">
            <a:off x="4686303" y="2142230"/>
            <a:ext cx="11110" cy="590235"/>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7431" idx="0"/>
          </p:cNvCxnSpPr>
          <p:nvPr/>
        </p:nvCxnSpPr>
        <p:spPr bwMode="auto">
          <a:xfrm>
            <a:off x="3200400" y="2162867"/>
            <a:ext cx="1188720" cy="630555"/>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bwMode="auto">
          <a:xfrm>
            <a:off x="1149350" y="2058092"/>
            <a:ext cx="2874010" cy="84201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pic>
        <p:nvPicPr>
          <p:cNvPr id="17" name="Picture 10" descr="OEB-9,2 - 17th St OFC ICS  10-29-07   PF  #4899"/>
          <p:cNvPicPr>
            <a:picLocks noChangeAspect="1" noChangeArrowheads="1"/>
          </p:cNvPicPr>
          <p:nvPr/>
        </p:nvPicPr>
        <p:blipFill>
          <a:blip r:embed="rId6" cstate="print"/>
          <a:srcRect/>
          <a:stretch>
            <a:fillRect/>
          </a:stretch>
        </p:blipFill>
        <p:spPr bwMode="auto">
          <a:xfrm>
            <a:off x="397293" y="1162742"/>
            <a:ext cx="1473200" cy="992188"/>
          </a:xfrm>
          <a:prstGeom prst="rect">
            <a:avLst/>
          </a:prstGeom>
          <a:ln>
            <a:noFill/>
          </a:ln>
          <a:effectLst>
            <a:outerShdw blurRad="190500" algn="tl" rotWithShape="0">
              <a:srgbClr val="000000">
                <a:alpha val="70000"/>
              </a:srgbClr>
            </a:outerShdw>
          </a:effectLst>
        </p:spPr>
      </p:pic>
      <p:sp>
        <p:nvSpPr>
          <p:cNvPr id="17428" name="TextBox 18"/>
          <p:cNvSpPr txBox="1">
            <a:spLocks noChangeArrowheads="1"/>
          </p:cNvSpPr>
          <p:nvPr/>
        </p:nvSpPr>
        <p:spPr bwMode="auto">
          <a:xfrm>
            <a:off x="7543800" y="4264082"/>
            <a:ext cx="1524000" cy="246221"/>
          </a:xfrm>
          <a:prstGeom prst="rect">
            <a:avLst/>
          </a:prstGeom>
          <a:noFill/>
          <a:ln w="9525">
            <a:noFill/>
            <a:miter lim="800000"/>
            <a:headEnd/>
            <a:tailEnd/>
          </a:ln>
        </p:spPr>
        <p:txBody>
          <a:bodyPr wrap="square">
            <a:spAutoFit/>
          </a:bodyPr>
          <a:lstStyle/>
          <a:p>
            <a:r>
              <a:rPr lang="en-US" sz="1000" b="1" dirty="0">
                <a:solidFill>
                  <a:srgbClr val="FF0000"/>
                </a:solidFill>
                <a:effectLst>
                  <a:outerShdw blurRad="38100" dist="38100" dir="2700000" algn="tl">
                    <a:srgbClr val="000000">
                      <a:alpha val="43137"/>
                    </a:srgbClr>
                  </a:outerShdw>
                </a:effectLst>
              </a:rPr>
              <a:t>IHNC Surge Barrier</a:t>
            </a:r>
          </a:p>
        </p:txBody>
      </p:sp>
      <p:sp>
        <p:nvSpPr>
          <p:cNvPr id="17429" name="TextBox 20"/>
          <p:cNvSpPr txBox="1">
            <a:spLocks noChangeArrowheads="1"/>
          </p:cNvSpPr>
          <p:nvPr/>
        </p:nvSpPr>
        <p:spPr bwMode="auto">
          <a:xfrm>
            <a:off x="6156960" y="2173979"/>
            <a:ext cx="13716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Seabrook</a:t>
            </a:r>
          </a:p>
        </p:txBody>
      </p:sp>
      <p:sp>
        <p:nvSpPr>
          <p:cNvPr id="17430" name="TextBox 22"/>
          <p:cNvSpPr txBox="1">
            <a:spLocks noChangeArrowheads="1"/>
          </p:cNvSpPr>
          <p:nvPr/>
        </p:nvSpPr>
        <p:spPr bwMode="auto">
          <a:xfrm>
            <a:off x="4114800" y="2162867"/>
            <a:ext cx="9906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London</a:t>
            </a:r>
          </a:p>
        </p:txBody>
      </p:sp>
      <p:sp>
        <p:nvSpPr>
          <p:cNvPr id="17431" name="TextBox 23"/>
          <p:cNvSpPr txBox="1">
            <a:spLocks noChangeArrowheads="1"/>
          </p:cNvSpPr>
          <p:nvPr/>
        </p:nvSpPr>
        <p:spPr bwMode="auto">
          <a:xfrm>
            <a:off x="2590800" y="2162867"/>
            <a:ext cx="12192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Orleans</a:t>
            </a:r>
          </a:p>
        </p:txBody>
      </p:sp>
      <p:sp>
        <p:nvSpPr>
          <p:cNvPr id="17432" name="TextBox 24"/>
          <p:cNvSpPr txBox="1">
            <a:spLocks noChangeArrowheads="1"/>
          </p:cNvSpPr>
          <p:nvPr/>
        </p:nvSpPr>
        <p:spPr bwMode="auto">
          <a:xfrm>
            <a:off x="914400" y="2162867"/>
            <a:ext cx="11430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17</a:t>
            </a:r>
            <a:r>
              <a:rPr lang="en-US" sz="1000" b="1" baseline="30000" dirty="0">
                <a:solidFill>
                  <a:srgbClr val="FF0000"/>
                </a:solidFill>
                <a:effectLst>
                  <a:outerShdw blurRad="38100" dist="38100" dir="2700000" algn="tl">
                    <a:srgbClr val="000000">
                      <a:alpha val="43137"/>
                    </a:srgbClr>
                  </a:outerShdw>
                </a:effectLst>
              </a:rPr>
              <a:t>th</a:t>
            </a:r>
            <a:r>
              <a:rPr lang="en-US" sz="1000" b="1" dirty="0">
                <a:solidFill>
                  <a:srgbClr val="FF0000"/>
                </a:solidFill>
                <a:effectLst>
                  <a:outerShdw blurRad="38100" dist="38100" dir="2700000" algn="tl">
                    <a:srgbClr val="000000">
                      <a:alpha val="43137"/>
                    </a:srgbClr>
                  </a:outerShdw>
                </a:effectLst>
              </a:rPr>
              <a:t> St.</a:t>
            </a:r>
          </a:p>
        </p:txBody>
      </p:sp>
      <p:sp>
        <p:nvSpPr>
          <p:cNvPr id="17433" name="TextBox 25"/>
          <p:cNvSpPr txBox="1">
            <a:spLocks noChangeArrowheads="1"/>
          </p:cNvSpPr>
          <p:nvPr/>
        </p:nvSpPr>
        <p:spPr bwMode="auto">
          <a:xfrm>
            <a:off x="2796540" y="5544242"/>
            <a:ext cx="1676400" cy="246221"/>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Harvey Floodgate</a:t>
            </a:r>
          </a:p>
        </p:txBody>
      </p:sp>
      <p:sp>
        <p:nvSpPr>
          <p:cNvPr id="17434" name="TextBox 25"/>
          <p:cNvSpPr txBox="1">
            <a:spLocks noChangeArrowheads="1"/>
          </p:cNvSpPr>
          <p:nvPr/>
        </p:nvSpPr>
        <p:spPr bwMode="auto">
          <a:xfrm>
            <a:off x="609600" y="6001442"/>
            <a:ext cx="1905000" cy="246221"/>
          </a:xfrm>
          <a:prstGeom prst="rect">
            <a:avLst/>
          </a:prstGeom>
          <a:noFill/>
          <a:ln w="9525">
            <a:noFill/>
            <a:miter lim="800000"/>
            <a:headEnd/>
            <a:tailEnd/>
          </a:ln>
        </p:spPr>
        <p:txBody>
          <a:bodyPr wrap="square">
            <a:spAutoFit/>
          </a:bodyPr>
          <a:lstStyle/>
          <a:p>
            <a:pPr algn="ctr"/>
            <a:r>
              <a:rPr lang="en-US" sz="1000" b="1" dirty="0">
                <a:solidFill>
                  <a:srgbClr val="FF0000"/>
                </a:solidFill>
                <a:effectLst>
                  <a:outerShdw blurRad="38100" dist="38100" dir="2700000" algn="tl">
                    <a:srgbClr val="000000">
                      <a:alpha val="43137"/>
                    </a:srgbClr>
                  </a:outerShdw>
                </a:effectLst>
              </a:rPr>
              <a:t>Bayou </a:t>
            </a:r>
            <a:r>
              <a:rPr lang="en-US" sz="1000" b="1" dirty="0" err="1">
                <a:solidFill>
                  <a:srgbClr val="FF0000"/>
                </a:solidFill>
                <a:effectLst>
                  <a:outerShdw blurRad="38100" dist="38100" dir="2700000" algn="tl">
                    <a:srgbClr val="000000">
                      <a:alpha val="43137"/>
                    </a:srgbClr>
                  </a:outerShdw>
                </a:effectLst>
              </a:rPr>
              <a:t>Segnette</a:t>
            </a:r>
            <a:endParaRPr lang="en-US" sz="1000" b="1" dirty="0">
              <a:solidFill>
                <a:srgbClr val="FF0000"/>
              </a:solidFill>
              <a:effectLst>
                <a:outerShdw blurRad="38100" dist="38100" dir="2700000" algn="tl">
                  <a:srgbClr val="000000">
                    <a:alpha val="43137"/>
                  </a:srgbClr>
                </a:outerShdw>
              </a:effectLst>
            </a:endParaRPr>
          </a:p>
        </p:txBody>
      </p:sp>
      <p:sp>
        <p:nvSpPr>
          <p:cNvPr id="17435" name="Oval 18"/>
          <p:cNvSpPr>
            <a:spLocks noChangeArrowheads="1"/>
          </p:cNvSpPr>
          <p:nvPr/>
        </p:nvSpPr>
        <p:spPr bwMode="auto">
          <a:xfrm>
            <a:off x="3570738" y="4776422"/>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sp>
        <p:nvSpPr>
          <p:cNvPr id="17436" name="Oval 18"/>
          <p:cNvSpPr>
            <a:spLocks noChangeArrowheads="1"/>
          </p:cNvSpPr>
          <p:nvPr/>
        </p:nvSpPr>
        <p:spPr bwMode="auto">
          <a:xfrm>
            <a:off x="4778022" y="518548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ffectLst>
                <a:outerShdw blurRad="38100" dist="38100" dir="2700000" algn="tl">
                  <a:srgbClr val="000000">
                    <a:alpha val="43137"/>
                  </a:srgbClr>
                </a:outerShdw>
              </a:effectLst>
            </a:endParaRPr>
          </a:p>
        </p:txBody>
      </p:sp>
      <p:sp>
        <p:nvSpPr>
          <p:cNvPr id="56" name="TextBox 16"/>
          <p:cNvSpPr txBox="1">
            <a:spLocks noChangeArrowheads="1"/>
          </p:cNvSpPr>
          <p:nvPr/>
        </p:nvSpPr>
        <p:spPr bwMode="auto">
          <a:xfrm>
            <a:off x="5692140" y="5468042"/>
            <a:ext cx="17526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West Closure Complex</a:t>
            </a:r>
          </a:p>
        </p:txBody>
      </p:sp>
      <p:sp>
        <p:nvSpPr>
          <p:cNvPr id="29" name="Oval 18"/>
          <p:cNvSpPr>
            <a:spLocks noChangeArrowheads="1"/>
          </p:cNvSpPr>
          <p:nvPr/>
        </p:nvSpPr>
        <p:spPr bwMode="auto">
          <a:xfrm>
            <a:off x="5197122" y="268993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sp>
        <p:nvSpPr>
          <p:cNvPr id="30" name="Oval 18"/>
          <p:cNvSpPr>
            <a:spLocks noChangeArrowheads="1"/>
          </p:cNvSpPr>
          <p:nvPr/>
        </p:nvSpPr>
        <p:spPr bwMode="auto">
          <a:xfrm>
            <a:off x="7000522" y="304553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sp>
        <p:nvSpPr>
          <p:cNvPr id="31" name="Oval 18"/>
          <p:cNvSpPr>
            <a:spLocks noChangeArrowheads="1"/>
          </p:cNvSpPr>
          <p:nvPr/>
        </p:nvSpPr>
        <p:spPr bwMode="auto">
          <a:xfrm>
            <a:off x="4803422" y="606813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pic>
        <p:nvPicPr>
          <p:cNvPr id="1028" name="Picture 4" descr="C:\Users\B2EM9MJS\Desktop\6968039976_4b7d452360_o.jpg"/>
          <p:cNvPicPr>
            <a:picLocks noChangeAspect="1" noChangeArrowheads="1"/>
          </p:cNvPicPr>
          <p:nvPr/>
        </p:nvPicPr>
        <p:blipFill>
          <a:blip r:embed="rId7" cstate="print"/>
          <a:srcRect/>
          <a:stretch>
            <a:fillRect/>
          </a:stretch>
        </p:blipFill>
        <p:spPr bwMode="auto">
          <a:xfrm>
            <a:off x="2819400" y="5772842"/>
            <a:ext cx="1229330" cy="854074"/>
          </a:xfrm>
          <a:prstGeom prst="rect">
            <a:avLst/>
          </a:prstGeom>
          <a:ln>
            <a:noFill/>
          </a:ln>
          <a:effectLst>
            <a:outerShdw blurRad="190500" algn="tl" rotWithShape="0">
              <a:srgbClr val="000000">
                <a:alpha val="70000"/>
              </a:srgbClr>
            </a:outerShdw>
          </a:effectLst>
        </p:spPr>
      </p:pic>
      <p:cxnSp>
        <p:nvCxnSpPr>
          <p:cNvPr id="42" name="Straight Arrow Connector 41"/>
          <p:cNvCxnSpPr>
            <a:endCxn id="17436" idx="3"/>
          </p:cNvCxnSpPr>
          <p:nvPr/>
        </p:nvCxnSpPr>
        <p:spPr bwMode="auto">
          <a:xfrm flipV="1">
            <a:off x="4038600" y="5278917"/>
            <a:ext cx="754507" cy="493925"/>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pic>
        <p:nvPicPr>
          <p:cNvPr id="1029" name="Picture 5"/>
          <p:cNvPicPr>
            <a:picLocks noChangeAspect="1" noChangeArrowheads="1"/>
          </p:cNvPicPr>
          <p:nvPr/>
        </p:nvPicPr>
        <p:blipFill>
          <a:blip r:embed="rId8" cstate="print"/>
          <a:srcRect/>
          <a:stretch>
            <a:fillRect/>
          </a:stretch>
        </p:blipFill>
        <p:spPr bwMode="auto">
          <a:xfrm>
            <a:off x="597764" y="4942262"/>
            <a:ext cx="1896418" cy="1066800"/>
          </a:xfrm>
          <a:prstGeom prst="rect">
            <a:avLst/>
          </a:prstGeom>
          <a:ln>
            <a:noFill/>
          </a:ln>
          <a:effectLst>
            <a:outerShdw blurRad="190500" algn="tl" rotWithShape="0">
              <a:srgbClr val="000000">
                <a:alpha val="70000"/>
              </a:srgbClr>
            </a:outerShdw>
          </a:effectLst>
        </p:spPr>
      </p:pic>
      <p:cxnSp>
        <p:nvCxnSpPr>
          <p:cNvPr id="48" name="Straight Arrow Connector 47"/>
          <p:cNvCxnSpPr>
            <a:endCxn id="17435" idx="2"/>
          </p:cNvCxnSpPr>
          <p:nvPr/>
        </p:nvCxnSpPr>
        <p:spPr bwMode="auto">
          <a:xfrm flipV="1">
            <a:off x="2514600" y="4831152"/>
            <a:ext cx="1056138" cy="10349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sp>
        <p:nvSpPr>
          <p:cNvPr id="35" name="Oval 18"/>
          <p:cNvSpPr>
            <a:spLocks noChangeArrowheads="1"/>
          </p:cNvSpPr>
          <p:nvPr/>
        </p:nvSpPr>
        <p:spPr bwMode="auto">
          <a:xfrm>
            <a:off x="1970538" y="4654502"/>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sp>
        <p:nvSpPr>
          <p:cNvPr id="36" name="Oval 18"/>
          <p:cNvSpPr>
            <a:spLocks noChangeArrowheads="1"/>
          </p:cNvSpPr>
          <p:nvPr/>
        </p:nvSpPr>
        <p:spPr bwMode="auto">
          <a:xfrm>
            <a:off x="6976878" y="5332682"/>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ffectLst>
                <a:outerShdw blurRad="38100" dist="38100" dir="2700000" algn="tl">
                  <a:srgbClr val="000000">
                    <a:alpha val="43137"/>
                  </a:srgbClr>
                </a:outerShdw>
              </a:effectLst>
            </a:endParaRPr>
          </a:p>
        </p:txBody>
      </p:sp>
      <p:sp>
        <p:nvSpPr>
          <p:cNvPr id="37" name="Oval 18"/>
          <p:cNvSpPr>
            <a:spLocks noChangeArrowheads="1"/>
          </p:cNvSpPr>
          <p:nvPr/>
        </p:nvSpPr>
        <p:spPr bwMode="auto">
          <a:xfrm>
            <a:off x="5257800" y="6534842"/>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cxnSp>
        <p:nvCxnSpPr>
          <p:cNvPr id="38" name="Straight Arrow Connector 37"/>
          <p:cNvCxnSpPr/>
          <p:nvPr/>
        </p:nvCxnSpPr>
        <p:spPr bwMode="auto">
          <a:xfrm>
            <a:off x="1219200" y="4629842"/>
            <a:ext cx="751338" cy="7620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41" name="Straight Arrow Connector 40"/>
          <p:cNvCxnSpPr>
            <a:endCxn id="36" idx="6"/>
          </p:cNvCxnSpPr>
          <p:nvPr/>
        </p:nvCxnSpPr>
        <p:spPr bwMode="auto">
          <a:xfrm flipH="1">
            <a:off x="7079885" y="5239442"/>
            <a:ext cx="463915" cy="14797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46" name="Straight Arrow Connector 45"/>
          <p:cNvCxnSpPr>
            <a:endCxn id="37" idx="2"/>
          </p:cNvCxnSpPr>
          <p:nvPr/>
        </p:nvCxnSpPr>
        <p:spPr bwMode="auto">
          <a:xfrm>
            <a:off x="5052060" y="6588182"/>
            <a:ext cx="205740" cy="139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sp>
        <p:nvSpPr>
          <p:cNvPr id="50" name="TextBox 25"/>
          <p:cNvSpPr txBox="1">
            <a:spLocks noChangeArrowheads="1"/>
          </p:cNvSpPr>
          <p:nvPr/>
        </p:nvSpPr>
        <p:spPr bwMode="auto">
          <a:xfrm>
            <a:off x="0" y="4492682"/>
            <a:ext cx="1558138" cy="246221"/>
          </a:xfrm>
          <a:prstGeom prst="rect">
            <a:avLst/>
          </a:prstGeom>
          <a:noFill/>
          <a:ln w="9525">
            <a:noFill/>
            <a:miter lim="800000"/>
            <a:headEnd/>
            <a:tailEnd/>
          </a:ln>
        </p:spPr>
        <p:txBody>
          <a:bodyPr wrap="square">
            <a:spAutoFit/>
          </a:bodyPr>
          <a:lstStyle/>
          <a:p>
            <a:pPr algn="ctr"/>
            <a:r>
              <a:rPr lang="en-US" sz="1000" b="1" dirty="0">
                <a:solidFill>
                  <a:srgbClr val="FF0000"/>
                </a:solidFill>
                <a:effectLst>
                  <a:outerShdw blurRad="38100" dist="38100" dir="2700000" algn="tl">
                    <a:srgbClr val="000000">
                      <a:alpha val="43137"/>
                    </a:srgbClr>
                  </a:outerShdw>
                </a:effectLst>
              </a:rPr>
              <a:t>Bayou </a:t>
            </a:r>
            <a:r>
              <a:rPr lang="en-US" sz="1000" b="1" dirty="0" err="1">
                <a:solidFill>
                  <a:srgbClr val="FF0000"/>
                </a:solidFill>
                <a:effectLst>
                  <a:outerShdw blurRad="38100" dist="38100" dir="2700000" algn="tl">
                    <a:srgbClr val="000000">
                      <a:alpha val="43137"/>
                    </a:srgbClr>
                  </a:outerShdw>
                </a:effectLst>
              </a:rPr>
              <a:t>Verret</a:t>
            </a:r>
            <a:endParaRPr lang="en-US" sz="1000" b="1" dirty="0">
              <a:solidFill>
                <a:srgbClr val="FF0000"/>
              </a:solidFill>
              <a:effectLst>
                <a:outerShdw blurRad="38100" dist="38100" dir="2700000" algn="tl">
                  <a:srgbClr val="000000">
                    <a:alpha val="43137"/>
                  </a:srgbClr>
                </a:outerShdw>
              </a:effectLst>
            </a:endParaRPr>
          </a:p>
        </p:txBody>
      </p:sp>
      <p:sp>
        <p:nvSpPr>
          <p:cNvPr id="51" name="TextBox 25"/>
          <p:cNvSpPr txBox="1">
            <a:spLocks noChangeArrowheads="1"/>
          </p:cNvSpPr>
          <p:nvPr/>
        </p:nvSpPr>
        <p:spPr bwMode="auto">
          <a:xfrm>
            <a:off x="3733800" y="6458642"/>
            <a:ext cx="1905000" cy="246221"/>
          </a:xfrm>
          <a:prstGeom prst="rect">
            <a:avLst/>
          </a:prstGeom>
          <a:noFill/>
          <a:ln w="9525">
            <a:noFill/>
            <a:miter lim="800000"/>
            <a:headEnd/>
            <a:tailEnd/>
          </a:ln>
        </p:spPr>
        <p:txBody>
          <a:bodyPr wrap="square">
            <a:spAutoFit/>
          </a:bodyPr>
          <a:lstStyle/>
          <a:p>
            <a:pPr algn="ctr"/>
            <a:r>
              <a:rPr lang="en-US" sz="1000" b="1" dirty="0">
                <a:solidFill>
                  <a:srgbClr val="FF0000"/>
                </a:solidFill>
                <a:effectLst>
                  <a:outerShdw blurRad="38100" dist="38100" dir="2700000" algn="tl">
                    <a:srgbClr val="000000">
                      <a:alpha val="43137"/>
                    </a:srgbClr>
                  </a:outerShdw>
                </a:effectLst>
              </a:rPr>
              <a:t>Hero Canal</a:t>
            </a:r>
          </a:p>
        </p:txBody>
      </p:sp>
      <p:sp>
        <p:nvSpPr>
          <p:cNvPr id="52" name="TextBox 25"/>
          <p:cNvSpPr txBox="1">
            <a:spLocks noChangeArrowheads="1"/>
          </p:cNvSpPr>
          <p:nvPr/>
        </p:nvSpPr>
        <p:spPr bwMode="auto">
          <a:xfrm>
            <a:off x="6957060" y="5102282"/>
            <a:ext cx="1905000" cy="246221"/>
          </a:xfrm>
          <a:prstGeom prst="rect">
            <a:avLst/>
          </a:prstGeom>
          <a:noFill/>
          <a:ln w="9525">
            <a:noFill/>
            <a:miter lim="800000"/>
            <a:headEnd/>
            <a:tailEnd/>
          </a:ln>
        </p:spPr>
        <p:txBody>
          <a:bodyPr wrap="square">
            <a:spAutoFit/>
          </a:bodyPr>
          <a:lstStyle/>
          <a:p>
            <a:pPr algn="ctr"/>
            <a:r>
              <a:rPr lang="en-US" sz="1000" b="1" dirty="0">
                <a:solidFill>
                  <a:srgbClr val="FF0000"/>
                </a:solidFill>
                <a:effectLst>
                  <a:outerShdw blurRad="38100" dist="38100" dir="2700000" algn="tl">
                    <a:srgbClr val="000000">
                      <a:alpha val="43137"/>
                    </a:srgbClr>
                  </a:outerShdw>
                </a:effectLst>
              </a:rPr>
              <a:t>Caernarvon</a:t>
            </a:r>
          </a:p>
        </p:txBody>
      </p:sp>
      <p:sp>
        <p:nvSpPr>
          <p:cNvPr id="44" name="TextBox 16"/>
          <p:cNvSpPr txBox="1">
            <a:spLocks noChangeArrowheads="1"/>
          </p:cNvSpPr>
          <p:nvPr/>
        </p:nvSpPr>
        <p:spPr bwMode="auto">
          <a:xfrm>
            <a:off x="7012859" y="873403"/>
            <a:ext cx="2082188" cy="1326004"/>
          </a:xfrm>
          <a:prstGeom prst="rect">
            <a:avLst/>
          </a:prstGeom>
          <a:solidFill>
            <a:schemeClr val="bg1">
              <a:alpha val="80000"/>
            </a:schemeClr>
          </a:solidFill>
          <a:ln w="9525">
            <a:solidFill>
              <a:schemeClr val="tx1"/>
            </a:solidFill>
            <a:miter lim="800000"/>
            <a:headEnd/>
            <a:tailEnd/>
          </a:ln>
        </p:spPr>
        <p:txBody>
          <a:bodyPr wrap="square" lIns="45720" rIns="45720">
            <a:spAutoFit/>
          </a:bodyPr>
          <a:lstStyle/>
          <a:p>
            <a:pPr algn="ctr">
              <a:spcBef>
                <a:spcPts val="200"/>
              </a:spcBef>
              <a:spcAft>
                <a:spcPts val="200"/>
              </a:spcAft>
            </a:pPr>
            <a:r>
              <a:rPr lang="en-US" sz="1100" b="1" u="sng" dirty="0">
                <a:solidFill>
                  <a:srgbClr val="000000"/>
                </a:solidFill>
                <a:latin typeface="+mj-lt"/>
                <a:ea typeface="Tahoma" pitchFamily="34" charset="0"/>
                <a:cs typeface="Tahoma" pitchFamily="34" charset="0"/>
              </a:rPr>
              <a:t>Total System Openings: </a:t>
            </a:r>
            <a:r>
              <a:rPr lang="en-US" sz="1100" b="1" u="sng" dirty="0" smtClean="0">
                <a:solidFill>
                  <a:srgbClr val="000000"/>
                </a:solidFill>
                <a:latin typeface="+mj-lt"/>
                <a:ea typeface="Tahoma" pitchFamily="34" charset="0"/>
                <a:cs typeface="Tahoma" pitchFamily="34" charset="0"/>
              </a:rPr>
              <a:t>493</a:t>
            </a:r>
            <a:endParaRPr lang="en-US" sz="1100" b="1" u="sng" dirty="0">
              <a:solidFill>
                <a:srgbClr val="000000"/>
              </a:solidFill>
              <a:latin typeface="+mj-lt"/>
              <a:ea typeface="Tahoma" pitchFamily="34" charset="0"/>
              <a:cs typeface="Tahoma" pitchFamily="34" charset="0"/>
            </a:endParaRPr>
          </a:p>
          <a:p>
            <a:pPr algn="ctr">
              <a:spcBef>
                <a:spcPts val="200"/>
              </a:spcBef>
              <a:spcAft>
                <a:spcPts val="200"/>
              </a:spcAft>
            </a:pPr>
            <a:r>
              <a:rPr lang="en-US" sz="1050" b="1" dirty="0">
                <a:solidFill>
                  <a:srgbClr val="000000"/>
                </a:solidFill>
                <a:latin typeface="+mj-lt"/>
                <a:ea typeface="Tahoma" pitchFamily="34" charset="0"/>
                <a:cs typeface="Tahoma" pitchFamily="34" charset="0"/>
              </a:rPr>
              <a:t>Navigable Openings: </a:t>
            </a:r>
            <a:r>
              <a:rPr lang="en-US" sz="1050" b="1" dirty="0" smtClean="0">
                <a:solidFill>
                  <a:srgbClr val="000000"/>
                </a:solidFill>
                <a:latin typeface="+mj-lt"/>
                <a:ea typeface="Tahoma" pitchFamily="34" charset="0"/>
                <a:cs typeface="Tahoma" pitchFamily="34" charset="0"/>
              </a:rPr>
              <a:t>11</a:t>
            </a:r>
            <a:endParaRPr lang="en-US" sz="1050" b="1" dirty="0">
              <a:solidFill>
                <a:srgbClr val="000000"/>
              </a:solidFill>
              <a:latin typeface="+mj-lt"/>
              <a:ea typeface="Tahoma" pitchFamily="34" charset="0"/>
              <a:cs typeface="Tahoma" pitchFamily="34" charset="0"/>
            </a:endParaRPr>
          </a:p>
          <a:p>
            <a:pPr algn="ctr">
              <a:spcBef>
                <a:spcPts val="200"/>
              </a:spcBef>
              <a:spcAft>
                <a:spcPts val="200"/>
              </a:spcAft>
            </a:pPr>
            <a:r>
              <a:rPr lang="en-US" sz="1050" b="1" dirty="0">
                <a:solidFill>
                  <a:srgbClr val="000000"/>
                </a:solidFill>
                <a:latin typeface="+mj-lt"/>
                <a:ea typeface="Tahoma" pitchFamily="34" charset="0"/>
                <a:cs typeface="Tahoma" pitchFamily="34" charset="0"/>
              </a:rPr>
              <a:t>Roadway Openings: </a:t>
            </a:r>
            <a:r>
              <a:rPr lang="en-US" sz="1050" b="1" dirty="0" smtClean="0">
                <a:solidFill>
                  <a:srgbClr val="000000"/>
                </a:solidFill>
                <a:latin typeface="+mj-lt"/>
                <a:ea typeface="Tahoma" pitchFamily="34" charset="0"/>
                <a:cs typeface="Tahoma" pitchFamily="34" charset="0"/>
              </a:rPr>
              <a:t>144</a:t>
            </a:r>
            <a:endParaRPr lang="en-US" sz="1050" b="1" dirty="0">
              <a:solidFill>
                <a:srgbClr val="000000"/>
              </a:solidFill>
              <a:latin typeface="+mj-lt"/>
              <a:ea typeface="Tahoma" pitchFamily="34" charset="0"/>
              <a:cs typeface="Tahoma" pitchFamily="34" charset="0"/>
            </a:endParaRPr>
          </a:p>
          <a:p>
            <a:pPr algn="ctr">
              <a:spcBef>
                <a:spcPts val="200"/>
              </a:spcBef>
              <a:spcAft>
                <a:spcPts val="200"/>
              </a:spcAft>
            </a:pPr>
            <a:r>
              <a:rPr lang="en-US" sz="1050" b="1" dirty="0">
                <a:solidFill>
                  <a:srgbClr val="000000"/>
                </a:solidFill>
                <a:latin typeface="+mj-lt"/>
                <a:ea typeface="Tahoma" pitchFamily="34" charset="0"/>
                <a:cs typeface="Tahoma" pitchFamily="34" charset="0"/>
              </a:rPr>
              <a:t>Railroad Openings: </a:t>
            </a:r>
            <a:r>
              <a:rPr lang="en-US" sz="1050" b="1" dirty="0" smtClean="0">
                <a:solidFill>
                  <a:srgbClr val="000000"/>
                </a:solidFill>
                <a:latin typeface="+mj-lt"/>
                <a:ea typeface="Tahoma" pitchFamily="34" charset="0"/>
                <a:cs typeface="Tahoma" pitchFamily="34" charset="0"/>
              </a:rPr>
              <a:t>45</a:t>
            </a:r>
            <a:endParaRPr lang="en-US" sz="1050" b="1" dirty="0">
              <a:solidFill>
                <a:srgbClr val="000000"/>
              </a:solidFill>
              <a:latin typeface="+mj-lt"/>
              <a:ea typeface="Tahoma" pitchFamily="34" charset="0"/>
              <a:cs typeface="Tahoma" pitchFamily="34" charset="0"/>
            </a:endParaRPr>
          </a:p>
          <a:p>
            <a:pPr algn="ctr">
              <a:spcBef>
                <a:spcPts val="200"/>
              </a:spcBef>
              <a:spcAft>
                <a:spcPts val="200"/>
              </a:spcAft>
            </a:pPr>
            <a:r>
              <a:rPr lang="en-US" sz="1050" b="1" dirty="0">
                <a:solidFill>
                  <a:srgbClr val="000000"/>
                </a:solidFill>
                <a:latin typeface="+mj-lt"/>
                <a:ea typeface="Tahoma" pitchFamily="34" charset="0"/>
                <a:cs typeface="Tahoma" pitchFamily="34" charset="0"/>
              </a:rPr>
              <a:t>Access Openings: </a:t>
            </a:r>
            <a:r>
              <a:rPr lang="en-US" sz="1050" b="1" dirty="0" smtClean="0">
                <a:solidFill>
                  <a:srgbClr val="000000"/>
                </a:solidFill>
                <a:latin typeface="+mj-lt"/>
                <a:ea typeface="Tahoma" pitchFamily="34" charset="0"/>
                <a:cs typeface="Tahoma" pitchFamily="34" charset="0"/>
              </a:rPr>
              <a:t>134</a:t>
            </a:r>
            <a:endParaRPr lang="en-US" sz="1050" b="1" dirty="0">
              <a:solidFill>
                <a:srgbClr val="000000"/>
              </a:solidFill>
              <a:latin typeface="+mj-lt"/>
              <a:ea typeface="Tahoma" pitchFamily="34" charset="0"/>
              <a:cs typeface="Tahoma" pitchFamily="34" charset="0"/>
            </a:endParaRPr>
          </a:p>
          <a:p>
            <a:pPr algn="ctr">
              <a:spcBef>
                <a:spcPts val="200"/>
              </a:spcBef>
              <a:spcAft>
                <a:spcPts val="200"/>
              </a:spcAft>
            </a:pPr>
            <a:r>
              <a:rPr lang="en-US" sz="1050" b="1" dirty="0">
                <a:solidFill>
                  <a:srgbClr val="000000"/>
                </a:solidFill>
                <a:latin typeface="+mj-lt"/>
                <a:ea typeface="Tahoma" pitchFamily="34" charset="0"/>
                <a:cs typeface="Tahoma" pitchFamily="34" charset="0"/>
              </a:rPr>
              <a:t>Drainage Openings: </a:t>
            </a:r>
            <a:r>
              <a:rPr lang="en-US" sz="1050" b="1" dirty="0" smtClean="0">
                <a:solidFill>
                  <a:srgbClr val="000000"/>
                </a:solidFill>
                <a:latin typeface="+mj-lt"/>
                <a:ea typeface="Tahoma" pitchFamily="34" charset="0"/>
                <a:cs typeface="Tahoma" pitchFamily="34" charset="0"/>
              </a:rPr>
              <a:t>159</a:t>
            </a:r>
            <a:endParaRPr lang="en-US" sz="1050" b="1" dirty="0">
              <a:solidFill>
                <a:srgbClr val="000000"/>
              </a:solidFill>
              <a:latin typeface="+mj-lt"/>
              <a:ea typeface="Tahoma" pitchFamily="34" charset="0"/>
              <a:cs typeface="Tahoma" pitchFamily="34" charset="0"/>
            </a:endParaRPr>
          </a:p>
        </p:txBody>
      </p:sp>
      <p:sp>
        <p:nvSpPr>
          <p:cNvPr id="45" name="Title 1"/>
          <p:cNvSpPr txBox="1">
            <a:spLocks/>
          </p:cNvSpPr>
          <p:nvPr/>
        </p:nvSpPr>
        <p:spPr>
          <a:xfrm>
            <a:off x="457200" y="18613"/>
            <a:ext cx="8229600" cy="814387"/>
          </a:xfrm>
          <a:prstGeom prst="rect">
            <a:avLst/>
          </a:prstGeom>
        </p:spPr>
        <p:txBody>
          <a:bodyPr anchor="ctr"/>
          <a:lstStyle/>
          <a:p>
            <a:pPr lvl="0" algn="ctr" eaLnBrk="0" fontAlgn="base" hangingPunct="0">
              <a:spcBef>
                <a:spcPct val="0"/>
              </a:spcBef>
              <a:spcAft>
                <a:spcPct val="0"/>
              </a:spcAft>
              <a:defRPr/>
            </a:pPr>
            <a:r>
              <a:rPr lang="en-US" sz="3600" b="1" kern="0" dirty="0" smtClean="0">
                <a:solidFill>
                  <a:srgbClr val="000000"/>
                </a:solidFill>
                <a:effectLst>
                  <a:outerShdw blurRad="38100" dist="38100" dir="2700000" algn="tl">
                    <a:srgbClr val="C0C0C0"/>
                  </a:outerShdw>
                </a:effectLst>
                <a:ea typeface="+mj-ea"/>
                <a:cs typeface="+mj-cs"/>
              </a:rPr>
              <a:t>A Stronger System Than Ever Before</a:t>
            </a:r>
            <a:endParaRPr kumimoji="0" lang="en-US" sz="3600" b="1" i="0" u="none" strike="noStrike" kern="0" cap="none" spc="0" normalizeH="0" baseline="0" noProof="0" dirty="0">
              <a:ln>
                <a:noFill/>
              </a:ln>
              <a:solidFill>
                <a:schemeClr val="tx2"/>
              </a:solidFill>
              <a:effectLst>
                <a:outerShdw blurRad="38100" dist="38100" dir="2700000" algn="tl">
                  <a:srgbClr val="C0C0C0"/>
                </a:outerShdw>
              </a:effectLst>
              <a:uLnTx/>
              <a:uFillTx/>
              <a:latin typeface="+mj-lt"/>
              <a:ea typeface="+mj-ea"/>
              <a:cs typeface="+mj-cs"/>
            </a:endParaRPr>
          </a:p>
        </p:txBody>
      </p:sp>
      <p:pic>
        <p:nvPicPr>
          <p:cNvPr id="47" name="Picture 2" descr="\\mvd\mvn\TFHope\PHOTOS\Seabrook Surge Barrier\IHNC at Seabrook 1207026179.jpg"/>
          <p:cNvPicPr>
            <a:picLocks noChangeAspect="1" noChangeArrowheads="1"/>
          </p:cNvPicPr>
          <p:nvPr/>
        </p:nvPicPr>
        <p:blipFill>
          <a:blip r:embed="rId9" cstate="print"/>
          <a:srcRect l="38966" t="9126" r="18302" b="51892"/>
          <a:stretch>
            <a:fillRect/>
          </a:stretch>
        </p:blipFill>
        <p:spPr bwMode="auto">
          <a:xfrm>
            <a:off x="5169519" y="1086358"/>
            <a:ext cx="1506459" cy="1061932"/>
          </a:xfrm>
          <a:prstGeom prst="rect">
            <a:avLst/>
          </a:prstGeom>
          <a:ln>
            <a:noFill/>
          </a:ln>
          <a:effectLst>
            <a:outerShdw blurRad="190500" algn="tl" rotWithShape="0">
              <a:srgbClr val="000000">
                <a:alpha val="70000"/>
              </a:srgbClr>
            </a:outerShdw>
          </a:effectLst>
        </p:spPr>
      </p:pic>
      <p:pic>
        <p:nvPicPr>
          <p:cNvPr id="49" name="Picture 4" descr="\\mvd\mvn\TFHope\PHOTOS\West Closure Complex Photos\January 2013\IMG_8233.JPG"/>
          <p:cNvPicPr>
            <a:picLocks noChangeAspect="1" noChangeArrowheads="1"/>
          </p:cNvPicPr>
          <p:nvPr/>
        </p:nvPicPr>
        <p:blipFill>
          <a:blip r:embed="rId10" cstate="print"/>
          <a:srcRect t="9135" r="24338" b="22958"/>
          <a:stretch>
            <a:fillRect/>
          </a:stretch>
        </p:blipFill>
        <p:spPr bwMode="auto">
          <a:xfrm>
            <a:off x="5663557" y="5705857"/>
            <a:ext cx="1518340" cy="915458"/>
          </a:xfrm>
          <a:prstGeom prst="rect">
            <a:avLst/>
          </a:prstGeom>
          <a:ln>
            <a:noFill/>
          </a:ln>
          <a:effectLst>
            <a:outerShdw blurRad="190500" algn="tl" rotWithShape="0">
              <a:srgbClr val="000000">
                <a:alpha val="70000"/>
              </a:srgbClr>
            </a:outerShdw>
          </a:effectLst>
        </p:spPr>
      </p:pic>
      <p:sp>
        <p:nvSpPr>
          <p:cNvPr id="53" name="TextBox 52"/>
          <p:cNvSpPr txBox="1"/>
          <p:nvPr/>
        </p:nvSpPr>
        <p:spPr>
          <a:xfrm>
            <a:off x="76199" y="2860857"/>
            <a:ext cx="3074624" cy="1531188"/>
          </a:xfrm>
          <a:prstGeom prst="rect">
            <a:avLst/>
          </a:prstGeom>
          <a:solidFill>
            <a:schemeClr val="bg1">
              <a:alpha val="70000"/>
            </a:schemeClr>
          </a:solidFill>
          <a:ln>
            <a:solidFill>
              <a:schemeClr val="tx1"/>
            </a:solidFill>
          </a:ln>
        </p:spPr>
        <p:txBody>
          <a:bodyPr wrap="square" rtlCol="0">
            <a:spAutoFit/>
          </a:bodyPr>
          <a:lstStyle/>
          <a:p>
            <a:pPr marL="114300" indent="-114300" fontAlgn="auto">
              <a:spcBef>
                <a:spcPts val="300"/>
              </a:spcBef>
              <a:spcAft>
                <a:spcPts val="300"/>
              </a:spcAft>
              <a:buFont typeface="Arial" pitchFamily="34" charset="0"/>
              <a:buChar char="•"/>
            </a:pPr>
            <a:r>
              <a:rPr lang="en-US" sz="1050" b="1" i="1" dirty="0" smtClean="0">
                <a:solidFill>
                  <a:srgbClr val="0000CC"/>
                </a:solidFill>
                <a:latin typeface="Arial"/>
              </a:rPr>
              <a:t>Developed new HSDRRS hydraulic, geotechnical and structural design criteria.</a:t>
            </a:r>
          </a:p>
          <a:p>
            <a:pPr marL="114300" indent="-114300" fontAlgn="auto">
              <a:spcBef>
                <a:spcPts val="300"/>
              </a:spcBef>
              <a:spcAft>
                <a:spcPts val="300"/>
              </a:spcAft>
              <a:buFont typeface="Arial" pitchFamily="34" charset="0"/>
              <a:buChar char="•"/>
            </a:pPr>
            <a:r>
              <a:rPr lang="en-US" sz="1050" b="1" i="1" dirty="0" smtClean="0">
                <a:solidFill>
                  <a:srgbClr val="0000CC"/>
                </a:solidFill>
                <a:latin typeface="Arial"/>
              </a:rPr>
              <a:t>Floodwalls and hardened structures built for 2057 hydraulic conditions</a:t>
            </a:r>
          </a:p>
          <a:p>
            <a:pPr marL="114300" indent="-114300" fontAlgn="auto">
              <a:spcBef>
                <a:spcPts val="300"/>
              </a:spcBef>
              <a:spcAft>
                <a:spcPts val="300"/>
              </a:spcAft>
              <a:buFont typeface="Arial" pitchFamily="34" charset="0"/>
              <a:buChar char="•"/>
            </a:pPr>
            <a:r>
              <a:rPr lang="en-US" sz="1050" b="1" i="1" dirty="0" smtClean="0">
                <a:solidFill>
                  <a:srgbClr val="0000CC"/>
                </a:solidFill>
                <a:latin typeface="Arial"/>
              </a:rPr>
              <a:t>Pre-Katrina system: 200 miles</a:t>
            </a:r>
          </a:p>
          <a:p>
            <a:pPr marL="114300" indent="-114300" fontAlgn="auto">
              <a:spcBef>
                <a:spcPts val="300"/>
              </a:spcBef>
              <a:spcAft>
                <a:spcPts val="300"/>
              </a:spcAft>
              <a:buFont typeface="Arial" pitchFamily="34" charset="0"/>
              <a:buChar char="•"/>
            </a:pPr>
            <a:r>
              <a:rPr lang="en-US" sz="1050" b="1" i="1" dirty="0" smtClean="0">
                <a:solidFill>
                  <a:srgbClr val="0000CC"/>
                </a:solidFill>
                <a:latin typeface="Arial"/>
              </a:rPr>
              <a:t>Post-Katrina 100-yr system: 130 miles</a:t>
            </a:r>
          </a:p>
          <a:p>
            <a:pPr fontAlgn="auto">
              <a:spcBef>
                <a:spcPts val="300"/>
              </a:spcBef>
              <a:spcAft>
                <a:spcPts val="300"/>
              </a:spcAft>
            </a:pPr>
            <a:r>
              <a:rPr lang="en-US" sz="1050" b="1" i="1" dirty="0" smtClean="0">
                <a:solidFill>
                  <a:srgbClr val="0000CC"/>
                </a:solidFill>
                <a:latin typeface="Arial"/>
              </a:rPr>
              <a:t>→35% shorter perimeter exposed to surge</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mvd\mvn\HPO\Staff\Public Affairs\Pictures\Inner Harbor Navigation Canal\Events\10-05 (18 MAY 2010) IHNC Visit John Snell, FOX8\PGF_05182010-103220-01.jpg"/>
          <p:cNvPicPr>
            <a:picLocks noChangeAspect="1" noChangeArrowheads="1"/>
          </p:cNvPicPr>
          <p:nvPr/>
        </p:nvPicPr>
        <p:blipFill>
          <a:blip r:embed="rId2" cstate="print"/>
          <a:srcRect/>
          <a:stretch>
            <a:fillRect/>
          </a:stretch>
        </p:blipFill>
        <p:spPr bwMode="auto">
          <a:xfrm>
            <a:off x="4114800" y="115203"/>
            <a:ext cx="4843463" cy="6615113"/>
          </a:xfrm>
          <a:prstGeom prst="rect">
            <a:avLst/>
          </a:prstGeom>
          <a:ln>
            <a:noFill/>
          </a:ln>
          <a:effectLst>
            <a:outerShdw blurRad="190500" algn="tl" rotWithShape="0">
              <a:srgbClr val="000000">
                <a:alpha val="70000"/>
              </a:srgbClr>
            </a:outerShdw>
          </a:effectLst>
        </p:spPr>
      </p:pic>
      <p:sp>
        <p:nvSpPr>
          <p:cNvPr id="51203" name="Slide Number Placeholder 3"/>
          <p:cNvSpPr>
            <a:spLocks noGrp="1"/>
          </p:cNvSpPr>
          <p:nvPr>
            <p:ph type="sldNum" sz="quarter" idx="10"/>
          </p:nvPr>
        </p:nvSpPr>
        <p:spPr>
          <a:noFill/>
        </p:spPr>
        <p:txBody>
          <a:bodyPr/>
          <a:lstStyle/>
          <a:p>
            <a:fld id="{267E9D0E-1D5F-4093-A52B-BEA0C6887D38}" type="slidenum">
              <a:rPr lang="en-US" b="1" smtClean="0">
                <a:solidFill>
                  <a:schemeClr val="bg1"/>
                </a:solidFill>
              </a:rPr>
              <a:pPr/>
              <a:t>23</a:t>
            </a:fld>
            <a:endParaRPr lang="en-US" b="1" dirty="0" smtClean="0">
              <a:solidFill>
                <a:schemeClr val="bg1"/>
              </a:solidFill>
            </a:endParaRPr>
          </a:p>
        </p:txBody>
      </p:sp>
      <p:sp>
        <p:nvSpPr>
          <p:cNvPr id="1824770" name="Rectangle 2"/>
          <p:cNvSpPr>
            <a:spLocks noGrp="1" noChangeArrowheads="1"/>
          </p:cNvSpPr>
          <p:nvPr>
            <p:ph type="title"/>
          </p:nvPr>
        </p:nvSpPr>
        <p:spPr>
          <a:xfrm>
            <a:off x="15875" y="1481138"/>
            <a:ext cx="4343400" cy="3557587"/>
          </a:xfrm>
        </p:spPr>
        <p:txBody>
          <a:bodyPr/>
          <a:lstStyle/>
          <a:p>
            <a:pPr eaLnBrk="1" hangingPunct="1">
              <a:defRPr/>
            </a:pPr>
            <a:r>
              <a:rPr lang="en-US" smtClean="0"/>
              <a:t>New Orleans </a:t>
            </a:r>
            <a:br>
              <a:rPr lang="en-US" smtClean="0"/>
            </a:br>
            <a:r>
              <a:rPr lang="en-US" smtClean="0"/>
              <a:t>East</a:t>
            </a:r>
            <a:br>
              <a:rPr lang="en-US" smtClean="0"/>
            </a:br>
            <a:r>
              <a:rPr lang="en-US" smtClean="0"/>
              <a:t/>
            </a:r>
            <a:br>
              <a:rPr lang="en-US" smtClean="0"/>
            </a:br>
            <a:r>
              <a:rPr lang="en-US" sz="3200" i="1" smtClean="0"/>
              <a:t>Surge Barrier </a:t>
            </a:r>
            <a:br>
              <a:rPr lang="en-US" sz="3200" i="1" smtClean="0"/>
            </a:br>
            <a:r>
              <a:rPr lang="en-US" sz="3200" i="1" smtClean="0"/>
              <a:t>Tie-In</a:t>
            </a:r>
          </a:p>
        </p:txBody>
      </p:sp>
      <p:sp>
        <p:nvSpPr>
          <p:cNvPr id="1824772" name="Text Box 4"/>
          <p:cNvSpPr txBox="1">
            <a:spLocks noChangeArrowheads="1"/>
          </p:cNvSpPr>
          <p:nvPr/>
        </p:nvSpPr>
        <p:spPr bwMode="auto">
          <a:xfrm>
            <a:off x="7391400" y="4267200"/>
            <a:ext cx="1487488" cy="701675"/>
          </a:xfrm>
          <a:prstGeom prst="rect">
            <a:avLst/>
          </a:prstGeom>
          <a:noFill/>
          <a:ln w="9525">
            <a:noFill/>
            <a:miter lim="800000"/>
            <a:headEnd/>
            <a:tailEnd/>
          </a:ln>
          <a:effectLst/>
        </p:spPr>
        <p:txBody>
          <a:bodyPr>
            <a:spAutoFit/>
          </a:bodyPr>
          <a:lstStyle/>
          <a:p>
            <a:pPr algn="ctr">
              <a:spcBef>
                <a:spcPct val="50000"/>
              </a:spcBef>
              <a:defRPr/>
            </a:pPr>
            <a:r>
              <a:rPr lang="en-US" sz="2000" b="1" i="1" dirty="0">
                <a:solidFill>
                  <a:srgbClr val="FFFF00"/>
                </a:solidFill>
                <a:effectLst>
                  <a:outerShdw blurRad="38100" dist="38100" dir="2700000" algn="tl">
                    <a:srgbClr val="C0C0C0"/>
                  </a:outerShdw>
                </a:effectLst>
              </a:rPr>
              <a:t>Old Floodwall</a:t>
            </a:r>
          </a:p>
        </p:txBody>
      </p:sp>
      <p:sp>
        <p:nvSpPr>
          <p:cNvPr id="1824773" name="Text Box 5"/>
          <p:cNvSpPr txBox="1">
            <a:spLocks noChangeArrowheads="1"/>
          </p:cNvSpPr>
          <p:nvPr/>
        </p:nvSpPr>
        <p:spPr bwMode="auto">
          <a:xfrm>
            <a:off x="4191000" y="2362200"/>
            <a:ext cx="1487488" cy="701675"/>
          </a:xfrm>
          <a:prstGeom prst="rect">
            <a:avLst/>
          </a:prstGeom>
          <a:noFill/>
          <a:ln w="9525">
            <a:noFill/>
            <a:miter lim="800000"/>
            <a:headEnd/>
            <a:tailEnd/>
          </a:ln>
          <a:effectLst/>
        </p:spPr>
        <p:txBody>
          <a:bodyPr>
            <a:spAutoFit/>
          </a:bodyPr>
          <a:lstStyle/>
          <a:p>
            <a:pPr algn="ctr">
              <a:spcBef>
                <a:spcPct val="50000"/>
              </a:spcBef>
              <a:defRPr/>
            </a:pPr>
            <a:r>
              <a:rPr lang="en-US" sz="2000" b="1" i="1" dirty="0">
                <a:solidFill>
                  <a:srgbClr val="FFFF00"/>
                </a:solidFill>
                <a:effectLst>
                  <a:outerShdw blurRad="38100" dist="38100" dir="2700000" algn="tl">
                    <a:srgbClr val="C0C0C0"/>
                  </a:outerShdw>
                </a:effectLst>
              </a:rPr>
              <a:t>New Floodwall</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1B652493-80C6-4F1A-93CC-9A3AA54B2A0B}" type="slidenum">
              <a:rPr lang="en-US" b="1">
                <a:solidFill>
                  <a:srgbClr val="000000"/>
                </a:solidFill>
              </a:rPr>
              <a:pPr/>
              <a:t>24</a:t>
            </a:fld>
            <a:endParaRPr lang="en-US" b="1" dirty="0">
              <a:solidFill>
                <a:srgbClr val="000000"/>
              </a:solidFill>
            </a:endParaRPr>
          </a:p>
        </p:txBody>
      </p:sp>
      <p:sp>
        <p:nvSpPr>
          <p:cNvPr id="1284098" name="Rectangle 2"/>
          <p:cNvSpPr>
            <a:spLocks noGrp="1" noChangeArrowheads="1"/>
          </p:cNvSpPr>
          <p:nvPr>
            <p:ph type="title"/>
          </p:nvPr>
        </p:nvSpPr>
        <p:spPr>
          <a:xfrm>
            <a:off x="685800" y="152400"/>
            <a:ext cx="7772400" cy="825500"/>
          </a:xfrm>
          <a:noFill/>
          <a:ln/>
        </p:spPr>
        <p:txBody>
          <a:bodyPr/>
          <a:lstStyle/>
          <a:p>
            <a:r>
              <a:rPr lang="en-US" dirty="0">
                <a:solidFill>
                  <a:schemeClr val="tx1"/>
                </a:solidFill>
              </a:rPr>
              <a:t>Design Improvements</a:t>
            </a:r>
          </a:p>
        </p:txBody>
      </p:sp>
      <p:sp>
        <p:nvSpPr>
          <p:cNvPr id="1284099" name="Text Box 3"/>
          <p:cNvSpPr txBox="1">
            <a:spLocks noChangeArrowheads="1"/>
          </p:cNvSpPr>
          <p:nvPr/>
        </p:nvSpPr>
        <p:spPr bwMode="auto">
          <a:xfrm>
            <a:off x="635233" y="1020544"/>
            <a:ext cx="3164980" cy="457200"/>
          </a:xfrm>
          <a:prstGeom prst="rect">
            <a:avLst/>
          </a:prstGeom>
          <a:noFill/>
          <a:ln w="9525">
            <a:noFill/>
            <a:miter lim="800000"/>
            <a:headEnd/>
            <a:tailEnd/>
          </a:ln>
          <a:effectLst/>
        </p:spPr>
        <p:txBody>
          <a:bodyPr wrap="square">
            <a:spAutoFit/>
          </a:bodyPr>
          <a:lstStyle/>
          <a:p>
            <a:pPr algn="ctr"/>
            <a:r>
              <a:rPr lang="en-US" sz="2400" b="1" dirty="0">
                <a:solidFill>
                  <a:srgbClr val="000000"/>
                </a:solidFill>
                <a:effectLst>
                  <a:outerShdw blurRad="38100" dist="38100" dir="2700000" algn="tl">
                    <a:srgbClr val="000000">
                      <a:alpha val="43137"/>
                    </a:srgbClr>
                  </a:outerShdw>
                </a:effectLst>
              </a:rPr>
              <a:t>T/I wall design</a:t>
            </a:r>
          </a:p>
        </p:txBody>
      </p:sp>
      <p:pic>
        <p:nvPicPr>
          <p:cNvPr id="1284100" name="Picture 4" descr="I-Wall_PreKatrina_Composite"/>
          <p:cNvPicPr>
            <a:picLocks noChangeAspect="1" noChangeArrowheads="1"/>
          </p:cNvPicPr>
          <p:nvPr/>
        </p:nvPicPr>
        <p:blipFill>
          <a:blip r:embed="rId2" cstate="print">
            <a:lum bright="12000" contrast="24000"/>
          </a:blip>
          <a:srcRect l="6546" t="6824" r="10637" b="6824"/>
          <a:stretch>
            <a:fillRect/>
          </a:stretch>
        </p:blipFill>
        <p:spPr bwMode="auto">
          <a:xfrm>
            <a:off x="596900" y="1531938"/>
            <a:ext cx="3209925" cy="2398712"/>
          </a:xfrm>
          <a:prstGeom prst="rect">
            <a:avLst/>
          </a:prstGeom>
          <a:noFill/>
          <a:ln w="15875">
            <a:solidFill>
              <a:schemeClr val="tx1"/>
            </a:solidFill>
            <a:miter lim="800000"/>
            <a:headEnd/>
            <a:tailEnd/>
          </a:ln>
        </p:spPr>
      </p:pic>
      <p:sp>
        <p:nvSpPr>
          <p:cNvPr id="1284101" name="Text Box 5"/>
          <p:cNvSpPr txBox="1">
            <a:spLocks noChangeArrowheads="1"/>
          </p:cNvSpPr>
          <p:nvPr/>
        </p:nvSpPr>
        <p:spPr bwMode="auto">
          <a:xfrm>
            <a:off x="3995695" y="2358807"/>
            <a:ext cx="1150937" cy="457200"/>
          </a:xfrm>
          <a:prstGeom prst="rect">
            <a:avLst/>
          </a:prstGeom>
          <a:noFill/>
          <a:ln w="9525">
            <a:noFill/>
            <a:miter lim="800000"/>
            <a:headEnd/>
            <a:tailEnd/>
          </a:ln>
          <a:effectLst/>
        </p:spPr>
        <p:txBody>
          <a:bodyPr wrap="none">
            <a:spAutoFit/>
          </a:bodyPr>
          <a:lstStyle/>
          <a:p>
            <a:pPr algn="ctr"/>
            <a:r>
              <a:rPr lang="en-US" sz="2400" b="1" dirty="0">
                <a:solidFill>
                  <a:srgbClr val="000000"/>
                </a:solidFill>
                <a:effectLst>
                  <a:outerShdw blurRad="38100" dist="38100" dir="2700000" algn="tl">
                    <a:srgbClr val="000000">
                      <a:alpha val="43137"/>
                    </a:srgbClr>
                  </a:outerShdw>
                </a:effectLst>
              </a:rPr>
              <a:t>Before</a:t>
            </a:r>
          </a:p>
        </p:txBody>
      </p:sp>
      <p:pic>
        <p:nvPicPr>
          <p:cNvPr id="1284102" name="Picture 6" descr="T-Wall"/>
          <p:cNvPicPr>
            <a:picLocks noChangeAspect="1" noChangeArrowheads="1"/>
          </p:cNvPicPr>
          <p:nvPr/>
        </p:nvPicPr>
        <p:blipFill>
          <a:blip r:embed="rId3" cstate="print">
            <a:lum bright="18000"/>
          </a:blip>
          <a:srcRect/>
          <a:stretch>
            <a:fillRect/>
          </a:stretch>
        </p:blipFill>
        <p:spPr bwMode="auto">
          <a:xfrm>
            <a:off x="600075" y="4076700"/>
            <a:ext cx="3222625" cy="2373313"/>
          </a:xfrm>
          <a:prstGeom prst="rect">
            <a:avLst/>
          </a:prstGeom>
          <a:noFill/>
          <a:ln w="15875">
            <a:solidFill>
              <a:schemeClr val="tx1"/>
            </a:solidFill>
            <a:miter lim="800000"/>
            <a:headEnd/>
            <a:tailEnd/>
          </a:ln>
        </p:spPr>
      </p:pic>
      <p:sp>
        <p:nvSpPr>
          <p:cNvPr id="1284103" name="Text Box 7"/>
          <p:cNvSpPr txBox="1">
            <a:spLocks noChangeArrowheads="1"/>
          </p:cNvSpPr>
          <p:nvPr/>
        </p:nvSpPr>
        <p:spPr bwMode="auto">
          <a:xfrm>
            <a:off x="4122913" y="4901982"/>
            <a:ext cx="896938" cy="457200"/>
          </a:xfrm>
          <a:prstGeom prst="rect">
            <a:avLst/>
          </a:prstGeom>
          <a:noFill/>
          <a:ln w="9525">
            <a:noFill/>
            <a:miter lim="800000"/>
            <a:headEnd/>
            <a:tailEnd/>
          </a:ln>
          <a:effectLst/>
        </p:spPr>
        <p:txBody>
          <a:bodyPr wrap="none">
            <a:spAutoFit/>
          </a:bodyPr>
          <a:lstStyle/>
          <a:p>
            <a:pPr algn="ctr"/>
            <a:r>
              <a:rPr lang="en-US" sz="2400" b="1" dirty="0">
                <a:solidFill>
                  <a:srgbClr val="000000"/>
                </a:solidFill>
                <a:effectLst>
                  <a:outerShdw blurRad="38100" dist="38100" dir="2700000" algn="tl">
                    <a:srgbClr val="000000">
                      <a:alpha val="43137"/>
                    </a:srgbClr>
                  </a:outerShdw>
                </a:effectLst>
              </a:rPr>
              <a:t>After</a:t>
            </a:r>
          </a:p>
        </p:txBody>
      </p:sp>
      <p:pic>
        <p:nvPicPr>
          <p:cNvPr id="1284104" name="Picture 8" descr="I-Wall_PreKatrina_Composite"/>
          <p:cNvPicPr>
            <a:picLocks noChangeAspect="1" noChangeArrowheads="1"/>
          </p:cNvPicPr>
          <p:nvPr/>
        </p:nvPicPr>
        <p:blipFill>
          <a:blip r:embed="rId2" cstate="print">
            <a:lum bright="12000" contrast="24000"/>
          </a:blip>
          <a:srcRect l="6546" t="6824" r="10637" b="6824"/>
          <a:stretch>
            <a:fillRect/>
          </a:stretch>
        </p:blipFill>
        <p:spPr bwMode="auto">
          <a:xfrm>
            <a:off x="5262900" y="1576388"/>
            <a:ext cx="3157538" cy="2362200"/>
          </a:xfrm>
          <a:prstGeom prst="rect">
            <a:avLst/>
          </a:prstGeom>
          <a:noFill/>
          <a:ln w="15875">
            <a:solidFill>
              <a:schemeClr val="tx1"/>
            </a:solidFill>
            <a:miter lim="800000"/>
            <a:headEnd/>
            <a:tailEnd/>
          </a:ln>
        </p:spPr>
      </p:pic>
      <p:pic>
        <p:nvPicPr>
          <p:cNvPr id="1284105" name="Picture 9" descr="I-Wall"/>
          <p:cNvPicPr>
            <a:picLocks noChangeAspect="1" noChangeArrowheads="1"/>
          </p:cNvPicPr>
          <p:nvPr/>
        </p:nvPicPr>
        <p:blipFill>
          <a:blip r:embed="rId4" cstate="print">
            <a:lum bright="18000"/>
          </a:blip>
          <a:srcRect l="1738"/>
          <a:stretch>
            <a:fillRect/>
          </a:stretch>
        </p:blipFill>
        <p:spPr bwMode="auto">
          <a:xfrm>
            <a:off x="5266075" y="4078288"/>
            <a:ext cx="3192463" cy="2355850"/>
          </a:xfrm>
          <a:prstGeom prst="rect">
            <a:avLst/>
          </a:prstGeom>
          <a:noFill/>
          <a:ln w="15875">
            <a:solidFill>
              <a:schemeClr val="tx1"/>
            </a:solidFill>
            <a:miter lim="800000"/>
            <a:headEnd/>
            <a:tailEnd/>
          </a:ln>
        </p:spPr>
      </p:pic>
      <p:sp>
        <p:nvSpPr>
          <p:cNvPr id="1284106" name="Text Box 10"/>
          <p:cNvSpPr txBox="1">
            <a:spLocks noChangeArrowheads="1"/>
          </p:cNvSpPr>
          <p:nvPr/>
        </p:nvSpPr>
        <p:spPr bwMode="auto">
          <a:xfrm>
            <a:off x="5240675" y="1016233"/>
            <a:ext cx="3170922" cy="457200"/>
          </a:xfrm>
          <a:prstGeom prst="rect">
            <a:avLst/>
          </a:prstGeom>
          <a:noFill/>
          <a:ln w="9525">
            <a:noFill/>
            <a:miter lim="800000"/>
            <a:headEnd/>
            <a:tailEnd/>
          </a:ln>
          <a:effectLst/>
        </p:spPr>
        <p:txBody>
          <a:bodyPr wrap="square">
            <a:spAutoFit/>
          </a:bodyPr>
          <a:lstStyle/>
          <a:p>
            <a:pPr algn="ctr"/>
            <a:r>
              <a:rPr lang="en-US" sz="2400" b="1" dirty="0">
                <a:solidFill>
                  <a:srgbClr val="000000"/>
                </a:solidFill>
                <a:effectLst>
                  <a:outerShdw blurRad="38100" dist="38100" dir="2700000" algn="tl">
                    <a:srgbClr val="000000">
                      <a:alpha val="43137"/>
                    </a:srgbClr>
                  </a:outerShdw>
                </a:effectLst>
              </a:rPr>
              <a:t>Scour protection</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3FA0B78-6F05-43B2-84EC-CBD8AF07FBF5}" type="slidenum">
              <a:rPr lang="en-US" smtClean="0">
                <a:solidFill>
                  <a:srgbClr val="000000"/>
                </a:solidFill>
              </a:rPr>
              <a:pPr/>
              <a:t>25</a:t>
            </a:fld>
            <a:endParaRPr lang="en-US">
              <a:solidFill>
                <a:srgbClr val="000000"/>
              </a:solidFill>
            </a:endParaRPr>
          </a:p>
        </p:txBody>
      </p:sp>
      <p:sp>
        <p:nvSpPr>
          <p:cNvPr id="6" name="Title 1"/>
          <p:cNvSpPr>
            <a:spLocks noGrp="1"/>
          </p:cNvSpPr>
          <p:nvPr>
            <p:ph type="title"/>
          </p:nvPr>
        </p:nvSpPr>
        <p:spPr/>
        <p:txBody>
          <a:bodyPr/>
          <a:lstStyle/>
          <a:p>
            <a:r>
              <a:rPr lang="en-US" dirty="0" smtClean="0">
                <a:solidFill>
                  <a:srgbClr val="000000"/>
                </a:solidFill>
              </a:rPr>
              <a:t>Interim Closure Structures</a:t>
            </a:r>
            <a:endParaRPr lang="en-US" dirty="0"/>
          </a:p>
        </p:txBody>
      </p:sp>
      <p:pic>
        <p:nvPicPr>
          <p:cNvPr id="7" name="Picture 4" descr="DSC_1374"/>
          <p:cNvPicPr>
            <a:picLocks noChangeAspect="1" noChangeArrowheads="1"/>
          </p:cNvPicPr>
          <p:nvPr/>
        </p:nvPicPr>
        <p:blipFill>
          <a:blip r:embed="rId2" cstate="print">
            <a:lum bright="10000"/>
          </a:blip>
          <a:srcRect l="7562" t="25109" r="7636"/>
          <a:stretch>
            <a:fillRect/>
          </a:stretch>
        </p:blipFill>
        <p:spPr bwMode="auto">
          <a:xfrm>
            <a:off x="965958" y="1693331"/>
            <a:ext cx="3512910" cy="2082800"/>
          </a:xfrm>
          <a:prstGeom prst="rect">
            <a:avLst/>
          </a:prstGeom>
          <a:ln>
            <a:noFill/>
          </a:ln>
          <a:effectLst>
            <a:outerShdw blurRad="190500" algn="tl" rotWithShape="0">
              <a:srgbClr val="000000">
                <a:alpha val="70000"/>
              </a:srgbClr>
            </a:outerShdw>
          </a:effectLst>
        </p:spPr>
      </p:pic>
      <p:pic>
        <p:nvPicPr>
          <p:cNvPr id="8" name="Picture 11" descr="OEB-6, 8, 10 - London OFC ICS  10-29-07   PF  #5439"/>
          <p:cNvPicPr>
            <a:picLocks noChangeArrowheads="1"/>
          </p:cNvPicPr>
          <p:nvPr/>
        </p:nvPicPr>
        <p:blipFill>
          <a:blip r:embed="rId3" cstate="print"/>
          <a:srcRect b="5241"/>
          <a:stretch>
            <a:fillRect/>
          </a:stretch>
        </p:blipFill>
        <p:spPr bwMode="auto">
          <a:xfrm>
            <a:off x="4646183" y="1687515"/>
            <a:ext cx="3502025" cy="2103437"/>
          </a:xfrm>
          <a:prstGeom prst="rect">
            <a:avLst/>
          </a:prstGeom>
          <a:ln>
            <a:noFill/>
          </a:ln>
          <a:effectLst>
            <a:outerShdw blurRad="190500" algn="tl" rotWithShape="0">
              <a:srgbClr val="000000">
                <a:alpha val="70000"/>
              </a:srgbClr>
            </a:outerShdw>
          </a:effectLst>
        </p:spPr>
      </p:pic>
      <p:sp>
        <p:nvSpPr>
          <p:cNvPr id="9" name="Text Box 7"/>
          <p:cNvSpPr txBox="1">
            <a:spLocks noChangeArrowheads="1"/>
          </p:cNvSpPr>
          <p:nvPr/>
        </p:nvSpPr>
        <p:spPr bwMode="auto">
          <a:xfrm>
            <a:off x="946249" y="1314450"/>
            <a:ext cx="3529013" cy="313932"/>
          </a:xfrm>
          <a:prstGeom prst="rect">
            <a:avLst/>
          </a:prstGeom>
          <a:gradFill rotWithShape="1">
            <a:gsLst>
              <a:gs pos="0">
                <a:srgbClr val="99FF99"/>
              </a:gs>
              <a:gs pos="50000">
                <a:schemeClr val="bg1"/>
              </a:gs>
              <a:gs pos="100000">
                <a:srgbClr val="99FF99"/>
              </a:gs>
            </a:gsLst>
            <a:lin ang="5400000" scaled="1"/>
          </a:gradFill>
          <a:ln w="9525">
            <a:solidFill>
              <a:schemeClr val="tx1"/>
            </a:solidFill>
            <a:miter lim="800000"/>
            <a:headEnd/>
            <a:tailEnd/>
          </a:ln>
          <a:effectLst/>
        </p:spPr>
        <p:txBody>
          <a:bodyPr lIns="91440" tIns="18288" rIns="91440" bIns="18288">
            <a:spAutoFit/>
          </a:bodyPr>
          <a:lstStyle/>
          <a:p>
            <a:pPr algn="ctr">
              <a:spcBef>
                <a:spcPct val="50000"/>
              </a:spcBef>
              <a:defRPr/>
            </a:pPr>
            <a:r>
              <a:rPr lang="en-US" b="1" i="1" dirty="0">
                <a:solidFill>
                  <a:srgbClr val="000000"/>
                </a:solidFill>
                <a:effectLst>
                  <a:outerShdw blurRad="38100" dist="38100" dir="2700000" algn="tl">
                    <a:srgbClr val="FFFFFF"/>
                  </a:outerShdw>
                </a:effectLst>
              </a:rPr>
              <a:t>Orleans Ave. Canal</a:t>
            </a:r>
          </a:p>
        </p:txBody>
      </p:sp>
      <p:sp>
        <p:nvSpPr>
          <p:cNvPr id="10" name="Text Box 7"/>
          <p:cNvSpPr txBox="1">
            <a:spLocks noChangeArrowheads="1"/>
          </p:cNvSpPr>
          <p:nvPr/>
        </p:nvSpPr>
        <p:spPr bwMode="auto">
          <a:xfrm>
            <a:off x="4646183" y="1306513"/>
            <a:ext cx="3502025" cy="313932"/>
          </a:xfrm>
          <a:prstGeom prst="rect">
            <a:avLst/>
          </a:prstGeom>
          <a:gradFill rotWithShape="1">
            <a:gsLst>
              <a:gs pos="0">
                <a:srgbClr val="99FF99"/>
              </a:gs>
              <a:gs pos="50000">
                <a:schemeClr val="bg1"/>
              </a:gs>
              <a:gs pos="100000">
                <a:srgbClr val="99FF99"/>
              </a:gs>
            </a:gsLst>
            <a:lin ang="5400000" scaled="1"/>
          </a:gradFill>
          <a:ln w="9525">
            <a:solidFill>
              <a:schemeClr val="tx1"/>
            </a:solidFill>
            <a:miter lim="800000"/>
            <a:headEnd/>
            <a:tailEnd/>
          </a:ln>
          <a:effectLst/>
        </p:spPr>
        <p:txBody>
          <a:bodyPr tIns="18288" bIns="18288">
            <a:spAutoFit/>
          </a:bodyPr>
          <a:lstStyle/>
          <a:p>
            <a:pPr algn="ctr">
              <a:spcBef>
                <a:spcPct val="50000"/>
              </a:spcBef>
              <a:defRPr/>
            </a:pPr>
            <a:r>
              <a:rPr lang="en-US" b="1" i="1" dirty="0">
                <a:solidFill>
                  <a:srgbClr val="000000"/>
                </a:solidFill>
                <a:effectLst>
                  <a:outerShdw blurRad="38100" dist="38100" dir="2700000" algn="tl">
                    <a:srgbClr val="FFFFFF"/>
                  </a:outerShdw>
                </a:effectLst>
              </a:rPr>
              <a:t>London Ave. Canal</a:t>
            </a:r>
          </a:p>
        </p:txBody>
      </p:sp>
      <p:sp>
        <p:nvSpPr>
          <p:cNvPr id="11" name="Text Box 6"/>
          <p:cNvSpPr txBox="1">
            <a:spLocks noChangeArrowheads="1"/>
          </p:cNvSpPr>
          <p:nvPr/>
        </p:nvSpPr>
        <p:spPr bwMode="auto">
          <a:xfrm>
            <a:off x="963192" y="3886198"/>
            <a:ext cx="3529013" cy="313932"/>
          </a:xfrm>
          <a:prstGeom prst="rect">
            <a:avLst/>
          </a:prstGeom>
          <a:gradFill rotWithShape="1">
            <a:gsLst>
              <a:gs pos="0">
                <a:srgbClr val="99FF99"/>
              </a:gs>
              <a:gs pos="50000">
                <a:schemeClr val="bg1"/>
              </a:gs>
              <a:gs pos="100000">
                <a:srgbClr val="99FF99"/>
              </a:gs>
            </a:gsLst>
            <a:lin ang="5400000" scaled="1"/>
          </a:gradFill>
          <a:ln w="9525">
            <a:solidFill>
              <a:schemeClr val="tx1"/>
            </a:solidFill>
            <a:miter lim="800000"/>
            <a:headEnd/>
            <a:tailEnd/>
          </a:ln>
          <a:effectLst/>
        </p:spPr>
        <p:txBody>
          <a:bodyPr lIns="91440" tIns="18288" rIns="91440" bIns="18288">
            <a:spAutoFit/>
          </a:bodyPr>
          <a:lstStyle/>
          <a:p>
            <a:pPr algn="ctr">
              <a:spcBef>
                <a:spcPct val="50000"/>
              </a:spcBef>
              <a:defRPr/>
            </a:pPr>
            <a:r>
              <a:rPr lang="en-US" b="1" i="1" dirty="0">
                <a:solidFill>
                  <a:srgbClr val="000000"/>
                </a:solidFill>
                <a:effectLst>
                  <a:outerShdw blurRad="38100" dist="38100" dir="2700000" algn="tl">
                    <a:srgbClr val="FFFFFF"/>
                  </a:outerShdw>
                </a:effectLst>
              </a:rPr>
              <a:t>17</a:t>
            </a:r>
            <a:r>
              <a:rPr lang="en-US" b="1" i="1" baseline="30000" dirty="0">
                <a:solidFill>
                  <a:srgbClr val="000000"/>
                </a:solidFill>
                <a:effectLst>
                  <a:outerShdw blurRad="38100" dist="38100" dir="2700000" algn="tl">
                    <a:srgbClr val="FFFFFF"/>
                  </a:outerShdw>
                </a:effectLst>
              </a:rPr>
              <a:t>th</a:t>
            </a:r>
            <a:r>
              <a:rPr lang="en-US" b="1" i="1" dirty="0">
                <a:solidFill>
                  <a:srgbClr val="000000"/>
                </a:solidFill>
                <a:effectLst>
                  <a:outerShdw blurRad="38100" dist="38100" dir="2700000" algn="tl">
                    <a:srgbClr val="FFFFFF"/>
                  </a:outerShdw>
                </a:effectLst>
              </a:rPr>
              <a:t> St. Canal</a:t>
            </a:r>
          </a:p>
        </p:txBody>
      </p:sp>
      <p:pic>
        <p:nvPicPr>
          <p:cNvPr id="12" name="Picture 10" descr="OEB-9,2 - 17th St OFC ICS  10-29-07   PF  #4899"/>
          <p:cNvPicPr>
            <a:picLocks noChangeArrowheads="1"/>
          </p:cNvPicPr>
          <p:nvPr/>
        </p:nvPicPr>
        <p:blipFill>
          <a:blip r:embed="rId4" cstate="print"/>
          <a:srcRect b="3284"/>
          <a:stretch>
            <a:fillRect/>
          </a:stretch>
        </p:blipFill>
        <p:spPr bwMode="auto">
          <a:xfrm>
            <a:off x="963192" y="4278313"/>
            <a:ext cx="3529013" cy="2103437"/>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4816232" y="4379211"/>
            <a:ext cx="3228731" cy="1477328"/>
          </a:xfrm>
          <a:prstGeom prst="rect">
            <a:avLst/>
          </a:prstGeom>
          <a:noFill/>
        </p:spPr>
        <p:txBody>
          <a:bodyPr wrap="square" rtlCol="0">
            <a:spAutoFit/>
          </a:bodyPr>
          <a:lstStyle/>
          <a:p>
            <a:pPr marL="228600" indent="-228600">
              <a:buFont typeface="Arial" pitchFamily="34" charset="0"/>
              <a:buChar char="•"/>
            </a:pPr>
            <a:r>
              <a:rPr lang="en-US" b="1" i="1" dirty="0" smtClean="0">
                <a:solidFill>
                  <a:srgbClr val="0000FF"/>
                </a:solidFill>
              </a:rPr>
              <a:t>All structures completed June 2006</a:t>
            </a:r>
          </a:p>
          <a:p>
            <a:pPr marL="228600" indent="-228600">
              <a:buFont typeface="Arial" pitchFamily="34" charset="0"/>
              <a:buChar char="•"/>
            </a:pPr>
            <a:endParaRPr lang="en-US" b="1" i="1" dirty="0" smtClean="0">
              <a:solidFill>
                <a:srgbClr val="0000FF"/>
              </a:solidFill>
            </a:endParaRPr>
          </a:p>
          <a:p>
            <a:pPr marL="228600" indent="-228600">
              <a:buFont typeface="Arial" pitchFamily="34" charset="0"/>
              <a:buChar char="•"/>
            </a:pPr>
            <a:r>
              <a:rPr lang="en-US" b="1" i="1" dirty="0" smtClean="0">
                <a:solidFill>
                  <a:srgbClr val="0000FF"/>
                </a:solidFill>
              </a:rPr>
              <a:t>Provide interim 100-yr level of risk reduction </a:t>
            </a:r>
            <a:endParaRPr lang="en-US" b="1" i="1" dirty="0">
              <a:solidFill>
                <a:srgbClr val="0000FF"/>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2TFHEWS\Desktop\17th Aerial Southwest View_Internal Use Only_150101.jpg"/>
          <p:cNvPicPr>
            <a:picLocks noChangeAspect="1" noChangeArrowheads="1"/>
          </p:cNvPicPr>
          <p:nvPr/>
        </p:nvPicPr>
        <p:blipFill>
          <a:blip r:embed="rId3" cstate="print"/>
          <a:srcRect t="3731"/>
          <a:stretch>
            <a:fillRect/>
          </a:stretch>
        </p:blipFill>
        <p:spPr bwMode="auto">
          <a:xfrm>
            <a:off x="2209800" y="838200"/>
            <a:ext cx="4724400" cy="2813380"/>
          </a:xfrm>
          <a:prstGeom prst="rect">
            <a:avLst/>
          </a:prstGeom>
          <a:ln>
            <a:noFill/>
          </a:ln>
          <a:effectLst>
            <a:outerShdw blurRad="190500" algn="tl" rotWithShape="0">
              <a:srgbClr val="000000">
                <a:alpha val="70000"/>
              </a:srgbClr>
            </a:outerShdw>
          </a:effectLst>
        </p:spPr>
      </p:pic>
      <p:pic>
        <p:nvPicPr>
          <p:cNvPr id="2051" name="Picture 3" descr="C:\Users\B2TFHEWS\Desktop\Orleans Aerial East View_150101.jpg"/>
          <p:cNvPicPr>
            <a:picLocks noChangeAspect="1" noChangeArrowheads="1"/>
          </p:cNvPicPr>
          <p:nvPr/>
        </p:nvPicPr>
        <p:blipFill>
          <a:blip r:embed="rId4" cstate="print"/>
          <a:srcRect l="8888" t="32091" r="20635"/>
          <a:stretch>
            <a:fillRect/>
          </a:stretch>
        </p:blipFill>
        <p:spPr bwMode="auto">
          <a:xfrm>
            <a:off x="4709444" y="3810000"/>
            <a:ext cx="4129756" cy="2584106"/>
          </a:xfrm>
          <a:prstGeom prst="rect">
            <a:avLst/>
          </a:prstGeom>
          <a:ln>
            <a:noFill/>
          </a:ln>
          <a:effectLst>
            <a:outerShdw blurRad="190500" algn="tl" rotWithShape="0">
              <a:srgbClr val="000000">
                <a:alpha val="70000"/>
              </a:srgbClr>
            </a:outerShdw>
          </a:effectLst>
        </p:spPr>
      </p:pic>
      <p:pic>
        <p:nvPicPr>
          <p:cNvPr id="2050" name="Picture 2" descr="C:\Users\B2TFHEWS\Desktop\London Aerial Southwest View_150101.jpg"/>
          <p:cNvPicPr>
            <a:picLocks noChangeAspect="1" noChangeArrowheads="1"/>
          </p:cNvPicPr>
          <p:nvPr/>
        </p:nvPicPr>
        <p:blipFill>
          <a:blip r:embed="rId5" cstate="print"/>
          <a:srcRect t="5862"/>
          <a:stretch>
            <a:fillRect/>
          </a:stretch>
        </p:blipFill>
        <p:spPr bwMode="auto">
          <a:xfrm>
            <a:off x="228600" y="3810000"/>
            <a:ext cx="4224294" cy="2599670"/>
          </a:xfrm>
          <a:prstGeom prst="rect">
            <a:avLst/>
          </a:prstGeom>
          <a:ln>
            <a:noFill/>
          </a:ln>
          <a:effectLst>
            <a:outerShdw blurRad="190500" algn="tl" rotWithShape="0">
              <a:srgbClr val="000000">
                <a:alpha val="70000"/>
              </a:srgbClr>
            </a:outerShdw>
          </a:effectLst>
        </p:spPr>
      </p:pic>
      <p:sp>
        <p:nvSpPr>
          <p:cNvPr id="15" name="Title 14"/>
          <p:cNvSpPr>
            <a:spLocks noGrp="1"/>
          </p:cNvSpPr>
          <p:nvPr>
            <p:ph type="title"/>
          </p:nvPr>
        </p:nvSpPr>
        <p:spPr>
          <a:xfrm>
            <a:off x="457200" y="61513"/>
            <a:ext cx="8229600" cy="814387"/>
          </a:xfrm>
        </p:spPr>
        <p:txBody>
          <a:bodyPr/>
          <a:lstStyle/>
          <a:p>
            <a:r>
              <a:rPr lang="en-US" sz="3200" dirty="0" smtClean="0">
                <a:solidFill>
                  <a:schemeClr val="tx1"/>
                </a:solidFill>
                <a:effectLst>
                  <a:outerShdw blurRad="38100" dist="38100" dir="2700000" algn="tl">
                    <a:srgbClr val="000000">
                      <a:alpha val="43137"/>
                    </a:srgbClr>
                  </a:outerShdw>
                </a:effectLst>
              </a:rPr>
              <a:t>Permanent Canals Closures and Pumps</a:t>
            </a:r>
            <a:endParaRPr lang="en-US" sz="3200" dirty="0">
              <a:solidFill>
                <a:schemeClr val="tx1"/>
              </a:solidFill>
            </a:endParaRPr>
          </a:p>
        </p:txBody>
      </p:sp>
      <p:sp>
        <p:nvSpPr>
          <p:cNvPr id="12" name="TextBox 11"/>
          <p:cNvSpPr txBox="1"/>
          <p:nvPr/>
        </p:nvSpPr>
        <p:spPr>
          <a:xfrm>
            <a:off x="6019800" y="6020232"/>
            <a:ext cx="2814761" cy="400110"/>
          </a:xfrm>
          <a:prstGeom prst="rect">
            <a:avLst/>
          </a:prstGeom>
          <a:noFill/>
        </p:spPr>
        <p:txBody>
          <a:bodyPr wrap="square" rtlCol="0">
            <a:spAutoFit/>
          </a:bodyPr>
          <a:lstStyle/>
          <a:p>
            <a:pPr algn="r"/>
            <a:r>
              <a:rPr lang="en-US" sz="2000" b="1" dirty="0" smtClean="0">
                <a:solidFill>
                  <a:srgbClr val="FFFF00"/>
                </a:solidFill>
                <a:effectLst>
                  <a:outerShdw blurRad="38100" dist="38100" dir="2700000" algn="tl">
                    <a:srgbClr val="000000">
                      <a:alpha val="43137"/>
                    </a:srgbClr>
                  </a:outerShdw>
                </a:effectLst>
              </a:rPr>
              <a:t>Orleans Ave. Canal</a:t>
            </a:r>
            <a:endParaRPr lang="en-US" sz="2000" b="1" dirty="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2211743" y="3257490"/>
            <a:ext cx="2856171" cy="400110"/>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rPr>
              <a:t>17</a:t>
            </a:r>
            <a:r>
              <a:rPr lang="en-US" sz="2000" b="1" baseline="30000" dirty="0" smtClean="0">
                <a:solidFill>
                  <a:srgbClr val="FFFF00"/>
                </a:solidFill>
                <a:effectLst>
                  <a:outerShdw blurRad="38100" dist="38100" dir="2700000" algn="tl">
                    <a:srgbClr val="000000">
                      <a:alpha val="43137"/>
                    </a:srgbClr>
                  </a:outerShdw>
                </a:effectLst>
              </a:rPr>
              <a:t>th</a:t>
            </a:r>
            <a:r>
              <a:rPr lang="en-US" sz="2000" b="1" dirty="0" smtClean="0">
                <a:solidFill>
                  <a:srgbClr val="FFFF00"/>
                </a:solidFill>
                <a:effectLst>
                  <a:outerShdw blurRad="38100" dist="38100" dir="2700000" algn="tl">
                    <a:srgbClr val="000000">
                      <a:alpha val="43137"/>
                    </a:srgbClr>
                  </a:outerShdw>
                </a:effectLst>
              </a:rPr>
              <a:t> St. Canal</a:t>
            </a:r>
            <a:endParaRPr lang="en-US" sz="2000" b="1" dirty="0">
              <a:solidFill>
                <a:srgbClr val="FFFF00"/>
              </a:solidFill>
              <a:effectLst>
                <a:outerShdw blurRad="38100" dist="38100" dir="2700000" algn="tl">
                  <a:srgbClr val="000000">
                    <a:alpha val="43137"/>
                  </a:srgbClr>
                </a:outerShdw>
              </a:effectLst>
            </a:endParaRPr>
          </a:p>
        </p:txBody>
      </p:sp>
      <p:sp>
        <p:nvSpPr>
          <p:cNvPr id="9" name="Slide Number Placeholder 3"/>
          <p:cNvSpPr>
            <a:spLocks noGrp="1"/>
          </p:cNvSpPr>
          <p:nvPr>
            <p:ph type="sldNum" sz="quarter" idx="10"/>
          </p:nvPr>
        </p:nvSpPr>
        <p:spPr>
          <a:xfrm>
            <a:off x="3498850" y="6381750"/>
            <a:ext cx="2133600" cy="476250"/>
          </a:xfrm>
        </p:spPr>
        <p:txBody>
          <a:bodyPr/>
          <a:lstStyle/>
          <a:p>
            <a:pPr>
              <a:defRPr/>
            </a:pPr>
            <a:fld id="{2A53A102-CB19-4415-ABF5-D18DBFD981F1}" type="slidenum">
              <a:rPr lang="en-US" smtClean="0">
                <a:solidFill>
                  <a:srgbClr val="000000"/>
                </a:solidFill>
              </a:rPr>
              <a:pPr>
                <a:defRPr/>
              </a:pPr>
              <a:t>26</a:t>
            </a:fld>
            <a:endParaRPr lang="en-US" dirty="0">
              <a:solidFill>
                <a:srgbClr val="000000"/>
              </a:solidFill>
            </a:endParaRPr>
          </a:p>
        </p:txBody>
      </p:sp>
      <p:sp>
        <p:nvSpPr>
          <p:cNvPr id="13" name="TextBox 12"/>
          <p:cNvSpPr txBox="1"/>
          <p:nvPr/>
        </p:nvSpPr>
        <p:spPr>
          <a:xfrm>
            <a:off x="237465" y="6019800"/>
            <a:ext cx="2900363" cy="400110"/>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rPr>
              <a:t>London Ave. Canal</a:t>
            </a:r>
            <a:endParaRPr lang="en-US" sz="20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IHNC Lake Borgne Surge Barrier</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D879C238-7CC7-486D-AADC-874ABD41BCB9}" type="slidenum">
              <a:rPr lang="en-US" smtClean="0">
                <a:solidFill>
                  <a:srgbClr val="000000"/>
                </a:solidFill>
              </a:rPr>
              <a:pPr>
                <a:defRPr/>
              </a:pPr>
              <a:t>27</a:t>
            </a:fld>
            <a:endParaRPr lang="en-US">
              <a:solidFill>
                <a:srgbClr val="000000"/>
              </a:solidFill>
            </a:endParaRPr>
          </a:p>
        </p:txBody>
      </p:sp>
      <p:pic>
        <p:nvPicPr>
          <p:cNvPr id="1026" name="Picture 2" descr="C:\Documents and Settings\b2tfhews\Desktop\PGF_06232011-124544-01.jpg"/>
          <p:cNvPicPr>
            <a:picLocks noChangeAspect="1" noChangeArrowheads="1"/>
          </p:cNvPicPr>
          <p:nvPr/>
        </p:nvPicPr>
        <p:blipFill>
          <a:blip r:embed="rId3" cstate="print"/>
          <a:srcRect/>
          <a:stretch>
            <a:fillRect/>
          </a:stretch>
        </p:blipFill>
        <p:spPr bwMode="auto">
          <a:xfrm>
            <a:off x="5010896" y="1182627"/>
            <a:ext cx="3712963" cy="2468880"/>
          </a:xfrm>
          <a:prstGeom prst="rect">
            <a:avLst/>
          </a:prstGeom>
          <a:ln>
            <a:noFill/>
          </a:ln>
          <a:effectLst>
            <a:outerShdw blurRad="190500" algn="tl" rotWithShape="0">
              <a:srgbClr val="000000">
                <a:alpha val="70000"/>
              </a:srgbClr>
            </a:outerShdw>
          </a:effectLst>
        </p:spPr>
      </p:pic>
      <p:pic>
        <p:nvPicPr>
          <p:cNvPr id="6" name="Picture 2" descr="C:\Documents and Settings\b2tfhews\Desktop\IHNC 6 25 11.jpg"/>
          <p:cNvPicPr>
            <a:picLocks noChangeAspect="1" noChangeArrowheads="1"/>
          </p:cNvPicPr>
          <p:nvPr/>
        </p:nvPicPr>
        <p:blipFill>
          <a:blip r:embed="rId4" cstate="print"/>
          <a:srcRect l="10701" t="10498" r="6927" b="26249"/>
          <a:stretch>
            <a:fillRect/>
          </a:stretch>
        </p:blipFill>
        <p:spPr bwMode="auto">
          <a:xfrm>
            <a:off x="444617" y="3819560"/>
            <a:ext cx="8271544" cy="2858077"/>
          </a:xfrm>
          <a:prstGeom prst="rect">
            <a:avLst/>
          </a:prstGeom>
          <a:ln>
            <a:noFill/>
          </a:ln>
          <a:effectLst>
            <a:outerShdw blurRad="190500" algn="tl" rotWithShape="0">
              <a:srgbClr val="000000">
                <a:alpha val="70000"/>
              </a:srgbClr>
            </a:outerShdw>
          </a:effectLst>
        </p:spPr>
      </p:pic>
      <p:pic>
        <p:nvPicPr>
          <p:cNvPr id="7" name="Picture 3" descr="IHNCSurgeBarrier_Construction"/>
          <p:cNvPicPr>
            <a:picLocks noChangeAspect="1" noChangeArrowheads="1"/>
          </p:cNvPicPr>
          <p:nvPr/>
        </p:nvPicPr>
        <p:blipFill>
          <a:blip r:embed="rId5" cstate="print"/>
          <a:srcRect l="6728"/>
          <a:stretch>
            <a:fillRect/>
          </a:stretch>
        </p:blipFill>
        <p:spPr bwMode="auto">
          <a:xfrm>
            <a:off x="444650" y="1182849"/>
            <a:ext cx="4303815" cy="2468880"/>
          </a:xfrm>
          <a:prstGeom prst="rect">
            <a:avLst/>
          </a:prstGeom>
          <a:ln>
            <a:noFill/>
          </a:ln>
          <a:effectLst>
            <a:outerShdw blurRad="190500" algn="tl" rotWithShape="0">
              <a:srgbClr val="000000">
                <a:alpha val="70000"/>
              </a:srgbClr>
            </a:outerShdw>
          </a:effectLst>
        </p:spPr>
      </p:pic>
      <p:sp>
        <p:nvSpPr>
          <p:cNvPr id="8" name="TextBox 7"/>
          <p:cNvSpPr txBox="1"/>
          <p:nvPr/>
        </p:nvSpPr>
        <p:spPr>
          <a:xfrm>
            <a:off x="460642" y="5816493"/>
            <a:ext cx="3585578" cy="830997"/>
          </a:xfrm>
          <a:prstGeom prst="rect">
            <a:avLst/>
          </a:prstGeom>
          <a:noFill/>
        </p:spPr>
        <p:txBody>
          <a:bodyPr wrap="square" rtlCol="0">
            <a:spAutoFit/>
          </a:bodyPr>
          <a:lstStyle/>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1.8 mile span</a:t>
            </a:r>
          </a:p>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150 ft sector gate and barge gate</a:t>
            </a:r>
          </a:p>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54 ft vertical lift gate</a:t>
            </a:r>
          </a:p>
        </p:txBody>
      </p:sp>
      <p:sp>
        <p:nvSpPr>
          <p:cNvPr id="9" name="TextBox 8"/>
          <p:cNvSpPr txBox="1"/>
          <p:nvPr/>
        </p:nvSpPr>
        <p:spPr>
          <a:xfrm>
            <a:off x="475882" y="1202583"/>
            <a:ext cx="2575928" cy="1200329"/>
          </a:xfrm>
          <a:prstGeom prst="rect">
            <a:avLst/>
          </a:prstGeom>
          <a:noFill/>
        </p:spPr>
        <p:txBody>
          <a:bodyPr wrap="square" rtlCol="0">
            <a:spAutoFit/>
          </a:bodyPr>
          <a:lstStyle/>
          <a:p>
            <a:pPr marL="114300" indent="-114300">
              <a:buFont typeface="Arial" pitchFamily="34" charset="0"/>
              <a:buChar char="•"/>
            </a:pPr>
            <a:r>
              <a:rPr lang="en-US" sz="1200" b="1" dirty="0" smtClean="0">
                <a:solidFill>
                  <a:srgbClr val="FFFF00"/>
                </a:solidFill>
                <a:effectLst>
                  <a:outerShdw blurRad="38100" dist="38100" dir="2700000" algn="tl">
                    <a:srgbClr val="000000">
                      <a:alpha val="43137"/>
                    </a:srgbClr>
                  </a:outerShdw>
                </a:effectLst>
              </a:rPr>
              <a:t>36 in </a:t>
            </a:r>
            <a:r>
              <a:rPr lang="en-US" sz="1200" b="1" dirty="0" err="1" smtClean="0">
                <a:solidFill>
                  <a:srgbClr val="FFFF00"/>
                </a:solidFill>
                <a:effectLst>
                  <a:outerShdw blurRad="38100" dist="38100" dir="2700000" algn="tl">
                    <a:srgbClr val="000000">
                      <a:alpha val="43137"/>
                    </a:srgbClr>
                  </a:outerShdw>
                </a:effectLst>
              </a:rPr>
              <a:t>dia</a:t>
            </a:r>
            <a:r>
              <a:rPr lang="en-US" sz="1200" b="1" dirty="0" smtClean="0">
                <a:solidFill>
                  <a:srgbClr val="FFFF00"/>
                </a:solidFill>
                <a:effectLst>
                  <a:outerShdw blurRad="38100" dist="38100" dir="2700000" algn="tl">
                    <a:srgbClr val="000000">
                      <a:alpha val="43137"/>
                    </a:srgbClr>
                  </a:outerShdw>
                </a:effectLst>
              </a:rPr>
              <a:t> steel pipe battered piles (240 ft long) </a:t>
            </a:r>
          </a:p>
          <a:p>
            <a:pPr marL="114300" indent="-114300">
              <a:buFont typeface="Arial" pitchFamily="34" charset="0"/>
              <a:buChar char="•"/>
            </a:pPr>
            <a:r>
              <a:rPr lang="en-US" sz="1200" b="1" dirty="0" smtClean="0">
                <a:solidFill>
                  <a:srgbClr val="FFFF00"/>
                </a:solidFill>
                <a:effectLst>
                  <a:outerShdw blurRad="38100" dist="38100" dir="2700000" algn="tl">
                    <a:srgbClr val="000000">
                      <a:alpha val="43137"/>
                    </a:srgbClr>
                  </a:outerShdw>
                </a:effectLst>
              </a:rPr>
              <a:t>66 in </a:t>
            </a:r>
            <a:r>
              <a:rPr lang="en-US" sz="1200" b="1" dirty="0" err="1" smtClean="0">
                <a:solidFill>
                  <a:srgbClr val="FFFF00"/>
                </a:solidFill>
                <a:effectLst>
                  <a:outerShdw blurRad="38100" dist="38100" dir="2700000" algn="tl">
                    <a:srgbClr val="000000">
                      <a:alpha val="43137"/>
                    </a:srgbClr>
                  </a:outerShdw>
                </a:effectLst>
              </a:rPr>
              <a:t>dia</a:t>
            </a:r>
            <a:r>
              <a:rPr lang="en-US" sz="1200" b="1" dirty="0" smtClean="0">
                <a:solidFill>
                  <a:srgbClr val="FFFF00"/>
                </a:solidFill>
                <a:effectLst>
                  <a:outerShdw blurRad="38100" dist="38100" dir="2700000" algn="tl">
                    <a:srgbClr val="000000">
                      <a:alpha val="43137"/>
                    </a:srgbClr>
                  </a:outerShdw>
                </a:effectLst>
              </a:rPr>
              <a:t> spun cast concrete soldier piles (140 ft long) </a:t>
            </a:r>
          </a:p>
          <a:p>
            <a:pPr marL="114300" indent="-114300">
              <a:buFont typeface="Arial" pitchFamily="34" charset="0"/>
              <a:buChar char="•"/>
            </a:pPr>
            <a:r>
              <a:rPr lang="en-US" sz="1200" b="1" dirty="0" smtClean="0">
                <a:solidFill>
                  <a:srgbClr val="FFFF00"/>
                </a:solidFill>
                <a:effectLst>
                  <a:outerShdw blurRad="38100" dist="38100" dir="2700000" algn="tl">
                    <a:srgbClr val="000000">
                      <a:alpha val="43137"/>
                    </a:srgbClr>
                  </a:outerShdw>
                </a:effectLst>
              </a:rPr>
              <a:t>Precast and cast in place deck and parapet wall</a:t>
            </a:r>
            <a:endParaRPr lang="en-US" sz="12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4994541" y="3136563"/>
            <a:ext cx="3083984" cy="523220"/>
          </a:xfrm>
          <a:prstGeom prst="rect">
            <a:avLst/>
          </a:prstGeom>
          <a:noFill/>
        </p:spPr>
        <p:txBody>
          <a:bodyPr wrap="square" rtlCol="0">
            <a:spAutoFit/>
          </a:bodyPr>
          <a:lstStyle/>
          <a:p>
            <a:pPr marL="114300" indent="-114300">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$1.3 B Delivery cost</a:t>
            </a:r>
          </a:p>
          <a:p>
            <a:pPr marL="114300" indent="-114300">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Design-Build Cost Reimbursable</a:t>
            </a:r>
            <a:endParaRPr lang="en-US" sz="14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smtClean="0">
                <a:solidFill>
                  <a:schemeClr val="tx1"/>
                </a:solidFill>
              </a:rPr>
              <a:t>Seabrook Gate Complex</a:t>
            </a:r>
            <a:endParaRPr lang="en-US" dirty="0"/>
          </a:p>
        </p:txBody>
      </p:sp>
      <p:sp>
        <p:nvSpPr>
          <p:cNvPr id="2" name="Slide Number Placeholder 1"/>
          <p:cNvSpPr>
            <a:spLocks noGrp="1"/>
          </p:cNvSpPr>
          <p:nvPr>
            <p:ph type="sldNum" sz="quarter" idx="10"/>
          </p:nvPr>
        </p:nvSpPr>
        <p:spPr/>
        <p:txBody>
          <a:bodyPr/>
          <a:lstStyle/>
          <a:p>
            <a:pPr>
              <a:defRPr/>
            </a:pPr>
            <a:fld id="{140DCB43-8495-434F-8A88-FBCD39578868}" type="slidenum">
              <a:rPr lang="en-US" b="1" smtClean="0">
                <a:solidFill>
                  <a:srgbClr val="000000"/>
                </a:solidFill>
              </a:rPr>
              <a:pPr>
                <a:defRPr/>
              </a:pPr>
              <a:t>28</a:t>
            </a:fld>
            <a:endParaRPr lang="en-US" b="1" dirty="0">
              <a:solidFill>
                <a:srgbClr val="000000"/>
              </a:solidFill>
            </a:endParaRPr>
          </a:p>
        </p:txBody>
      </p:sp>
      <p:pic>
        <p:nvPicPr>
          <p:cNvPr id="2050" name="Picture 2" descr="\\mvd\mvn\data\District\PA\Image and Video\Photographs\2012\12-07 (26 JUL 2012) HSDRRS Flyover\Organized July 2012 Aerials\HPO\Seabrook\IMG_1335.JPG"/>
          <p:cNvPicPr>
            <a:picLocks noChangeAspect="1" noChangeArrowheads="1"/>
          </p:cNvPicPr>
          <p:nvPr/>
        </p:nvPicPr>
        <p:blipFill>
          <a:blip r:embed="rId2" cstate="print"/>
          <a:srcRect/>
          <a:stretch>
            <a:fillRect/>
          </a:stretch>
        </p:blipFill>
        <p:spPr bwMode="auto">
          <a:xfrm>
            <a:off x="528507" y="1093735"/>
            <a:ext cx="8054975" cy="5369983"/>
          </a:xfrm>
          <a:prstGeom prst="rect">
            <a:avLst/>
          </a:prstGeom>
          <a:ln>
            <a:noFill/>
          </a:ln>
          <a:effectLst>
            <a:outerShdw blurRad="190500" algn="tl" rotWithShape="0">
              <a:srgbClr val="000000">
                <a:alpha val="70000"/>
              </a:srgbClr>
            </a:outerShdw>
          </a:effectLst>
        </p:spPr>
      </p:pic>
      <p:sp>
        <p:nvSpPr>
          <p:cNvPr id="5" name="TextBox 4"/>
          <p:cNvSpPr txBox="1"/>
          <p:nvPr/>
        </p:nvSpPr>
        <p:spPr>
          <a:xfrm>
            <a:off x="4420925" y="5366961"/>
            <a:ext cx="4139183" cy="1077218"/>
          </a:xfrm>
          <a:prstGeom prst="rect">
            <a:avLst/>
          </a:prstGeom>
          <a:noFill/>
        </p:spPr>
        <p:txBody>
          <a:bodyPr wrap="square" rtlCol="0">
            <a:spAutoFit/>
          </a:bodyPr>
          <a:lstStyle/>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95 ft sector gate</a:t>
            </a:r>
          </a:p>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Two 50 ft vertical lift flow control gates</a:t>
            </a:r>
          </a:p>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~$200 M Delivery cost</a:t>
            </a:r>
          </a:p>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Early Contractor Involvement (ECI)</a:t>
            </a:r>
            <a:endParaRPr lang="en-US" sz="16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Pump Station Fronting Protection</a:t>
            </a:r>
            <a:endParaRPr lang="en-US" sz="3400" dirty="0"/>
          </a:p>
        </p:txBody>
      </p:sp>
      <p:sp>
        <p:nvSpPr>
          <p:cNvPr id="3" name="Slide Number Placeholder 2"/>
          <p:cNvSpPr>
            <a:spLocks noGrp="1"/>
          </p:cNvSpPr>
          <p:nvPr>
            <p:ph type="sldNum" sz="quarter" idx="10"/>
          </p:nvPr>
        </p:nvSpPr>
        <p:spPr/>
        <p:txBody>
          <a:bodyPr/>
          <a:lstStyle/>
          <a:p>
            <a:fld id="{A989B28E-537A-43DD-A6AB-05E67581AF7F}" type="slidenum">
              <a:rPr lang="en-US" smtClean="0">
                <a:solidFill>
                  <a:srgbClr val="000000"/>
                </a:solidFill>
              </a:rPr>
              <a:pPr/>
              <a:t>29</a:t>
            </a:fld>
            <a:endParaRPr lang="en-US">
              <a:solidFill>
                <a:srgbClr val="000000"/>
              </a:solidFill>
            </a:endParaRPr>
          </a:p>
        </p:txBody>
      </p:sp>
      <p:pic>
        <p:nvPicPr>
          <p:cNvPr id="3074" name="Picture 2" descr="\\mvd\mvn\data\District\PA\Image and Video\Photographs\2012\12-07 (26 JUL 2012) HSDRRS Flyover\Organized July 2012 Aerials\LPV Jefferson Parsish\Bonnabel, Bonnabel Floodgate and Reach 5\IMG_1392.JPG"/>
          <p:cNvPicPr>
            <a:picLocks noChangeAspect="1" noChangeArrowheads="1"/>
          </p:cNvPicPr>
          <p:nvPr/>
        </p:nvPicPr>
        <p:blipFill>
          <a:blip r:embed="rId2" cstate="print"/>
          <a:srcRect/>
          <a:stretch>
            <a:fillRect/>
          </a:stretch>
        </p:blipFill>
        <p:spPr bwMode="auto">
          <a:xfrm>
            <a:off x="612396" y="1134654"/>
            <a:ext cx="7908896" cy="5272597"/>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4267200" y="3975100"/>
            <a:ext cx="2971800" cy="152400"/>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24580" name="Rectangle 3"/>
          <p:cNvSpPr>
            <a:spLocks noChangeArrowheads="1"/>
          </p:cNvSpPr>
          <p:nvPr/>
        </p:nvSpPr>
        <p:spPr bwMode="auto">
          <a:xfrm>
            <a:off x="0" y="3808413"/>
            <a:ext cx="1720850" cy="915987"/>
          </a:xfrm>
          <a:prstGeom prst="rect">
            <a:avLst/>
          </a:prstGeom>
          <a:solidFill>
            <a:srgbClr val="B2DADC"/>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24581" name="Rectangle 4"/>
          <p:cNvSpPr>
            <a:spLocks noChangeArrowheads="1"/>
          </p:cNvSpPr>
          <p:nvPr/>
        </p:nvSpPr>
        <p:spPr bwMode="auto">
          <a:xfrm>
            <a:off x="0" y="4648200"/>
            <a:ext cx="1828800" cy="2209800"/>
          </a:xfrm>
          <a:prstGeom prst="rect">
            <a:avLst/>
          </a:prstGeom>
          <a:solidFill>
            <a:srgbClr val="9999FF"/>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24582" name="Rectangle 5"/>
          <p:cNvSpPr>
            <a:spLocks noChangeArrowheads="1"/>
          </p:cNvSpPr>
          <p:nvPr/>
        </p:nvSpPr>
        <p:spPr bwMode="auto">
          <a:xfrm>
            <a:off x="7848600" y="4714875"/>
            <a:ext cx="1295400" cy="1000125"/>
          </a:xfrm>
          <a:prstGeom prst="rect">
            <a:avLst/>
          </a:prstGeom>
          <a:solidFill>
            <a:srgbClr val="9999FF"/>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24583" name="Rectangle 6"/>
          <p:cNvSpPr>
            <a:spLocks noChangeArrowheads="1"/>
          </p:cNvSpPr>
          <p:nvPr/>
        </p:nvSpPr>
        <p:spPr bwMode="auto">
          <a:xfrm>
            <a:off x="7848600" y="4562475"/>
            <a:ext cx="1295400" cy="238125"/>
          </a:xfrm>
          <a:prstGeom prst="rect">
            <a:avLst/>
          </a:prstGeom>
          <a:solidFill>
            <a:srgbClr val="6666FF"/>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24584" name="Rectangle 7"/>
          <p:cNvSpPr>
            <a:spLocks noChangeArrowheads="1"/>
          </p:cNvSpPr>
          <p:nvPr/>
        </p:nvSpPr>
        <p:spPr bwMode="auto">
          <a:xfrm>
            <a:off x="7848600" y="4076700"/>
            <a:ext cx="1295400" cy="304800"/>
          </a:xfrm>
          <a:prstGeom prst="rect">
            <a:avLst/>
          </a:prstGeom>
          <a:solidFill>
            <a:srgbClr val="99CCFF"/>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24585" name="Rectangle 8"/>
          <p:cNvSpPr>
            <a:spLocks noChangeArrowheads="1"/>
          </p:cNvSpPr>
          <p:nvPr/>
        </p:nvSpPr>
        <p:spPr bwMode="auto">
          <a:xfrm>
            <a:off x="7848600" y="4295775"/>
            <a:ext cx="1295400" cy="288925"/>
          </a:xfrm>
          <a:prstGeom prst="rect">
            <a:avLst/>
          </a:prstGeom>
          <a:solidFill>
            <a:srgbClr val="0099FF"/>
          </a:solidFill>
          <a:ln w="9525" algn="ctr">
            <a:noFill/>
            <a:miter lim="800000"/>
            <a:headEnd/>
            <a:tailEnd/>
          </a:ln>
        </p:spPr>
        <p:txBody>
          <a:bodyPr anchor="ctr">
            <a:spAutoFit/>
          </a:bodyPr>
          <a:lstStyle/>
          <a:p>
            <a:pPr fontAlgn="base">
              <a:spcBef>
                <a:spcPct val="0"/>
              </a:spcBef>
              <a:spcAft>
                <a:spcPct val="0"/>
              </a:spcAft>
            </a:pPr>
            <a:endParaRPr lang="en-US" sz="1200">
              <a:solidFill>
                <a:srgbClr val="000000"/>
              </a:solidFill>
            </a:endParaRPr>
          </a:p>
        </p:txBody>
      </p:sp>
      <p:sp>
        <p:nvSpPr>
          <p:cNvPr id="1192969" name="Text Box 9"/>
          <p:cNvSpPr txBox="1">
            <a:spLocks noChangeArrowheads="1"/>
          </p:cNvSpPr>
          <p:nvPr/>
        </p:nvSpPr>
        <p:spPr bwMode="auto">
          <a:xfrm>
            <a:off x="261938" y="1320800"/>
            <a:ext cx="3124200" cy="82232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400" b="1">
                <a:solidFill>
                  <a:srgbClr val="000000"/>
                </a:solidFill>
                <a:effectLst>
                  <a:outerShdw blurRad="38100" dist="38100" dir="2700000" algn="tl">
                    <a:srgbClr val="C0C0C0"/>
                  </a:outerShdw>
                </a:effectLst>
              </a:rPr>
              <a:t>City of New Orleans</a:t>
            </a:r>
            <a:br>
              <a:rPr lang="en-US" sz="2400" b="1">
                <a:solidFill>
                  <a:srgbClr val="000000"/>
                </a:solidFill>
                <a:effectLst>
                  <a:outerShdw blurRad="38100" dist="38100" dir="2700000" algn="tl">
                    <a:srgbClr val="C0C0C0"/>
                  </a:outerShdw>
                </a:effectLst>
              </a:rPr>
            </a:br>
            <a:r>
              <a:rPr lang="en-US" sz="2400" b="1">
                <a:solidFill>
                  <a:srgbClr val="000000"/>
                </a:solidFill>
                <a:effectLst>
                  <a:outerShdw blurRad="38100" dist="38100" dir="2700000" algn="tl">
                    <a:srgbClr val="C0C0C0"/>
                  </a:outerShdw>
                </a:effectLst>
              </a:rPr>
              <a:t>Ground Elevations</a:t>
            </a:r>
          </a:p>
        </p:txBody>
      </p:sp>
      <p:sp>
        <p:nvSpPr>
          <p:cNvPr id="1192970" name="Text Box 10"/>
          <p:cNvSpPr txBox="1">
            <a:spLocks noChangeArrowheads="1"/>
          </p:cNvSpPr>
          <p:nvPr/>
        </p:nvSpPr>
        <p:spPr bwMode="auto">
          <a:xfrm>
            <a:off x="5969000" y="1320800"/>
            <a:ext cx="2971800" cy="15525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400" b="1">
                <a:solidFill>
                  <a:srgbClr val="000000"/>
                </a:solidFill>
                <a:effectLst>
                  <a:outerShdw blurRad="38100" dist="38100" dir="2700000" algn="tl">
                    <a:srgbClr val="C0C0C0"/>
                  </a:outerShdw>
                </a:effectLst>
              </a:rPr>
              <a:t>From Canal St. at Mississippi River </a:t>
            </a:r>
            <a:br>
              <a:rPr lang="en-US" sz="2400" b="1">
                <a:solidFill>
                  <a:srgbClr val="000000"/>
                </a:solidFill>
                <a:effectLst>
                  <a:outerShdw blurRad="38100" dist="38100" dir="2700000" algn="tl">
                    <a:srgbClr val="C0C0C0"/>
                  </a:outerShdw>
                </a:effectLst>
              </a:rPr>
            </a:br>
            <a:r>
              <a:rPr lang="en-US" sz="2400" b="1">
                <a:solidFill>
                  <a:srgbClr val="000000"/>
                </a:solidFill>
                <a:effectLst>
                  <a:outerShdw blurRad="38100" dist="38100" dir="2700000" algn="tl">
                    <a:srgbClr val="C0C0C0"/>
                  </a:outerShdw>
                </a:effectLst>
              </a:rPr>
              <a:t>to the</a:t>
            </a:r>
            <a:br>
              <a:rPr lang="en-US" sz="2400" b="1">
                <a:solidFill>
                  <a:srgbClr val="000000"/>
                </a:solidFill>
                <a:effectLst>
                  <a:outerShdw blurRad="38100" dist="38100" dir="2700000" algn="tl">
                    <a:srgbClr val="C0C0C0"/>
                  </a:outerShdw>
                </a:effectLst>
              </a:rPr>
            </a:br>
            <a:r>
              <a:rPr lang="en-US" sz="2400" b="1">
                <a:solidFill>
                  <a:srgbClr val="000000"/>
                </a:solidFill>
                <a:effectLst>
                  <a:outerShdw blurRad="38100" dist="38100" dir="2700000" algn="tl">
                    <a:srgbClr val="C0C0C0"/>
                  </a:outerShdw>
                </a:effectLst>
              </a:rPr>
              <a:t>Lakefront at U.N.O.</a:t>
            </a:r>
          </a:p>
        </p:txBody>
      </p:sp>
      <p:sp>
        <p:nvSpPr>
          <p:cNvPr id="24588" name="Rectangle 11"/>
          <p:cNvSpPr>
            <a:spLocks noChangeArrowheads="1"/>
          </p:cNvSpPr>
          <p:nvPr/>
        </p:nvSpPr>
        <p:spPr bwMode="auto">
          <a:xfrm>
            <a:off x="7796213" y="4062413"/>
            <a:ext cx="76200" cy="533400"/>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z="1200">
              <a:solidFill>
                <a:srgbClr val="000000"/>
              </a:solidFill>
            </a:endParaRPr>
          </a:p>
        </p:txBody>
      </p:sp>
      <p:sp>
        <p:nvSpPr>
          <p:cNvPr id="24589" name="Freeform 12"/>
          <p:cNvSpPr>
            <a:spLocks/>
          </p:cNvSpPr>
          <p:nvPr/>
        </p:nvSpPr>
        <p:spPr bwMode="auto">
          <a:xfrm>
            <a:off x="381000" y="3962400"/>
            <a:ext cx="8763000" cy="2895600"/>
          </a:xfrm>
          <a:custGeom>
            <a:avLst/>
            <a:gdLst>
              <a:gd name="T0" fmla="*/ 0 w 5280"/>
              <a:gd name="T1" fmla="*/ 2147483647 h 1776"/>
              <a:gd name="T2" fmla="*/ 1322144105 w 5280"/>
              <a:gd name="T3" fmla="*/ 2147483647 h 1776"/>
              <a:gd name="T4" fmla="*/ 1983218025 w 5280"/>
              <a:gd name="T5" fmla="*/ 127593912 h 1776"/>
              <a:gd name="T6" fmla="*/ 2147483647 w 5280"/>
              <a:gd name="T7" fmla="*/ 0 h 1776"/>
              <a:gd name="T8" fmla="*/ 2147483647 w 5280"/>
              <a:gd name="T9" fmla="*/ 127593912 h 1776"/>
              <a:gd name="T10" fmla="*/ 2147483647 w 5280"/>
              <a:gd name="T11" fmla="*/ 510378911 h 1776"/>
              <a:gd name="T12" fmla="*/ 2147483647 w 5280"/>
              <a:gd name="T13" fmla="*/ 765568264 h 1776"/>
              <a:gd name="T14" fmla="*/ 2147483647 w 5280"/>
              <a:gd name="T15" fmla="*/ 1403541037 h 1776"/>
              <a:gd name="T16" fmla="*/ 2147483647 w 5280"/>
              <a:gd name="T17" fmla="*/ 1275947175 h 1776"/>
              <a:gd name="T18" fmla="*/ 2147483647 w 5280"/>
              <a:gd name="T19" fmla="*/ 1658730390 h 1776"/>
              <a:gd name="T20" fmla="*/ 2147483647 w 5280"/>
              <a:gd name="T21" fmla="*/ 1658730390 h 1776"/>
              <a:gd name="T22" fmla="*/ 2147483647 w 5280"/>
              <a:gd name="T23" fmla="*/ 1786326290 h 1776"/>
              <a:gd name="T24" fmla="*/ 2147483647 w 5280"/>
              <a:gd name="T25" fmla="*/ 1403541037 h 1776"/>
              <a:gd name="T26" fmla="*/ 2147483647 w 5280"/>
              <a:gd name="T27" fmla="*/ 1275947175 h 1776"/>
              <a:gd name="T28" fmla="*/ 2147483647 w 5280"/>
              <a:gd name="T29" fmla="*/ 1658730390 h 1776"/>
              <a:gd name="T30" fmla="*/ 2147483647 w 5280"/>
              <a:gd name="T31" fmla="*/ 1658730390 h 1776"/>
              <a:gd name="T32" fmla="*/ 2147483647 w 5280"/>
              <a:gd name="T33" fmla="*/ 1658730390 h 1776"/>
              <a:gd name="T34" fmla="*/ 2147483647 w 5280"/>
              <a:gd name="T35" fmla="*/ 1913920151 h 1776"/>
              <a:gd name="T36" fmla="*/ 2147483647 w 5280"/>
              <a:gd name="T37" fmla="*/ 2017591081 h 1776"/>
              <a:gd name="T38" fmla="*/ 2147483647 w 5280"/>
              <a:gd name="T39" fmla="*/ 2065438575 h 1776"/>
              <a:gd name="T40" fmla="*/ 2147483647 w 5280"/>
              <a:gd name="T41" fmla="*/ 2041514013 h 1776"/>
              <a:gd name="T42" fmla="*/ 2147483647 w 5280"/>
              <a:gd name="T43" fmla="*/ 2017591081 h 1776"/>
              <a:gd name="T44" fmla="*/ 2147483647 w 5280"/>
              <a:gd name="T45" fmla="*/ 1403541037 h 1776"/>
              <a:gd name="T46" fmla="*/ 2147483647 w 5280"/>
              <a:gd name="T47" fmla="*/ 1275947175 h 1776"/>
              <a:gd name="T48" fmla="*/ 2147483647 w 5280"/>
              <a:gd name="T49" fmla="*/ 1020757822 h 1776"/>
              <a:gd name="T50" fmla="*/ 2147483647 w 5280"/>
              <a:gd name="T51" fmla="*/ 1020757822 h 1776"/>
              <a:gd name="T52" fmla="*/ 2147483647 w 5280"/>
              <a:gd name="T53" fmla="*/ 1020757822 h 1776"/>
              <a:gd name="T54" fmla="*/ 2147483647 w 5280"/>
              <a:gd name="T55" fmla="*/ 1531136529 h 1776"/>
              <a:gd name="T56" fmla="*/ 2147483647 w 5280"/>
              <a:gd name="T57" fmla="*/ 2147483647 h 1776"/>
              <a:gd name="T58" fmla="*/ 2147483647 w 5280"/>
              <a:gd name="T59" fmla="*/ 2147483647 h 1776"/>
              <a:gd name="T60" fmla="*/ 0 w 5280"/>
              <a:gd name="T61" fmla="*/ 2147483647 h 17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80"/>
              <a:gd name="T94" fmla="*/ 0 h 1776"/>
              <a:gd name="T95" fmla="*/ 5280 w 5280"/>
              <a:gd name="T96" fmla="*/ 1776 h 17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80" h="1776">
                <a:moveTo>
                  <a:pt x="0" y="1776"/>
                </a:moveTo>
                <a:lnTo>
                  <a:pt x="480" y="912"/>
                </a:lnTo>
                <a:lnTo>
                  <a:pt x="720" y="48"/>
                </a:lnTo>
                <a:lnTo>
                  <a:pt x="816" y="0"/>
                </a:lnTo>
                <a:lnTo>
                  <a:pt x="864" y="48"/>
                </a:lnTo>
                <a:lnTo>
                  <a:pt x="1056" y="192"/>
                </a:lnTo>
                <a:lnTo>
                  <a:pt x="1200" y="288"/>
                </a:lnTo>
                <a:lnTo>
                  <a:pt x="1680" y="528"/>
                </a:lnTo>
                <a:lnTo>
                  <a:pt x="1872" y="480"/>
                </a:lnTo>
                <a:lnTo>
                  <a:pt x="2064" y="624"/>
                </a:lnTo>
                <a:lnTo>
                  <a:pt x="2256" y="624"/>
                </a:lnTo>
                <a:lnTo>
                  <a:pt x="2400" y="672"/>
                </a:lnTo>
                <a:lnTo>
                  <a:pt x="2688" y="528"/>
                </a:lnTo>
                <a:lnTo>
                  <a:pt x="2784" y="480"/>
                </a:lnTo>
                <a:lnTo>
                  <a:pt x="2928" y="624"/>
                </a:lnTo>
                <a:lnTo>
                  <a:pt x="3024" y="624"/>
                </a:lnTo>
                <a:lnTo>
                  <a:pt x="3168" y="624"/>
                </a:lnTo>
                <a:lnTo>
                  <a:pt x="3456" y="720"/>
                </a:lnTo>
                <a:lnTo>
                  <a:pt x="3600" y="759"/>
                </a:lnTo>
                <a:lnTo>
                  <a:pt x="3783" y="777"/>
                </a:lnTo>
                <a:lnTo>
                  <a:pt x="3975" y="768"/>
                </a:lnTo>
                <a:lnTo>
                  <a:pt x="4057" y="759"/>
                </a:lnTo>
                <a:lnTo>
                  <a:pt x="4128" y="528"/>
                </a:lnTo>
                <a:lnTo>
                  <a:pt x="4272" y="480"/>
                </a:lnTo>
                <a:lnTo>
                  <a:pt x="4320" y="384"/>
                </a:lnTo>
                <a:lnTo>
                  <a:pt x="4416" y="384"/>
                </a:lnTo>
                <a:lnTo>
                  <a:pt x="4560" y="384"/>
                </a:lnTo>
                <a:lnTo>
                  <a:pt x="4608" y="576"/>
                </a:lnTo>
                <a:lnTo>
                  <a:pt x="5280" y="960"/>
                </a:lnTo>
                <a:lnTo>
                  <a:pt x="5280" y="1776"/>
                </a:lnTo>
                <a:lnTo>
                  <a:pt x="0" y="1776"/>
                </a:lnTo>
                <a:close/>
              </a:path>
            </a:pathLst>
          </a:custGeom>
          <a:solidFill>
            <a:srgbClr val="FFDB75"/>
          </a:solidFill>
          <a:ln w="952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590" name="Rectangle 13"/>
          <p:cNvSpPr>
            <a:spLocks noChangeArrowheads="1"/>
          </p:cNvSpPr>
          <p:nvPr/>
        </p:nvSpPr>
        <p:spPr bwMode="auto">
          <a:xfrm>
            <a:off x="1687513" y="3451225"/>
            <a:ext cx="76200" cy="533400"/>
          </a:xfrm>
          <a:prstGeom prst="rect">
            <a:avLst/>
          </a:prstGeom>
          <a:solidFill>
            <a:srgbClr val="C0C0C0"/>
          </a:solidFill>
          <a:ln w="9525">
            <a:solidFill>
              <a:schemeClr val="tx1"/>
            </a:solidFill>
            <a:miter lim="800000"/>
            <a:headEnd/>
            <a:tailEnd/>
          </a:ln>
        </p:spPr>
        <p:txBody>
          <a:bodyPr wrap="none" anchor="ctr"/>
          <a:lstStyle/>
          <a:p>
            <a:pPr fontAlgn="base">
              <a:spcBef>
                <a:spcPct val="0"/>
              </a:spcBef>
              <a:spcAft>
                <a:spcPct val="0"/>
              </a:spcAft>
            </a:pPr>
            <a:endParaRPr lang="en-US" sz="1200">
              <a:solidFill>
                <a:srgbClr val="000000"/>
              </a:solidFill>
            </a:endParaRPr>
          </a:p>
        </p:txBody>
      </p:sp>
      <p:sp>
        <p:nvSpPr>
          <p:cNvPr id="24591" name="Text Box 14"/>
          <p:cNvSpPr txBox="1">
            <a:spLocks noChangeArrowheads="1"/>
          </p:cNvSpPr>
          <p:nvPr/>
        </p:nvSpPr>
        <p:spPr bwMode="auto">
          <a:xfrm rot="-3600000">
            <a:off x="424657" y="5836444"/>
            <a:ext cx="1243012"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MISSISSIPPI</a:t>
            </a:r>
          </a:p>
        </p:txBody>
      </p:sp>
      <p:sp>
        <p:nvSpPr>
          <p:cNvPr id="24592" name="Text Box 15"/>
          <p:cNvSpPr txBox="1">
            <a:spLocks noChangeArrowheads="1"/>
          </p:cNvSpPr>
          <p:nvPr/>
        </p:nvSpPr>
        <p:spPr bwMode="auto">
          <a:xfrm rot="-4500000">
            <a:off x="828675" y="4759326"/>
            <a:ext cx="129222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RIVER BANK</a:t>
            </a:r>
          </a:p>
        </p:txBody>
      </p:sp>
      <p:sp>
        <p:nvSpPr>
          <p:cNvPr id="24593" name="Text Box 16"/>
          <p:cNvSpPr txBox="1">
            <a:spLocks noChangeArrowheads="1"/>
          </p:cNvSpPr>
          <p:nvPr/>
        </p:nvSpPr>
        <p:spPr bwMode="auto">
          <a:xfrm rot="1800000">
            <a:off x="7508875" y="5086350"/>
            <a:ext cx="1511300" cy="63976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200" b="1">
                <a:solidFill>
                  <a:srgbClr val="000000"/>
                </a:solidFill>
              </a:rPr>
              <a:t>LAKE</a:t>
            </a:r>
            <a:br>
              <a:rPr lang="en-US" sz="1200" b="1">
                <a:solidFill>
                  <a:srgbClr val="000000"/>
                </a:solidFill>
              </a:rPr>
            </a:br>
            <a:r>
              <a:rPr lang="en-US" sz="1200" b="1">
                <a:solidFill>
                  <a:srgbClr val="000000"/>
                </a:solidFill>
              </a:rPr>
              <a:t>PONTCHARTRAIN</a:t>
            </a:r>
            <a:br>
              <a:rPr lang="en-US" sz="1200" b="1">
                <a:solidFill>
                  <a:srgbClr val="000000"/>
                </a:solidFill>
              </a:rPr>
            </a:br>
            <a:r>
              <a:rPr lang="en-US" sz="1200" b="1">
                <a:solidFill>
                  <a:srgbClr val="000000"/>
                </a:solidFill>
              </a:rPr>
              <a:t>SHORE</a:t>
            </a:r>
          </a:p>
        </p:txBody>
      </p:sp>
      <p:grpSp>
        <p:nvGrpSpPr>
          <p:cNvPr id="2" name="Group 17"/>
          <p:cNvGrpSpPr>
            <a:grpSpLocks/>
          </p:cNvGrpSpPr>
          <p:nvPr/>
        </p:nvGrpSpPr>
        <p:grpSpPr bwMode="auto">
          <a:xfrm>
            <a:off x="3486150" y="838200"/>
            <a:ext cx="2338388" cy="2452688"/>
            <a:chOff x="2008" y="135"/>
            <a:chExt cx="1702" cy="1785"/>
          </a:xfrm>
        </p:grpSpPr>
        <p:sp>
          <p:nvSpPr>
            <p:cNvPr id="24656" name="Rectangle 18"/>
            <p:cNvSpPr>
              <a:spLocks noChangeArrowheads="1"/>
            </p:cNvSpPr>
            <p:nvPr/>
          </p:nvSpPr>
          <p:spPr bwMode="auto">
            <a:xfrm>
              <a:off x="2030" y="135"/>
              <a:ext cx="1680" cy="1776"/>
            </a:xfrm>
            <a:prstGeom prst="rect">
              <a:avLst/>
            </a:prstGeom>
            <a:solidFill>
              <a:srgbClr val="CDCDFF"/>
            </a:solidFill>
            <a:ln w="9525">
              <a:solidFill>
                <a:schemeClr val="tx1"/>
              </a:solidFill>
              <a:miter lim="800000"/>
              <a:headEnd/>
              <a:tailEnd/>
            </a:ln>
          </p:spPr>
          <p:txBody>
            <a:bodyPr wrap="none" anchor="ctr"/>
            <a:lstStyle/>
            <a:p>
              <a:pPr fontAlgn="base">
                <a:spcBef>
                  <a:spcPct val="0"/>
                </a:spcBef>
                <a:spcAft>
                  <a:spcPct val="0"/>
                </a:spcAft>
              </a:pPr>
              <a:endParaRPr lang="en-US" sz="1200">
                <a:solidFill>
                  <a:srgbClr val="000000"/>
                </a:solidFill>
              </a:endParaRPr>
            </a:p>
          </p:txBody>
        </p:sp>
        <p:sp>
          <p:nvSpPr>
            <p:cNvPr id="24657" name="Freeform 19"/>
            <p:cNvSpPr>
              <a:spLocks/>
            </p:cNvSpPr>
            <p:nvPr/>
          </p:nvSpPr>
          <p:spPr bwMode="auto">
            <a:xfrm>
              <a:off x="2021" y="1250"/>
              <a:ext cx="1654" cy="650"/>
            </a:xfrm>
            <a:custGeom>
              <a:avLst/>
              <a:gdLst>
                <a:gd name="T0" fmla="*/ 13 w 1473"/>
                <a:gd name="T1" fmla="*/ 130 h 602"/>
                <a:gd name="T2" fmla="*/ 70 w 1473"/>
                <a:gd name="T3" fmla="*/ 52 h 602"/>
                <a:gd name="T4" fmla="*/ 144 w 1473"/>
                <a:gd name="T5" fmla="*/ 26 h 602"/>
                <a:gd name="T6" fmla="*/ 191 w 1473"/>
                <a:gd name="T7" fmla="*/ 69 h 602"/>
                <a:gd name="T8" fmla="*/ 201 w 1473"/>
                <a:gd name="T9" fmla="*/ 224 h 602"/>
                <a:gd name="T10" fmla="*/ 201 w 1473"/>
                <a:gd name="T11" fmla="*/ 457 h 602"/>
                <a:gd name="T12" fmla="*/ 284 w 1473"/>
                <a:gd name="T13" fmla="*/ 577 h 602"/>
                <a:gd name="T14" fmla="*/ 396 w 1473"/>
                <a:gd name="T15" fmla="*/ 628 h 602"/>
                <a:gd name="T16" fmla="*/ 490 w 1473"/>
                <a:gd name="T17" fmla="*/ 663 h 602"/>
                <a:gd name="T18" fmla="*/ 600 w 1473"/>
                <a:gd name="T19" fmla="*/ 663 h 602"/>
                <a:gd name="T20" fmla="*/ 749 w 1473"/>
                <a:gd name="T21" fmla="*/ 654 h 602"/>
                <a:gd name="T22" fmla="*/ 880 w 1473"/>
                <a:gd name="T23" fmla="*/ 620 h 602"/>
                <a:gd name="T24" fmla="*/ 992 w 1473"/>
                <a:gd name="T25" fmla="*/ 602 h 602"/>
                <a:gd name="T26" fmla="*/ 1112 w 1473"/>
                <a:gd name="T27" fmla="*/ 542 h 602"/>
                <a:gd name="T28" fmla="*/ 1178 w 1473"/>
                <a:gd name="T29" fmla="*/ 499 h 602"/>
                <a:gd name="T30" fmla="*/ 1271 w 1473"/>
                <a:gd name="T31" fmla="*/ 422 h 602"/>
                <a:gd name="T32" fmla="*/ 1336 w 1473"/>
                <a:gd name="T33" fmla="*/ 284 h 602"/>
                <a:gd name="T34" fmla="*/ 1354 w 1473"/>
                <a:gd name="T35" fmla="*/ 155 h 602"/>
                <a:gd name="T36" fmla="*/ 1354 w 1473"/>
                <a:gd name="T37" fmla="*/ 60 h 602"/>
                <a:gd name="T38" fmla="*/ 1401 w 1473"/>
                <a:gd name="T39" fmla="*/ 0 h 602"/>
                <a:gd name="T40" fmla="*/ 1486 w 1473"/>
                <a:gd name="T41" fmla="*/ 10 h 602"/>
                <a:gd name="T42" fmla="*/ 1560 w 1473"/>
                <a:gd name="T43" fmla="*/ 10 h 602"/>
                <a:gd name="T44" fmla="*/ 1551 w 1473"/>
                <a:gd name="T45" fmla="*/ 86 h 602"/>
                <a:gd name="T46" fmla="*/ 1615 w 1473"/>
                <a:gd name="T47" fmla="*/ 52 h 602"/>
                <a:gd name="T48" fmla="*/ 1681 w 1473"/>
                <a:gd name="T49" fmla="*/ 94 h 602"/>
                <a:gd name="T50" fmla="*/ 1755 w 1473"/>
                <a:gd name="T51" fmla="*/ 104 h 602"/>
                <a:gd name="T52" fmla="*/ 1857 w 1473"/>
                <a:gd name="T53" fmla="*/ 163 h 602"/>
                <a:gd name="T54" fmla="*/ 1857 w 1473"/>
                <a:gd name="T55" fmla="*/ 702 h 602"/>
                <a:gd name="T56" fmla="*/ 0 w 1473"/>
                <a:gd name="T57" fmla="*/ 702 h 602"/>
                <a:gd name="T58" fmla="*/ 13 w 1473"/>
                <a:gd name="T59" fmla="*/ 130 h 6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73"/>
                <a:gd name="T91" fmla="*/ 0 h 602"/>
                <a:gd name="T92" fmla="*/ 1473 w 1473"/>
                <a:gd name="T93" fmla="*/ 602 h 6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73" h="602">
                  <a:moveTo>
                    <a:pt x="11" y="111"/>
                  </a:moveTo>
                  <a:lnTo>
                    <a:pt x="55" y="44"/>
                  </a:lnTo>
                  <a:lnTo>
                    <a:pt x="114" y="22"/>
                  </a:lnTo>
                  <a:lnTo>
                    <a:pt x="151" y="59"/>
                  </a:lnTo>
                  <a:lnTo>
                    <a:pt x="159" y="192"/>
                  </a:lnTo>
                  <a:lnTo>
                    <a:pt x="159" y="392"/>
                  </a:lnTo>
                  <a:lnTo>
                    <a:pt x="225" y="495"/>
                  </a:lnTo>
                  <a:lnTo>
                    <a:pt x="314" y="539"/>
                  </a:lnTo>
                  <a:lnTo>
                    <a:pt x="388" y="569"/>
                  </a:lnTo>
                  <a:lnTo>
                    <a:pt x="476" y="569"/>
                  </a:lnTo>
                  <a:lnTo>
                    <a:pt x="594" y="561"/>
                  </a:lnTo>
                  <a:lnTo>
                    <a:pt x="698" y="532"/>
                  </a:lnTo>
                  <a:lnTo>
                    <a:pt x="786" y="517"/>
                  </a:lnTo>
                  <a:lnTo>
                    <a:pt x="882" y="465"/>
                  </a:lnTo>
                  <a:lnTo>
                    <a:pt x="934" y="428"/>
                  </a:lnTo>
                  <a:lnTo>
                    <a:pt x="1008" y="362"/>
                  </a:lnTo>
                  <a:lnTo>
                    <a:pt x="1060" y="244"/>
                  </a:lnTo>
                  <a:lnTo>
                    <a:pt x="1074" y="133"/>
                  </a:lnTo>
                  <a:lnTo>
                    <a:pt x="1074" y="52"/>
                  </a:lnTo>
                  <a:lnTo>
                    <a:pt x="1111" y="0"/>
                  </a:lnTo>
                  <a:lnTo>
                    <a:pt x="1178" y="8"/>
                  </a:lnTo>
                  <a:lnTo>
                    <a:pt x="1237" y="8"/>
                  </a:lnTo>
                  <a:lnTo>
                    <a:pt x="1230" y="74"/>
                  </a:lnTo>
                  <a:lnTo>
                    <a:pt x="1281" y="44"/>
                  </a:lnTo>
                  <a:lnTo>
                    <a:pt x="1333" y="81"/>
                  </a:lnTo>
                  <a:lnTo>
                    <a:pt x="1392" y="89"/>
                  </a:lnTo>
                  <a:lnTo>
                    <a:pt x="1473" y="140"/>
                  </a:lnTo>
                  <a:lnTo>
                    <a:pt x="1473" y="602"/>
                  </a:lnTo>
                  <a:lnTo>
                    <a:pt x="0" y="602"/>
                  </a:lnTo>
                  <a:lnTo>
                    <a:pt x="11" y="111"/>
                  </a:lnTo>
                  <a:close/>
                </a:path>
              </a:pathLst>
            </a:custGeom>
            <a:solidFill>
              <a:srgbClr val="89FF89"/>
            </a:solidFill>
            <a:ln w="952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58" name="Freeform 20"/>
            <p:cNvSpPr>
              <a:spLocks/>
            </p:cNvSpPr>
            <p:nvPr/>
          </p:nvSpPr>
          <p:spPr bwMode="auto">
            <a:xfrm>
              <a:off x="2008" y="384"/>
              <a:ext cx="1554" cy="1281"/>
            </a:xfrm>
            <a:custGeom>
              <a:avLst/>
              <a:gdLst>
                <a:gd name="T0" fmla="*/ 0 w 1379"/>
                <a:gd name="T1" fmla="*/ 750 h 1281"/>
                <a:gd name="T2" fmla="*/ 126 w 1379"/>
                <a:gd name="T3" fmla="*/ 735 h 1281"/>
                <a:gd name="T4" fmla="*/ 240 w 1379"/>
                <a:gd name="T5" fmla="*/ 750 h 1281"/>
                <a:gd name="T6" fmla="*/ 299 w 1379"/>
                <a:gd name="T7" fmla="*/ 833 h 1281"/>
                <a:gd name="T8" fmla="*/ 347 w 1379"/>
                <a:gd name="T9" fmla="*/ 985 h 1281"/>
                <a:gd name="T10" fmla="*/ 356 w 1379"/>
                <a:gd name="T11" fmla="*/ 1152 h 1281"/>
                <a:gd name="T12" fmla="*/ 384 w 1379"/>
                <a:gd name="T13" fmla="*/ 1205 h 1281"/>
                <a:gd name="T14" fmla="*/ 481 w 1379"/>
                <a:gd name="T15" fmla="*/ 1281 h 1281"/>
                <a:gd name="T16" fmla="*/ 597 w 1379"/>
                <a:gd name="T17" fmla="*/ 1281 h 1281"/>
                <a:gd name="T18" fmla="*/ 712 w 1379"/>
                <a:gd name="T19" fmla="*/ 1258 h 1281"/>
                <a:gd name="T20" fmla="*/ 809 w 1379"/>
                <a:gd name="T21" fmla="*/ 1281 h 1281"/>
                <a:gd name="T22" fmla="*/ 933 w 1379"/>
                <a:gd name="T23" fmla="*/ 1243 h 1281"/>
                <a:gd name="T24" fmla="*/ 1059 w 1379"/>
                <a:gd name="T25" fmla="*/ 1182 h 1281"/>
                <a:gd name="T26" fmla="*/ 1135 w 1379"/>
                <a:gd name="T27" fmla="*/ 1152 h 1281"/>
                <a:gd name="T28" fmla="*/ 1202 w 1379"/>
                <a:gd name="T29" fmla="*/ 1046 h 1281"/>
                <a:gd name="T30" fmla="*/ 1213 w 1379"/>
                <a:gd name="T31" fmla="*/ 924 h 1281"/>
                <a:gd name="T32" fmla="*/ 1223 w 1379"/>
                <a:gd name="T33" fmla="*/ 788 h 1281"/>
                <a:gd name="T34" fmla="*/ 1270 w 1379"/>
                <a:gd name="T35" fmla="*/ 720 h 1281"/>
                <a:gd name="T36" fmla="*/ 1358 w 1379"/>
                <a:gd name="T37" fmla="*/ 758 h 1281"/>
                <a:gd name="T38" fmla="*/ 1414 w 1379"/>
                <a:gd name="T39" fmla="*/ 720 h 1281"/>
                <a:gd name="T40" fmla="*/ 1511 w 1379"/>
                <a:gd name="T41" fmla="*/ 720 h 1281"/>
                <a:gd name="T42" fmla="*/ 1627 w 1379"/>
                <a:gd name="T43" fmla="*/ 758 h 1281"/>
                <a:gd name="T44" fmla="*/ 1635 w 1379"/>
                <a:gd name="T45" fmla="*/ 689 h 1281"/>
                <a:gd name="T46" fmla="*/ 1703 w 1379"/>
                <a:gd name="T47" fmla="*/ 606 h 1281"/>
                <a:gd name="T48" fmla="*/ 1675 w 1379"/>
                <a:gd name="T49" fmla="*/ 538 h 1281"/>
                <a:gd name="T50" fmla="*/ 1751 w 1379"/>
                <a:gd name="T51" fmla="*/ 462 h 1281"/>
                <a:gd name="T52" fmla="*/ 1732 w 1379"/>
                <a:gd name="T53" fmla="*/ 379 h 1281"/>
                <a:gd name="T54" fmla="*/ 1675 w 1379"/>
                <a:gd name="T55" fmla="*/ 326 h 1281"/>
                <a:gd name="T56" fmla="*/ 1675 w 1379"/>
                <a:gd name="T57" fmla="*/ 257 h 1281"/>
                <a:gd name="T58" fmla="*/ 1569 w 1379"/>
                <a:gd name="T59" fmla="*/ 75 h 1281"/>
                <a:gd name="T60" fmla="*/ 1511 w 1379"/>
                <a:gd name="T61" fmla="*/ 45 h 1281"/>
                <a:gd name="T62" fmla="*/ 1433 w 1379"/>
                <a:gd name="T63" fmla="*/ 15 h 1281"/>
                <a:gd name="T64" fmla="*/ 1348 w 1379"/>
                <a:gd name="T65" fmla="*/ 0 h 1281"/>
                <a:gd name="T66" fmla="*/ 1270 w 1379"/>
                <a:gd name="T67" fmla="*/ 30 h 1281"/>
                <a:gd name="T68" fmla="*/ 1174 w 1379"/>
                <a:gd name="T69" fmla="*/ 30 h 1281"/>
                <a:gd name="T70" fmla="*/ 1087 w 1379"/>
                <a:gd name="T71" fmla="*/ 30 h 1281"/>
                <a:gd name="T72" fmla="*/ 1001 w 1379"/>
                <a:gd name="T73" fmla="*/ 75 h 1281"/>
                <a:gd name="T74" fmla="*/ 904 w 1379"/>
                <a:gd name="T75" fmla="*/ 53 h 1281"/>
                <a:gd name="T76" fmla="*/ 809 w 1379"/>
                <a:gd name="T77" fmla="*/ 68 h 1281"/>
                <a:gd name="T78" fmla="*/ 606 w 1379"/>
                <a:gd name="T79" fmla="*/ 91 h 1281"/>
                <a:gd name="T80" fmla="*/ 559 w 1379"/>
                <a:gd name="T81" fmla="*/ 60 h 1281"/>
                <a:gd name="T82" fmla="*/ 491 w 1379"/>
                <a:gd name="T83" fmla="*/ 60 h 1281"/>
                <a:gd name="T84" fmla="*/ 491 w 1379"/>
                <a:gd name="T85" fmla="*/ 144 h 1281"/>
                <a:gd name="T86" fmla="*/ 279 w 1379"/>
                <a:gd name="T87" fmla="*/ 144 h 1281"/>
                <a:gd name="T88" fmla="*/ 153 w 1379"/>
                <a:gd name="T89" fmla="*/ 189 h 1281"/>
                <a:gd name="T90" fmla="*/ 38 w 1379"/>
                <a:gd name="T91" fmla="*/ 159 h 1281"/>
                <a:gd name="T92" fmla="*/ 0 w 1379"/>
                <a:gd name="T93" fmla="*/ 750 h 1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79"/>
                <a:gd name="T142" fmla="*/ 0 h 1281"/>
                <a:gd name="T143" fmla="*/ 1379 w 1379"/>
                <a:gd name="T144" fmla="*/ 1281 h 12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79" h="1281">
                  <a:moveTo>
                    <a:pt x="0" y="750"/>
                  </a:moveTo>
                  <a:lnTo>
                    <a:pt x="99" y="735"/>
                  </a:lnTo>
                  <a:lnTo>
                    <a:pt x="189" y="750"/>
                  </a:lnTo>
                  <a:lnTo>
                    <a:pt x="235" y="833"/>
                  </a:lnTo>
                  <a:lnTo>
                    <a:pt x="273" y="985"/>
                  </a:lnTo>
                  <a:lnTo>
                    <a:pt x="280" y="1152"/>
                  </a:lnTo>
                  <a:lnTo>
                    <a:pt x="303" y="1205"/>
                  </a:lnTo>
                  <a:lnTo>
                    <a:pt x="379" y="1281"/>
                  </a:lnTo>
                  <a:lnTo>
                    <a:pt x="470" y="1281"/>
                  </a:lnTo>
                  <a:lnTo>
                    <a:pt x="561" y="1258"/>
                  </a:lnTo>
                  <a:lnTo>
                    <a:pt x="637" y="1281"/>
                  </a:lnTo>
                  <a:lnTo>
                    <a:pt x="735" y="1243"/>
                  </a:lnTo>
                  <a:lnTo>
                    <a:pt x="834" y="1182"/>
                  </a:lnTo>
                  <a:lnTo>
                    <a:pt x="894" y="1152"/>
                  </a:lnTo>
                  <a:lnTo>
                    <a:pt x="947" y="1046"/>
                  </a:lnTo>
                  <a:lnTo>
                    <a:pt x="955" y="924"/>
                  </a:lnTo>
                  <a:lnTo>
                    <a:pt x="963" y="788"/>
                  </a:lnTo>
                  <a:lnTo>
                    <a:pt x="1000" y="720"/>
                  </a:lnTo>
                  <a:lnTo>
                    <a:pt x="1069" y="758"/>
                  </a:lnTo>
                  <a:lnTo>
                    <a:pt x="1114" y="720"/>
                  </a:lnTo>
                  <a:lnTo>
                    <a:pt x="1190" y="720"/>
                  </a:lnTo>
                  <a:lnTo>
                    <a:pt x="1281" y="758"/>
                  </a:lnTo>
                  <a:lnTo>
                    <a:pt x="1288" y="689"/>
                  </a:lnTo>
                  <a:lnTo>
                    <a:pt x="1341" y="606"/>
                  </a:lnTo>
                  <a:lnTo>
                    <a:pt x="1319" y="538"/>
                  </a:lnTo>
                  <a:lnTo>
                    <a:pt x="1379" y="462"/>
                  </a:lnTo>
                  <a:lnTo>
                    <a:pt x="1364" y="379"/>
                  </a:lnTo>
                  <a:lnTo>
                    <a:pt x="1319" y="326"/>
                  </a:lnTo>
                  <a:lnTo>
                    <a:pt x="1319" y="257"/>
                  </a:lnTo>
                  <a:lnTo>
                    <a:pt x="1235" y="75"/>
                  </a:lnTo>
                  <a:lnTo>
                    <a:pt x="1190" y="45"/>
                  </a:lnTo>
                  <a:lnTo>
                    <a:pt x="1129" y="15"/>
                  </a:lnTo>
                  <a:lnTo>
                    <a:pt x="1061" y="0"/>
                  </a:lnTo>
                  <a:lnTo>
                    <a:pt x="1000" y="30"/>
                  </a:lnTo>
                  <a:lnTo>
                    <a:pt x="925" y="30"/>
                  </a:lnTo>
                  <a:lnTo>
                    <a:pt x="856" y="30"/>
                  </a:lnTo>
                  <a:lnTo>
                    <a:pt x="788" y="75"/>
                  </a:lnTo>
                  <a:lnTo>
                    <a:pt x="712" y="53"/>
                  </a:lnTo>
                  <a:lnTo>
                    <a:pt x="637" y="68"/>
                  </a:lnTo>
                  <a:lnTo>
                    <a:pt x="477" y="91"/>
                  </a:lnTo>
                  <a:lnTo>
                    <a:pt x="440" y="60"/>
                  </a:lnTo>
                  <a:lnTo>
                    <a:pt x="387" y="60"/>
                  </a:lnTo>
                  <a:lnTo>
                    <a:pt x="387" y="144"/>
                  </a:lnTo>
                  <a:lnTo>
                    <a:pt x="220" y="144"/>
                  </a:lnTo>
                  <a:lnTo>
                    <a:pt x="121" y="189"/>
                  </a:lnTo>
                  <a:lnTo>
                    <a:pt x="30" y="159"/>
                  </a:lnTo>
                  <a:lnTo>
                    <a:pt x="0" y="750"/>
                  </a:lnTo>
                  <a:close/>
                </a:path>
              </a:pathLst>
            </a:custGeom>
            <a:solidFill>
              <a:srgbClr val="89FF89"/>
            </a:solidFill>
            <a:ln w="952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59" name="Text Box 21"/>
            <p:cNvSpPr txBox="1">
              <a:spLocks noChangeArrowheads="1"/>
            </p:cNvSpPr>
            <p:nvPr/>
          </p:nvSpPr>
          <p:spPr bwMode="auto">
            <a:xfrm>
              <a:off x="2305" y="1251"/>
              <a:ext cx="753" cy="314"/>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sz="1400">
                  <a:solidFill>
                    <a:srgbClr val="000000"/>
                  </a:solidFill>
                </a:rPr>
                <a:t>NEW</a:t>
              </a:r>
              <a:br>
                <a:rPr lang="en-US" sz="1400">
                  <a:solidFill>
                    <a:srgbClr val="000000"/>
                  </a:solidFill>
                </a:rPr>
              </a:br>
              <a:r>
                <a:rPr lang="en-US" sz="1400">
                  <a:solidFill>
                    <a:srgbClr val="000000"/>
                  </a:solidFill>
                </a:rPr>
                <a:t>ORLEANS</a:t>
              </a:r>
            </a:p>
          </p:txBody>
        </p:sp>
        <p:sp>
          <p:nvSpPr>
            <p:cNvPr id="24660" name="Freeform 22"/>
            <p:cNvSpPr>
              <a:spLocks/>
            </p:cNvSpPr>
            <p:nvPr/>
          </p:nvSpPr>
          <p:spPr bwMode="auto">
            <a:xfrm>
              <a:off x="3504" y="720"/>
              <a:ext cx="174" cy="561"/>
            </a:xfrm>
            <a:custGeom>
              <a:avLst/>
              <a:gdLst>
                <a:gd name="T0" fmla="*/ 136 w 174"/>
                <a:gd name="T1" fmla="*/ 513 h 561"/>
                <a:gd name="T2" fmla="*/ 83 w 174"/>
                <a:gd name="T3" fmla="*/ 455 h 561"/>
                <a:gd name="T4" fmla="*/ 15 w 174"/>
                <a:gd name="T5" fmla="*/ 440 h 561"/>
                <a:gd name="T6" fmla="*/ 0 w 174"/>
                <a:gd name="T7" fmla="*/ 387 h 561"/>
                <a:gd name="T8" fmla="*/ 22 w 174"/>
                <a:gd name="T9" fmla="*/ 318 h 561"/>
                <a:gd name="T10" fmla="*/ 45 w 174"/>
                <a:gd name="T11" fmla="*/ 273 h 561"/>
                <a:gd name="T12" fmla="*/ 37 w 174"/>
                <a:gd name="T13" fmla="*/ 197 h 561"/>
                <a:gd name="T14" fmla="*/ 83 w 174"/>
                <a:gd name="T15" fmla="*/ 144 h 561"/>
                <a:gd name="T16" fmla="*/ 83 w 174"/>
                <a:gd name="T17" fmla="*/ 91 h 561"/>
                <a:gd name="T18" fmla="*/ 113 w 174"/>
                <a:gd name="T19" fmla="*/ 30 h 561"/>
                <a:gd name="T20" fmla="*/ 174 w 174"/>
                <a:gd name="T21" fmla="*/ 0 h 561"/>
                <a:gd name="T22" fmla="*/ 174 w 174"/>
                <a:gd name="T23" fmla="*/ 561 h 561"/>
                <a:gd name="T24" fmla="*/ 136 w 174"/>
                <a:gd name="T25" fmla="*/ 513 h 5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4"/>
                <a:gd name="T40" fmla="*/ 0 h 561"/>
                <a:gd name="T41" fmla="*/ 174 w 174"/>
                <a:gd name="T42" fmla="*/ 561 h 5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4" h="561">
                  <a:moveTo>
                    <a:pt x="136" y="513"/>
                  </a:moveTo>
                  <a:lnTo>
                    <a:pt x="83" y="455"/>
                  </a:lnTo>
                  <a:lnTo>
                    <a:pt x="15" y="440"/>
                  </a:lnTo>
                  <a:lnTo>
                    <a:pt x="0" y="387"/>
                  </a:lnTo>
                  <a:lnTo>
                    <a:pt x="22" y="318"/>
                  </a:lnTo>
                  <a:lnTo>
                    <a:pt x="45" y="273"/>
                  </a:lnTo>
                  <a:lnTo>
                    <a:pt x="37" y="197"/>
                  </a:lnTo>
                  <a:lnTo>
                    <a:pt x="83" y="144"/>
                  </a:lnTo>
                  <a:lnTo>
                    <a:pt x="83" y="91"/>
                  </a:lnTo>
                  <a:lnTo>
                    <a:pt x="113" y="30"/>
                  </a:lnTo>
                  <a:lnTo>
                    <a:pt x="174" y="0"/>
                  </a:lnTo>
                  <a:lnTo>
                    <a:pt x="174" y="561"/>
                  </a:lnTo>
                  <a:lnTo>
                    <a:pt x="136" y="513"/>
                  </a:lnTo>
                  <a:close/>
                </a:path>
              </a:pathLst>
            </a:custGeom>
            <a:solidFill>
              <a:srgbClr val="89FF89"/>
            </a:solidFill>
            <a:ln w="952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61" name="Freeform 23"/>
            <p:cNvSpPr>
              <a:spLocks/>
            </p:cNvSpPr>
            <p:nvPr/>
          </p:nvSpPr>
          <p:spPr bwMode="auto">
            <a:xfrm>
              <a:off x="3408" y="240"/>
              <a:ext cx="268" cy="477"/>
            </a:xfrm>
            <a:custGeom>
              <a:avLst/>
              <a:gdLst>
                <a:gd name="T0" fmla="*/ 79 w 220"/>
                <a:gd name="T1" fmla="*/ 0 h 477"/>
                <a:gd name="T2" fmla="*/ 22 w 220"/>
                <a:gd name="T3" fmla="*/ 30 h 477"/>
                <a:gd name="T4" fmla="*/ 22 w 220"/>
                <a:gd name="T5" fmla="*/ 91 h 477"/>
                <a:gd name="T6" fmla="*/ 0 w 220"/>
                <a:gd name="T7" fmla="*/ 152 h 477"/>
                <a:gd name="T8" fmla="*/ 56 w 220"/>
                <a:gd name="T9" fmla="*/ 189 h 477"/>
                <a:gd name="T10" fmla="*/ 67 w 220"/>
                <a:gd name="T11" fmla="*/ 311 h 477"/>
                <a:gd name="T12" fmla="*/ 113 w 220"/>
                <a:gd name="T13" fmla="*/ 371 h 477"/>
                <a:gd name="T14" fmla="*/ 135 w 220"/>
                <a:gd name="T15" fmla="*/ 432 h 477"/>
                <a:gd name="T16" fmla="*/ 202 w 220"/>
                <a:gd name="T17" fmla="*/ 477 h 477"/>
                <a:gd name="T18" fmla="*/ 326 w 220"/>
                <a:gd name="T19" fmla="*/ 424 h 477"/>
                <a:gd name="T20" fmla="*/ 326 w 220"/>
                <a:gd name="T21" fmla="*/ 96 h 477"/>
                <a:gd name="T22" fmla="*/ 225 w 220"/>
                <a:gd name="T23" fmla="*/ 99 h 477"/>
                <a:gd name="T24" fmla="*/ 179 w 220"/>
                <a:gd name="T25" fmla="*/ 53 h 477"/>
                <a:gd name="T26" fmla="*/ 79 w 220"/>
                <a:gd name="T27" fmla="*/ 0 h 4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0"/>
                <a:gd name="T43" fmla="*/ 0 h 477"/>
                <a:gd name="T44" fmla="*/ 220 w 220"/>
                <a:gd name="T45" fmla="*/ 477 h 4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0" h="477">
                  <a:moveTo>
                    <a:pt x="53" y="0"/>
                  </a:moveTo>
                  <a:lnTo>
                    <a:pt x="15" y="30"/>
                  </a:lnTo>
                  <a:lnTo>
                    <a:pt x="15" y="91"/>
                  </a:lnTo>
                  <a:lnTo>
                    <a:pt x="0" y="152"/>
                  </a:lnTo>
                  <a:lnTo>
                    <a:pt x="38" y="189"/>
                  </a:lnTo>
                  <a:lnTo>
                    <a:pt x="45" y="311"/>
                  </a:lnTo>
                  <a:lnTo>
                    <a:pt x="76" y="371"/>
                  </a:lnTo>
                  <a:lnTo>
                    <a:pt x="91" y="432"/>
                  </a:lnTo>
                  <a:lnTo>
                    <a:pt x="136" y="477"/>
                  </a:lnTo>
                  <a:lnTo>
                    <a:pt x="220" y="424"/>
                  </a:lnTo>
                  <a:lnTo>
                    <a:pt x="220" y="96"/>
                  </a:lnTo>
                  <a:lnTo>
                    <a:pt x="152" y="99"/>
                  </a:lnTo>
                  <a:lnTo>
                    <a:pt x="121" y="53"/>
                  </a:lnTo>
                  <a:lnTo>
                    <a:pt x="53" y="0"/>
                  </a:lnTo>
                  <a:close/>
                </a:path>
              </a:pathLst>
            </a:custGeom>
            <a:solidFill>
              <a:srgbClr val="89FF89"/>
            </a:solidFill>
            <a:ln w="952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62" name="Rectangle 24"/>
            <p:cNvSpPr>
              <a:spLocks noChangeArrowheads="1"/>
            </p:cNvSpPr>
            <p:nvPr/>
          </p:nvSpPr>
          <p:spPr bwMode="auto">
            <a:xfrm>
              <a:off x="2016" y="144"/>
              <a:ext cx="1680" cy="1776"/>
            </a:xfrm>
            <a:prstGeom prst="rect">
              <a:avLst/>
            </a:prstGeom>
            <a:noFill/>
            <a:ln w="38100">
              <a:solidFill>
                <a:schemeClr val="bg2"/>
              </a:solidFill>
              <a:miter lim="800000"/>
              <a:headEnd/>
              <a:tailEnd/>
            </a:ln>
          </p:spPr>
          <p:txBody>
            <a:bodyPr wrap="none" anchor="ctr"/>
            <a:lstStyle/>
            <a:p>
              <a:pPr fontAlgn="base">
                <a:spcBef>
                  <a:spcPct val="0"/>
                </a:spcBef>
                <a:spcAft>
                  <a:spcPct val="0"/>
                </a:spcAft>
              </a:pPr>
              <a:endParaRPr lang="en-US" sz="1200">
                <a:solidFill>
                  <a:srgbClr val="000000"/>
                </a:solidFill>
              </a:endParaRPr>
            </a:p>
          </p:txBody>
        </p:sp>
        <p:sp>
          <p:nvSpPr>
            <p:cNvPr id="24663" name="Freeform 25"/>
            <p:cNvSpPr>
              <a:spLocks/>
            </p:cNvSpPr>
            <p:nvPr/>
          </p:nvSpPr>
          <p:spPr bwMode="auto">
            <a:xfrm>
              <a:off x="2832" y="456"/>
              <a:ext cx="71" cy="444"/>
            </a:xfrm>
            <a:custGeom>
              <a:avLst/>
              <a:gdLst>
                <a:gd name="T0" fmla="*/ 71 w 71"/>
                <a:gd name="T1" fmla="*/ 0 h 444"/>
                <a:gd name="T2" fmla="*/ 48 w 71"/>
                <a:gd name="T3" fmla="*/ 107 h 444"/>
                <a:gd name="T4" fmla="*/ 26 w 71"/>
                <a:gd name="T5" fmla="*/ 235 h 444"/>
                <a:gd name="T6" fmla="*/ 10 w 71"/>
                <a:gd name="T7" fmla="*/ 281 h 444"/>
                <a:gd name="T8" fmla="*/ 10 w 71"/>
                <a:gd name="T9" fmla="*/ 425 h 444"/>
                <a:gd name="T10" fmla="*/ 0 60000 65536"/>
                <a:gd name="T11" fmla="*/ 0 60000 65536"/>
                <a:gd name="T12" fmla="*/ 0 60000 65536"/>
                <a:gd name="T13" fmla="*/ 0 60000 65536"/>
                <a:gd name="T14" fmla="*/ 0 60000 65536"/>
                <a:gd name="T15" fmla="*/ 0 w 71"/>
                <a:gd name="T16" fmla="*/ 0 h 444"/>
                <a:gd name="T17" fmla="*/ 71 w 71"/>
                <a:gd name="T18" fmla="*/ 444 h 444"/>
              </a:gdLst>
              <a:ahLst/>
              <a:cxnLst>
                <a:cxn ang="T10">
                  <a:pos x="T0" y="T1"/>
                </a:cxn>
                <a:cxn ang="T11">
                  <a:pos x="T2" y="T3"/>
                </a:cxn>
                <a:cxn ang="T12">
                  <a:pos x="T4" y="T5"/>
                </a:cxn>
                <a:cxn ang="T13">
                  <a:pos x="T6" y="T7"/>
                </a:cxn>
                <a:cxn ang="T14">
                  <a:pos x="T8" y="T9"/>
                </a:cxn>
              </a:cxnLst>
              <a:rect l="T15" t="T16" r="T17" b="T18"/>
              <a:pathLst>
                <a:path w="71" h="444">
                  <a:moveTo>
                    <a:pt x="71" y="0"/>
                  </a:moveTo>
                  <a:cubicBezTo>
                    <a:pt x="65" y="42"/>
                    <a:pt x="61" y="69"/>
                    <a:pt x="48" y="107"/>
                  </a:cubicBezTo>
                  <a:cubicBezTo>
                    <a:pt x="40" y="203"/>
                    <a:pt x="50" y="165"/>
                    <a:pt x="26" y="235"/>
                  </a:cubicBezTo>
                  <a:cubicBezTo>
                    <a:pt x="21" y="250"/>
                    <a:pt x="10" y="281"/>
                    <a:pt x="10" y="281"/>
                  </a:cubicBezTo>
                  <a:cubicBezTo>
                    <a:pt x="0" y="444"/>
                    <a:pt x="10" y="350"/>
                    <a:pt x="10" y="425"/>
                  </a:cubicBezTo>
                </a:path>
              </a:pathLst>
            </a:custGeom>
            <a:noFill/>
            <a:ln w="9525">
              <a:solidFill>
                <a:srgbClr val="000066"/>
              </a:solidFill>
              <a:round/>
              <a:headEnd/>
              <a:tailEnd/>
            </a:ln>
          </p:spPr>
          <p:txBody>
            <a:bodyPr/>
            <a:lstStyle/>
            <a:p>
              <a:pPr fontAlgn="base">
                <a:spcBef>
                  <a:spcPct val="0"/>
                </a:spcBef>
                <a:spcAft>
                  <a:spcPct val="0"/>
                </a:spcAft>
              </a:pPr>
              <a:endParaRPr lang="en-US" sz="1200">
                <a:solidFill>
                  <a:srgbClr val="000000"/>
                </a:solidFill>
              </a:endParaRPr>
            </a:p>
          </p:txBody>
        </p:sp>
        <p:sp>
          <p:nvSpPr>
            <p:cNvPr id="24664" name="Line 26"/>
            <p:cNvSpPr>
              <a:spLocks noChangeShapeType="1"/>
            </p:cNvSpPr>
            <p:nvPr/>
          </p:nvSpPr>
          <p:spPr bwMode="auto">
            <a:xfrm flipV="1">
              <a:off x="3120" y="384"/>
              <a:ext cx="48" cy="720"/>
            </a:xfrm>
            <a:prstGeom prst="line">
              <a:avLst/>
            </a:prstGeom>
            <a:noFill/>
            <a:ln w="2857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65" name="Line 27"/>
            <p:cNvSpPr>
              <a:spLocks noChangeShapeType="1"/>
            </p:cNvSpPr>
            <p:nvPr/>
          </p:nvSpPr>
          <p:spPr bwMode="auto">
            <a:xfrm>
              <a:off x="3080" y="384"/>
              <a:ext cx="96" cy="0"/>
            </a:xfrm>
            <a:prstGeom prst="line">
              <a:avLst/>
            </a:prstGeom>
            <a:noFill/>
            <a:ln w="2857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66" name="Line 28"/>
            <p:cNvSpPr>
              <a:spLocks noChangeShapeType="1"/>
            </p:cNvSpPr>
            <p:nvPr/>
          </p:nvSpPr>
          <p:spPr bwMode="auto">
            <a:xfrm>
              <a:off x="3032" y="1096"/>
              <a:ext cx="96" cy="0"/>
            </a:xfrm>
            <a:prstGeom prst="line">
              <a:avLst/>
            </a:prstGeom>
            <a:noFill/>
            <a:ln w="28575">
              <a:solidFill>
                <a:schemeClr val="tx1"/>
              </a:solidFill>
              <a:round/>
              <a:headEnd/>
              <a:tailEnd/>
            </a:ln>
          </p:spPr>
          <p:txBody>
            <a:bodyPr/>
            <a:lstStyle/>
            <a:p>
              <a:pPr fontAlgn="base">
                <a:spcBef>
                  <a:spcPct val="0"/>
                </a:spcBef>
                <a:spcAft>
                  <a:spcPct val="0"/>
                </a:spcAft>
              </a:pPr>
              <a:endParaRPr lang="en-US" sz="1200">
                <a:solidFill>
                  <a:srgbClr val="000000"/>
                </a:solidFill>
              </a:endParaRPr>
            </a:p>
          </p:txBody>
        </p:sp>
        <p:sp>
          <p:nvSpPr>
            <p:cNvPr id="24667" name="Text Box 29"/>
            <p:cNvSpPr txBox="1">
              <a:spLocks noChangeArrowheads="1"/>
            </p:cNvSpPr>
            <p:nvPr/>
          </p:nvSpPr>
          <p:spPr bwMode="auto">
            <a:xfrm>
              <a:off x="2880" y="1008"/>
              <a:ext cx="346" cy="200"/>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A</a:t>
              </a:r>
            </a:p>
          </p:txBody>
        </p:sp>
        <p:sp>
          <p:nvSpPr>
            <p:cNvPr id="24668" name="Text Box 30"/>
            <p:cNvSpPr txBox="1">
              <a:spLocks noChangeArrowheads="1"/>
            </p:cNvSpPr>
            <p:nvPr/>
          </p:nvSpPr>
          <p:spPr bwMode="auto">
            <a:xfrm>
              <a:off x="2928" y="288"/>
              <a:ext cx="346" cy="199"/>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B</a:t>
              </a:r>
            </a:p>
          </p:txBody>
        </p:sp>
        <p:sp>
          <p:nvSpPr>
            <p:cNvPr id="24669" name="Text Box 31"/>
            <p:cNvSpPr txBox="1">
              <a:spLocks noChangeArrowheads="1"/>
            </p:cNvSpPr>
            <p:nvPr/>
          </p:nvSpPr>
          <p:spPr bwMode="auto">
            <a:xfrm>
              <a:off x="2016" y="162"/>
              <a:ext cx="1446" cy="202"/>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a:solidFill>
                    <a:srgbClr val="000000"/>
                  </a:solidFill>
                </a:rPr>
                <a:t>LAKE </a:t>
              </a:r>
              <a:r>
                <a:rPr lang="en-US" sz="1200" b="1" dirty="0" smtClean="0">
                  <a:solidFill>
                    <a:srgbClr val="000000"/>
                  </a:solidFill>
                </a:rPr>
                <a:t>PONTCHARTRAIN</a:t>
              </a:r>
              <a:endParaRPr lang="en-US" sz="1200" b="1" dirty="0">
                <a:solidFill>
                  <a:srgbClr val="000000"/>
                </a:solidFill>
              </a:endParaRPr>
            </a:p>
          </p:txBody>
        </p:sp>
        <p:sp>
          <p:nvSpPr>
            <p:cNvPr id="24670" name="Text Box 32"/>
            <p:cNvSpPr txBox="1">
              <a:spLocks noChangeArrowheads="1"/>
            </p:cNvSpPr>
            <p:nvPr/>
          </p:nvSpPr>
          <p:spPr bwMode="auto">
            <a:xfrm rot="-2321073">
              <a:off x="2830" y="1480"/>
              <a:ext cx="467" cy="200"/>
            </a:xfrm>
            <a:prstGeom prst="rect">
              <a:avLst/>
            </a:prstGeom>
            <a:noFill/>
            <a:ln w="9525">
              <a:noFill/>
              <a:miter lim="800000"/>
              <a:headEnd/>
              <a:tailEnd/>
            </a:ln>
          </p:spPr>
          <p:txBody>
            <a:bodyPr wrap="none">
              <a:spAutoFit/>
            </a:bodyPr>
            <a:lstStyle/>
            <a:p>
              <a:pPr fontAlgn="base">
                <a:spcBef>
                  <a:spcPct val="0"/>
                </a:spcBef>
                <a:spcAft>
                  <a:spcPct val="0"/>
                </a:spcAft>
              </a:pPr>
              <a:r>
                <a:rPr lang="en-US" sz="1200" b="1">
                  <a:solidFill>
                    <a:srgbClr val="000000"/>
                  </a:solidFill>
                </a:rPr>
                <a:t>MISS. </a:t>
              </a:r>
            </a:p>
          </p:txBody>
        </p:sp>
        <p:sp>
          <p:nvSpPr>
            <p:cNvPr id="24671" name="Text Box 33"/>
            <p:cNvSpPr txBox="1">
              <a:spLocks noChangeArrowheads="1"/>
            </p:cNvSpPr>
            <p:nvPr/>
          </p:nvSpPr>
          <p:spPr bwMode="auto">
            <a:xfrm rot="-4535255">
              <a:off x="3051" y="1314"/>
              <a:ext cx="245" cy="200"/>
            </a:xfrm>
            <a:prstGeom prst="rect">
              <a:avLst/>
            </a:prstGeom>
            <a:noFill/>
            <a:ln w="9525">
              <a:noFill/>
              <a:miter lim="800000"/>
              <a:headEnd/>
              <a:tailEnd/>
            </a:ln>
          </p:spPr>
          <p:txBody>
            <a:bodyPr wrap="none">
              <a:spAutoFit/>
            </a:bodyPr>
            <a:lstStyle/>
            <a:p>
              <a:pPr fontAlgn="base">
                <a:spcBef>
                  <a:spcPct val="0"/>
                </a:spcBef>
                <a:spcAft>
                  <a:spcPct val="0"/>
                </a:spcAft>
              </a:pPr>
              <a:r>
                <a:rPr lang="en-US" sz="1200" b="1">
                  <a:solidFill>
                    <a:srgbClr val="000000"/>
                  </a:solidFill>
                </a:rPr>
                <a:t>R.</a:t>
              </a:r>
            </a:p>
          </p:txBody>
        </p:sp>
      </p:grpSp>
      <p:sp>
        <p:nvSpPr>
          <p:cNvPr id="24595" name="Line 34"/>
          <p:cNvSpPr>
            <a:spLocks noChangeShapeType="1"/>
          </p:cNvSpPr>
          <p:nvPr/>
        </p:nvSpPr>
        <p:spPr bwMode="auto">
          <a:xfrm>
            <a:off x="1727200" y="2984500"/>
            <a:ext cx="0" cy="381000"/>
          </a:xfrm>
          <a:prstGeom prst="line">
            <a:avLst/>
          </a:prstGeom>
          <a:noFill/>
          <a:ln w="28575">
            <a:solidFill>
              <a:schemeClr val="tx1"/>
            </a:solidFill>
            <a:round/>
            <a:headEnd/>
            <a:tailEnd type="triangle" w="med" len="med"/>
          </a:ln>
        </p:spPr>
        <p:txBody>
          <a:bodyPr wrap="none">
            <a:spAutoFit/>
          </a:bodyPr>
          <a:lstStyle/>
          <a:p>
            <a:pPr fontAlgn="base">
              <a:spcBef>
                <a:spcPct val="0"/>
              </a:spcBef>
              <a:spcAft>
                <a:spcPct val="0"/>
              </a:spcAft>
            </a:pPr>
            <a:endParaRPr lang="en-US" sz="1200">
              <a:solidFill>
                <a:srgbClr val="000000"/>
              </a:solidFill>
            </a:endParaRPr>
          </a:p>
        </p:txBody>
      </p:sp>
      <p:sp>
        <p:nvSpPr>
          <p:cNvPr id="24596" name="Line 35"/>
          <p:cNvSpPr>
            <a:spLocks noChangeShapeType="1"/>
          </p:cNvSpPr>
          <p:nvPr/>
        </p:nvSpPr>
        <p:spPr bwMode="auto">
          <a:xfrm>
            <a:off x="7823200" y="3581400"/>
            <a:ext cx="0" cy="381000"/>
          </a:xfrm>
          <a:prstGeom prst="line">
            <a:avLst/>
          </a:prstGeom>
          <a:noFill/>
          <a:ln w="28575">
            <a:solidFill>
              <a:schemeClr val="tx1"/>
            </a:solidFill>
            <a:round/>
            <a:headEnd/>
            <a:tailEnd type="triangle" w="med" len="med"/>
          </a:ln>
        </p:spPr>
        <p:txBody>
          <a:bodyPr wrap="none">
            <a:spAutoFit/>
          </a:bodyPr>
          <a:lstStyle/>
          <a:p>
            <a:pPr fontAlgn="base">
              <a:spcBef>
                <a:spcPct val="0"/>
              </a:spcBef>
              <a:spcAft>
                <a:spcPct val="0"/>
              </a:spcAft>
            </a:pPr>
            <a:endParaRPr lang="en-US" sz="1200">
              <a:solidFill>
                <a:srgbClr val="000000"/>
              </a:solidFill>
            </a:endParaRPr>
          </a:p>
        </p:txBody>
      </p:sp>
      <p:sp>
        <p:nvSpPr>
          <p:cNvPr id="24597" name="Text Box 36"/>
          <p:cNvSpPr txBox="1">
            <a:spLocks noChangeArrowheads="1"/>
          </p:cNvSpPr>
          <p:nvPr/>
        </p:nvSpPr>
        <p:spPr bwMode="auto">
          <a:xfrm>
            <a:off x="1555750" y="2671763"/>
            <a:ext cx="349250" cy="366712"/>
          </a:xfrm>
          <a:prstGeom prst="rect">
            <a:avLst/>
          </a:prstGeom>
          <a:noFill/>
          <a:ln w="9525" algn="ctr">
            <a:noFill/>
            <a:miter lim="800000"/>
            <a:headEnd/>
            <a:tailEnd/>
          </a:ln>
        </p:spPr>
        <p:txBody>
          <a:bodyPr>
            <a:spAutoFit/>
          </a:bodyPr>
          <a:lstStyle/>
          <a:p>
            <a:pPr fontAlgn="base">
              <a:spcBef>
                <a:spcPct val="0"/>
              </a:spcBef>
              <a:spcAft>
                <a:spcPct val="0"/>
              </a:spcAft>
            </a:pPr>
            <a:r>
              <a:rPr lang="en-US" b="1">
                <a:solidFill>
                  <a:srgbClr val="000000"/>
                </a:solidFill>
              </a:rPr>
              <a:t>A</a:t>
            </a:r>
          </a:p>
        </p:txBody>
      </p:sp>
      <p:sp>
        <p:nvSpPr>
          <p:cNvPr id="24598" name="Text Box 37"/>
          <p:cNvSpPr txBox="1">
            <a:spLocks noChangeArrowheads="1"/>
          </p:cNvSpPr>
          <p:nvPr/>
        </p:nvSpPr>
        <p:spPr bwMode="auto">
          <a:xfrm>
            <a:off x="2209800" y="3512650"/>
            <a:ext cx="1479892" cy="553998"/>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000" b="1" dirty="0" smtClean="0">
                <a:solidFill>
                  <a:srgbClr val="000000"/>
                </a:solidFill>
              </a:rPr>
              <a:t>MR&amp;T</a:t>
            </a:r>
          </a:p>
          <a:p>
            <a:pPr fontAlgn="base">
              <a:spcBef>
                <a:spcPct val="0"/>
              </a:spcBef>
              <a:spcAft>
                <a:spcPct val="0"/>
              </a:spcAft>
            </a:pPr>
            <a:r>
              <a:rPr lang="en-US" sz="1000" b="1" dirty="0" smtClean="0">
                <a:solidFill>
                  <a:srgbClr val="000000"/>
                </a:solidFill>
              </a:rPr>
              <a:t>PROJECT </a:t>
            </a:r>
            <a:r>
              <a:rPr lang="en-US" sz="1000" b="1" dirty="0">
                <a:solidFill>
                  <a:srgbClr val="000000"/>
                </a:solidFill>
              </a:rPr>
              <a:t>DESIGN</a:t>
            </a:r>
            <a:br>
              <a:rPr lang="en-US" sz="1000" b="1" dirty="0">
                <a:solidFill>
                  <a:srgbClr val="000000"/>
                </a:solidFill>
              </a:rPr>
            </a:br>
            <a:r>
              <a:rPr lang="en-US" sz="1000" b="1" dirty="0">
                <a:solidFill>
                  <a:srgbClr val="000000"/>
                </a:solidFill>
              </a:rPr>
              <a:t>FLOWLINE (18 FEET)</a:t>
            </a:r>
          </a:p>
        </p:txBody>
      </p:sp>
      <p:sp>
        <p:nvSpPr>
          <p:cNvPr id="24599" name="Line 38"/>
          <p:cNvSpPr>
            <a:spLocks noChangeShapeType="1"/>
          </p:cNvSpPr>
          <p:nvPr/>
        </p:nvSpPr>
        <p:spPr bwMode="auto">
          <a:xfrm flipH="1">
            <a:off x="1828800" y="3784600"/>
            <a:ext cx="381000" cy="0"/>
          </a:xfrm>
          <a:prstGeom prst="line">
            <a:avLst/>
          </a:prstGeom>
          <a:noFill/>
          <a:ln w="28575">
            <a:solidFill>
              <a:schemeClr val="tx1"/>
            </a:solidFill>
            <a:round/>
            <a:headEnd/>
            <a:tailEnd type="stealth" w="lg" len="lg"/>
          </a:ln>
        </p:spPr>
        <p:txBody>
          <a:bodyPr>
            <a:spAutoFit/>
          </a:bodyPr>
          <a:lstStyle/>
          <a:p>
            <a:pPr fontAlgn="base">
              <a:spcBef>
                <a:spcPct val="0"/>
              </a:spcBef>
              <a:spcAft>
                <a:spcPct val="0"/>
              </a:spcAft>
            </a:pPr>
            <a:endParaRPr lang="en-US" sz="1200">
              <a:solidFill>
                <a:srgbClr val="000000"/>
              </a:solidFill>
            </a:endParaRPr>
          </a:p>
        </p:txBody>
      </p:sp>
      <p:sp>
        <p:nvSpPr>
          <p:cNvPr id="24600" name="Line 39"/>
          <p:cNvSpPr>
            <a:spLocks noChangeShapeType="1"/>
          </p:cNvSpPr>
          <p:nvPr/>
        </p:nvSpPr>
        <p:spPr bwMode="auto">
          <a:xfrm>
            <a:off x="7353300" y="4064000"/>
            <a:ext cx="381000" cy="0"/>
          </a:xfrm>
          <a:prstGeom prst="line">
            <a:avLst/>
          </a:prstGeom>
          <a:noFill/>
          <a:ln w="28575">
            <a:solidFill>
              <a:schemeClr val="tx1"/>
            </a:solidFill>
            <a:round/>
            <a:headEnd/>
            <a:tailEnd type="stealth" w="lg" len="lg"/>
          </a:ln>
        </p:spPr>
        <p:txBody>
          <a:bodyPr>
            <a:spAutoFit/>
          </a:bodyPr>
          <a:lstStyle/>
          <a:p>
            <a:pPr fontAlgn="base">
              <a:spcBef>
                <a:spcPct val="0"/>
              </a:spcBef>
              <a:spcAft>
                <a:spcPct val="0"/>
              </a:spcAft>
            </a:pPr>
            <a:endParaRPr lang="en-US" sz="1200">
              <a:solidFill>
                <a:srgbClr val="000000"/>
              </a:solidFill>
            </a:endParaRPr>
          </a:p>
        </p:txBody>
      </p:sp>
      <p:sp>
        <p:nvSpPr>
          <p:cNvPr id="24601" name="Line 40"/>
          <p:cNvSpPr>
            <a:spLocks noChangeShapeType="1"/>
          </p:cNvSpPr>
          <p:nvPr/>
        </p:nvSpPr>
        <p:spPr bwMode="auto">
          <a:xfrm>
            <a:off x="4953000" y="4775200"/>
            <a:ext cx="0" cy="1828800"/>
          </a:xfrm>
          <a:prstGeom prst="line">
            <a:avLst/>
          </a:pr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02" name="Line 41"/>
          <p:cNvSpPr>
            <a:spLocks noChangeShapeType="1"/>
          </p:cNvSpPr>
          <p:nvPr/>
        </p:nvSpPr>
        <p:spPr bwMode="auto">
          <a:xfrm>
            <a:off x="3479800" y="4749800"/>
            <a:ext cx="0" cy="1828800"/>
          </a:xfrm>
          <a:prstGeom prst="line">
            <a:avLst/>
          </a:pr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03" name="Text Box 42"/>
          <p:cNvSpPr txBox="1">
            <a:spLocks noChangeArrowheads="1"/>
          </p:cNvSpPr>
          <p:nvPr/>
        </p:nvSpPr>
        <p:spPr bwMode="auto">
          <a:xfrm rot="-5400000">
            <a:off x="2607469" y="5758656"/>
            <a:ext cx="1581150" cy="274638"/>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DERBIGNY AT I-10 </a:t>
            </a:r>
          </a:p>
        </p:txBody>
      </p:sp>
      <p:sp>
        <p:nvSpPr>
          <p:cNvPr id="24604" name="Text Box 43"/>
          <p:cNvSpPr txBox="1">
            <a:spLocks noChangeArrowheads="1"/>
          </p:cNvSpPr>
          <p:nvPr/>
        </p:nvSpPr>
        <p:spPr bwMode="auto">
          <a:xfrm rot="-5400000">
            <a:off x="2109787" y="5773738"/>
            <a:ext cx="1368425"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ESPLANADE AT</a:t>
            </a:r>
            <a:br>
              <a:rPr lang="en-US" sz="1200" b="1">
                <a:solidFill>
                  <a:srgbClr val="663300"/>
                </a:solidFill>
              </a:rPr>
            </a:br>
            <a:r>
              <a:rPr lang="en-US" sz="1200" b="1">
                <a:solidFill>
                  <a:srgbClr val="663300"/>
                </a:solidFill>
              </a:rPr>
              <a:t>ST. CLAUDE</a:t>
            </a:r>
          </a:p>
        </p:txBody>
      </p:sp>
      <p:sp>
        <p:nvSpPr>
          <p:cNvPr id="24605" name="Text Box 44"/>
          <p:cNvSpPr txBox="1">
            <a:spLocks noChangeArrowheads="1"/>
          </p:cNvSpPr>
          <p:nvPr/>
        </p:nvSpPr>
        <p:spPr bwMode="auto">
          <a:xfrm rot="-5400000">
            <a:off x="883444" y="5695156"/>
            <a:ext cx="1708150" cy="274638"/>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CANAL ST AT RIVER</a:t>
            </a:r>
          </a:p>
        </p:txBody>
      </p:sp>
      <p:sp>
        <p:nvSpPr>
          <p:cNvPr id="24606" name="Line 45"/>
          <p:cNvSpPr>
            <a:spLocks noChangeShapeType="1"/>
          </p:cNvSpPr>
          <p:nvPr/>
        </p:nvSpPr>
        <p:spPr bwMode="auto">
          <a:xfrm>
            <a:off x="2971800" y="4724400"/>
            <a:ext cx="0" cy="1828800"/>
          </a:xfrm>
          <a:prstGeom prst="line">
            <a:avLst/>
          </a:prstGeom>
          <a:noFill/>
          <a:ln w="9525">
            <a:solidFill>
              <a:srgbClr val="663300"/>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07" name="Freeform 46"/>
          <p:cNvSpPr>
            <a:spLocks/>
          </p:cNvSpPr>
          <p:nvPr/>
        </p:nvSpPr>
        <p:spPr bwMode="auto">
          <a:xfrm>
            <a:off x="1752600" y="4000500"/>
            <a:ext cx="76200" cy="2590800"/>
          </a:xfrm>
          <a:custGeom>
            <a:avLst/>
            <a:gdLst>
              <a:gd name="T0" fmla="*/ 0 w 48"/>
              <a:gd name="T1" fmla="*/ 0 h 1632"/>
              <a:gd name="T2" fmla="*/ 0 w 48"/>
              <a:gd name="T3" fmla="*/ 967740107 h 1632"/>
              <a:gd name="T4" fmla="*/ 120967511 w 48"/>
              <a:gd name="T5" fmla="*/ 1088707571 h 1632"/>
              <a:gd name="T6" fmla="*/ 120967511 w 48"/>
              <a:gd name="T7" fmla="*/ 2147483647 h 1632"/>
              <a:gd name="T8" fmla="*/ 0 60000 65536"/>
              <a:gd name="T9" fmla="*/ 0 60000 65536"/>
              <a:gd name="T10" fmla="*/ 0 60000 65536"/>
              <a:gd name="T11" fmla="*/ 0 60000 65536"/>
              <a:gd name="T12" fmla="*/ 0 w 48"/>
              <a:gd name="T13" fmla="*/ 0 h 1632"/>
              <a:gd name="T14" fmla="*/ 48 w 48"/>
              <a:gd name="T15" fmla="*/ 1632 h 1632"/>
            </a:gdLst>
            <a:ahLst/>
            <a:cxnLst>
              <a:cxn ang="T8">
                <a:pos x="T0" y="T1"/>
              </a:cxn>
              <a:cxn ang="T9">
                <a:pos x="T2" y="T3"/>
              </a:cxn>
              <a:cxn ang="T10">
                <a:pos x="T4" y="T5"/>
              </a:cxn>
              <a:cxn ang="T11">
                <a:pos x="T6" y="T7"/>
              </a:cxn>
            </a:cxnLst>
            <a:rect l="T12" t="T13" r="T14" b="T15"/>
            <a:pathLst>
              <a:path w="48" h="1632">
                <a:moveTo>
                  <a:pt x="0" y="0"/>
                </a:moveTo>
                <a:lnTo>
                  <a:pt x="0" y="384"/>
                </a:lnTo>
                <a:lnTo>
                  <a:pt x="48" y="432"/>
                </a:lnTo>
                <a:lnTo>
                  <a:pt x="48" y="1632"/>
                </a:lnTo>
              </a:path>
            </a:pathLst>
          </a:cu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08" name="Text Box 47"/>
          <p:cNvSpPr txBox="1">
            <a:spLocks noChangeArrowheads="1"/>
          </p:cNvSpPr>
          <p:nvPr/>
        </p:nvSpPr>
        <p:spPr bwMode="auto">
          <a:xfrm rot="-5400000">
            <a:off x="1670050" y="5892800"/>
            <a:ext cx="1130300"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ST LOUIS</a:t>
            </a:r>
            <a:br>
              <a:rPr lang="en-US" sz="1200" b="1">
                <a:solidFill>
                  <a:srgbClr val="663300"/>
                </a:solidFill>
              </a:rPr>
            </a:br>
            <a:r>
              <a:rPr lang="en-US" sz="1200" b="1">
                <a:solidFill>
                  <a:srgbClr val="663300"/>
                </a:solidFill>
              </a:rPr>
              <a:t>CATHEDRAL</a:t>
            </a:r>
          </a:p>
        </p:txBody>
      </p:sp>
      <p:sp>
        <p:nvSpPr>
          <p:cNvPr id="24609" name="Freeform 48"/>
          <p:cNvSpPr>
            <a:spLocks/>
          </p:cNvSpPr>
          <p:nvPr/>
        </p:nvSpPr>
        <p:spPr bwMode="auto">
          <a:xfrm>
            <a:off x="2351088" y="4432300"/>
            <a:ext cx="87312" cy="2133600"/>
          </a:xfrm>
          <a:custGeom>
            <a:avLst/>
            <a:gdLst>
              <a:gd name="T0" fmla="*/ 0 w 55"/>
              <a:gd name="T1" fmla="*/ 0 h 1344"/>
              <a:gd name="T2" fmla="*/ 0 w 55"/>
              <a:gd name="T3" fmla="*/ 1572577326 h 1344"/>
              <a:gd name="T4" fmla="*/ 138607017 w 55"/>
              <a:gd name="T5" fmla="*/ 1814512635 h 1344"/>
              <a:gd name="T6" fmla="*/ 138607017 w 55"/>
              <a:gd name="T7" fmla="*/ 2147483647 h 1344"/>
              <a:gd name="T8" fmla="*/ 0 60000 65536"/>
              <a:gd name="T9" fmla="*/ 0 60000 65536"/>
              <a:gd name="T10" fmla="*/ 0 60000 65536"/>
              <a:gd name="T11" fmla="*/ 0 60000 65536"/>
              <a:gd name="T12" fmla="*/ 0 w 55"/>
              <a:gd name="T13" fmla="*/ 0 h 1344"/>
              <a:gd name="T14" fmla="*/ 55 w 55"/>
              <a:gd name="T15" fmla="*/ 1344 h 1344"/>
            </a:gdLst>
            <a:ahLst/>
            <a:cxnLst>
              <a:cxn ang="T8">
                <a:pos x="T0" y="T1"/>
              </a:cxn>
              <a:cxn ang="T9">
                <a:pos x="T2" y="T3"/>
              </a:cxn>
              <a:cxn ang="T10">
                <a:pos x="T4" y="T5"/>
              </a:cxn>
              <a:cxn ang="T11">
                <a:pos x="T6" y="T7"/>
              </a:cxn>
            </a:cxnLst>
            <a:rect l="T12" t="T13" r="T14" b="T15"/>
            <a:pathLst>
              <a:path w="55" h="1344">
                <a:moveTo>
                  <a:pt x="0" y="0"/>
                </a:moveTo>
                <a:lnTo>
                  <a:pt x="0" y="624"/>
                </a:lnTo>
                <a:lnTo>
                  <a:pt x="55" y="720"/>
                </a:lnTo>
                <a:lnTo>
                  <a:pt x="55" y="1344"/>
                </a:lnTo>
              </a:path>
            </a:pathLst>
          </a:cu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10" name="Text Box 49"/>
          <p:cNvSpPr txBox="1">
            <a:spLocks noChangeArrowheads="1"/>
          </p:cNvSpPr>
          <p:nvPr/>
        </p:nvSpPr>
        <p:spPr bwMode="auto">
          <a:xfrm rot="-5400000">
            <a:off x="4064000" y="5759450"/>
            <a:ext cx="1397000"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GENTILLY BLVD</a:t>
            </a:r>
            <a:br>
              <a:rPr lang="en-US" sz="1200" b="1">
                <a:solidFill>
                  <a:srgbClr val="663300"/>
                </a:solidFill>
              </a:rPr>
            </a:br>
            <a:r>
              <a:rPr lang="en-US" sz="1200" b="1">
                <a:solidFill>
                  <a:srgbClr val="663300"/>
                </a:solidFill>
              </a:rPr>
              <a:t>AT ALLEN</a:t>
            </a:r>
          </a:p>
        </p:txBody>
      </p:sp>
      <p:sp>
        <p:nvSpPr>
          <p:cNvPr id="24611" name="Text Box 50"/>
          <p:cNvSpPr txBox="1">
            <a:spLocks noChangeArrowheads="1"/>
          </p:cNvSpPr>
          <p:nvPr/>
        </p:nvSpPr>
        <p:spPr bwMode="auto">
          <a:xfrm rot="-5400000">
            <a:off x="4564856" y="5830094"/>
            <a:ext cx="1258888"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DILLARD UNIV</a:t>
            </a:r>
            <a:br>
              <a:rPr lang="en-US" sz="1200" b="1">
                <a:solidFill>
                  <a:srgbClr val="663300"/>
                </a:solidFill>
              </a:rPr>
            </a:br>
            <a:r>
              <a:rPr lang="en-US" sz="1200" b="1">
                <a:solidFill>
                  <a:srgbClr val="663300"/>
                </a:solidFill>
              </a:rPr>
              <a:t>CAMPUS</a:t>
            </a:r>
          </a:p>
        </p:txBody>
      </p:sp>
      <p:sp>
        <p:nvSpPr>
          <p:cNvPr id="24612" name="Text Box 51"/>
          <p:cNvSpPr txBox="1">
            <a:spLocks noChangeArrowheads="1"/>
          </p:cNvSpPr>
          <p:nvPr/>
        </p:nvSpPr>
        <p:spPr bwMode="auto">
          <a:xfrm rot="-5400000">
            <a:off x="5512593" y="5749132"/>
            <a:ext cx="1420813"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ST ANTHONY AT</a:t>
            </a:r>
            <a:br>
              <a:rPr lang="en-US" sz="1200" b="1">
                <a:solidFill>
                  <a:srgbClr val="663300"/>
                </a:solidFill>
              </a:rPr>
            </a:br>
            <a:r>
              <a:rPr lang="en-US" sz="1200" b="1">
                <a:solidFill>
                  <a:srgbClr val="663300"/>
                </a:solidFill>
              </a:rPr>
              <a:t>FILMORE AVE</a:t>
            </a:r>
          </a:p>
        </p:txBody>
      </p:sp>
      <p:sp>
        <p:nvSpPr>
          <p:cNvPr id="24613" name="Text Box 52"/>
          <p:cNvSpPr txBox="1">
            <a:spLocks noChangeArrowheads="1"/>
          </p:cNvSpPr>
          <p:nvPr/>
        </p:nvSpPr>
        <p:spPr bwMode="auto">
          <a:xfrm rot="-5400000">
            <a:off x="6321425" y="5794375"/>
            <a:ext cx="1327150"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WAINRIGHT DR</a:t>
            </a:r>
            <a:br>
              <a:rPr lang="en-US" sz="1200" b="1">
                <a:solidFill>
                  <a:srgbClr val="663300"/>
                </a:solidFill>
              </a:rPr>
            </a:br>
            <a:r>
              <a:rPr lang="en-US" sz="1200" b="1">
                <a:solidFill>
                  <a:srgbClr val="663300"/>
                </a:solidFill>
              </a:rPr>
              <a:t>AT L. C. SIMON</a:t>
            </a:r>
          </a:p>
        </p:txBody>
      </p:sp>
      <p:sp>
        <p:nvSpPr>
          <p:cNvPr id="24614" name="Text Box 53"/>
          <p:cNvSpPr txBox="1">
            <a:spLocks noChangeArrowheads="1"/>
          </p:cNvSpPr>
          <p:nvPr/>
        </p:nvSpPr>
        <p:spPr bwMode="auto">
          <a:xfrm rot="-5400000">
            <a:off x="6782594" y="5776119"/>
            <a:ext cx="1471612" cy="457200"/>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663300"/>
                </a:solidFill>
              </a:rPr>
              <a:t>UNO SIDE OF</a:t>
            </a:r>
            <a:br>
              <a:rPr lang="en-US" sz="1200" b="1">
                <a:solidFill>
                  <a:srgbClr val="663300"/>
                </a:solidFill>
              </a:rPr>
            </a:br>
            <a:r>
              <a:rPr lang="en-US" sz="1200" b="1">
                <a:solidFill>
                  <a:srgbClr val="663300"/>
                </a:solidFill>
              </a:rPr>
              <a:t>WAINWRIGHT DR</a:t>
            </a:r>
          </a:p>
        </p:txBody>
      </p:sp>
      <p:sp>
        <p:nvSpPr>
          <p:cNvPr id="24615" name="Freeform 54"/>
          <p:cNvSpPr>
            <a:spLocks/>
          </p:cNvSpPr>
          <p:nvPr/>
        </p:nvSpPr>
        <p:spPr bwMode="auto">
          <a:xfrm>
            <a:off x="5232400" y="4978400"/>
            <a:ext cx="152400" cy="1600200"/>
          </a:xfrm>
          <a:custGeom>
            <a:avLst/>
            <a:gdLst>
              <a:gd name="T0" fmla="*/ 0 w 96"/>
              <a:gd name="T1" fmla="*/ 0 h 1008"/>
              <a:gd name="T2" fmla="*/ 0 w 96"/>
              <a:gd name="T3" fmla="*/ 725805023 h 1008"/>
              <a:gd name="T4" fmla="*/ 241935022 w 96"/>
              <a:gd name="T5" fmla="*/ 967740162 h 1008"/>
              <a:gd name="T6" fmla="*/ 241935022 w 96"/>
              <a:gd name="T7" fmla="*/ 2147483647 h 1008"/>
              <a:gd name="T8" fmla="*/ 0 60000 65536"/>
              <a:gd name="T9" fmla="*/ 0 60000 65536"/>
              <a:gd name="T10" fmla="*/ 0 60000 65536"/>
              <a:gd name="T11" fmla="*/ 0 60000 65536"/>
              <a:gd name="T12" fmla="*/ 0 w 96"/>
              <a:gd name="T13" fmla="*/ 0 h 1008"/>
              <a:gd name="T14" fmla="*/ 96 w 96"/>
              <a:gd name="T15" fmla="*/ 1008 h 1008"/>
            </a:gdLst>
            <a:ahLst/>
            <a:cxnLst>
              <a:cxn ang="T8">
                <a:pos x="T0" y="T1"/>
              </a:cxn>
              <a:cxn ang="T9">
                <a:pos x="T2" y="T3"/>
              </a:cxn>
              <a:cxn ang="T10">
                <a:pos x="T4" y="T5"/>
              </a:cxn>
              <a:cxn ang="T11">
                <a:pos x="T6" y="T7"/>
              </a:cxn>
            </a:cxnLst>
            <a:rect l="T12" t="T13" r="T14" b="T15"/>
            <a:pathLst>
              <a:path w="96" h="1008">
                <a:moveTo>
                  <a:pt x="0" y="0"/>
                </a:moveTo>
                <a:lnTo>
                  <a:pt x="0" y="288"/>
                </a:lnTo>
                <a:lnTo>
                  <a:pt x="96" y="384"/>
                </a:lnTo>
                <a:lnTo>
                  <a:pt x="96" y="1008"/>
                </a:lnTo>
              </a:path>
            </a:pathLst>
          </a:cu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16" name="Line 55"/>
          <p:cNvSpPr>
            <a:spLocks noChangeShapeType="1"/>
          </p:cNvSpPr>
          <p:nvPr/>
        </p:nvSpPr>
        <p:spPr bwMode="auto">
          <a:xfrm>
            <a:off x="6400800" y="5207000"/>
            <a:ext cx="0" cy="1295400"/>
          </a:xfrm>
          <a:prstGeom prst="line">
            <a:avLst/>
          </a:pr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17" name="Freeform 56"/>
          <p:cNvSpPr>
            <a:spLocks/>
          </p:cNvSpPr>
          <p:nvPr/>
        </p:nvSpPr>
        <p:spPr bwMode="auto">
          <a:xfrm>
            <a:off x="7110413" y="5189538"/>
            <a:ext cx="87312" cy="1371600"/>
          </a:xfrm>
          <a:custGeom>
            <a:avLst/>
            <a:gdLst>
              <a:gd name="T0" fmla="*/ 0 w 55"/>
              <a:gd name="T1" fmla="*/ 0 h 864"/>
              <a:gd name="T2" fmla="*/ 138607017 w 55"/>
              <a:gd name="T3" fmla="*/ 241935031 h 864"/>
              <a:gd name="T4" fmla="*/ 138607017 w 55"/>
              <a:gd name="T5" fmla="*/ 2147483647 h 864"/>
              <a:gd name="T6" fmla="*/ 0 60000 65536"/>
              <a:gd name="T7" fmla="*/ 0 60000 65536"/>
              <a:gd name="T8" fmla="*/ 0 60000 65536"/>
              <a:gd name="T9" fmla="*/ 0 w 55"/>
              <a:gd name="T10" fmla="*/ 0 h 864"/>
              <a:gd name="T11" fmla="*/ 55 w 55"/>
              <a:gd name="T12" fmla="*/ 864 h 864"/>
            </a:gdLst>
            <a:ahLst/>
            <a:cxnLst>
              <a:cxn ang="T6">
                <a:pos x="T0" y="T1"/>
              </a:cxn>
              <a:cxn ang="T7">
                <a:pos x="T2" y="T3"/>
              </a:cxn>
              <a:cxn ang="T8">
                <a:pos x="T4" y="T5"/>
              </a:cxn>
            </a:cxnLst>
            <a:rect l="T9" t="T10" r="T11" b="T12"/>
            <a:pathLst>
              <a:path w="55" h="864">
                <a:moveTo>
                  <a:pt x="0" y="0"/>
                </a:moveTo>
                <a:lnTo>
                  <a:pt x="55" y="96"/>
                </a:lnTo>
                <a:lnTo>
                  <a:pt x="55" y="864"/>
                </a:lnTo>
              </a:path>
            </a:pathLst>
          </a:custGeom>
          <a:noFill/>
          <a:ln w="9525">
            <a:solidFill>
              <a:srgbClr val="663300"/>
            </a:solidFill>
            <a:round/>
            <a:headEnd/>
            <a:tailEnd/>
          </a:ln>
        </p:spPr>
        <p:txBody>
          <a:bodyPr wrap="none">
            <a:spAutoFit/>
          </a:bodyPr>
          <a:lstStyle/>
          <a:p>
            <a:pPr fontAlgn="base">
              <a:spcBef>
                <a:spcPct val="0"/>
              </a:spcBef>
              <a:spcAft>
                <a:spcPct val="0"/>
              </a:spcAft>
            </a:pPr>
            <a:endParaRPr lang="en-US" sz="1200">
              <a:solidFill>
                <a:srgbClr val="000000"/>
              </a:solidFill>
            </a:endParaRPr>
          </a:p>
        </p:txBody>
      </p:sp>
      <p:sp>
        <p:nvSpPr>
          <p:cNvPr id="24618" name="Freeform 57"/>
          <p:cNvSpPr>
            <a:spLocks/>
          </p:cNvSpPr>
          <p:nvPr/>
        </p:nvSpPr>
        <p:spPr bwMode="auto">
          <a:xfrm>
            <a:off x="7188200" y="4899025"/>
            <a:ext cx="533400" cy="1550988"/>
          </a:xfrm>
          <a:custGeom>
            <a:avLst/>
            <a:gdLst>
              <a:gd name="T0" fmla="*/ 0 w 336"/>
              <a:gd name="T1" fmla="*/ 0 h 1008"/>
              <a:gd name="T2" fmla="*/ 846772589 w 336"/>
              <a:gd name="T3" fmla="*/ 795490666 h 1008"/>
              <a:gd name="T4" fmla="*/ 846772589 w 336"/>
              <a:gd name="T5" fmla="*/ 2147483647 h 1008"/>
              <a:gd name="T6" fmla="*/ 0 60000 65536"/>
              <a:gd name="T7" fmla="*/ 0 60000 65536"/>
              <a:gd name="T8" fmla="*/ 0 60000 65536"/>
              <a:gd name="T9" fmla="*/ 0 w 336"/>
              <a:gd name="T10" fmla="*/ 0 h 1008"/>
              <a:gd name="T11" fmla="*/ 336 w 336"/>
              <a:gd name="T12" fmla="*/ 1008 h 1008"/>
            </a:gdLst>
            <a:ahLst/>
            <a:cxnLst>
              <a:cxn ang="T6">
                <a:pos x="T0" y="T1"/>
              </a:cxn>
              <a:cxn ang="T7">
                <a:pos x="T2" y="T3"/>
              </a:cxn>
              <a:cxn ang="T8">
                <a:pos x="T4" y="T5"/>
              </a:cxn>
            </a:cxnLst>
            <a:rect l="T9" t="T10" r="T11" b="T12"/>
            <a:pathLst>
              <a:path w="336" h="1008">
                <a:moveTo>
                  <a:pt x="0" y="0"/>
                </a:moveTo>
                <a:lnTo>
                  <a:pt x="336" y="336"/>
                </a:lnTo>
                <a:lnTo>
                  <a:pt x="336" y="1008"/>
                </a:lnTo>
              </a:path>
            </a:pathLst>
          </a:custGeom>
          <a:noFill/>
          <a:ln w="9525">
            <a:solidFill>
              <a:srgbClr val="663300"/>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19" name="Text Box 58"/>
          <p:cNvSpPr txBox="1">
            <a:spLocks noChangeArrowheads="1"/>
          </p:cNvSpPr>
          <p:nvPr/>
        </p:nvSpPr>
        <p:spPr bwMode="auto">
          <a:xfrm>
            <a:off x="4216400" y="3633788"/>
            <a:ext cx="3600450" cy="304800"/>
          </a:xfrm>
          <a:prstGeom prst="rect">
            <a:avLst/>
          </a:prstGeom>
          <a:noFill/>
          <a:ln w="9525" algn="ctr">
            <a:noFill/>
            <a:miter lim="800000"/>
            <a:headEnd/>
            <a:tailEnd/>
          </a:ln>
        </p:spPr>
        <p:txBody>
          <a:bodyPr>
            <a:spAutoFit/>
          </a:bodyPr>
          <a:lstStyle/>
          <a:p>
            <a:pPr fontAlgn="base">
              <a:spcBef>
                <a:spcPct val="0"/>
              </a:spcBef>
              <a:spcAft>
                <a:spcPct val="0"/>
              </a:spcAft>
            </a:pPr>
            <a:r>
              <a:rPr lang="en-US" sz="1400" u="sng">
                <a:solidFill>
                  <a:srgbClr val="000000"/>
                </a:solidFill>
              </a:rPr>
              <a:t>LONDON AVENUE CANAL FLOODWALL</a:t>
            </a:r>
          </a:p>
        </p:txBody>
      </p:sp>
      <p:sp>
        <p:nvSpPr>
          <p:cNvPr id="24620" name="Text Box 59"/>
          <p:cNvSpPr txBox="1">
            <a:spLocks noChangeArrowheads="1"/>
          </p:cNvSpPr>
          <p:nvPr/>
        </p:nvSpPr>
        <p:spPr bwMode="auto">
          <a:xfrm>
            <a:off x="4264025" y="3962400"/>
            <a:ext cx="3051175" cy="198438"/>
          </a:xfrm>
          <a:prstGeom prst="rect">
            <a:avLst/>
          </a:prstGeom>
          <a:noFill/>
          <a:ln w="9525" algn="ctr">
            <a:noFill/>
            <a:miter lim="800000"/>
            <a:headEnd/>
            <a:tailEnd/>
          </a:ln>
        </p:spPr>
        <p:txBody>
          <a:bodyPr anchor="ctr">
            <a:spAutoFit/>
          </a:bodyPr>
          <a:lstStyle/>
          <a:p>
            <a:pPr fontAlgn="base">
              <a:lnSpc>
                <a:spcPct val="70000"/>
              </a:lnSpc>
              <a:spcBef>
                <a:spcPct val="85000"/>
              </a:spcBef>
              <a:spcAft>
                <a:spcPct val="0"/>
              </a:spcAft>
            </a:pPr>
            <a:r>
              <a:rPr lang="en-US" sz="1000">
                <a:solidFill>
                  <a:srgbClr val="FFFFFF"/>
                </a:solidFill>
              </a:rPr>
              <a:t>HURRICANE LEVEE / FLOODWALL (14.0 FEET)</a:t>
            </a:r>
          </a:p>
        </p:txBody>
      </p:sp>
      <p:grpSp>
        <p:nvGrpSpPr>
          <p:cNvPr id="3" name="Group 61"/>
          <p:cNvGrpSpPr>
            <a:grpSpLocks/>
          </p:cNvGrpSpPr>
          <p:nvPr/>
        </p:nvGrpSpPr>
        <p:grpSpPr bwMode="auto">
          <a:xfrm>
            <a:off x="8696325" y="2844800"/>
            <a:ext cx="495300" cy="3200400"/>
            <a:chOff x="5488" y="1792"/>
            <a:chExt cx="312" cy="2016"/>
          </a:xfrm>
        </p:grpSpPr>
        <p:sp>
          <p:nvSpPr>
            <p:cNvPr id="24643" name="Line 62"/>
            <p:cNvSpPr>
              <a:spLocks noChangeShapeType="1"/>
            </p:cNvSpPr>
            <p:nvPr/>
          </p:nvSpPr>
          <p:spPr bwMode="auto">
            <a:xfrm>
              <a:off x="5760" y="1968"/>
              <a:ext cx="0" cy="1824"/>
            </a:xfrm>
            <a:prstGeom prst="line">
              <a:avLst/>
            </a:prstGeom>
            <a:noFill/>
            <a:ln w="38100">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44" name="Line 63"/>
            <p:cNvSpPr>
              <a:spLocks noChangeShapeType="1"/>
            </p:cNvSpPr>
            <p:nvPr/>
          </p:nvSpPr>
          <p:spPr bwMode="auto">
            <a:xfrm>
              <a:off x="5520" y="1976"/>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45" name="Text Box 64"/>
            <p:cNvSpPr txBox="1">
              <a:spLocks noChangeArrowheads="1"/>
            </p:cNvSpPr>
            <p:nvPr/>
          </p:nvSpPr>
          <p:spPr bwMode="auto">
            <a:xfrm>
              <a:off x="5534" y="1792"/>
              <a:ext cx="258" cy="21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600" b="1">
                  <a:solidFill>
                    <a:srgbClr val="000000"/>
                  </a:solidFill>
                </a:rPr>
                <a:t>30</a:t>
              </a:r>
            </a:p>
          </p:txBody>
        </p:sp>
        <p:sp>
          <p:nvSpPr>
            <p:cNvPr id="24646" name="Line 65"/>
            <p:cNvSpPr>
              <a:spLocks noChangeShapeType="1"/>
            </p:cNvSpPr>
            <p:nvPr/>
          </p:nvSpPr>
          <p:spPr bwMode="auto">
            <a:xfrm>
              <a:off x="5520" y="2336"/>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47" name="Text Box 66"/>
            <p:cNvSpPr txBox="1">
              <a:spLocks noChangeArrowheads="1"/>
            </p:cNvSpPr>
            <p:nvPr/>
          </p:nvSpPr>
          <p:spPr bwMode="auto">
            <a:xfrm>
              <a:off x="5534" y="2152"/>
              <a:ext cx="258" cy="21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600" b="1">
                  <a:solidFill>
                    <a:srgbClr val="000000"/>
                  </a:solidFill>
                </a:rPr>
                <a:t>20</a:t>
              </a:r>
            </a:p>
          </p:txBody>
        </p:sp>
        <p:sp>
          <p:nvSpPr>
            <p:cNvPr id="24648" name="Line 67"/>
            <p:cNvSpPr>
              <a:spLocks noChangeShapeType="1"/>
            </p:cNvSpPr>
            <p:nvPr/>
          </p:nvSpPr>
          <p:spPr bwMode="auto">
            <a:xfrm>
              <a:off x="5528" y="2697"/>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49" name="Text Box 68"/>
            <p:cNvSpPr txBox="1">
              <a:spLocks noChangeArrowheads="1"/>
            </p:cNvSpPr>
            <p:nvPr/>
          </p:nvSpPr>
          <p:spPr bwMode="auto">
            <a:xfrm>
              <a:off x="5542" y="2513"/>
              <a:ext cx="258" cy="21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600" b="1">
                  <a:solidFill>
                    <a:srgbClr val="000000"/>
                  </a:solidFill>
                </a:rPr>
                <a:t>10</a:t>
              </a:r>
            </a:p>
          </p:txBody>
        </p:sp>
        <p:sp>
          <p:nvSpPr>
            <p:cNvPr id="24650" name="Line 69"/>
            <p:cNvSpPr>
              <a:spLocks noChangeShapeType="1"/>
            </p:cNvSpPr>
            <p:nvPr/>
          </p:nvSpPr>
          <p:spPr bwMode="auto">
            <a:xfrm>
              <a:off x="5528" y="3058"/>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51" name="Text Box 70"/>
            <p:cNvSpPr txBox="1">
              <a:spLocks noChangeArrowheads="1"/>
            </p:cNvSpPr>
            <p:nvPr/>
          </p:nvSpPr>
          <p:spPr bwMode="auto">
            <a:xfrm>
              <a:off x="5613" y="2874"/>
              <a:ext cx="187" cy="212"/>
            </a:xfrm>
            <a:prstGeom prst="rect">
              <a:avLst/>
            </a:prstGeom>
            <a:noFill/>
            <a:ln w="9525" algn="ctr">
              <a:noFill/>
              <a:miter lim="800000"/>
              <a:headEnd/>
              <a:tailEnd/>
            </a:ln>
          </p:spPr>
          <p:txBody>
            <a:bodyPr wrap="none">
              <a:spAutoFit/>
            </a:bodyPr>
            <a:lstStyle/>
            <a:p>
              <a:pPr algn="r" fontAlgn="base">
                <a:spcBef>
                  <a:spcPct val="0"/>
                </a:spcBef>
                <a:spcAft>
                  <a:spcPct val="0"/>
                </a:spcAft>
              </a:pPr>
              <a:r>
                <a:rPr lang="en-US" sz="1600" b="1">
                  <a:solidFill>
                    <a:srgbClr val="000000"/>
                  </a:solidFill>
                </a:rPr>
                <a:t>0</a:t>
              </a:r>
            </a:p>
          </p:txBody>
        </p:sp>
        <p:sp>
          <p:nvSpPr>
            <p:cNvPr id="24652" name="Line 71"/>
            <p:cNvSpPr>
              <a:spLocks noChangeShapeType="1"/>
            </p:cNvSpPr>
            <p:nvPr/>
          </p:nvSpPr>
          <p:spPr bwMode="auto">
            <a:xfrm>
              <a:off x="5517" y="3419"/>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53" name="Text Box 72"/>
            <p:cNvSpPr txBox="1">
              <a:spLocks noChangeArrowheads="1"/>
            </p:cNvSpPr>
            <p:nvPr/>
          </p:nvSpPr>
          <p:spPr bwMode="auto">
            <a:xfrm>
              <a:off x="5488" y="3235"/>
              <a:ext cx="301" cy="212"/>
            </a:xfrm>
            <a:prstGeom prst="rect">
              <a:avLst/>
            </a:prstGeom>
            <a:noFill/>
            <a:ln w="9525" algn="ctr">
              <a:noFill/>
              <a:miter lim="800000"/>
              <a:headEnd/>
              <a:tailEnd/>
            </a:ln>
          </p:spPr>
          <p:txBody>
            <a:bodyPr wrap="none">
              <a:spAutoFit/>
            </a:bodyPr>
            <a:lstStyle/>
            <a:p>
              <a:pPr algn="r" fontAlgn="base">
                <a:spcBef>
                  <a:spcPct val="0"/>
                </a:spcBef>
                <a:spcAft>
                  <a:spcPct val="0"/>
                </a:spcAft>
              </a:pPr>
              <a:r>
                <a:rPr lang="en-US" sz="1600" b="1">
                  <a:solidFill>
                    <a:srgbClr val="000000"/>
                  </a:solidFill>
                </a:rPr>
                <a:t>-10</a:t>
              </a:r>
            </a:p>
          </p:txBody>
        </p:sp>
        <p:sp>
          <p:nvSpPr>
            <p:cNvPr id="24654" name="Line 73"/>
            <p:cNvSpPr>
              <a:spLocks noChangeShapeType="1"/>
            </p:cNvSpPr>
            <p:nvPr/>
          </p:nvSpPr>
          <p:spPr bwMode="auto">
            <a:xfrm>
              <a:off x="5517" y="3780"/>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55" name="Text Box 74"/>
            <p:cNvSpPr txBox="1">
              <a:spLocks noChangeArrowheads="1"/>
            </p:cNvSpPr>
            <p:nvPr/>
          </p:nvSpPr>
          <p:spPr bwMode="auto">
            <a:xfrm>
              <a:off x="5488" y="3596"/>
              <a:ext cx="301" cy="212"/>
            </a:xfrm>
            <a:prstGeom prst="rect">
              <a:avLst/>
            </a:prstGeom>
            <a:noFill/>
            <a:ln w="9525" algn="ctr">
              <a:noFill/>
              <a:miter lim="800000"/>
              <a:headEnd/>
              <a:tailEnd/>
            </a:ln>
          </p:spPr>
          <p:txBody>
            <a:bodyPr wrap="none">
              <a:spAutoFit/>
            </a:bodyPr>
            <a:lstStyle/>
            <a:p>
              <a:pPr algn="r" fontAlgn="base">
                <a:spcBef>
                  <a:spcPct val="0"/>
                </a:spcBef>
                <a:spcAft>
                  <a:spcPct val="0"/>
                </a:spcAft>
              </a:pPr>
              <a:r>
                <a:rPr lang="en-US" sz="1600" b="1">
                  <a:solidFill>
                    <a:srgbClr val="000000"/>
                  </a:solidFill>
                </a:rPr>
                <a:t>-20</a:t>
              </a:r>
            </a:p>
          </p:txBody>
        </p:sp>
      </p:grpSp>
      <p:grpSp>
        <p:nvGrpSpPr>
          <p:cNvPr id="4" name="Group 75"/>
          <p:cNvGrpSpPr>
            <a:grpSpLocks/>
          </p:cNvGrpSpPr>
          <p:nvPr/>
        </p:nvGrpSpPr>
        <p:grpSpPr bwMode="auto">
          <a:xfrm>
            <a:off x="1588" y="2844800"/>
            <a:ext cx="684212" cy="3200400"/>
            <a:chOff x="1" y="1792"/>
            <a:chExt cx="431" cy="2016"/>
          </a:xfrm>
        </p:grpSpPr>
        <p:sp>
          <p:nvSpPr>
            <p:cNvPr id="24629" name="Line 76"/>
            <p:cNvSpPr>
              <a:spLocks noChangeShapeType="1"/>
            </p:cNvSpPr>
            <p:nvPr/>
          </p:nvSpPr>
          <p:spPr bwMode="auto">
            <a:xfrm>
              <a:off x="160" y="1968"/>
              <a:ext cx="0" cy="1824"/>
            </a:xfrm>
            <a:prstGeom prst="line">
              <a:avLst/>
            </a:prstGeom>
            <a:noFill/>
            <a:ln w="38100">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30" name="Line 77"/>
            <p:cNvSpPr>
              <a:spLocks noChangeShapeType="1"/>
            </p:cNvSpPr>
            <p:nvPr/>
          </p:nvSpPr>
          <p:spPr bwMode="auto">
            <a:xfrm>
              <a:off x="152" y="1976"/>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31" name="Text Box 78"/>
            <p:cNvSpPr txBox="1">
              <a:spLocks noChangeArrowheads="1"/>
            </p:cNvSpPr>
            <p:nvPr/>
          </p:nvSpPr>
          <p:spPr bwMode="auto">
            <a:xfrm>
              <a:off x="166" y="1792"/>
              <a:ext cx="258" cy="21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600" b="1">
                  <a:solidFill>
                    <a:srgbClr val="000000"/>
                  </a:solidFill>
                </a:rPr>
                <a:t>30</a:t>
              </a:r>
            </a:p>
          </p:txBody>
        </p:sp>
        <p:sp>
          <p:nvSpPr>
            <p:cNvPr id="24632" name="Line 79"/>
            <p:cNvSpPr>
              <a:spLocks noChangeShapeType="1"/>
            </p:cNvSpPr>
            <p:nvPr/>
          </p:nvSpPr>
          <p:spPr bwMode="auto">
            <a:xfrm>
              <a:off x="152" y="2336"/>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33" name="Text Box 80"/>
            <p:cNvSpPr txBox="1">
              <a:spLocks noChangeArrowheads="1"/>
            </p:cNvSpPr>
            <p:nvPr/>
          </p:nvSpPr>
          <p:spPr bwMode="auto">
            <a:xfrm>
              <a:off x="166" y="2152"/>
              <a:ext cx="258" cy="21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600" b="1">
                  <a:solidFill>
                    <a:srgbClr val="000000"/>
                  </a:solidFill>
                </a:rPr>
                <a:t>20</a:t>
              </a:r>
            </a:p>
          </p:txBody>
        </p:sp>
        <p:sp>
          <p:nvSpPr>
            <p:cNvPr id="24634" name="Line 81"/>
            <p:cNvSpPr>
              <a:spLocks noChangeShapeType="1"/>
            </p:cNvSpPr>
            <p:nvPr/>
          </p:nvSpPr>
          <p:spPr bwMode="auto">
            <a:xfrm>
              <a:off x="160" y="2697"/>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35" name="Text Box 82"/>
            <p:cNvSpPr txBox="1">
              <a:spLocks noChangeArrowheads="1"/>
            </p:cNvSpPr>
            <p:nvPr/>
          </p:nvSpPr>
          <p:spPr bwMode="auto">
            <a:xfrm>
              <a:off x="174" y="2513"/>
              <a:ext cx="258" cy="212"/>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600" b="1">
                  <a:solidFill>
                    <a:srgbClr val="000000"/>
                  </a:solidFill>
                </a:rPr>
                <a:t>10</a:t>
              </a:r>
            </a:p>
          </p:txBody>
        </p:sp>
        <p:sp>
          <p:nvSpPr>
            <p:cNvPr id="24636" name="Line 83"/>
            <p:cNvSpPr>
              <a:spLocks noChangeShapeType="1"/>
            </p:cNvSpPr>
            <p:nvPr/>
          </p:nvSpPr>
          <p:spPr bwMode="auto">
            <a:xfrm>
              <a:off x="160" y="3058"/>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37" name="Text Box 84"/>
            <p:cNvSpPr txBox="1">
              <a:spLocks noChangeArrowheads="1"/>
            </p:cNvSpPr>
            <p:nvPr/>
          </p:nvSpPr>
          <p:spPr bwMode="auto">
            <a:xfrm>
              <a:off x="245" y="2874"/>
              <a:ext cx="187" cy="212"/>
            </a:xfrm>
            <a:prstGeom prst="rect">
              <a:avLst/>
            </a:prstGeom>
            <a:noFill/>
            <a:ln w="9525" algn="ctr">
              <a:noFill/>
              <a:miter lim="800000"/>
              <a:headEnd/>
              <a:tailEnd/>
            </a:ln>
          </p:spPr>
          <p:txBody>
            <a:bodyPr wrap="none">
              <a:spAutoFit/>
            </a:bodyPr>
            <a:lstStyle/>
            <a:p>
              <a:pPr algn="r" fontAlgn="base">
                <a:spcBef>
                  <a:spcPct val="0"/>
                </a:spcBef>
                <a:spcAft>
                  <a:spcPct val="0"/>
                </a:spcAft>
              </a:pPr>
              <a:r>
                <a:rPr lang="en-US" sz="1600" b="1">
                  <a:solidFill>
                    <a:srgbClr val="000000"/>
                  </a:solidFill>
                </a:rPr>
                <a:t>0</a:t>
              </a:r>
            </a:p>
          </p:txBody>
        </p:sp>
        <p:sp>
          <p:nvSpPr>
            <p:cNvPr id="24638" name="Line 85"/>
            <p:cNvSpPr>
              <a:spLocks noChangeShapeType="1"/>
            </p:cNvSpPr>
            <p:nvPr/>
          </p:nvSpPr>
          <p:spPr bwMode="auto">
            <a:xfrm>
              <a:off x="149" y="3419"/>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39" name="Text Box 86"/>
            <p:cNvSpPr txBox="1">
              <a:spLocks noChangeArrowheads="1"/>
            </p:cNvSpPr>
            <p:nvPr/>
          </p:nvSpPr>
          <p:spPr bwMode="auto">
            <a:xfrm>
              <a:off x="120" y="3235"/>
              <a:ext cx="301" cy="212"/>
            </a:xfrm>
            <a:prstGeom prst="rect">
              <a:avLst/>
            </a:prstGeom>
            <a:noFill/>
            <a:ln w="9525" algn="ctr">
              <a:noFill/>
              <a:miter lim="800000"/>
              <a:headEnd/>
              <a:tailEnd/>
            </a:ln>
          </p:spPr>
          <p:txBody>
            <a:bodyPr wrap="none">
              <a:spAutoFit/>
            </a:bodyPr>
            <a:lstStyle/>
            <a:p>
              <a:pPr algn="r" fontAlgn="base">
                <a:spcBef>
                  <a:spcPct val="0"/>
                </a:spcBef>
                <a:spcAft>
                  <a:spcPct val="0"/>
                </a:spcAft>
              </a:pPr>
              <a:r>
                <a:rPr lang="en-US" sz="1600" b="1">
                  <a:solidFill>
                    <a:srgbClr val="000000"/>
                  </a:solidFill>
                </a:rPr>
                <a:t>-10</a:t>
              </a:r>
            </a:p>
          </p:txBody>
        </p:sp>
        <p:sp>
          <p:nvSpPr>
            <p:cNvPr id="24640" name="Line 87"/>
            <p:cNvSpPr>
              <a:spLocks noChangeShapeType="1"/>
            </p:cNvSpPr>
            <p:nvPr/>
          </p:nvSpPr>
          <p:spPr bwMode="auto">
            <a:xfrm>
              <a:off x="149" y="3780"/>
              <a:ext cx="240" cy="0"/>
            </a:xfrm>
            <a:prstGeom prst="line">
              <a:avLst/>
            </a:prstGeom>
            <a:noFill/>
            <a:ln w="28575">
              <a:solidFill>
                <a:schemeClr val="tx1"/>
              </a:solidFill>
              <a:round/>
              <a:headEnd/>
              <a:tailEnd/>
            </a:ln>
          </p:spPr>
          <p:txBody>
            <a:bodyPr>
              <a:spAutoFit/>
            </a:bodyPr>
            <a:lstStyle/>
            <a:p>
              <a:pPr fontAlgn="base">
                <a:spcBef>
                  <a:spcPct val="0"/>
                </a:spcBef>
                <a:spcAft>
                  <a:spcPct val="0"/>
                </a:spcAft>
              </a:pPr>
              <a:endParaRPr lang="en-US" sz="1200">
                <a:solidFill>
                  <a:srgbClr val="000000"/>
                </a:solidFill>
              </a:endParaRPr>
            </a:p>
          </p:txBody>
        </p:sp>
        <p:sp>
          <p:nvSpPr>
            <p:cNvPr id="24641" name="Text Box 88"/>
            <p:cNvSpPr txBox="1">
              <a:spLocks noChangeArrowheads="1"/>
            </p:cNvSpPr>
            <p:nvPr/>
          </p:nvSpPr>
          <p:spPr bwMode="auto">
            <a:xfrm>
              <a:off x="120" y="3596"/>
              <a:ext cx="301" cy="212"/>
            </a:xfrm>
            <a:prstGeom prst="rect">
              <a:avLst/>
            </a:prstGeom>
            <a:noFill/>
            <a:ln w="9525" algn="ctr">
              <a:noFill/>
              <a:miter lim="800000"/>
              <a:headEnd/>
              <a:tailEnd/>
            </a:ln>
          </p:spPr>
          <p:txBody>
            <a:bodyPr wrap="none">
              <a:spAutoFit/>
            </a:bodyPr>
            <a:lstStyle/>
            <a:p>
              <a:pPr algn="r" fontAlgn="base">
                <a:spcBef>
                  <a:spcPct val="0"/>
                </a:spcBef>
                <a:spcAft>
                  <a:spcPct val="0"/>
                </a:spcAft>
              </a:pPr>
              <a:r>
                <a:rPr lang="en-US" sz="1600" b="1">
                  <a:solidFill>
                    <a:srgbClr val="000000"/>
                  </a:solidFill>
                </a:rPr>
                <a:t>-20</a:t>
              </a:r>
            </a:p>
          </p:txBody>
        </p:sp>
        <p:sp>
          <p:nvSpPr>
            <p:cNvPr id="24642" name="Text Box 89"/>
            <p:cNvSpPr txBox="1">
              <a:spLocks noChangeArrowheads="1"/>
            </p:cNvSpPr>
            <p:nvPr/>
          </p:nvSpPr>
          <p:spPr bwMode="auto">
            <a:xfrm rot="-5400000">
              <a:off x="-627" y="2750"/>
              <a:ext cx="1430" cy="173"/>
            </a:xfrm>
            <a:prstGeom prst="rect">
              <a:avLst/>
            </a:prstGeom>
            <a:noFill/>
            <a:ln w="9525" algn="ctr">
              <a:noFill/>
              <a:miter lim="800000"/>
              <a:headEnd/>
              <a:tailEnd/>
            </a:ln>
          </p:spPr>
          <p:txBody>
            <a:bodyPr wrap="none">
              <a:spAutoFit/>
            </a:bodyPr>
            <a:lstStyle/>
            <a:p>
              <a:pPr fontAlgn="base">
                <a:spcBef>
                  <a:spcPct val="0"/>
                </a:spcBef>
                <a:spcAft>
                  <a:spcPct val="0"/>
                </a:spcAft>
              </a:pPr>
              <a:r>
                <a:rPr lang="en-US" sz="1200" b="1">
                  <a:solidFill>
                    <a:srgbClr val="000000"/>
                  </a:solidFill>
                </a:rPr>
                <a:t>ELEVATIONS IN FEET NGVD</a:t>
              </a:r>
            </a:p>
          </p:txBody>
        </p:sp>
      </p:grpSp>
      <p:sp>
        <p:nvSpPr>
          <p:cNvPr id="24623" name="Freeform 90"/>
          <p:cNvSpPr>
            <a:spLocks/>
          </p:cNvSpPr>
          <p:nvPr/>
        </p:nvSpPr>
        <p:spPr bwMode="auto">
          <a:xfrm>
            <a:off x="838200" y="2324100"/>
            <a:ext cx="1752600" cy="1143000"/>
          </a:xfrm>
          <a:custGeom>
            <a:avLst/>
            <a:gdLst>
              <a:gd name="T0" fmla="*/ 2147483647 w 1104"/>
              <a:gd name="T1" fmla="*/ 0 h 720"/>
              <a:gd name="T2" fmla="*/ 0 w 1104"/>
              <a:gd name="T3" fmla="*/ 0 h 720"/>
              <a:gd name="T4" fmla="*/ 0 w 1104"/>
              <a:gd name="T5" fmla="*/ 1814512678 h 720"/>
              <a:gd name="T6" fmla="*/ 1209674862 w 1104"/>
              <a:gd name="T7" fmla="*/ 1814512678 h 720"/>
              <a:gd name="T8" fmla="*/ 0 60000 65536"/>
              <a:gd name="T9" fmla="*/ 0 60000 65536"/>
              <a:gd name="T10" fmla="*/ 0 60000 65536"/>
              <a:gd name="T11" fmla="*/ 0 60000 65536"/>
              <a:gd name="T12" fmla="*/ 0 w 1104"/>
              <a:gd name="T13" fmla="*/ 0 h 720"/>
              <a:gd name="T14" fmla="*/ 1104 w 1104"/>
              <a:gd name="T15" fmla="*/ 720 h 720"/>
            </a:gdLst>
            <a:ahLst/>
            <a:cxnLst>
              <a:cxn ang="T8">
                <a:pos x="T0" y="T1"/>
              </a:cxn>
              <a:cxn ang="T9">
                <a:pos x="T2" y="T3"/>
              </a:cxn>
              <a:cxn ang="T10">
                <a:pos x="T4" y="T5"/>
              </a:cxn>
              <a:cxn ang="T11">
                <a:pos x="T6" y="T7"/>
              </a:cxn>
            </a:cxnLst>
            <a:rect l="T12" t="T13" r="T14" b="T15"/>
            <a:pathLst>
              <a:path w="1104" h="720">
                <a:moveTo>
                  <a:pt x="1104" y="0"/>
                </a:moveTo>
                <a:lnTo>
                  <a:pt x="0" y="0"/>
                </a:lnTo>
                <a:lnTo>
                  <a:pt x="0" y="720"/>
                </a:lnTo>
                <a:lnTo>
                  <a:pt x="480" y="720"/>
                </a:lnTo>
              </a:path>
            </a:pathLst>
          </a:custGeom>
          <a:noFill/>
          <a:ln w="28575">
            <a:solidFill>
              <a:schemeClr val="tx1"/>
            </a:solidFill>
            <a:round/>
            <a:headEnd/>
            <a:tailEnd type="stealth" w="lg" len="lg"/>
          </a:ln>
        </p:spPr>
        <p:txBody>
          <a:bodyPr wrap="none">
            <a:spAutoFit/>
          </a:bodyPr>
          <a:lstStyle/>
          <a:p>
            <a:pPr fontAlgn="base">
              <a:spcBef>
                <a:spcPct val="0"/>
              </a:spcBef>
              <a:spcAft>
                <a:spcPct val="0"/>
              </a:spcAft>
            </a:pPr>
            <a:endParaRPr lang="en-US" sz="1200">
              <a:solidFill>
                <a:srgbClr val="000000"/>
              </a:solidFill>
            </a:endParaRPr>
          </a:p>
        </p:txBody>
      </p:sp>
      <p:sp>
        <p:nvSpPr>
          <p:cNvPr id="24624" name="Text Box 91"/>
          <p:cNvSpPr txBox="1">
            <a:spLocks noChangeArrowheads="1"/>
          </p:cNvSpPr>
          <p:nvPr/>
        </p:nvSpPr>
        <p:spPr bwMode="auto">
          <a:xfrm>
            <a:off x="774700" y="2270125"/>
            <a:ext cx="2209800" cy="517525"/>
          </a:xfrm>
          <a:prstGeom prst="rect">
            <a:avLst/>
          </a:prstGeom>
          <a:noFill/>
          <a:ln w="9525" algn="ctr">
            <a:noFill/>
            <a:miter lim="800000"/>
            <a:headEnd/>
            <a:tailEnd/>
          </a:ln>
        </p:spPr>
        <p:txBody>
          <a:bodyPr>
            <a:spAutoFit/>
          </a:bodyPr>
          <a:lstStyle/>
          <a:p>
            <a:pPr fontAlgn="base">
              <a:spcBef>
                <a:spcPct val="0"/>
              </a:spcBef>
              <a:spcAft>
                <a:spcPct val="0"/>
              </a:spcAft>
            </a:pPr>
            <a:r>
              <a:rPr lang="en-US" sz="1400">
                <a:solidFill>
                  <a:srgbClr val="000000"/>
                </a:solidFill>
              </a:rPr>
              <a:t>FLOODWALL ALONG</a:t>
            </a:r>
            <a:br>
              <a:rPr lang="en-US" sz="1400">
                <a:solidFill>
                  <a:srgbClr val="000000"/>
                </a:solidFill>
              </a:rPr>
            </a:br>
            <a:r>
              <a:rPr lang="en-US" sz="1400">
                <a:solidFill>
                  <a:srgbClr val="000000"/>
                </a:solidFill>
              </a:rPr>
              <a:t>MISSISSIPPI RIVER</a:t>
            </a:r>
          </a:p>
        </p:txBody>
      </p:sp>
      <p:sp>
        <p:nvSpPr>
          <p:cNvPr id="24625" name="Text Box 92"/>
          <p:cNvSpPr txBox="1">
            <a:spLocks noChangeArrowheads="1"/>
          </p:cNvSpPr>
          <p:nvPr/>
        </p:nvSpPr>
        <p:spPr bwMode="auto">
          <a:xfrm>
            <a:off x="927100" y="3200400"/>
            <a:ext cx="673100" cy="304800"/>
          </a:xfrm>
          <a:prstGeom prst="rect">
            <a:avLst/>
          </a:prstGeom>
          <a:noFill/>
          <a:ln w="9525" algn="ctr">
            <a:noFill/>
            <a:miter lim="800000"/>
            <a:headEnd/>
            <a:tailEnd/>
          </a:ln>
        </p:spPr>
        <p:txBody>
          <a:bodyPr>
            <a:spAutoFit/>
          </a:bodyPr>
          <a:lstStyle/>
          <a:p>
            <a:pPr fontAlgn="base">
              <a:spcBef>
                <a:spcPct val="0"/>
              </a:spcBef>
              <a:spcAft>
                <a:spcPct val="0"/>
              </a:spcAft>
            </a:pPr>
            <a:r>
              <a:rPr lang="en-US" sz="1400">
                <a:solidFill>
                  <a:srgbClr val="000000"/>
                </a:solidFill>
              </a:rPr>
              <a:t>23 FT</a:t>
            </a:r>
          </a:p>
        </p:txBody>
      </p:sp>
      <p:sp>
        <p:nvSpPr>
          <p:cNvPr id="1193053" name="Text Box 93"/>
          <p:cNvSpPr txBox="1">
            <a:spLocks noChangeArrowheads="1"/>
          </p:cNvSpPr>
          <p:nvPr/>
        </p:nvSpPr>
        <p:spPr bwMode="auto">
          <a:xfrm>
            <a:off x="2105025" y="133350"/>
            <a:ext cx="5099050" cy="57943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3200" b="1" dirty="0">
                <a:solidFill>
                  <a:srgbClr val="000000"/>
                </a:solidFill>
                <a:effectLst>
                  <a:outerShdw blurRad="38100" dist="38100" dir="2700000" algn="tl">
                    <a:srgbClr val="C0C0C0"/>
                  </a:outerShdw>
                </a:effectLst>
              </a:rPr>
              <a:t>New Orleans Topography</a:t>
            </a:r>
          </a:p>
        </p:txBody>
      </p:sp>
      <p:sp>
        <p:nvSpPr>
          <p:cNvPr id="24627" name="Text Box 94"/>
          <p:cNvSpPr txBox="1">
            <a:spLocks noChangeArrowheads="1"/>
          </p:cNvSpPr>
          <p:nvPr/>
        </p:nvSpPr>
        <p:spPr bwMode="auto">
          <a:xfrm>
            <a:off x="7656513" y="3235325"/>
            <a:ext cx="349250" cy="366713"/>
          </a:xfrm>
          <a:prstGeom prst="rect">
            <a:avLst/>
          </a:prstGeom>
          <a:noFill/>
          <a:ln w="9525" algn="ctr">
            <a:noFill/>
            <a:miter lim="800000"/>
            <a:headEnd/>
            <a:tailEnd/>
          </a:ln>
        </p:spPr>
        <p:txBody>
          <a:bodyPr>
            <a:spAutoFit/>
          </a:bodyPr>
          <a:lstStyle/>
          <a:p>
            <a:pPr fontAlgn="base">
              <a:spcBef>
                <a:spcPct val="0"/>
              </a:spcBef>
              <a:spcAft>
                <a:spcPct val="0"/>
              </a:spcAft>
            </a:pPr>
            <a:r>
              <a:rPr lang="en-US" b="1">
                <a:solidFill>
                  <a:srgbClr val="000000"/>
                </a:solidFill>
              </a:rPr>
              <a:t>B</a:t>
            </a:r>
          </a:p>
        </p:txBody>
      </p:sp>
      <p:sp>
        <p:nvSpPr>
          <p:cNvPr id="24628" name="Line 95"/>
          <p:cNvSpPr>
            <a:spLocks noChangeShapeType="1"/>
          </p:cNvSpPr>
          <p:nvPr/>
        </p:nvSpPr>
        <p:spPr bwMode="auto">
          <a:xfrm>
            <a:off x="609600" y="4854575"/>
            <a:ext cx="8216900" cy="0"/>
          </a:xfrm>
          <a:prstGeom prst="line">
            <a:avLst/>
          </a:prstGeom>
          <a:noFill/>
          <a:ln w="28575">
            <a:solidFill>
              <a:schemeClr val="tx1"/>
            </a:solidFill>
            <a:prstDash val="dash"/>
            <a:round/>
            <a:headEnd/>
            <a:tailEnd/>
          </a:ln>
        </p:spPr>
        <p:txBody>
          <a:bodyPr/>
          <a:lstStyle/>
          <a:p>
            <a:pPr fontAlgn="base">
              <a:spcBef>
                <a:spcPct val="0"/>
              </a:spcBef>
              <a:spcAft>
                <a:spcPct val="0"/>
              </a:spcAft>
            </a:pPr>
            <a:endParaRPr lang="en-US" sz="1200">
              <a:solidFill>
                <a:srgbClr val="000000"/>
              </a:solidFill>
            </a:endParaRPr>
          </a:p>
        </p:txBody>
      </p:sp>
      <p:sp>
        <p:nvSpPr>
          <p:cNvPr id="24578" name="Slide Number Placeholder 3"/>
          <p:cNvSpPr>
            <a:spLocks noGrp="1"/>
          </p:cNvSpPr>
          <p:nvPr>
            <p:ph type="sldNum" sz="quarter" idx="10"/>
          </p:nvPr>
        </p:nvSpPr>
        <p:spPr>
          <a:noFill/>
        </p:spPr>
        <p:txBody>
          <a:bodyPr/>
          <a:lstStyle/>
          <a:p>
            <a:fld id="{3F8F3473-820A-4598-BEDF-BD39B54545C5}" type="slidenum">
              <a:rPr lang="en-US" b="1" smtClean="0">
                <a:solidFill>
                  <a:srgbClr val="000000"/>
                </a:solidFill>
              </a:rPr>
              <a:pPr/>
              <a:t>3</a:t>
            </a:fld>
            <a:endParaRPr lang="en-US" b="1" smtClean="0">
              <a:solidFill>
                <a:srgbClr val="000000"/>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2"/>
          <p:cNvSpPr>
            <a:spLocks noGrp="1" noChangeArrowheads="1"/>
          </p:cNvSpPr>
          <p:nvPr>
            <p:ph type="title"/>
          </p:nvPr>
        </p:nvSpPr>
        <p:spPr/>
        <p:txBody>
          <a:bodyPr/>
          <a:lstStyle/>
          <a:p>
            <a:pPr>
              <a:defRPr/>
            </a:pPr>
            <a:r>
              <a:rPr lang="en-US" sz="3200"/>
              <a:t>Bayou Segnette Pump Station</a:t>
            </a:r>
            <a:br>
              <a:rPr lang="en-US" sz="3200"/>
            </a:br>
            <a:r>
              <a:rPr lang="en-US" sz="2800" b="0" i="1"/>
              <a:t>Completed Safe House</a:t>
            </a:r>
          </a:p>
        </p:txBody>
      </p:sp>
      <p:pic>
        <p:nvPicPr>
          <p:cNvPr id="61444" name="Picture 3" descr="100_1195"/>
          <p:cNvPicPr>
            <a:picLocks noChangeAspect="1" noChangeArrowheads="1"/>
          </p:cNvPicPr>
          <p:nvPr/>
        </p:nvPicPr>
        <p:blipFill>
          <a:blip r:embed="rId2" cstate="print"/>
          <a:srcRect t="2058" b="6532"/>
          <a:stretch>
            <a:fillRect/>
          </a:stretch>
        </p:blipFill>
        <p:spPr bwMode="auto">
          <a:xfrm>
            <a:off x="606425" y="1231900"/>
            <a:ext cx="7912100" cy="5426075"/>
          </a:xfrm>
          <a:prstGeom prst="rect">
            <a:avLst/>
          </a:prstGeom>
          <a:ln>
            <a:noFill/>
          </a:ln>
          <a:effectLst>
            <a:outerShdw blurRad="190500" algn="tl" rotWithShape="0">
              <a:srgbClr val="000000">
                <a:alpha val="70000"/>
              </a:srgbClr>
            </a:outerShdw>
          </a:effectLst>
        </p:spPr>
      </p:pic>
      <p:sp>
        <p:nvSpPr>
          <p:cNvPr id="61442" name="Slide Number Placeholder 3"/>
          <p:cNvSpPr>
            <a:spLocks noGrp="1"/>
          </p:cNvSpPr>
          <p:nvPr>
            <p:ph type="sldNum" sz="quarter" idx="10"/>
          </p:nvPr>
        </p:nvSpPr>
        <p:spPr>
          <a:noFill/>
        </p:spPr>
        <p:txBody>
          <a:bodyPr/>
          <a:lstStyle/>
          <a:p>
            <a:fld id="{0FEBCD02-E54A-4EB0-9C0F-46A8F562A6B7}" type="slidenum">
              <a:rPr lang="en-US" b="1" smtClean="0">
                <a:solidFill>
                  <a:srgbClr val="000000"/>
                </a:solidFill>
              </a:rPr>
              <a:pPr/>
              <a:t>30</a:t>
            </a:fld>
            <a:endParaRPr lang="en-US" b="1" dirty="0" smtClean="0">
              <a:solidFill>
                <a:srgbClr val="000000"/>
              </a:solidFill>
            </a:endParaRPr>
          </a:p>
        </p:txBody>
      </p:sp>
      <p:sp>
        <p:nvSpPr>
          <p:cNvPr id="5" name="TextBox 4"/>
          <p:cNvSpPr txBox="1"/>
          <p:nvPr/>
        </p:nvSpPr>
        <p:spPr>
          <a:xfrm>
            <a:off x="3816626" y="1279188"/>
            <a:ext cx="4671475" cy="584775"/>
          </a:xfrm>
          <a:prstGeom prst="rect">
            <a:avLst/>
          </a:prstGeom>
          <a:noFill/>
        </p:spPr>
        <p:txBody>
          <a:bodyPr wrap="square" rtlCol="0">
            <a:spAutoFit/>
          </a:bodyPr>
          <a:lstStyle/>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5 new safe houses built</a:t>
            </a:r>
          </a:p>
          <a:p>
            <a:pPr marL="174625" indent="-174625">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5 existing safe houses improved / hardened</a:t>
            </a:r>
            <a:endParaRPr lang="en-US" sz="16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West Closure Complex</a:t>
            </a:r>
            <a:endParaRPr lang="en-US" dirty="0"/>
          </a:p>
        </p:txBody>
      </p:sp>
      <p:sp>
        <p:nvSpPr>
          <p:cNvPr id="4" name="Slide Number Placeholder 3"/>
          <p:cNvSpPr>
            <a:spLocks noGrp="1"/>
          </p:cNvSpPr>
          <p:nvPr>
            <p:ph type="sldNum" sz="quarter" idx="10"/>
          </p:nvPr>
        </p:nvSpPr>
        <p:spPr/>
        <p:txBody>
          <a:bodyPr/>
          <a:lstStyle/>
          <a:p>
            <a:pPr>
              <a:defRPr/>
            </a:pPr>
            <a:fld id="{D879C238-7CC7-486D-AADC-874ABD41BCB9}" type="slidenum">
              <a:rPr lang="en-US" smtClean="0">
                <a:solidFill>
                  <a:srgbClr val="000000"/>
                </a:solidFill>
              </a:rPr>
              <a:pPr>
                <a:defRPr/>
              </a:pPr>
              <a:t>31</a:t>
            </a:fld>
            <a:endParaRPr lang="en-US">
              <a:solidFill>
                <a:srgbClr val="000000"/>
              </a:solidFill>
            </a:endParaRPr>
          </a:p>
        </p:txBody>
      </p:sp>
      <p:pic>
        <p:nvPicPr>
          <p:cNvPr id="1026" name="Picture 2" descr="\\mvd\mvn\TFHope\PHOTOS\West Closure Complex Photos\December 2012\IMG_7144.JPG"/>
          <p:cNvPicPr>
            <a:picLocks noChangeAspect="1" noChangeArrowheads="1"/>
          </p:cNvPicPr>
          <p:nvPr/>
        </p:nvPicPr>
        <p:blipFill>
          <a:blip r:embed="rId2" cstate="print"/>
          <a:srcRect l="15400" t="5198" r="12100" b="24671"/>
          <a:stretch>
            <a:fillRect/>
          </a:stretch>
        </p:blipFill>
        <p:spPr bwMode="auto">
          <a:xfrm>
            <a:off x="592667" y="1103230"/>
            <a:ext cx="7933428" cy="5280638"/>
          </a:xfrm>
          <a:prstGeom prst="rect">
            <a:avLst/>
          </a:prstGeom>
          <a:ln>
            <a:noFill/>
          </a:ln>
          <a:effectLst>
            <a:outerShdw blurRad="190500" algn="tl" rotWithShape="0">
              <a:srgbClr val="000000">
                <a:alpha val="70000"/>
              </a:srgbClr>
            </a:outerShdw>
          </a:effectLst>
        </p:spPr>
      </p:pic>
      <p:sp>
        <p:nvSpPr>
          <p:cNvPr id="6" name="TextBox 5"/>
          <p:cNvSpPr txBox="1"/>
          <p:nvPr/>
        </p:nvSpPr>
        <p:spPr>
          <a:xfrm>
            <a:off x="632541" y="5048192"/>
            <a:ext cx="7401820" cy="1323439"/>
          </a:xfrm>
          <a:prstGeom prst="rect">
            <a:avLst/>
          </a:prstGeom>
          <a:noFill/>
        </p:spPr>
        <p:txBody>
          <a:bodyPr wrap="square" rtlCol="0">
            <a:spAutoFit/>
          </a:bodyPr>
          <a:lstStyle/>
          <a:p>
            <a:pPr marL="171450" indent="-171450">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Largest drainage pump station in the world – 19,140 </a:t>
            </a:r>
            <a:r>
              <a:rPr lang="en-US" sz="1600" b="1" dirty="0" err="1" smtClean="0">
                <a:solidFill>
                  <a:srgbClr val="FFFF00"/>
                </a:solidFill>
                <a:effectLst>
                  <a:outerShdw blurRad="38100" dist="38100" dir="2700000" algn="tl">
                    <a:srgbClr val="000000">
                      <a:alpha val="43137"/>
                    </a:srgbClr>
                  </a:outerShdw>
                </a:effectLst>
              </a:rPr>
              <a:t>cfs</a:t>
            </a:r>
            <a:endParaRPr lang="en-US" sz="1600" b="1" dirty="0" smtClean="0">
              <a:solidFill>
                <a:srgbClr val="FFFF00"/>
              </a:solidFill>
              <a:effectLst>
                <a:outerShdw blurRad="38100" dist="38100" dir="2700000" algn="tl">
                  <a:srgbClr val="000000">
                    <a:alpha val="43137"/>
                  </a:srgbClr>
                </a:outerShdw>
              </a:effectLst>
            </a:endParaRPr>
          </a:p>
          <a:p>
            <a:pPr marL="171450" indent="-171450">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Largest sector gates in US – 225 ft clear width</a:t>
            </a:r>
          </a:p>
          <a:p>
            <a:pPr marL="171450" indent="-171450">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Removed 26 miles of levees and floodwalls from the first line of defense</a:t>
            </a:r>
          </a:p>
          <a:p>
            <a:pPr marL="171450" indent="-171450">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~$1 B Delivery cost</a:t>
            </a:r>
          </a:p>
          <a:p>
            <a:pPr marL="171450" indent="-171450">
              <a:buFont typeface="Arial" pitchFamily="34" charset="0"/>
              <a:buChar char="•"/>
            </a:pPr>
            <a:r>
              <a:rPr lang="en-US" sz="1600" b="1" dirty="0" smtClean="0">
                <a:solidFill>
                  <a:srgbClr val="FFFF00"/>
                </a:solidFill>
                <a:effectLst>
                  <a:outerShdw blurRad="38100" dist="38100" dir="2700000" algn="tl">
                    <a:srgbClr val="000000">
                      <a:alpha val="43137"/>
                    </a:srgbClr>
                  </a:outerShdw>
                </a:effectLst>
              </a:rPr>
              <a:t>Early Contractor Involvement (ECI)</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90007" cy="4462615"/>
          </a:xfrm>
        </p:spPr>
        <p:txBody>
          <a:bodyPr/>
          <a:lstStyle/>
          <a:p>
            <a:r>
              <a:rPr lang="en-US" dirty="0" smtClean="0"/>
              <a:t>West Closure Complex</a:t>
            </a:r>
            <a:br>
              <a:rPr lang="en-US" dirty="0" smtClean="0"/>
            </a:br>
            <a:r>
              <a:rPr lang="en-US" dirty="0" smtClean="0"/>
              <a:t/>
            </a:r>
            <a:br>
              <a:rPr lang="en-US" dirty="0" smtClean="0"/>
            </a:br>
            <a:r>
              <a:rPr lang="en-US" dirty="0" smtClean="0"/>
              <a:t>Pump Station</a:t>
            </a:r>
            <a:endParaRPr lang="en-US" dirty="0"/>
          </a:p>
        </p:txBody>
      </p:sp>
      <p:sp>
        <p:nvSpPr>
          <p:cNvPr id="4" name="Slide Number Placeholder 3"/>
          <p:cNvSpPr>
            <a:spLocks noGrp="1"/>
          </p:cNvSpPr>
          <p:nvPr>
            <p:ph type="sldNum" sz="quarter" idx="10"/>
          </p:nvPr>
        </p:nvSpPr>
        <p:spPr/>
        <p:txBody>
          <a:bodyPr/>
          <a:lstStyle/>
          <a:p>
            <a:pPr>
              <a:defRPr/>
            </a:pPr>
            <a:fld id="{2A53A102-CB19-4415-ABF5-D18DBFD981F1}" type="slidenum">
              <a:rPr lang="en-US" smtClean="0">
                <a:solidFill>
                  <a:srgbClr val="000000"/>
                </a:solidFill>
              </a:rPr>
              <a:pPr>
                <a:defRPr/>
              </a:pPr>
              <a:t>32</a:t>
            </a:fld>
            <a:endParaRPr lang="en-US">
              <a:solidFill>
                <a:srgbClr val="000000"/>
              </a:solidFill>
            </a:endParaRPr>
          </a:p>
        </p:txBody>
      </p:sp>
      <p:pic>
        <p:nvPicPr>
          <p:cNvPr id="5" name="Picture 2"/>
          <p:cNvPicPr>
            <a:picLocks noChangeAspect="1" noChangeArrowheads="1"/>
          </p:cNvPicPr>
          <p:nvPr/>
        </p:nvPicPr>
        <p:blipFill>
          <a:blip r:embed="rId2" cstate="screen"/>
          <a:srcRect t="8318" b="159"/>
          <a:stretch>
            <a:fillRect/>
          </a:stretch>
        </p:blipFill>
        <p:spPr bwMode="auto">
          <a:xfrm>
            <a:off x="3592747" y="116514"/>
            <a:ext cx="5441187" cy="6639886"/>
          </a:xfrm>
          <a:prstGeom prst="rect">
            <a:avLst/>
          </a:prstGeom>
          <a:ln>
            <a:noFill/>
          </a:ln>
          <a:effectLst>
            <a:outerShdw blurRad="190500" algn="tl" rotWithShape="0">
              <a:srgbClr val="000000">
                <a:alpha val="70000"/>
              </a:srgbClr>
            </a:outerShdw>
          </a:effectLst>
        </p:spPr>
      </p:pic>
      <p:sp>
        <p:nvSpPr>
          <p:cNvPr id="6" name="TextBox 5"/>
          <p:cNvSpPr txBox="1"/>
          <p:nvPr/>
        </p:nvSpPr>
        <p:spPr>
          <a:xfrm>
            <a:off x="421417" y="4902506"/>
            <a:ext cx="2695491" cy="584775"/>
          </a:xfrm>
          <a:prstGeom prst="rect">
            <a:avLst/>
          </a:prstGeom>
          <a:noFill/>
          <a:ln>
            <a:solidFill>
              <a:schemeClr val="tx1"/>
            </a:solidFill>
          </a:ln>
        </p:spPr>
        <p:txBody>
          <a:bodyPr wrap="square" rtlCol="0">
            <a:spAutoFit/>
          </a:bodyPr>
          <a:lstStyle/>
          <a:p>
            <a:r>
              <a:rPr lang="en-US" sz="1600" b="1" dirty="0" smtClean="0">
                <a:effectLst>
                  <a:outerShdw blurRad="38100" dist="38100" dir="2700000" algn="tl">
                    <a:srgbClr val="000000">
                      <a:alpha val="43137"/>
                    </a:srgbClr>
                  </a:outerShdw>
                </a:effectLst>
              </a:rPr>
              <a:t>5400 hp diesel engines drive 11 flowerpot pumps</a:t>
            </a:r>
            <a:endParaRPr lang="en-US" sz="1600"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42" name="Rectangle 2"/>
          <p:cNvSpPr>
            <a:spLocks noGrp="1" noChangeArrowheads="1"/>
          </p:cNvSpPr>
          <p:nvPr>
            <p:ph type="title"/>
          </p:nvPr>
        </p:nvSpPr>
        <p:spPr/>
        <p:txBody>
          <a:bodyPr/>
          <a:lstStyle/>
          <a:p>
            <a:pPr eaLnBrk="1" hangingPunct="1">
              <a:defRPr/>
            </a:pPr>
            <a:r>
              <a:rPr lang="en-US" dirty="0" smtClean="0">
                <a:solidFill>
                  <a:schemeClr val="tx1"/>
                </a:solidFill>
              </a:rPr>
              <a:t>New Orleans East Deep Soil Mixing</a:t>
            </a:r>
          </a:p>
        </p:txBody>
      </p:sp>
      <p:sp>
        <p:nvSpPr>
          <p:cNvPr id="139266" name="Slide Number Placeholder 3"/>
          <p:cNvSpPr>
            <a:spLocks noGrp="1"/>
          </p:cNvSpPr>
          <p:nvPr>
            <p:ph type="sldNum" sz="quarter" idx="10"/>
          </p:nvPr>
        </p:nvSpPr>
        <p:spPr>
          <a:noFill/>
        </p:spPr>
        <p:txBody>
          <a:bodyPr/>
          <a:lstStyle/>
          <a:p>
            <a:fld id="{8756C17A-07FC-43AD-94B0-1DF0CF5F0B75}" type="slidenum">
              <a:rPr lang="en-US" smtClean="0"/>
              <a:pPr/>
              <a:t>33</a:t>
            </a:fld>
            <a:endParaRPr lang="en-US" smtClean="0"/>
          </a:p>
        </p:txBody>
      </p:sp>
      <p:pic>
        <p:nvPicPr>
          <p:cNvPr id="139268" name="Picture 4" descr="Deep Soil Mixing at 111 061"/>
          <p:cNvPicPr>
            <a:picLocks noChangeAspect="1" noChangeArrowheads="1"/>
          </p:cNvPicPr>
          <p:nvPr/>
        </p:nvPicPr>
        <p:blipFill>
          <a:blip r:embed="rId2" cstate="print"/>
          <a:srcRect/>
          <a:stretch>
            <a:fillRect/>
          </a:stretch>
        </p:blipFill>
        <p:spPr bwMode="auto">
          <a:xfrm>
            <a:off x="368697" y="1085195"/>
            <a:ext cx="4045442" cy="5392825"/>
          </a:xfrm>
          <a:prstGeom prst="rect">
            <a:avLst/>
          </a:prstGeom>
          <a:ln>
            <a:noFill/>
          </a:ln>
          <a:effectLst>
            <a:outerShdw blurRad="190500" algn="tl" rotWithShape="0">
              <a:srgbClr val="000000">
                <a:alpha val="70000"/>
              </a:srgbClr>
            </a:outerShdw>
          </a:effectLst>
        </p:spPr>
      </p:pic>
      <p:pic>
        <p:nvPicPr>
          <p:cNvPr id="139269" name="Picture 5" descr="Deep Soil Mixing at 111 013"/>
          <p:cNvPicPr>
            <a:picLocks noChangeAspect="1" noChangeArrowheads="1"/>
          </p:cNvPicPr>
          <p:nvPr/>
        </p:nvPicPr>
        <p:blipFill>
          <a:blip r:embed="rId3" cstate="print"/>
          <a:srcRect/>
          <a:stretch>
            <a:fillRect/>
          </a:stretch>
        </p:blipFill>
        <p:spPr bwMode="auto">
          <a:xfrm>
            <a:off x="4706224" y="1085195"/>
            <a:ext cx="4032265" cy="5374706"/>
          </a:xfrm>
          <a:prstGeom prst="rect">
            <a:avLst/>
          </a:prstGeom>
          <a:ln>
            <a:noFill/>
          </a:ln>
          <a:effectLst>
            <a:outerShdw blurRad="190500" algn="tl" rotWithShape="0">
              <a:srgbClr val="000000">
                <a:alpha val="70000"/>
              </a:srgbClr>
            </a:outerShdw>
          </a:effectLst>
        </p:spPr>
      </p:pic>
      <p:sp>
        <p:nvSpPr>
          <p:cNvPr id="8" name="TextBox 7"/>
          <p:cNvSpPr txBox="1"/>
          <p:nvPr/>
        </p:nvSpPr>
        <p:spPr>
          <a:xfrm>
            <a:off x="6761665" y="1100077"/>
            <a:ext cx="2064281" cy="2339102"/>
          </a:xfrm>
          <a:prstGeom prst="rect">
            <a:avLst/>
          </a:prstGeom>
          <a:noFill/>
        </p:spPr>
        <p:txBody>
          <a:bodyPr wrap="square" rtlCol="0">
            <a:spAutoFit/>
          </a:bodyPr>
          <a:lstStyle/>
          <a:p>
            <a:pPr marL="112713" indent="-112713">
              <a:spcBef>
                <a:spcPts val="300"/>
              </a:spcBef>
              <a:spcAft>
                <a:spcPts val="300"/>
              </a:spcAft>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Largest ever deep soil mixing application in US</a:t>
            </a:r>
          </a:p>
          <a:p>
            <a:pPr marL="112713" indent="-112713">
              <a:spcBef>
                <a:spcPts val="300"/>
              </a:spcBef>
              <a:spcAft>
                <a:spcPts val="300"/>
              </a:spcAft>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1.7 million cubic yards of land treated</a:t>
            </a:r>
          </a:p>
          <a:p>
            <a:pPr marL="112713" indent="-112713">
              <a:spcBef>
                <a:spcPts val="300"/>
              </a:spcBef>
              <a:spcAft>
                <a:spcPts val="300"/>
              </a:spcAft>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500,000 tons of cement used</a:t>
            </a:r>
          </a:p>
          <a:p>
            <a:pPr marL="112713" indent="-112713">
              <a:spcBef>
                <a:spcPts val="300"/>
              </a:spcBef>
              <a:spcAft>
                <a:spcPts val="300"/>
              </a:spcAft>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5.3 mile stretch</a:t>
            </a:r>
          </a:p>
          <a:p>
            <a:pPr marL="112713" indent="-112713">
              <a:spcBef>
                <a:spcPts val="300"/>
              </a:spcBef>
              <a:spcAft>
                <a:spcPts val="300"/>
              </a:spcAft>
              <a:buFont typeface="Arial" pitchFamily="34" charset="0"/>
              <a:buChar char="•"/>
            </a:pPr>
            <a:r>
              <a:rPr lang="en-US" sz="1400" b="1" dirty="0" smtClean="0">
                <a:solidFill>
                  <a:srgbClr val="FFFF00"/>
                </a:solidFill>
                <a:effectLst>
                  <a:outerShdw blurRad="38100" dist="38100" dir="2700000" algn="tl">
                    <a:srgbClr val="000000">
                      <a:alpha val="43137"/>
                    </a:srgbClr>
                  </a:outerShdw>
                </a:effectLst>
              </a:rPr>
              <a:t>ECI</a:t>
            </a:r>
          </a:p>
        </p:txBody>
      </p:sp>
      <p:pic>
        <p:nvPicPr>
          <p:cNvPr id="9" name="Picture 2" descr="\\mvd\mvn\TFHope\BATTLE CAPTAIN\maps\HSDRRS-blankbase.jpg"/>
          <p:cNvPicPr>
            <a:picLocks noChangeAspect="1" noChangeArrowheads="1"/>
          </p:cNvPicPr>
          <p:nvPr/>
        </p:nvPicPr>
        <p:blipFill>
          <a:blip r:embed="rId4" cstate="print"/>
          <a:srcRect l="1041" t="1120" r="757" b="1211"/>
          <a:stretch>
            <a:fillRect/>
          </a:stretch>
        </p:blipFill>
        <p:spPr bwMode="auto">
          <a:xfrm>
            <a:off x="415680" y="1144455"/>
            <a:ext cx="2365065" cy="1522026"/>
          </a:xfrm>
          <a:prstGeom prst="rect">
            <a:avLst/>
          </a:prstGeom>
          <a:ln>
            <a:noFill/>
          </a:ln>
          <a:effectLst>
            <a:outerShdw blurRad="190500" algn="tl" rotWithShape="0">
              <a:srgbClr val="000000">
                <a:alpha val="70000"/>
              </a:srgbClr>
            </a:outerShdw>
          </a:effectLst>
        </p:spPr>
      </p:pic>
      <p:sp>
        <p:nvSpPr>
          <p:cNvPr id="10" name="Oval 9"/>
          <p:cNvSpPr/>
          <p:nvPr/>
        </p:nvSpPr>
        <p:spPr>
          <a:xfrm>
            <a:off x="2384135" y="1553136"/>
            <a:ext cx="91440" cy="89377"/>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442" name="Rectangle 2"/>
          <p:cNvSpPr>
            <a:spLocks noGrp="1" noChangeArrowheads="1"/>
          </p:cNvSpPr>
          <p:nvPr>
            <p:ph type="title"/>
          </p:nvPr>
        </p:nvSpPr>
        <p:spPr/>
        <p:txBody>
          <a:bodyPr/>
          <a:lstStyle/>
          <a:p>
            <a:pPr eaLnBrk="1" hangingPunct="1">
              <a:defRPr/>
            </a:pPr>
            <a:r>
              <a:rPr lang="en-US" dirty="0"/>
              <a:t>New Orleans </a:t>
            </a:r>
            <a:r>
              <a:rPr lang="en-US" dirty="0" smtClean="0"/>
              <a:t>East Levee</a:t>
            </a:r>
            <a:endParaRPr lang="en-US" dirty="0"/>
          </a:p>
        </p:txBody>
      </p:sp>
      <p:sp>
        <p:nvSpPr>
          <p:cNvPr id="129027" name="Slide Number Placeholder 3"/>
          <p:cNvSpPr>
            <a:spLocks noGrp="1"/>
          </p:cNvSpPr>
          <p:nvPr>
            <p:ph type="sldNum" sz="quarter" idx="10"/>
          </p:nvPr>
        </p:nvSpPr>
        <p:spPr>
          <a:noFill/>
        </p:spPr>
        <p:txBody>
          <a:bodyPr/>
          <a:lstStyle/>
          <a:p>
            <a:fld id="{8E45A61B-8F4E-4DE5-8FE1-F1DEEEB7BCBB}" type="slidenum">
              <a:rPr lang="en-US" sz="1000" b="1" smtClean="0">
                <a:solidFill>
                  <a:srgbClr val="000000"/>
                </a:solidFill>
              </a:rPr>
              <a:pPr/>
              <a:t>34</a:t>
            </a:fld>
            <a:endParaRPr lang="en-US" sz="1000" b="1" dirty="0" smtClean="0">
              <a:solidFill>
                <a:srgbClr val="000000"/>
              </a:solidFill>
            </a:endParaRPr>
          </a:p>
        </p:txBody>
      </p:sp>
      <p:pic>
        <p:nvPicPr>
          <p:cNvPr id="2" name="Picture 2" descr="\\mvd\mvn\HPO\Staff\Public Affairs\Pictures\Flyover Pics\10-08 (13 AUG 2010) USCG HPO Helo Flight\LPV-109\PGF_08132010-171835-01.jpg"/>
          <p:cNvPicPr>
            <a:picLocks noChangeAspect="1" noChangeArrowheads="1"/>
          </p:cNvPicPr>
          <p:nvPr/>
        </p:nvPicPr>
        <p:blipFill>
          <a:blip r:embed="rId2" cstate="email"/>
          <a:srcRect/>
          <a:stretch>
            <a:fillRect/>
          </a:stretch>
        </p:blipFill>
        <p:spPr bwMode="auto">
          <a:xfrm>
            <a:off x="372534" y="1182163"/>
            <a:ext cx="8372476" cy="5119734"/>
          </a:xfrm>
          <a:prstGeom prst="rect">
            <a:avLst/>
          </a:prstGeom>
          <a:ln>
            <a:noFill/>
          </a:ln>
          <a:effectLst>
            <a:outerShdw blurRad="190500" algn="tl" rotWithShape="0">
              <a:srgbClr val="000000">
                <a:alpha val="70000"/>
              </a:srgbClr>
            </a:outerShdw>
          </a:effectLst>
        </p:spPr>
      </p:pic>
      <p:cxnSp>
        <p:nvCxnSpPr>
          <p:cNvPr id="7" name="Straight Connector 6"/>
          <p:cNvCxnSpPr/>
          <p:nvPr/>
        </p:nvCxnSpPr>
        <p:spPr>
          <a:xfrm rot="16200000" flipH="1">
            <a:off x="2705365" y="5500958"/>
            <a:ext cx="542925" cy="1746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4573059" y="4652438"/>
            <a:ext cx="544513" cy="17463"/>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1837797" y="4331763"/>
            <a:ext cx="417512" cy="20638"/>
          </a:xfrm>
          <a:prstGeom prst="line">
            <a:avLst/>
          </a:prstGeom>
          <a:ln w="539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1436160" y="4525438"/>
            <a:ext cx="431800" cy="9525"/>
          </a:xfrm>
          <a:prstGeom prst="line">
            <a:avLst/>
          </a:prstGeom>
          <a:ln w="539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2974447" y="4530201"/>
            <a:ext cx="1873250" cy="86201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1639359" y="4253976"/>
            <a:ext cx="387350" cy="173037"/>
          </a:xfrm>
          <a:prstGeom prst="line">
            <a:avLst/>
          </a:prstGeom>
          <a:ln w="53975">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260000">
            <a:off x="1312766" y="3641885"/>
            <a:ext cx="862737" cy="646331"/>
          </a:xfrm>
          <a:prstGeom prst="rect">
            <a:avLst/>
          </a:prstGeom>
          <a:noFill/>
        </p:spPr>
        <p:txBody>
          <a:bodyPr wrap="none">
            <a:spAutoFit/>
          </a:bodyPr>
          <a:lstStyle/>
          <a:p>
            <a:pPr algn="ctr">
              <a:defRPr/>
            </a:pPr>
            <a:r>
              <a:rPr lang="en-US" b="1" dirty="0">
                <a:solidFill>
                  <a:srgbClr val="FFFF00"/>
                </a:solidFill>
                <a:effectLst>
                  <a:outerShdw blurRad="38100" dist="38100" dir="2700000" algn="tl">
                    <a:srgbClr val="000000">
                      <a:alpha val="43137"/>
                    </a:srgbClr>
                  </a:outerShdw>
                </a:effectLst>
                <a:latin typeface="Tahoma" pitchFamily="34" charset="0"/>
                <a:cs typeface="Tahoma" pitchFamily="34" charset="0"/>
              </a:rPr>
              <a:t>Old </a:t>
            </a:r>
          </a:p>
          <a:p>
            <a:pPr algn="ctr">
              <a:defRPr/>
            </a:pPr>
            <a:r>
              <a:rPr lang="en-US" b="1" dirty="0">
                <a:solidFill>
                  <a:srgbClr val="FFFF00"/>
                </a:solidFill>
                <a:effectLst>
                  <a:outerShdw blurRad="38100" dist="38100" dir="2700000" algn="tl">
                    <a:srgbClr val="000000">
                      <a:alpha val="43137"/>
                    </a:srgbClr>
                  </a:outerShdw>
                </a:effectLst>
                <a:latin typeface="Tahoma" pitchFamily="34" charset="0"/>
                <a:cs typeface="Tahoma" pitchFamily="34" charset="0"/>
              </a:rPr>
              <a:t>Levee</a:t>
            </a:r>
          </a:p>
        </p:txBody>
      </p:sp>
      <p:sp>
        <p:nvSpPr>
          <p:cNvPr id="26" name="TextBox 25"/>
          <p:cNvSpPr txBox="1"/>
          <p:nvPr/>
        </p:nvSpPr>
        <p:spPr>
          <a:xfrm rot="-1500000">
            <a:off x="2972947" y="4625421"/>
            <a:ext cx="1590500" cy="400110"/>
          </a:xfrm>
          <a:prstGeom prst="rect">
            <a:avLst/>
          </a:prstGeom>
          <a:noFill/>
        </p:spPr>
        <p:txBody>
          <a:bodyPr wrap="none">
            <a:spAutoFit/>
          </a:bodyPr>
          <a:lstStyle/>
          <a:p>
            <a:pPr algn="ctr">
              <a:defRPr/>
            </a:pPr>
            <a:r>
              <a:rPr lang="en-US" sz="2000" b="1" dirty="0">
                <a:solidFill>
                  <a:srgbClr val="FFFF00"/>
                </a:solidFill>
                <a:effectLst>
                  <a:outerShdw blurRad="38100" dist="38100" dir="2700000" algn="tl">
                    <a:srgbClr val="000000">
                      <a:alpha val="43137"/>
                    </a:srgbClr>
                  </a:outerShdw>
                </a:effectLst>
                <a:latin typeface="Tahoma" pitchFamily="34" charset="0"/>
                <a:cs typeface="Tahoma" pitchFamily="34" charset="0"/>
              </a:rPr>
              <a:t>New Levee</a:t>
            </a:r>
          </a:p>
        </p:txBody>
      </p:sp>
      <p:sp>
        <p:nvSpPr>
          <p:cNvPr id="28" name="TextBox 27"/>
          <p:cNvSpPr txBox="1"/>
          <p:nvPr/>
        </p:nvSpPr>
        <p:spPr>
          <a:xfrm rot="-1500000">
            <a:off x="2857269" y="5320746"/>
            <a:ext cx="2367957" cy="400110"/>
          </a:xfrm>
          <a:prstGeom prst="rect">
            <a:avLst/>
          </a:prstGeom>
          <a:noFill/>
        </p:spPr>
        <p:txBody>
          <a:bodyPr wrap="none">
            <a:spAutoFit/>
          </a:bodyPr>
          <a:lstStyle/>
          <a:p>
            <a:pPr algn="ctr">
              <a:defRPr/>
            </a:pPr>
            <a:r>
              <a:rPr lang="en-US" sz="2000" b="1" dirty="0">
                <a:solidFill>
                  <a:srgbClr val="FFFF00"/>
                </a:solidFill>
                <a:effectLst>
                  <a:outerShdw blurRad="38100" dist="38100" dir="2700000" algn="tl">
                    <a:srgbClr val="000000">
                      <a:alpha val="43137"/>
                    </a:srgbClr>
                  </a:outerShdw>
                </a:effectLst>
                <a:latin typeface="Tahoma" pitchFamily="34" charset="0"/>
                <a:cs typeface="Tahoma" pitchFamily="34" charset="0"/>
              </a:rPr>
              <a:t>~1 Football Field</a:t>
            </a:r>
          </a:p>
        </p:txBody>
      </p:sp>
      <p:sp>
        <p:nvSpPr>
          <p:cNvPr id="16" name="TextBox 15"/>
          <p:cNvSpPr txBox="1"/>
          <p:nvPr/>
        </p:nvSpPr>
        <p:spPr>
          <a:xfrm>
            <a:off x="4197258" y="2718212"/>
            <a:ext cx="2624667" cy="923330"/>
          </a:xfrm>
          <a:prstGeom prst="rect">
            <a:avLst/>
          </a:prstGeom>
          <a:noFill/>
        </p:spPr>
        <p:txBody>
          <a:bodyPr wrap="square">
            <a:spAutoFit/>
          </a:bodyPr>
          <a:lstStyle/>
          <a:p>
            <a:pPr algn="ctr">
              <a:defRPr/>
            </a:pPr>
            <a:r>
              <a:rPr lang="en-US" b="1" dirty="0" smtClean="0">
                <a:solidFill>
                  <a:srgbClr val="FFFFCC"/>
                </a:solidFill>
                <a:effectLst>
                  <a:outerShdw blurRad="38100" dist="38100" dir="2700000" algn="tl">
                    <a:srgbClr val="000000">
                      <a:alpha val="43137"/>
                    </a:srgbClr>
                  </a:outerShdw>
                </a:effectLst>
                <a:latin typeface="Tahoma" pitchFamily="34" charset="0"/>
                <a:cs typeface="Tahoma" pitchFamily="34" charset="0"/>
              </a:rPr>
              <a:t>Bayou </a:t>
            </a:r>
            <a:r>
              <a:rPr lang="en-US" b="1" dirty="0" err="1" smtClean="0">
                <a:solidFill>
                  <a:srgbClr val="FFFFCC"/>
                </a:solidFill>
                <a:effectLst>
                  <a:outerShdw blurRad="38100" dist="38100" dir="2700000" algn="tl">
                    <a:srgbClr val="000000">
                      <a:alpha val="43137"/>
                    </a:srgbClr>
                  </a:outerShdw>
                </a:effectLst>
                <a:latin typeface="Tahoma" pitchFamily="34" charset="0"/>
                <a:cs typeface="Tahoma" pitchFamily="34" charset="0"/>
              </a:rPr>
              <a:t>Sauvage</a:t>
            </a:r>
            <a:r>
              <a:rPr lang="en-US" b="1" dirty="0" smtClean="0">
                <a:solidFill>
                  <a:srgbClr val="FFFFCC"/>
                </a:solidFill>
                <a:effectLst>
                  <a:outerShdw blurRad="38100" dist="38100" dir="2700000" algn="tl">
                    <a:srgbClr val="000000">
                      <a:alpha val="43137"/>
                    </a:srgbClr>
                  </a:outerShdw>
                </a:effectLst>
                <a:latin typeface="Tahoma" pitchFamily="34" charset="0"/>
                <a:cs typeface="Tahoma" pitchFamily="34" charset="0"/>
              </a:rPr>
              <a:t> National Wildlife Refuge</a:t>
            </a:r>
          </a:p>
        </p:txBody>
      </p:sp>
      <p:sp>
        <p:nvSpPr>
          <p:cNvPr id="17" name="Text Box 4"/>
          <p:cNvSpPr txBox="1">
            <a:spLocks noChangeArrowheads="1"/>
          </p:cNvSpPr>
          <p:nvPr/>
        </p:nvSpPr>
        <p:spPr bwMode="auto">
          <a:xfrm rot="-180000">
            <a:off x="5172342" y="4541493"/>
            <a:ext cx="3717356" cy="785812"/>
          </a:xfrm>
          <a:prstGeom prst="rect">
            <a:avLst/>
          </a:prstGeom>
          <a:noFill/>
          <a:ln w="9525">
            <a:noFill/>
            <a:miter lim="800000"/>
            <a:headEnd/>
            <a:tailEnd/>
          </a:ln>
          <a:effectLst/>
        </p:spPr>
        <p:txBody>
          <a:bodyPr wrap="square">
            <a:spAutoFit/>
          </a:bodyPr>
          <a:lstStyle/>
          <a:p>
            <a:pPr algn="ctr">
              <a:spcBef>
                <a:spcPct val="50000"/>
              </a:spcBef>
              <a:defRPr/>
            </a:pPr>
            <a:r>
              <a:rPr lang="en-US" b="1" i="1" dirty="0">
                <a:solidFill>
                  <a:srgbClr val="FFFFCC"/>
                </a:solidFill>
                <a:effectLst>
                  <a:outerShdw blurRad="38100" dist="38100" dir="2700000" algn="tl">
                    <a:srgbClr val="000000">
                      <a:alpha val="43137"/>
                    </a:srgbClr>
                  </a:outerShdw>
                </a:effectLst>
                <a:latin typeface="Tahoma" pitchFamily="34" charset="0"/>
                <a:cs typeface="Tahoma" pitchFamily="34" charset="0"/>
              </a:rPr>
              <a:t>Over 1 Superdome of Clay </a:t>
            </a:r>
          </a:p>
          <a:p>
            <a:pPr algn="ctr">
              <a:spcBef>
                <a:spcPct val="50000"/>
              </a:spcBef>
              <a:defRPr/>
            </a:pPr>
            <a:r>
              <a:rPr lang="en-US" b="1" i="1" dirty="0">
                <a:solidFill>
                  <a:srgbClr val="FFFFCC"/>
                </a:solidFill>
                <a:effectLst>
                  <a:outerShdw blurRad="38100" dist="38100" dir="2700000" algn="tl">
                    <a:srgbClr val="000000">
                      <a:alpha val="43137"/>
                    </a:srgbClr>
                  </a:outerShdw>
                </a:effectLst>
                <a:latin typeface="Tahoma" pitchFamily="34" charset="0"/>
                <a:cs typeface="Tahoma" pitchFamily="34" charset="0"/>
              </a:rPr>
              <a:t>(4.9 mil cy) Required</a:t>
            </a:r>
          </a:p>
        </p:txBody>
      </p:sp>
      <p:sp>
        <p:nvSpPr>
          <p:cNvPr id="19" name="TextBox 18"/>
          <p:cNvSpPr txBox="1"/>
          <p:nvPr/>
        </p:nvSpPr>
        <p:spPr>
          <a:xfrm>
            <a:off x="428624" y="1224371"/>
            <a:ext cx="5678561" cy="661720"/>
          </a:xfrm>
          <a:prstGeom prst="rect">
            <a:avLst/>
          </a:prstGeom>
          <a:noFill/>
        </p:spPr>
        <p:txBody>
          <a:bodyPr wrap="square" rtlCol="0">
            <a:spAutoFit/>
          </a:bodyPr>
          <a:lstStyle/>
          <a:p>
            <a:pPr marL="171450" indent="-171450">
              <a:spcBef>
                <a:spcPts val="300"/>
              </a:spcBef>
              <a:spcAft>
                <a:spcPts val="300"/>
              </a:spcAft>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2 ft. thick sand blanket with 9 in. layer of gravel on top</a:t>
            </a:r>
          </a:p>
          <a:p>
            <a:pPr marL="171450" indent="-171450">
              <a:spcBef>
                <a:spcPts val="300"/>
              </a:spcBef>
              <a:spcAft>
                <a:spcPts val="300"/>
              </a:spcAft>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1,000,000 total cubic yards of sand</a:t>
            </a:r>
            <a:endParaRPr lang="en-US" sz="1600" b="1" i="1" dirty="0">
              <a:solidFill>
                <a:srgbClr val="FFFF00"/>
              </a:solidFill>
              <a:effectLst>
                <a:outerShdw blurRad="38100" dist="38100" dir="2700000" algn="tl">
                  <a:srgbClr val="000000">
                    <a:alpha val="43137"/>
                  </a:srgbClr>
                </a:outerShdw>
              </a:effectLst>
            </a:endParaRPr>
          </a:p>
        </p:txBody>
      </p:sp>
      <p:pic>
        <p:nvPicPr>
          <p:cNvPr id="20" name="Picture 2" descr="\\mvd\mvn\TFHope\BATTLE CAPTAIN\maps\HSDRRS-blankbase.jpg"/>
          <p:cNvPicPr>
            <a:picLocks noChangeAspect="1" noChangeArrowheads="1"/>
          </p:cNvPicPr>
          <p:nvPr/>
        </p:nvPicPr>
        <p:blipFill>
          <a:blip r:embed="rId3" cstate="print"/>
          <a:srcRect l="1041" t="1120" r="757" b="1211"/>
          <a:stretch>
            <a:fillRect/>
          </a:stretch>
        </p:blipFill>
        <p:spPr bwMode="auto">
          <a:xfrm>
            <a:off x="6299644" y="1247820"/>
            <a:ext cx="2365065" cy="1522026"/>
          </a:xfrm>
          <a:prstGeom prst="rect">
            <a:avLst/>
          </a:prstGeom>
          <a:ln>
            <a:noFill/>
          </a:ln>
          <a:effectLst>
            <a:outerShdw blurRad="190500" algn="tl" rotWithShape="0">
              <a:srgbClr val="000000">
                <a:alpha val="70000"/>
              </a:srgbClr>
            </a:outerShdw>
          </a:effectLst>
        </p:spPr>
      </p:pic>
      <p:sp>
        <p:nvSpPr>
          <p:cNvPr id="21" name="Oval 20"/>
          <p:cNvSpPr/>
          <p:nvPr/>
        </p:nvSpPr>
        <p:spPr>
          <a:xfrm>
            <a:off x="8311025" y="1557918"/>
            <a:ext cx="91440" cy="89377"/>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Wick Drains</a:t>
            </a:r>
            <a:endParaRPr lang="en-US" dirty="0">
              <a:solidFill>
                <a:schemeClr val="tx1"/>
              </a:solidFill>
            </a:endParaRPr>
          </a:p>
        </p:txBody>
      </p:sp>
      <p:sp>
        <p:nvSpPr>
          <p:cNvPr id="3" name="Slide Number Placeholder 2"/>
          <p:cNvSpPr>
            <a:spLocks noGrp="1"/>
          </p:cNvSpPr>
          <p:nvPr>
            <p:ph type="sldNum" sz="quarter" idx="10"/>
          </p:nvPr>
        </p:nvSpPr>
        <p:spPr/>
        <p:txBody>
          <a:bodyPr/>
          <a:lstStyle/>
          <a:p>
            <a:fld id="{A989B28E-537A-43DD-A6AB-05E67581AF7F}" type="slidenum">
              <a:rPr lang="en-US" b="1" smtClean="0">
                <a:solidFill>
                  <a:srgbClr val="000000"/>
                </a:solidFill>
              </a:rPr>
              <a:pPr/>
              <a:t>35</a:t>
            </a:fld>
            <a:endParaRPr lang="en-US" b="1" dirty="0">
              <a:solidFill>
                <a:srgbClr val="000000"/>
              </a:solidFill>
            </a:endParaRPr>
          </a:p>
        </p:txBody>
      </p:sp>
      <p:pic>
        <p:nvPicPr>
          <p:cNvPr id="93186" name="Picture 2" descr="C:\Documents and Settings\b2tfhews\Desktop\Photos\wick drains.jpg"/>
          <p:cNvPicPr>
            <a:picLocks noChangeAspect="1" noChangeArrowheads="1"/>
          </p:cNvPicPr>
          <p:nvPr/>
        </p:nvPicPr>
        <p:blipFill>
          <a:blip r:embed="rId2" cstate="print"/>
          <a:srcRect t="8735" b="3560"/>
          <a:stretch>
            <a:fillRect/>
          </a:stretch>
        </p:blipFill>
        <p:spPr bwMode="auto">
          <a:xfrm>
            <a:off x="588701" y="1124125"/>
            <a:ext cx="7970140" cy="5243119"/>
          </a:xfrm>
          <a:prstGeom prst="rect">
            <a:avLst/>
          </a:prstGeom>
          <a:ln>
            <a:noFill/>
          </a:ln>
          <a:effectLst>
            <a:outerShdw blurRad="190500" algn="tl" rotWithShape="0">
              <a:srgbClr val="000000">
                <a:alpha val="70000"/>
              </a:srgbClr>
            </a:outerShdw>
          </a:effectLst>
        </p:spPr>
      </p:pic>
      <p:sp>
        <p:nvSpPr>
          <p:cNvPr id="5" name="TextBox 4"/>
          <p:cNvSpPr txBox="1"/>
          <p:nvPr/>
        </p:nvSpPr>
        <p:spPr>
          <a:xfrm>
            <a:off x="4015105" y="5342110"/>
            <a:ext cx="4715520" cy="984885"/>
          </a:xfrm>
          <a:prstGeom prst="rect">
            <a:avLst/>
          </a:prstGeom>
          <a:noFill/>
        </p:spPr>
        <p:txBody>
          <a:bodyPr wrap="square" rtlCol="0">
            <a:spAutoFit/>
          </a:bodyPr>
          <a:lstStyle/>
          <a:p>
            <a:pPr marL="173038" indent="-173038">
              <a:spcBef>
                <a:spcPts val="300"/>
              </a:spcBef>
              <a:spcAft>
                <a:spcPts val="300"/>
              </a:spcAft>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Largest ever wick drain application in USA</a:t>
            </a:r>
          </a:p>
          <a:p>
            <a:pPr marL="173038" indent="-173038">
              <a:spcBef>
                <a:spcPts val="300"/>
              </a:spcBef>
              <a:spcAft>
                <a:spcPts val="300"/>
              </a:spcAft>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250,000 wicks</a:t>
            </a:r>
          </a:p>
          <a:p>
            <a:pPr marL="173038" indent="-173038">
              <a:spcBef>
                <a:spcPts val="300"/>
              </a:spcBef>
              <a:spcAft>
                <a:spcPts val="300"/>
              </a:spcAft>
              <a:buFont typeface="Arial" pitchFamily="34" charset="0"/>
              <a:buChar char="•"/>
            </a:pPr>
            <a:r>
              <a:rPr lang="en-US" sz="1600" b="1" i="1" dirty="0" smtClean="0">
                <a:solidFill>
                  <a:srgbClr val="FFFF00"/>
                </a:solidFill>
                <a:effectLst>
                  <a:outerShdw blurRad="38100" dist="38100" dir="2700000" algn="tl">
                    <a:srgbClr val="000000">
                      <a:alpha val="43137"/>
                    </a:srgbClr>
                  </a:outerShdw>
                </a:effectLst>
              </a:rPr>
              <a:t>ECI</a:t>
            </a:r>
          </a:p>
        </p:txBody>
      </p:sp>
      <p:pic>
        <p:nvPicPr>
          <p:cNvPr id="2050" name="Picture 2" descr="\\mvd\mvn\TFHope\BATTLE CAPTAIN\maps\HSDRRS-blankbase.jpg"/>
          <p:cNvPicPr>
            <a:picLocks noChangeAspect="1" noChangeArrowheads="1"/>
          </p:cNvPicPr>
          <p:nvPr/>
        </p:nvPicPr>
        <p:blipFill>
          <a:blip r:embed="rId3" cstate="print"/>
          <a:srcRect l="1041" t="1120" r="757" b="1211"/>
          <a:stretch>
            <a:fillRect/>
          </a:stretch>
        </p:blipFill>
        <p:spPr bwMode="auto">
          <a:xfrm>
            <a:off x="6132668" y="1192162"/>
            <a:ext cx="2365065" cy="1522026"/>
          </a:xfrm>
          <a:prstGeom prst="rect">
            <a:avLst/>
          </a:prstGeom>
          <a:ln>
            <a:noFill/>
          </a:ln>
          <a:effectLst>
            <a:outerShdw blurRad="190500" algn="tl" rotWithShape="0">
              <a:srgbClr val="000000">
                <a:alpha val="70000"/>
              </a:srgbClr>
            </a:outerShdw>
          </a:effectLst>
        </p:spPr>
      </p:pic>
      <p:sp>
        <p:nvSpPr>
          <p:cNvPr id="7" name="Oval 6"/>
          <p:cNvSpPr/>
          <p:nvPr/>
        </p:nvSpPr>
        <p:spPr>
          <a:xfrm>
            <a:off x="8143789" y="1513538"/>
            <a:ext cx="91440" cy="89377"/>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6" name="TextBox 45"/>
          <p:cNvSpPr txBox="1"/>
          <p:nvPr/>
        </p:nvSpPr>
        <p:spPr>
          <a:xfrm>
            <a:off x="76201" y="0"/>
            <a:ext cx="5242420" cy="984885"/>
          </a:xfrm>
          <a:prstGeom prst="rect">
            <a:avLst/>
          </a:prstGeom>
          <a:noFill/>
        </p:spPr>
        <p:txBody>
          <a:bodyPr wrap="square">
            <a:spAutoFit/>
          </a:bodyPr>
          <a:lstStyle/>
          <a:p>
            <a:pPr algn="ctr">
              <a:defRPr/>
            </a:pPr>
            <a:r>
              <a:rPr lang="en-US" sz="2900" b="1" dirty="0" smtClean="0">
                <a:solidFill>
                  <a:srgbClr val="FFFFFF">
                    <a:lumMod val="95000"/>
                  </a:srgbClr>
                </a:solidFill>
                <a:effectLst>
                  <a:outerShdw blurRad="38100" dist="38100" dir="2700000" algn="tl">
                    <a:srgbClr val="000000">
                      <a:alpha val="43137"/>
                    </a:srgbClr>
                  </a:outerShdw>
                </a:effectLst>
              </a:rPr>
              <a:t>St</a:t>
            </a:r>
            <a:r>
              <a:rPr lang="en-US" sz="2900" b="1" dirty="0">
                <a:solidFill>
                  <a:srgbClr val="FFFFFF">
                    <a:lumMod val="95000"/>
                  </a:srgbClr>
                </a:solidFill>
                <a:effectLst>
                  <a:outerShdw blurRad="38100" dist="38100" dir="2700000" algn="tl">
                    <a:srgbClr val="000000">
                      <a:alpha val="43137"/>
                    </a:srgbClr>
                  </a:outerShdw>
                </a:effectLst>
              </a:rPr>
              <a:t>. Bernard Floodwall, </a:t>
            </a:r>
            <a:endParaRPr lang="en-US" sz="2900" b="1" dirty="0" smtClean="0">
              <a:solidFill>
                <a:srgbClr val="FFFFFF">
                  <a:lumMod val="95000"/>
                </a:srgbClr>
              </a:solidFill>
              <a:effectLst>
                <a:outerShdw blurRad="38100" dist="38100" dir="2700000" algn="tl">
                  <a:srgbClr val="000000">
                    <a:alpha val="43137"/>
                  </a:srgbClr>
                </a:outerShdw>
              </a:effectLst>
            </a:endParaRPr>
          </a:p>
          <a:p>
            <a:pPr algn="ctr">
              <a:defRPr/>
            </a:pPr>
            <a:r>
              <a:rPr lang="en-US" sz="2900" b="1" dirty="0" smtClean="0">
                <a:solidFill>
                  <a:srgbClr val="FFFFFF">
                    <a:lumMod val="95000"/>
                  </a:srgbClr>
                </a:solidFill>
                <a:effectLst>
                  <a:outerShdw blurRad="38100" dist="38100" dir="2700000" algn="tl">
                    <a:srgbClr val="000000">
                      <a:alpha val="43137"/>
                    </a:srgbClr>
                  </a:outerShdw>
                </a:effectLst>
              </a:rPr>
              <a:t>near </a:t>
            </a:r>
            <a:r>
              <a:rPr lang="en-US" sz="2900" b="1" dirty="0">
                <a:solidFill>
                  <a:srgbClr val="FFFFFF">
                    <a:lumMod val="95000"/>
                  </a:srgbClr>
                </a:solidFill>
                <a:effectLst>
                  <a:outerShdw blurRad="38100" dist="38100" dir="2700000" algn="tl">
                    <a:srgbClr val="000000">
                      <a:alpha val="43137"/>
                    </a:srgbClr>
                  </a:outerShdw>
                </a:effectLst>
              </a:rPr>
              <a:t>the IHNC </a:t>
            </a:r>
            <a:r>
              <a:rPr lang="en-US" sz="2900" b="1" dirty="0" smtClean="0">
                <a:solidFill>
                  <a:srgbClr val="FFFFFF">
                    <a:lumMod val="95000"/>
                  </a:srgbClr>
                </a:solidFill>
                <a:effectLst>
                  <a:outerShdw blurRad="38100" dist="38100" dir="2700000" algn="tl">
                    <a:srgbClr val="000000">
                      <a:alpha val="43137"/>
                    </a:srgbClr>
                  </a:outerShdw>
                </a:effectLst>
              </a:rPr>
              <a:t>Tie-In</a:t>
            </a:r>
            <a:endParaRPr lang="en-US" sz="2900" b="1" dirty="0">
              <a:solidFill>
                <a:srgbClr val="FFFFFF">
                  <a:lumMod val="95000"/>
                </a:srgbClr>
              </a:solidFill>
              <a:effectLst>
                <a:outerShdw blurRad="38100" dist="38100" dir="2700000" algn="tl">
                  <a:srgbClr val="000000">
                    <a:alpha val="43137"/>
                  </a:srgbClr>
                </a:outerShdw>
              </a:effectLst>
            </a:endParaRPr>
          </a:p>
        </p:txBody>
      </p:sp>
      <p:sp>
        <p:nvSpPr>
          <p:cNvPr id="223235" name="Rectangle 2">
            <a:hlinkClick r:id="rId3" tooltip="St. Bernard Parish - Lake Pontchartrain &amp; Vicinity 145 - Bayou Bienvenue to Bayou Dupre (JUNE 2010)"/>
          </p:cNvPr>
          <p:cNvSpPr>
            <a:spLocks noChangeArrowheads="1"/>
          </p:cNvSpPr>
          <p:nvPr/>
        </p:nvSpPr>
        <p:spPr bwMode="auto">
          <a:xfrm>
            <a:off x="0" y="0"/>
            <a:ext cx="9144000" cy="0"/>
          </a:xfrm>
          <a:prstGeom prst="rect">
            <a:avLst/>
          </a:prstGeom>
          <a:solidFill>
            <a:srgbClr val="FFFFFF"/>
          </a:solidFill>
          <a:ln w="9525">
            <a:noFill/>
            <a:miter lim="800000"/>
            <a:headEnd/>
            <a:tailEnd/>
          </a:ln>
        </p:spPr>
        <p:txBody>
          <a:bodyPr wrap="none" rIns="74589" bIns="15870" anchor="ctr">
            <a:spAutoFit/>
          </a:bodyPr>
          <a:lstStyle/>
          <a:p>
            <a:endParaRPr lang="en-US">
              <a:solidFill>
                <a:srgbClr val="000000"/>
              </a:solidFill>
            </a:endParaRPr>
          </a:p>
        </p:txBody>
      </p:sp>
      <p:sp>
        <p:nvSpPr>
          <p:cNvPr id="7" name="TextBox 6"/>
          <p:cNvSpPr txBox="1"/>
          <p:nvPr/>
        </p:nvSpPr>
        <p:spPr>
          <a:xfrm>
            <a:off x="7200551" y="347998"/>
            <a:ext cx="1750503" cy="523220"/>
          </a:xfrm>
          <a:prstGeom prst="rect">
            <a:avLst/>
          </a:prstGeom>
          <a:solidFill>
            <a:schemeClr val="bg1"/>
          </a:solidFill>
          <a:ln>
            <a:solidFill>
              <a:schemeClr val="tx1"/>
            </a:solidFill>
          </a:ln>
        </p:spPr>
        <p:txBody>
          <a:bodyPr wrap="square">
            <a:spAutoFit/>
          </a:bodyPr>
          <a:lstStyle/>
          <a:p>
            <a:pPr>
              <a:defRPr/>
            </a:pPr>
            <a:r>
              <a:rPr lang="en-US" sz="1400" b="1" dirty="0">
                <a:solidFill>
                  <a:srgbClr val="000000"/>
                </a:solidFill>
              </a:rPr>
              <a:t>Top of Floodwall: EL +32’</a:t>
            </a:r>
          </a:p>
        </p:txBody>
      </p:sp>
      <p:cxnSp>
        <p:nvCxnSpPr>
          <p:cNvPr id="223242" name="Straight Arrow Connector 20"/>
          <p:cNvCxnSpPr>
            <a:cxnSpLocks noChangeShapeType="1"/>
            <a:stCxn id="7" idx="1"/>
          </p:cNvCxnSpPr>
          <p:nvPr/>
        </p:nvCxnSpPr>
        <p:spPr bwMode="auto">
          <a:xfrm rot="10800000">
            <a:off x="6057551" y="347998"/>
            <a:ext cx="1143000" cy="261610"/>
          </a:xfrm>
          <a:prstGeom prst="straightConnector1">
            <a:avLst/>
          </a:prstGeom>
          <a:noFill/>
          <a:ln w="9525" algn="ctr">
            <a:noFill/>
            <a:round/>
            <a:headEnd/>
            <a:tailEnd type="arrow" w="med" len="med"/>
          </a:ln>
        </p:spPr>
      </p:cxnSp>
      <p:cxnSp>
        <p:nvCxnSpPr>
          <p:cNvPr id="223243" name="Straight Arrow Connector 22"/>
          <p:cNvCxnSpPr>
            <a:cxnSpLocks noChangeShapeType="1"/>
            <a:stCxn id="7" idx="1"/>
          </p:cNvCxnSpPr>
          <p:nvPr/>
        </p:nvCxnSpPr>
        <p:spPr bwMode="auto">
          <a:xfrm rot="10800000">
            <a:off x="6057551" y="576598"/>
            <a:ext cx="1143000" cy="33010"/>
          </a:xfrm>
          <a:prstGeom prst="straightConnector1">
            <a:avLst/>
          </a:prstGeom>
          <a:noFill/>
          <a:ln w="9525" algn="ctr">
            <a:noFill/>
            <a:round/>
            <a:headEnd/>
            <a:tailEnd type="arrow" w="med" len="med"/>
          </a:ln>
        </p:spPr>
      </p:cxnSp>
      <p:cxnSp>
        <p:nvCxnSpPr>
          <p:cNvPr id="25" name="Straight Arrow Connector 24"/>
          <p:cNvCxnSpPr>
            <a:stCxn id="7" idx="1"/>
          </p:cNvCxnSpPr>
          <p:nvPr/>
        </p:nvCxnSpPr>
        <p:spPr bwMode="auto">
          <a:xfrm rot="10800000" flipV="1">
            <a:off x="5494789" y="609608"/>
            <a:ext cx="1705762" cy="2788"/>
          </a:xfrm>
          <a:prstGeom prst="straightConnector1">
            <a:avLst/>
          </a:prstGeom>
          <a:ln w="34925">
            <a:solidFill>
              <a:schemeClr val="bg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223245" name="TextBox 28"/>
          <p:cNvSpPr txBox="1">
            <a:spLocks noChangeArrowheads="1"/>
          </p:cNvSpPr>
          <p:nvPr/>
        </p:nvSpPr>
        <p:spPr bwMode="auto">
          <a:xfrm>
            <a:off x="6997352" y="5492221"/>
            <a:ext cx="1819478" cy="523220"/>
          </a:xfrm>
          <a:prstGeom prst="rect">
            <a:avLst/>
          </a:prstGeom>
          <a:solidFill>
            <a:schemeClr val="bg1"/>
          </a:solidFill>
          <a:ln w="9525">
            <a:solidFill>
              <a:schemeClr val="tx1"/>
            </a:solidFill>
            <a:miter lim="800000"/>
            <a:headEnd/>
            <a:tailEnd/>
          </a:ln>
        </p:spPr>
        <p:txBody>
          <a:bodyPr wrap="square">
            <a:spAutoFit/>
          </a:bodyPr>
          <a:lstStyle/>
          <a:p>
            <a:r>
              <a:rPr lang="en-US" sz="1400" b="1" i="1" dirty="0" smtClean="0">
                <a:solidFill>
                  <a:srgbClr val="000000"/>
                </a:solidFill>
              </a:rPr>
              <a:t>100-yr Still Water Elevation*: EL </a:t>
            </a:r>
            <a:r>
              <a:rPr lang="en-US" sz="1400" b="1" i="1" dirty="0">
                <a:solidFill>
                  <a:srgbClr val="000000"/>
                </a:solidFill>
              </a:rPr>
              <a:t>+</a:t>
            </a:r>
            <a:r>
              <a:rPr lang="en-US" sz="1400" b="1" i="1" dirty="0" smtClean="0">
                <a:solidFill>
                  <a:srgbClr val="000000"/>
                </a:solidFill>
              </a:rPr>
              <a:t>18’</a:t>
            </a:r>
            <a:endParaRPr lang="en-US" sz="1400" b="1" i="1" dirty="0">
              <a:solidFill>
                <a:srgbClr val="000000"/>
              </a:solidFill>
            </a:endParaRPr>
          </a:p>
        </p:txBody>
      </p:sp>
      <p:cxnSp>
        <p:nvCxnSpPr>
          <p:cNvPr id="31" name="Straight Arrow Connector 30"/>
          <p:cNvCxnSpPr>
            <a:stCxn id="223245" idx="1"/>
          </p:cNvCxnSpPr>
          <p:nvPr/>
        </p:nvCxnSpPr>
        <p:spPr bwMode="auto">
          <a:xfrm rot="10800000" flipV="1">
            <a:off x="5442872" y="5753831"/>
            <a:ext cx="1554480" cy="3502"/>
          </a:xfrm>
          <a:prstGeom prst="straightConnector1">
            <a:avLst/>
          </a:prstGeom>
          <a:ln w="34925">
            <a:solidFill>
              <a:schemeClr val="bg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223247" name="TextBox 31"/>
          <p:cNvSpPr txBox="1">
            <a:spLocks noChangeArrowheads="1"/>
          </p:cNvSpPr>
          <p:nvPr/>
        </p:nvSpPr>
        <p:spPr bwMode="auto">
          <a:xfrm>
            <a:off x="6858000" y="4002291"/>
            <a:ext cx="2057400" cy="523220"/>
          </a:xfrm>
          <a:prstGeom prst="rect">
            <a:avLst/>
          </a:prstGeom>
          <a:solidFill>
            <a:schemeClr val="bg1"/>
          </a:solidFill>
          <a:ln w="9525">
            <a:solidFill>
              <a:schemeClr val="tx1"/>
            </a:solidFill>
            <a:miter lim="800000"/>
            <a:headEnd/>
            <a:tailEnd/>
          </a:ln>
        </p:spPr>
        <p:txBody>
          <a:bodyPr>
            <a:spAutoFit/>
          </a:bodyPr>
          <a:lstStyle/>
          <a:p>
            <a:r>
              <a:rPr lang="en-US" sz="1400" b="1" i="1" dirty="0" smtClean="0">
                <a:solidFill>
                  <a:srgbClr val="000000"/>
                </a:solidFill>
              </a:rPr>
              <a:t>500-yr Still Water Elevation*: EL </a:t>
            </a:r>
            <a:r>
              <a:rPr lang="en-US" sz="1400" b="1" i="1" dirty="0">
                <a:solidFill>
                  <a:srgbClr val="000000"/>
                </a:solidFill>
              </a:rPr>
              <a:t>+</a:t>
            </a:r>
            <a:r>
              <a:rPr lang="en-US" sz="1400" b="1" i="1" dirty="0" smtClean="0">
                <a:solidFill>
                  <a:srgbClr val="000000"/>
                </a:solidFill>
              </a:rPr>
              <a:t>22’</a:t>
            </a:r>
            <a:endParaRPr lang="en-US" sz="1400" b="1" i="1" dirty="0">
              <a:solidFill>
                <a:srgbClr val="000000"/>
              </a:solidFill>
            </a:endParaRPr>
          </a:p>
        </p:txBody>
      </p:sp>
      <p:cxnSp>
        <p:nvCxnSpPr>
          <p:cNvPr id="34" name="Straight Arrow Connector 33"/>
          <p:cNvCxnSpPr/>
          <p:nvPr/>
        </p:nvCxnSpPr>
        <p:spPr bwMode="auto">
          <a:xfrm>
            <a:off x="5393272" y="4279106"/>
            <a:ext cx="1600200" cy="1588"/>
          </a:xfrm>
          <a:prstGeom prst="straightConnector1">
            <a:avLst/>
          </a:prstGeom>
          <a:ln w="34925">
            <a:solidFill>
              <a:schemeClr val="bg1"/>
            </a:solidFill>
            <a:headEnd type="arrow" w="med" len="med"/>
            <a:tailEnd type="none"/>
          </a:ln>
        </p:spPr>
        <p:style>
          <a:lnRef idx="1">
            <a:schemeClr val="dk1"/>
          </a:lnRef>
          <a:fillRef idx="0">
            <a:schemeClr val="dk1"/>
          </a:fillRef>
          <a:effectRef idx="0">
            <a:schemeClr val="dk1"/>
          </a:effectRef>
          <a:fontRef idx="minor">
            <a:schemeClr val="tx1"/>
          </a:fontRef>
        </p:style>
      </p:cxnSp>
      <p:sp>
        <p:nvSpPr>
          <p:cNvPr id="223254" name="Slide Number Placeholder 21"/>
          <p:cNvSpPr>
            <a:spLocks noGrp="1"/>
          </p:cNvSpPr>
          <p:nvPr>
            <p:ph type="sldNum" sz="quarter" idx="10"/>
          </p:nvPr>
        </p:nvSpPr>
        <p:spPr>
          <a:noFill/>
        </p:spPr>
        <p:txBody>
          <a:bodyPr/>
          <a:lstStyle/>
          <a:p>
            <a:fld id="{D14060D7-5F9D-490E-9F35-705BE1608650}" type="slidenum">
              <a:rPr lang="en-US" b="1" smtClean="0">
                <a:solidFill>
                  <a:srgbClr val="FFFFFF"/>
                </a:solidFill>
              </a:rPr>
              <a:pPr/>
              <a:t>36</a:t>
            </a:fld>
            <a:endParaRPr lang="en-US" b="1" dirty="0" smtClean="0">
              <a:solidFill>
                <a:srgbClr val="FFFFFF"/>
              </a:solidFill>
            </a:endParaRPr>
          </a:p>
        </p:txBody>
      </p:sp>
      <p:sp>
        <p:nvSpPr>
          <p:cNvPr id="26" name="TextBox 38"/>
          <p:cNvSpPr txBox="1">
            <a:spLocks noChangeArrowheads="1"/>
          </p:cNvSpPr>
          <p:nvPr/>
        </p:nvSpPr>
        <p:spPr bwMode="auto">
          <a:xfrm>
            <a:off x="0" y="6138862"/>
            <a:ext cx="4800600" cy="338138"/>
          </a:xfrm>
          <a:prstGeom prst="rect">
            <a:avLst/>
          </a:prstGeom>
          <a:noFill/>
          <a:ln w="9525">
            <a:noFill/>
            <a:miter lim="800000"/>
            <a:headEnd/>
            <a:tailEnd/>
          </a:ln>
        </p:spPr>
        <p:txBody>
          <a:bodyPr>
            <a:spAutoFit/>
          </a:bodyPr>
          <a:lstStyle/>
          <a:p>
            <a:r>
              <a:rPr lang="en-US" sz="1600" b="1" i="1" dirty="0" smtClean="0">
                <a:solidFill>
                  <a:srgbClr val="F2F2F2"/>
                </a:solidFill>
              </a:rPr>
              <a:t> * Still </a:t>
            </a:r>
            <a:r>
              <a:rPr lang="en-US" sz="1600" b="1" i="1" dirty="0">
                <a:solidFill>
                  <a:srgbClr val="F2F2F2"/>
                </a:solidFill>
              </a:rPr>
              <a:t>water elevation does not include waves</a:t>
            </a:r>
          </a:p>
        </p:txBody>
      </p:sp>
      <p:sp>
        <p:nvSpPr>
          <p:cNvPr id="29" name="TextBox 28"/>
          <p:cNvSpPr txBox="1"/>
          <p:nvPr/>
        </p:nvSpPr>
        <p:spPr>
          <a:xfrm>
            <a:off x="0" y="6402288"/>
            <a:ext cx="4495800" cy="307777"/>
          </a:xfrm>
          <a:prstGeom prst="rect">
            <a:avLst/>
          </a:prstGeom>
          <a:noFill/>
        </p:spPr>
        <p:txBody>
          <a:bodyPr wrap="square" rtlCol="0">
            <a:spAutoFit/>
          </a:bodyPr>
          <a:lstStyle/>
          <a:p>
            <a:pPr algn="ctr"/>
            <a:r>
              <a:rPr lang="en-US" sz="1400" b="1" i="1" dirty="0" smtClean="0">
                <a:solidFill>
                  <a:srgbClr val="FFFF00"/>
                </a:solidFill>
                <a:effectLst>
                  <a:outerShdw blurRad="38100" dist="38100" dir="2700000" algn="tl">
                    <a:srgbClr val="000000">
                      <a:alpha val="43137"/>
                    </a:srgbClr>
                  </a:outerShdw>
                </a:effectLst>
              </a:rPr>
              <a:t>DESIGNED FOR A 100-YR STORM SURGE EVENT</a:t>
            </a:r>
            <a:endParaRPr lang="en-US" sz="1400" b="1" i="1" dirty="0">
              <a:solidFill>
                <a:srgbClr val="FFFF00"/>
              </a:solidFill>
              <a:effectLst>
                <a:outerShdw blurRad="38100" dist="38100" dir="2700000" algn="tl">
                  <a:srgbClr val="000000">
                    <a:alpha val="43137"/>
                  </a:srgbClr>
                </a:outerShdw>
              </a:effectLst>
            </a:endParaRPr>
          </a:p>
        </p:txBody>
      </p:sp>
      <p:cxnSp>
        <p:nvCxnSpPr>
          <p:cNvPr id="30" name="Straight Arrow Connector 29"/>
          <p:cNvCxnSpPr/>
          <p:nvPr/>
        </p:nvCxnSpPr>
        <p:spPr bwMode="auto">
          <a:xfrm>
            <a:off x="5384800" y="2913254"/>
            <a:ext cx="1600200" cy="1588"/>
          </a:xfrm>
          <a:prstGeom prst="straightConnector1">
            <a:avLst/>
          </a:prstGeom>
          <a:ln w="34925">
            <a:solidFill>
              <a:schemeClr val="bg1"/>
            </a:solidFill>
            <a:headEnd type="arrow" w="med" len="med"/>
            <a:tailEnd type="none"/>
          </a:ln>
        </p:spPr>
        <p:style>
          <a:lnRef idx="1">
            <a:schemeClr val="dk1"/>
          </a:lnRef>
          <a:fillRef idx="0">
            <a:schemeClr val="dk1"/>
          </a:fillRef>
          <a:effectRef idx="0">
            <a:schemeClr val="dk1"/>
          </a:effectRef>
          <a:fontRef idx="minor">
            <a:schemeClr val="tx1"/>
          </a:fontRef>
        </p:style>
      </p:cxnSp>
      <p:sp>
        <p:nvSpPr>
          <p:cNvPr id="28" name="TextBox 31"/>
          <p:cNvSpPr txBox="1">
            <a:spLocks noChangeArrowheads="1"/>
          </p:cNvSpPr>
          <p:nvPr/>
        </p:nvSpPr>
        <p:spPr bwMode="auto">
          <a:xfrm>
            <a:off x="6866467" y="2654227"/>
            <a:ext cx="2057400" cy="523220"/>
          </a:xfrm>
          <a:prstGeom prst="rect">
            <a:avLst/>
          </a:prstGeom>
          <a:solidFill>
            <a:schemeClr val="bg1"/>
          </a:solidFill>
          <a:ln w="9525">
            <a:solidFill>
              <a:schemeClr val="tx1"/>
            </a:solidFill>
            <a:miter lim="800000"/>
            <a:headEnd/>
            <a:tailEnd/>
          </a:ln>
        </p:spPr>
        <p:txBody>
          <a:bodyPr>
            <a:spAutoFit/>
          </a:bodyPr>
          <a:lstStyle/>
          <a:p>
            <a:r>
              <a:rPr lang="en-US" sz="1400" b="1" i="1" dirty="0" smtClean="0">
                <a:solidFill>
                  <a:srgbClr val="000000"/>
                </a:solidFill>
              </a:rPr>
              <a:t>Katrina Storm Surge: EL +25’</a:t>
            </a:r>
            <a:endParaRPr lang="en-US" sz="1400" b="1" i="1"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 Bernard Floodwall</a:t>
            </a:r>
            <a:endParaRPr lang="en-US" dirty="0"/>
          </a:p>
        </p:txBody>
      </p:sp>
      <p:sp>
        <p:nvSpPr>
          <p:cNvPr id="203778" name="Slide Number Placeholder 3"/>
          <p:cNvSpPr>
            <a:spLocks noGrp="1"/>
          </p:cNvSpPr>
          <p:nvPr>
            <p:ph type="sldNum" sz="quarter" idx="10"/>
          </p:nvPr>
        </p:nvSpPr>
        <p:spPr>
          <a:noFill/>
        </p:spPr>
        <p:txBody>
          <a:bodyPr/>
          <a:lstStyle/>
          <a:p>
            <a:fld id="{193C47BB-6860-429F-BB52-C92E51EAE0B5}" type="slidenum">
              <a:rPr lang="en-US" b="1" smtClean="0">
                <a:solidFill>
                  <a:srgbClr val="000000"/>
                </a:solidFill>
              </a:rPr>
              <a:pPr/>
              <a:t>37</a:t>
            </a:fld>
            <a:endParaRPr lang="en-US" b="1" dirty="0" smtClean="0">
              <a:solidFill>
                <a:srgbClr val="000000"/>
              </a:solidFill>
            </a:endParaRPr>
          </a:p>
        </p:txBody>
      </p:sp>
      <p:pic>
        <p:nvPicPr>
          <p:cNvPr id="2050" name="Picture 2" descr="\\mvd\mvn\HPO\Staff\Public Affairs\Pictures\Flyover Pics\11-06 (10 JUN 2011) HPO HELO FLIGHT\LPV148\IMG_1585.JPG"/>
          <p:cNvPicPr>
            <a:picLocks noChangeAspect="1" noChangeArrowheads="1"/>
          </p:cNvPicPr>
          <p:nvPr/>
        </p:nvPicPr>
        <p:blipFill>
          <a:blip r:embed="rId2" cstate="print"/>
          <a:srcRect t="13288"/>
          <a:stretch>
            <a:fillRect/>
          </a:stretch>
        </p:blipFill>
        <p:spPr bwMode="auto">
          <a:xfrm>
            <a:off x="419915" y="1065403"/>
            <a:ext cx="8308530" cy="5403376"/>
          </a:xfrm>
          <a:prstGeom prst="rect">
            <a:avLst/>
          </a:prstGeom>
          <a:ln>
            <a:noFill/>
          </a:ln>
          <a:effectLst>
            <a:outerShdw blurRad="190500" algn="tl" rotWithShape="0">
              <a:srgbClr val="000000">
                <a:alpha val="70000"/>
              </a:srgbClr>
            </a:outerShdw>
          </a:effectLst>
        </p:spPr>
      </p:pic>
      <p:sp>
        <p:nvSpPr>
          <p:cNvPr id="5" name="TextBox 4"/>
          <p:cNvSpPr txBox="1"/>
          <p:nvPr/>
        </p:nvSpPr>
        <p:spPr>
          <a:xfrm>
            <a:off x="4969057" y="4979001"/>
            <a:ext cx="3896636" cy="1477328"/>
          </a:xfrm>
          <a:prstGeom prst="rect">
            <a:avLst/>
          </a:prstGeom>
          <a:noFill/>
        </p:spPr>
        <p:txBody>
          <a:bodyPr wrap="square" rtlCol="0">
            <a:spAutoFit/>
          </a:bodyPr>
          <a:lstStyle/>
          <a:p>
            <a:pPr marL="171450" indent="-171450">
              <a:buFont typeface="Arial" pitchFamily="34" charset="0"/>
              <a:buChar char="•"/>
            </a:pPr>
            <a:r>
              <a:rPr lang="en-US" b="1" dirty="0" smtClean="0">
                <a:solidFill>
                  <a:srgbClr val="FFFF00"/>
                </a:solidFill>
              </a:rPr>
              <a:t>3 contracts</a:t>
            </a:r>
          </a:p>
          <a:p>
            <a:pPr marL="171450" indent="-171450">
              <a:buFont typeface="Arial" pitchFamily="34" charset="0"/>
              <a:buChar char="•"/>
            </a:pPr>
            <a:r>
              <a:rPr lang="en-US" b="1" dirty="0" smtClean="0">
                <a:solidFill>
                  <a:srgbClr val="FFFF00"/>
                </a:solidFill>
              </a:rPr>
              <a:t>~$1 B</a:t>
            </a:r>
          </a:p>
          <a:p>
            <a:pPr marL="171450" indent="-171450">
              <a:buFont typeface="Arial" pitchFamily="34" charset="0"/>
              <a:buChar char="•"/>
            </a:pPr>
            <a:r>
              <a:rPr lang="en-US" b="1" dirty="0" smtClean="0">
                <a:solidFill>
                  <a:srgbClr val="FFFF00"/>
                </a:solidFill>
              </a:rPr>
              <a:t>23 miles (2 mi completed per month at peak of construction)</a:t>
            </a:r>
          </a:p>
          <a:p>
            <a:pPr marL="171450" indent="-171450">
              <a:buFont typeface="Arial" pitchFamily="34" charset="0"/>
              <a:buChar char="•"/>
            </a:pPr>
            <a:r>
              <a:rPr lang="en-US" b="1" dirty="0" smtClean="0">
                <a:solidFill>
                  <a:srgbClr val="FFFF00"/>
                </a:solidFill>
              </a:rPr>
              <a:t>ECI</a:t>
            </a:r>
            <a:endParaRPr lang="en-US" b="1" dirty="0">
              <a:solidFill>
                <a:srgbClr val="FFFF00"/>
              </a:solidFill>
            </a:endParaRPr>
          </a:p>
        </p:txBody>
      </p:sp>
      <p:pic>
        <p:nvPicPr>
          <p:cNvPr id="7" name="Picture 2" descr="\\mvd\mvn\TFHope\BATTLE CAPTAIN\maps\HSDRRS-blankbase.jpg"/>
          <p:cNvPicPr>
            <a:picLocks noChangeAspect="1" noChangeArrowheads="1"/>
          </p:cNvPicPr>
          <p:nvPr/>
        </p:nvPicPr>
        <p:blipFill>
          <a:blip r:embed="rId3" cstate="print"/>
          <a:srcRect l="1041" t="1120" r="757" b="1211"/>
          <a:stretch>
            <a:fillRect/>
          </a:stretch>
        </p:blipFill>
        <p:spPr bwMode="auto">
          <a:xfrm>
            <a:off x="5541402" y="1164660"/>
            <a:ext cx="3086959" cy="1986597"/>
          </a:xfrm>
          <a:prstGeom prst="rect">
            <a:avLst/>
          </a:prstGeom>
          <a:ln>
            <a:noFill/>
          </a:ln>
          <a:effectLst>
            <a:outerShdw blurRad="190500" algn="tl" rotWithShape="0">
              <a:srgbClr val="000000">
                <a:alpha val="70000"/>
              </a:srgbClr>
            </a:outerShdw>
          </a:effectLst>
        </p:spPr>
      </p:pic>
      <p:sp>
        <p:nvSpPr>
          <p:cNvPr id="9" name="Freeform 8"/>
          <p:cNvSpPr/>
          <p:nvPr/>
        </p:nvSpPr>
        <p:spPr>
          <a:xfrm>
            <a:off x="7899991" y="1996263"/>
            <a:ext cx="699090" cy="733646"/>
          </a:xfrm>
          <a:custGeom>
            <a:avLst/>
            <a:gdLst>
              <a:gd name="connsiteX0" fmla="*/ 0 w 699090"/>
              <a:gd name="connsiteY0" fmla="*/ 0 h 733646"/>
              <a:gd name="connsiteX1" fmla="*/ 457200 w 699090"/>
              <a:gd name="connsiteY1" fmla="*/ 406695 h 733646"/>
              <a:gd name="connsiteX2" fmla="*/ 699090 w 699090"/>
              <a:gd name="connsiteY2" fmla="*/ 536944 h 733646"/>
              <a:gd name="connsiteX3" fmla="*/ 624662 w 699090"/>
              <a:gd name="connsiteY3" fmla="*/ 707065 h 733646"/>
              <a:gd name="connsiteX4" fmla="*/ 584790 w 699090"/>
              <a:gd name="connsiteY4" fmla="*/ 720356 h 733646"/>
              <a:gd name="connsiteX5" fmla="*/ 47846 w 699090"/>
              <a:gd name="connsiteY5" fmla="*/ 733646 h 733646"/>
              <a:gd name="connsiteX6" fmla="*/ 37214 w 699090"/>
              <a:gd name="connsiteY6" fmla="*/ 704407 h 733646"/>
              <a:gd name="connsiteX7" fmla="*/ 18607 w 699090"/>
              <a:gd name="connsiteY7" fmla="*/ 709723 h 733646"/>
              <a:gd name="connsiteX8" fmla="*/ 10632 w 699090"/>
              <a:gd name="connsiteY8" fmla="*/ 688458 h 73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090" h="733646">
                <a:moveTo>
                  <a:pt x="0" y="0"/>
                </a:moveTo>
                <a:lnTo>
                  <a:pt x="457200" y="406695"/>
                </a:lnTo>
                <a:lnTo>
                  <a:pt x="699090" y="536944"/>
                </a:lnTo>
                <a:lnTo>
                  <a:pt x="624662" y="707065"/>
                </a:lnTo>
                <a:lnTo>
                  <a:pt x="584790" y="720356"/>
                </a:lnTo>
                <a:lnTo>
                  <a:pt x="47846" y="733646"/>
                </a:lnTo>
                <a:lnTo>
                  <a:pt x="37214" y="704407"/>
                </a:lnTo>
                <a:lnTo>
                  <a:pt x="18607" y="709723"/>
                </a:lnTo>
                <a:lnTo>
                  <a:pt x="10632" y="688458"/>
                </a:lnTo>
              </a:path>
            </a:pathLst>
          </a:cu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A989B28E-537A-43DD-A6AB-05E67581AF7F}" type="slidenum">
              <a:rPr lang="en-US" smtClean="0">
                <a:solidFill>
                  <a:srgbClr val="000000"/>
                </a:solidFill>
              </a:rPr>
              <a:pPr/>
              <a:t>38</a:t>
            </a:fld>
            <a:endParaRPr lang="en-US">
              <a:solidFill>
                <a:srgbClr val="000000"/>
              </a:solidFill>
            </a:endParaRPr>
          </a:p>
        </p:txBody>
      </p:sp>
      <p:pic>
        <p:nvPicPr>
          <p:cNvPr id="1026" name="Picture 2" descr="C:\Documents and Settings\b2tfhews\Desktop\IMG_1418.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sp>
        <p:nvSpPr>
          <p:cNvPr id="5" name="TextBox 4"/>
          <p:cNvSpPr txBox="1"/>
          <p:nvPr/>
        </p:nvSpPr>
        <p:spPr>
          <a:xfrm>
            <a:off x="0" y="6273225"/>
            <a:ext cx="9144000" cy="492443"/>
          </a:xfrm>
          <a:prstGeom prst="rect">
            <a:avLst/>
          </a:prstGeom>
          <a:noFill/>
        </p:spPr>
        <p:txBody>
          <a:bodyPr wrap="square">
            <a:spAutoFit/>
          </a:bodyPr>
          <a:lstStyle/>
          <a:p>
            <a:pPr algn="ctr">
              <a:defRPr/>
            </a:pPr>
            <a:r>
              <a:rPr lang="en-US" sz="2600" b="1" dirty="0" smtClean="0">
                <a:solidFill>
                  <a:srgbClr val="FFFFFF"/>
                </a:solidFill>
                <a:effectLst>
                  <a:outerShdw blurRad="38100" dist="38100" dir="2700000" algn="tl">
                    <a:srgbClr val="000000">
                      <a:alpha val="43137"/>
                    </a:srgbClr>
                  </a:outerShdw>
                </a:effectLst>
              </a:rPr>
              <a:t>St. Bernard Floodwall Construction – Southern Reach</a:t>
            </a:r>
            <a:endParaRPr lang="en-US" sz="2600" b="1" dirty="0">
              <a:solidFill>
                <a:srgbClr val="FFFFFF"/>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373"/>
            <a:ext cx="8229600" cy="814387"/>
          </a:xfrm>
        </p:spPr>
        <p:txBody>
          <a:bodyPr/>
          <a:lstStyle/>
          <a:p>
            <a:r>
              <a:rPr lang="en-US" dirty="0" smtClean="0">
                <a:solidFill>
                  <a:schemeClr val="tx1"/>
                </a:solidFill>
              </a:rPr>
              <a:t>HSDRRS Remaining Work</a:t>
            </a:r>
            <a:endParaRPr lang="en-US" dirty="0">
              <a:solidFill>
                <a:schemeClr val="tx1"/>
              </a:solidFill>
            </a:endParaRPr>
          </a:p>
        </p:txBody>
      </p:sp>
      <p:pic>
        <p:nvPicPr>
          <p:cNvPr id="6" name="Picture 2" descr="C:\Documents and Settings\b2tfhews\Desktop\Picture1.jpg"/>
          <p:cNvPicPr>
            <a:picLocks noChangeAspect="1" noChangeArrowheads="1"/>
          </p:cNvPicPr>
          <p:nvPr/>
        </p:nvPicPr>
        <p:blipFill>
          <a:blip r:embed="rId2" cstate="print"/>
          <a:srcRect l="28737" t="24479" r="421" b="597"/>
          <a:stretch>
            <a:fillRect/>
          </a:stretch>
        </p:blipFill>
        <p:spPr bwMode="auto">
          <a:xfrm>
            <a:off x="152400" y="3937956"/>
            <a:ext cx="2846442" cy="2256638"/>
          </a:xfrm>
          <a:prstGeom prst="rect">
            <a:avLst/>
          </a:prstGeom>
          <a:ln>
            <a:noFill/>
          </a:ln>
          <a:effectLst>
            <a:outerShdw blurRad="190500" algn="tl" rotWithShape="0">
              <a:srgbClr val="000000">
                <a:alpha val="70000"/>
              </a:srgbClr>
            </a:outerShdw>
          </a:effectLst>
        </p:spPr>
      </p:pic>
      <p:sp>
        <p:nvSpPr>
          <p:cNvPr id="7" name="TextBox 6"/>
          <p:cNvSpPr txBox="1"/>
          <p:nvPr/>
        </p:nvSpPr>
        <p:spPr>
          <a:xfrm>
            <a:off x="247563" y="6153348"/>
            <a:ext cx="2695662" cy="369332"/>
          </a:xfrm>
          <a:prstGeom prst="rect">
            <a:avLst/>
          </a:prstGeom>
          <a:noFill/>
        </p:spPr>
        <p:txBody>
          <a:bodyPr wrap="square" rtlCol="0">
            <a:spAutoFit/>
          </a:bodyPr>
          <a:lstStyle/>
          <a:p>
            <a:pPr algn="ctr"/>
            <a:r>
              <a:rPr lang="en-US" b="1" i="1" dirty="0" smtClean="0">
                <a:solidFill>
                  <a:srgbClr val="0000FF"/>
                </a:solidFill>
                <a:latin typeface="Tahoma" pitchFamily="34" charset="0"/>
                <a:cs typeface="Tahoma" pitchFamily="34" charset="0"/>
              </a:rPr>
              <a:t>Armoring</a:t>
            </a:r>
            <a:endParaRPr lang="en-US" b="1" i="1" dirty="0">
              <a:solidFill>
                <a:srgbClr val="0000FF"/>
              </a:solidFill>
              <a:latin typeface="Tahoma" pitchFamily="34" charset="0"/>
              <a:cs typeface="Tahoma" pitchFamily="34" charset="0"/>
            </a:endParaRPr>
          </a:p>
        </p:txBody>
      </p:sp>
      <p:sp>
        <p:nvSpPr>
          <p:cNvPr id="9" name="TextBox 8"/>
          <p:cNvSpPr txBox="1"/>
          <p:nvPr/>
        </p:nvSpPr>
        <p:spPr>
          <a:xfrm>
            <a:off x="5947794" y="6154746"/>
            <a:ext cx="2986481" cy="646331"/>
          </a:xfrm>
          <a:prstGeom prst="rect">
            <a:avLst/>
          </a:prstGeom>
          <a:noFill/>
        </p:spPr>
        <p:txBody>
          <a:bodyPr wrap="square" rtlCol="0">
            <a:spAutoFit/>
          </a:bodyPr>
          <a:lstStyle/>
          <a:p>
            <a:pPr algn="ctr"/>
            <a:r>
              <a:rPr lang="en-US" b="1" i="1" dirty="0">
                <a:solidFill>
                  <a:srgbClr val="0000FF"/>
                </a:solidFill>
                <a:latin typeface="Tahoma" pitchFamily="34" charset="0"/>
                <a:cs typeface="Tahoma" pitchFamily="34" charset="0"/>
              </a:rPr>
              <a:t>New Orleans to Venice / Non-Federal Levees</a:t>
            </a:r>
          </a:p>
        </p:txBody>
      </p:sp>
      <p:pic>
        <p:nvPicPr>
          <p:cNvPr id="116738" name="Picture 2" descr="C:\Documents and Settings\b2tfhews\Desktop\NOVfundingstatus-06apr2011.2.jpg"/>
          <p:cNvPicPr>
            <a:picLocks noChangeAspect="1" noChangeArrowheads="1"/>
          </p:cNvPicPr>
          <p:nvPr/>
        </p:nvPicPr>
        <p:blipFill>
          <a:blip r:embed="rId3" cstate="print"/>
          <a:srcRect l="816" t="1177" r="772" b="912"/>
          <a:stretch>
            <a:fillRect/>
          </a:stretch>
        </p:blipFill>
        <p:spPr bwMode="auto">
          <a:xfrm>
            <a:off x="5943600" y="3937956"/>
            <a:ext cx="3019606" cy="2238244"/>
          </a:xfrm>
          <a:prstGeom prst="rect">
            <a:avLst/>
          </a:prstGeom>
          <a:ln>
            <a:noFill/>
          </a:ln>
          <a:effectLst>
            <a:outerShdw blurRad="190500" algn="tl" rotWithShape="0">
              <a:srgbClr val="000000">
                <a:alpha val="70000"/>
              </a:srgbClr>
            </a:outerShdw>
          </a:effectLst>
        </p:spPr>
      </p:pic>
      <p:pic>
        <p:nvPicPr>
          <p:cNvPr id="2054" name="Picture 6" descr="C:\Documents and Settings\b2tfhews\Desktop\Photos\coast1.bmp"/>
          <p:cNvPicPr>
            <a:picLocks noChangeAspect="1" noChangeArrowheads="1"/>
          </p:cNvPicPr>
          <p:nvPr/>
        </p:nvPicPr>
        <p:blipFill>
          <a:blip r:embed="rId4" cstate="print"/>
          <a:srcRect l="14692" t="3864" r="16311" b="4519"/>
          <a:stretch>
            <a:fillRect/>
          </a:stretch>
        </p:blipFill>
        <p:spPr bwMode="auto">
          <a:xfrm>
            <a:off x="3196943" y="3947833"/>
            <a:ext cx="2577157" cy="2241376"/>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3361194" y="6154555"/>
            <a:ext cx="2286000" cy="646331"/>
          </a:xfrm>
          <a:prstGeom prst="rect">
            <a:avLst/>
          </a:prstGeom>
          <a:noFill/>
        </p:spPr>
        <p:txBody>
          <a:bodyPr wrap="square" rtlCol="0">
            <a:spAutoFit/>
          </a:bodyPr>
          <a:lstStyle/>
          <a:p>
            <a:pPr algn="ctr"/>
            <a:r>
              <a:rPr lang="en-US" b="1" i="1" dirty="0">
                <a:solidFill>
                  <a:srgbClr val="0000FF"/>
                </a:solidFill>
                <a:latin typeface="Tahoma" pitchFamily="34" charset="0"/>
                <a:cs typeface="Tahoma" pitchFamily="34" charset="0"/>
              </a:rPr>
              <a:t>Environmental Mitigation</a:t>
            </a:r>
          </a:p>
        </p:txBody>
      </p:sp>
      <p:sp>
        <p:nvSpPr>
          <p:cNvPr id="18" name="TextBox 17"/>
          <p:cNvSpPr txBox="1"/>
          <p:nvPr/>
        </p:nvSpPr>
        <p:spPr>
          <a:xfrm>
            <a:off x="6301649" y="3950145"/>
            <a:ext cx="2632750" cy="400110"/>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~$1.35 B</a:t>
            </a:r>
          </a:p>
        </p:txBody>
      </p:sp>
      <p:sp>
        <p:nvSpPr>
          <p:cNvPr id="21" name="TextBox 20"/>
          <p:cNvSpPr txBox="1"/>
          <p:nvPr/>
        </p:nvSpPr>
        <p:spPr>
          <a:xfrm>
            <a:off x="3459297" y="3969035"/>
            <a:ext cx="2269638" cy="400110"/>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$280 M</a:t>
            </a:r>
          </a:p>
        </p:txBody>
      </p:sp>
      <p:sp>
        <p:nvSpPr>
          <p:cNvPr id="23" name="TextBox 22"/>
          <p:cNvSpPr txBox="1"/>
          <p:nvPr/>
        </p:nvSpPr>
        <p:spPr>
          <a:xfrm>
            <a:off x="705080" y="3949395"/>
            <a:ext cx="2267217" cy="400110"/>
          </a:xfrm>
          <a:prstGeom prst="rect">
            <a:avLst/>
          </a:prstGeom>
          <a:noFill/>
        </p:spPr>
        <p:txBody>
          <a:bodyPr wrap="square" rtlCol="0">
            <a:spAutoFit/>
          </a:bodyPr>
          <a:lstStyle/>
          <a:p>
            <a:pPr algn="r"/>
            <a:r>
              <a:rPr lang="en-US" sz="2000" b="1" i="1" dirty="0" smtClean="0">
                <a:ln>
                  <a:solidFill>
                    <a:srgbClr val="000000"/>
                  </a:solidFill>
                </a:ln>
                <a:solidFill>
                  <a:srgbClr val="FFFF00"/>
                </a:solidFill>
                <a:cs typeface="Arial" pitchFamily="34" charset="0"/>
              </a:rPr>
              <a:t>$414 M</a:t>
            </a:r>
          </a:p>
        </p:txBody>
      </p:sp>
      <p:pic>
        <p:nvPicPr>
          <p:cNvPr id="24" name="Picture 2" descr="C:\Users\B2TFHEWS\Desktop\17thStreet_hires_01.jpg"/>
          <p:cNvPicPr>
            <a:picLocks noChangeAspect="1" noChangeArrowheads="1"/>
          </p:cNvPicPr>
          <p:nvPr/>
        </p:nvPicPr>
        <p:blipFill>
          <a:blip r:embed="rId5" cstate="print"/>
          <a:srcRect l="31215"/>
          <a:stretch>
            <a:fillRect/>
          </a:stretch>
        </p:blipFill>
        <p:spPr bwMode="auto">
          <a:xfrm>
            <a:off x="3186449" y="1039324"/>
            <a:ext cx="2611396" cy="2135513"/>
          </a:xfrm>
          <a:prstGeom prst="rect">
            <a:avLst/>
          </a:prstGeom>
          <a:ln>
            <a:noFill/>
          </a:ln>
          <a:effectLst>
            <a:outerShdw blurRad="190500" algn="tl" rotWithShape="0">
              <a:srgbClr val="000000">
                <a:alpha val="70000"/>
              </a:srgbClr>
            </a:outerShdw>
          </a:effectLst>
        </p:spPr>
      </p:pic>
      <p:pic>
        <p:nvPicPr>
          <p:cNvPr id="25" name="Picture 3" descr="\\mvd\mvn\HPO\Staff\Public Affairs\Pictures\Flyover Pics\11-06 (10 JUN 2011) HPO HELO FLIGHT\MRL\IMG_1523.JPG"/>
          <p:cNvPicPr>
            <a:picLocks noChangeAspect="1" noChangeArrowheads="1"/>
          </p:cNvPicPr>
          <p:nvPr/>
        </p:nvPicPr>
        <p:blipFill>
          <a:blip r:embed="rId6" cstate="print"/>
          <a:srcRect t="5174"/>
          <a:stretch>
            <a:fillRect/>
          </a:stretch>
        </p:blipFill>
        <p:spPr bwMode="auto">
          <a:xfrm>
            <a:off x="5992435" y="1042356"/>
            <a:ext cx="2974527" cy="2115480"/>
          </a:xfrm>
          <a:prstGeom prst="rect">
            <a:avLst/>
          </a:prstGeom>
          <a:ln>
            <a:noFill/>
          </a:ln>
          <a:effectLst>
            <a:outerShdw blurRad="190500" algn="tl" rotWithShape="0">
              <a:srgbClr val="000000">
                <a:alpha val="70000"/>
              </a:srgbClr>
            </a:outerShdw>
          </a:effectLst>
        </p:spPr>
      </p:pic>
      <p:sp>
        <p:nvSpPr>
          <p:cNvPr id="26" name="TextBox 25"/>
          <p:cNvSpPr txBox="1"/>
          <p:nvPr/>
        </p:nvSpPr>
        <p:spPr>
          <a:xfrm>
            <a:off x="114300" y="3149218"/>
            <a:ext cx="2971800" cy="338554"/>
          </a:xfrm>
          <a:prstGeom prst="rect">
            <a:avLst/>
          </a:prstGeom>
          <a:noFill/>
        </p:spPr>
        <p:txBody>
          <a:bodyPr wrap="square" rtlCol="0">
            <a:spAutoFit/>
          </a:bodyPr>
          <a:lstStyle/>
          <a:p>
            <a:pPr algn="ctr"/>
            <a:r>
              <a:rPr lang="en-US" sz="1600" b="1" i="1" dirty="0">
                <a:solidFill>
                  <a:srgbClr val="0000FF"/>
                </a:solidFill>
                <a:latin typeface="Tahoma" pitchFamily="34" charset="0"/>
                <a:cs typeface="Tahoma" pitchFamily="34" charset="0"/>
              </a:rPr>
              <a:t>SELA Interior Drainage</a:t>
            </a:r>
          </a:p>
        </p:txBody>
      </p:sp>
      <p:sp>
        <p:nvSpPr>
          <p:cNvPr id="27" name="TextBox 26"/>
          <p:cNvSpPr txBox="1"/>
          <p:nvPr/>
        </p:nvSpPr>
        <p:spPr>
          <a:xfrm>
            <a:off x="5958455" y="3150616"/>
            <a:ext cx="3011648" cy="584775"/>
          </a:xfrm>
          <a:prstGeom prst="rect">
            <a:avLst/>
          </a:prstGeom>
          <a:noFill/>
        </p:spPr>
        <p:txBody>
          <a:bodyPr wrap="square" rtlCol="0">
            <a:spAutoFit/>
          </a:bodyPr>
          <a:lstStyle/>
          <a:p>
            <a:pPr algn="ctr"/>
            <a:r>
              <a:rPr lang="en-US" sz="1600" b="1" i="1" dirty="0">
                <a:solidFill>
                  <a:srgbClr val="0000FF"/>
                </a:solidFill>
                <a:latin typeface="Tahoma" pitchFamily="34" charset="0"/>
                <a:cs typeface="Tahoma" pitchFamily="34" charset="0"/>
              </a:rPr>
              <a:t>Mississippi River / HSDRRS Co-located Levees</a:t>
            </a:r>
          </a:p>
        </p:txBody>
      </p:sp>
      <p:pic>
        <p:nvPicPr>
          <p:cNvPr id="28" name="Picture 2" descr="SELA_TwoMileCanal_Phase1_complete2"/>
          <p:cNvPicPr>
            <a:picLocks noChangeAspect="1" noChangeArrowheads="1"/>
          </p:cNvPicPr>
          <p:nvPr/>
        </p:nvPicPr>
        <p:blipFill>
          <a:blip r:embed="rId7" cstate="print"/>
          <a:srcRect l="11328" t="13991" r="12845"/>
          <a:stretch>
            <a:fillRect/>
          </a:stretch>
        </p:blipFill>
        <p:spPr bwMode="auto">
          <a:xfrm>
            <a:off x="171450" y="1030995"/>
            <a:ext cx="2819400" cy="2126928"/>
          </a:xfrm>
          <a:prstGeom prst="rect">
            <a:avLst/>
          </a:prstGeom>
          <a:ln>
            <a:noFill/>
          </a:ln>
          <a:effectLst>
            <a:outerShdw blurRad="190500" algn="tl" rotWithShape="0">
              <a:srgbClr val="000000">
                <a:alpha val="70000"/>
              </a:srgbClr>
            </a:outerShdw>
          </a:effectLst>
        </p:spPr>
      </p:pic>
      <p:sp>
        <p:nvSpPr>
          <p:cNvPr id="29" name="TextBox 28"/>
          <p:cNvSpPr txBox="1"/>
          <p:nvPr/>
        </p:nvSpPr>
        <p:spPr>
          <a:xfrm>
            <a:off x="3206429" y="3157569"/>
            <a:ext cx="2533737" cy="584775"/>
          </a:xfrm>
          <a:prstGeom prst="rect">
            <a:avLst/>
          </a:prstGeom>
          <a:noFill/>
        </p:spPr>
        <p:txBody>
          <a:bodyPr wrap="square" rtlCol="0">
            <a:spAutoFit/>
          </a:bodyPr>
          <a:lstStyle/>
          <a:p>
            <a:pPr algn="ctr"/>
            <a:r>
              <a:rPr lang="en-US" sz="1600" b="1" i="1" dirty="0">
                <a:solidFill>
                  <a:srgbClr val="0000FF"/>
                </a:solidFill>
                <a:latin typeface="Tahoma" pitchFamily="34" charset="0"/>
                <a:cs typeface="Tahoma" pitchFamily="34" charset="0"/>
              </a:rPr>
              <a:t>Permanent </a:t>
            </a:r>
          </a:p>
          <a:p>
            <a:pPr algn="ctr"/>
            <a:r>
              <a:rPr lang="en-US" sz="1600" b="1" i="1" dirty="0">
                <a:solidFill>
                  <a:srgbClr val="0000FF"/>
                </a:solidFill>
                <a:latin typeface="Tahoma" pitchFamily="34" charset="0"/>
                <a:cs typeface="Tahoma" pitchFamily="34" charset="0"/>
              </a:rPr>
              <a:t>Pump Stations</a:t>
            </a:r>
          </a:p>
        </p:txBody>
      </p:sp>
      <p:sp>
        <p:nvSpPr>
          <p:cNvPr id="30" name="TextBox 29"/>
          <p:cNvSpPr txBox="1"/>
          <p:nvPr/>
        </p:nvSpPr>
        <p:spPr>
          <a:xfrm>
            <a:off x="3544448" y="1039057"/>
            <a:ext cx="2256777" cy="400110"/>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~$850 M</a:t>
            </a:r>
          </a:p>
        </p:txBody>
      </p:sp>
      <p:sp>
        <p:nvSpPr>
          <p:cNvPr id="31" name="TextBox 30"/>
          <p:cNvSpPr txBox="1"/>
          <p:nvPr/>
        </p:nvSpPr>
        <p:spPr>
          <a:xfrm>
            <a:off x="558878" y="1060735"/>
            <a:ext cx="2398592" cy="400110"/>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~$1.4 B</a:t>
            </a:r>
          </a:p>
        </p:txBody>
      </p:sp>
      <p:sp>
        <p:nvSpPr>
          <p:cNvPr id="32" name="TextBox 31"/>
          <p:cNvSpPr txBox="1"/>
          <p:nvPr/>
        </p:nvSpPr>
        <p:spPr>
          <a:xfrm>
            <a:off x="6541036" y="1066753"/>
            <a:ext cx="2392189" cy="400110"/>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$380 M</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1006475" y="261938"/>
            <a:ext cx="3355975" cy="684212"/>
          </a:xfrm>
        </p:spPr>
        <p:txBody>
          <a:bodyPr/>
          <a:lstStyle/>
          <a:p>
            <a:pPr eaLnBrk="1" hangingPunct="1">
              <a:defRPr/>
            </a:pPr>
            <a:r>
              <a:rPr lang="en-US" sz="2800">
                <a:solidFill>
                  <a:schemeClr val="tx1"/>
                </a:solidFill>
              </a:rPr>
              <a:t>Hurricane Katrina</a:t>
            </a:r>
            <a:br>
              <a:rPr lang="en-US" sz="2800">
                <a:solidFill>
                  <a:schemeClr val="tx1"/>
                </a:solidFill>
              </a:rPr>
            </a:br>
            <a:r>
              <a:rPr lang="en-US" sz="1400">
                <a:solidFill>
                  <a:schemeClr val="tx1"/>
                </a:solidFill>
              </a:rPr>
              <a:t>Aug 29, 2005</a:t>
            </a:r>
          </a:p>
        </p:txBody>
      </p:sp>
      <p:sp>
        <p:nvSpPr>
          <p:cNvPr id="25604" name="Rectangle 3"/>
          <p:cNvSpPr>
            <a:spLocks noGrp="1" noChangeArrowheads="1"/>
          </p:cNvSpPr>
          <p:nvPr>
            <p:ph sz="half" idx="1"/>
          </p:nvPr>
        </p:nvSpPr>
        <p:spPr>
          <a:xfrm>
            <a:off x="377825" y="4262438"/>
            <a:ext cx="4038600" cy="1924050"/>
          </a:xfrm>
        </p:spPr>
        <p:txBody>
          <a:bodyPr>
            <a:spAutoFit/>
          </a:bodyPr>
          <a:lstStyle/>
          <a:p>
            <a:pPr marL="233363" indent="-233363" eaLnBrk="1" hangingPunct="1">
              <a:spcBef>
                <a:spcPct val="40000"/>
              </a:spcBef>
            </a:pPr>
            <a:r>
              <a:rPr lang="en-US" sz="1400" b="1" smtClean="0"/>
              <a:t>One of America’s largest natural disasters</a:t>
            </a:r>
          </a:p>
          <a:p>
            <a:pPr marL="233363" indent="-233363" eaLnBrk="1" hangingPunct="1">
              <a:spcBef>
                <a:spcPct val="40000"/>
              </a:spcBef>
            </a:pPr>
            <a:r>
              <a:rPr lang="en-US" sz="1400" b="1" smtClean="0"/>
              <a:t>Cat 5 less than 12 hrs before landfall</a:t>
            </a:r>
          </a:p>
          <a:p>
            <a:pPr marL="233363" indent="-233363" eaLnBrk="1" hangingPunct="1">
              <a:spcBef>
                <a:spcPct val="40000"/>
              </a:spcBef>
            </a:pPr>
            <a:r>
              <a:rPr lang="en-US" sz="1400" b="1" smtClean="0"/>
              <a:t>127 MPH wind at Louisiana landfall</a:t>
            </a:r>
          </a:p>
          <a:p>
            <a:pPr marL="233363" indent="-233363" eaLnBrk="1" hangingPunct="1">
              <a:spcBef>
                <a:spcPct val="40000"/>
              </a:spcBef>
            </a:pPr>
            <a:r>
              <a:rPr lang="en-US" sz="1400" b="1" smtClean="0"/>
              <a:t>Maximum surge of 28 to 30 feet along Mississippi coast</a:t>
            </a:r>
          </a:p>
          <a:p>
            <a:pPr marL="233363" indent="-233363" eaLnBrk="1" hangingPunct="1">
              <a:spcBef>
                <a:spcPct val="40000"/>
              </a:spcBef>
            </a:pPr>
            <a:r>
              <a:rPr lang="en-US" sz="1400" b="1" smtClean="0"/>
              <a:t>80 percent of the city of New Orleans flooded</a:t>
            </a:r>
          </a:p>
        </p:txBody>
      </p:sp>
      <p:sp>
        <p:nvSpPr>
          <p:cNvPr id="25605" name="Rectangle 4"/>
          <p:cNvSpPr>
            <a:spLocks noGrp="1" noChangeArrowheads="1"/>
          </p:cNvSpPr>
          <p:nvPr>
            <p:ph sz="half" idx="2"/>
          </p:nvPr>
        </p:nvSpPr>
        <p:spPr>
          <a:xfrm>
            <a:off x="4719638" y="4262438"/>
            <a:ext cx="4038600" cy="1309687"/>
          </a:xfrm>
        </p:spPr>
        <p:txBody>
          <a:bodyPr>
            <a:spAutoFit/>
          </a:bodyPr>
          <a:lstStyle/>
          <a:p>
            <a:pPr marL="233363" indent="-233363" eaLnBrk="1" hangingPunct="1">
              <a:spcBef>
                <a:spcPct val="40000"/>
              </a:spcBef>
            </a:pPr>
            <a:r>
              <a:rPr lang="en-US" sz="1400" b="1" smtClean="0"/>
              <a:t>Cat 4 less than 12 hrs before landfall</a:t>
            </a:r>
          </a:p>
          <a:p>
            <a:pPr marL="233363" indent="-233363" eaLnBrk="1" hangingPunct="1">
              <a:spcBef>
                <a:spcPct val="40000"/>
              </a:spcBef>
            </a:pPr>
            <a:r>
              <a:rPr lang="en-US" sz="1400" b="1" smtClean="0"/>
              <a:t>175 MPH max sustained winds in Gulf of Mexico</a:t>
            </a:r>
          </a:p>
          <a:p>
            <a:pPr marL="233363" indent="-233363" eaLnBrk="1" hangingPunct="1">
              <a:spcBef>
                <a:spcPct val="40000"/>
              </a:spcBef>
            </a:pPr>
            <a:r>
              <a:rPr lang="en-US" sz="1400" b="1" smtClean="0"/>
              <a:t>120 MPH max sustained winds at landfall</a:t>
            </a:r>
          </a:p>
          <a:p>
            <a:pPr marL="233363" indent="-233363" eaLnBrk="1" hangingPunct="1">
              <a:spcBef>
                <a:spcPct val="40000"/>
              </a:spcBef>
            </a:pPr>
            <a:r>
              <a:rPr lang="en-US" sz="1400" b="1" smtClean="0"/>
              <a:t>Cat 3 strength at landfall</a:t>
            </a:r>
          </a:p>
        </p:txBody>
      </p:sp>
      <p:sp>
        <p:nvSpPr>
          <p:cNvPr id="25602" name="Slide Number Placeholder 4"/>
          <p:cNvSpPr>
            <a:spLocks noGrp="1"/>
          </p:cNvSpPr>
          <p:nvPr>
            <p:ph type="sldNum" sz="quarter" idx="10"/>
          </p:nvPr>
        </p:nvSpPr>
        <p:spPr>
          <a:noFill/>
        </p:spPr>
        <p:txBody>
          <a:bodyPr/>
          <a:lstStyle/>
          <a:p>
            <a:fld id="{87B554C5-C118-46A8-A32B-C6877503A43B}" type="slidenum">
              <a:rPr lang="en-US" b="1" smtClean="0">
                <a:solidFill>
                  <a:srgbClr val="000000"/>
                </a:solidFill>
              </a:rPr>
              <a:pPr/>
              <a:t>4</a:t>
            </a:fld>
            <a:endParaRPr lang="en-US" b="1" dirty="0" smtClean="0">
              <a:solidFill>
                <a:srgbClr val="000000"/>
              </a:solidFill>
            </a:endParaRPr>
          </a:p>
        </p:txBody>
      </p:sp>
      <p:pic>
        <p:nvPicPr>
          <p:cNvPr id="25606" name="Picture 5" descr="KATRINA-track"/>
          <p:cNvPicPr>
            <a:picLocks noChangeAspect="1" noChangeArrowheads="1"/>
          </p:cNvPicPr>
          <p:nvPr/>
        </p:nvPicPr>
        <p:blipFill>
          <a:blip r:embed="rId2" cstate="print"/>
          <a:srcRect/>
          <a:stretch>
            <a:fillRect/>
          </a:stretch>
        </p:blipFill>
        <p:spPr bwMode="auto">
          <a:xfrm>
            <a:off x="406400" y="1127125"/>
            <a:ext cx="3986213" cy="2987675"/>
          </a:xfrm>
          <a:prstGeom prst="rect">
            <a:avLst/>
          </a:prstGeom>
          <a:noFill/>
          <a:ln w="9525">
            <a:solidFill>
              <a:schemeClr val="tx1"/>
            </a:solidFill>
            <a:miter lim="800000"/>
            <a:headEnd/>
            <a:tailEnd/>
          </a:ln>
        </p:spPr>
      </p:pic>
      <p:pic>
        <p:nvPicPr>
          <p:cNvPr id="25607" name="Picture 6" descr="RITA-track"/>
          <p:cNvPicPr>
            <a:picLocks noChangeAspect="1" noChangeArrowheads="1"/>
          </p:cNvPicPr>
          <p:nvPr/>
        </p:nvPicPr>
        <p:blipFill>
          <a:blip r:embed="rId3" cstate="print"/>
          <a:srcRect/>
          <a:stretch>
            <a:fillRect/>
          </a:stretch>
        </p:blipFill>
        <p:spPr bwMode="auto">
          <a:xfrm>
            <a:off x="4748213" y="1128713"/>
            <a:ext cx="3981450" cy="2986087"/>
          </a:xfrm>
          <a:prstGeom prst="rect">
            <a:avLst/>
          </a:prstGeom>
          <a:noFill/>
          <a:ln w="9525">
            <a:solidFill>
              <a:schemeClr val="tx1"/>
            </a:solidFill>
            <a:miter lim="800000"/>
            <a:headEnd/>
            <a:tailEnd/>
          </a:ln>
        </p:spPr>
      </p:pic>
      <p:sp>
        <p:nvSpPr>
          <p:cNvPr id="712711" name="Rectangle 7"/>
          <p:cNvSpPr>
            <a:spLocks noChangeArrowheads="1"/>
          </p:cNvSpPr>
          <p:nvPr/>
        </p:nvSpPr>
        <p:spPr bwMode="auto">
          <a:xfrm>
            <a:off x="4754563" y="233363"/>
            <a:ext cx="4075112" cy="735012"/>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2800" b="1">
                <a:solidFill>
                  <a:srgbClr val="000000"/>
                </a:solidFill>
                <a:effectLst>
                  <a:outerShdw blurRad="38100" dist="38100" dir="2700000" algn="tl">
                    <a:srgbClr val="C0C0C0"/>
                  </a:outerShdw>
                </a:effectLst>
              </a:rPr>
              <a:t>Hurricane Rita</a:t>
            </a:r>
            <a:br>
              <a:rPr lang="en-US" sz="2800" b="1">
                <a:solidFill>
                  <a:srgbClr val="000000"/>
                </a:solidFill>
                <a:effectLst>
                  <a:outerShdw blurRad="38100" dist="38100" dir="2700000" algn="tl">
                    <a:srgbClr val="C0C0C0"/>
                  </a:outerShdw>
                </a:effectLst>
              </a:rPr>
            </a:br>
            <a:r>
              <a:rPr lang="en-US" sz="1400" b="1">
                <a:solidFill>
                  <a:srgbClr val="000000"/>
                </a:solidFill>
                <a:effectLst>
                  <a:outerShdw blurRad="38100" dist="38100" dir="2700000" algn="tl">
                    <a:srgbClr val="C0C0C0"/>
                  </a:outerShdw>
                </a:effectLst>
              </a:rPr>
              <a:t>Sep 24, 2005</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PV-Bonnabel Fldgts  10-29-07  #2237"/>
          <p:cNvPicPr>
            <a:picLocks noChangeAspect="1" noChangeArrowheads="1"/>
          </p:cNvPicPr>
          <p:nvPr/>
        </p:nvPicPr>
        <p:blipFill>
          <a:blip r:embed="rId3" cstate="print"/>
          <a:srcRect/>
          <a:stretch>
            <a:fillRect/>
          </a:stretch>
        </p:blipFill>
        <p:spPr bwMode="auto">
          <a:xfrm>
            <a:off x="2438400" y="962025"/>
            <a:ext cx="5205413" cy="3475037"/>
          </a:xfrm>
          <a:prstGeom prst="rect">
            <a:avLst/>
          </a:prstGeom>
          <a:noFill/>
          <a:ln w="9525">
            <a:solidFill>
              <a:schemeClr val="tx1"/>
            </a:solidFill>
            <a:miter lim="800000"/>
            <a:headEnd/>
            <a:tailEnd/>
          </a:ln>
        </p:spPr>
      </p:pic>
      <p:pic>
        <p:nvPicPr>
          <p:cNvPr id="38915" name="Picture 3" descr="DSC_2901 - LPV110 -CSX RR Floodgate  10-29-07"/>
          <p:cNvPicPr>
            <a:picLocks noChangeAspect="1" noChangeArrowheads="1"/>
          </p:cNvPicPr>
          <p:nvPr/>
        </p:nvPicPr>
        <p:blipFill>
          <a:blip r:embed="rId4" cstate="print"/>
          <a:srcRect/>
          <a:stretch>
            <a:fillRect/>
          </a:stretch>
        </p:blipFill>
        <p:spPr bwMode="auto">
          <a:xfrm>
            <a:off x="5997378" y="2181225"/>
            <a:ext cx="3146622" cy="4648200"/>
          </a:xfrm>
          <a:prstGeom prst="rect">
            <a:avLst/>
          </a:prstGeom>
          <a:noFill/>
          <a:ln w="9525">
            <a:solidFill>
              <a:schemeClr val="tx1"/>
            </a:solidFill>
            <a:miter lim="800000"/>
            <a:headEnd/>
            <a:tailEnd/>
          </a:ln>
        </p:spPr>
      </p:pic>
      <p:sp>
        <p:nvSpPr>
          <p:cNvPr id="18436" name="Text Box 4"/>
          <p:cNvSpPr txBox="1">
            <a:spLocks noChangeArrowheads="1"/>
          </p:cNvSpPr>
          <p:nvPr/>
        </p:nvSpPr>
        <p:spPr bwMode="auto">
          <a:xfrm>
            <a:off x="2743200" y="163513"/>
            <a:ext cx="6400800" cy="584775"/>
          </a:xfrm>
          <a:prstGeom prst="rect">
            <a:avLst/>
          </a:prstGeom>
          <a:noFill/>
          <a:ln w="9525">
            <a:noFill/>
            <a:miter lim="800000"/>
            <a:headEnd/>
            <a:tailEnd/>
          </a:ln>
          <a:effectLst/>
        </p:spPr>
        <p:txBody>
          <a:bodyPr wrap="square">
            <a:spAutoFit/>
          </a:bodyPr>
          <a:lstStyle/>
          <a:p>
            <a:pPr algn="ctr">
              <a:spcBef>
                <a:spcPct val="50000"/>
              </a:spcBef>
              <a:defRPr/>
            </a:pPr>
            <a:r>
              <a:rPr lang="en-US" sz="3200" b="1" dirty="0" smtClean="0">
                <a:solidFill>
                  <a:srgbClr val="000000"/>
                </a:solidFill>
                <a:effectLst>
                  <a:outerShdw blurRad="38100" dist="38100" dir="2700000" algn="tl">
                    <a:srgbClr val="C0C0C0"/>
                  </a:outerShdw>
                </a:effectLst>
                <a:ea typeface="Times New Roman" pitchFamily="18" charset="0"/>
                <a:cs typeface="JNDFIM+Arial" charset="0"/>
              </a:rPr>
              <a:t>Transition Armoring</a:t>
            </a:r>
            <a:endParaRPr lang="en-US" sz="3200" b="1" dirty="0">
              <a:solidFill>
                <a:srgbClr val="000000"/>
              </a:solidFill>
              <a:effectLst>
                <a:outerShdw blurRad="38100" dist="38100" dir="2700000" algn="tl">
                  <a:srgbClr val="C0C0C0"/>
                </a:outerShdw>
              </a:effectLst>
              <a:ea typeface="Times New Roman" pitchFamily="18" charset="0"/>
              <a:cs typeface="JNDFIM+Arial" charset="0"/>
            </a:endParaRPr>
          </a:p>
        </p:txBody>
      </p:sp>
      <p:pic>
        <p:nvPicPr>
          <p:cNvPr id="38919" name="Picture 7" descr="Bayou Dupre -Vu to GIWW  10-29-07  #3053"/>
          <p:cNvPicPr>
            <a:picLocks noChangeAspect="1" noChangeArrowheads="1"/>
          </p:cNvPicPr>
          <p:nvPr/>
        </p:nvPicPr>
        <p:blipFill>
          <a:blip r:embed="rId5" cstate="print"/>
          <a:srcRect/>
          <a:stretch>
            <a:fillRect/>
          </a:stretch>
        </p:blipFill>
        <p:spPr bwMode="auto">
          <a:xfrm>
            <a:off x="0" y="9525"/>
            <a:ext cx="2713038" cy="4068763"/>
          </a:xfrm>
          <a:prstGeom prst="rect">
            <a:avLst/>
          </a:prstGeom>
          <a:noFill/>
          <a:ln w="9525">
            <a:solidFill>
              <a:schemeClr val="tx1"/>
            </a:solidFill>
            <a:miter lim="800000"/>
            <a:headEnd/>
            <a:tailEnd/>
          </a:ln>
        </p:spPr>
      </p:pic>
      <p:sp>
        <p:nvSpPr>
          <p:cNvPr id="38920" name="Rectangle 8"/>
          <p:cNvSpPr>
            <a:spLocks noChangeArrowheads="1"/>
          </p:cNvSpPr>
          <p:nvPr/>
        </p:nvSpPr>
        <p:spPr bwMode="auto">
          <a:xfrm>
            <a:off x="0" y="17374"/>
            <a:ext cx="2703513" cy="1200329"/>
          </a:xfrm>
          <a:prstGeom prst="rect">
            <a:avLst/>
          </a:prstGeom>
          <a:noFill/>
          <a:ln w="9525">
            <a:noFill/>
            <a:miter lim="800000"/>
            <a:headEnd/>
            <a:tailEnd/>
          </a:ln>
        </p:spPr>
        <p:txBody>
          <a:bodyPr anchor="ctr">
            <a:spAutoFit/>
          </a:bodyPr>
          <a:lstStyle/>
          <a:p>
            <a:pPr algn="ctr" eaLnBrk="0" hangingPunct="0"/>
            <a:r>
              <a:rPr lang="en-US" sz="2400" b="1" dirty="0">
                <a:solidFill>
                  <a:srgbClr val="FFFF00"/>
                </a:solidFill>
                <a:effectLst>
                  <a:outerShdw blurRad="38100" dist="38100" dir="2700000" algn="tl">
                    <a:srgbClr val="000000">
                      <a:alpha val="43137"/>
                    </a:srgbClr>
                  </a:outerShdw>
                </a:effectLst>
                <a:ea typeface="Times New Roman" pitchFamily="18" charset="0"/>
                <a:cs typeface="JNDFIM+Arial"/>
              </a:rPr>
              <a:t>Armoring at </a:t>
            </a:r>
          </a:p>
          <a:p>
            <a:pPr algn="ctr" eaLnBrk="0" hangingPunct="0"/>
            <a:r>
              <a:rPr lang="en-US" sz="2400" b="1" dirty="0">
                <a:solidFill>
                  <a:srgbClr val="FFFF00"/>
                </a:solidFill>
                <a:effectLst>
                  <a:outerShdw blurRad="38100" dist="38100" dir="2700000" algn="tl">
                    <a:srgbClr val="000000">
                      <a:alpha val="43137"/>
                    </a:srgbClr>
                  </a:outerShdw>
                </a:effectLst>
                <a:ea typeface="Times New Roman" pitchFamily="18" charset="0"/>
                <a:cs typeface="JNDFIM+Arial"/>
              </a:rPr>
              <a:t>Control Structure</a:t>
            </a:r>
            <a:r>
              <a:rPr lang="en-US" dirty="0">
                <a:solidFill>
                  <a:srgbClr val="000000"/>
                </a:solidFill>
                <a:effectLst>
                  <a:outerShdw blurRad="38100" dist="38100" dir="2700000" algn="tl">
                    <a:srgbClr val="000000">
                      <a:alpha val="43137"/>
                    </a:srgbClr>
                  </a:outerShdw>
                </a:effectLst>
                <a:ea typeface="Times New Roman" pitchFamily="18" charset="0"/>
                <a:cs typeface="JNDFIM+Arial"/>
              </a:rPr>
              <a:t> </a:t>
            </a:r>
          </a:p>
        </p:txBody>
      </p:sp>
      <p:sp>
        <p:nvSpPr>
          <p:cNvPr id="38921" name="Rectangle 9"/>
          <p:cNvSpPr>
            <a:spLocks noChangeArrowheads="1"/>
          </p:cNvSpPr>
          <p:nvPr/>
        </p:nvSpPr>
        <p:spPr bwMode="auto">
          <a:xfrm>
            <a:off x="6013566" y="2196634"/>
            <a:ext cx="3130434" cy="830997"/>
          </a:xfrm>
          <a:prstGeom prst="rect">
            <a:avLst/>
          </a:prstGeom>
          <a:noFill/>
          <a:ln w="9525">
            <a:noFill/>
            <a:miter lim="800000"/>
            <a:headEnd/>
            <a:tailEnd/>
          </a:ln>
        </p:spPr>
        <p:txBody>
          <a:bodyPr wrap="square">
            <a:spAutoFit/>
          </a:bodyPr>
          <a:lstStyle/>
          <a:p>
            <a:pPr algn="ctr"/>
            <a:r>
              <a:rPr lang="en-US" sz="2400" b="1" dirty="0">
                <a:solidFill>
                  <a:srgbClr val="FFFF00"/>
                </a:solidFill>
                <a:effectLst>
                  <a:outerShdw blurRad="38100" dist="38100" dir="2700000" algn="tl">
                    <a:srgbClr val="000000">
                      <a:alpha val="43137"/>
                    </a:srgbClr>
                  </a:outerShdw>
                </a:effectLst>
              </a:rPr>
              <a:t>Armoring at </a:t>
            </a:r>
          </a:p>
          <a:p>
            <a:pPr algn="ctr"/>
            <a:r>
              <a:rPr lang="en-US" sz="2400" b="1" dirty="0">
                <a:solidFill>
                  <a:srgbClr val="FFFF00"/>
                </a:solidFill>
                <a:effectLst>
                  <a:outerShdw blurRad="38100" dist="38100" dir="2700000" algn="tl">
                    <a:srgbClr val="000000">
                      <a:alpha val="43137"/>
                    </a:srgbClr>
                  </a:outerShdw>
                </a:effectLst>
              </a:rPr>
              <a:t>Railroad Floodgate</a:t>
            </a:r>
          </a:p>
        </p:txBody>
      </p:sp>
      <p:sp>
        <p:nvSpPr>
          <p:cNvPr id="38922" name="Slide Number Placeholder 3"/>
          <p:cNvSpPr txBox="1">
            <a:spLocks noGrp="1"/>
          </p:cNvSpPr>
          <p:nvPr/>
        </p:nvSpPr>
        <p:spPr bwMode="auto">
          <a:xfrm>
            <a:off x="6934200" y="6629400"/>
            <a:ext cx="2133600" cy="457200"/>
          </a:xfrm>
          <a:prstGeom prst="rect">
            <a:avLst/>
          </a:prstGeom>
          <a:noFill/>
          <a:ln w="9525">
            <a:noFill/>
            <a:miter lim="800000"/>
            <a:headEnd/>
            <a:tailEnd/>
          </a:ln>
        </p:spPr>
        <p:txBody>
          <a:bodyPr/>
          <a:lstStyle/>
          <a:p>
            <a:pPr algn="r"/>
            <a:r>
              <a:rPr lang="en-US" sz="1000">
                <a:solidFill>
                  <a:srgbClr val="000000"/>
                </a:solidFill>
              </a:rPr>
              <a:t>Slide </a:t>
            </a:r>
            <a:fld id="{AF9CE3D8-85AB-4444-99E4-128DF95F467B}" type="slidenum">
              <a:rPr lang="en-US" sz="1000">
                <a:solidFill>
                  <a:srgbClr val="000000"/>
                </a:solidFill>
              </a:rPr>
              <a:pPr algn="r"/>
              <a:t>40</a:t>
            </a:fld>
            <a:endParaRPr lang="en-US" sz="1000">
              <a:solidFill>
                <a:srgbClr val="000000"/>
              </a:solidFill>
            </a:endParaRPr>
          </a:p>
        </p:txBody>
      </p:sp>
      <p:sp>
        <p:nvSpPr>
          <p:cNvPr id="38923" name="Rectangle 11"/>
          <p:cNvSpPr>
            <a:spLocks noChangeArrowheads="1"/>
          </p:cNvSpPr>
          <p:nvPr/>
        </p:nvSpPr>
        <p:spPr bwMode="auto">
          <a:xfrm>
            <a:off x="2667000" y="962025"/>
            <a:ext cx="2760662" cy="830997"/>
          </a:xfrm>
          <a:prstGeom prst="rect">
            <a:avLst/>
          </a:prstGeom>
          <a:noFill/>
          <a:ln w="9525">
            <a:noFill/>
            <a:miter lim="800000"/>
            <a:headEnd/>
            <a:tailEnd/>
          </a:ln>
        </p:spPr>
        <p:txBody>
          <a:bodyPr>
            <a:spAutoFit/>
          </a:bodyPr>
          <a:lstStyle/>
          <a:p>
            <a:pPr algn="ctr"/>
            <a:r>
              <a:rPr lang="en-US" sz="2400" b="1" dirty="0">
                <a:solidFill>
                  <a:srgbClr val="FFFF00"/>
                </a:solidFill>
                <a:effectLst>
                  <a:outerShdw blurRad="38100" dist="38100" dir="2700000" algn="tl">
                    <a:srgbClr val="000000">
                      <a:alpha val="43137"/>
                    </a:srgbClr>
                  </a:outerShdw>
                </a:effectLst>
              </a:rPr>
              <a:t>Armoring at </a:t>
            </a:r>
          </a:p>
          <a:p>
            <a:pPr algn="ctr"/>
            <a:r>
              <a:rPr lang="en-US" sz="2400" b="1" dirty="0">
                <a:solidFill>
                  <a:srgbClr val="FFFF00"/>
                </a:solidFill>
                <a:effectLst>
                  <a:outerShdw blurRad="38100" dist="38100" dir="2700000" algn="tl">
                    <a:srgbClr val="000000">
                      <a:alpha val="43137"/>
                    </a:srgbClr>
                  </a:outerShdw>
                </a:effectLst>
              </a:rPr>
              <a:t>Floodgates</a:t>
            </a:r>
          </a:p>
        </p:txBody>
      </p:sp>
      <p:pic>
        <p:nvPicPr>
          <p:cNvPr id="14" name="Picture 4" descr="IHNC East Wall (new T-wall Lower 9th) #1"/>
          <p:cNvPicPr>
            <a:picLocks noChangeAspect="1" noChangeArrowheads="1"/>
          </p:cNvPicPr>
          <p:nvPr/>
        </p:nvPicPr>
        <p:blipFill>
          <a:blip r:embed="rId6" cstate="print"/>
          <a:srcRect t="1653"/>
          <a:stretch>
            <a:fillRect/>
          </a:stretch>
        </p:blipFill>
        <p:spPr bwMode="auto">
          <a:xfrm>
            <a:off x="0" y="4010025"/>
            <a:ext cx="3810000" cy="2809923"/>
          </a:xfrm>
          <a:prstGeom prst="rect">
            <a:avLst/>
          </a:prstGeom>
          <a:noFill/>
          <a:ln w="9525">
            <a:solidFill>
              <a:schemeClr val="tx1"/>
            </a:solidFill>
            <a:miter lim="800000"/>
            <a:headEnd/>
            <a:tailEnd/>
          </a:ln>
        </p:spPr>
      </p:pic>
      <p:sp>
        <p:nvSpPr>
          <p:cNvPr id="15" name="Rectangle 12"/>
          <p:cNvSpPr>
            <a:spLocks noChangeArrowheads="1"/>
          </p:cNvSpPr>
          <p:nvPr/>
        </p:nvSpPr>
        <p:spPr bwMode="auto">
          <a:xfrm>
            <a:off x="0" y="4010025"/>
            <a:ext cx="3810000" cy="457200"/>
          </a:xfrm>
          <a:prstGeom prst="rect">
            <a:avLst/>
          </a:prstGeom>
          <a:noFill/>
          <a:ln w="6350">
            <a:noFill/>
            <a:miter lim="800000"/>
            <a:headEnd/>
            <a:tailEnd/>
          </a:ln>
          <a:effectLst/>
        </p:spPr>
        <p:txBody>
          <a:bodyPr wrap="none" tIns="0" bIns="0" anchor="ctr"/>
          <a:lstStyle/>
          <a:p>
            <a:pPr algn="ctr">
              <a:defRPr/>
            </a:pPr>
            <a:r>
              <a:rPr lang="en-US" b="1" dirty="0">
                <a:solidFill>
                  <a:srgbClr val="FFFF00"/>
                </a:solidFill>
                <a:effectLst>
                  <a:outerShdw blurRad="38100" dist="38100" dir="2700000" algn="tl">
                    <a:srgbClr val="000000">
                      <a:alpha val="43137"/>
                    </a:srgbClr>
                  </a:outerShdw>
                </a:effectLst>
              </a:rPr>
              <a:t>Armoring Behind I-Wall / T-Wall </a:t>
            </a:r>
          </a:p>
        </p:txBody>
      </p:sp>
      <p:pic>
        <p:nvPicPr>
          <p:cNvPr id="16" name="Picture 4" descr="IHNC Overtopping_gustav15"/>
          <p:cNvPicPr>
            <a:picLocks noChangeAspect="1" noChangeArrowheads="1"/>
          </p:cNvPicPr>
          <p:nvPr/>
        </p:nvPicPr>
        <p:blipFill>
          <a:blip r:embed="rId7" cstate="print"/>
          <a:srcRect/>
          <a:stretch>
            <a:fillRect/>
          </a:stretch>
        </p:blipFill>
        <p:spPr bwMode="auto">
          <a:xfrm>
            <a:off x="3810000" y="4000500"/>
            <a:ext cx="2190750" cy="2816548"/>
          </a:xfrm>
          <a:prstGeom prst="rect">
            <a:avLst/>
          </a:prstGeom>
          <a:noFill/>
          <a:ln w="9525">
            <a:solidFill>
              <a:schemeClr val="tx1"/>
            </a:solidFill>
            <a:miter lim="800000"/>
            <a:headEnd/>
            <a:tailEnd/>
          </a:ln>
        </p:spPr>
      </p:pic>
      <p:sp>
        <p:nvSpPr>
          <p:cNvPr id="18" name="Slide Number Placeholder 3"/>
          <p:cNvSpPr>
            <a:spLocks noGrp="1"/>
          </p:cNvSpPr>
          <p:nvPr>
            <p:ph type="sldNum" sz="quarter" idx="10"/>
          </p:nvPr>
        </p:nvSpPr>
        <p:spPr>
          <a:xfrm>
            <a:off x="3498850" y="6381750"/>
            <a:ext cx="2133600" cy="476250"/>
          </a:xfrm>
          <a:noFill/>
        </p:spPr>
        <p:txBody>
          <a:bodyPr anchor="ctr"/>
          <a:lstStyle/>
          <a:p>
            <a:pPr algn="ctr"/>
            <a:fld id="{0FEBCD02-E54A-4EB0-9C0F-46A8F562A6B7}" type="slidenum">
              <a:rPr lang="en-US" sz="1000" b="1" smtClean="0">
                <a:solidFill>
                  <a:srgbClr val="000000"/>
                </a:solidFill>
              </a:rPr>
              <a:pPr algn="ctr"/>
              <a:t>40</a:t>
            </a:fld>
            <a:endParaRPr lang="en-US" sz="1000" b="1" dirty="0" smtClean="0">
              <a:solidFill>
                <a:srgbClr val="000000"/>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Todd\Desktop\pics\fertilizer plots 8 11 11\plot 2 a 8 11 11.JPG"/>
          <p:cNvPicPr>
            <a:picLocks noChangeAspect="1" noChangeArrowheads="1"/>
          </p:cNvPicPr>
          <p:nvPr/>
        </p:nvPicPr>
        <p:blipFill>
          <a:blip r:embed="rId2" cstate="print"/>
          <a:srcRect b="2019"/>
          <a:stretch>
            <a:fillRect/>
          </a:stretch>
        </p:blipFill>
        <p:spPr bwMode="auto">
          <a:xfrm>
            <a:off x="4649540" y="3886200"/>
            <a:ext cx="3977640" cy="2335509"/>
          </a:xfrm>
          <a:prstGeom prst="rect">
            <a:avLst/>
          </a:prstGeom>
          <a:ln>
            <a:noFill/>
          </a:ln>
          <a:effectLst>
            <a:outerShdw blurRad="190500" algn="tl" rotWithShape="0">
              <a:srgbClr val="000000">
                <a:alpha val="70000"/>
              </a:srgbClr>
            </a:outerShdw>
          </a:effectLst>
        </p:spPr>
      </p:pic>
      <p:sp>
        <p:nvSpPr>
          <p:cNvPr id="4" name="Title 3"/>
          <p:cNvSpPr>
            <a:spLocks noGrp="1"/>
          </p:cNvSpPr>
          <p:nvPr>
            <p:ph type="title"/>
          </p:nvPr>
        </p:nvSpPr>
        <p:spPr/>
        <p:txBody>
          <a:bodyPr/>
          <a:lstStyle/>
          <a:p>
            <a:r>
              <a:rPr lang="en-US" dirty="0" smtClean="0"/>
              <a:t>Armoring</a:t>
            </a:r>
            <a:endParaRPr lang="en-US" dirty="0"/>
          </a:p>
        </p:txBody>
      </p:sp>
      <p:sp>
        <p:nvSpPr>
          <p:cNvPr id="3" name="Slide Number Placeholder 2"/>
          <p:cNvSpPr>
            <a:spLocks noGrp="1"/>
          </p:cNvSpPr>
          <p:nvPr>
            <p:ph type="sldNum" sz="quarter" idx="10"/>
          </p:nvPr>
        </p:nvSpPr>
        <p:spPr/>
        <p:txBody>
          <a:bodyPr/>
          <a:lstStyle/>
          <a:p>
            <a:fld id="{A989B28E-537A-43DD-A6AB-05E67581AF7F}" type="slidenum">
              <a:rPr lang="en-US" b="1" smtClean="0">
                <a:solidFill>
                  <a:srgbClr val="000000"/>
                </a:solidFill>
              </a:rPr>
              <a:pPr/>
              <a:t>41</a:t>
            </a:fld>
            <a:endParaRPr lang="en-US" b="1" dirty="0">
              <a:solidFill>
                <a:srgbClr val="000000"/>
              </a:solidFill>
            </a:endParaRPr>
          </a:p>
        </p:txBody>
      </p:sp>
      <p:pic>
        <p:nvPicPr>
          <p:cNvPr id="9" name="Picture 3" descr="C:\Documents and Settings\B2TFHGDA\Desktop\CSU\DSC00538.JPG"/>
          <p:cNvPicPr>
            <a:picLocks noChangeAspect="1" noChangeArrowheads="1"/>
          </p:cNvPicPr>
          <p:nvPr/>
        </p:nvPicPr>
        <p:blipFill>
          <a:blip r:embed="rId3" cstate="print"/>
          <a:srcRect/>
          <a:stretch>
            <a:fillRect/>
          </a:stretch>
        </p:blipFill>
        <p:spPr bwMode="auto">
          <a:xfrm>
            <a:off x="469784" y="1124824"/>
            <a:ext cx="3824856" cy="5099807"/>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729842" y="6216242"/>
            <a:ext cx="3288484" cy="369332"/>
          </a:xfrm>
          <a:prstGeom prst="rect">
            <a:avLst/>
          </a:prstGeom>
          <a:noFill/>
        </p:spPr>
        <p:txBody>
          <a:bodyPr wrap="square" rtlCol="0">
            <a:spAutoFit/>
          </a:bodyPr>
          <a:lstStyle/>
          <a:p>
            <a:pPr algn="ctr"/>
            <a:r>
              <a:rPr lang="en-US" b="1" i="1" dirty="0" smtClean="0">
                <a:solidFill>
                  <a:srgbClr val="0000CC"/>
                </a:solidFill>
                <a:latin typeface="Tahoma" pitchFamily="34" charset="0"/>
                <a:cs typeface="Tahoma" pitchFamily="34" charset="0"/>
              </a:rPr>
              <a:t>Wave Overtopping Testing</a:t>
            </a:r>
            <a:endParaRPr lang="en-US" b="1" i="1" dirty="0">
              <a:solidFill>
                <a:srgbClr val="0000CC"/>
              </a:solidFill>
              <a:latin typeface="Tahoma" pitchFamily="34" charset="0"/>
              <a:cs typeface="Tahoma" pitchFamily="34" charset="0"/>
            </a:endParaRPr>
          </a:p>
        </p:txBody>
      </p:sp>
      <p:pic>
        <p:nvPicPr>
          <p:cNvPr id="92162" name="Picture 2" descr="C:\Documents and Settings\b2tfhews\Desktop\Picture1.jpg"/>
          <p:cNvPicPr>
            <a:picLocks noChangeAspect="1" noChangeArrowheads="1"/>
          </p:cNvPicPr>
          <p:nvPr/>
        </p:nvPicPr>
        <p:blipFill>
          <a:blip r:embed="rId4" cstate="print"/>
          <a:srcRect l="656" t="24479" r="421" b="597"/>
          <a:stretch>
            <a:fillRect/>
          </a:stretch>
        </p:blipFill>
        <p:spPr bwMode="auto">
          <a:xfrm>
            <a:off x="4655890" y="1132514"/>
            <a:ext cx="3974761" cy="2256638"/>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5034793" y="6217640"/>
            <a:ext cx="3288484" cy="369332"/>
          </a:xfrm>
          <a:prstGeom prst="rect">
            <a:avLst/>
          </a:prstGeom>
          <a:noFill/>
        </p:spPr>
        <p:txBody>
          <a:bodyPr wrap="square" rtlCol="0">
            <a:spAutoFit/>
          </a:bodyPr>
          <a:lstStyle/>
          <a:p>
            <a:pPr algn="ctr"/>
            <a:r>
              <a:rPr lang="en-US" b="1" i="1" dirty="0" smtClean="0">
                <a:solidFill>
                  <a:srgbClr val="0000CC"/>
                </a:solidFill>
                <a:latin typeface="Tahoma" pitchFamily="34" charset="0"/>
                <a:cs typeface="Tahoma" pitchFamily="34" charset="0"/>
              </a:rPr>
              <a:t>Sod / Enhanced Grass</a:t>
            </a:r>
            <a:endParaRPr lang="en-US" b="1" i="1" dirty="0">
              <a:solidFill>
                <a:srgbClr val="0000CC"/>
              </a:solidFill>
              <a:latin typeface="Tahoma" pitchFamily="34" charset="0"/>
              <a:cs typeface="Tahoma" pitchFamily="34" charset="0"/>
            </a:endParaRPr>
          </a:p>
        </p:txBody>
      </p:sp>
      <p:sp>
        <p:nvSpPr>
          <p:cNvPr id="14" name="TextBox 13"/>
          <p:cNvSpPr txBox="1"/>
          <p:nvPr/>
        </p:nvSpPr>
        <p:spPr>
          <a:xfrm>
            <a:off x="4969079" y="3383559"/>
            <a:ext cx="3288484" cy="369332"/>
          </a:xfrm>
          <a:prstGeom prst="rect">
            <a:avLst/>
          </a:prstGeom>
          <a:noFill/>
        </p:spPr>
        <p:txBody>
          <a:bodyPr wrap="square" rtlCol="0">
            <a:spAutoFit/>
          </a:bodyPr>
          <a:lstStyle/>
          <a:p>
            <a:pPr algn="ctr"/>
            <a:r>
              <a:rPr lang="en-US" b="1" i="1" dirty="0" smtClean="0">
                <a:solidFill>
                  <a:srgbClr val="0000CC"/>
                </a:solidFill>
                <a:latin typeface="Tahoma" pitchFamily="34" charset="0"/>
                <a:cs typeface="Tahoma" pitchFamily="34" charset="0"/>
              </a:rPr>
              <a:t>Turf Reinforcement Mat</a:t>
            </a:r>
            <a:endParaRPr lang="en-US" b="1" i="1" dirty="0">
              <a:solidFill>
                <a:srgbClr val="0000CC"/>
              </a:solidFill>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902"/>
            <a:ext cx="9144000" cy="814387"/>
          </a:xfrm>
        </p:spPr>
        <p:txBody>
          <a:bodyPr/>
          <a:lstStyle/>
          <a:p>
            <a:r>
              <a:rPr lang="en-US" dirty="0" smtClean="0">
                <a:solidFill>
                  <a:schemeClr val="tx1"/>
                </a:solidFill>
              </a:rPr>
              <a:t>HSDRRS Environmental Mitigation</a:t>
            </a:r>
            <a:endParaRPr lang="en-US" dirty="0">
              <a:solidFill>
                <a:schemeClr val="tx1"/>
              </a:solidFill>
            </a:endParaRPr>
          </a:p>
        </p:txBody>
      </p:sp>
      <p:sp>
        <p:nvSpPr>
          <p:cNvPr id="3" name="Content Placeholder 2"/>
          <p:cNvSpPr>
            <a:spLocks noGrp="1"/>
          </p:cNvSpPr>
          <p:nvPr>
            <p:ph sz="half" idx="1"/>
          </p:nvPr>
        </p:nvSpPr>
        <p:spPr>
          <a:xfrm>
            <a:off x="457199" y="1163638"/>
            <a:ext cx="5650303" cy="2959788"/>
          </a:xfrm>
        </p:spPr>
        <p:txBody>
          <a:bodyPr/>
          <a:lstStyle/>
          <a:p>
            <a:pPr marL="228600" lvl="0" indent="-228600">
              <a:spcBef>
                <a:spcPts val="300"/>
              </a:spcBef>
              <a:spcAft>
                <a:spcPts val="300"/>
              </a:spcAft>
              <a:buNone/>
            </a:pPr>
            <a:r>
              <a:rPr lang="en-US" sz="1600" b="1" dirty="0" smtClean="0">
                <a:solidFill>
                  <a:srgbClr val="000000"/>
                </a:solidFill>
              </a:rPr>
              <a:t>Impacts (2,295 acres)</a:t>
            </a:r>
          </a:p>
          <a:p>
            <a:pPr marL="228600" indent="-228600">
              <a:spcBef>
                <a:spcPts val="300"/>
              </a:spcBef>
              <a:spcAft>
                <a:spcPts val="300"/>
              </a:spcAft>
            </a:pPr>
            <a:r>
              <a:rPr lang="en-US" sz="1400" dirty="0" smtClean="0">
                <a:solidFill>
                  <a:srgbClr val="000000"/>
                </a:solidFill>
              </a:rPr>
              <a:t>LPV – 1,179 acres</a:t>
            </a:r>
          </a:p>
          <a:p>
            <a:pPr marL="228600" indent="-228600">
              <a:spcBef>
                <a:spcPts val="300"/>
              </a:spcBef>
              <a:spcAft>
                <a:spcPts val="300"/>
              </a:spcAft>
            </a:pPr>
            <a:r>
              <a:rPr lang="en-US" sz="1400" dirty="0" smtClean="0">
                <a:solidFill>
                  <a:srgbClr val="000000"/>
                </a:solidFill>
              </a:rPr>
              <a:t>WBV – 1,116 acres</a:t>
            </a:r>
          </a:p>
          <a:p>
            <a:pPr marL="228600" lvl="0" indent="-228600">
              <a:spcBef>
                <a:spcPts val="300"/>
              </a:spcBef>
              <a:spcAft>
                <a:spcPts val="300"/>
              </a:spcAft>
              <a:buNone/>
            </a:pPr>
            <a:r>
              <a:rPr lang="en-US" sz="1600" b="1" dirty="0" smtClean="0">
                <a:solidFill>
                  <a:srgbClr val="000000"/>
                </a:solidFill>
              </a:rPr>
              <a:t>Current Plan</a:t>
            </a:r>
          </a:p>
          <a:p>
            <a:pPr marL="228600" indent="-228600" eaLnBrk="1" hangingPunct="1">
              <a:spcBef>
                <a:spcPts val="300"/>
              </a:spcBef>
              <a:spcAft>
                <a:spcPts val="300"/>
              </a:spcAft>
              <a:defRPr/>
            </a:pPr>
            <a:r>
              <a:rPr lang="en-US" sz="1400" dirty="0" smtClean="0"/>
              <a:t>3 Mitigation Bank projects</a:t>
            </a:r>
          </a:p>
          <a:p>
            <a:pPr marL="228600" indent="-228600" eaLnBrk="1" hangingPunct="1">
              <a:spcBef>
                <a:spcPts val="300"/>
              </a:spcBef>
              <a:spcAft>
                <a:spcPts val="300"/>
              </a:spcAft>
              <a:defRPr/>
            </a:pPr>
            <a:r>
              <a:rPr lang="en-US" sz="1400" kern="1200" dirty="0" smtClean="0"/>
              <a:t>10 Corps constructed projects</a:t>
            </a:r>
          </a:p>
          <a:p>
            <a:pPr marL="228600" indent="-228600" eaLnBrk="1" hangingPunct="1">
              <a:spcBef>
                <a:spcPts val="300"/>
              </a:spcBef>
              <a:spcAft>
                <a:spcPts val="300"/>
              </a:spcAft>
              <a:buNone/>
              <a:defRPr/>
            </a:pPr>
            <a:r>
              <a:rPr lang="en-US" sz="1600" b="1" kern="1200" dirty="0" smtClean="0"/>
              <a:t>Challenges</a:t>
            </a:r>
            <a:endParaRPr lang="en-US" sz="1400" b="1" kern="1200" dirty="0" smtClean="0"/>
          </a:p>
          <a:p>
            <a:pPr marL="228600" indent="-228600" eaLnBrk="1" hangingPunct="1">
              <a:spcBef>
                <a:spcPts val="300"/>
              </a:spcBef>
              <a:spcAft>
                <a:spcPts val="300"/>
              </a:spcAft>
              <a:defRPr/>
            </a:pPr>
            <a:r>
              <a:rPr lang="en-US" sz="1400" kern="1200" dirty="0" smtClean="0"/>
              <a:t>Lack of in-basin mitigation bank credits for all impacted habitats</a:t>
            </a:r>
          </a:p>
          <a:p>
            <a:pPr marL="228600" indent="-228600" eaLnBrk="1" hangingPunct="1">
              <a:spcBef>
                <a:spcPts val="300"/>
              </a:spcBef>
              <a:spcAft>
                <a:spcPts val="300"/>
              </a:spcAft>
              <a:defRPr/>
            </a:pPr>
            <a:r>
              <a:rPr lang="en-US" sz="1400" kern="1200" dirty="0" smtClean="0"/>
              <a:t>Some Corps Constructed projects potentially require condemnation for investigation/construction</a:t>
            </a:r>
          </a:p>
          <a:p>
            <a:pPr marL="228600" indent="-228600" eaLnBrk="1" hangingPunct="1">
              <a:spcBef>
                <a:spcPts val="300"/>
              </a:spcBef>
              <a:spcAft>
                <a:spcPts val="300"/>
              </a:spcAft>
              <a:defRPr/>
            </a:pPr>
            <a:endParaRPr lang="en-US" sz="1400" kern="1200" dirty="0" smtClean="0"/>
          </a:p>
        </p:txBody>
      </p:sp>
      <p:sp>
        <p:nvSpPr>
          <p:cNvPr id="4" name="Slide Number Placeholder 3"/>
          <p:cNvSpPr>
            <a:spLocks noGrp="1"/>
          </p:cNvSpPr>
          <p:nvPr>
            <p:ph type="sldNum" sz="quarter" idx="10"/>
          </p:nvPr>
        </p:nvSpPr>
        <p:spPr>
          <a:xfrm>
            <a:off x="3498850" y="6391275"/>
            <a:ext cx="2133600" cy="476250"/>
          </a:xfrm>
        </p:spPr>
        <p:txBody>
          <a:bodyPr/>
          <a:lstStyle/>
          <a:p>
            <a:fld id="{D3FA0B78-6F05-43B2-84EC-CBD8AF07FBF5}" type="slidenum">
              <a:rPr lang="en-US" smtClean="0">
                <a:solidFill>
                  <a:srgbClr val="000000"/>
                </a:solidFill>
              </a:rPr>
              <a:pPr/>
              <a:t>42</a:t>
            </a:fld>
            <a:endParaRPr lang="en-US">
              <a:solidFill>
                <a:srgbClr val="000000"/>
              </a:solidFill>
            </a:endParaRPr>
          </a:p>
        </p:txBody>
      </p:sp>
      <p:pic>
        <p:nvPicPr>
          <p:cNvPr id="7" name="Picture 8" descr="RIBITS"/>
          <p:cNvPicPr>
            <a:picLocks noChangeAspect="1" noChangeArrowheads="1"/>
          </p:cNvPicPr>
          <p:nvPr/>
        </p:nvPicPr>
        <p:blipFill>
          <a:blip r:embed="rId3" cstate="screen"/>
          <a:srcRect/>
          <a:stretch>
            <a:fillRect/>
          </a:stretch>
        </p:blipFill>
        <p:spPr bwMode="auto">
          <a:xfrm>
            <a:off x="3303338" y="4335891"/>
            <a:ext cx="2468880" cy="1735455"/>
          </a:xfrm>
          <a:prstGeom prst="rect">
            <a:avLst/>
          </a:prstGeom>
          <a:ln>
            <a:noFill/>
          </a:ln>
          <a:effectLst>
            <a:outerShdw blurRad="190500" algn="tl" rotWithShape="0">
              <a:srgbClr val="000000">
                <a:alpha val="70000"/>
              </a:srgbClr>
            </a:outerShdw>
          </a:effectLst>
        </p:spPr>
      </p:pic>
      <p:sp>
        <p:nvSpPr>
          <p:cNvPr id="8" name="Text Box 15"/>
          <p:cNvSpPr txBox="1">
            <a:spLocks noChangeArrowheads="1"/>
          </p:cNvSpPr>
          <p:nvPr/>
        </p:nvSpPr>
        <p:spPr bwMode="auto">
          <a:xfrm>
            <a:off x="3703389" y="6123084"/>
            <a:ext cx="1657350" cy="304800"/>
          </a:xfrm>
          <a:prstGeom prst="rect">
            <a:avLst/>
          </a:prstGeom>
          <a:noFill/>
          <a:ln w="9525">
            <a:noFill/>
            <a:miter lim="800000"/>
            <a:headEnd/>
            <a:tailEnd/>
          </a:ln>
        </p:spPr>
        <p:txBody>
          <a:bodyPr wrap="square">
            <a:spAutoFit/>
          </a:bodyPr>
          <a:lstStyle/>
          <a:p>
            <a:pPr algn="ctr"/>
            <a:r>
              <a:rPr lang="en-US" sz="1400" b="1" i="1" dirty="0">
                <a:solidFill>
                  <a:srgbClr val="000000"/>
                </a:solidFill>
                <a:effectLst>
                  <a:outerShdw blurRad="38100" dist="38100" dir="2700000" algn="tl">
                    <a:srgbClr val="000000">
                      <a:alpha val="43137"/>
                    </a:srgbClr>
                  </a:outerShdw>
                </a:effectLst>
              </a:rPr>
              <a:t> Marsh</a:t>
            </a:r>
          </a:p>
        </p:txBody>
      </p:sp>
      <p:pic>
        <p:nvPicPr>
          <p:cNvPr id="11" name="Picture 2" descr="L:\Data PM-AthruL\Behrens\Plaquemines Non-Fed\WVAs\9-3-09\Site 2c.JPG"/>
          <p:cNvPicPr>
            <a:picLocks noChangeAspect="1" noChangeArrowheads="1"/>
          </p:cNvPicPr>
          <p:nvPr/>
        </p:nvPicPr>
        <p:blipFill>
          <a:blip r:embed="rId4" cstate="screen"/>
          <a:srcRect/>
          <a:stretch>
            <a:fillRect/>
          </a:stretch>
        </p:blipFill>
        <p:spPr bwMode="auto">
          <a:xfrm>
            <a:off x="6199627" y="4333875"/>
            <a:ext cx="2468880" cy="1737549"/>
          </a:xfrm>
          <a:prstGeom prst="rect">
            <a:avLst/>
          </a:prstGeom>
          <a:ln>
            <a:noFill/>
          </a:ln>
          <a:effectLst>
            <a:outerShdw blurRad="190500" algn="tl" rotWithShape="0">
              <a:srgbClr val="000000">
                <a:alpha val="70000"/>
              </a:srgbClr>
            </a:outerShdw>
          </a:effectLst>
        </p:spPr>
      </p:pic>
      <p:sp>
        <p:nvSpPr>
          <p:cNvPr id="12" name="Text Box 5"/>
          <p:cNvSpPr txBox="1">
            <a:spLocks noChangeArrowheads="1"/>
          </p:cNvSpPr>
          <p:nvPr/>
        </p:nvSpPr>
        <p:spPr bwMode="auto">
          <a:xfrm>
            <a:off x="6142477" y="6100438"/>
            <a:ext cx="2600325" cy="307777"/>
          </a:xfrm>
          <a:prstGeom prst="rect">
            <a:avLst/>
          </a:prstGeom>
          <a:noFill/>
          <a:ln w="9525">
            <a:noFill/>
            <a:miter lim="800000"/>
            <a:headEnd/>
            <a:tailEnd/>
          </a:ln>
        </p:spPr>
        <p:txBody>
          <a:bodyPr wrap="square">
            <a:spAutoFit/>
          </a:bodyPr>
          <a:lstStyle/>
          <a:p>
            <a:pPr algn="ctr"/>
            <a:r>
              <a:rPr lang="en-US" sz="1400" b="1" i="1" dirty="0">
                <a:solidFill>
                  <a:srgbClr val="000000"/>
                </a:solidFill>
                <a:effectLst>
                  <a:outerShdw blurRad="38100" dist="38100" dir="2700000" algn="tl">
                    <a:srgbClr val="000000">
                      <a:alpha val="43137"/>
                    </a:srgbClr>
                  </a:outerShdw>
                </a:effectLst>
              </a:rPr>
              <a:t>Bottomland Hardwoods Dry</a:t>
            </a:r>
          </a:p>
        </p:txBody>
      </p:sp>
      <p:sp>
        <p:nvSpPr>
          <p:cNvPr id="14" name="Text Box 13"/>
          <p:cNvSpPr txBox="1">
            <a:spLocks noChangeArrowheads="1"/>
          </p:cNvSpPr>
          <p:nvPr/>
        </p:nvSpPr>
        <p:spPr bwMode="auto">
          <a:xfrm>
            <a:off x="800225" y="6100273"/>
            <a:ext cx="1790700" cy="304800"/>
          </a:xfrm>
          <a:prstGeom prst="rect">
            <a:avLst/>
          </a:prstGeom>
          <a:noFill/>
          <a:ln w="9525">
            <a:noFill/>
            <a:miter lim="800000"/>
            <a:headEnd/>
            <a:tailEnd/>
          </a:ln>
        </p:spPr>
        <p:txBody>
          <a:bodyPr wrap="square">
            <a:spAutoFit/>
          </a:bodyPr>
          <a:lstStyle/>
          <a:p>
            <a:pPr algn="ctr"/>
            <a:r>
              <a:rPr lang="en-US" sz="1400" b="1" i="1" dirty="0">
                <a:solidFill>
                  <a:srgbClr val="000000"/>
                </a:solidFill>
                <a:effectLst>
                  <a:outerShdw blurRad="38100" dist="38100" dir="2700000" algn="tl">
                    <a:srgbClr val="000000">
                      <a:alpha val="43137"/>
                    </a:srgbClr>
                  </a:outerShdw>
                </a:effectLst>
              </a:rPr>
              <a:t>Swamp</a:t>
            </a:r>
          </a:p>
        </p:txBody>
      </p:sp>
      <p:pic>
        <p:nvPicPr>
          <p:cNvPr id="15" name="Picture 7" descr="RIBITS"/>
          <p:cNvPicPr>
            <a:picLocks noChangeAspect="1" noChangeArrowheads="1"/>
          </p:cNvPicPr>
          <p:nvPr/>
        </p:nvPicPr>
        <p:blipFill>
          <a:blip r:embed="rId5" cstate="screen"/>
          <a:srcRect/>
          <a:stretch>
            <a:fillRect/>
          </a:stretch>
        </p:blipFill>
        <p:spPr bwMode="auto">
          <a:xfrm>
            <a:off x="457325" y="4333873"/>
            <a:ext cx="2468880" cy="1737539"/>
          </a:xfrm>
          <a:prstGeom prst="rect">
            <a:avLst/>
          </a:prstGeom>
          <a:ln>
            <a:noFill/>
          </a:ln>
          <a:effectLst>
            <a:outerShdw blurRad="190500" algn="tl" rotWithShape="0">
              <a:srgbClr val="000000">
                <a:alpha val="70000"/>
              </a:srgbClr>
            </a:outerShdw>
          </a:effectLst>
        </p:spPr>
      </p:pic>
      <p:sp>
        <p:nvSpPr>
          <p:cNvPr id="17" name="Text Box 5"/>
          <p:cNvSpPr txBox="1">
            <a:spLocks noChangeArrowheads="1"/>
          </p:cNvSpPr>
          <p:nvPr/>
        </p:nvSpPr>
        <p:spPr bwMode="auto">
          <a:xfrm>
            <a:off x="6105526" y="3410088"/>
            <a:ext cx="2600324" cy="307777"/>
          </a:xfrm>
          <a:prstGeom prst="rect">
            <a:avLst/>
          </a:prstGeom>
          <a:noFill/>
          <a:ln w="9525">
            <a:noFill/>
            <a:miter lim="800000"/>
            <a:headEnd/>
            <a:tailEnd/>
          </a:ln>
        </p:spPr>
        <p:txBody>
          <a:bodyPr wrap="square">
            <a:spAutoFit/>
          </a:bodyPr>
          <a:lstStyle/>
          <a:p>
            <a:pPr algn="ctr"/>
            <a:r>
              <a:rPr lang="en-US" sz="1400" b="1" i="1" dirty="0">
                <a:solidFill>
                  <a:srgbClr val="000000"/>
                </a:solidFill>
                <a:effectLst>
                  <a:outerShdw blurRad="38100" dist="38100" dir="2700000" algn="tl">
                    <a:srgbClr val="000000">
                      <a:alpha val="43137"/>
                    </a:srgbClr>
                  </a:outerShdw>
                </a:effectLst>
              </a:rPr>
              <a:t>Bottomland Hardwoods Wet</a:t>
            </a:r>
          </a:p>
        </p:txBody>
      </p:sp>
      <p:pic>
        <p:nvPicPr>
          <p:cNvPr id="18" name="Picture 4" descr="RIBITS"/>
          <p:cNvPicPr>
            <a:picLocks noChangeAspect="1" noChangeArrowheads="1"/>
          </p:cNvPicPr>
          <p:nvPr/>
        </p:nvPicPr>
        <p:blipFill>
          <a:blip r:embed="rId6" cstate="screen"/>
          <a:srcRect/>
          <a:stretch>
            <a:fillRect/>
          </a:stretch>
        </p:blipFill>
        <p:spPr bwMode="auto">
          <a:xfrm>
            <a:off x="6181725" y="1640406"/>
            <a:ext cx="2468880" cy="1737517"/>
          </a:xfrm>
          <a:prstGeom prst="rect">
            <a:avLst/>
          </a:prstGeom>
          <a:ln>
            <a:noFill/>
          </a:ln>
          <a:effectLst>
            <a:outerShdw blurRad="190500" algn="tl" rotWithShape="0">
              <a:srgbClr val="000000">
                <a:alpha val="70000"/>
              </a:srgbClr>
            </a:outerShdw>
          </a:effectLst>
        </p:spPr>
      </p:pic>
      <p:sp>
        <p:nvSpPr>
          <p:cNvPr id="13" name="Content Placeholder 2"/>
          <p:cNvSpPr>
            <a:spLocks noGrp="1"/>
          </p:cNvSpPr>
          <p:nvPr>
            <p:ph sz="half" idx="1"/>
          </p:nvPr>
        </p:nvSpPr>
        <p:spPr>
          <a:xfrm>
            <a:off x="3249038" y="1152138"/>
            <a:ext cx="2660055" cy="883695"/>
          </a:xfrm>
        </p:spPr>
        <p:txBody>
          <a:bodyPr/>
          <a:lstStyle/>
          <a:p>
            <a:pPr marL="0" lvl="0" indent="0">
              <a:spcBef>
                <a:spcPts val="300"/>
              </a:spcBef>
              <a:spcAft>
                <a:spcPts val="300"/>
              </a:spcAft>
              <a:buNone/>
            </a:pPr>
            <a:r>
              <a:rPr lang="en-US" sz="2400" b="1" i="1" dirty="0" smtClean="0">
                <a:solidFill>
                  <a:srgbClr val="0000FF"/>
                </a:solidFill>
              </a:rPr>
              <a:t>Project Construction Value: $190 M</a:t>
            </a:r>
            <a:endParaRPr lang="en-US" sz="900" b="1" i="1" dirty="0" smtClean="0">
              <a:solidFill>
                <a:srgbClr val="0000FF"/>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Final - 1% - 1 June 07 - 50% pump"/>
          <p:cNvPicPr>
            <a:picLocks noChangeAspect="1" noChangeArrowheads="1"/>
          </p:cNvPicPr>
          <p:nvPr/>
        </p:nvPicPr>
        <p:blipFill>
          <a:blip r:embed="rId2" cstate="print"/>
          <a:srcRect b="7901"/>
          <a:stretch>
            <a:fillRect/>
          </a:stretch>
        </p:blipFill>
        <p:spPr bwMode="auto">
          <a:xfrm>
            <a:off x="0" y="639763"/>
            <a:ext cx="9144000" cy="6218237"/>
          </a:xfrm>
          <a:prstGeom prst="rect">
            <a:avLst/>
          </a:prstGeom>
          <a:noFill/>
          <a:ln w="9525">
            <a:noFill/>
            <a:miter lim="800000"/>
            <a:headEnd/>
            <a:tailEnd/>
          </a:ln>
        </p:spPr>
      </p:pic>
      <p:sp>
        <p:nvSpPr>
          <p:cNvPr id="211971" name="Text Box 3"/>
          <p:cNvSpPr txBox="1">
            <a:spLocks noChangeArrowheads="1"/>
          </p:cNvSpPr>
          <p:nvPr/>
        </p:nvSpPr>
        <p:spPr bwMode="auto">
          <a:xfrm>
            <a:off x="0" y="3175"/>
            <a:ext cx="9144000" cy="830263"/>
          </a:xfrm>
          <a:prstGeom prst="rect">
            <a:avLst/>
          </a:prstGeom>
          <a:solidFill>
            <a:schemeClr val="accent2"/>
          </a:solidFill>
          <a:ln w="9525">
            <a:noFill/>
            <a:miter lim="800000"/>
            <a:headEnd/>
            <a:tailEnd/>
          </a:ln>
        </p:spPr>
        <p:txBody>
          <a:bodyPr>
            <a:spAutoFit/>
          </a:bodyPr>
          <a:lstStyle/>
          <a:p>
            <a:pPr algn="ctr" fontAlgn="base">
              <a:spcBef>
                <a:spcPct val="0"/>
              </a:spcBef>
              <a:spcAft>
                <a:spcPct val="0"/>
              </a:spcAft>
            </a:pPr>
            <a:r>
              <a:rPr lang="en-US" sz="2400" b="1">
                <a:solidFill>
                  <a:srgbClr val="FFFFFF"/>
                </a:solidFill>
              </a:rPr>
              <a:t>In 2007, you had a 1% chance every year </a:t>
            </a:r>
          </a:p>
          <a:p>
            <a:pPr algn="ctr" fontAlgn="base">
              <a:spcBef>
                <a:spcPct val="0"/>
              </a:spcBef>
              <a:spcAft>
                <a:spcPct val="0"/>
              </a:spcAft>
            </a:pPr>
            <a:r>
              <a:rPr lang="en-US" sz="2400" b="1">
                <a:solidFill>
                  <a:srgbClr val="FFFFFF"/>
                </a:solidFill>
              </a:rPr>
              <a:t>of flooding this deep from Hurricanes</a:t>
            </a:r>
          </a:p>
        </p:txBody>
      </p:sp>
      <p:pic>
        <p:nvPicPr>
          <p:cNvPr id="211972" name="Picture 4" descr="Blue Legend"/>
          <p:cNvPicPr>
            <a:picLocks noChangeAspect="1" noChangeArrowheads="1"/>
          </p:cNvPicPr>
          <p:nvPr/>
        </p:nvPicPr>
        <p:blipFill>
          <a:blip r:embed="rId3" cstate="print"/>
          <a:srcRect/>
          <a:stretch>
            <a:fillRect/>
          </a:stretch>
        </p:blipFill>
        <p:spPr bwMode="auto">
          <a:xfrm>
            <a:off x="0" y="5334000"/>
            <a:ext cx="1096963" cy="1524000"/>
          </a:xfrm>
          <a:prstGeom prst="rect">
            <a:avLst/>
          </a:prstGeom>
          <a:noFill/>
          <a:ln w="9525">
            <a:noFill/>
            <a:miter lim="800000"/>
            <a:headEnd/>
            <a:tailEnd/>
          </a:ln>
        </p:spPr>
      </p:pic>
      <p:sp>
        <p:nvSpPr>
          <p:cNvPr id="1228805" name="Text Box 5"/>
          <p:cNvSpPr txBox="1">
            <a:spLocks noChangeArrowheads="1"/>
          </p:cNvSpPr>
          <p:nvPr/>
        </p:nvSpPr>
        <p:spPr bwMode="auto">
          <a:xfrm>
            <a:off x="0" y="801688"/>
            <a:ext cx="5334000" cy="1311275"/>
          </a:xfrm>
          <a:prstGeom prst="rect">
            <a:avLst/>
          </a:prstGeom>
          <a:noFill/>
          <a:ln w="9525">
            <a:noFill/>
            <a:miter lim="800000"/>
            <a:headEnd/>
            <a:tailEnd/>
          </a:ln>
          <a:effectLst>
            <a:outerShdw dist="17961" dir="2700000" algn="ctr" rotWithShape="0">
              <a:schemeClr val="tx1"/>
            </a:outerShdw>
          </a:effectLst>
        </p:spPr>
        <p:txBody>
          <a:bodyPr>
            <a:spAutoFit/>
          </a:bodyPr>
          <a:lstStyle/>
          <a:p>
            <a:pPr marL="112713" indent="-112713" fontAlgn="base">
              <a:spcBef>
                <a:spcPct val="0"/>
              </a:spcBef>
              <a:spcAft>
                <a:spcPct val="0"/>
              </a:spcAft>
              <a:defRPr/>
            </a:pPr>
            <a:r>
              <a:rPr lang="en-US" sz="1000" b="1" u="sng">
                <a:solidFill>
                  <a:srgbClr val="FFFF00"/>
                </a:solidFill>
              </a:rPr>
              <a:t>Notes:</a:t>
            </a:r>
            <a:endParaRPr lang="en-US" sz="1000" b="1">
              <a:solidFill>
                <a:srgbClr val="FFFF00"/>
              </a:solidFill>
            </a:endParaRPr>
          </a:p>
          <a:p>
            <a:pPr marL="112713" indent="-112713" fontAlgn="base">
              <a:spcBef>
                <a:spcPct val="0"/>
              </a:spcBef>
              <a:spcAft>
                <a:spcPct val="0"/>
              </a:spcAft>
              <a:buFontTx/>
              <a:buChar char="•"/>
              <a:defRPr/>
            </a:pPr>
            <a:r>
              <a:rPr lang="en-US" sz="1000">
                <a:solidFill>
                  <a:srgbClr val="FFFF00"/>
                </a:solidFill>
              </a:rPr>
              <a:t>The depth map tool is a relative indicator of progress, over time, demonstrating risk reduction as a function of construction progress </a:t>
            </a:r>
          </a:p>
          <a:p>
            <a:pPr marL="112713" indent="-112713" fontAlgn="base">
              <a:spcBef>
                <a:spcPct val="0"/>
              </a:spcBef>
              <a:spcAft>
                <a:spcPct val="0"/>
              </a:spcAft>
              <a:buFontTx/>
              <a:buChar char="•"/>
              <a:defRPr/>
            </a:pPr>
            <a:r>
              <a:rPr lang="en-US" sz="1000">
                <a:solidFill>
                  <a:srgbClr val="FFFF00"/>
                </a:solidFill>
              </a:rPr>
              <a:t>The water surface elevations are mean values</a:t>
            </a:r>
          </a:p>
          <a:p>
            <a:pPr marL="112713" indent="-112713" fontAlgn="base">
              <a:spcBef>
                <a:spcPct val="0"/>
              </a:spcBef>
              <a:spcAft>
                <a:spcPct val="0"/>
              </a:spcAft>
              <a:buFontTx/>
              <a:buChar char="•"/>
              <a:defRPr/>
            </a:pPr>
            <a:r>
              <a:rPr lang="en-US" sz="1000">
                <a:solidFill>
                  <a:srgbClr val="FFFF00"/>
                </a:solidFill>
              </a:rPr>
              <a:t>The scale sensitivity of the legend is +/- 2 feet</a:t>
            </a:r>
          </a:p>
          <a:p>
            <a:pPr marL="112713" indent="-112713" fontAlgn="base">
              <a:spcBef>
                <a:spcPct val="0"/>
              </a:spcBef>
              <a:spcAft>
                <a:spcPct val="0"/>
              </a:spcAft>
              <a:buFontTx/>
              <a:buChar char="•"/>
              <a:defRPr/>
            </a:pPr>
            <a:r>
              <a:rPr lang="en-US" sz="1000">
                <a:solidFill>
                  <a:srgbClr val="FFFF00"/>
                </a:solidFill>
              </a:rPr>
              <a:t>The info does not depict interior drainage modeling results</a:t>
            </a:r>
          </a:p>
          <a:p>
            <a:pPr marL="112713" indent="-112713" fontAlgn="base">
              <a:spcBef>
                <a:spcPct val="0"/>
              </a:spcBef>
              <a:spcAft>
                <a:spcPct val="0"/>
              </a:spcAft>
              <a:buFontTx/>
              <a:buChar char="•"/>
              <a:defRPr/>
            </a:pPr>
            <a:r>
              <a:rPr lang="en-US" sz="1000">
                <a:solidFill>
                  <a:srgbClr val="FFFF00"/>
                </a:solidFill>
              </a:rPr>
              <a:t>The storm surge is characterized as the result of a probabilistic analysis of 5 to 6 storm parameters of a suite of 152 storms and not a particular event</a:t>
            </a:r>
          </a:p>
        </p:txBody>
      </p:sp>
      <p:sp>
        <p:nvSpPr>
          <p:cNvPr id="1228806" name="Text Box 6"/>
          <p:cNvSpPr txBox="1">
            <a:spLocks noChangeArrowheads="1"/>
          </p:cNvSpPr>
          <p:nvPr/>
        </p:nvSpPr>
        <p:spPr bwMode="auto">
          <a:xfrm>
            <a:off x="1147763" y="5842000"/>
            <a:ext cx="3016250"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ctr" defTabSz="1358900" fontAlgn="base">
              <a:spcBef>
                <a:spcPct val="0"/>
              </a:spcBef>
              <a:spcAft>
                <a:spcPct val="0"/>
              </a:spcAft>
              <a:defRPr/>
            </a:pPr>
            <a:r>
              <a:rPr lang="en-US" sz="1400" b="1">
                <a:solidFill>
                  <a:srgbClr val="FFFF00"/>
                </a:solidFill>
              </a:rPr>
              <a:t>Assumes 50% Pumping Capacity</a:t>
            </a:r>
            <a:r>
              <a:rPr lang="en-US" sz="1200">
                <a:solidFill>
                  <a:srgbClr val="FFFFFF"/>
                </a:solidFill>
              </a:rPr>
              <a:t> </a:t>
            </a:r>
          </a:p>
        </p:txBody>
      </p:sp>
      <p:sp>
        <p:nvSpPr>
          <p:cNvPr id="1228807" name="Text Box 7"/>
          <p:cNvSpPr txBox="1">
            <a:spLocks noChangeArrowheads="1"/>
          </p:cNvSpPr>
          <p:nvPr/>
        </p:nvSpPr>
        <p:spPr bwMode="auto">
          <a:xfrm>
            <a:off x="8458200" y="6659563"/>
            <a:ext cx="685800" cy="198437"/>
          </a:xfrm>
          <a:prstGeom prst="rect">
            <a:avLst/>
          </a:prstGeom>
          <a:noFill/>
          <a:ln w="9525">
            <a:noFill/>
            <a:miter lim="800000"/>
            <a:headEnd/>
            <a:tailEnd/>
          </a:ln>
          <a:effectLst>
            <a:outerShdw dist="35921" dir="2700000" algn="ctr" rotWithShape="0">
              <a:schemeClr val="tx1"/>
            </a:outerShdw>
          </a:effectLst>
        </p:spPr>
        <p:txBody>
          <a:bodyPr lIns="0" rIns="0">
            <a:spAutoFit/>
          </a:bodyPr>
          <a:lstStyle/>
          <a:p>
            <a:pPr algn="ctr" defTabSz="1358900" fontAlgn="base">
              <a:spcBef>
                <a:spcPct val="50000"/>
              </a:spcBef>
              <a:spcAft>
                <a:spcPct val="0"/>
              </a:spcAft>
              <a:defRPr/>
            </a:pPr>
            <a:r>
              <a:rPr lang="en-US" sz="700" b="1">
                <a:solidFill>
                  <a:srgbClr val="FFFF00"/>
                </a:solidFill>
                <a:latin typeface="Copperplate Gothic Light" pitchFamily="34" charset="0"/>
              </a:rPr>
              <a:t>March 08</a:t>
            </a:r>
          </a:p>
        </p:txBody>
      </p:sp>
      <p:sp>
        <p:nvSpPr>
          <p:cNvPr id="211969" name="Slide Number Placeholder 3"/>
          <p:cNvSpPr>
            <a:spLocks noGrp="1"/>
          </p:cNvSpPr>
          <p:nvPr>
            <p:ph type="sldNum" sz="quarter" idx="10"/>
          </p:nvPr>
        </p:nvSpPr>
        <p:spPr>
          <a:noFill/>
        </p:spPr>
        <p:txBody>
          <a:bodyPr/>
          <a:lstStyle/>
          <a:p>
            <a:fld id="{79038FE9-83E7-4798-820E-BA144285946B}" type="slidenum">
              <a:rPr lang="en-US" b="1" smtClean="0">
                <a:solidFill>
                  <a:srgbClr val="FFFFCC"/>
                </a:solidFill>
                <a:latin typeface="Arial" charset="0"/>
              </a:rPr>
              <a:pPr/>
              <a:t>43</a:t>
            </a:fld>
            <a:endParaRPr lang="en-US" b="1" smtClean="0">
              <a:solidFill>
                <a:srgbClr val="FFFFCC"/>
              </a:solidFill>
              <a:latin typeface="Arial"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Final - 1% - 100yr - 50% pump"/>
          <p:cNvPicPr>
            <a:picLocks noChangeAspect="1" noChangeArrowheads="1"/>
          </p:cNvPicPr>
          <p:nvPr/>
        </p:nvPicPr>
        <p:blipFill>
          <a:blip r:embed="rId2" cstate="print"/>
          <a:srcRect b="7901"/>
          <a:stretch>
            <a:fillRect/>
          </a:stretch>
        </p:blipFill>
        <p:spPr bwMode="auto">
          <a:xfrm>
            <a:off x="0" y="639763"/>
            <a:ext cx="9144000" cy="6218237"/>
          </a:xfrm>
          <a:prstGeom prst="rect">
            <a:avLst/>
          </a:prstGeom>
          <a:noFill/>
          <a:ln w="9525">
            <a:noFill/>
            <a:miter lim="800000"/>
            <a:headEnd/>
            <a:tailEnd/>
          </a:ln>
        </p:spPr>
      </p:pic>
      <p:sp>
        <p:nvSpPr>
          <p:cNvPr id="212995" name="Text Box 3"/>
          <p:cNvSpPr txBox="1">
            <a:spLocks noChangeArrowheads="1"/>
          </p:cNvSpPr>
          <p:nvPr/>
        </p:nvSpPr>
        <p:spPr bwMode="auto">
          <a:xfrm>
            <a:off x="0" y="3175"/>
            <a:ext cx="9144000" cy="822325"/>
          </a:xfrm>
          <a:prstGeom prst="rect">
            <a:avLst/>
          </a:prstGeom>
          <a:solidFill>
            <a:schemeClr val="accent2"/>
          </a:solidFill>
          <a:ln w="9525">
            <a:noFill/>
            <a:miter lim="800000"/>
            <a:headEnd/>
            <a:tailEnd/>
          </a:ln>
        </p:spPr>
        <p:txBody>
          <a:bodyPr>
            <a:spAutoFit/>
          </a:bodyPr>
          <a:lstStyle/>
          <a:p>
            <a:pPr algn="ctr" fontAlgn="base">
              <a:spcBef>
                <a:spcPct val="0"/>
              </a:spcBef>
              <a:spcAft>
                <a:spcPct val="0"/>
              </a:spcAft>
            </a:pPr>
            <a:r>
              <a:rPr lang="en-US" sz="2400" b="1">
                <a:solidFill>
                  <a:srgbClr val="FFFFFF"/>
                </a:solidFill>
              </a:rPr>
              <a:t>With the 100-year level of protection, you have a 1% chance every year of flooding this deep from Hurricanes</a:t>
            </a:r>
          </a:p>
        </p:txBody>
      </p:sp>
      <p:pic>
        <p:nvPicPr>
          <p:cNvPr id="212996" name="Picture 4" descr="Blue Legend"/>
          <p:cNvPicPr>
            <a:picLocks noChangeAspect="1" noChangeArrowheads="1"/>
          </p:cNvPicPr>
          <p:nvPr/>
        </p:nvPicPr>
        <p:blipFill>
          <a:blip r:embed="rId3" cstate="print"/>
          <a:srcRect/>
          <a:stretch>
            <a:fillRect/>
          </a:stretch>
        </p:blipFill>
        <p:spPr bwMode="auto">
          <a:xfrm>
            <a:off x="0" y="5334000"/>
            <a:ext cx="1096963" cy="1524000"/>
          </a:xfrm>
          <a:prstGeom prst="rect">
            <a:avLst/>
          </a:prstGeom>
          <a:noFill/>
          <a:ln w="9525">
            <a:noFill/>
            <a:miter lim="800000"/>
            <a:headEnd/>
            <a:tailEnd/>
          </a:ln>
        </p:spPr>
      </p:pic>
      <p:sp>
        <p:nvSpPr>
          <p:cNvPr id="1229829" name="Text Box 5"/>
          <p:cNvSpPr txBox="1">
            <a:spLocks noChangeArrowheads="1"/>
          </p:cNvSpPr>
          <p:nvPr/>
        </p:nvSpPr>
        <p:spPr bwMode="auto">
          <a:xfrm>
            <a:off x="0" y="801688"/>
            <a:ext cx="5334000" cy="1311275"/>
          </a:xfrm>
          <a:prstGeom prst="rect">
            <a:avLst/>
          </a:prstGeom>
          <a:noFill/>
          <a:ln w="9525">
            <a:noFill/>
            <a:miter lim="800000"/>
            <a:headEnd/>
            <a:tailEnd/>
          </a:ln>
          <a:effectLst>
            <a:outerShdw dist="17961" dir="2700000" algn="ctr" rotWithShape="0">
              <a:schemeClr val="tx1"/>
            </a:outerShdw>
          </a:effectLst>
        </p:spPr>
        <p:txBody>
          <a:bodyPr>
            <a:spAutoFit/>
          </a:bodyPr>
          <a:lstStyle/>
          <a:p>
            <a:pPr marL="112713" indent="-112713" fontAlgn="base">
              <a:spcBef>
                <a:spcPct val="0"/>
              </a:spcBef>
              <a:spcAft>
                <a:spcPct val="0"/>
              </a:spcAft>
              <a:defRPr/>
            </a:pPr>
            <a:r>
              <a:rPr lang="en-US" sz="1000" b="1" u="sng">
                <a:solidFill>
                  <a:srgbClr val="FFFF00"/>
                </a:solidFill>
              </a:rPr>
              <a:t>Notes:</a:t>
            </a:r>
            <a:endParaRPr lang="en-US" sz="1000" b="1">
              <a:solidFill>
                <a:srgbClr val="FFFF00"/>
              </a:solidFill>
            </a:endParaRPr>
          </a:p>
          <a:p>
            <a:pPr marL="112713" indent="-112713" fontAlgn="base">
              <a:spcBef>
                <a:spcPct val="0"/>
              </a:spcBef>
              <a:spcAft>
                <a:spcPct val="0"/>
              </a:spcAft>
              <a:buFontTx/>
              <a:buChar char="•"/>
              <a:defRPr/>
            </a:pPr>
            <a:r>
              <a:rPr lang="en-US" sz="1000">
                <a:solidFill>
                  <a:srgbClr val="FFFF00"/>
                </a:solidFill>
              </a:rPr>
              <a:t>The depth map tool is a relative indicator of progress, over time, demonstrating risk reduction as a function of construction progress </a:t>
            </a:r>
          </a:p>
          <a:p>
            <a:pPr marL="112713" indent="-112713" fontAlgn="base">
              <a:spcBef>
                <a:spcPct val="0"/>
              </a:spcBef>
              <a:spcAft>
                <a:spcPct val="0"/>
              </a:spcAft>
              <a:buFontTx/>
              <a:buChar char="•"/>
              <a:defRPr/>
            </a:pPr>
            <a:r>
              <a:rPr lang="en-US" sz="1000">
                <a:solidFill>
                  <a:srgbClr val="FFFF00"/>
                </a:solidFill>
              </a:rPr>
              <a:t>The water surface elevations are mean values</a:t>
            </a:r>
          </a:p>
          <a:p>
            <a:pPr marL="112713" indent="-112713" fontAlgn="base">
              <a:spcBef>
                <a:spcPct val="0"/>
              </a:spcBef>
              <a:spcAft>
                <a:spcPct val="0"/>
              </a:spcAft>
              <a:buFontTx/>
              <a:buChar char="•"/>
              <a:defRPr/>
            </a:pPr>
            <a:r>
              <a:rPr lang="en-US" sz="1000">
                <a:solidFill>
                  <a:srgbClr val="FFFF00"/>
                </a:solidFill>
              </a:rPr>
              <a:t>The scale sensitivity of the legend is +/- 2 feet</a:t>
            </a:r>
          </a:p>
          <a:p>
            <a:pPr marL="112713" indent="-112713" fontAlgn="base">
              <a:spcBef>
                <a:spcPct val="0"/>
              </a:spcBef>
              <a:spcAft>
                <a:spcPct val="0"/>
              </a:spcAft>
              <a:buFontTx/>
              <a:buChar char="•"/>
              <a:defRPr/>
            </a:pPr>
            <a:r>
              <a:rPr lang="en-US" sz="1000">
                <a:solidFill>
                  <a:srgbClr val="FFFF00"/>
                </a:solidFill>
              </a:rPr>
              <a:t>The info does not depict interior drainage modeling results</a:t>
            </a:r>
          </a:p>
          <a:p>
            <a:pPr marL="112713" indent="-112713" fontAlgn="base">
              <a:spcBef>
                <a:spcPct val="0"/>
              </a:spcBef>
              <a:spcAft>
                <a:spcPct val="0"/>
              </a:spcAft>
              <a:buFontTx/>
              <a:buChar char="•"/>
              <a:defRPr/>
            </a:pPr>
            <a:r>
              <a:rPr lang="en-US" sz="1000">
                <a:solidFill>
                  <a:srgbClr val="FFFF00"/>
                </a:solidFill>
              </a:rPr>
              <a:t>The storm surge is characterized as the result of a probabilistic analysis of 5 to 6 storm parameters of a suite of 152 storms and not a particular event</a:t>
            </a:r>
          </a:p>
        </p:txBody>
      </p:sp>
      <p:sp>
        <p:nvSpPr>
          <p:cNvPr id="1229830" name="Text Box 6"/>
          <p:cNvSpPr txBox="1">
            <a:spLocks noChangeArrowheads="1"/>
          </p:cNvSpPr>
          <p:nvPr/>
        </p:nvSpPr>
        <p:spPr bwMode="auto">
          <a:xfrm>
            <a:off x="1147763" y="5842000"/>
            <a:ext cx="3016250"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ctr" defTabSz="1358900" fontAlgn="base">
              <a:spcBef>
                <a:spcPct val="0"/>
              </a:spcBef>
              <a:spcAft>
                <a:spcPct val="0"/>
              </a:spcAft>
              <a:defRPr/>
            </a:pPr>
            <a:r>
              <a:rPr lang="en-US" sz="1400" b="1">
                <a:solidFill>
                  <a:srgbClr val="FFFF00"/>
                </a:solidFill>
              </a:rPr>
              <a:t>Assumes 50% Pumping Capacity</a:t>
            </a:r>
            <a:r>
              <a:rPr lang="en-US" sz="1200">
                <a:solidFill>
                  <a:srgbClr val="FFFFFF"/>
                </a:solidFill>
              </a:rPr>
              <a:t> </a:t>
            </a:r>
          </a:p>
        </p:txBody>
      </p:sp>
      <p:sp>
        <p:nvSpPr>
          <p:cNvPr id="1229831" name="Text Box 7"/>
          <p:cNvSpPr txBox="1">
            <a:spLocks noChangeArrowheads="1"/>
          </p:cNvSpPr>
          <p:nvPr/>
        </p:nvSpPr>
        <p:spPr bwMode="auto">
          <a:xfrm>
            <a:off x="8458200" y="6659563"/>
            <a:ext cx="685800" cy="198437"/>
          </a:xfrm>
          <a:prstGeom prst="rect">
            <a:avLst/>
          </a:prstGeom>
          <a:noFill/>
          <a:ln w="9525">
            <a:noFill/>
            <a:miter lim="800000"/>
            <a:headEnd/>
            <a:tailEnd/>
          </a:ln>
          <a:effectLst>
            <a:outerShdw dist="35921" dir="2700000" algn="ctr" rotWithShape="0">
              <a:schemeClr val="tx1"/>
            </a:outerShdw>
          </a:effectLst>
        </p:spPr>
        <p:txBody>
          <a:bodyPr lIns="0" rIns="0">
            <a:spAutoFit/>
          </a:bodyPr>
          <a:lstStyle/>
          <a:p>
            <a:pPr algn="ctr" defTabSz="1358900" fontAlgn="base">
              <a:spcBef>
                <a:spcPct val="50000"/>
              </a:spcBef>
              <a:spcAft>
                <a:spcPct val="0"/>
              </a:spcAft>
              <a:defRPr/>
            </a:pPr>
            <a:r>
              <a:rPr lang="en-US" sz="700" b="1">
                <a:solidFill>
                  <a:srgbClr val="FFFF00"/>
                </a:solidFill>
                <a:latin typeface="Copperplate Gothic Light" pitchFamily="34" charset="0"/>
              </a:rPr>
              <a:t>March 08</a:t>
            </a:r>
          </a:p>
        </p:txBody>
      </p:sp>
      <p:sp>
        <p:nvSpPr>
          <p:cNvPr id="9" name="Slide Number Placeholder 3"/>
          <p:cNvSpPr>
            <a:spLocks noGrp="1"/>
          </p:cNvSpPr>
          <p:nvPr>
            <p:ph type="sldNum" sz="quarter" idx="10"/>
          </p:nvPr>
        </p:nvSpPr>
        <p:spPr>
          <a:xfrm>
            <a:off x="3498850" y="6381750"/>
            <a:ext cx="2133600" cy="476250"/>
          </a:xfrm>
          <a:noFill/>
        </p:spPr>
        <p:txBody>
          <a:bodyPr/>
          <a:lstStyle/>
          <a:p>
            <a:fld id="{79038FE9-83E7-4798-820E-BA144285946B}" type="slidenum">
              <a:rPr lang="en-US" b="1" smtClean="0">
                <a:solidFill>
                  <a:srgbClr val="FFFFCC"/>
                </a:solidFill>
                <a:latin typeface="Arial" charset="0"/>
              </a:rPr>
              <a:pPr/>
              <a:t>44</a:t>
            </a:fld>
            <a:endParaRPr lang="en-US" b="1" smtClean="0">
              <a:solidFill>
                <a:srgbClr val="FFFFCC"/>
              </a:solidFill>
              <a:latin typeface="Arial"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7" descr="0"/>
          <p:cNvPicPr>
            <a:picLocks noChangeAspect="1" noChangeArrowheads="1"/>
          </p:cNvPicPr>
          <p:nvPr/>
        </p:nvPicPr>
        <p:blipFill>
          <a:blip r:embed="rId3" cstate="print"/>
          <a:srcRect b="7593"/>
          <a:stretch>
            <a:fillRect/>
          </a:stretch>
        </p:blipFill>
        <p:spPr bwMode="auto">
          <a:xfrm>
            <a:off x="0" y="614363"/>
            <a:ext cx="9144000" cy="6240462"/>
          </a:xfrm>
          <a:prstGeom prst="rect">
            <a:avLst/>
          </a:prstGeom>
          <a:noFill/>
          <a:ln w="9525">
            <a:noFill/>
            <a:miter lim="800000"/>
            <a:headEnd/>
            <a:tailEnd/>
          </a:ln>
        </p:spPr>
      </p:pic>
      <p:pic>
        <p:nvPicPr>
          <p:cNvPr id="214018" name="Picture 22" descr="0"/>
          <p:cNvPicPr>
            <a:picLocks noChangeAspect="1" noChangeArrowheads="1"/>
          </p:cNvPicPr>
          <p:nvPr/>
        </p:nvPicPr>
        <p:blipFill>
          <a:blip r:embed="rId4" cstate="print"/>
          <a:srcRect l="24826" t="52844" r="56424" b="30042"/>
          <a:stretch>
            <a:fillRect/>
          </a:stretch>
        </p:blipFill>
        <p:spPr bwMode="auto">
          <a:xfrm>
            <a:off x="2271713" y="4189413"/>
            <a:ext cx="1714500" cy="1155700"/>
          </a:xfrm>
          <a:prstGeom prst="rect">
            <a:avLst/>
          </a:prstGeom>
          <a:noFill/>
          <a:ln w="9525">
            <a:noFill/>
            <a:miter lim="800000"/>
            <a:headEnd/>
            <a:tailEnd/>
          </a:ln>
        </p:spPr>
      </p:pic>
      <p:sp>
        <p:nvSpPr>
          <p:cNvPr id="214019" name="Text Box 23"/>
          <p:cNvSpPr txBox="1">
            <a:spLocks noChangeArrowheads="1"/>
          </p:cNvSpPr>
          <p:nvPr/>
        </p:nvSpPr>
        <p:spPr bwMode="auto">
          <a:xfrm>
            <a:off x="0" y="3175"/>
            <a:ext cx="9144000" cy="822325"/>
          </a:xfrm>
          <a:prstGeom prst="rect">
            <a:avLst/>
          </a:prstGeom>
          <a:solidFill>
            <a:schemeClr val="accent2"/>
          </a:solidFill>
          <a:ln w="9525">
            <a:noFill/>
            <a:miter lim="800000"/>
            <a:headEnd/>
            <a:tailEnd/>
          </a:ln>
        </p:spPr>
        <p:txBody>
          <a:bodyPr>
            <a:spAutoFit/>
          </a:bodyPr>
          <a:lstStyle/>
          <a:p>
            <a:pPr algn="ctr" fontAlgn="base">
              <a:spcBef>
                <a:spcPct val="0"/>
              </a:spcBef>
              <a:spcAft>
                <a:spcPct val="0"/>
              </a:spcAft>
            </a:pPr>
            <a:r>
              <a:rPr lang="en-US" sz="2400" b="1">
                <a:solidFill>
                  <a:srgbClr val="FFFFFF"/>
                </a:solidFill>
              </a:rPr>
              <a:t>With the 100-year level of protection, you have a 0.2% chance every year of flooding this deep from Hurricanes</a:t>
            </a:r>
          </a:p>
        </p:txBody>
      </p:sp>
      <p:pic>
        <p:nvPicPr>
          <p:cNvPr id="214020" name="Picture 24" descr="Blue Legend"/>
          <p:cNvPicPr>
            <a:picLocks noChangeAspect="1" noChangeArrowheads="1"/>
          </p:cNvPicPr>
          <p:nvPr/>
        </p:nvPicPr>
        <p:blipFill>
          <a:blip r:embed="rId5" cstate="print"/>
          <a:srcRect/>
          <a:stretch>
            <a:fillRect/>
          </a:stretch>
        </p:blipFill>
        <p:spPr bwMode="auto">
          <a:xfrm>
            <a:off x="0" y="5334000"/>
            <a:ext cx="1096963" cy="1524000"/>
          </a:xfrm>
          <a:prstGeom prst="rect">
            <a:avLst/>
          </a:prstGeom>
          <a:noFill/>
          <a:ln w="9525">
            <a:noFill/>
            <a:miter lim="800000"/>
            <a:headEnd/>
            <a:tailEnd/>
          </a:ln>
        </p:spPr>
      </p:pic>
      <p:sp>
        <p:nvSpPr>
          <p:cNvPr id="1299481" name="Text Box 25"/>
          <p:cNvSpPr txBox="1">
            <a:spLocks noChangeArrowheads="1"/>
          </p:cNvSpPr>
          <p:nvPr/>
        </p:nvSpPr>
        <p:spPr bwMode="auto">
          <a:xfrm>
            <a:off x="0" y="801688"/>
            <a:ext cx="5334000" cy="1311275"/>
          </a:xfrm>
          <a:prstGeom prst="rect">
            <a:avLst/>
          </a:prstGeom>
          <a:noFill/>
          <a:ln w="9525">
            <a:noFill/>
            <a:miter lim="800000"/>
            <a:headEnd/>
            <a:tailEnd/>
          </a:ln>
          <a:effectLst>
            <a:outerShdw dist="17961" dir="2700000" algn="ctr" rotWithShape="0">
              <a:schemeClr val="tx1"/>
            </a:outerShdw>
          </a:effectLst>
        </p:spPr>
        <p:txBody>
          <a:bodyPr>
            <a:spAutoFit/>
          </a:bodyPr>
          <a:lstStyle/>
          <a:p>
            <a:pPr marL="112713" indent="-112713" fontAlgn="base">
              <a:spcBef>
                <a:spcPct val="0"/>
              </a:spcBef>
              <a:spcAft>
                <a:spcPct val="0"/>
              </a:spcAft>
              <a:defRPr/>
            </a:pPr>
            <a:r>
              <a:rPr lang="en-US" sz="1000" b="1" u="sng">
                <a:solidFill>
                  <a:srgbClr val="FFFF00"/>
                </a:solidFill>
              </a:rPr>
              <a:t>Notes:</a:t>
            </a:r>
            <a:endParaRPr lang="en-US" sz="1000" b="1">
              <a:solidFill>
                <a:srgbClr val="FFFF00"/>
              </a:solidFill>
            </a:endParaRPr>
          </a:p>
          <a:p>
            <a:pPr marL="112713" indent="-112713" fontAlgn="base">
              <a:spcBef>
                <a:spcPct val="0"/>
              </a:spcBef>
              <a:spcAft>
                <a:spcPct val="0"/>
              </a:spcAft>
              <a:buFontTx/>
              <a:buChar char="•"/>
              <a:defRPr/>
            </a:pPr>
            <a:r>
              <a:rPr lang="en-US" sz="1000">
                <a:solidFill>
                  <a:srgbClr val="FFFF00"/>
                </a:solidFill>
              </a:rPr>
              <a:t>The depth map tool is a relative indicator of progress, over time, demonstrating risk reduction as a function of construction progress </a:t>
            </a:r>
          </a:p>
          <a:p>
            <a:pPr marL="112713" indent="-112713" fontAlgn="base">
              <a:spcBef>
                <a:spcPct val="0"/>
              </a:spcBef>
              <a:spcAft>
                <a:spcPct val="0"/>
              </a:spcAft>
              <a:buFontTx/>
              <a:buChar char="•"/>
              <a:defRPr/>
            </a:pPr>
            <a:r>
              <a:rPr lang="en-US" sz="1000">
                <a:solidFill>
                  <a:srgbClr val="FFFF00"/>
                </a:solidFill>
              </a:rPr>
              <a:t>The water surface elevations are mean values</a:t>
            </a:r>
          </a:p>
          <a:p>
            <a:pPr marL="112713" indent="-112713" fontAlgn="base">
              <a:spcBef>
                <a:spcPct val="0"/>
              </a:spcBef>
              <a:spcAft>
                <a:spcPct val="0"/>
              </a:spcAft>
              <a:buFontTx/>
              <a:buChar char="•"/>
              <a:defRPr/>
            </a:pPr>
            <a:r>
              <a:rPr lang="en-US" sz="1000">
                <a:solidFill>
                  <a:srgbClr val="FFFF00"/>
                </a:solidFill>
              </a:rPr>
              <a:t>The scale sensitivity of the legend is +/- 2 feet</a:t>
            </a:r>
          </a:p>
          <a:p>
            <a:pPr marL="112713" indent="-112713" fontAlgn="base">
              <a:spcBef>
                <a:spcPct val="0"/>
              </a:spcBef>
              <a:spcAft>
                <a:spcPct val="0"/>
              </a:spcAft>
              <a:buFontTx/>
              <a:buChar char="•"/>
              <a:defRPr/>
            </a:pPr>
            <a:r>
              <a:rPr lang="en-US" sz="1000">
                <a:solidFill>
                  <a:srgbClr val="FFFF00"/>
                </a:solidFill>
              </a:rPr>
              <a:t>The info does not depict interior drainage modeling results</a:t>
            </a:r>
          </a:p>
          <a:p>
            <a:pPr marL="112713" indent="-112713" fontAlgn="base">
              <a:spcBef>
                <a:spcPct val="0"/>
              </a:spcBef>
              <a:spcAft>
                <a:spcPct val="0"/>
              </a:spcAft>
              <a:buFontTx/>
              <a:buChar char="•"/>
              <a:defRPr/>
            </a:pPr>
            <a:r>
              <a:rPr lang="en-US" sz="1000">
                <a:solidFill>
                  <a:srgbClr val="FFFF00"/>
                </a:solidFill>
              </a:rPr>
              <a:t>The storm surge is characterized as the result of a probabilistic analysis of 5 to 6 storm parameters of a suite of 152 storms and not a particular event</a:t>
            </a:r>
          </a:p>
        </p:txBody>
      </p:sp>
      <p:sp>
        <p:nvSpPr>
          <p:cNvPr id="1299482" name="Text Box 26"/>
          <p:cNvSpPr txBox="1">
            <a:spLocks noChangeArrowheads="1"/>
          </p:cNvSpPr>
          <p:nvPr/>
        </p:nvSpPr>
        <p:spPr bwMode="auto">
          <a:xfrm>
            <a:off x="1147763" y="5842000"/>
            <a:ext cx="3016250"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ctr" defTabSz="1358900" fontAlgn="base">
              <a:spcBef>
                <a:spcPct val="0"/>
              </a:spcBef>
              <a:spcAft>
                <a:spcPct val="0"/>
              </a:spcAft>
              <a:defRPr/>
            </a:pPr>
            <a:r>
              <a:rPr lang="en-US" sz="1400" b="1">
                <a:solidFill>
                  <a:srgbClr val="FFFF00"/>
                </a:solidFill>
              </a:rPr>
              <a:t>Assumes 50% Pumping Capacity</a:t>
            </a:r>
            <a:r>
              <a:rPr lang="en-US" sz="1200">
                <a:solidFill>
                  <a:srgbClr val="FFFFFF"/>
                </a:solidFill>
              </a:rPr>
              <a:t> </a:t>
            </a:r>
          </a:p>
        </p:txBody>
      </p:sp>
      <p:sp>
        <p:nvSpPr>
          <p:cNvPr id="1299483" name="Text Box 27"/>
          <p:cNvSpPr txBox="1">
            <a:spLocks noChangeArrowheads="1"/>
          </p:cNvSpPr>
          <p:nvPr/>
        </p:nvSpPr>
        <p:spPr bwMode="auto">
          <a:xfrm>
            <a:off x="8458200" y="6659563"/>
            <a:ext cx="685800" cy="198437"/>
          </a:xfrm>
          <a:prstGeom prst="rect">
            <a:avLst/>
          </a:prstGeom>
          <a:noFill/>
          <a:ln w="9525">
            <a:noFill/>
            <a:miter lim="800000"/>
            <a:headEnd/>
            <a:tailEnd/>
          </a:ln>
          <a:effectLst>
            <a:outerShdw dist="35921" dir="2700000" algn="ctr" rotWithShape="0">
              <a:schemeClr val="tx1"/>
            </a:outerShdw>
          </a:effectLst>
        </p:spPr>
        <p:txBody>
          <a:bodyPr lIns="0" rIns="0">
            <a:spAutoFit/>
          </a:bodyPr>
          <a:lstStyle/>
          <a:p>
            <a:pPr algn="ctr" defTabSz="1358900" fontAlgn="base">
              <a:spcBef>
                <a:spcPct val="50000"/>
              </a:spcBef>
              <a:spcAft>
                <a:spcPct val="0"/>
              </a:spcAft>
              <a:defRPr/>
            </a:pPr>
            <a:r>
              <a:rPr lang="en-US" sz="700" b="1">
                <a:solidFill>
                  <a:srgbClr val="FFFF00"/>
                </a:solidFill>
                <a:latin typeface="Copperplate Gothic Light" pitchFamily="34" charset="0"/>
              </a:rPr>
              <a:t>March 08</a:t>
            </a:r>
          </a:p>
        </p:txBody>
      </p:sp>
      <p:sp>
        <p:nvSpPr>
          <p:cNvPr id="9" name="Slide Number Placeholder 3"/>
          <p:cNvSpPr>
            <a:spLocks noGrp="1"/>
          </p:cNvSpPr>
          <p:nvPr>
            <p:ph type="sldNum" sz="quarter" idx="10"/>
          </p:nvPr>
        </p:nvSpPr>
        <p:spPr>
          <a:xfrm>
            <a:off x="3498850" y="6381750"/>
            <a:ext cx="2133600" cy="476250"/>
          </a:xfrm>
          <a:noFill/>
        </p:spPr>
        <p:txBody>
          <a:bodyPr/>
          <a:lstStyle/>
          <a:p>
            <a:fld id="{79038FE9-83E7-4798-820E-BA144285946B}" type="slidenum">
              <a:rPr lang="en-US" b="1" smtClean="0">
                <a:solidFill>
                  <a:srgbClr val="FFFFCC"/>
                </a:solidFill>
                <a:latin typeface="Arial" charset="0"/>
              </a:rPr>
              <a:pPr/>
              <a:t>45</a:t>
            </a:fld>
            <a:endParaRPr lang="en-US" b="1" smtClean="0">
              <a:solidFill>
                <a:srgbClr val="FFFFCC"/>
              </a:solidFill>
              <a:latin typeface="Arial" charset="0"/>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p:cNvSpPr>
            <a:spLocks noGrp="1"/>
          </p:cNvSpPr>
          <p:nvPr>
            <p:ph type="sldNum" sz="quarter" idx="10"/>
          </p:nvPr>
        </p:nvSpPr>
        <p:spPr>
          <a:noFill/>
        </p:spPr>
        <p:txBody>
          <a:bodyPr/>
          <a:lstStyle/>
          <a:p>
            <a:fld id="{4998E513-79D0-473B-9A32-B04D77DD675E}" type="slidenum">
              <a:rPr lang="en-US" smtClean="0">
                <a:solidFill>
                  <a:srgbClr val="000000"/>
                </a:solidFill>
              </a:rPr>
              <a:pPr/>
              <a:t>46</a:t>
            </a:fld>
            <a:endParaRPr lang="en-US" smtClean="0">
              <a:solidFill>
                <a:srgbClr val="000000"/>
              </a:solidFill>
            </a:endParaRPr>
          </a:p>
        </p:txBody>
      </p:sp>
      <p:sp>
        <p:nvSpPr>
          <p:cNvPr id="1230850" name="Rectangle 2"/>
          <p:cNvSpPr>
            <a:spLocks noGrp="1" noChangeArrowheads="1"/>
          </p:cNvSpPr>
          <p:nvPr>
            <p:ph type="title"/>
          </p:nvPr>
        </p:nvSpPr>
        <p:spPr/>
        <p:txBody>
          <a:bodyPr/>
          <a:lstStyle/>
          <a:p>
            <a:pPr eaLnBrk="1" hangingPunct="1">
              <a:defRPr/>
            </a:pPr>
            <a:r>
              <a:rPr lang="en-US"/>
              <a:t>Buying Down Risk</a:t>
            </a:r>
          </a:p>
        </p:txBody>
      </p:sp>
      <p:graphicFrame>
        <p:nvGraphicFramePr>
          <p:cNvPr id="14" name="Object 3"/>
          <p:cNvGraphicFramePr>
            <a:graphicFrameLocks noChangeAspect="1"/>
          </p:cNvGraphicFramePr>
          <p:nvPr/>
        </p:nvGraphicFramePr>
        <p:xfrm>
          <a:off x="482600" y="236689"/>
          <a:ext cx="8161338" cy="6433590"/>
        </p:xfrm>
        <a:graphic>
          <a:graphicData uri="http://schemas.openxmlformats.org/drawingml/2006/chart">
            <c:chart xmlns:c="http://schemas.openxmlformats.org/drawingml/2006/chart" xmlns:r="http://schemas.openxmlformats.org/officeDocument/2006/relationships" r:id="rId2"/>
          </a:graphicData>
        </a:graphic>
      </p:graphicFrame>
      <p:sp>
        <p:nvSpPr>
          <p:cNvPr id="3077" name="Text Box 4"/>
          <p:cNvSpPr txBox="1">
            <a:spLocks noChangeArrowheads="1"/>
          </p:cNvSpPr>
          <p:nvPr/>
        </p:nvSpPr>
        <p:spPr bwMode="auto">
          <a:xfrm>
            <a:off x="1677988" y="3625850"/>
            <a:ext cx="1843087" cy="914400"/>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6000" b="1" dirty="0">
                <a:solidFill>
                  <a:srgbClr val="000000"/>
                </a:solidFill>
                <a:latin typeface="Tahoma" pitchFamily="34" charset="0"/>
              </a:rPr>
              <a:t>Risk</a:t>
            </a:r>
          </a:p>
        </p:txBody>
      </p:sp>
      <p:sp>
        <p:nvSpPr>
          <p:cNvPr id="3078" name="Text Box 5"/>
          <p:cNvSpPr txBox="1">
            <a:spLocks noChangeArrowheads="1"/>
          </p:cNvSpPr>
          <p:nvPr/>
        </p:nvSpPr>
        <p:spPr bwMode="auto">
          <a:xfrm>
            <a:off x="698500" y="1131859"/>
            <a:ext cx="858838" cy="182562"/>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1200" b="1">
                <a:solidFill>
                  <a:srgbClr val="000000"/>
                </a:solidFill>
                <a:latin typeface="Tahoma" pitchFamily="34" charset="0"/>
              </a:rPr>
              <a:t>Initial Risk</a:t>
            </a:r>
          </a:p>
        </p:txBody>
      </p:sp>
      <p:sp>
        <p:nvSpPr>
          <p:cNvPr id="3079" name="Text Box 6"/>
          <p:cNvSpPr txBox="1">
            <a:spLocks noChangeArrowheads="1"/>
          </p:cNvSpPr>
          <p:nvPr/>
        </p:nvSpPr>
        <p:spPr bwMode="auto">
          <a:xfrm>
            <a:off x="1512888" y="1520796"/>
            <a:ext cx="2100262" cy="182563"/>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1200" b="1">
                <a:solidFill>
                  <a:srgbClr val="000000"/>
                </a:solidFill>
                <a:latin typeface="Tahoma" pitchFamily="34" charset="0"/>
              </a:rPr>
              <a:t>Zoning / Building Codes</a:t>
            </a:r>
          </a:p>
        </p:txBody>
      </p:sp>
      <p:sp>
        <p:nvSpPr>
          <p:cNvPr id="3080" name="Text Box 7"/>
          <p:cNvSpPr txBox="1">
            <a:spLocks noChangeArrowheads="1"/>
          </p:cNvSpPr>
          <p:nvPr/>
        </p:nvSpPr>
        <p:spPr bwMode="auto">
          <a:xfrm>
            <a:off x="2308225" y="1933546"/>
            <a:ext cx="2903538" cy="182563"/>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1200" b="1">
                <a:solidFill>
                  <a:srgbClr val="000000"/>
                </a:solidFill>
                <a:latin typeface="Tahoma" pitchFamily="34" charset="0"/>
              </a:rPr>
              <a:t>Coastal Protection and Restoration</a:t>
            </a:r>
          </a:p>
        </p:txBody>
      </p:sp>
      <p:sp>
        <p:nvSpPr>
          <p:cNvPr id="3081" name="Text Box 8"/>
          <p:cNvSpPr txBox="1">
            <a:spLocks noChangeArrowheads="1"/>
          </p:cNvSpPr>
          <p:nvPr/>
        </p:nvSpPr>
        <p:spPr bwMode="auto">
          <a:xfrm>
            <a:off x="3048000" y="2311371"/>
            <a:ext cx="874713" cy="182563"/>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1200" b="1" dirty="0">
                <a:solidFill>
                  <a:srgbClr val="000000"/>
                </a:solidFill>
                <a:latin typeface="Tahoma" pitchFamily="34" charset="0"/>
              </a:rPr>
              <a:t>Outreach</a:t>
            </a:r>
          </a:p>
        </p:txBody>
      </p:sp>
      <p:sp>
        <p:nvSpPr>
          <p:cNvPr id="3082" name="Text Box 9"/>
          <p:cNvSpPr txBox="1">
            <a:spLocks noChangeArrowheads="1"/>
          </p:cNvSpPr>
          <p:nvPr/>
        </p:nvSpPr>
        <p:spPr bwMode="auto">
          <a:xfrm>
            <a:off x="3803650" y="2691468"/>
            <a:ext cx="1404938" cy="182563"/>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1200" b="1" dirty="0">
                <a:solidFill>
                  <a:srgbClr val="000000"/>
                </a:solidFill>
                <a:latin typeface="Tahoma" pitchFamily="34" charset="0"/>
              </a:rPr>
              <a:t>Evacuation Plan</a:t>
            </a:r>
          </a:p>
        </p:txBody>
      </p:sp>
      <p:sp>
        <p:nvSpPr>
          <p:cNvPr id="3083" name="Text Box 10"/>
          <p:cNvSpPr txBox="1">
            <a:spLocks noChangeArrowheads="1"/>
          </p:cNvSpPr>
          <p:nvPr/>
        </p:nvSpPr>
        <p:spPr bwMode="auto">
          <a:xfrm>
            <a:off x="4633913" y="3077012"/>
            <a:ext cx="793750" cy="182563"/>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1200" b="1" dirty="0">
                <a:solidFill>
                  <a:srgbClr val="000000"/>
                </a:solidFill>
                <a:latin typeface="Tahoma" pitchFamily="34" charset="0"/>
              </a:rPr>
              <a:t>Insurance</a:t>
            </a:r>
          </a:p>
        </p:txBody>
      </p:sp>
      <p:sp>
        <p:nvSpPr>
          <p:cNvPr id="3084" name="Text Box 11"/>
          <p:cNvSpPr txBox="1">
            <a:spLocks noChangeArrowheads="1"/>
          </p:cNvSpPr>
          <p:nvPr/>
        </p:nvSpPr>
        <p:spPr bwMode="auto">
          <a:xfrm>
            <a:off x="5356225" y="3496797"/>
            <a:ext cx="2625725" cy="182562"/>
          </a:xfrm>
          <a:prstGeom prst="rect">
            <a:avLst/>
          </a:prstGeom>
          <a:solidFill>
            <a:srgbClr val="C0C0C0"/>
          </a:solidFill>
          <a:ln w="9525">
            <a:noFill/>
            <a:miter lim="800000"/>
            <a:headEnd/>
            <a:tailEnd/>
          </a:ln>
        </p:spPr>
        <p:txBody>
          <a:bodyPr lIns="0" tIns="0" rIns="0" bIns="0">
            <a:spAutoFit/>
          </a:bodyPr>
          <a:lstStyle/>
          <a:p>
            <a:pPr algn="ctr" defTabSz="1358900" fontAlgn="base">
              <a:spcBef>
                <a:spcPct val="50000"/>
              </a:spcBef>
              <a:spcAft>
                <a:spcPct val="0"/>
              </a:spcAft>
            </a:pPr>
            <a:r>
              <a:rPr lang="en-US" sz="1200" b="1" dirty="0">
                <a:solidFill>
                  <a:srgbClr val="000000"/>
                </a:solidFill>
                <a:latin typeface="Tahoma" pitchFamily="34" charset="0"/>
              </a:rPr>
              <a:t>Levees / Floodwalls / Structures</a:t>
            </a:r>
          </a:p>
        </p:txBody>
      </p:sp>
      <p:sp>
        <p:nvSpPr>
          <p:cNvPr id="3085" name="Text Box 12"/>
          <p:cNvSpPr txBox="1">
            <a:spLocks noChangeArrowheads="1"/>
          </p:cNvSpPr>
          <p:nvPr/>
        </p:nvSpPr>
        <p:spPr bwMode="auto">
          <a:xfrm>
            <a:off x="6945313" y="4535488"/>
            <a:ext cx="1235075" cy="609600"/>
          </a:xfrm>
          <a:prstGeom prst="rect">
            <a:avLst/>
          </a:prstGeom>
          <a:noFill/>
          <a:ln w="9525">
            <a:noFill/>
            <a:miter lim="800000"/>
            <a:headEnd/>
            <a:tailEnd/>
          </a:ln>
        </p:spPr>
        <p:txBody>
          <a:bodyPr lIns="0" tIns="0" rIns="0" bIns="0">
            <a:spAutoFit/>
          </a:bodyPr>
          <a:lstStyle/>
          <a:p>
            <a:pPr algn="ctr" defTabSz="1358900" fontAlgn="base">
              <a:spcBef>
                <a:spcPct val="50000"/>
              </a:spcBef>
              <a:spcAft>
                <a:spcPct val="0"/>
              </a:spcAft>
            </a:pPr>
            <a:r>
              <a:rPr lang="en-US" sz="2000" b="1">
                <a:solidFill>
                  <a:srgbClr val="000000"/>
                </a:solidFill>
                <a:latin typeface="Tahoma" pitchFamily="34" charset="0"/>
              </a:rPr>
              <a:t>Residual Risk</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8869"/>
            <a:ext cx="8229600" cy="814387"/>
          </a:xfrm>
        </p:spPr>
        <p:txBody>
          <a:bodyPr/>
          <a:lstStyle/>
          <a:p>
            <a:r>
              <a:rPr lang="en-US" dirty="0" smtClean="0"/>
              <a:t>Discussion / Questions</a:t>
            </a:r>
            <a:endParaRPr lang="en-US" dirty="0"/>
          </a:p>
        </p:txBody>
      </p:sp>
      <p:sp>
        <p:nvSpPr>
          <p:cNvPr id="4" name="Slide Number Placeholder 3"/>
          <p:cNvSpPr>
            <a:spLocks noGrp="1"/>
          </p:cNvSpPr>
          <p:nvPr>
            <p:ph type="sldNum" sz="quarter" idx="10"/>
          </p:nvPr>
        </p:nvSpPr>
        <p:spPr/>
        <p:txBody>
          <a:bodyPr/>
          <a:lstStyle/>
          <a:p>
            <a:fld id="{D3FA0B78-6F05-43B2-84EC-CBD8AF07FBF5}" type="slidenum">
              <a:rPr lang="en-US" smtClean="0">
                <a:solidFill>
                  <a:srgbClr val="000000"/>
                </a:solidFill>
              </a:rPr>
              <a:pPr/>
              <a:t>47</a:t>
            </a:fld>
            <a:endParaRPr lang="en-US">
              <a:solidFill>
                <a:srgbClr val="000000"/>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9100" y="1257300"/>
            <a:ext cx="8305800" cy="5165725"/>
            <a:chOff x="264" y="456"/>
            <a:chExt cx="5232" cy="3302"/>
          </a:xfrm>
        </p:grpSpPr>
        <p:pic>
          <p:nvPicPr>
            <p:cNvPr id="26636" name="Picture 3"/>
            <p:cNvPicPr>
              <a:picLocks noChangeAspect="1" noChangeArrowheads="1"/>
            </p:cNvPicPr>
            <p:nvPr/>
          </p:nvPicPr>
          <p:blipFill>
            <a:blip r:embed="rId3" cstate="print"/>
            <a:srcRect l="4576" t="10339" r="4576" b="14708"/>
            <a:stretch>
              <a:fillRect/>
            </a:stretch>
          </p:blipFill>
          <p:spPr bwMode="auto">
            <a:xfrm>
              <a:off x="264" y="456"/>
              <a:ext cx="5232" cy="3302"/>
            </a:xfrm>
            <a:prstGeom prst="rect">
              <a:avLst/>
            </a:prstGeom>
            <a:noFill/>
            <a:ln w="9525">
              <a:solidFill>
                <a:schemeClr val="tx1"/>
              </a:solidFill>
              <a:miter lim="800000"/>
              <a:headEnd/>
              <a:tailEnd/>
            </a:ln>
          </p:spPr>
        </p:pic>
        <p:sp>
          <p:nvSpPr>
            <p:cNvPr id="26637" name="Text Box 4"/>
            <p:cNvSpPr txBox="1">
              <a:spLocks noChangeArrowheads="1"/>
            </p:cNvSpPr>
            <p:nvPr/>
          </p:nvSpPr>
          <p:spPr bwMode="auto">
            <a:xfrm>
              <a:off x="620" y="767"/>
              <a:ext cx="582"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8 to 15 feet</a:t>
              </a:r>
            </a:p>
          </p:txBody>
        </p:sp>
        <p:sp>
          <p:nvSpPr>
            <p:cNvPr id="26638" name="Text Box 5"/>
            <p:cNvSpPr txBox="1">
              <a:spLocks noChangeArrowheads="1"/>
            </p:cNvSpPr>
            <p:nvPr/>
          </p:nvSpPr>
          <p:spPr bwMode="auto">
            <a:xfrm>
              <a:off x="1676" y="569"/>
              <a:ext cx="624"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10 to 13 feet</a:t>
              </a:r>
            </a:p>
          </p:txBody>
        </p:sp>
        <p:sp>
          <p:nvSpPr>
            <p:cNvPr id="26639" name="Line 6"/>
            <p:cNvSpPr>
              <a:spLocks noChangeShapeType="1"/>
            </p:cNvSpPr>
            <p:nvPr/>
          </p:nvSpPr>
          <p:spPr bwMode="auto">
            <a:xfrm>
              <a:off x="1200" y="900"/>
              <a:ext cx="414" cy="546"/>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0" name="Line 7"/>
            <p:cNvSpPr>
              <a:spLocks noChangeShapeType="1"/>
            </p:cNvSpPr>
            <p:nvPr/>
          </p:nvSpPr>
          <p:spPr bwMode="auto">
            <a:xfrm>
              <a:off x="2298" y="702"/>
              <a:ext cx="594" cy="372"/>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1" name="Text Box 8"/>
            <p:cNvSpPr txBox="1">
              <a:spLocks noChangeArrowheads="1"/>
            </p:cNvSpPr>
            <p:nvPr/>
          </p:nvSpPr>
          <p:spPr bwMode="auto">
            <a:xfrm>
              <a:off x="3242" y="1787"/>
              <a:ext cx="624"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12 to 15 feet</a:t>
              </a:r>
            </a:p>
          </p:txBody>
        </p:sp>
        <p:sp>
          <p:nvSpPr>
            <p:cNvPr id="26642" name="Line 9"/>
            <p:cNvSpPr>
              <a:spLocks noChangeShapeType="1"/>
            </p:cNvSpPr>
            <p:nvPr/>
          </p:nvSpPr>
          <p:spPr bwMode="auto">
            <a:xfrm flipH="1">
              <a:off x="2646" y="1926"/>
              <a:ext cx="594" cy="270"/>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3" name="Text Box 10"/>
            <p:cNvSpPr txBox="1">
              <a:spLocks noChangeArrowheads="1"/>
            </p:cNvSpPr>
            <p:nvPr/>
          </p:nvSpPr>
          <p:spPr bwMode="auto">
            <a:xfrm>
              <a:off x="4616" y="2975"/>
              <a:ext cx="624"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9 to 11 feet</a:t>
              </a:r>
            </a:p>
          </p:txBody>
        </p:sp>
        <p:sp>
          <p:nvSpPr>
            <p:cNvPr id="26644" name="Line 11"/>
            <p:cNvSpPr>
              <a:spLocks noChangeShapeType="1"/>
            </p:cNvSpPr>
            <p:nvPr/>
          </p:nvSpPr>
          <p:spPr bwMode="auto">
            <a:xfrm flipH="1">
              <a:off x="4350" y="3108"/>
              <a:ext cx="264" cy="516"/>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grpSp>
      <p:pic>
        <p:nvPicPr>
          <p:cNvPr id="26627" name="Picture 12" descr="new_orleans_max_flood_depth"/>
          <p:cNvPicPr>
            <a:picLocks noChangeAspect="1" noChangeArrowheads="1"/>
          </p:cNvPicPr>
          <p:nvPr/>
        </p:nvPicPr>
        <p:blipFill>
          <a:blip r:embed="rId4" cstate="print"/>
          <a:srcRect/>
          <a:stretch>
            <a:fillRect/>
          </a:stretch>
        </p:blipFill>
        <p:spPr bwMode="auto">
          <a:xfrm>
            <a:off x="7505700" y="3006725"/>
            <a:ext cx="1147763" cy="898525"/>
          </a:xfrm>
          <a:prstGeom prst="rect">
            <a:avLst/>
          </a:prstGeom>
          <a:noFill/>
          <a:ln w="9525">
            <a:solidFill>
              <a:schemeClr val="tx1"/>
            </a:solidFill>
            <a:miter lim="800000"/>
            <a:headEnd/>
            <a:tailEnd/>
          </a:ln>
        </p:spPr>
      </p:pic>
      <p:sp>
        <p:nvSpPr>
          <p:cNvPr id="26628" name="Text Box 13"/>
          <p:cNvSpPr txBox="1">
            <a:spLocks noChangeArrowheads="1"/>
          </p:cNvSpPr>
          <p:nvPr/>
        </p:nvSpPr>
        <p:spPr bwMode="auto">
          <a:xfrm>
            <a:off x="7858125" y="3282950"/>
            <a:ext cx="750888" cy="561975"/>
          </a:xfrm>
          <a:prstGeom prst="rect">
            <a:avLst/>
          </a:prstGeom>
          <a:solidFill>
            <a:schemeClr val="bg1"/>
          </a:solidFill>
          <a:ln w="9525">
            <a:noFill/>
            <a:miter lim="800000"/>
            <a:headEnd/>
            <a:tailEnd/>
          </a:ln>
        </p:spPr>
        <p:txBody>
          <a:bodyPr lIns="0" tIns="0" rIns="0" bIns="0">
            <a:spAutoFit/>
          </a:bodyPr>
          <a:lstStyle/>
          <a:p>
            <a:pPr eaLnBrk="0" fontAlgn="base" hangingPunct="0">
              <a:lnSpc>
                <a:spcPct val="90000"/>
              </a:lnSpc>
              <a:spcBef>
                <a:spcPct val="50000"/>
              </a:spcBef>
              <a:spcAft>
                <a:spcPct val="0"/>
              </a:spcAft>
            </a:pPr>
            <a:r>
              <a:rPr lang="en-US" sz="1000" b="1">
                <a:solidFill>
                  <a:srgbClr val="000000"/>
                </a:solidFill>
                <a:latin typeface="Garamond" pitchFamily="18" charset="0"/>
              </a:rPr>
              <a:t>High: 15 Ft.</a:t>
            </a:r>
          </a:p>
          <a:p>
            <a:pPr eaLnBrk="0" fontAlgn="base" hangingPunct="0">
              <a:lnSpc>
                <a:spcPct val="90000"/>
              </a:lnSpc>
              <a:spcBef>
                <a:spcPct val="50000"/>
              </a:spcBef>
              <a:spcAft>
                <a:spcPct val="0"/>
              </a:spcAft>
            </a:pPr>
            <a:endParaRPr lang="en-US" sz="1000" b="1">
              <a:solidFill>
                <a:srgbClr val="000000"/>
              </a:solidFill>
              <a:latin typeface="Garamond" pitchFamily="18" charset="0"/>
            </a:endParaRPr>
          </a:p>
          <a:p>
            <a:pPr eaLnBrk="0" fontAlgn="base" hangingPunct="0">
              <a:lnSpc>
                <a:spcPct val="90000"/>
              </a:lnSpc>
              <a:spcBef>
                <a:spcPct val="50000"/>
              </a:spcBef>
              <a:spcAft>
                <a:spcPct val="0"/>
              </a:spcAft>
            </a:pPr>
            <a:r>
              <a:rPr lang="en-US" sz="1000" b="1">
                <a:solidFill>
                  <a:srgbClr val="000000"/>
                </a:solidFill>
                <a:latin typeface="Garamond" pitchFamily="18" charset="0"/>
              </a:rPr>
              <a:t>Low: 0 Ft.</a:t>
            </a:r>
          </a:p>
        </p:txBody>
      </p:sp>
      <p:sp>
        <p:nvSpPr>
          <p:cNvPr id="1058830" name="AutoShape 14"/>
          <p:cNvSpPr>
            <a:spLocks noChangeArrowheads="1"/>
          </p:cNvSpPr>
          <p:nvPr/>
        </p:nvSpPr>
        <p:spPr bwMode="auto">
          <a:xfrm>
            <a:off x="1138238" y="26924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1" name="AutoShape 15"/>
          <p:cNvSpPr>
            <a:spLocks noChangeArrowheads="1"/>
          </p:cNvSpPr>
          <p:nvPr/>
        </p:nvSpPr>
        <p:spPr bwMode="auto">
          <a:xfrm>
            <a:off x="2219325" y="2719388"/>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2" name="AutoShape 16"/>
          <p:cNvSpPr>
            <a:spLocks noChangeArrowheads="1"/>
          </p:cNvSpPr>
          <p:nvPr/>
        </p:nvSpPr>
        <p:spPr bwMode="auto">
          <a:xfrm>
            <a:off x="2208213" y="2576513"/>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3" name="AutoShape 17"/>
          <p:cNvSpPr>
            <a:spLocks noChangeArrowheads="1"/>
          </p:cNvSpPr>
          <p:nvPr/>
        </p:nvSpPr>
        <p:spPr bwMode="auto">
          <a:xfrm>
            <a:off x="3290888" y="35877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4" name="Text Box 18"/>
          <p:cNvSpPr txBox="1">
            <a:spLocks noChangeArrowheads="1"/>
          </p:cNvSpPr>
          <p:nvPr/>
        </p:nvSpPr>
        <p:spPr bwMode="auto">
          <a:xfrm>
            <a:off x="477838" y="5922963"/>
            <a:ext cx="1576387" cy="447675"/>
          </a:xfrm>
          <a:prstGeom prst="rect">
            <a:avLst/>
          </a:prstGeom>
          <a:solidFill>
            <a:schemeClr val="bg1"/>
          </a:solidFill>
          <a:ln w="9525">
            <a:solidFill>
              <a:schemeClr val="tx1"/>
            </a:solidFill>
            <a:miter lim="800000"/>
            <a:headEnd/>
            <a:tailEnd/>
          </a:ln>
          <a:effectLst/>
        </p:spPr>
        <p:txBody>
          <a:bodyPr lIns="36576" tIns="36576" rIns="36576" bIns="36576">
            <a:spAutoFit/>
          </a:bodyPr>
          <a:lstStyle/>
          <a:p>
            <a:pPr marL="287338" fontAlgn="base">
              <a:spcBef>
                <a:spcPct val="50000"/>
              </a:spcBef>
              <a:spcAft>
                <a:spcPct val="0"/>
              </a:spcAft>
              <a:defRPr/>
            </a:pPr>
            <a:r>
              <a:rPr lang="en-US" sz="1200" i="1">
                <a:solidFill>
                  <a:srgbClr val="000000"/>
                </a:solidFill>
                <a:effectLst>
                  <a:outerShdw blurRad="38100" dist="38100" dir="2700000" algn="tl">
                    <a:srgbClr val="C0C0C0"/>
                  </a:outerShdw>
                </a:effectLst>
              </a:rPr>
              <a:t>Design Failure Breach Locations</a:t>
            </a:r>
          </a:p>
        </p:txBody>
      </p:sp>
      <p:sp>
        <p:nvSpPr>
          <p:cNvPr id="1058835" name="AutoShape 19"/>
          <p:cNvSpPr>
            <a:spLocks noChangeArrowheads="1"/>
          </p:cNvSpPr>
          <p:nvPr/>
        </p:nvSpPr>
        <p:spPr bwMode="auto">
          <a:xfrm>
            <a:off x="560388" y="6040438"/>
            <a:ext cx="190500" cy="190500"/>
          </a:xfrm>
          <a:prstGeom prst="star5">
            <a:avLst/>
          </a:prstGeom>
          <a:solidFill>
            <a:srgbClr val="FF0000"/>
          </a:solidFill>
          <a:ln w="9525">
            <a:solidFill>
              <a:schemeClr val="tx1"/>
            </a:solidFill>
            <a:miter lim="800000"/>
            <a:headEnd/>
            <a:tailEnd/>
          </a:ln>
          <a:effectLst/>
        </p:spPr>
        <p:txBody>
          <a:bodyPr wrap="none" anchor="ctr"/>
          <a:lstStyle/>
          <a:p>
            <a:pPr algn="ctr" fontAlgn="base">
              <a:spcBef>
                <a:spcPct val="0"/>
              </a:spcBef>
              <a:spcAft>
                <a:spcPct val="0"/>
              </a:spcAft>
              <a:defRPr/>
            </a:pPr>
            <a:endParaRPr lang="en-US">
              <a:solidFill>
                <a:srgbClr val="FFFF00"/>
              </a:solidFill>
            </a:endParaRPr>
          </a:p>
        </p:txBody>
      </p:sp>
      <p:sp>
        <p:nvSpPr>
          <p:cNvPr id="1058836" name="Rectangle 20"/>
          <p:cNvSpPr>
            <a:spLocks noChangeArrowheads="1"/>
          </p:cNvSpPr>
          <p:nvPr/>
        </p:nvSpPr>
        <p:spPr bwMode="auto">
          <a:xfrm>
            <a:off x="1173163" y="230188"/>
            <a:ext cx="6777037" cy="684212"/>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600" b="1">
                <a:solidFill>
                  <a:srgbClr val="000000"/>
                </a:solidFill>
                <a:effectLst>
                  <a:outerShdw blurRad="38100" dist="38100" dir="2700000" algn="tl">
                    <a:srgbClr val="C0C0C0"/>
                  </a:outerShdw>
                </a:effectLst>
              </a:rPr>
              <a:t>New Orleans</a:t>
            </a:r>
            <a:r>
              <a:rPr lang="en-US" sz="2800" b="1">
                <a:solidFill>
                  <a:srgbClr val="000000"/>
                </a:solidFill>
                <a:effectLst>
                  <a:outerShdw blurRad="38100" dist="38100" dir="2700000" algn="tl">
                    <a:srgbClr val="C0C0C0"/>
                  </a:outerShdw>
                </a:effectLst>
              </a:rPr>
              <a:t/>
            </a:r>
            <a:br>
              <a:rPr lang="en-US" sz="2800" b="1">
                <a:solidFill>
                  <a:srgbClr val="000000"/>
                </a:solidFill>
                <a:effectLst>
                  <a:outerShdw blurRad="38100" dist="38100" dir="2700000" algn="tl">
                    <a:srgbClr val="C0C0C0"/>
                  </a:outerShdw>
                </a:effectLst>
              </a:rPr>
            </a:br>
            <a:r>
              <a:rPr lang="en-US" sz="2400" b="1">
                <a:solidFill>
                  <a:srgbClr val="000000"/>
                </a:solidFill>
                <a:effectLst>
                  <a:outerShdw blurRad="38100" dist="38100" dir="2700000" algn="tl">
                    <a:srgbClr val="C0C0C0"/>
                  </a:outerShdw>
                </a:effectLst>
              </a:rPr>
              <a:t>Maximum Flooding Depth</a:t>
            </a:r>
          </a:p>
        </p:txBody>
      </p:sp>
      <p:sp>
        <p:nvSpPr>
          <p:cNvPr id="21" name="Slide Number Placeholder 3"/>
          <p:cNvSpPr>
            <a:spLocks noGrp="1"/>
          </p:cNvSpPr>
          <p:nvPr>
            <p:ph type="sldNum" sz="quarter" idx="10"/>
          </p:nvPr>
        </p:nvSpPr>
        <p:spPr>
          <a:xfrm>
            <a:off x="3498850" y="6381750"/>
            <a:ext cx="2133600" cy="476250"/>
          </a:xfrm>
        </p:spPr>
        <p:txBody>
          <a:bodyPr/>
          <a:lstStyle/>
          <a:p>
            <a:fld id="{1B652493-80C6-4F1A-93CC-9A3AA54B2A0B}" type="slidenum">
              <a:rPr lang="en-US" b="1">
                <a:solidFill>
                  <a:srgbClr val="000000"/>
                </a:solidFill>
              </a:rPr>
              <a:pPr/>
              <a:t>5</a:t>
            </a:fld>
            <a:endParaRPr lang="en-US" b="1"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9100" y="1257300"/>
            <a:ext cx="8305800" cy="5165725"/>
            <a:chOff x="264" y="456"/>
            <a:chExt cx="5232" cy="3302"/>
          </a:xfrm>
        </p:grpSpPr>
        <p:pic>
          <p:nvPicPr>
            <p:cNvPr id="26636" name="Picture 3"/>
            <p:cNvPicPr>
              <a:picLocks noChangeAspect="1" noChangeArrowheads="1"/>
            </p:cNvPicPr>
            <p:nvPr/>
          </p:nvPicPr>
          <p:blipFill>
            <a:blip r:embed="rId3" cstate="print"/>
            <a:srcRect l="4576" t="10339" r="4576" b="14708"/>
            <a:stretch>
              <a:fillRect/>
            </a:stretch>
          </p:blipFill>
          <p:spPr bwMode="auto">
            <a:xfrm>
              <a:off x="264" y="456"/>
              <a:ext cx="5232" cy="3302"/>
            </a:xfrm>
            <a:prstGeom prst="rect">
              <a:avLst/>
            </a:prstGeom>
            <a:noFill/>
            <a:ln w="9525">
              <a:solidFill>
                <a:schemeClr val="tx1"/>
              </a:solidFill>
              <a:miter lim="800000"/>
              <a:headEnd/>
              <a:tailEnd/>
            </a:ln>
          </p:spPr>
        </p:pic>
        <p:sp>
          <p:nvSpPr>
            <p:cNvPr id="26637" name="Text Box 4"/>
            <p:cNvSpPr txBox="1">
              <a:spLocks noChangeArrowheads="1"/>
            </p:cNvSpPr>
            <p:nvPr/>
          </p:nvSpPr>
          <p:spPr bwMode="auto">
            <a:xfrm>
              <a:off x="620" y="767"/>
              <a:ext cx="582"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8 to 15 feet</a:t>
              </a:r>
            </a:p>
          </p:txBody>
        </p:sp>
        <p:sp>
          <p:nvSpPr>
            <p:cNvPr id="26638" name="Text Box 5"/>
            <p:cNvSpPr txBox="1">
              <a:spLocks noChangeArrowheads="1"/>
            </p:cNvSpPr>
            <p:nvPr/>
          </p:nvSpPr>
          <p:spPr bwMode="auto">
            <a:xfrm>
              <a:off x="1676" y="569"/>
              <a:ext cx="624"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10 to 13 feet</a:t>
              </a:r>
            </a:p>
          </p:txBody>
        </p:sp>
        <p:sp>
          <p:nvSpPr>
            <p:cNvPr id="26639" name="Line 6"/>
            <p:cNvSpPr>
              <a:spLocks noChangeShapeType="1"/>
            </p:cNvSpPr>
            <p:nvPr/>
          </p:nvSpPr>
          <p:spPr bwMode="auto">
            <a:xfrm>
              <a:off x="1200" y="900"/>
              <a:ext cx="414" cy="546"/>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0" name="Line 7"/>
            <p:cNvSpPr>
              <a:spLocks noChangeShapeType="1"/>
            </p:cNvSpPr>
            <p:nvPr/>
          </p:nvSpPr>
          <p:spPr bwMode="auto">
            <a:xfrm>
              <a:off x="2298" y="702"/>
              <a:ext cx="594" cy="372"/>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2" name="Line 9"/>
            <p:cNvSpPr>
              <a:spLocks noChangeShapeType="1"/>
            </p:cNvSpPr>
            <p:nvPr/>
          </p:nvSpPr>
          <p:spPr bwMode="auto">
            <a:xfrm flipH="1">
              <a:off x="2646" y="1926"/>
              <a:ext cx="594" cy="270"/>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3" name="Text Box 10"/>
            <p:cNvSpPr txBox="1">
              <a:spLocks noChangeArrowheads="1"/>
            </p:cNvSpPr>
            <p:nvPr/>
          </p:nvSpPr>
          <p:spPr bwMode="auto">
            <a:xfrm>
              <a:off x="4616" y="2975"/>
              <a:ext cx="624"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9 to 11 feet</a:t>
              </a:r>
            </a:p>
          </p:txBody>
        </p:sp>
        <p:sp>
          <p:nvSpPr>
            <p:cNvPr id="26644" name="Line 11"/>
            <p:cNvSpPr>
              <a:spLocks noChangeShapeType="1"/>
            </p:cNvSpPr>
            <p:nvPr/>
          </p:nvSpPr>
          <p:spPr bwMode="auto">
            <a:xfrm flipH="1">
              <a:off x="4350" y="3108"/>
              <a:ext cx="264" cy="516"/>
            </a:xfrm>
            <a:prstGeom prst="line">
              <a:avLst/>
            </a:prstGeom>
            <a:noFill/>
            <a:ln w="19050">
              <a:solidFill>
                <a:srgbClr val="FF0000"/>
              </a:solidFill>
              <a:round/>
              <a:headEnd/>
              <a:tailEnd type="oval" w="med" len="med"/>
            </a:ln>
          </p:spPr>
          <p:txBody>
            <a:bodyPr/>
            <a:lstStyle/>
            <a:p>
              <a:pPr fontAlgn="base">
                <a:spcBef>
                  <a:spcPct val="0"/>
                </a:spcBef>
                <a:spcAft>
                  <a:spcPct val="0"/>
                </a:spcAft>
              </a:pPr>
              <a:endParaRPr lang="en-US" sz="1200">
                <a:solidFill>
                  <a:srgbClr val="000000"/>
                </a:solidFill>
              </a:endParaRPr>
            </a:p>
          </p:txBody>
        </p:sp>
        <p:sp>
          <p:nvSpPr>
            <p:cNvPr id="26641" name="Text Box 8"/>
            <p:cNvSpPr txBox="1">
              <a:spLocks noChangeArrowheads="1"/>
            </p:cNvSpPr>
            <p:nvPr/>
          </p:nvSpPr>
          <p:spPr bwMode="auto">
            <a:xfrm>
              <a:off x="3067" y="1871"/>
              <a:ext cx="624" cy="137"/>
            </a:xfrm>
            <a:prstGeom prst="rect">
              <a:avLst/>
            </a:prstGeom>
            <a:solidFill>
              <a:schemeClr val="bg1"/>
            </a:solidFill>
            <a:ln w="19050">
              <a:solidFill>
                <a:srgbClr val="FF0000"/>
              </a:solidFill>
              <a:miter lim="800000"/>
              <a:headEnd/>
              <a:tailEnd/>
            </a:ln>
          </p:spPr>
          <p:txBody>
            <a:bodyPr anchor="ctr">
              <a:spAutoFit/>
            </a:bodyPr>
            <a:lstStyle/>
            <a:p>
              <a:pPr algn="ctr" fontAlgn="base">
                <a:lnSpc>
                  <a:spcPct val="70000"/>
                </a:lnSpc>
                <a:spcBef>
                  <a:spcPct val="0"/>
                </a:spcBef>
                <a:spcAft>
                  <a:spcPct val="0"/>
                </a:spcAft>
              </a:pPr>
              <a:r>
                <a:rPr lang="en-US" sz="1000" b="1">
                  <a:solidFill>
                    <a:srgbClr val="FF0000"/>
                  </a:solidFill>
                </a:rPr>
                <a:t>12 to 15 feet</a:t>
              </a:r>
            </a:p>
          </p:txBody>
        </p:sp>
      </p:grpSp>
      <p:pic>
        <p:nvPicPr>
          <p:cNvPr id="26627" name="Picture 12" descr="new_orleans_max_flood_depth"/>
          <p:cNvPicPr>
            <a:picLocks noChangeAspect="1" noChangeArrowheads="1"/>
          </p:cNvPicPr>
          <p:nvPr/>
        </p:nvPicPr>
        <p:blipFill>
          <a:blip r:embed="rId4" cstate="print"/>
          <a:srcRect/>
          <a:stretch>
            <a:fillRect/>
          </a:stretch>
        </p:blipFill>
        <p:spPr bwMode="auto">
          <a:xfrm>
            <a:off x="7505700" y="3006725"/>
            <a:ext cx="1147763" cy="898525"/>
          </a:xfrm>
          <a:prstGeom prst="rect">
            <a:avLst/>
          </a:prstGeom>
          <a:noFill/>
          <a:ln w="9525">
            <a:solidFill>
              <a:schemeClr val="tx1"/>
            </a:solidFill>
            <a:miter lim="800000"/>
            <a:headEnd/>
            <a:tailEnd/>
          </a:ln>
        </p:spPr>
      </p:pic>
      <p:sp>
        <p:nvSpPr>
          <p:cNvPr id="26628" name="Text Box 13"/>
          <p:cNvSpPr txBox="1">
            <a:spLocks noChangeArrowheads="1"/>
          </p:cNvSpPr>
          <p:nvPr/>
        </p:nvSpPr>
        <p:spPr bwMode="auto">
          <a:xfrm>
            <a:off x="7858125" y="3282950"/>
            <a:ext cx="750888" cy="561975"/>
          </a:xfrm>
          <a:prstGeom prst="rect">
            <a:avLst/>
          </a:prstGeom>
          <a:solidFill>
            <a:schemeClr val="bg1"/>
          </a:solidFill>
          <a:ln w="9525">
            <a:noFill/>
            <a:miter lim="800000"/>
            <a:headEnd/>
            <a:tailEnd/>
          </a:ln>
        </p:spPr>
        <p:txBody>
          <a:bodyPr lIns="0" tIns="0" rIns="0" bIns="0">
            <a:spAutoFit/>
          </a:bodyPr>
          <a:lstStyle/>
          <a:p>
            <a:pPr eaLnBrk="0" fontAlgn="base" hangingPunct="0">
              <a:lnSpc>
                <a:spcPct val="90000"/>
              </a:lnSpc>
              <a:spcBef>
                <a:spcPct val="50000"/>
              </a:spcBef>
              <a:spcAft>
                <a:spcPct val="0"/>
              </a:spcAft>
            </a:pPr>
            <a:r>
              <a:rPr lang="en-US" sz="1000" b="1" dirty="0">
                <a:solidFill>
                  <a:srgbClr val="000000"/>
                </a:solidFill>
                <a:latin typeface="Garamond" pitchFamily="18" charset="0"/>
              </a:rPr>
              <a:t>High: 15 Ft.</a:t>
            </a:r>
          </a:p>
          <a:p>
            <a:pPr eaLnBrk="0" fontAlgn="base" hangingPunct="0">
              <a:lnSpc>
                <a:spcPct val="90000"/>
              </a:lnSpc>
              <a:spcBef>
                <a:spcPct val="50000"/>
              </a:spcBef>
              <a:spcAft>
                <a:spcPct val="0"/>
              </a:spcAft>
            </a:pPr>
            <a:endParaRPr lang="en-US" sz="1000" b="1" dirty="0">
              <a:solidFill>
                <a:srgbClr val="000000"/>
              </a:solidFill>
              <a:latin typeface="Garamond" pitchFamily="18" charset="0"/>
            </a:endParaRPr>
          </a:p>
          <a:p>
            <a:pPr eaLnBrk="0" fontAlgn="base" hangingPunct="0">
              <a:lnSpc>
                <a:spcPct val="90000"/>
              </a:lnSpc>
              <a:spcBef>
                <a:spcPct val="50000"/>
              </a:spcBef>
              <a:spcAft>
                <a:spcPct val="0"/>
              </a:spcAft>
            </a:pPr>
            <a:r>
              <a:rPr lang="en-US" sz="1000" b="1" dirty="0">
                <a:solidFill>
                  <a:srgbClr val="000000"/>
                </a:solidFill>
                <a:latin typeface="Garamond" pitchFamily="18" charset="0"/>
              </a:rPr>
              <a:t>Low: 0 Ft.</a:t>
            </a:r>
          </a:p>
        </p:txBody>
      </p:sp>
      <p:sp>
        <p:nvSpPr>
          <p:cNvPr id="1058830" name="AutoShape 14"/>
          <p:cNvSpPr>
            <a:spLocks noChangeArrowheads="1"/>
          </p:cNvSpPr>
          <p:nvPr/>
        </p:nvSpPr>
        <p:spPr bwMode="auto">
          <a:xfrm>
            <a:off x="1138238" y="26924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1" name="AutoShape 15"/>
          <p:cNvSpPr>
            <a:spLocks noChangeArrowheads="1"/>
          </p:cNvSpPr>
          <p:nvPr/>
        </p:nvSpPr>
        <p:spPr bwMode="auto">
          <a:xfrm>
            <a:off x="2219325" y="2719388"/>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2" name="AutoShape 16"/>
          <p:cNvSpPr>
            <a:spLocks noChangeArrowheads="1"/>
          </p:cNvSpPr>
          <p:nvPr/>
        </p:nvSpPr>
        <p:spPr bwMode="auto">
          <a:xfrm>
            <a:off x="2208213" y="2576513"/>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3" name="AutoShape 17"/>
          <p:cNvSpPr>
            <a:spLocks noChangeArrowheads="1"/>
          </p:cNvSpPr>
          <p:nvPr/>
        </p:nvSpPr>
        <p:spPr bwMode="auto">
          <a:xfrm>
            <a:off x="3290888" y="35877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1058834" name="Text Box 18"/>
          <p:cNvSpPr txBox="1">
            <a:spLocks noChangeArrowheads="1"/>
          </p:cNvSpPr>
          <p:nvPr/>
        </p:nvSpPr>
        <p:spPr bwMode="auto">
          <a:xfrm>
            <a:off x="477838" y="6019800"/>
            <a:ext cx="1576387" cy="258532"/>
          </a:xfrm>
          <a:prstGeom prst="rect">
            <a:avLst/>
          </a:prstGeom>
          <a:solidFill>
            <a:schemeClr val="bg1"/>
          </a:solidFill>
          <a:ln w="9525">
            <a:solidFill>
              <a:schemeClr val="tx1"/>
            </a:solidFill>
            <a:miter lim="800000"/>
            <a:headEnd/>
            <a:tailEnd/>
          </a:ln>
          <a:effectLst/>
        </p:spPr>
        <p:txBody>
          <a:bodyPr lIns="36576" tIns="36576" rIns="36576" bIns="36576">
            <a:spAutoFit/>
          </a:bodyPr>
          <a:lstStyle/>
          <a:p>
            <a:pPr marL="287338" fontAlgn="base">
              <a:spcBef>
                <a:spcPct val="50000"/>
              </a:spcBef>
              <a:spcAft>
                <a:spcPct val="0"/>
              </a:spcAft>
              <a:defRPr/>
            </a:pPr>
            <a:r>
              <a:rPr lang="en-US" sz="1200" i="1" dirty="0" smtClean="0">
                <a:solidFill>
                  <a:srgbClr val="000000"/>
                </a:solidFill>
                <a:effectLst>
                  <a:outerShdw blurRad="38100" dist="38100" dir="2700000" algn="tl">
                    <a:srgbClr val="C0C0C0"/>
                  </a:outerShdw>
                </a:effectLst>
              </a:rPr>
              <a:t>Breach </a:t>
            </a:r>
            <a:r>
              <a:rPr lang="en-US" sz="1200" i="1" dirty="0">
                <a:solidFill>
                  <a:srgbClr val="000000"/>
                </a:solidFill>
                <a:effectLst>
                  <a:outerShdw blurRad="38100" dist="38100" dir="2700000" algn="tl">
                    <a:srgbClr val="C0C0C0"/>
                  </a:outerShdw>
                </a:effectLst>
              </a:rPr>
              <a:t>Locations</a:t>
            </a:r>
          </a:p>
        </p:txBody>
      </p:sp>
      <p:sp>
        <p:nvSpPr>
          <p:cNvPr id="1058835" name="AutoShape 19"/>
          <p:cNvSpPr>
            <a:spLocks noChangeArrowheads="1"/>
          </p:cNvSpPr>
          <p:nvPr/>
        </p:nvSpPr>
        <p:spPr bwMode="auto">
          <a:xfrm>
            <a:off x="560388" y="6040438"/>
            <a:ext cx="190500" cy="190500"/>
          </a:xfrm>
          <a:prstGeom prst="star5">
            <a:avLst/>
          </a:prstGeom>
          <a:solidFill>
            <a:srgbClr val="FF0000"/>
          </a:solidFill>
          <a:ln w="9525">
            <a:solidFill>
              <a:schemeClr val="tx1"/>
            </a:solidFill>
            <a:miter lim="800000"/>
            <a:headEnd/>
            <a:tailEnd/>
          </a:ln>
          <a:effectLst/>
        </p:spPr>
        <p:txBody>
          <a:bodyPr wrap="none" anchor="ctr"/>
          <a:lstStyle/>
          <a:p>
            <a:pPr algn="ctr" fontAlgn="base">
              <a:spcBef>
                <a:spcPct val="0"/>
              </a:spcBef>
              <a:spcAft>
                <a:spcPct val="0"/>
              </a:spcAft>
              <a:defRPr/>
            </a:pPr>
            <a:endParaRPr lang="en-US">
              <a:solidFill>
                <a:srgbClr val="FFFF00"/>
              </a:solidFill>
            </a:endParaRPr>
          </a:p>
        </p:txBody>
      </p:sp>
      <p:sp>
        <p:nvSpPr>
          <p:cNvPr id="1058836" name="Rectangle 20"/>
          <p:cNvSpPr>
            <a:spLocks noChangeArrowheads="1"/>
          </p:cNvSpPr>
          <p:nvPr/>
        </p:nvSpPr>
        <p:spPr bwMode="auto">
          <a:xfrm>
            <a:off x="1173163" y="230188"/>
            <a:ext cx="6777037" cy="684212"/>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600" b="1" dirty="0">
                <a:solidFill>
                  <a:srgbClr val="000000"/>
                </a:solidFill>
                <a:effectLst>
                  <a:outerShdw blurRad="38100" dist="38100" dir="2700000" algn="tl">
                    <a:srgbClr val="C0C0C0"/>
                  </a:outerShdw>
                </a:effectLst>
              </a:rPr>
              <a:t>New Orleans</a:t>
            </a:r>
            <a:r>
              <a:rPr lang="en-US" sz="2800" b="1" dirty="0">
                <a:solidFill>
                  <a:srgbClr val="000000"/>
                </a:solidFill>
                <a:effectLst>
                  <a:outerShdw blurRad="38100" dist="38100" dir="2700000" algn="tl">
                    <a:srgbClr val="C0C0C0"/>
                  </a:outerShdw>
                </a:effectLst>
              </a:rPr>
              <a:t/>
            </a:r>
            <a:br>
              <a:rPr lang="en-US" sz="2800" b="1" dirty="0">
                <a:solidFill>
                  <a:srgbClr val="000000"/>
                </a:solidFill>
                <a:effectLst>
                  <a:outerShdw blurRad="38100" dist="38100" dir="2700000" algn="tl">
                    <a:srgbClr val="C0C0C0"/>
                  </a:outerShdw>
                </a:effectLst>
              </a:rPr>
            </a:br>
            <a:r>
              <a:rPr lang="en-US" sz="2400" b="1" dirty="0" smtClean="0">
                <a:solidFill>
                  <a:srgbClr val="000000"/>
                </a:solidFill>
                <a:effectLst>
                  <a:outerShdw blurRad="38100" dist="38100" dir="2700000" algn="tl">
                    <a:srgbClr val="C0C0C0"/>
                  </a:outerShdw>
                </a:effectLst>
              </a:rPr>
              <a:t>Levee and Floodwall Breaches</a:t>
            </a:r>
            <a:endParaRPr lang="en-US" sz="2400" b="1" dirty="0">
              <a:solidFill>
                <a:srgbClr val="000000"/>
              </a:solidFill>
              <a:effectLst>
                <a:outerShdw blurRad="38100" dist="38100" dir="2700000" algn="tl">
                  <a:srgbClr val="C0C0C0"/>
                </a:outerShdw>
              </a:effectLst>
            </a:endParaRPr>
          </a:p>
        </p:txBody>
      </p:sp>
      <p:sp>
        <p:nvSpPr>
          <p:cNvPr id="21" name="Slide Number Placeholder 3"/>
          <p:cNvSpPr>
            <a:spLocks noGrp="1"/>
          </p:cNvSpPr>
          <p:nvPr>
            <p:ph type="sldNum" sz="quarter" idx="10"/>
          </p:nvPr>
        </p:nvSpPr>
        <p:spPr>
          <a:xfrm>
            <a:off x="3498850" y="6381750"/>
            <a:ext cx="2133600" cy="476250"/>
          </a:xfrm>
        </p:spPr>
        <p:txBody>
          <a:bodyPr/>
          <a:lstStyle/>
          <a:p>
            <a:fld id="{1B652493-80C6-4F1A-93CC-9A3AA54B2A0B}" type="slidenum">
              <a:rPr lang="en-US">
                <a:solidFill>
                  <a:srgbClr val="000000"/>
                </a:solidFill>
              </a:rPr>
              <a:pPr/>
              <a:t>6</a:t>
            </a:fld>
            <a:endParaRPr lang="en-US" dirty="0">
              <a:solidFill>
                <a:srgbClr val="000000"/>
              </a:solidFill>
            </a:endParaRPr>
          </a:p>
        </p:txBody>
      </p:sp>
      <p:sp>
        <p:nvSpPr>
          <p:cNvPr id="26" name="AutoShape 17"/>
          <p:cNvSpPr>
            <a:spLocks noChangeArrowheads="1"/>
          </p:cNvSpPr>
          <p:nvPr/>
        </p:nvSpPr>
        <p:spPr bwMode="auto">
          <a:xfrm>
            <a:off x="3124200" y="30480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27" name="AutoShape 17"/>
          <p:cNvSpPr>
            <a:spLocks noChangeArrowheads="1"/>
          </p:cNvSpPr>
          <p:nvPr/>
        </p:nvSpPr>
        <p:spPr bwMode="auto">
          <a:xfrm>
            <a:off x="3276600" y="23622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28" name="AutoShape 17"/>
          <p:cNvSpPr>
            <a:spLocks noChangeArrowheads="1"/>
          </p:cNvSpPr>
          <p:nvPr/>
        </p:nvSpPr>
        <p:spPr bwMode="auto">
          <a:xfrm>
            <a:off x="3200400" y="2903989"/>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29" name="AutoShape 17"/>
          <p:cNvSpPr>
            <a:spLocks noChangeArrowheads="1"/>
          </p:cNvSpPr>
          <p:nvPr/>
        </p:nvSpPr>
        <p:spPr bwMode="auto">
          <a:xfrm>
            <a:off x="3246889" y="30480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30" name="AutoShape 17"/>
          <p:cNvSpPr>
            <a:spLocks noChangeArrowheads="1"/>
          </p:cNvSpPr>
          <p:nvPr/>
        </p:nvSpPr>
        <p:spPr bwMode="auto">
          <a:xfrm>
            <a:off x="4191000" y="3073167"/>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31" name="AutoShape 17"/>
          <p:cNvSpPr>
            <a:spLocks noChangeArrowheads="1"/>
          </p:cNvSpPr>
          <p:nvPr/>
        </p:nvSpPr>
        <p:spPr bwMode="auto">
          <a:xfrm>
            <a:off x="5943600" y="27432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32" name="AutoShape 17"/>
          <p:cNvSpPr>
            <a:spLocks noChangeArrowheads="1"/>
          </p:cNvSpPr>
          <p:nvPr/>
        </p:nvSpPr>
        <p:spPr bwMode="auto">
          <a:xfrm>
            <a:off x="6553200" y="2489433"/>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33" name="AutoShape 17"/>
          <p:cNvSpPr>
            <a:spLocks noChangeArrowheads="1"/>
          </p:cNvSpPr>
          <p:nvPr/>
        </p:nvSpPr>
        <p:spPr bwMode="auto">
          <a:xfrm>
            <a:off x="7239000" y="43878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34" name="AutoShape 17"/>
          <p:cNvSpPr>
            <a:spLocks noChangeArrowheads="1"/>
          </p:cNvSpPr>
          <p:nvPr/>
        </p:nvSpPr>
        <p:spPr bwMode="auto">
          <a:xfrm>
            <a:off x="3314700" y="35052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50" name="AutoShape 17"/>
          <p:cNvSpPr>
            <a:spLocks noChangeArrowheads="1"/>
          </p:cNvSpPr>
          <p:nvPr/>
        </p:nvSpPr>
        <p:spPr bwMode="auto">
          <a:xfrm>
            <a:off x="3293378" y="3149367"/>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71" name="AutoShape 17"/>
          <p:cNvSpPr>
            <a:spLocks noChangeArrowheads="1"/>
          </p:cNvSpPr>
          <p:nvPr/>
        </p:nvSpPr>
        <p:spPr bwMode="auto">
          <a:xfrm>
            <a:off x="6934200" y="41148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79" name="AutoShape 17"/>
          <p:cNvSpPr>
            <a:spLocks noChangeArrowheads="1"/>
          </p:cNvSpPr>
          <p:nvPr/>
        </p:nvSpPr>
        <p:spPr bwMode="auto">
          <a:xfrm>
            <a:off x="7086600" y="42354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0" name="AutoShape 17"/>
          <p:cNvSpPr>
            <a:spLocks noChangeArrowheads="1"/>
          </p:cNvSpPr>
          <p:nvPr/>
        </p:nvSpPr>
        <p:spPr bwMode="auto">
          <a:xfrm>
            <a:off x="7848600" y="48768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1" name="AutoShape 17"/>
          <p:cNvSpPr>
            <a:spLocks noChangeArrowheads="1"/>
          </p:cNvSpPr>
          <p:nvPr/>
        </p:nvSpPr>
        <p:spPr bwMode="auto">
          <a:xfrm>
            <a:off x="8153400" y="50292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2" name="AutoShape 17"/>
          <p:cNvSpPr>
            <a:spLocks noChangeArrowheads="1"/>
          </p:cNvSpPr>
          <p:nvPr/>
        </p:nvSpPr>
        <p:spPr bwMode="auto">
          <a:xfrm>
            <a:off x="8458200" y="51816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3" name="AutoShape 17"/>
          <p:cNvSpPr>
            <a:spLocks noChangeArrowheads="1"/>
          </p:cNvSpPr>
          <p:nvPr/>
        </p:nvSpPr>
        <p:spPr bwMode="auto">
          <a:xfrm>
            <a:off x="6781800" y="40068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4" name="AutoShape 17"/>
          <p:cNvSpPr>
            <a:spLocks noChangeArrowheads="1"/>
          </p:cNvSpPr>
          <p:nvPr/>
        </p:nvSpPr>
        <p:spPr bwMode="auto">
          <a:xfrm>
            <a:off x="6629400" y="38862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5" name="AutoShape 17"/>
          <p:cNvSpPr>
            <a:spLocks noChangeArrowheads="1"/>
          </p:cNvSpPr>
          <p:nvPr/>
        </p:nvSpPr>
        <p:spPr bwMode="auto">
          <a:xfrm>
            <a:off x="6477000" y="37782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6" name="AutoShape 17"/>
          <p:cNvSpPr>
            <a:spLocks noChangeArrowheads="1"/>
          </p:cNvSpPr>
          <p:nvPr/>
        </p:nvSpPr>
        <p:spPr bwMode="auto">
          <a:xfrm>
            <a:off x="6324600" y="36576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7" name="AutoShape 17"/>
          <p:cNvSpPr>
            <a:spLocks noChangeArrowheads="1"/>
          </p:cNvSpPr>
          <p:nvPr/>
        </p:nvSpPr>
        <p:spPr bwMode="auto">
          <a:xfrm>
            <a:off x="6172200" y="35496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8" name="AutoShape 17"/>
          <p:cNvSpPr>
            <a:spLocks noChangeArrowheads="1"/>
          </p:cNvSpPr>
          <p:nvPr/>
        </p:nvSpPr>
        <p:spPr bwMode="auto">
          <a:xfrm>
            <a:off x="6019800" y="34290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89" name="AutoShape 17"/>
          <p:cNvSpPr>
            <a:spLocks noChangeArrowheads="1"/>
          </p:cNvSpPr>
          <p:nvPr/>
        </p:nvSpPr>
        <p:spPr bwMode="auto">
          <a:xfrm>
            <a:off x="5867400" y="33210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90" name="AutoShape 17"/>
          <p:cNvSpPr>
            <a:spLocks noChangeArrowheads="1"/>
          </p:cNvSpPr>
          <p:nvPr/>
        </p:nvSpPr>
        <p:spPr bwMode="auto">
          <a:xfrm>
            <a:off x="3276600" y="33210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91" name="AutoShape 17"/>
          <p:cNvSpPr>
            <a:spLocks noChangeArrowheads="1"/>
          </p:cNvSpPr>
          <p:nvPr/>
        </p:nvSpPr>
        <p:spPr bwMode="auto">
          <a:xfrm>
            <a:off x="5715000" y="320040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
        <p:nvSpPr>
          <p:cNvPr id="92" name="AutoShape 17"/>
          <p:cNvSpPr>
            <a:spLocks noChangeArrowheads="1"/>
          </p:cNvSpPr>
          <p:nvPr/>
        </p:nvSpPr>
        <p:spPr bwMode="auto">
          <a:xfrm>
            <a:off x="5562600" y="3092450"/>
            <a:ext cx="190500" cy="18415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1200">
              <a:solidFill>
                <a:srgbClr val="000000"/>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Effects of Hurricane Katrina</a:t>
            </a:r>
            <a:endParaRPr lang="en-US" dirty="0"/>
          </a:p>
        </p:txBody>
      </p:sp>
      <p:sp>
        <p:nvSpPr>
          <p:cNvPr id="5" name="Slide Number Placeholder 4"/>
          <p:cNvSpPr>
            <a:spLocks noGrp="1"/>
          </p:cNvSpPr>
          <p:nvPr>
            <p:ph type="sldNum" sz="quarter" idx="10"/>
          </p:nvPr>
        </p:nvSpPr>
        <p:spPr/>
        <p:txBody>
          <a:bodyPr/>
          <a:lstStyle/>
          <a:p>
            <a:pPr>
              <a:defRPr/>
            </a:pPr>
            <a:fld id="{A1CB9E98-FA16-483F-AE4E-28B73F5ADCC3}" type="slidenum">
              <a:rPr lang="en-US" smtClean="0">
                <a:solidFill>
                  <a:srgbClr val="000000"/>
                </a:solidFill>
              </a:rPr>
              <a:pPr>
                <a:defRPr/>
              </a:pPr>
              <a:t>7</a:t>
            </a:fld>
            <a:endParaRPr lang="en-US">
              <a:solidFill>
                <a:srgbClr val="000000"/>
              </a:solidFill>
            </a:endParaRPr>
          </a:p>
        </p:txBody>
      </p:sp>
      <p:pic>
        <p:nvPicPr>
          <p:cNvPr id="6" name="Picture 3" descr="site7dmg"/>
          <p:cNvPicPr>
            <a:picLocks noChangeArrowheads="1"/>
          </p:cNvPicPr>
          <p:nvPr/>
        </p:nvPicPr>
        <p:blipFill>
          <a:blip r:embed="rId2" cstate="print"/>
          <a:srcRect/>
          <a:stretch>
            <a:fillRect/>
          </a:stretch>
        </p:blipFill>
        <p:spPr bwMode="auto">
          <a:xfrm>
            <a:off x="4197350" y="2974974"/>
            <a:ext cx="4489450" cy="3263900"/>
          </a:xfrm>
          <a:prstGeom prst="rect">
            <a:avLst/>
          </a:prstGeom>
          <a:ln>
            <a:noFill/>
          </a:ln>
          <a:effectLst>
            <a:outerShdw blurRad="190500" algn="tl" rotWithShape="0">
              <a:srgbClr val="000000">
                <a:alpha val="70000"/>
              </a:srgbClr>
            </a:outerShdw>
          </a:effectLst>
        </p:spPr>
      </p:pic>
      <p:pic>
        <p:nvPicPr>
          <p:cNvPr id="7" name="Picture 2" descr="CIMG0466"/>
          <p:cNvPicPr>
            <a:picLocks noChangeAspect="1" noChangeArrowheads="1"/>
          </p:cNvPicPr>
          <p:nvPr/>
        </p:nvPicPr>
        <p:blipFill>
          <a:blip r:embed="rId3" cstate="print">
            <a:lum bright="-6000"/>
          </a:blip>
          <a:srcRect/>
          <a:stretch>
            <a:fillRect/>
          </a:stretch>
        </p:blipFill>
        <p:spPr bwMode="auto">
          <a:xfrm>
            <a:off x="342900" y="1392768"/>
            <a:ext cx="4445000" cy="3333750"/>
          </a:xfrm>
          <a:prstGeom prst="rect">
            <a:avLst/>
          </a:prstGeom>
          <a:ln>
            <a:noFill/>
          </a:ln>
          <a:effectLst>
            <a:outerShdw blurRad="190500" algn="tl" rotWithShape="0">
              <a:srgbClr val="000000">
                <a:alpha val="70000"/>
              </a:srgbClr>
            </a:outerShdw>
          </a:effectLst>
        </p:spPr>
      </p:pic>
      <p:sp>
        <p:nvSpPr>
          <p:cNvPr id="8" name="TextBox 7"/>
          <p:cNvSpPr txBox="1"/>
          <p:nvPr/>
        </p:nvSpPr>
        <p:spPr>
          <a:xfrm>
            <a:off x="5972962" y="2419350"/>
            <a:ext cx="2418564" cy="461665"/>
          </a:xfrm>
          <a:prstGeom prst="rect">
            <a:avLst/>
          </a:prstGeom>
          <a:noFill/>
        </p:spPr>
        <p:txBody>
          <a:bodyPr wrap="square" rtlCol="0">
            <a:spAutoFit/>
          </a:bodyPr>
          <a:lstStyle/>
          <a:p>
            <a:r>
              <a:rPr lang="en-US" sz="2400" b="1" i="1" dirty="0" smtClean="0">
                <a:effectLst>
                  <a:outerShdw blurRad="38100" dist="38100" dir="2700000" algn="tl">
                    <a:srgbClr val="000000">
                      <a:alpha val="43137"/>
                    </a:srgbClr>
                  </a:outerShdw>
                </a:effectLst>
              </a:rPr>
              <a:t>Levee Erosion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447675" y="4876800"/>
            <a:ext cx="3075701" cy="461665"/>
          </a:xfrm>
          <a:prstGeom prst="rect">
            <a:avLst/>
          </a:prstGeom>
          <a:noFill/>
        </p:spPr>
        <p:txBody>
          <a:bodyPr wrap="square" rtlCol="0">
            <a:spAutoFit/>
          </a:bodyPr>
          <a:lstStyle/>
          <a:p>
            <a:r>
              <a:rPr lang="en-US" sz="2400" b="1" i="1" dirty="0" smtClean="0">
                <a:effectLst>
                  <a:outerShdw blurRad="38100" dist="38100" dir="2700000" algn="tl">
                    <a:srgbClr val="000000">
                      <a:alpha val="43137"/>
                    </a:srgbClr>
                  </a:outerShdw>
                </a:effectLst>
              </a:rPr>
              <a:t>Transition Erosion</a:t>
            </a:r>
            <a:endParaRPr lang="en-US" sz="2400" b="1" i="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Katrina Floodwall Breaches</a:t>
            </a:r>
            <a:endParaRPr lang="en-US" dirty="0">
              <a:solidFill>
                <a:schemeClr val="tx1"/>
              </a:solidFill>
            </a:endParaRPr>
          </a:p>
        </p:txBody>
      </p:sp>
      <p:sp>
        <p:nvSpPr>
          <p:cNvPr id="3" name="Slide Number Placeholder 2"/>
          <p:cNvSpPr>
            <a:spLocks noGrp="1"/>
          </p:cNvSpPr>
          <p:nvPr>
            <p:ph type="sldNum" sz="quarter" idx="10"/>
          </p:nvPr>
        </p:nvSpPr>
        <p:spPr/>
        <p:txBody>
          <a:bodyPr/>
          <a:lstStyle/>
          <a:p>
            <a:fld id="{A989B28E-537A-43DD-A6AB-05E67581AF7F}" type="slidenum">
              <a:rPr lang="en-US" smtClean="0">
                <a:solidFill>
                  <a:srgbClr val="000000"/>
                </a:solidFill>
              </a:rPr>
              <a:pPr/>
              <a:t>8</a:t>
            </a:fld>
            <a:endParaRPr lang="en-US">
              <a:solidFill>
                <a:srgbClr val="000000"/>
              </a:solidFill>
            </a:endParaRPr>
          </a:p>
        </p:txBody>
      </p:sp>
      <p:pic>
        <p:nvPicPr>
          <p:cNvPr id="138242" name="Picture 2" descr="C:\Users\B2TFHEWS\Desktop\leveebreach15.jpg"/>
          <p:cNvPicPr>
            <a:picLocks noChangeAspect="1" noChangeArrowheads="1"/>
          </p:cNvPicPr>
          <p:nvPr/>
        </p:nvPicPr>
        <p:blipFill>
          <a:blip r:embed="rId2" cstate="print"/>
          <a:srcRect l="426" t="508" r="338" b="2066"/>
          <a:stretch>
            <a:fillRect/>
          </a:stretch>
        </p:blipFill>
        <p:spPr bwMode="auto">
          <a:xfrm>
            <a:off x="469784" y="3959605"/>
            <a:ext cx="3886200" cy="2543543"/>
          </a:xfrm>
          <a:prstGeom prst="rect">
            <a:avLst/>
          </a:prstGeom>
          <a:ln>
            <a:noFill/>
          </a:ln>
          <a:effectLst>
            <a:outerShdw blurRad="190500" algn="tl" rotWithShape="0">
              <a:srgbClr val="000000">
                <a:alpha val="70000"/>
              </a:srgbClr>
            </a:outerShdw>
          </a:effectLst>
        </p:spPr>
      </p:pic>
      <p:pic>
        <p:nvPicPr>
          <p:cNvPr id="138246" name="Picture 6" descr="C:\Users\B2TFHEWS\Desktop\Katrina_Inner_Harbor_Levee_Break.jpg"/>
          <p:cNvPicPr>
            <a:picLocks noChangeAspect="1" noChangeArrowheads="1"/>
          </p:cNvPicPr>
          <p:nvPr/>
        </p:nvPicPr>
        <p:blipFill>
          <a:blip r:embed="rId3" cstate="print"/>
          <a:srcRect l="2464" b="13088"/>
          <a:stretch>
            <a:fillRect/>
          </a:stretch>
        </p:blipFill>
        <p:spPr bwMode="auto">
          <a:xfrm>
            <a:off x="469782" y="1125230"/>
            <a:ext cx="3886200" cy="2599482"/>
          </a:xfrm>
          <a:prstGeom prst="rect">
            <a:avLst/>
          </a:prstGeom>
          <a:ln>
            <a:noFill/>
          </a:ln>
          <a:effectLst>
            <a:outerShdw blurRad="190500" algn="tl" rotWithShape="0">
              <a:srgbClr val="000000">
                <a:alpha val="70000"/>
              </a:srgbClr>
            </a:outerShdw>
          </a:effectLst>
        </p:spPr>
      </p:pic>
      <p:pic>
        <p:nvPicPr>
          <p:cNvPr id="138247" name="Picture 7" descr="C:\Users\B2TFHEWS\Desktop\Photos\9th ward floodwall breach.jpg"/>
          <p:cNvPicPr>
            <a:picLocks noChangeAspect="1" noChangeArrowheads="1"/>
          </p:cNvPicPr>
          <p:nvPr/>
        </p:nvPicPr>
        <p:blipFill>
          <a:blip r:embed="rId4" cstate="print"/>
          <a:srcRect l="2589" t="1382" r="1713" b="1093"/>
          <a:stretch>
            <a:fillRect/>
          </a:stretch>
        </p:blipFill>
        <p:spPr bwMode="auto">
          <a:xfrm>
            <a:off x="4764946" y="1124124"/>
            <a:ext cx="3995928" cy="2592862"/>
          </a:xfrm>
          <a:prstGeom prst="rect">
            <a:avLst/>
          </a:prstGeom>
          <a:ln>
            <a:noFill/>
          </a:ln>
          <a:effectLst>
            <a:outerShdw blurRad="190500" algn="tl" rotWithShape="0">
              <a:srgbClr val="000000">
                <a:alpha val="70000"/>
              </a:srgbClr>
            </a:outerShdw>
          </a:effectLst>
        </p:spPr>
      </p:pic>
      <p:pic>
        <p:nvPicPr>
          <p:cNvPr id="138243" name="Picture 3" descr="C:\Users\B2TFHEWS\Desktop\size0-army_mil-2008-06-05-123953.jpg"/>
          <p:cNvPicPr>
            <a:picLocks noChangeAspect="1" noChangeArrowheads="1"/>
          </p:cNvPicPr>
          <p:nvPr/>
        </p:nvPicPr>
        <p:blipFill>
          <a:blip r:embed="rId5" cstate="print"/>
          <a:srcRect l="459" t="15172"/>
          <a:stretch>
            <a:fillRect/>
          </a:stretch>
        </p:blipFill>
        <p:spPr bwMode="auto">
          <a:xfrm>
            <a:off x="4773335" y="3959604"/>
            <a:ext cx="3995928" cy="2553977"/>
          </a:xfrm>
          <a:prstGeom prst="rect">
            <a:avLst/>
          </a:prstGeom>
          <a:ln>
            <a:noFill/>
          </a:ln>
          <a:effectLst>
            <a:outerShdw blurRad="190500" algn="tl" rotWithShape="0">
              <a:srgbClr val="000000">
                <a:alpha val="70000"/>
              </a:srgbClr>
            </a:outerShdw>
          </a:effectLst>
        </p:spPr>
      </p:pic>
      <p:sp>
        <p:nvSpPr>
          <p:cNvPr id="9" name="TextBox 8"/>
          <p:cNvSpPr txBox="1"/>
          <p:nvPr/>
        </p:nvSpPr>
        <p:spPr>
          <a:xfrm>
            <a:off x="541967" y="3080987"/>
            <a:ext cx="2153525" cy="584775"/>
          </a:xfrm>
          <a:prstGeom prst="rect">
            <a:avLst/>
          </a:prstGeom>
          <a:noFill/>
        </p:spPr>
        <p:txBody>
          <a:bodyPr wrap="square" rtlCol="0">
            <a:spAutoFit/>
          </a:bodyPr>
          <a:lstStyle/>
          <a:p>
            <a:r>
              <a:rPr lang="en-US" sz="1600" b="1" dirty="0" smtClean="0">
                <a:solidFill>
                  <a:srgbClr val="FFFF00"/>
                </a:solidFill>
                <a:effectLst>
                  <a:outerShdw blurRad="38100" dist="38100" dir="2700000" algn="tl">
                    <a:srgbClr val="000000">
                      <a:alpha val="43137"/>
                    </a:srgbClr>
                  </a:outerShdw>
                </a:effectLst>
              </a:rPr>
              <a:t>Inner Harbor Navigational Canal</a:t>
            </a:r>
            <a:endParaRPr lang="en-US" sz="1600" b="1"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527391" y="4330663"/>
            <a:ext cx="3774265" cy="338554"/>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London Ave. Canal</a:t>
            </a:r>
            <a:endParaRPr lang="en-US" sz="1600" b="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6846075" y="4777230"/>
            <a:ext cx="1846028" cy="338554"/>
          </a:xfrm>
          <a:prstGeom prst="rect">
            <a:avLst/>
          </a:prstGeom>
          <a:noFill/>
        </p:spPr>
        <p:txBody>
          <a:bodyPr wrap="square" rtlCol="0">
            <a:spAutoFit/>
          </a:bodyPr>
          <a:lstStyle/>
          <a:p>
            <a:pPr algn="r"/>
            <a:r>
              <a:rPr lang="en-US" sz="1600" b="1" dirty="0" smtClean="0">
                <a:solidFill>
                  <a:srgbClr val="FFFF00"/>
                </a:solidFill>
                <a:effectLst>
                  <a:outerShdw blurRad="38100" dist="38100" dir="2700000" algn="tl">
                    <a:srgbClr val="000000">
                      <a:alpha val="43137"/>
                    </a:srgbClr>
                  </a:outerShdw>
                </a:effectLst>
              </a:rPr>
              <a:t>17</a:t>
            </a:r>
            <a:r>
              <a:rPr lang="en-US" sz="1600" b="1" baseline="30000" dirty="0" smtClean="0">
                <a:solidFill>
                  <a:srgbClr val="FFFF00"/>
                </a:solidFill>
                <a:effectLst>
                  <a:outerShdw blurRad="38100" dist="38100" dir="2700000" algn="tl">
                    <a:srgbClr val="000000">
                      <a:alpha val="43137"/>
                    </a:srgbClr>
                  </a:outerShdw>
                </a:effectLst>
              </a:rPr>
              <a:t>th</a:t>
            </a:r>
            <a:r>
              <a:rPr lang="en-US" sz="1600" b="1" dirty="0" smtClean="0">
                <a:solidFill>
                  <a:srgbClr val="FFFF00"/>
                </a:solidFill>
                <a:effectLst>
                  <a:outerShdw blurRad="38100" dist="38100" dir="2700000" algn="tl">
                    <a:srgbClr val="000000">
                      <a:alpha val="43137"/>
                    </a:srgbClr>
                  </a:outerShdw>
                </a:effectLst>
              </a:rPr>
              <a:t> St. Canal</a:t>
            </a:r>
            <a:endParaRPr lang="en-US" sz="1600" b="1"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4878080" y="1191223"/>
            <a:ext cx="3774265" cy="338554"/>
          </a:xfrm>
          <a:prstGeom prst="rect">
            <a:avLst/>
          </a:prstGeom>
          <a:noFill/>
        </p:spPr>
        <p:txBody>
          <a:bodyPr wrap="square" rtlCol="0">
            <a:spAutoFit/>
          </a:bodyPr>
          <a:lstStyle/>
          <a:p>
            <a:pPr algn="ctr"/>
            <a:r>
              <a:rPr lang="en-US" sz="1600" b="1" dirty="0" smtClean="0">
                <a:solidFill>
                  <a:srgbClr val="FFFF00"/>
                </a:solidFill>
                <a:effectLst>
                  <a:outerShdw blurRad="38100" dist="38100" dir="2700000" algn="tl">
                    <a:srgbClr val="000000">
                      <a:alpha val="43137"/>
                    </a:srgbClr>
                  </a:outerShdw>
                </a:effectLst>
              </a:rPr>
              <a:t>Inner Harbor Navigational Canal</a:t>
            </a:r>
            <a:endParaRPr lang="en-US" sz="1600" b="1" dirty="0">
              <a:solidFill>
                <a:srgbClr val="FFFF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all of water -Levee after Kartina"/>
          <p:cNvPicPr>
            <a:picLocks noChangeAspect="1" noChangeArrowheads="1"/>
          </p:cNvPicPr>
          <p:nvPr/>
        </p:nvPicPr>
        <p:blipFill>
          <a:blip r:embed="rId2" cstate="print"/>
          <a:srcRect/>
          <a:stretch>
            <a:fillRect/>
          </a:stretch>
        </p:blipFill>
        <p:spPr bwMode="auto">
          <a:xfrm>
            <a:off x="3209026" y="2406769"/>
            <a:ext cx="5934974" cy="445123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5762445" y="274638"/>
            <a:ext cx="3131389" cy="1761196"/>
          </a:xfrm>
        </p:spPr>
        <p:txBody>
          <a:bodyPr/>
          <a:lstStyle/>
          <a:p>
            <a:r>
              <a:rPr lang="en-US" dirty="0" smtClean="0"/>
              <a:t>Wave Overtopping Effects</a:t>
            </a:r>
            <a:endParaRPr lang="en-US" dirty="0"/>
          </a:p>
        </p:txBody>
      </p:sp>
      <p:sp>
        <p:nvSpPr>
          <p:cNvPr id="3" name="Slide Number Placeholder 2"/>
          <p:cNvSpPr>
            <a:spLocks noGrp="1"/>
          </p:cNvSpPr>
          <p:nvPr>
            <p:ph type="sldNum" sz="quarter" idx="10"/>
          </p:nvPr>
        </p:nvSpPr>
        <p:spPr/>
        <p:txBody>
          <a:bodyPr/>
          <a:lstStyle/>
          <a:p>
            <a:pPr>
              <a:defRPr/>
            </a:pPr>
            <a:fld id="{0DF9E70E-7135-4F4D-8610-1BE80F16104E}" type="slidenum">
              <a:rPr lang="en-US" smtClean="0">
                <a:solidFill>
                  <a:srgbClr val="000000"/>
                </a:solidFill>
              </a:rPr>
              <a:pPr>
                <a:defRPr/>
              </a:pPr>
              <a:t>9</a:t>
            </a:fld>
            <a:endParaRPr lang="en-US">
              <a:solidFill>
                <a:srgbClr val="000000"/>
              </a:solidFill>
            </a:endParaRPr>
          </a:p>
        </p:txBody>
      </p:sp>
      <p:pic>
        <p:nvPicPr>
          <p:cNvPr id="4" name="Picture 2" descr="MRGO levee overtop"/>
          <p:cNvPicPr>
            <a:picLocks noChangeAspect="1" noChangeArrowheads="1"/>
          </p:cNvPicPr>
          <p:nvPr/>
        </p:nvPicPr>
        <p:blipFill>
          <a:blip r:embed="rId3" cstate="print"/>
          <a:srcRect/>
          <a:stretch>
            <a:fillRect/>
          </a:stretch>
        </p:blipFill>
        <p:spPr bwMode="auto">
          <a:xfrm>
            <a:off x="0" y="0"/>
            <a:ext cx="5571067" cy="41783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_Slide Master">
  <a:themeElements>
    <a:clrScheme name="4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99"/>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FF99"/>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PPT_Master_Slide_Template (2)">
  <a:themeElements>
    <a:clrScheme name="1_PPT_Master_Slid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PT_Master_Slid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99"/>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FF99"/>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PPT_Master_Slid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PT_Master_Slid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PT_Master_Slid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PT_Master_Slid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PT_Master_Slid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PT_Master_Slid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PT_Master_Slid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PT_Master_Slid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PT_Master_Slid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PT_Master_Slid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PT_Master_Slid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PT_Master_Slid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Slide Master">
  <a:themeElements>
    <a:clrScheme name="2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PT_Master_Slide_Template (2)">
  <a:themeElements>
    <a:clrScheme name="1_PPT_Master_Slid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PT_Master_Slide_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PPT_Master_Slid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PT_Master_Slid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PT_Master_Slid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PT_Master_Slid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PT_Master_Slid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PT_Master_Slid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PT_Master_Slid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PT_Master_Slid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PT_Master_Slid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PT_Master_Slid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PT_Master_Slid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PT_Master_Slid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lide Master">
  <a:themeElements>
    <a:clrScheme name="2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lide Master">
  <a:themeElements>
    <a:clrScheme name="4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10071</TotalTime>
  <Words>2195</Words>
  <Application>Microsoft Office PowerPoint</Application>
  <PresentationFormat>On-screen Show (4:3)</PresentationFormat>
  <Paragraphs>534</Paragraphs>
  <Slides>47</Slides>
  <Notes>11</Notes>
  <HiddenSlides>0</HiddenSlides>
  <MMClips>0</MMClips>
  <ScaleCrop>false</ScaleCrop>
  <HeadingPairs>
    <vt:vector size="4" baseType="variant">
      <vt:variant>
        <vt:lpstr>Theme</vt:lpstr>
      </vt:variant>
      <vt:variant>
        <vt:i4>8</vt:i4>
      </vt:variant>
      <vt:variant>
        <vt:lpstr>Slide Titles</vt:lpstr>
      </vt:variant>
      <vt:variant>
        <vt:i4>47</vt:i4>
      </vt:variant>
    </vt:vector>
  </HeadingPairs>
  <TitlesOfParts>
    <vt:vector size="55" baseType="lpstr">
      <vt:lpstr>5_Slide Master</vt:lpstr>
      <vt:lpstr>Slide Master</vt:lpstr>
      <vt:lpstr>3_PPT_Master_Slide_Template (2)</vt:lpstr>
      <vt:lpstr>6_Slide Master</vt:lpstr>
      <vt:lpstr>1_PPT_Master_Slide_Template (2)</vt:lpstr>
      <vt:lpstr>2_Slide Master</vt:lpstr>
      <vt:lpstr>4_Slide Master</vt:lpstr>
      <vt:lpstr>1_Slide Master</vt:lpstr>
      <vt:lpstr>Greater New Orleans  Hurricane and Storm Damage Risk Reduction System   Mike Park Chief Task Force Hope U.S. Army Corps of Engineers    February 24, 2015</vt:lpstr>
      <vt:lpstr>Slide 2</vt:lpstr>
      <vt:lpstr>Slide 3</vt:lpstr>
      <vt:lpstr>Hurricane Katrina Aug 29, 2005</vt:lpstr>
      <vt:lpstr>Slide 5</vt:lpstr>
      <vt:lpstr>Slide 6</vt:lpstr>
      <vt:lpstr>Effects of Hurricane Katrina</vt:lpstr>
      <vt:lpstr>Katrina Floodwall Breaches</vt:lpstr>
      <vt:lpstr>Wave Overtopping Effects</vt:lpstr>
      <vt:lpstr>IPET – Interagency Performance  Evaluation Task Force</vt:lpstr>
      <vt:lpstr>Hurricane Protection Decision Chronology  Key Decision Influences</vt:lpstr>
      <vt:lpstr>USACE’s Actions for Change</vt:lpstr>
      <vt:lpstr>HSDRRS:  Our Mission and Commitment</vt:lpstr>
      <vt:lpstr>HSDRRS Authorization</vt:lpstr>
      <vt:lpstr>HSDRRS Funding Breakdown</vt:lpstr>
      <vt:lpstr>NEPA Alternative Arrangements</vt:lpstr>
      <vt:lpstr>NEPA Compliance Schedule Impact</vt:lpstr>
      <vt:lpstr>Slide 18</vt:lpstr>
      <vt:lpstr>Deliver the Greater New Orleans HSDRRS Mission </vt:lpstr>
      <vt:lpstr>Hurricane Paths Considered in the Risk Analysis</vt:lpstr>
      <vt:lpstr>HSDRRS 100YR Design Elevation Criteria</vt:lpstr>
      <vt:lpstr>Slide 22</vt:lpstr>
      <vt:lpstr>New Orleans  East  Surge Barrier  Tie-In</vt:lpstr>
      <vt:lpstr>Design Improvements</vt:lpstr>
      <vt:lpstr>Interim Closure Structures</vt:lpstr>
      <vt:lpstr>Permanent Canals Closures and Pumps</vt:lpstr>
      <vt:lpstr>IHNC Lake Borgne Surge Barrier</vt:lpstr>
      <vt:lpstr>Seabrook Gate Complex</vt:lpstr>
      <vt:lpstr>Pump Station Fronting Protection</vt:lpstr>
      <vt:lpstr>Bayou Segnette Pump Station Completed Safe House</vt:lpstr>
      <vt:lpstr>West Closure Complex</vt:lpstr>
      <vt:lpstr>West Closure Complex  Pump Station</vt:lpstr>
      <vt:lpstr>New Orleans East Deep Soil Mixing</vt:lpstr>
      <vt:lpstr>New Orleans East Levee</vt:lpstr>
      <vt:lpstr>Wick Drains</vt:lpstr>
      <vt:lpstr>Slide 36</vt:lpstr>
      <vt:lpstr>St. Bernard Floodwall</vt:lpstr>
      <vt:lpstr>Slide 38</vt:lpstr>
      <vt:lpstr>HSDRRS Remaining Work</vt:lpstr>
      <vt:lpstr>Slide 40</vt:lpstr>
      <vt:lpstr>Armoring</vt:lpstr>
      <vt:lpstr>HSDRRS Environmental Mitigation</vt:lpstr>
      <vt:lpstr>Slide 43</vt:lpstr>
      <vt:lpstr>Slide 44</vt:lpstr>
      <vt:lpstr>Slide 45</vt:lpstr>
      <vt:lpstr>Buying Down Risk</vt:lpstr>
      <vt:lpstr>Discussion / Questions</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HSDRRS Remaining Work</dc:title>
  <dc:creator>Erich Soraghan</dc:creator>
  <cp:lastModifiedBy>B2TFHEWS</cp:lastModifiedBy>
  <cp:revision>289</cp:revision>
  <dcterms:created xsi:type="dcterms:W3CDTF">2012-02-02T16:16:23Z</dcterms:created>
  <dcterms:modified xsi:type="dcterms:W3CDTF">2015-02-23T22:14:30Z</dcterms:modified>
</cp:coreProperties>
</file>