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94" r:id="rId2"/>
    <p:sldId id="425" r:id="rId3"/>
    <p:sldId id="426" r:id="rId4"/>
    <p:sldId id="427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65" r:id="rId13"/>
    <p:sldId id="435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2" r:id="rId46"/>
    <p:sldId id="456" r:id="rId47"/>
    <p:sldId id="436" r:id="rId4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85" autoAdjust="0"/>
  </p:normalViewPr>
  <p:slideViewPr>
    <p:cSldViewPr>
      <p:cViewPr varScale="1">
        <p:scale>
          <a:sx n="89" d="100"/>
          <a:sy n="89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FDD1F1E-0D1F-4303-994F-3B7A0EF73B96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DED567D-6897-4396-8A7B-B201D0CD2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5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FF690-CD03-4887-88E5-8291C65B714C}" type="slidenum">
              <a:rPr lang="en-US"/>
              <a:pPr/>
              <a:t>7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82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DA446-51F5-42A9-A125-8F1FE2DB0E32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9450"/>
            <a:ext cx="4537075" cy="34036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8241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EC6EA-C07A-4B4F-828F-0F67E7721C1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Invest -</a:t>
            </a:r>
            <a:r>
              <a:rPr lang="en-US" smtClean="0"/>
              <a:t> A weather system for which a tropical cyclone forecast center is interested in collecting specialized data sets (e.g., microwave imagery) and/or running model guidance. Once a system has been designated as an invest, data collection and processing is initiated on a number of government and academic web sites, including the Naval Research Laboratory (NRL) and the University of Wisconsin Cooperative Institute for Meteorological Satellite Studies (UW-CIMSS). The designation of a system as an invest does not correspond to any particular likelihood of development of the system into a tropical cyclone</a:t>
            </a:r>
          </a:p>
          <a:p>
            <a:pPr eaLnBrk="1" hangingPunct="1"/>
            <a:r>
              <a:rPr lang="en-US" b="1" smtClean="0"/>
              <a:t>Tropical Depression:</a:t>
            </a:r>
            <a:r>
              <a:rPr lang="en-US" smtClean="0"/>
              <a:t> A </a:t>
            </a:r>
            <a:r>
              <a:rPr lang="en-US" u="sng" smtClean="0">
                <a:hlinkClick r:id="" action="ppaction://noaction"/>
              </a:rPr>
              <a:t>tropical cyclone</a:t>
            </a:r>
            <a:r>
              <a:rPr lang="en-US" smtClean="0"/>
              <a:t> in which the maximum sustained surface wind speed 38 mph or less.</a:t>
            </a:r>
          </a:p>
        </p:txBody>
      </p:sp>
    </p:spTree>
    <p:extLst>
      <p:ext uri="{BB962C8B-B14F-4D97-AF65-F5344CB8AC3E}">
        <p14:creationId xmlns:p14="http://schemas.microsoft.com/office/powerpoint/2010/main" val="115437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7AE20-E824-410F-BA72-28AB184D511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The Cone of Uncertainty </a:t>
            </a:r>
            <a:r>
              <a:rPr lang="en-US" smtClean="0"/>
              <a:t>represents the forecasted track of the center of a tropical storm or hurricane and the likely error in the forecast track based on predictive skill of past years as well as numerous additional details about the storm </a:t>
            </a:r>
          </a:p>
        </p:txBody>
      </p:sp>
    </p:spTree>
    <p:extLst>
      <p:ext uri="{BB962C8B-B14F-4D97-AF65-F5344CB8AC3E}">
        <p14:creationId xmlns:p14="http://schemas.microsoft.com/office/powerpoint/2010/main" val="4010470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7363" y="112713"/>
            <a:ext cx="5862637" cy="4398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60257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7363" y="112713"/>
            <a:ext cx="5862637" cy="43989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096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628E63-F77D-44A6-A418-DD946C518C67}" type="slidenum">
              <a:rPr lang="en-US"/>
              <a:pPr/>
              <a:t>43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4415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328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CBAB-FA40-4BC3-AAC9-5A8557D8B51B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2150"/>
            <a:ext cx="4606925" cy="345598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486" y="4383358"/>
            <a:ext cx="5104306" cy="4148673"/>
          </a:xfrm>
          <a:ln/>
        </p:spPr>
        <p:txBody>
          <a:bodyPr lIns="94712" tIns="46554" rIns="94712" bIns="46554"/>
          <a:lstStyle/>
          <a:p>
            <a:pPr>
              <a:lnSpc>
                <a:spcPct val="90000"/>
              </a:lnSpc>
              <a:spcBef>
                <a:spcPct val="4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3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6AC61-1C64-4AEE-BDBE-2000AB059D8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0088"/>
            <a:ext cx="4649788" cy="3487737"/>
          </a:xfrm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790" y="4424774"/>
            <a:ext cx="5617520" cy="4186566"/>
          </a:xfrm>
          <a:noFill/>
          <a:ln/>
        </p:spPr>
        <p:txBody>
          <a:bodyPr lIns="93965" tIns="46983" rIns="93965" bIns="4698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540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E2AFE-7555-4339-AB09-3F78CCBE9130}" type="slidenum">
              <a:rPr lang="en-US"/>
              <a:pPr/>
              <a:t>8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E5D60-2DF1-4C0A-88D1-1D1A04A02A19}" type="slidenum">
              <a:rPr lang="en-US"/>
              <a:pPr/>
              <a:t>9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7B2C92-C0C2-49C2-95F9-A24EA84F1F21}" type="slidenum">
              <a:rPr lang="en-US"/>
              <a:pPr/>
              <a:t>10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9C608-B11C-487B-B417-2040BB327156}" type="slidenum">
              <a:rPr lang="en-US"/>
              <a:pPr/>
              <a:t>11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28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5E7D4-722E-488E-8459-06E016A6BBA7}" type="slidenum">
              <a:rPr lang="en-US"/>
              <a:pPr/>
              <a:t>12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50016-DFBC-4CB5-9F89-DB03D8F15F0E}" type="slidenum">
              <a:rPr lang="en-US"/>
              <a:pPr/>
              <a:t>13</a:t>
            </a:fld>
            <a:endParaRPr lang="en-US"/>
          </a:p>
        </p:txBody>
      </p:sp>
      <p:sp>
        <p:nvSpPr>
          <p:cNvPr id="233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/>
              <a:t>Using the next few slides to help illustrate how much bigger Katrina was than previous storms, I will set the stage for FEMA’s strategic preparation for future emergency operations.</a:t>
            </a:r>
          </a:p>
          <a:p>
            <a:endParaRPr lang="en-US" sz="1400" b="1"/>
          </a:p>
          <a:p>
            <a:r>
              <a:rPr lang="en-US" sz="1400" b="1"/>
              <a:t>For years, Camille was used as the baseline for major hurricanes along the Gulf Coast.  This category 5 storm that struck in 1969 resulted in 250 deaths.</a:t>
            </a:r>
          </a:p>
        </p:txBody>
      </p:sp>
    </p:spTree>
    <p:extLst>
      <p:ext uri="{BB962C8B-B14F-4D97-AF65-F5344CB8AC3E}">
        <p14:creationId xmlns:p14="http://schemas.microsoft.com/office/powerpoint/2010/main" val="143682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BB501-9184-4997-99D8-DDD9A40358F4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2150"/>
            <a:ext cx="4606925" cy="3455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759" y="4381783"/>
            <a:ext cx="5567761" cy="4150249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4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9450"/>
            <a:ext cx="4537075" cy="34036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5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0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2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0513" y="1066800"/>
            <a:ext cx="8853487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1802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4075"/>
            <a:ext cx="9144000" cy="601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0213"/>
            <a:ext cx="38100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38100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854075"/>
            <a:ext cx="9144000" cy="601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00213"/>
            <a:ext cx="38100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00213"/>
            <a:ext cx="38100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7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3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6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C8113-D119-4457-8019-B5392390238A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F258-284D-42A1-887E-2A62510CE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0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jpeg"/><Relationship Id="rId21" Type="http://schemas.openxmlformats.org/officeDocument/2006/relationships/image" Target="../media/image61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5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jpe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24" Type="http://schemas.openxmlformats.org/officeDocument/2006/relationships/image" Target="../media/image64.pn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jpeg"/><Relationship Id="rId19" Type="http://schemas.openxmlformats.org/officeDocument/2006/relationships/image" Target="../media/image59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Relationship Id="rId22" Type="http://schemas.openxmlformats.org/officeDocument/2006/relationships/image" Target="../media/image62.png"/><Relationship Id="rId27" Type="http://schemas.openxmlformats.org/officeDocument/2006/relationships/image" Target="../media/image67.jpeg"/><Relationship Id="rId30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80.wmf"/><Relationship Id="rId18" Type="http://schemas.openxmlformats.org/officeDocument/2006/relationships/image" Target="../media/image85.jpeg"/><Relationship Id="rId3" Type="http://schemas.openxmlformats.org/officeDocument/2006/relationships/image" Target="../media/image51.jpeg"/><Relationship Id="rId21" Type="http://schemas.openxmlformats.org/officeDocument/2006/relationships/image" Target="../media/image47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3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5" Type="http://schemas.openxmlformats.org/officeDocument/2006/relationships/image" Target="../media/image82.jpeg"/><Relationship Id="rId23" Type="http://schemas.openxmlformats.org/officeDocument/2006/relationships/image" Target="../media/image88.jpeg"/><Relationship Id="rId10" Type="http://schemas.openxmlformats.org/officeDocument/2006/relationships/image" Target="../media/image77.jpeg"/><Relationship Id="rId19" Type="http://schemas.openxmlformats.org/officeDocument/2006/relationships/image" Target="../media/image86.png"/><Relationship Id="rId4" Type="http://schemas.openxmlformats.org/officeDocument/2006/relationships/image" Target="../media/image71.jpeg"/><Relationship Id="rId9" Type="http://schemas.openxmlformats.org/officeDocument/2006/relationships/image" Target="../media/image76.jpeg"/><Relationship Id="rId14" Type="http://schemas.openxmlformats.org/officeDocument/2006/relationships/image" Target="../media/image81.jpeg"/><Relationship Id="rId22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2362200"/>
            <a:ext cx="7162800" cy="381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Hurricane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Katrina &amp; Hurricane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Response in Louisiana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latin typeface="+mj-lt"/>
                <a:ea typeface="+mj-ea"/>
                <a:cs typeface="+mj-cs"/>
              </a:rPr>
              <a:t>February </a:t>
            </a:r>
            <a:r>
              <a:rPr lang="en-US" sz="2600" b="1" dirty="0" smtClean="0">
                <a:latin typeface="+mj-lt"/>
                <a:ea typeface="+mj-ea"/>
                <a:cs typeface="+mj-cs"/>
              </a:rPr>
              <a:t>24, </a:t>
            </a:r>
            <a:r>
              <a:rPr lang="en-US" sz="2600" b="1" dirty="0" smtClean="0">
                <a:latin typeface="+mj-lt"/>
                <a:ea typeface="+mj-ea"/>
                <a:cs typeface="+mj-cs"/>
              </a:rPr>
              <a:t>2015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www.lsu.edu/departments/visitcampus/images/item14432.png"/>
          <p:cNvPicPr>
            <a:picLocks noChangeAspect="1" noChangeArrowheads="1"/>
          </p:cNvPicPr>
          <p:nvPr/>
        </p:nvPicPr>
        <p:blipFill>
          <a:blip r:embed="rId2" cstate="print"/>
          <a:srcRect r="6243"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DMI_Landscape_Bk-Purple_080311.JPG"/>
          <p:cNvPicPr>
            <a:picLocks noChangeAspect="1"/>
          </p:cNvPicPr>
          <p:nvPr/>
        </p:nvPicPr>
        <p:blipFill rotWithShape="1">
          <a:blip r:embed="rId3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" y="6429375"/>
            <a:ext cx="8921750" cy="390525"/>
            <a:chOff x="68" y="4050"/>
            <a:chExt cx="5620" cy="246"/>
          </a:xfrm>
        </p:grpSpPr>
        <p:sp>
          <p:nvSpPr>
            <p:cNvPr id="428035" name="Rectangle 3"/>
            <p:cNvSpPr>
              <a:spLocks noChangeArrowheads="1"/>
            </p:cNvSpPr>
            <p:nvPr/>
          </p:nvSpPr>
          <p:spPr bwMode="auto">
            <a:xfrm>
              <a:off x="300" y="4050"/>
              <a:ext cx="5106" cy="246"/>
            </a:xfrm>
            <a:prstGeom prst="rect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36" name="AutoShape 4"/>
            <p:cNvSpPr>
              <a:spLocks noChangeArrowheads="1"/>
            </p:cNvSpPr>
            <p:nvPr/>
          </p:nvSpPr>
          <p:spPr bwMode="auto">
            <a:xfrm flipH="1" flipV="1">
              <a:off x="4926" y="4050"/>
              <a:ext cx="762" cy="246"/>
            </a:xfrm>
            <a:prstGeom prst="flowChartPunchedCard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37" name="AutoShape 5"/>
            <p:cNvSpPr>
              <a:spLocks noChangeArrowheads="1"/>
            </p:cNvSpPr>
            <p:nvPr/>
          </p:nvSpPr>
          <p:spPr bwMode="auto">
            <a:xfrm flipV="1">
              <a:off x="68" y="4050"/>
              <a:ext cx="762" cy="246"/>
            </a:xfrm>
            <a:prstGeom prst="flowChartPunchedCard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3382963" y="1101725"/>
            <a:ext cx="1841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0"/>
              <a:t/>
            </a:r>
            <a:br>
              <a:rPr lang="en-US" sz="1000" b="0"/>
            </a:br>
            <a:endParaRPr lang="en-US" sz="900" b="0">
              <a:latin typeface="Arial" charset="0"/>
            </a:endParaRPr>
          </a:p>
          <a:p>
            <a:pPr eaLnBrk="0" hangingPunct="0"/>
            <a:endParaRPr lang="en-US" sz="1800" b="0">
              <a:latin typeface="Arial" charset="0"/>
            </a:endParaRPr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149225" y="3373438"/>
            <a:ext cx="873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b="0">
              <a:latin typeface="Arial" charset="0"/>
            </a:endParaRPr>
          </a:p>
        </p:txBody>
      </p:sp>
      <p:pic>
        <p:nvPicPr>
          <p:cNvPr id="428040" name="Picture 8" descr="steps to nowher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3825" y="358775"/>
            <a:ext cx="4441825" cy="2986088"/>
          </a:xfrm>
          <a:noFill/>
          <a:ln>
            <a:solidFill>
              <a:schemeClr val="tx1"/>
            </a:solidFill>
          </a:ln>
        </p:spPr>
      </p:pic>
      <p:pic>
        <p:nvPicPr>
          <p:cNvPr id="428041" name="Picture 9" descr="Hurricane Katrina Images: Clean up efforts are proceeding slowly in the areas affected by Hurricane Katrina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89463" y="358775"/>
            <a:ext cx="4435475" cy="2982913"/>
          </a:xfrm>
          <a:noFill/>
          <a:ln>
            <a:solidFill>
              <a:schemeClr val="tx1"/>
            </a:solidFill>
          </a:ln>
        </p:spPr>
      </p:pic>
      <p:pic>
        <p:nvPicPr>
          <p:cNvPr id="428042" name="Picture 10" descr="This part of Slidell was flattened by hurricane Katrina.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5413" y="3370263"/>
            <a:ext cx="4432300" cy="3033712"/>
          </a:xfrm>
          <a:noFill/>
          <a:ln>
            <a:solidFill>
              <a:schemeClr val="tx1"/>
            </a:solidFill>
          </a:ln>
        </p:spPr>
      </p:pic>
      <p:sp>
        <p:nvSpPr>
          <p:cNvPr id="428043" name="Rectangle 11"/>
          <p:cNvSpPr>
            <a:spLocks noChangeArrowheads="1"/>
          </p:cNvSpPr>
          <p:nvPr/>
        </p:nvSpPr>
        <p:spPr bwMode="auto">
          <a:xfrm>
            <a:off x="9525" y="641350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100" b="0" i="0" dirty="0">
                <a:solidFill>
                  <a:schemeClr val="bg1"/>
                </a:solidFill>
                <a:latin typeface="Arial" charset="0"/>
              </a:rPr>
              <a:t>Slidell, St. Tammany Parish</a:t>
            </a:r>
          </a:p>
        </p:txBody>
      </p:sp>
      <p:pic>
        <p:nvPicPr>
          <p:cNvPr id="428044" name="Picture 12" descr="This part of Slidell was flattened by hurricane Katrina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84700" y="3368675"/>
            <a:ext cx="4435475" cy="3030538"/>
          </a:xfrm>
          <a:noFill/>
          <a:ln>
            <a:solidFill>
              <a:schemeClr val="tx1"/>
            </a:solidFill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 flipH="1" flipV="1">
            <a:off x="107950" y="28575"/>
            <a:ext cx="8931275" cy="304800"/>
            <a:chOff x="68" y="4050"/>
            <a:chExt cx="5620" cy="246"/>
          </a:xfrm>
        </p:grpSpPr>
        <p:sp>
          <p:nvSpPr>
            <p:cNvPr id="428046" name="Rectangle 14"/>
            <p:cNvSpPr>
              <a:spLocks noChangeArrowheads="1"/>
            </p:cNvSpPr>
            <p:nvPr/>
          </p:nvSpPr>
          <p:spPr bwMode="auto">
            <a:xfrm flipH="1">
              <a:off x="300" y="4050"/>
              <a:ext cx="5106" cy="246"/>
            </a:xfrm>
            <a:prstGeom prst="rect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47" name="AutoShape 15"/>
            <p:cNvSpPr>
              <a:spLocks noChangeArrowheads="1"/>
            </p:cNvSpPr>
            <p:nvPr/>
          </p:nvSpPr>
          <p:spPr bwMode="auto">
            <a:xfrm flipH="1" flipV="1">
              <a:off x="4926" y="4050"/>
              <a:ext cx="762" cy="246"/>
            </a:xfrm>
            <a:prstGeom prst="flowChartPunchedCard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48" name="AutoShape 16"/>
            <p:cNvSpPr>
              <a:spLocks noChangeArrowheads="1"/>
            </p:cNvSpPr>
            <p:nvPr/>
          </p:nvSpPr>
          <p:spPr bwMode="auto">
            <a:xfrm flipV="1">
              <a:off x="68" y="4050"/>
              <a:ext cx="762" cy="246"/>
            </a:xfrm>
            <a:prstGeom prst="flowChartPunchedCard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07189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" y="6419850"/>
            <a:ext cx="8893175" cy="390525"/>
            <a:chOff x="68" y="4050"/>
            <a:chExt cx="5620" cy="246"/>
          </a:xfrm>
        </p:grpSpPr>
        <p:sp>
          <p:nvSpPr>
            <p:cNvPr id="434179" name="Rectangle 3"/>
            <p:cNvSpPr>
              <a:spLocks noChangeArrowheads="1"/>
            </p:cNvSpPr>
            <p:nvPr/>
          </p:nvSpPr>
          <p:spPr bwMode="auto">
            <a:xfrm>
              <a:off x="300" y="4050"/>
              <a:ext cx="5106" cy="246"/>
            </a:xfrm>
            <a:prstGeom prst="rect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180" name="AutoShape 4"/>
            <p:cNvSpPr>
              <a:spLocks noChangeArrowheads="1"/>
            </p:cNvSpPr>
            <p:nvPr/>
          </p:nvSpPr>
          <p:spPr bwMode="auto">
            <a:xfrm flipH="1" flipV="1">
              <a:off x="4926" y="4050"/>
              <a:ext cx="762" cy="246"/>
            </a:xfrm>
            <a:prstGeom prst="flowChartPunchedCard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181" name="AutoShape 5"/>
            <p:cNvSpPr>
              <a:spLocks noChangeArrowheads="1"/>
            </p:cNvSpPr>
            <p:nvPr/>
          </p:nvSpPr>
          <p:spPr bwMode="auto">
            <a:xfrm flipV="1">
              <a:off x="68" y="4050"/>
              <a:ext cx="762" cy="246"/>
            </a:xfrm>
            <a:prstGeom prst="flowChartPunchedCard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4182" name="Rectangle 6"/>
          <p:cNvSpPr>
            <a:spLocks noChangeArrowheads="1"/>
          </p:cNvSpPr>
          <p:nvPr/>
        </p:nvSpPr>
        <p:spPr bwMode="auto">
          <a:xfrm>
            <a:off x="2703513" y="882650"/>
            <a:ext cx="1841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0"/>
              <a:t/>
            </a:r>
            <a:br>
              <a:rPr lang="en-US" sz="1000" b="0"/>
            </a:br>
            <a:endParaRPr lang="en-US" sz="900" b="0">
              <a:latin typeface="Arial" charset="0"/>
            </a:endParaRPr>
          </a:p>
          <a:p>
            <a:pPr eaLnBrk="0" hangingPunct="0"/>
            <a:endParaRPr lang="en-US" sz="1800" b="0">
              <a:latin typeface="Arial" charset="0"/>
            </a:endParaRPr>
          </a:p>
        </p:txBody>
      </p:sp>
      <p:sp>
        <p:nvSpPr>
          <p:cNvPr id="434183" name="Rectangle 7"/>
          <p:cNvSpPr>
            <a:spLocks noChangeArrowheads="1"/>
          </p:cNvSpPr>
          <p:nvPr/>
        </p:nvSpPr>
        <p:spPr bwMode="auto">
          <a:xfrm>
            <a:off x="0" y="64119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0" i="0" dirty="0">
                <a:solidFill>
                  <a:schemeClr val="bg1"/>
                </a:solidFill>
                <a:latin typeface="Arial" charset="0"/>
              </a:rPr>
              <a:t>Lakeview </a:t>
            </a: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(17</a:t>
            </a:r>
            <a:r>
              <a:rPr lang="en-US" sz="2000" b="0" baseline="30000" dirty="0">
                <a:solidFill>
                  <a:schemeClr val="bg1"/>
                </a:solidFill>
                <a:latin typeface="Arial" charset="0"/>
              </a:rPr>
              <a:t>th</a:t>
            </a: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St. Canal)</a:t>
            </a:r>
            <a:r>
              <a:rPr lang="en-US" sz="2000" b="0" i="0" dirty="0">
                <a:solidFill>
                  <a:schemeClr val="bg1"/>
                </a:solidFill>
                <a:latin typeface="Arial" charset="0"/>
              </a:rPr>
              <a:t>, New Orleans </a:t>
            </a:r>
          </a:p>
        </p:txBody>
      </p:sp>
      <p:pic>
        <p:nvPicPr>
          <p:cNvPr id="434184" name="Picture 8" descr="DSCN6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369888"/>
            <a:ext cx="4610100" cy="602138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434185" name="Picture 9" descr="New Orleans Photos: Debris is everywhere, covering whole neighborhood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7000" y="3516313"/>
            <a:ext cx="4214813" cy="2874962"/>
          </a:xfrm>
          <a:noFill/>
          <a:ln>
            <a:solidFill>
              <a:srgbClr val="003300"/>
            </a:solidFill>
          </a:ln>
        </p:spPr>
      </p:pic>
      <p:pic>
        <p:nvPicPr>
          <p:cNvPr id="434186" name="Picture 10" descr="DSCN58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3825" y="376238"/>
            <a:ext cx="4229100" cy="3105150"/>
          </a:xfrm>
          <a:noFill/>
          <a:ln>
            <a:solidFill>
              <a:srgbClr val="333333"/>
            </a:solidFill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 flipH="1" flipV="1">
            <a:off x="114300" y="38100"/>
            <a:ext cx="8886825" cy="304800"/>
            <a:chOff x="68" y="4050"/>
            <a:chExt cx="5620" cy="246"/>
          </a:xfrm>
        </p:grpSpPr>
        <p:sp>
          <p:nvSpPr>
            <p:cNvPr id="434188" name="Rectangle 12"/>
            <p:cNvSpPr>
              <a:spLocks noChangeArrowheads="1"/>
            </p:cNvSpPr>
            <p:nvPr/>
          </p:nvSpPr>
          <p:spPr bwMode="auto">
            <a:xfrm flipH="1">
              <a:off x="300" y="4050"/>
              <a:ext cx="5106" cy="246"/>
            </a:xfrm>
            <a:prstGeom prst="rect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189" name="AutoShape 13"/>
            <p:cNvSpPr>
              <a:spLocks noChangeArrowheads="1"/>
            </p:cNvSpPr>
            <p:nvPr/>
          </p:nvSpPr>
          <p:spPr bwMode="auto">
            <a:xfrm flipH="1" flipV="1">
              <a:off x="4926" y="4050"/>
              <a:ext cx="762" cy="246"/>
            </a:xfrm>
            <a:prstGeom prst="flowChartPunchedCard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190" name="AutoShape 14"/>
            <p:cNvSpPr>
              <a:spLocks noChangeArrowheads="1"/>
            </p:cNvSpPr>
            <p:nvPr/>
          </p:nvSpPr>
          <p:spPr bwMode="auto">
            <a:xfrm flipV="1">
              <a:off x="68" y="4050"/>
              <a:ext cx="762" cy="246"/>
            </a:xfrm>
            <a:prstGeom prst="flowChartPunchedCard">
              <a:avLst/>
            </a:prstGeom>
            <a:solidFill>
              <a:srgbClr val="00004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65224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sz="quarter" idx="2"/>
          </p:nvPr>
        </p:nvSpPr>
        <p:spPr>
          <a:xfrm>
            <a:off x="4643438" y="1700213"/>
            <a:ext cx="3814762" cy="2185987"/>
          </a:xfrm>
        </p:spPr>
        <p:txBody>
          <a:bodyPr/>
          <a:lstStyle/>
          <a:p>
            <a:endParaRPr lang="en-US" sz="1800"/>
          </a:p>
        </p:txBody>
      </p:sp>
      <p:pic>
        <p:nvPicPr>
          <p:cNvPr id="447491" name="Picture 3" descr="699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890284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767" name="Freeform 167"/>
          <p:cNvSpPr>
            <a:spLocks noChangeAspect="1"/>
          </p:cNvSpPr>
          <p:nvPr/>
        </p:nvSpPr>
        <p:spPr bwMode="auto">
          <a:xfrm>
            <a:off x="1082675" y="1997075"/>
            <a:ext cx="6756400" cy="4184650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2935" y="0"/>
              </a:cxn>
              <a:cxn ang="0">
                <a:pos x="4961" y="214"/>
              </a:cxn>
              <a:cxn ang="0">
                <a:pos x="4496" y="2053"/>
              </a:cxn>
              <a:cxn ang="0">
                <a:pos x="3446" y="3084"/>
              </a:cxn>
              <a:cxn ang="0">
                <a:pos x="1523" y="3001"/>
              </a:cxn>
              <a:cxn ang="0">
                <a:pos x="0" y="474"/>
              </a:cxn>
            </a:cxnLst>
            <a:rect l="0" t="0" r="r" b="b"/>
            <a:pathLst>
              <a:path w="4961" h="3084">
                <a:moveTo>
                  <a:pt x="0" y="474"/>
                </a:moveTo>
                <a:lnTo>
                  <a:pt x="2935" y="0"/>
                </a:lnTo>
                <a:lnTo>
                  <a:pt x="4961" y="214"/>
                </a:lnTo>
                <a:lnTo>
                  <a:pt x="4496" y="2053"/>
                </a:lnTo>
                <a:lnTo>
                  <a:pt x="3446" y="3084"/>
                </a:lnTo>
                <a:lnTo>
                  <a:pt x="1523" y="3001"/>
                </a:lnTo>
                <a:lnTo>
                  <a:pt x="0" y="474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29602" name="Freeform 2"/>
          <p:cNvSpPr>
            <a:spLocks noChangeAspect="1"/>
          </p:cNvSpPr>
          <p:nvPr/>
        </p:nvSpPr>
        <p:spPr bwMode="auto">
          <a:xfrm>
            <a:off x="4813300" y="3292475"/>
            <a:ext cx="939800" cy="2882900"/>
          </a:xfrm>
          <a:custGeom>
            <a:avLst/>
            <a:gdLst/>
            <a:ahLst/>
            <a:cxnLst>
              <a:cxn ang="0">
                <a:pos x="130" y="557"/>
              </a:cxn>
              <a:cxn ang="0">
                <a:pos x="195" y="0"/>
              </a:cxn>
              <a:cxn ang="0">
                <a:pos x="343" y="474"/>
              </a:cxn>
              <a:cxn ang="0">
                <a:pos x="696" y="743"/>
              </a:cxn>
              <a:cxn ang="0">
                <a:pos x="695" y="2136"/>
              </a:cxn>
              <a:cxn ang="0">
                <a:pos x="0" y="780"/>
              </a:cxn>
              <a:cxn ang="0">
                <a:pos x="130" y="557"/>
              </a:cxn>
            </a:cxnLst>
            <a:rect l="0" t="0" r="r" b="b"/>
            <a:pathLst>
              <a:path w="696" h="2136">
                <a:moveTo>
                  <a:pt x="130" y="557"/>
                </a:moveTo>
                <a:lnTo>
                  <a:pt x="195" y="0"/>
                </a:lnTo>
                <a:lnTo>
                  <a:pt x="343" y="474"/>
                </a:lnTo>
                <a:lnTo>
                  <a:pt x="696" y="743"/>
                </a:lnTo>
                <a:lnTo>
                  <a:pt x="695" y="2136"/>
                </a:lnTo>
                <a:lnTo>
                  <a:pt x="0" y="780"/>
                </a:lnTo>
                <a:lnTo>
                  <a:pt x="130" y="557"/>
                </a:lnTo>
                <a:close/>
              </a:path>
            </a:pathLst>
          </a:custGeom>
          <a:solidFill>
            <a:srgbClr val="9900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03" name="Freeform 3"/>
          <p:cNvSpPr>
            <a:spLocks noChangeAspect="1"/>
          </p:cNvSpPr>
          <p:nvPr/>
        </p:nvSpPr>
        <p:spPr bwMode="auto">
          <a:xfrm>
            <a:off x="3889375" y="3648075"/>
            <a:ext cx="1530350" cy="1504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4" y="176"/>
              </a:cxn>
              <a:cxn ang="0">
                <a:pos x="1078" y="186"/>
              </a:cxn>
              <a:cxn ang="0">
                <a:pos x="1004" y="362"/>
              </a:cxn>
              <a:cxn ang="0">
                <a:pos x="1134" y="1115"/>
              </a:cxn>
              <a:cxn ang="0">
                <a:pos x="279" y="938"/>
              </a:cxn>
              <a:cxn ang="0">
                <a:pos x="0" y="0"/>
              </a:cxn>
            </a:cxnLst>
            <a:rect l="0" t="0" r="r" b="b"/>
            <a:pathLst>
              <a:path w="1134" h="1115">
                <a:moveTo>
                  <a:pt x="0" y="0"/>
                </a:moveTo>
                <a:lnTo>
                  <a:pt x="874" y="176"/>
                </a:lnTo>
                <a:lnTo>
                  <a:pt x="1078" y="186"/>
                </a:lnTo>
                <a:lnTo>
                  <a:pt x="1004" y="362"/>
                </a:lnTo>
                <a:lnTo>
                  <a:pt x="1134" y="1115"/>
                </a:lnTo>
                <a:lnTo>
                  <a:pt x="279" y="938"/>
                </a:lnTo>
                <a:lnTo>
                  <a:pt x="0" y="0"/>
                </a:lnTo>
                <a:close/>
              </a:path>
            </a:pathLst>
          </a:custGeom>
          <a:solidFill>
            <a:srgbClr val="92001C">
              <a:alpha val="56000"/>
            </a:srgbClr>
          </a:solidFill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04" name="Freeform 4"/>
          <p:cNvSpPr>
            <a:spLocks noChangeAspect="1"/>
          </p:cNvSpPr>
          <p:nvPr/>
        </p:nvSpPr>
        <p:spPr bwMode="auto">
          <a:xfrm>
            <a:off x="4364038" y="3825875"/>
            <a:ext cx="1022350" cy="358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8" y="68"/>
              </a:cxn>
              <a:cxn ang="0">
                <a:pos x="568" y="159"/>
              </a:cxn>
              <a:cxn ang="0">
                <a:pos x="758" y="265"/>
              </a:cxn>
              <a:cxn ang="0">
                <a:pos x="546" y="250"/>
              </a:cxn>
              <a:cxn ang="0">
                <a:pos x="485" y="234"/>
              </a:cxn>
              <a:cxn ang="0">
                <a:pos x="0" y="0"/>
              </a:cxn>
            </a:cxnLst>
            <a:rect l="0" t="0" r="r" b="b"/>
            <a:pathLst>
              <a:path w="758" h="265">
                <a:moveTo>
                  <a:pt x="0" y="0"/>
                </a:moveTo>
                <a:lnTo>
                  <a:pt x="518" y="68"/>
                </a:lnTo>
                <a:lnTo>
                  <a:pt x="568" y="159"/>
                </a:lnTo>
                <a:lnTo>
                  <a:pt x="758" y="265"/>
                </a:lnTo>
                <a:lnTo>
                  <a:pt x="546" y="250"/>
                </a:lnTo>
                <a:lnTo>
                  <a:pt x="485" y="23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05" name="Freeform 5"/>
          <p:cNvSpPr>
            <a:spLocks noChangeAspect="1"/>
          </p:cNvSpPr>
          <p:nvPr/>
        </p:nvSpPr>
        <p:spPr bwMode="auto">
          <a:xfrm>
            <a:off x="4989513" y="3792538"/>
            <a:ext cx="750887" cy="235902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55" y="0"/>
              </a:cxn>
              <a:cxn ang="0">
                <a:pos x="130" y="168"/>
              </a:cxn>
              <a:cxn ang="0">
                <a:pos x="167" y="242"/>
              </a:cxn>
              <a:cxn ang="0">
                <a:pos x="557" y="1747"/>
              </a:cxn>
              <a:cxn ang="0">
                <a:pos x="27" y="251"/>
              </a:cxn>
              <a:cxn ang="0">
                <a:pos x="0" y="186"/>
              </a:cxn>
            </a:cxnLst>
            <a:rect l="0" t="0" r="r" b="b"/>
            <a:pathLst>
              <a:path w="557" h="1747">
                <a:moveTo>
                  <a:pt x="0" y="186"/>
                </a:moveTo>
                <a:lnTo>
                  <a:pt x="55" y="0"/>
                </a:lnTo>
                <a:lnTo>
                  <a:pt x="130" y="168"/>
                </a:lnTo>
                <a:lnTo>
                  <a:pt x="167" y="242"/>
                </a:lnTo>
                <a:lnTo>
                  <a:pt x="557" y="1747"/>
                </a:lnTo>
                <a:lnTo>
                  <a:pt x="27" y="251"/>
                </a:lnTo>
                <a:lnTo>
                  <a:pt x="0" y="186"/>
                </a:lnTo>
                <a:close/>
              </a:path>
            </a:pathLst>
          </a:custGeom>
          <a:solidFill>
            <a:srgbClr val="008000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06" name="Rectangle 6"/>
          <p:cNvSpPr>
            <a:spLocks noGrp="1" noChangeArrowheads="1"/>
          </p:cNvSpPr>
          <p:nvPr>
            <p:ph type="title"/>
          </p:nvPr>
        </p:nvSpPr>
        <p:spPr>
          <a:xfrm>
            <a:off x="157297" y="283369"/>
            <a:ext cx="8756650" cy="601662"/>
          </a:xfrm>
          <a:noFill/>
          <a:ln/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/>
              <a:t>Understanding the Impact of Hurricane Katrina</a:t>
            </a:r>
            <a:endParaRPr lang="en-US" b="1" dirty="0"/>
          </a:p>
        </p:txBody>
      </p:sp>
      <p:sp>
        <p:nvSpPr>
          <p:cNvPr id="2329607" name="Line 7"/>
          <p:cNvSpPr>
            <a:spLocks noChangeAspect="1" noChangeShapeType="1"/>
          </p:cNvSpPr>
          <p:nvPr/>
        </p:nvSpPr>
        <p:spPr bwMode="auto">
          <a:xfrm>
            <a:off x="5070475" y="4081463"/>
            <a:ext cx="2590800" cy="84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08" name="Text Box 8"/>
          <p:cNvSpPr txBox="1">
            <a:spLocks noChangeAspect="1" noChangeArrowheads="1"/>
          </p:cNvSpPr>
          <p:nvPr/>
        </p:nvSpPr>
        <p:spPr bwMode="auto">
          <a:xfrm>
            <a:off x="5248275" y="1022350"/>
            <a:ext cx="1296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$ Damage</a:t>
            </a:r>
          </a:p>
          <a:p>
            <a:pPr algn="ctr"/>
            <a:r>
              <a:rPr lang="en-US" sz="1400" i="1"/>
              <a:t>(2005 Dollars)</a:t>
            </a:r>
          </a:p>
        </p:txBody>
      </p:sp>
      <p:sp>
        <p:nvSpPr>
          <p:cNvPr id="2329609" name="Text Box 9"/>
          <p:cNvSpPr txBox="1">
            <a:spLocks noChangeAspect="1" noChangeArrowheads="1"/>
          </p:cNvSpPr>
          <p:nvPr/>
        </p:nvSpPr>
        <p:spPr bwMode="auto">
          <a:xfrm>
            <a:off x="5862638" y="6142038"/>
            <a:ext cx="1493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# Evacuated</a:t>
            </a:r>
          </a:p>
          <a:p>
            <a:pPr algn="ctr"/>
            <a:r>
              <a:rPr lang="en-US" sz="1400" i="1"/>
              <a:t> (Prior to impact)</a:t>
            </a:r>
          </a:p>
        </p:txBody>
      </p:sp>
      <p:sp>
        <p:nvSpPr>
          <p:cNvPr id="2329610" name="Text Box 10"/>
          <p:cNvSpPr txBox="1">
            <a:spLocks noChangeAspect="1" noChangeArrowheads="1"/>
          </p:cNvSpPr>
          <p:nvPr/>
        </p:nvSpPr>
        <p:spPr bwMode="auto">
          <a:xfrm>
            <a:off x="1255713" y="6086475"/>
            <a:ext cx="1377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# Displaced</a:t>
            </a:r>
          </a:p>
          <a:p>
            <a:pPr algn="ctr"/>
            <a:r>
              <a:rPr lang="en-US" sz="1400" i="1"/>
              <a:t>(After impact)</a:t>
            </a:r>
          </a:p>
        </p:txBody>
      </p:sp>
      <p:sp>
        <p:nvSpPr>
          <p:cNvPr id="2329611" name="Text Box 11"/>
          <p:cNvSpPr txBox="1">
            <a:spLocks noChangeAspect="1" noChangeArrowheads="1"/>
          </p:cNvSpPr>
          <p:nvPr/>
        </p:nvSpPr>
        <p:spPr bwMode="auto">
          <a:xfrm>
            <a:off x="7650163" y="1304925"/>
            <a:ext cx="1257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# Homes</a:t>
            </a:r>
          </a:p>
          <a:p>
            <a:pPr algn="ctr"/>
            <a:r>
              <a:rPr lang="en-US" sz="1400" i="1"/>
              <a:t>   (Destroyed)</a:t>
            </a:r>
          </a:p>
        </p:txBody>
      </p:sp>
      <p:sp>
        <p:nvSpPr>
          <p:cNvPr id="2329612" name="Line 12"/>
          <p:cNvSpPr>
            <a:spLocks noChangeAspect="1" noChangeShapeType="1"/>
          </p:cNvSpPr>
          <p:nvPr/>
        </p:nvSpPr>
        <p:spPr bwMode="auto">
          <a:xfrm rot="1214146">
            <a:off x="6107113" y="4308475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13" name="Line 13"/>
          <p:cNvSpPr>
            <a:spLocks noChangeAspect="1" noChangeShapeType="1"/>
          </p:cNvSpPr>
          <p:nvPr/>
        </p:nvSpPr>
        <p:spPr bwMode="auto">
          <a:xfrm rot="1214146">
            <a:off x="5556250" y="415766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14" name="Line 14"/>
          <p:cNvSpPr>
            <a:spLocks noChangeAspect="1" noChangeShapeType="1"/>
          </p:cNvSpPr>
          <p:nvPr/>
        </p:nvSpPr>
        <p:spPr bwMode="auto">
          <a:xfrm rot="1214146">
            <a:off x="6624638" y="448151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15" name="Line 15"/>
          <p:cNvSpPr>
            <a:spLocks noChangeAspect="1" noChangeShapeType="1"/>
          </p:cNvSpPr>
          <p:nvPr/>
        </p:nvSpPr>
        <p:spPr bwMode="auto">
          <a:xfrm rot="1214146">
            <a:off x="7121525" y="4643438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16" name="Line 16"/>
          <p:cNvSpPr>
            <a:spLocks noChangeAspect="1" noChangeShapeType="1"/>
          </p:cNvSpPr>
          <p:nvPr/>
        </p:nvSpPr>
        <p:spPr bwMode="auto">
          <a:xfrm rot="1214146">
            <a:off x="7618413" y="480536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17" name="Text Box 17"/>
          <p:cNvSpPr txBox="1">
            <a:spLocks noChangeAspect="1" noChangeArrowheads="1"/>
          </p:cNvSpPr>
          <p:nvPr/>
        </p:nvSpPr>
        <p:spPr bwMode="auto">
          <a:xfrm>
            <a:off x="5791200" y="4505325"/>
            <a:ext cx="59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150,000</a:t>
            </a:r>
          </a:p>
        </p:txBody>
      </p:sp>
      <p:sp>
        <p:nvSpPr>
          <p:cNvPr id="2329618" name="Text Box 18"/>
          <p:cNvSpPr txBox="1">
            <a:spLocks noChangeAspect="1" noChangeArrowheads="1"/>
          </p:cNvSpPr>
          <p:nvPr/>
        </p:nvSpPr>
        <p:spPr bwMode="auto">
          <a:xfrm>
            <a:off x="6797675" y="4829175"/>
            <a:ext cx="596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300,000</a:t>
            </a:r>
          </a:p>
        </p:txBody>
      </p:sp>
      <p:sp>
        <p:nvSpPr>
          <p:cNvPr id="2329619" name="Text Box 19"/>
          <p:cNvSpPr txBox="1">
            <a:spLocks noChangeAspect="1" noChangeArrowheads="1"/>
          </p:cNvSpPr>
          <p:nvPr/>
        </p:nvSpPr>
        <p:spPr bwMode="auto">
          <a:xfrm>
            <a:off x="7202488" y="5119688"/>
            <a:ext cx="1266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# Homes</a:t>
            </a:r>
          </a:p>
          <a:p>
            <a:pPr algn="ctr"/>
            <a:r>
              <a:rPr lang="en-US" sz="1400" i="1"/>
              <a:t>    (Damaged)</a:t>
            </a:r>
          </a:p>
        </p:txBody>
      </p:sp>
      <p:sp>
        <p:nvSpPr>
          <p:cNvPr id="2329620" name="Line 20"/>
          <p:cNvSpPr>
            <a:spLocks noChangeAspect="1" noChangeShapeType="1"/>
          </p:cNvSpPr>
          <p:nvPr/>
        </p:nvSpPr>
        <p:spPr bwMode="auto">
          <a:xfrm>
            <a:off x="5070475" y="4081463"/>
            <a:ext cx="781050" cy="240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21" name="Line 21"/>
          <p:cNvSpPr>
            <a:spLocks noChangeAspect="1" noChangeShapeType="1"/>
          </p:cNvSpPr>
          <p:nvPr/>
        </p:nvSpPr>
        <p:spPr bwMode="auto">
          <a:xfrm rot="-11877672">
            <a:off x="5675313" y="6146800"/>
            <a:ext cx="13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22" name="Line 22"/>
          <p:cNvSpPr>
            <a:spLocks noChangeAspect="1" noChangeShapeType="1"/>
          </p:cNvSpPr>
          <p:nvPr/>
        </p:nvSpPr>
        <p:spPr bwMode="auto">
          <a:xfrm rot="-11877672">
            <a:off x="5514975" y="5643563"/>
            <a:ext cx="13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23" name="Line 23"/>
          <p:cNvSpPr>
            <a:spLocks noChangeAspect="1" noChangeShapeType="1"/>
          </p:cNvSpPr>
          <p:nvPr/>
        </p:nvSpPr>
        <p:spPr bwMode="auto">
          <a:xfrm rot="-11877672">
            <a:off x="5354638" y="5140325"/>
            <a:ext cx="13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24" name="Line 24"/>
          <p:cNvSpPr>
            <a:spLocks noChangeAspect="1" noChangeShapeType="1"/>
          </p:cNvSpPr>
          <p:nvPr/>
        </p:nvSpPr>
        <p:spPr bwMode="auto">
          <a:xfrm rot="-11877672">
            <a:off x="5195888" y="4635500"/>
            <a:ext cx="128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25" name="Text Box 25"/>
          <p:cNvSpPr txBox="1">
            <a:spLocks noChangeAspect="1" noChangeArrowheads="1"/>
          </p:cNvSpPr>
          <p:nvPr/>
        </p:nvSpPr>
        <p:spPr bwMode="auto">
          <a:xfrm>
            <a:off x="5786438" y="5970588"/>
            <a:ext cx="827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2,000,000</a:t>
            </a:r>
          </a:p>
        </p:txBody>
      </p:sp>
      <p:sp>
        <p:nvSpPr>
          <p:cNvPr id="2329626" name="Text Box 26"/>
          <p:cNvSpPr txBox="1">
            <a:spLocks noChangeAspect="1" noChangeArrowheads="1"/>
          </p:cNvSpPr>
          <p:nvPr/>
        </p:nvSpPr>
        <p:spPr bwMode="auto">
          <a:xfrm>
            <a:off x="5465763" y="4994275"/>
            <a:ext cx="827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1,000,000</a:t>
            </a:r>
          </a:p>
        </p:txBody>
      </p:sp>
      <p:sp>
        <p:nvSpPr>
          <p:cNvPr id="2329627" name="Line 27"/>
          <p:cNvSpPr>
            <a:spLocks noChangeAspect="1" noChangeShapeType="1"/>
          </p:cNvSpPr>
          <p:nvPr/>
        </p:nvSpPr>
        <p:spPr bwMode="auto">
          <a:xfrm flipH="1">
            <a:off x="2867025" y="4081463"/>
            <a:ext cx="2203450" cy="2268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8"/>
          <p:cNvGrpSpPr>
            <a:grpSpLocks noChangeAspect="1"/>
          </p:cNvGrpSpPr>
          <p:nvPr/>
        </p:nvGrpSpPr>
        <p:grpSpPr bwMode="auto">
          <a:xfrm>
            <a:off x="2859088" y="4641850"/>
            <a:ext cx="1755775" cy="1609725"/>
            <a:chOff x="1656" y="2728"/>
            <a:chExt cx="1300" cy="1192"/>
          </a:xfrm>
        </p:grpSpPr>
        <p:sp>
          <p:nvSpPr>
            <p:cNvPr id="2329629" name="Line 29"/>
            <p:cNvSpPr>
              <a:spLocks noChangeAspect="1" noChangeShapeType="1"/>
            </p:cNvSpPr>
            <p:nvPr/>
          </p:nvSpPr>
          <p:spPr bwMode="auto">
            <a:xfrm rot="2600174">
              <a:off x="2043" y="352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9630" name="Line 30"/>
            <p:cNvSpPr>
              <a:spLocks noChangeAspect="1" noChangeShapeType="1"/>
            </p:cNvSpPr>
            <p:nvPr/>
          </p:nvSpPr>
          <p:spPr bwMode="auto">
            <a:xfrm rot="2600174">
              <a:off x="1656" y="3920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9631" name="Line 31"/>
            <p:cNvSpPr>
              <a:spLocks noChangeAspect="1" noChangeShapeType="1"/>
            </p:cNvSpPr>
            <p:nvPr/>
          </p:nvSpPr>
          <p:spPr bwMode="auto">
            <a:xfrm rot="2600174">
              <a:off x="2430" y="3125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9632" name="Line 32"/>
            <p:cNvSpPr>
              <a:spLocks noChangeAspect="1" noChangeShapeType="1"/>
            </p:cNvSpPr>
            <p:nvPr/>
          </p:nvSpPr>
          <p:spPr bwMode="auto">
            <a:xfrm rot="2600174">
              <a:off x="2818" y="272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29633" name="Text Box 33"/>
          <p:cNvSpPr txBox="1">
            <a:spLocks noChangeAspect="1" noChangeArrowheads="1"/>
          </p:cNvSpPr>
          <p:nvPr/>
        </p:nvSpPr>
        <p:spPr bwMode="auto">
          <a:xfrm>
            <a:off x="2549525" y="6362700"/>
            <a:ext cx="1076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2,000,000</a:t>
            </a:r>
          </a:p>
        </p:txBody>
      </p:sp>
      <p:sp>
        <p:nvSpPr>
          <p:cNvPr id="2329634" name="Text Box 34"/>
          <p:cNvSpPr txBox="1">
            <a:spLocks noChangeAspect="1" noChangeArrowheads="1"/>
          </p:cNvSpPr>
          <p:nvPr/>
        </p:nvSpPr>
        <p:spPr bwMode="auto">
          <a:xfrm>
            <a:off x="4024313" y="5251450"/>
            <a:ext cx="1076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1,000,000</a:t>
            </a:r>
          </a:p>
        </p:txBody>
      </p:sp>
      <p:sp>
        <p:nvSpPr>
          <p:cNvPr id="2329635" name="Text Box 35"/>
          <p:cNvSpPr txBox="1">
            <a:spLocks noChangeAspect="1" noChangeArrowheads="1"/>
          </p:cNvSpPr>
          <p:nvPr/>
        </p:nvSpPr>
        <p:spPr bwMode="auto">
          <a:xfrm>
            <a:off x="76200" y="2852738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Casualties</a:t>
            </a:r>
          </a:p>
        </p:txBody>
      </p:sp>
      <p:sp>
        <p:nvSpPr>
          <p:cNvPr id="2329636" name="Line 36"/>
          <p:cNvSpPr>
            <a:spLocks noChangeAspect="1" noChangeShapeType="1"/>
          </p:cNvSpPr>
          <p:nvPr/>
        </p:nvSpPr>
        <p:spPr bwMode="auto">
          <a:xfrm rot="1438149" flipH="1">
            <a:off x="623888" y="3125788"/>
            <a:ext cx="458787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37" name="Line 37"/>
          <p:cNvSpPr>
            <a:spLocks noChangeAspect="1" noChangeShapeType="1"/>
          </p:cNvSpPr>
          <p:nvPr/>
        </p:nvSpPr>
        <p:spPr bwMode="auto">
          <a:xfrm rot="1438149">
            <a:off x="4386263" y="3724275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38" name="Line 38"/>
          <p:cNvSpPr>
            <a:spLocks noChangeAspect="1" noChangeShapeType="1"/>
          </p:cNvSpPr>
          <p:nvPr/>
        </p:nvSpPr>
        <p:spPr bwMode="auto">
          <a:xfrm rot="1438149">
            <a:off x="3668713" y="3463925"/>
            <a:ext cx="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39" name="Line 39"/>
          <p:cNvSpPr>
            <a:spLocks noChangeAspect="1" noChangeShapeType="1"/>
          </p:cNvSpPr>
          <p:nvPr/>
        </p:nvSpPr>
        <p:spPr bwMode="auto">
          <a:xfrm rot="1438149">
            <a:off x="2952750" y="3205163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40" name="Text Box 40"/>
          <p:cNvSpPr txBox="1">
            <a:spLocks noChangeAspect="1" noChangeArrowheads="1"/>
          </p:cNvSpPr>
          <p:nvPr/>
        </p:nvSpPr>
        <p:spPr bwMode="auto">
          <a:xfrm>
            <a:off x="3403600" y="3648075"/>
            <a:ext cx="374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500</a:t>
            </a:r>
          </a:p>
        </p:txBody>
      </p:sp>
      <p:sp>
        <p:nvSpPr>
          <p:cNvPr id="2329641" name="Line 41"/>
          <p:cNvSpPr>
            <a:spLocks noChangeAspect="1" noChangeShapeType="1"/>
          </p:cNvSpPr>
          <p:nvPr/>
        </p:nvSpPr>
        <p:spPr bwMode="auto">
          <a:xfrm rot="1438149">
            <a:off x="2235200" y="2946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42" name="Line 42"/>
          <p:cNvSpPr>
            <a:spLocks noChangeAspect="1" noChangeShapeType="1"/>
          </p:cNvSpPr>
          <p:nvPr/>
        </p:nvSpPr>
        <p:spPr bwMode="auto">
          <a:xfrm rot="1438149">
            <a:off x="803275" y="2428875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43" name="Text Box 43"/>
          <p:cNvSpPr txBox="1">
            <a:spLocks noChangeAspect="1" noChangeArrowheads="1"/>
          </p:cNvSpPr>
          <p:nvPr/>
        </p:nvSpPr>
        <p:spPr bwMode="auto">
          <a:xfrm>
            <a:off x="533400" y="2600325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1500</a:t>
            </a:r>
          </a:p>
        </p:txBody>
      </p:sp>
      <p:sp>
        <p:nvSpPr>
          <p:cNvPr id="2329644" name="Text Box 44"/>
          <p:cNvSpPr txBox="1">
            <a:spLocks noChangeAspect="1" noChangeArrowheads="1"/>
          </p:cNvSpPr>
          <p:nvPr/>
        </p:nvSpPr>
        <p:spPr bwMode="auto">
          <a:xfrm>
            <a:off x="1954213" y="3122613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1000</a:t>
            </a:r>
          </a:p>
        </p:txBody>
      </p:sp>
      <p:sp>
        <p:nvSpPr>
          <p:cNvPr id="2329645" name="Line 45"/>
          <p:cNvSpPr>
            <a:spLocks noChangeAspect="1" noChangeShapeType="1"/>
          </p:cNvSpPr>
          <p:nvPr/>
        </p:nvSpPr>
        <p:spPr bwMode="auto">
          <a:xfrm rot="1438149">
            <a:off x="1519238" y="2686050"/>
            <a:ext cx="0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46" name="Text Box 46"/>
          <p:cNvSpPr txBox="1">
            <a:spLocks noChangeAspect="1" noChangeArrowheads="1"/>
          </p:cNvSpPr>
          <p:nvPr/>
        </p:nvSpPr>
        <p:spPr bwMode="auto">
          <a:xfrm>
            <a:off x="7945438" y="2146300"/>
            <a:ext cx="728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400,000</a:t>
            </a:r>
          </a:p>
        </p:txBody>
      </p:sp>
      <p:sp>
        <p:nvSpPr>
          <p:cNvPr id="2329647" name="Text Box 47"/>
          <p:cNvSpPr txBox="1">
            <a:spLocks noChangeAspect="1" noChangeArrowheads="1"/>
          </p:cNvSpPr>
          <p:nvPr/>
        </p:nvSpPr>
        <p:spPr bwMode="auto">
          <a:xfrm>
            <a:off x="5694363" y="3676650"/>
            <a:ext cx="728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100,000</a:t>
            </a:r>
          </a:p>
        </p:txBody>
      </p:sp>
      <p:sp>
        <p:nvSpPr>
          <p:cNvPr id="2329648" name="Text Box 48"/>
          <p:cNvSpPr txBox="1">
            <a:spLocks noChangeAspect="1" noChangeArrowheads="1"/>
          </p:cNvSpPr>
          <p:nvPr/>
        </p:nvSpPr>
        <p:spPr bwMode="auto">
          <a:xfrm>
            <a:off x="7219950" y="2674938"/>
            <a:ext cx="728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300,000</a:t>
            </a:r>
          </a:p>
        </p:txBody>
      </p:sp>
      <p:sp>
        <p:nvSpPr>
          <p:cNvPr id="2329649" name="Text Box 49"/>
          <p:cNvSpPr txBox="1">
            <a:spLocks noChangeAspect="1" noChangeArrowheads="1"/>
          </p:cNvSpPr>
          <p:nvPr/>
        </p:nvSpPr>
        <p:spPr bwMode="auto">
          <a:xfrm>
            <a:off x="6448425" y="3171825"/>
            <a:ext cx="728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200,000</a:t>
            </a:r>
          </a:p>
        </p:txBody>
      </p:sp>
      <p:sp>
        <p:nvSpPr>
          <p:cNvPr id="2329650" name="Line 50"/>
          <p:cNvSpPr>
            <a:spLocks noChangeAspect="1" noChangeShapeType="1"/>
          </p:cNvSpPr>
          <p:nvPr/>
        </p:nvSpPr>
        <p:spPr bwMode="auto">
          <a:xfrm>
            <a:off x="5416550" y="3762375"/>
            <a:ext cx="920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51" name="Line 51"/>
          <p:cNvSpPr>
            <a:spLocks noChangeAspect="1" noChangeShapeType="1"/>
          </p:cNvSpPr>
          <p:nvPr/>
        </p:nvSpPr>
        <p:spPr bwMode="auto">
          <a:xfrm>
            <a:off x="6186488" y="3257550"/>
            <a:ext cx="92075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52" name="Line 52"/>
          <p:cNvSpPr>
            <a:spLocks noChangeAspect="1" noChangeShapeType="1"/>
          </p:cNvSpPr>
          <p:nvPr/>
        </p:nvSpPr>
        <p:spPr bwMode="auto">
          <a:xfrm>
            <a:off x="6570663" y="3006725"/>
            <a:ext cx="92075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53" name="Line 53"/>
          <p:cNvSpPr>
            <a:spLocks noChangeAspect="1" noChangeShapeType="1"/>
          </p:cNvSpPr>
          <p:nvPr/>
        </p:nvSpPr>
        <p:spPr bwMode="auto">
          <a:xfrm>
            <a:off x="6954838" y="2754313"/>
            <a:ext cx="92075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54" name="Line 54"/>
          <p:cNvSpPr>
            <a:spLocks noChangeAspect="1" noChangeShapeType="1"/>
          </p:cNvSpPr>
          <p:nvPr/>
        </p:nvSpPr>
        <p:spPr bwMode="auto">
          <a:xfrm>
            <a:off x="5802313" y="3509963"/>
            <a:ext cx="920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55" name="Line 55"/>
          <p:cNvSpPr>
            <a:spLocks noChangeAspect="1" noChangeShapeType="1"/>
          </p:cNvSpPr>
          <p:nvPr/>
        </p:nvSpPr>
        <p:spPr bwMode="auto">
          <a:xfrm flipV="1">
            <a:off x="5070475" y="2043113"/>
            <a:ext cx="3124200" cy="203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56" name="Line 56"/>
          <p:cNvSpPr>
            <a:spLocks noChangeAspect="1" noChangeShapeType="1"/>
          </p:cNvSpPr>
          <p:nvPr/>
        </p:nvSpPr>
        <p:spPr bwMode="auto">
          <a:xfrm>
            <a:off x="8108950" y="2001838"/>
            <a:ext cx="92075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57" name="Line 57"/>
          <p:cNvSpPr>
            <a:spLocks noChangeAspect="1" noChangeShapeType="1"/>
          </p:cNvSpPr>
          <p:nvPr/>
        </p:nvSpPr>
        <p:spPr bwMode="auto">
          <a:xfrm>
            <a:off x="7724775" y="2252663"/>
            <a:ext cx="92075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58" name="Line 58"/>
          <p:cNvSpPr>
            <a:spLocks noChangeAspect="1" noChangeShapeType="1"/>
          </p:cNvSpPr>
          <p:nvPr/>
        </p:nvSpPr>
        <p:spPr bwMode="auto">
          <a:xfrm>
            <a:off x="7340600" y="2503488"/>
            <a:ext cx="92075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59" name="Line 59"/>
          <p:cNvSpPr>
            <a:spLocks noChangeAspect="1" noChangeShapeType="1"/>
          </p:cNvSpPr>
          <p:nvPr/>
        </p:nvSpPr>
        <p:spPr bwMode="auto">
          <a:xfrm>
            <a:off x="5070475" y="1290638"/>
            <a:ext cx="0" cy="279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60" name="Line 60"/>
          <p:cNvSpPr>
            <a:spLocks noChangeAspect="1" noChangeShapeType="1"/>
          </p:cNvSpPr>
          <p:nvPr/>
        </p:nvSpPr>
        <p:spPr bwMode="auto">
          <a:xfrm>
            <a:off x="4981575" y="3648075"/>
            <a:ext cx="18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61" name="Line 61"/>
          <p:cNvSpPr>
            <a:spLocks noChangeAspect="1" noChangeShapeType="1"/>
          </p:cNvSpPr>
          <p:nvPr/>
        </p:nvSpPr>
        <p:spPr bwMode="auto">
          <a:xfrm>
            <a:off x="4983163" y="1549400"/>
            <a:ext cx="185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62" name="Line 62"/>
          <p:cNvSpPr>
            <a:spLocks noChangeAspect="1" noChangeShapeType="1"/>
          </p:cNvSpPr>
          <p:nvPr/>
        </p:nvSpPr>
        <p:spPr bwMode="auto">
          <a:xfrm>
            <a:off x="4984750" y="19700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63" name="Line 63"/>
          <p:cNvSpPr>
            <a:spLocks noChangeAspect="1" noChangeShapeType="1"/>
          </p:cNvSpPr>
          <p:nvPr/>
        </p:nvSpPr>
        <p:spPr bwMode="auto">
          <a:xfrm>
            <a:off x="4976813" y="2808288"/>
            <a:ext cx="185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64" name="Text Box 64"/>
          <p:cNvSpPr txBox="1">
            <a:spLocks noChangeAspect="1" noChangeArrowheads="1"/>
          </p:cNvSpPr>
          <p:nvPr/>
        </p:nvSpPr>
        <p:spPr bwMode="auto">
          <a:xfrm>
            <a:off x="4487863" y="1438275"/>
            <a:ext cx="577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$150 B</a:t>
            </a:r>
          </a:p>
        </p:txBody>
      </p:sp>
      <p:sp>
        <p:nvSpPr>
          <p:cNvPr id="2329665" name="Text Box 65"/>
          <p:cNvSpPr txBox="1">
            <a:spLocks noChangeAspect="1" noChangeArrowheads="1"/>
          </p:cNvSpPr>
          <p:nvPr/>
        </p:nvSpPr>
        <p:spPr bwMode="auto">
          <a:xfrm>
            <a:off x="4545013" y="2698750"/>
            <a:ext cx="577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/>
              <a:t>$75 B</a:t>
            </a:r>
          </a:p>
        </p:txBody>
      </p:sp>
      <p:sp>
        <p:nvSpPr>
          <p:cNvPr id="2329666" name="Line 66"/>
          <p:cNvSpPr>
            <a:spLocks noChangeAspect="1" noChangeShapeType="1"/>
          </p:cNvSpPr>
          <p:nvPr/>
        </p:nvSpPr>
        <p:spPr bwMode="auto">
          <a:xfrm>
            <a:off x="4979988" y="2389188"/>
            <a:ext cx="185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67" name="Line 67"/>
          <p:cNvSpPr>
            <a:spLocks noChangeAspect="1" noChangeShapeType="1"/>
          </p:cNvSpPr>
          <p:nvPr/>
        </p:nvSpPr>
        <p:spPr bwMode="auto">
          <a:xfrm>
            <a:off x="4981575" y="322897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68" name="Text Box 68"/>
          <p:cNvSpPr txBox="1">
            <a:spLocks noChangeAspect="1" noChangeArrowheads="1"/>
          </p:cNvSpPr>
          <p:nvPr/>
        </p:nvSpPr>
        <p:spPr bwMode="auto">
          <a:xfrm>
            <a:off x="4081463" y="3897313"/>
            <a:ext cx="374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250</a:t>
            </a:r>
          </a:p>
        </p:txBody>
      </p:sp>
      <p:sp>
        <p:nvSpPr>
          <p:cNvPr id="2329671" name="Rectangle 71"/>
          <p:cNvSpPr>
            <a:spLocks noChangeArrowheads="1"/>
          </p:cNvSpPr>
          <p:nvPr/>
        </p:nvSpPr>
        <p:spPr bwMode="auto">
          <a:xfrm>
            <a:off x="276225" y="3976688"/>
            <a:ext cx="2792413" cy="14509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9672" name="Text Box 72"/>
          <p:cNvSpPr txBox="1">
            <a:spLocks noChangeArrowheads="1"/>
          </p:cNvSpPr>
          <p:nvPr/>
        </p:nvSpPr>
        <p:spPr bwMode="auto">
          <a:xfrm>
            <a:off x="293688" y="3983038"/>
            <a:ext cx="2573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Camille </a:t>
            </a:r>
            <a:r>
              <a:rPr lang="en-US" sz="1400" i="1"/>
              <a:t>(Cat 5)</a:t>
            </a:r>
            <a:r>
              <a:rPr lang="en-US" sz="1400"/>
              <a:t> 1969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329673" name="Rectangle 73"/>
          <p:cNvSpPr>
            <a:spLocks noChangeArrowheads="1"/>
          </p:cNvSpPr>
          <p:nvPr/>
        </p:nvSpPr>
        <p:spPr bwMode="auto">
          <a:xfrm>
            <a:off x="2582863" y="4054475"/>
            <a:ext cx="307975" cy="179388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74" name="Rectangle 74"/>
          <p:cNvSpPr>
            <a:spLocks noChangeArrowheads="1"/>
          </p:cNvSpPr>
          <p:nvPr/>
        </p:nvSpPr>
        <p:spPr bwMode="auto">
          <a:xfrm>
            <a:off x="2581275" y="4330700"/>
            <a:ext cx="307975" cy="179388"/>
          </a:xfrm>
          <a:prstGeom prst="rect">
            <a:avLst/>
          </a:prstGeom>
          <a:solidFill>
            <a:srgbClr val="9900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75" name="Text Box 75"/>
          <p:cNvSpPr txBox="1">
            <a:spLocks noChangeArrowheads="1"/>
          </p:cNvSpPr>
          <p:nvPr/>
        </p:nvSpPr>
        <p:spPr bwMode="auto">
          <a:xfrm>
            <a:off x="292100" y="4259263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Andrew </a:t>
            </a:r>
            <a:r>
              <a:rPr lang="en-US" sz="1400" i="1"/>
              <a:t>(Cat 4)</a:t>
            </a:r>
            <a:r>
              <a:rPr lang="en-US" sz="1400"/>
              <a:t> 1992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329676" name="Text Box 76"/>
          <p:cNvSpPr txBox="1">
            <a:spLocks noChangeArrowheads="1"/>
          </p:cNvSpPr>
          <p:nvPr/>
        </p:nvSpPr>
        <p:spPr bwMode="auto">
          <a:xfrm>
            <a:off x="307975" y="4533900"/>
            <a:ext cx="2335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Ivan </a:t>
            </a:r>
            <a:r>
              <a:rPr lang="en-US" sz="1400" i="1"/>
              <a:t>(Cat 3)</a:t>
            </a:r>
            <a:r>
              <a:rPr lang="en-US" sz="1400"/>
              <a:t> 2004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329677" name="Rectangle 77"/>
          <p:cNvSpPr>
            <a:spLocks noChangeArrowheads="1"/>
          </p:cNvSpPr>
          <p:nvPr/>
        </p:nvSpPr>
        <p:spPr bwMode="auto">
          <a:xfrm>
            <a:off x="2578100" y="4595813"/>
            <a:ext cx="307975" cy="179387"/>
          </a:xfrm>
          <a:prstGeom prst="rect">
            <a:avLst/>
          </a:prstGeom>
          <a:solidFill>
            <a:srgbClr val="0066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78" name="Text Box 78"/>
          <p:cNvSpPr txBox="1">
            <a:spLocks noChangeArrowheads="1"/>
          </p:cNvSpPr>
          <p:nvPr/>
        </p:nvSpPr>
        <p:spPr bwMode="auto">
          <a:xfrm>
            <a:off x="304800" y="4791075"/>
            <a:ext cx="2335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Katrina </a:t>
            </a:r>
            <a:r>
              <a:rPr lang="en-US" sz="1400" i="1"/>
              <a:t>(Cat 3)</a:t>
            </a:r>
            <a:r>
              <a:rPr lang="en-US" sz="1400"/>
              <a:t> 2005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329679" name="Rectangle 79"/>
          <p:cNvSpPr>
            <a:spLocks noChangeArrowheads="1"/>
          </p:cNvSpPr>
          <p:nvPr/>
        </p:nvSpPr>
        <p:spPr bwMode="auto">
          <a:xfrm>
            <a:off x="2584450" y="4860925"/>
            <a:ext cx="307975" cy="179388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681" name="Text Box 81"/>
          <p:cNvSpPr txBox="1">
            <a:spLocks noChangeArrowheads="1"/>
          </p:cNvSpPr>
          <p:nvPr/>
        </p:nvSpPr>
        <p:spPr bwMode="auto">
          <a:xfrm>
            <a:off x="312738" y="5067300"/>
            <a:ext cx="2335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Katrina w/o New Orleans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329682" name="Rectangle 82"/>
          <p:cNvSpPr>
            <a:spLocks noChangeArrowheads="1"/>
          </p:cNvSpPr>
          <p:nvPr/>
        </p:nvSpPr>
        <p:spPr bwMode="auto">
          <a:xfrm>
            <a:off x="2590800" y="5137150"/>
            <a:ext cx="307975" cy="179388"/>
          </a:xfrm>
          <a:prstGeom prst="rect">
            <a:avLst/>
          </a:prstGeom>
          <a:solidFill>
            <a:srgbClr val="92001C">
              <a:alpha val="56000"/>
            </a:srgbClr>
          </a:solidFill>
          <a:ln w="28575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9768" name="AutoShape 168"/>
          <p:cNvSpPr>
            <a:spLocks noChangeArrowheads="1"/>
          </p:cNvSpPr>
          <p:nvPr/>
        </p:nvSpPr>
        <p:spPr bwMode="auto">
          <a:xfrm>
            <a:off x="3700463" y="1739900"/>
            <a:ext cx="617537" cy="260350"/>
          </a:xfrm>
          <a:prstGeom prst="wedgeRoundRectCallout">
            <a:avLst>
              <a:gd name="adj1" fmla="val 156907"/>
              <a:gd name="adj2" fmla="val 49389"/>
              <a:gd name="adj3" fmla="val 16667"/>
            </a:avLst>
          </a:prstGeom>
          <a:solidFill>
            <a:srgbClr val="B2B2B2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000"/>
              <a:t>$124 B</a:t>
            </a:r>
          </a:p>
        </p:txBody>
      </p:sp>
      <p:sp>
        <p:nvSpPr>
          <p:cNvPr id="2329769" name="AutoShape 169"/>
          <p:cNvSpPr>
            <a:spLocks noChangeArrowheads="1"/>
          </p:cNvSpPr>
          <p:nvPr/>
        </p:nvSpPr>
        <p:spPr bwMode="auto">
          <a:xfrm>
            <a:off x="6953250" y="1795463"/>
            <a:ext cx="677863" cy="260350"/>
          </a:xfrm>
          <a:prstGeom prst="wedgeRoundRectCallout">
            <a:avLst>
              <a:gd name="adj1" fmla="val 86593"/>
              <a:gd name="adj2" fmla="val 118292"/>
              <a:gd name="adj3" fmla="val 16667"/>
            </a:avLst>
          </a:prstGeom>
          <a:solidFill>
            <a:srgbClr val="B2B2B2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000"/>
              <a:t>352,930</a:t>
            </a:r>
          </a:p>
        </p:txBody>
      </p:sp>
      <p:sp>
        <p:nvSpPr>
          <p:cNvPr id="2329770" name="AutoShape 170"/>
          <p:cNvSpPr>
            <a:spLocks noChangeArrowheads="1"/>
          </p:cNvSpPr>
          <p:nvPr/>
        </p:nvSpPr>
        <p:spPr bwMode="auto">
          <a:xfrm>
            <a:off x="7796213" y="4229100"/>
            <a:ext cx="677862" cy="260350"/>
          </a:xfrm>
          <a:prstGeom prst="wedgeRoundRectCallout">
            <a:avLst>
              <a:gd name="adj1" fmla="val -127282"/>
              <a:gd name="adj2" fmla="val 151829"/>
              <a:gd name="adj3" fmla="val 16667"/>
            </a:avLst>
          </a:prstGeom>
          <a:solidFill>
            <a:srgbClr val="B2B2B2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000"/>
              <a:t>310,098</a:t>
            </a:r>
          </a:p>
        </p:txBody>
      </p:sp>
      <p:sp>
        <p:nvSpPr>
          <p:cNvPr id="2329669" name="AutoShape 69"/>
          <p:cNvSpPr>
            <a:spLocks noChangeArrowheads="1"/>
          </p:cNvSpPr>
          <p:nvPr/>
        </p:nvSpPr>
        <p:spPr bwMode="auto">
          <a:xfrm>
            <a:off x="2960688" y="1809750"/>
            <a:ext cx="488950" cy="260350"/>
          </a:xfrm>
          <a:prstGeom prst="wedgeRoundRectCallout">
            <a:avLst>
              <a:gd name="adj1" fmla="val -427273"/>
              <a:gd name="adj2" fmla="val 248782"/>
              <a:gd name="adj3" fmla="val 16667"/>
            </a:avLst>
          </a:prstGeom>
          <a:solidFill>
            <a:srgbClr val="B2B2B2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000"/>
              <a:t>1349</a:t>
            </a:r>
          </a:p>
        </p:txBody>
      </p:sp>
    </p:spTree>
    <p:extLst>
      <p:ext uri="{BB962C8B-B14F-4D97-AF65-F5344CB8AC3E}">
        <p14:creationId xmlns:p14="http://schemas.microsoft.com/office/powerpoint/2010/main" val="18899653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2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2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2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23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2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9767" grpId="0" animBg="1"/>
      <p:bldP spid="2329602" grpId="0" animBg="1"/>
      <p:bldP spid="2329603" grpId="0" animBg="1"/>
      <p:bldP spid="2329604" grpId="0" animBg="1"/>
      <p:bldP spid="2329605" grpId="0" animBg="1"/>
      <p:bldP spid="2329768" grpId="0" animBg="1"/>
      <p:bldP spid="2329769" grpId="0" animBg="1"/>
      <p:bldP spid="2329770" grpId="0" animBg="1"/>
      <p:bldP spid="23296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0918" y="838200"/>
            <a:ext cx="8162925" cy="449558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b="1" dirty="0">
                <a:latin typeface="Arial"/>
                <a:cs typeface="Arial"/>
              </a:rPr>
              <a:t>Post-Katrina </a:t>
            </a:r>
          </a:p>
          <a:p>
            <a:pPr marL="800100" lvl="2" indent="-400050" fontAlgn="auto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ct val="110000"/>
              <a:buFont typeface="Arial"/>
              <a:buChar char="•"/>
              <a:defRPr/>
            </a:pPr>
            <a:r>
              <a:rPr lang="en-US" sz="2400" b="1" dirty="0">
                <a:latin typeface="Arial"/>
                <a:cs typeface="Arial"/>
              </a:rPr>
              <a:t>State begins growing shelter capacity with “mega-shelters” located in Central &amp; North Louisiana  </a:t>
            </a:r>
          </a:p>
          <a:p>
            <a:pPr marL="1314450" lvl="3" indent="-400050" fontAlgn="auto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SzPct val="75000"/>
              <a:buFont typeface="Arial"/>
              <a:buChar char="•"/>
              <a:defRPr/>
            </a:pPr>
            <a:r>
              <a:rPr lang="en-US" sz="2400" b="1" dirty="0">
                <a:latin typeface="Arial"/>
                <a:cs typeface="Arial"/>
              </a:rPr>
              <a:t>1</a:t>
            </a:r>
            <a:r>
              <a:rPr lang="en-US" sz="2400" b="1" baseline="30000" dirty="0">
                <a:latin typeface="Arial"/>
                <a:cs typeface="Arial"/>
              </a:rPr>
              <a:t>st</a:t>
            </a:r>
            <a:r>
              <a:rPr lang="en-US" sz="2400" b="1" dirty="0">
                <a:latin typeface="Arial"/>
                <a:cs typeface="Arial"/>
              </a:rPr>
              <a:t> State owned shelter built on LSU-A campus</a:t>
            </a:r>
          </a:p>
          <a:p>
            <a:pPr marL="857250" lvl="2" indent="-457200" fontAlgn="auto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15000"/>
              <a:buFont typeface="Arial"/>
              <a:buChar char="•"/>
              <a:defRPr/>
            </a:pPr>
            <a:r>
              <a:rPr lang="en-US" sz="2400" b="1" dirty="0">
                <a:latin typeface="Arial"/>
                <a:cs typeface="Arial"/>
              </a:rPr>
              <a:t>Post Katrina plans used during Hurricane Gustav were successful but improvements necessary, areas of focus  included evacuee tracking &amp; </a:t>
            </a:r>
            <a:r>
              <a:rPr lang="en-US" sz="2400" b="1" dirty="0" smtClean="0">
                <a:latin typeface="Arial"/>
                <a:cs typeface="Arial"/>
              </a:rPr>
              <a:t>reentry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8" name="Picture 7" descr="http://blog.tice.de/a_icons/icons/512%20Time%20Machin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85775" y="994495"/>
            <a:ext cx="314325" cy="314325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509587" y="1023069"/>
            <a:ext cx="266700" cy="25717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 descr="SDMI_Landscape_Bk-Purple_080311.JPG"/>
          <p:cNvPicPr>
            <a:picLocks noChangeAspect="1"/>
          </p:cNvPicPr>
          <p:nvPr/>
        </p:nvPicPr>
        <p:blipFill rotWithShape="1">
          <a:blip r:embed="rId3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685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upload.wikimedia.org/wikipedia/commons/8/85/Gustav_2008_tr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020">
            <a:off x="1228159" y="1482941"/>
            <a:ext cx="3699700" cy="3001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8" descr="http://upload.wikimedia.org/wikipedia/commons/a/a4/Hurricane_Gustav_Beach_Boulev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5985">
            <a:off x="4924549" y="2904910"/>
            <a:ext cx="3236644" cy="2103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0" descr="http://upload.wikimedia.org/wikipedia/commons/5/5f/IdeJCTerrebonneFallenHouseGustavApric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585" y="3413731"/>
            <a:ext cx="3876780" cy="2640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234395"/>
            <a:ext cx="837958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200" b="1" dirty="0" smtClean="0">
                <a:latin typeface="Arial"/>
                <a:cs typeface="Arial"/>
              </a:rPr>
              <a:t>Louisiana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August/September </a:t>
            </a:r>
            <a:r>
              <a:rPr lang="en-US" sz="3200" b="1" dirty="0">
                <a:latin typeface="Arial"/>
                <a:cs typeface="Arial"/>
              </a:rPr>
              <a:t>2008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200" b="1" dirty="0">
                <a:latin typeface="Arial"/>
                <a:cs typeface="Arial"/>
              </a:rPr>
              <a:t>Hurricane Gustav/Ike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7361-6DA6-7E47-B3CD-38A56CE15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068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6928"/>
            <a:ext cx="9144000" cy="99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5000" b="1" i="1" dirty="0" smtClean="0">
                <a:latin typeface="Arial"/>
                <a:cs typeface="Arial"/>
              </a:rPr>
              <a:t>Hurricane Gustav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109470" y="1964055"/>
            <a:ext cx="3614963" cy="4522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  <a:spcBef>
                <a:spcPts val="2200"/>
              </a:spcBef>
            </a:pPr>
            <a:r>
              <a:rPr lang="en-US" sz="2000" b="1" dirty="0" smtClean="0">
                <a:latin typeface="Arial"/>
                <a:cs typeface="Arial"/>
              </a:rPr>
              <a:t>Approximately 2 million people evacuated </a:t>
            </a:r>
          </a:p>
          <a:p>
            <a:pPr>
              <a:lnSpc>
                <a:spcPts val="2900"/>
              </a:lnSpc>
              <a:spcBef>
                <a:spcPts val="2200"/>
              </a:spcBef>
            </a:pPr>
            <a:r>
              <a:rPr lang="en-US" sz="2000" b="1" dirty="0" smtClean="0">
                <a:latin typeface="Arial"/>
                <a:cs typeface="Arial"/>
              </a:rPr>
              <a:t>1</a:t>
            </a:r>
            <a:r>
              <a:rPr lang="en-US" sz="2000" b="1" baseline="30000" dirty="0" smtClean="0">
                <a:latin typeface="Arial"/>
                <a:cs typeface="Arial"/>
              </a:rPr>
              <a:t>st</a:t>
            </a:r>
            <a:r>
              <a:rPr lang="en-US" sz="2000" b="1" dirty="0" smtClean="0">
                <a:latin typeface="Arial"/>
                <a:cs typeface="Arial"/>
              </a:rPr>
              <a:t> time in State history mandatory evacuations called for entire coastal area of Louisiana </a:t>
            </a:r>
          </a:p>
          <a:p>
            <a:pPr>
              <a:lnSpc>
                <a:spcPts val="2900"/>
              </a:lnSpc>
              <a:spcBef>
                <a:spcPts val="2200"/>
              </a:spcBef>
            </a:pPr>
            <a:r>
              <a:rPr lang="en-US" sz="2000" b="1" dirty="0" smtClean="0">
                <a:latin typeface="Arial"/>
                <a:cs typeface="Arial"/>
              </a:rPr>
              <a:t>1</a:t>
            </a:r>
            <a:r>
              <a:rPr lang="en-US" sz="2000" b="1" baseline="30000" dirty="0" smtClean="0">
                <a:latin typeface="Arial"/>
                <a:cs typeface="Arial"/>
              </a:rPr>
              <a:t>st</a:t>
            </a:r>
            <a:r>
              <a:rPr lang="en-US" sz="2000" b="1" dirty="0" smtClean="0">
                <a:latin typeface="Arial"/>
                <a:cs typeface="Arial"/>
              </a:rPr>
              <a:t> time State conducted dual contra flow </a:t>
            </a:r>
            <a:br>
              <a:rPr lang="en-US" sz="2000" b="1" dirty="0" smtClean="0">
                <a:latin typeface="Arial"/>
                <a:cs typeface="Arial"/>
              </a:rPr>
            </a:br>
            <a:r>
              <a:rPr lang="en-US" sz="2000" b="1" dirty="0" smtClean="0">
                <a:latin typeface="Arial"/>
                <a:cs typeface="Arial"/>
              </a:rPr>
              <a:t>for both Southwest &amp; Southeast Louisiana</a:t>
            </a:r>
          </a:p>
        </p:txBody>
      </p:sp>
      <p:grpSp>
        <p:nvGrpSpPr>
          <p:cNvPr id="14" name="Group 13"/>
          <p:cNvGrpSpPr/>
          <p:nvPr/>
        </p:nvGrpSpPr>
        <p:grpSpPr>
          <a:xfrm rot="20802102">
            <a:off x="4624336" y="2183740"/>
            <a:ext cx="3531309" cy="2232063"/>
            <a:chOff x="4648200" y="1885950"/>
            <a:chExt cx="3776061" cy="2371725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648200" y="1885950"/>
              <a:ext cx="3776061" cy="23717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4748714" y="1978538"/>
              <a:ext cx="3645223" cy="2195907"/>
              <a:chOff x="1587" y="1192"/>
              <a:chExt cx="2511" cy="1495"/>
            </a:xfrm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313" t="12891" r="14063" b="34570"/>
              <a:stretch>
                <a:fillRect/>
              </a:stretch>
            </p:blipFill>
            <p:spPr bwMode="auto">
              <a:xfrm>
                <a:off x="1587" y="1192"/>
                <a:ext cx="2493" cy="1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2769" y="2096"/>
                <a:ext cx="1329" cy="58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" name="Picture 18" descr="DSC03398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4495" t="24001" r="5315"/>
          <a:stretch>
            <a:fillRect/>
          </a:stretch>
        </p:blipFill>
        <p:spPr bwMode="auto">
          <a:xfrm rot="21218967">
            <a:off x="5086744" y="3932626"/>
            <a:ext cx="3413554" cy="2241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7361-6DA6-7E47-B3CD-38A56CE15A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1933551" y="1413750"/>
            <a:ext cx="5494468" cy="4876833"/>
            <a:chOff x="1506" y="1550"/>
            <a:chExt cx="3487" cy="27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oup 2"/>
            <p:cNvGrpSpPr>
              <a:grpSpLocks/>
            </p:cNvGrpSpPr>
            <p:nvPr/>
          </p:nvGrpSpPr>
          <p:grpSpPr bwMode="auto">
            <a:xfrm>
              <a:off x="1506" y="1550"/>
              <a:ext cx="415" cy="570"/>
              <a:chOff x="152" y="196"/>
              <a:chExt cx="573" cy="841"/>
            </a:xfrm>
          </p:grpSpPr>
          <p:sp>
            <p:nvSpPr>
              <p:cNvPr id="707" name="Freeform 3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>
                  <a:gd name="T0" fmla="*/ 29 w 573"/>
                  <a:gd name="T1" fmla="*/ 0 h 841"/>
                  <a:gd name="T2" fmla="*/ 229 w 573"/>
                  <a:gd name="T3" fmla="*/ 0 h 841"/>
                  <a:gd name="T4" fmla="*/ 257 w 573"/>
                  <a:gd name="T5" fmla="*/ 299 h 841"/>
                  <a:gd name="T6" fmla="*/ 314 w 573"/>
                  <a:gd name="T7" fmla="*/ 542 h 841"/>
                  <a:gd name="T8" fmla="*/ 400 w 573"/>
                  <a:gd name="T9" fmla="*/ 678 h 841"/>
                  <a:gd name="T10" fmla="*/ 573 w 573"/>
                  <a:gd name="T11" fmla="*/ 814 h 841"/>
                  <a:gd name="T12" fmla="*/ 429 w 573"/>
                  <a:gd name="T13" fmla="*/ 814 h 841"/>
                  <a:gd name="T14" fmla="*/ 372 w 573"/>
                  <a:gd name="T15" fmla="*/ 733 h 841"/>
                  <a:gd name="T16" fmla="*/ 229 w 573"/>
                  <a:gd name="T17" fmla="*/ 705 h 841"/>
                  <a:gd name="T18" fmla="*/ 114 w 573"/>
                  <a:gd name="T19" fmla="*/ 841 h 841"/>
                  <a:gd name="T20" fmla="*/ 0 w 573"/>
                  <a:gd name="T21" fmla="*/ 841 h 841"/>
                  <a:gd name="T22" fmla="*/ 29 w 573"/>
                  <a:gd name="T23" fmla="*/ 0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3"/>
                  <a:gd name="T37" fmla="*/ 0 h 841"/>
                  <a:gd name="T38" fmla="*/ 573 w 573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708" name="Freeform 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>
                  <a:gd name="T0" fmla="*/ 29 w 573"/>
                  <a:gd name="T1" fmla="*/ 0 h 841"/>
                  <a:gd name="T2" fmla="*/ 229 w 573"/>
                  <a:gd name="T3" fmla="*/ 0 h 841"/>
                  <a:gd name="T4" fmla="*/ 257 w 573"/>
                  <a:gd name="T5" fmla="*/ 299 h 841"/>
                  <a:gd name="T6" fmla="*/ 314 w 573"/>
                  <a:gd name="T7" fmla="*/ 542 h 841"/>
                  <a:gd name="T8" fmla="*/ 400 w 573"/>
                  <a:gd name="T9" fmla="*/ 678 h 841"/>
                  <a:gd name="T10" fmla="*/ 573 w 573"/>
                  <a:gd name="T11" fmla="*/ 814 h 841"/>
                  <a:gd name="T12" fmla="*/ 429 w 573"/>
                  <a:gd name="T13" fmla="*/ 814 h 841"/>
                  <a:gd name="T14" fmla="*/ 372 w 573"/>
                  <a:gd name="T15" fmla="*/ 733 h 841"/>
                  <a:gd name="T16" fmla="*/ 229 w 573"/>
                  <a:gd name="T17" fmla="*/ 705 h 841"/>
                  <a:gd name="T18" fmla="*/ 114 w 573"/>
                  <a:gd name="T19" fmla="*/ 841 h 841"/>
                  <a:gd name="T20" fmla="*/ 0 w 573"/>
                  <a:gd name="T21" fmla="*/ 841 h 841"/>
                  <a:gd name="T22" fmla="*/ 29 w 573"/>
                  <a:gd name="T23" fmla="*/ 0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3"/>
                  <a:gd name="T37" fmla="*/ 0 h 841"/>
                  <a:gd name="T38" fmla="*/ 573 w 573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6" name="Group 5"/>
            <p:cNvGrpSpPr>
              <a:grpSpLocks/>
            </p:cNvGrpSpPr>
            <p:nvPr/>
          </p:nvGrpSpPr>
          <p:grpSpPr bwMode="auto">
            <a:xfrm>
              <a:off x="1671" y="1550"/>
              <a:ext cx="291" cy="552"/>
              <a:chOff x="380" y="196"/>
              <a:chExt cx="402" cy="814"/>
            </a:xfrm>
          </p:grpSpPr>
          <p:sp>
            <p:nvSpPr>
              <p:cNvPr id="705" name="Freeform 6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>
                  <a:gd name="T0" fmla="*/ 0 w 402"/>
                  <a:gd name="T1" fmla="*/ 0 h 814"/>
                  <a:gd name="T2" fmla="*/ 29 w 402"/>
                  <a:gd name="T3" fmla="*/ 299 h 814"/>
                  <a:gd name="T4" fmla="*/ 86 w 402"/>
                  <a:gd name="T5" fmla="*/ 542 h 814"/>
                  <a:gd name="T6" fmla="*/ 172 w 402"/>
                  <a:gd name="T7" fmla="*/ 678 h 814"/>
                  <a:gd name="T8" fmla="*/ 345 w 402"/>
                  <a:gd name="T9" fmla="*/ 814 h 814"/>
                  <a:gd name="T10" fmla="*/ 373 w 402"/>
                  <a:gd name="T11" fmla="*/ 814 h 814"/>
                  <a:gd name="T12" fmla="*/ 373 w 402"/>
                  <a:gd name="T13" fmla="*/ 678 h 814"/>
                  <a:gd name="T14" fmla="*/ 402 w 402"/>
                  <a:gd name="T15" fmla="*/ 651 h 814"/>
                  <a:gd name="T16" fmla="*/ 345 w 402"/>
                  <a:gd name="T17" fmla="*/ 651 h 814"/>
                  <a:gd name="T18" fmla="*/ 345 w 402"/>
                  <a:gd name="T19" fmla="*/ 272 h 814"/>
                  <a:gd name="T20" fmla="*/ 316 w 402"/>
                  <a:gd name="T21" fmla="*/ 272 h 814"/>
                  <a:gd name="T22" fmla="*/ 345 w 402"/>
                  <a:gd name="T23" fmla="*/ 190 h 814"/>
                  <a:gd name="T24" fmla="*/ 287 w 402"/>
                  <a:gd name="T25" fmla="*/ 54 h 814"/>
                  <a:gd name="T26" fmla="*/ 316 w 402"/>
                  <a:gd name="T27" fmla="*/ 0 h 814"/>
                  <a:gd name="T28" fmla="*/ 0 w 402"/>
                  <a:gd name="T29" fmla="*/ 0 h 8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2"/>
                  <a:gd name="T46" fmla="*/ 0 h 814"/>
                  <a:gd name="T47" fmla="*/ 402 w 402"/>
                  <a:gd name="T48" fmla="*/ 814 h 8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706" name="Freeform 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>
                  <a:gd name="T0" fmla="*/ 0 w 402"/>
                  <a:gd name="T1" fmla="*/ 0 h 814"/>
                  <a:gd name="T2" fmla="*/ 29 w 402"/>
                  <a:gd name="T3" fmla="*/ 299 h 814"/>
                  <a:gd name="T4" fmla="*/ 86 w 402"/>
                  <a:gd name="T5" fmla="*/ 542 h 814"/>
                  <a:gd name="T6" fmla="*/ 172 w 402"/>
                  <a:gd name="T7" fmla="*/ 678 h 814"/>
                  <a:gd name="T8" fmla="*/ 345 w 402"/>
                  <a:gd name="T9" fmla="*/ 814 h 814"/>
                  <a:gd name="T10" fmla="*/ 373 w 402"/>
                  <a:gd name="T11" fmla="*/ 814 h 814"/>
                  <a:gd name="T12" fmla="*/ 373 w 402"/>
                  <a:gd name="T13" fmla="*/ 678 h 814"/>
                  <a:gd name="T14" fmla="*/ 402 w 402"/>
                  <a:gd name="T15" fmla="*/ 651 h 814"/>
                  <a:gd name="T16" fmla="*/ 345 w 402"/>
                  <a:gd name="T17" fmla="*/ 651 h 814"/>
                  <a:gd name="T18" fmla="*/ 345 w 402"/>
                  <a:gd name="T19" fmla="*/ 272 h 814"/>
                  <a:gd name="T20" fmla="*/ 316 w 402"/>
                  <a:gd name="T21" fmla="*/ 272 h 814"/>
                  <a:gd name="T22" fmla="*/ 345 w 402"/>
                  <a:gd name="T23" fmla="*/ 190 h 814"/>
                  <a:gd name="T24" fmla="*/ 287 w 402"/>
                  <a:gd name="T25" fmla="*/ 54 h 814"/>
                  <a:gd name="T26" fmla="*/ 316 w 402"/>
                  <a:gd name="T27" fmla="*/ 0 h 814"/>
                  <a:gd name="T28" fmla="*/ 0 w 402"/>
                  <a:gd name="T29" fmla="*/ 0 h 8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2"/>
                  <a:gd name="T46" fmla="*/ 0 h 814"/>
                  <a:gd name="T47" fmla="*/ 402 w 402"/>
                  <a:gd name="T48" fmla="*/ 814 h 8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7" name="Group 8"/>
            <p:cNvGrpSpPr>
              <a:grpSpLocks/>
            </p:cNvGrpSpPr>
            <p:nvPr/>
          </p:nvGrpSpPr>
          <p:grpSpPr bwMode="auto">
            <a:xfrm>
              <a:off x="1879" y="1550"/>
              <a:ext cx="249" cy="442"/>
              <a:chOff x="667" y="196"/>
              <a:chExt cx="345" cy="652"/>
            </a:xfrm>
          </p:grpSpPr>
          <p:sp>
            <p:nvSpPr>
              <p:cNvPr id="703" name="Freeform 9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>
                  <a:gd name="T0" fmla="*/ 29 w 345"/>
                  <a:gd name="T1" fmla="*/ 0 h 652"/>
                  <a:gd name="T2" fmla="*/ 0 w 345"/>
                  <a:gd name="T3" fmla="*/ 54 h 652"/>
                  <a:gd name="T4" fmla="*/ 58 w 345"/>
                  <a:gd name="T5" fmla="*/ 190 h 652"/>
                  <a:gd name="T6" fmla="*/ 29 w 345"/>
                  <a:gd name="T7" fmla="*/ 272 h 652"/>
                  <a:gd name="T8" fmla="*/ 58 w 345"/>
                  <a:gd name="T9" fmla="*/ 272 h 652"/>
                  <a:gd name="T10" fmla="*/ 58 w 345"/>
                  <a:gd name="T11" fmla="*/ 652 h 652"/>
                  <a:gd name="T12" fmla="*/ 259 w 345"/>
                  <a:gd name="T13" fmla="*/ 652 h 652"/>
                  <a:gd name="T14" fmla="*/ 259 w 345"/>
                  <a:gd name="T15" fmla="*/ 597 h 652"/>
                  <a:gd name="T16" fmla="*/ 345 w 345"/>
                  <a:gd name="T17" fmla="*/ 597 h 652"/>
                  <a:gd name="T18" fmla="*/ 316 w 345"/>
                  <a:gd name="T19" fmla="*/ 461 h 652"/>
                  <a:gd name="T20" fmla="*/ 316 w 345"/>
                  <a:gd name="T21" fmla="*/ 326 h 652"/>
                  <a:gd name="T22" fmla="*/ 259 w 345"/>
                  <a:gd name="T23" fmla="*/ 326 h 652"/>
                  <a:gd name="T24" fmla="*/ 259 w 345"/>
                  <a:gd name="T25" fmla="*/ 0 h 652"/>
                  <a:gd name="T26" fmla="*/ 29 w 345"/>
                  <a:gd name="T27" fmla="*/ 0 h 6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5"/>
                  <a:gd name="T43" fmla="*/ 0 h 652"/>
                  <a:gd name="T44" fmla="*/ 345 w 345"/>
                  <a:gd name="T45" fmla="*/ 652 h 6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704" name="Freeform 1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>
                  <a:gd name="T0" fmla="*/ 29 w 345"/>
                  <a:gd name="T1" fmla="*/ 0 h 652"/>
                  <a:gd name="T2" fmla="*/ 0 w 345"/>
                  <a:gd name="T3" fmla="*/ 54 h 652"/>
                  <a:gd name="T4" fmla="*/ 58 w 345"/>
                  <a:gd name="T5" fmla="*/ 190 h 652"/>
                  <a:gd name="T6" fmla="*/ 29 w 345"/>
                  <a:gd name="T7" fmla="*/ 272 h 652"/>
                  <a:gd name="T8" fmla="*/ 58 w 345"/>
                  <a:gd name="T9" fmla="*/ 272 h 652"/>
                  <a:gd name="T10" fmla="*/ 58 w 345"/>
                  <a:gd name="T11" fmla="*/ 652 h 652"/>
                  <a:gd name="T12" fmla="*/ 259 w 345"/>
                  <a:gd name="T13" fmla="*/ 652 h 652"/>
                  <a:gd name="T14" fmla="*/ 259 w 345"/>
                  <a:gd name="T15" fmla="*/ 597 h 652"/>
                  <a:gd name="T16" fmla="*/ 345 w 345"/>
                  <a:gd name="T17" fmla="*/ 597 h 652"/>
                  <a:gd name="T18" fmla="*/ 316 w 345"/>
                  <a:gd name="T19" fmla="*/ 461 h 652"/>
                  <a:gd name="T20" fmla="*/ 316 w 345"/>
                  <a:gd name="T21" fmla="*/ 326 h 652"/>
                  <a:gd name="T22" fmla="*/ 259 w 345"/>
                  <a:gd name="T23" fmla="*/ 326 h 652"/>
                  <a:gd name="T24" fmla="*/ 259 w 345"/>
                  <a:gd name="T25" fmla="*/ 0 h 652"/>
                  <a:gd name="T26" fmla="*/ 29 w 345"/>
                  <a:gd name="T27" fmla="*/ 0 h 6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5"/>
                  <a:gd name="T43" fmla="*/ 0 h 652"/>
                  <a:gd name="T44" fmla="*/ 345 w 345"/>
                  <a:gd name="T45" fmla="*/ 652 h 6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8" name="Group 11"/>
            <p:cNvGrpSpPr>
              <a:grpSpLocks/>
            </p:cNvGrpSpPr>
            <p:nvPr/>
          </p:nvGrpSpPr>
          <p:grpSpPr bwMode="auto">
            <a:xfrm>
              <a:off x="2067" y="1550"/>
              <a:ext cx="352" cy="313"/>
              <a:chOff x="927" y="196"/>
              <a:chExt cx="486" cy="461"/>
            </a:xfrm>
          </p:grpSpPr>
          <p:sp>
            <p:nvSpPr>
              <p:cNvPr id="701" name="Freeform 12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>
                  <a:gd name="T0" fmla="*/ 0 w 486"/>
                  <a:gd name="T1" fmla="*/ 0 h 461"/>
                  <a:gd name="T2" fmla="*/ 0 w 486"/>
                  <a:gd name="T3" fmla="*/ 326 h 461"/>
                  <a:gd name="T4" fmla="*/ 57 w 486"/>
                  <a:gd name="T5" fmla="*/ 326 h 461"/>
                  <a:gd name="T6" fmla="*/ 57 w 486"/>
                  <a:gd name="T7" fmla="*/ 461 h 461"/>
                  <a:gd name="T8" fmla="*/ 343 w 486"/>
                  <a:gd name="T9" fmla="*/ 461 h 461"/>
                  <a:gd name="T10" fmla="*/ 343 w 486"/>
                  <a:gd name="T11" fmla="*/ 379 h 461"/>
                  <a:gd name="T12" fmla="*/ 371 w 486"/>
                  <a:gd name="T13" fmla="*/ 326 h 461"/>
                  <a:gd name="T14" fmla="*/ 371 w 486"/>
                  <a:gd name="T15" fmla="*/ 272 h 461"/>
                  <a:gd name="T16" fmla="*/ 486 w 486"/>
                  <a:gd name="T17" fmla="*/ 272 h 461"/>
                  <a:gd name="T18" fmla="*/ 486 w 486"/>
                  <a:gd name="T19" fmla="*/ 0 h 461"/>
                  <a:gd name="T20" fmla="*/ 0 w 486"/>
                  <a:gd name="T21" fmla="*/ 0 h 4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6"/>
                  <a:gd name="T34" fmla="*/ 0 h 461"/>
                  <a:gd name="T35" fmla="*/ 486 w 486"/>
                  <a:gd name="T36" fmla="*/ 461 h 4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702" name="Freeform 1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>
                  <a:gd name="T0" fmla="*/ 0 w 486"/>
                  <a:gd name="T1" fmla="*/ 0 h 461"/>
                  <a:gd name="T2" fmla="*/ 0 w 486"/>
                  <a:gd name="T3" fmla="*/ 326 h 461"/>
                  <a:gd name="T4" fmla="*/ 57 w 486"/>
                  <a:gd name="T5" fmla="*/ 326 h 461"/>
                  <a:gd name="T6" fmla="*/ 57 w 486"/>
                  <a:gd name="T7" fmla="*/ 461 h 461"/>
                  <a:gd name="T8" fmla="*/ 343 w 486"/>
                  <a:gd name="T9" fmla="*/ 461 h 461"/>
                  <a:gd name="T10" fmla="*/ 343 w 486"/>
                  <a:gd name="T11" fmla="*/ 379 h 461"/>
                  <a:gd name="T12" fmla="*/ 371 w 486"/>
                  <a:gd name="T13" fmla="*/ 326 h 461"/>
                  <a:gd name="T14" fmla="*/ 371 w 486"/>
                  <a:gd name="T15" fmla="*/ 272 h 461"/>
                  <a:gd name="T16" fmla="*/ 486 w 486"/>
                  <a:gd name="T17" fmla="*/ 272 h 461"/>
                  <a:gd name="T18" fmla="*/ 486 w 486"/>
                  <a:gd name="T19" fmla="*/ 0 h 461"/>
                  <a:gd name="T20" fmla="*/ 0 w 486"/>
                  <a:gd name="T21" fmla="*/ 0 h 4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6"/>
                  <a:gd name="T34" fmla="*/ 0 h 461"/>
                  <a:gd name="T35" fmla="*/ 486 w 486"/>
                  <a:gd name="T36" fmla="*/ 461 h 4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9" name="Group 14"/>
            <p:cNvGrpSpPr>
              <a:grpSpLocks/>
            </p:cNvGrpSpPr>
            <p:nvPr/>
          </p:nvGrpSpPr>
          <p:grpSpPr bwMode="auto">
            <a:xfrm>
              <a:off x="2419" y="1550"/>
              <a:ext cx="435" cy="313"/>
              <a:chOff x="1413" y="196"/>
              <a:chExt cx="601" cy="461"/>
            </a:xfrm>
          </p:grpSpPr>
          <p:sp>
            <p:nvSpPr>
              <p:cNvPr id="699" name="Freeform 15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>
                  <a:gd name="T0" fmla="*/ 0 w 601"/>
                  <a:gd name="T1" fmla="*/ 0 h 461"/>
                  <a:gd name="T2" fmla="*/ 0 w 601"/>
                  <a:gd name="T3" fmla="*/ 272 h 461"/>
                  <a:gd name="T4" fmla="*/ 57 w 601"/>
                  <a:gd name="T5" fmla="*/ 272 h 461"/>
                  <a:gd name="T6" fmla="*/ 172 w 601"/>
                  <a:gd name="T7" fmla="*/ 326 h 461"/>
                  <a:gd name="T8" fmla="*/ 172 w 601"/>
                  <a:gd name="T9" fmla="*/ 379 h 461"/>
                  <a:gd name="T10" fmla="*/ 287 w 601"/>
                  <a:gd name="T11" fmla="*/ 379 h 461"/>
                  <a:gd name="T12" fmla="*/ 287 w 601"/>
                  <a:gd name="T13" fmla="*/ 461 h 461"/>
                  <a:gd name="T14" fmla="*/ 401 w 601"/>
                  <a:gd name="T15" fmla="*/ 461 h 461"/>
                  <a:gd name="T16" fmla="*/ 601 w 601"/>
                  <a:gd name="T17" fmla="*/ 326 h 461"/>
                  <a:gd name="T18" fmla="*/ 601 w 601"/>
                  <a:gd name="T19" fmla="*/ 190 h 461"/>
                  <a:gd name="T20" fmla="*/ 572 w 601"/>
                  <a:gd name="T21" fmla="*/ 136 h 461"/>
                  <a:gd name="T22" fmla="*/ 601 w 601"/>
                  <a:gd name="T23" fmla="*/ 0 h 461"/>
                  <a:gd name="T24" fmla="*/ 0 w 601"/>
                  <a:gd name="T25" fmla="*/ 0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1"/>
                  <a:gd name="T40" fmla="*/ 0 h 461"/>
                  <a:gd name="T41" fmla="*/ 601 w 601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700" name="Freeform 1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>
                  <a:gd name="T0" fmla="*/ 0 w 601"/>
                  <a:gd name="T1" fmla="*/ 0 h 461"/>
                  <a:gd name="T2" fmla="*/ 0 w 601"/>
                  <a:gd name="T3" fmla="*/ 272 h 461"/>
                  <a:gd name="T4" fmla="*/ 57 w 601"/>
                  <a:gd name="T5" fmla="*/ 272 h 461"/>
                  <a:gd name="T6" fmla="*/ 172 w 601"/>
                  <a:gd name="T7" fmla="*/ 326 h 461"/>
                  <a:gd name="T8" fmla="*/ 172 w 601"/>
                  <a:gd name="T9" fmla="*/ 379 h 461"/>
                  <a:gd name="T10" fmla="*/ 287 w 601"/>
                  <a:gd name="T11" fmla="*/ 379 h 461"/>
                  <a:gd name="T12" fmla="*/ 287 w 601"/>
                  <a:gd name="T13" fmla="*/ 461 h 461"/>
                  <a:gd name="T14" fmla="*/ 401 w 601"/>
                  <a:gd name="T15" fmla="*/ 461 h 461"/>
                  <a:gd name="T16" fmla="*/ 601 w 601"/>
                  <a:gd name="T17" fmla="*/ 326 h 461"/>
                  <a:gd name="T18" fmla="*/ 601 w 601"/>
                  <a:gd name="T19" fmla="*/ 190 h 461"/>
                  <a:gd name="T20" fmla="*/ 572 w 601"/>
                  <a:gd name="T21" fmla="*/ 136 h 461"/>
                  <a:gd name="T22" fmla="*/ 601 w 601"/>
                  <a:gd name="T23" fmla="*/ 0 h 461"/>
                  <a:gd name="T24" fmla="*/ 0 w 601"/>
                  <a:gd name="T25" fmla="*/ 0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1"/>
                  <a:gd name="T40" fmla="*/ 0 h 461"/>
                  <a:gd name="T41" fmla="*/ 601 w 601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0" name="Group 17"/>
            <p:cNvGrpSpPr>
              <a:grpSpLocks/>
            </p:cNvGrpSpPr>
            <p:nvPr/>
          </p:nvGrpSpPr>
          <p:grpSpPr bwMode="auto">
            <a:xfrm>
              <a:off x="2833" y="1550"/>
              <a:ext cx="436" cy="348"/>
              <a:chOff x="1986" y="196"/>
              <a:chExt cx="602" cy="514"/>
            </a:xfrm>
          </p:grpSpPr>
          <p:sp>
            <p:nvSpPr>
              <p:cNvPr id="697" name="Freeform 18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>
                  <a:gd name="T0" fmla="*/ 29 w 602"/>
                  <a:gd name="T1" fmla="*/ 0 h 514"/>
                  <a:gd name="T2" fmla="*/ 0 w 602"/>
                  <a:gd name="T3" fmla="*/ 136 h 514"/>
                  <a:gd name="T4" fmla="*/ 29 w 602"/>
                  <a:gd name="T5" fmla="*/ 190 h 514"/>
                  <a:gd name="T6" fmla="*/ 29 w 602"/>
                  <a:gd name="T7" fmla="*/ 326 h 514"/>
                  <a:gd name="T8" fmla="*/ 57 w 602"/>
                  <a:gd name="T9" fmla="*/ 352 h 514"/>
                  <a:gd name="T10" fmla="*/ 115 w 602"/>
                  <a:gd name="T11" fmla="*/ 352 h 514"/>
                  <a:gd name="T12" fmla="*/ 143 w 602"/>
                  <a:gd name="T13" fmla="*/ 379 h 514"/>
                  <a:gd name="T14" fmla="*/ 172 w 602"/>
                  <a:gd name="T15" fmla="*/ 514 h 514"/>
                  <a:gd name="T16" fmla="*/ 402 w 602"/>
                  <a:gd name="T17" fmla="*/ 406 h 514"/>
                  <a:gd name="T18" fmla="*/ 430 w 602"/>
                  <a:gd name="T19" fmla="*/ 352 h 514"/>
                  <a:gd name="T20" fmla="*/ 488 w 602"/>
                  <a:gd name="T21" fmla="*/ 136 h 514"/>
                  <a:gd name="T22" fmla="*/ 602 w 602"/>
                  <a:gd name="T23" fmla="*/ 0 h 514"/>
                  <a:gd name="T24" fmla="*/ 29 w 602"/>
                  <a:gd name="T25" fmla="*/ 0 h 5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2"/>
                  <a:gd name="T40" fmla="*/ 0 h 514"/>
                  <a:gd name="T41" fmla="*/ 602 w 602"/>
                  <a:gd name="T42" fmla="*/ 514 h 5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98" name="Freeform 1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>
                  <a:gd name="T0" fmla="*/ 29 w 602"/>
                  <a:gd name="T1" fmla="*/ 0 h 514"/>
                  <a:gd name="T2" fmla="*/ 0 w 602"/>
                  <a:gd name="T3" fmla="*/ 136 h 514"/>
                  <a:gd name="T4" fmla="*/ 29 w 602"/>
                  <a:gd name="T5" fmla="*/ 190 h 514"/>
                  <a:gd name="T6" fmla="*/ 29 w 602"/>
                  <a:gd name="T7" fmla="*/ 326 h 514"/>
                  <a:gd name="T8" fmla="*/ 57 w 602"/>
                  <a:gd name="T9" fmla="*/ 352 h 514"/>
                  <a:gd name="T10" fmla="*/ 115 w 602"/>
                  <a:gd name="T11" fmla="*/ 352 h 514"/>
                  <a:gd name="T12" fmla="*/ 143 w 602"/>
                  <a:gd name="T13" fmla="*/ 379 h 514"/>
                  <a:gd name="T14" fmla="*/ 172 w 602"/>
                  <a:gd name="T15" fmla="*/ 514 h 514"/>
                  <a:gd name="T16" fmla="*/ 402 w 602"/>
                  <a:gd name="T17" fmla="*/ 406 h 514"/>
                  <a:gd name="T18" fmla="*/ 430 w 602"/>
                  <a:gd name="T19" fmla="*/ 352 h 514"/>
                  <a:gd name="T20" fmla="*/ 488 w 602"/>
                  <a:gd name="T21" fmla="*/ 136 h 514"/>
                  <a:gd name="T22" fmla="*/ 602 w 602"/>
                  <a:gd name="T23" fmla="*/ 0 h 514"/>
                  <a:gd name="T24" fmla="*/ 29 w 602"/>
                  <a:gd name="T25" fmla="*/ 0 h 5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2"/>
                  <a:gd name="T40" fmla="*/ 0 h 514"/>
                  <a:gd name="T41" fmla="*/ 602 w 602"/>
                  <a:gd name="T42" fmla="*/ 514 h 5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1" name="Group 20"/>
            <p:cNvGrpSpPr>
              <a:grpSpLocks/>
            </p:cNvGrpSpPr>
            <p:nvPr/>
          </p:nvGrpSpPr>
          <p:grpSpPr bwMode="auto">
            <a:xfrm>
              <a:off x="3145" y="1550"/>
              <a:ext cx="229" cy="313"/>
              <a:chOff x="2416" y="196"/>
              <a:chExt cx="317" cy="461"/>
            </a:xfrm>
          </p:grpSpPr>
          <p:sp>
            <p:nvSpPr>
              <p:cNvPr id="695" name="Freeform 21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>
                  <a:gd name="T0" fmla="*/ 173 w 317"/>
                  <a:gd name="T1" fmla="*/ 0 h 461"/>
                  <a:gd name="T2" fmla="*/ 58 w 317"/>
                  <a:gd name="T3" fmla="*/ 136 h 461"/>
                  <a:gd name="T4" fmla="*/ 0 w 317"/>
                  <a:gd name="T5" fmla="*/ 352 h 461"/>
                  <a:gd name="T6" fmla="*/ 29 w 317"/>
                  <a:gd name="T7" fmla="*/ 352 h 461"/>
                  <a:gd name="T8" fmla="*/ 29 w 317"/>
                  <a:gd name="T9" fmla="*/ 434 h 461"/>
                  <a:gd name="T10" fmla="*/ 173 w 317"/>
                  <a:gd name="T11" fmla="*/ 461 h 461"/>
                  <a:gd name="T12" fmla="*/ 230 w 317"/>
                  <a:gd name="T13" fmla="*/ 272 h 461"/>
                  <a:gd name="T14" fmla="*/ 288 w 317"/>
                  <a:gd name="T15" fmla="*/ 82 h 461"/>
                  <a:gd name="T16" fmla="*/ 317 w 317"/>
                  <a:gd name="T17" fmla="*/ 0 h 461"/>
                  <a:gd name="T18" fmla="*/ 173 w 317"/>
                  <a:gd name="T19" fmla="*/ 0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7"/>
                  <a:gd name="T31" fmla="*/ 0 h 461"/>
                  <a:gd name="T32" fmla="*/ 317 w 317"/>
                  <a:gd name="T33" fmla="*/ 461 h 4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96" name="Freeform 2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>
                  <a:gd name="T0" fmla="*/ 173 w 317"/>
                  <a:gd name="T1" fmla="*/ 0 h 461"/>
                  <a:gd name="T2" fmla="*/ 58 w 317"/>
                  <a:gd name="T3" fmla="*/ 136 h 461"/>
                  <a:gd name="T4" fmla="*/ 0 w 317"/>
                  <a:gd name="T5" fmla="*/ 352 h 461"/>
                  <a:gd name="T6" fmla="*/ 29 w 317"/>
                  <a:gd name="T7" fmla="*/ 352 h 461"/>
                  <a:gd name="T8" fmla="*/ 29 w 317"/>
                  <a:gd name="T9" fmla="*/ 434 h 461"/>
                  <a:gd name="T10" fmla="*/ 173 w 317"/>
                  <a:gd name="T11" fmla="*/ 461 h 461"/>
                  <a:gd name="T12" fmla="*/ 230 w 317"/>
                  <a:gd name="T13" fmla="*/ 272 h 461"/>
                  <a:gd name="T14" fmla="*/ 288 w 317"/>
                  <a:gd name="T15" fmla="*/ 82 h 461"/>
                  <a:gd name="T16" fmla="*/ 317 w 317"/>
                  <a:gd name="T17" fmla="*/ 0 h 461"/>
                  <a:gd name="T18" fmla="*/ 173 w 317"/>
                  <a:gd name="T19" fmla="*/ 0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7"/>
                  <a:gd name="T31" fmla="*/ 0 h 461"/>
                  <a:gd name="T32" fmla="*/ 317 w 317"/>
                  <a:gd name="T33" fmla="*/ 461 h 4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2" name="Group 23"/>
            <p:cNvGrpSpPr>
              <a:grpSpLocks/>
            </p:cNvGrpSpPr>
            <p:nvPr/>
          </p:nvGrpSpPr>
          <p:grpSpPr bwMode="auto">
            <a:xfrm>
              <a:off x="3270" y="1550"/>
              <a:ext cx="270" cy="331"/>
              <a:chOff x="2590" y="196"/>
              <a:chExt cx="372" cy="488"/>
            </a:xfrm>
          </p:grpSpPr>
          <p:sp>
            <p:nvSpPr>
              <p:cNvPr id="693" name="Freeform 24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>
                  <a:gd name="T0" fmla="*/ 143 w 372"/>
                  <a:gd name="T1" fmla="*/ 0 h 488"/>
                  <a:gd name="T2" fmla="*/ 115 w 372"/>
                  <a:gd name="T3" fmla="*/ 82 h 488"/>
                  <a:gd name="T4" fmla="*/ 57 w 372"/>
                  <a:gd name="T5" fmla="*/ 272 h 488"/>
                  <a:gd name="T6" fmla="*/ 0 w 372"/>
                  <a:gd name="T7" fmla="*/ 461 h 488"/>
                  <a:gd name="T8" fmla="*/ 0 w 372"/>
                  <a:gd name="T9" fmla="*/ 488 h 488"/>
                  <a:gd name="T10" fmla="*/ 315 w 372"/>
                  <a:gd name="T11" fmla="*/ 488 h 488"/>
                  <a:gd name="T12" fmla="*/ 372 w 372"/>
                  <a:gd name="T13" fmla="*/ 379 h 488"/>
                  <a:gd name="T14" fmla="*/ 257 w 372"/>
                  <a:gd name="T15" fmla="*/ 407 h 488"/>
                  <a:gd name="T16" fmla="*/ 344 w 372"/>
                  <a:gd name="T17" fmla="*/ 299 h 488"/>
                  <a:gd name="T18" fmla="*/ 228 w 372"/>
                  <a:gd name="T19" fmla="*/ 272 h 488"/>
                  <a:gd name="T20" fmla="*/ 315 w 372"/>
                  <a:gd name="T21" fmla="*/ 163 h 488"/>
                  <a:gd name="T22" fmla="*/ 315 w 372"/>
                  <a:gd name="T23" fmla="*/ 54 h 488"/>
                  <a:gd name="T24" fmla="*/ 257 w 372"/>
                  <a:gd name="T25" fmla="*/ 27 h 488"/>
                  <a:gd name="T26" fmla="*/ 228 w 372"/>
                  <a:gd name="T27" fmla="*/ 109 h 488"/>
                  <a:gd name="T28" fmla="*/ 201 w 372"/>
                  <a:gd name="T29" fmla="*/ 54 h 488"/>
                  <a:gd name="T30" fmla="*/ 228 w 372"/>
                  <a:gd name="T31" fmla="*/ 0 h 488"/>
                  <a:gd name="T32" fmla="*/ 143 w 372"/>
                  <a:gd name="T33" fmla="*/ 0 h 4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2"/>
                  <a:gd name="T52" fmla="*/ 0 h 488"/>
                  <a:gd name="T53" fmla="*/ 372 w 372"/>
                  <a:gd name="T54" fmla="*/ 488 h 4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94" name="Freeform 2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>
                  <a:gd name="T0" fmla="*/ 143 w 372"/>
                  <a:gd name="T1" fmla="*/ 0 h 488"/>
                  <a:gd name="T2" fmla="*/ 115 w 372"/>
                  <a:gd name="T3" fmla="*/ 82 h 488"/>
                  <a:gd name="T4" fmla="*/ 57 w 372"/>
                  <a:gd name="T5" fmla="*/ 272 h 488"/>
                  <a:gd name="T6" fmla="*/ 0 w 372"/>
                  <a:gd name="T7" fmla="*/ 461 h 488"/>
                  <a:gd name="T8" fmla="*/ 0 w 372"/>
                  <a:gd name="T9" fmla="*/ 488 h 488"/>
                  <a:gd name="T10" fmla="*/ 315 w 372"/>
                  <a:gd name="T11" fmla="*/ 488 h 488"/>
                  <a:gd name="T12" fmla="*/ 372 w 372"/>
                  <a:gd name="T13" fmla="*/ 379 h 488"/>
                  <a:gd name="T14" fmla="*/ 257 w 372"/>
                  <a:gd name="T15" fmla="*/ 407 h 488"/>
                  <a:gd name="T16" fmla="*/ 344 w 372"/>
                  <a:gd name="T17" fmla="*/ 299 h 488"/>
                  <a:gd name="T18" fmla="*/ 228 w 372"/>
                  <a:gd name="T19" fmla="*/ 272 h 488"/>
                  <a:gd name="T20" fmla="*/ 315 w 372"/>
                  <a:gd name="T21" fmla="*/ 163 h 488"/>
                  <a:gd name="T22" fmla="*/ 315 w 372"/>
                  <a:gd name="T23" fmla="*/ 54 h 488"/>
                  <a:gd name="T24" fmla="*/ 257 w 372"/>
                  <a:gd name="T25" fmla="*/ 27 h 488"/>
                  <a:gd name="T26" fmla="*/ 228 w 372"/>
                  <a:gd name="T27" fmla="*/ 109 h 488"/>
                  <a:gd name="T28" fmla="*/ 201 w 372"/>
                  <a:gd name="T29" fmla="*/ 54 h 488"/>
                  <a:gd name="T30" fmla="*/ 228 w 372"/>
                  <a:gd name="T31" fmla="*/ 0 h 488"/>
                  <a:gd name="T32" fmla="*/ 143 w 372"/>
                  <a:gd name="T33" fmla="*/ 0 h 4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2"/>
                  <a:gd name="T52" fmla="*/ 0 h 488"/>
                  <a:gd name="T53" fmla="*/ 372 w 372"/>
                  <a:gd name="T54" fmla="*/ 488 h 4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3" name="Group 26"/>
            <p:cNvGrpSpPr>
              <a:grpSpLocks/>
            </p:cNvGrpSpPr>
            <p:nvPr/>
          </p:nvGrpSpPr>
          <p:grpSpPr bwMode="auto">
            <a:xfrm>
              <a:off x="1506" y="2029"/>
              <a:ext cx="476" cy="330"/>
              <a:chOff x="152" y="902"/>
              <a:chExt cx="658" cy="488"/>
            </a:xfrm>
          </p:grpSpPr>
          <p:sp>
            <p:nvSpPr>
              <p:cNvPr id="691" name="Freeform 27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>
                  <a:gd name="T0" fmla="*/ 0 w 658"/>
                  <a:gd name="T1" fmla="*/ 136 h 488"/>
                  <a:gd name="T2" fmla="*/ 0 w 658"/>
                  <a:gd name="T3" fmla="*/ 352 h 488"/>
                  <a:gd name="T4" fmla="*/ 171 w 658"/>
                  <a:gd name="T5" fmla="*/ 488 h 488"/>
                  <a:gd name="T6" fmla="*/ 572 w 658"/>
                  <a:gd name="T7" fmla="*/ 488 h 488"/>
                  <a:gd name="T8" fmla="*/ 572 w 658"/>
                  <a:gd name="T9" fmla="*/ 407 h 488"/>
                  <a:gd name="T10" fmla="*/ 658 w 658"/>
                  <a:gd name="T11" fmla="*/ 407 h 488"/>
                  <a:gd name="T12" fmla="*/ 486 w 658"/>
                  <a:gd name="T13" fmla="*/ 245 h 488"/>
                  <a:gd name="T14" fmla="*/ 515 w 658"/>
                  <a:gd name="T15" fmla="*/ 218 h 488"/>
                  <a:gd name="T16" fmla="*/ 486 w 658"/>
                  <a:gd name="T17" fmla="*/ 163 h 488"/>
                  <a:gd name="T18" fmla="*/ 429 w 658"/>
                  <a:gd name="T19" fmla="*/ 109 h 488"/>
                  <a:gd name="T20" fmla="*/ 371 w 658"/>
                  <a:gd name="T21" fmla="*/ 27 h 488"/>
                  <a:gd name="T22" fmla="*/ 229 w 658"/>
                  <a:gd name="T23" fmla="*/ 0 h 488"/>
                  <a:gd name="T24" fmla="*/ 114 w 658"/>
                  <a:gd name="T25" fmla="*/ 136 h 488"/>
                  <a:gd name="T26" fmla="*/ 0 w 658"/>
                  <a:gd name="T27" fmla="*/ 136 h 4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8"/>
                  <a:gd name="T43" fmla="*/ 0 h 488"/>
                  <a:gd name="T44" fmla="*/ 658 w 658"/>
                  <a:gd name="T45" fmla="*/ 488 h 4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92" name="Freeform 2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>
                  <a:gd name="T0" fmla="*/ 0 w 658"/>
                  <a:gd name="T1" fmla="*/ 136 h 488"/>
                  <a:gd name="T2" fmla="*/ 0 w 658"/>
                  <a:gd name="T3" fmla="*/ 352 h 488"/>
                  <a:gd name="T4" fmla="*/ 171 w 658"/>
                  <a:gd name="T5" fmla="*/ 488 h 488"/>
                  <a:gd name="T6" fmla="*/ 572 w 658"/>
                  <a:gd name="T7" fmla="*/ 488 h 488"/>
                  <a:gd name="T8" fmla="*/ 572 w 658"/>
                  <a:gd name="T9" fmla="*/ 407 h 488"/>
                  <a:gd name="T10" fmla="*/ 658 w 658"/>
                  <a:gd name="T11" fmla="*/ 407 h 488"/>
                  <a:gd name="T12" fmla="*/ 486 w 658"/>
                  <a:gd name="T13" fmla="*/ 245 h 488"/>
                  <a:gd name="T14" fmla="*/ 515 w 658"/>
                  <a:gd name="T15" fmla="*/ 218 h 488"/>
                  <a:gd name="T16" fmla="*/ 486 w 658"/>
                  <a:gd name="T17" fmla="*/ 163 h 488"/>
                  <a:gd name="T18" fmla="*/ 429 w 658"/>
                  <a:gd name="T19" fmla="*/ 109 h 488"/>
                  <a:gd name="T20" fmla="*/ 371 w 658"/>
                  <a:gd name="T21" fmla="*/ 27 h 488"/>
                  <a:gd name="T22" fmla="*/ 229 w 658"/>
                  <a:gd name="T23" fmla="*/ 0 h 488"/>
                  <a:gd name="T24" fmla="*/ 114 w 658"/>
                  <a:gd name="T25" fmla="*/ 136 h 488"/>
                  <a:gd name="T26" fmla="*/ 0 w 658"/>
                  <a:gd name="T27" fmla="*/ 136 h 4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8"/>
                  <a:gd name="T43" fmla="*/ 0 h 488"/>
                  <a:gd name="T44" fmla="*/ 658 w 658"/>
                  <a:gd name="T45" fmla="*/ 488 h 4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4" name="Group 29"/>
            <p:cNvGrpSpPr>
              <a:grpSpLocks/>
            </p:cNvGrpSpPr>
            <p:nvPr/>
          </p:nvGrpSpPr>
          <p:grpSpPr bwMode="auto">
            <a:xfrm>
              <a:off x="1816" y="2102"/>
              <a:ext cx="334" cy="238"/>
              <a:chOff x="580" y="1010"/>
              <a:chExt cx="462" cy="352"/>
            </a:xfrm>
          </p:grpSpPr>
          <p:sp>
            <p:nvSpPr>
              <p:cNvPr id="689" name="Freeform 30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>
                  <a:gd name="T0" fmla="*/ 0 w 462"/>
                  <a:gd name="T1" fmla="*/ 0 h 352"/>
                  <a:gd name="T2" fmla="*/ 58 w 462"/>
                  <a:gd name="T3" fmla="*/ 55 h 352"/>
                  <a:gd name="T4" fmla="*/ 87 w 462"/>
                  <a:gd name="T5" fmla="*/ 109 h 352"/>
                  <a:gd name="T6" fmla="*/ 58 w 462"/>
                  <a:gd name="T7" fmla="*/ 136 h 352"/>
                  <a:gd name="T8" fmla="*/ 231 w 462"/>
                  <a:gd name="T9" fmla="*/ 298 h 352"/>
                  <a:gd name="T10" fmla="*/ 260 w 462"/>
                  <a:gd name="T11" fmla="*/ 352 h 352"/>
                  <a:gd name="T12" fmla="*/ 347 w 462"/>
                  <a:gd name="T13" fmla="*/ 352 h 352"/>
                  <a:gd name="T14" fmla="*/ 347 w 462"/>
                  <a:gd name="T15" fmla="*/ 271 h 352"/>
                  <a:gd name="T16" fmla="*/ 462 w 462"/>
                  <a:gd name="T17" fmla="*/ 271 h 352"/>
                  <a:gd name="T18" fmla="*/ 404 w 462"/>
                  <a:gd name="T19" fmla="*/ 82 h 352"/>
                  <a:gd name="T20" fmla="*/ 375 w 462"/>
                  <a:gd name="T21" fmla="*/ 0 h 352"/>
                  <a:gd name="T22" fmla="*/ 0 w 462"/>
                  <a:gd name="T23" fmla="*/ 0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2"/>
                  <a:gd name="T37" fmla="*/ 0 h 352"/>
                  <a:gd name="T38" fmla="*/ 462 w 462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90" name="Freeform 3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>
                  <a:gd name="T0" fmla="*/ 0 w 462"/>
                  <a:gd name="T1" fmla="*/ 0 h 352"/>
                  <a:gd name="T2" fmla="*/ 58 w 462"/>
                  <a:gd name="T3" fmla="*/ 55 h 352"/>
                  <a:gd name="T4" fmla="*/ 87 w 462"/>
                  <a:gd name="T5" fmla="*/ 109 h 352"/>
                  <a:gd name="T6" fmla="*/ 58 w 462"/>
                  <a:gd name="T7" fmla="*/ 136 h 352"/>
                  <a:gd name="T8" fmla="*/ 231 w 462"/>
                  <a:gd name="T9" fmla="*/ 298 h 352"/>
                  <a:gd name="T10" fmla="*/ 260 w 462"/>
                  <a:gd name="T11" fmla="*/ 352 h 352"/>
                  <a:gd name="T12" fmla="*/ 347 w 462"/>
                  <a:gd name="T13" fmla="*/ 352 h 352"/>
                  <a:gd name="T14" fmla="*/ 347 w 462"/>
                  <a:gd name="T15" fmla="*/ 271 h 352"/>
                  <a:gd name="T16" fmla="*/ 462 w 462"/>
                  <a:gd name="T17" fmla="*/ 271 h 352"/>
                  <a:gd name="T18" fmla="*/ 404 w 462"/>
                  <a:gd name="T19" fmla="*/ 82 h 352"/>
                  <a:gd name="T20" fmla="*/ 375 w 462"/>
                  <a:gd name="T21" fmla="*/ 0 h 352"/>
                  <a:gd name="T22" fmla="*/ 0 w 462"/>
                  <a:gd name="T23" fmla="*/ 0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2"/>
                  <a:gd name="T37" fmla="*/ 0 h 352"/>
                  <a:gd name="T38" fmla="*/ 462 w 462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5" name="Group 32"/>
            <p:cNvGrpSpPr>
              <a:grpSpLocks/>
            </p:cNvGrpSpPr>
            <p:nvPr/>
          </p:nvGrpSpPr>
          <p:grpSpPr bwMode="auto">
            <a:xfrm>
              <a:off x="1942" y="1863"/>
              <a:ext cx="435" cy="294"/>
              <a:chOff x="754" y="657"/>
              <a:chExt cx="601" cy="435"/>
            </a:xfrm>
          </p:grpSpPr>
          <p:sp>
            <p:nvSpPr>
              <p:cNvPr id="687" name="Freeform 33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>
                  <a:gd name="T0" fmla="*/ 28 w 601"/>
                  <a:gd name="T1" fmla="*/ 190 h 435"/>
                  <a:gd name="T2" fmla="*/ 0 w 601"/>
                  <a:gd name="T3" fmla="*/ 217 h 435"/>
                  <a:gd name="T4" fmla="*/ 0 w 601"/>
                  <a:gd name="T5" fmla="*/ 353 h 435"/>
                  <a:gd name="T6" fmla="*/ 201 w 601"/>
                  <a:gd name="T7" fmla="*/ 353 h 435"/>
                  <a:gd name="T8" fmla="*/ 229 w 601"/>
                  <a:gd name="T9" fmla="*/ 435 h 435"/>
                  <a:gd name="T10" fmla="*/ 544 w 601"/>
                  <a:gd name="T11" fmla="*/ 435 h 435"/>
                  <a:gd name="T12" fmla="*/ 601 w 601"/>
                  <a:gd name="T13" fmla="*/ 353 h 435"/>
                  <a:gd name="T14" fmla="*/ 601 w 601"/>
                  <a:gd name="T15" fmla="*/ 136 h 435"/>
                  <a:gd name="T16" fmla="*/ 515 w 601"/>
                  <a:gd name="T17" fmla="*/ 136 h 435"/>
                  <a:gd name="T18" fmla="*/ 515 w 601"/>
                  <a:gd name="T19" fmla="*/ 0 h 435"/>
                  <a:gd name="T20" fmla="*/ 229 w 601"/>
                  <a:gd name="T21" fmla="*/ 0 h 435"/>
                  <a:gd name="T22" fmla="*/ 258 w 601"/>
                  <a:gd name="T23" fmla="*/ 136 h 435"/>
                  <a:gd name="T24" fmla="*/ 172 w 601"/>
                  <a:gd name="T25" fmla="*/ 136 h 435"/>
                  <a:gd name="T26" fmla="*/ 172 w 601"/>
                  <a:gd name="T27" fmla="*/ 190 h 435"/>
                  <a:gd name="T28" fmla="*/ 28 w 601"/>
                  <a:gd name="T29" fmla="*/ 190 h 4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1"/>
                  <a:gd name="T46" fmla="*/ 0 h 435"/>
                  <a:gd name="T47" fmla="*/ 601 w 601"/>
                  <a:gd name="T48" fmla="*/ 435 h 4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88" name="Freeform 3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>
                  <a:gd name="T0" fmla="*/ 28 w 601"/>
                  <a:gd name="T1" fmla="*/ 190 h 435"/>
                  <a:gd name="T2" fmla="*/ 0 w 601"/>
                  <a:gd name="T3" fmla="*/ 217 h 435"/>
                  <a:gd name="T4" fmla="*/ 0 w 601"/>
                  <a:gd name="T5" fmla="*/ 353 h 435"/>
                  <a:gd name="T6" fmla="*/ 201 w 601"/>
                  <a:gd name="T7" fmla="*/ 353 h 435"/>
                  <a:gd name="T8" fmla="*/ 229 w 601"/>
                  <a:gd name="T9" fmla="*/ 435 h 435"/>
                  <a:gd name="T10" fmla="*/ 544 w 601"/>
                  <a:gd name="T11" fmla="*/ 435 h 435"/>
                  <a:gd name="T12" fmla="*/ 601 w 601"/>
                  <a:gd name="T13" fmla="*/ 353 h 435"/>
                  <a:gd name="T14" fmla="*/ 601 w 601"/>
                  <a:gd name="T15" fmla="*/ 136 h 435"/>
                  <a:gd name="T16" fmla="*/ 515 w 601"/>
                  <a:gd name="T17" fmla="*/ 136 h 435"/>
                  <a:gd name="T18" fmla="*/ 515 w 601"/>
                  <a:gd name="T19" fmla="*/ 0 h 435"/>
                  <a:gd name="T20" fmla="*/ 229 w 601"/>
                  <a:gd name="T21" fmla="*/ 0 h 435"/>
                  <a:gd name="T22" fmla="*/ 258 w 601"/>
                  <a:gd name="T23" fmla="*/ 136 h 435"/>
                  <a:gd name="T24" fmla="*/ 172 w 601"/>
                  <a:gd name="T25" fmla="*/ 136 h 435"/>
                  <a:gd name="T26" fmla="*/ 172 w 601"/>
                  <a:gd name="T27" fmla="*/ 190 h 435"/>
                  <a:gd name="T28" fmla="*/ 28 w 601"/>
                  <a:gd name="T29" fmla="*/ 190 h 4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1"/>
                  <a:gd name="T46" fmla="*/ 0 h 435"/>
                  <a:gd name="T47" fmla="*/ 601 w 601"/>
                  <a:gd name="T48" fmla="*/ 435 h 4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6" name="Group 35"/>
            <p:cNvGrpSpPr>
              <a:grpSpLocks/>
            </p:cNvGrpSpPr>
            <p:nvPr/>
          </p:nvGrpSpPr>
          <p:grpSpPr bwMode="auto">
            <a:xfrm>
              <a:off x="2315" y="1734"/>
              <a:ext cx="311" cy="220"/>
              <a:chOff x="1270" y="467"/>
              <a:chExt cx="430" cy="325"/>
            </a:xfrm>
          </p:grpSpPr>
          <p:sp>
            <p:nvSpPr>
              <p:cNvPr id="685" name="Freeform 36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>
                  <a:gd name="T0" fmla="*/ 28 w 430"/>
                  <a:gd name="T1" fmla="*/ 0 h 325"/>
                  <a:gd name="T2" fmla="*/ 28 w 430"/>
                  <a:gd name="T3" fmla="*/ 55 h 325"/>
                  <a:gd name="T4" fmla="*/ 0 w 430"/>
                  <a:gd name="T5" fmla="*/ 108 h 325"/>
                  <a:gd name="T6" fmla="*/ 0 w 430"/>
                  <a:gd name="T7" fmla="*/ 325 h 325"/>
                  <a:gd name="T8" fmla="*/ 229 w 430"/>
                  <a:gd name="T9" fmla="*/ 325 h 325"/>
                  <a:gd name="T10" fmla="*/ 229 w 430"/>
                  <a:gd name="T11" fmla="*/ 271 h 325"/>
                  <a:gd name="T12" fmla="*/ 430 w 430"/>
                  <a:gd name="T13" fmla="*/ 271 h 325"/>
                  <a:gd name="T14" fmla="*/ 430 w 430"/>
                  <a:gd name="T15" fmla="*/ 108 h 325"/>
                  <a:gd name="T16" fmla="*/ 315 w 430"/>
                  <a:gd name="T17" fmla="*/ 108 h 325"/>
                  <a:gd name="T18" fmla="*/ 315 w 430"/>
                  <a:gd name="T19" fmla="*/ 55 h 325"/>
                  <a:gd name="T20" fmla="*/ 200 w 430"/>
                  <a:gd name="T21" fmla="*/ 0 h 325"/>
                  <a:gd name="T22" fmla="*/ 28 w 430"/>
                  <a:gd name="T23" fmla="*/ 0 h 3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0"/>
                  <a:gd name="T37" fmla="*/ 0 h 325"/>
                  <a:gd name="T38" fmla="*/ 430 w 430"/>
                  <a:gd name="T39" fmla="*/ 325 h 3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86" name="Freeform 3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>
                  <a:gd name="T0" fmla="*/ 28 w 430"/>
                  <a:gd name="T1" fmla="*/ 0 h 325"/>
                  <a:gd name="T2" fmla="*/ 28 w 430"/>
                  <a:gd name="T3" fmla="*/ 55 h 325"/>
                  <a:gd name="T4" fmla="*/ 0 w 430"/>
                  <a:gd name="T5" fmla="*/ 108 h 325"/>
                  <a:gd name="T6" fmla="*/ 0 w 430"/>
                  <a:gd name="T7" fmla="*/ 325 h 325"/>
                  <a:gd name="T8" fmla="*/ 229 w 430"/>
                  <a:gd name="T9" fmla="*/ 325 h 325"/>
                  <a:gd name="T10" fmla="*/ 229 w 430"/>
                  <a:gd name="T11" fmla="*/ 271 h 325"/>
                  <a:gd name="T12" fmla="*/ 430 w 430"/>
                  <a:gd name="T13" fmla="*/ 271 h 325"/>
                  <a:gd name="T14" fmla="*/ 430 w 430"/>
                  <a:gd name="T15" fmla="*/ 108 h 325"/>
                  <a:gd name="T16" fmla="*/ 315 w 430"/>
                  <a:gd name="T17" fmla="*/ 108 h 325"/>
                  <a:gd name="T18" fmla="*/ 315 w 430"/>
                  <a:gd name="T19" fmla="*/ 55 h 325"/>
                  <a:gd name="T20" fmla="*/ 200 w 430"/>
                  <a:gd name="T21" fmla="*/ 0 h 325"/>
                  <a:gd name="T22" fmla="*/ 28 w 430"/>
                  <a:gd name="T23" fmla="*/ 0 h 3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0"/>
                  <a:gd name="T37" fmla="*/ 0 h 325"/>
                  <a:gd name="T38" fmla="*/ 430 w 430"/>
                  <a:gd name="T39" fmla="*/ 325 h 3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7" name="Group 38"/>
            <p:cNvGrpSpPr>
              <a:grpSpLocks/>
            </p:cNvGrpSpPr>
            <p:nvPr/>
          </p:nvGrpSpPr>
          <p:grpSpPr bwMode="auto">
            <a:xfrm>
              <a:off x="2335" y="1917"/>
              <a:ext cx="355" cy="240"/>
              <a:chOff x="1298" y="738"/>
              <a:chExt cx="490" cy="354"/>
            </a:xfrm>
          </p:grpSpPr>
          <p:sp>
            <p:nvSpPr>
              <p:cNvPr id="683" name="Freeform 39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>
                  <a:gd name="T0" fmla="*/ 57 w 490"/>
                  <a:gd name="T1" fmla="*/ 54 h 354"/>
                  <a:gd name="T2" fmla="*/ 57 w 490"/>
                  <a:gd name="T3" fmla="*/ 272 h 354"/>
                  <a:gd name="T4" fmla="*/ 0 w 490"/>
                  <a:gd name="T5" fmla="*/ 354 h 354"/>
                  <a:gd name="T6" fmla="*/ 490 w 490"/>
                  <a:gd name="T7" fmla="*/ 354 h 354"/>
                  <a:gd name="T8" fmla="*/ 490 w 490"/>
                  <a:gd name="T9" fmla="*/ 190 h 354"/>
                  <a:gd name="T10" fmla="*/ 403 w 490"/>
                  <a:gd name="T11" fmla="*/ 109 h 354"/>
                  <a:gd name="T12" fmla="*/ 403 w 490"/>
                  <a:gd name="T13" fmla="*/ 0 h 354"/>
                  <a:gd name="T14" fmla="*/ 202 w 490"/>
                  <a:gd name="T15" fmla="*/ 0 h 354"/>
                  <a:gd name="T16" fmla="*/ 202 w 490"/>
                  <a:gd name="T17" fmla="*/ 54 h 354"/>
                  <a:gd name="T18" fmla="*/ 57 w 490"/>
                  <a:gd name="T19" fmla="*/ 5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0"/>
                  <a:gd name="T31" fmla="*/ 0 h 354"/>
                  <a:gd name="T32" fmla="*/ 490 w 490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84" name="Freeform 4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>
                  <a:gd name="T0" fmla="*/ 57 w 490"/>
                  <a:gd name="T1" fmla="*/ 54 h 354"/>
                  <a:gd name="T2" fmla="*/ 57 w 490"/>
                  <a:gd name="T3" fmla="*/ 272 h 354"/>
                  <a:gd name="T4" fmla="*/ 0 w 490"/>
                  <a:gd name="T5" fmla="*/ 354 h 354"/>
                  <a:gd name="T6" fmla="*/ 490 w 490"/>
                  <a:gd name="T7" fmla="*/ 354 h 354"/>
                  <a:gd name="T8" fmla="*/ 490 w 490"/>
                  <a:gd name="T9" fmla="*/ 190 h 354"/>
                  <a:gd name="T10" fmla="*/ 403 w 490"/>
                  <a:gd name="T11" fmla="*/ 109 h 354"/>
                  <a:gd name="T12" fmla="*/ 403 w 490"/>
                  <a:gd name="T13" fmla="*/ 0 h 354"/>
                  <a:gd name="T14" fmla="*/ 202 w 490"/>
                  <a:gd name="T15" fmla="*/ 0 h 354"/>
                  <a:gd name="T16" fmla="*/ 202 w 490"/>
                  <a:gd name="T17" fmla="*/ 54 h 354"/>
                  <a:gd name="T18" fmla="*/ 57 w 490"/>
                  <a:gd name="T19" fmla="*/ 5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0"/>
                  <a:gd name="T31" fmla="*/ 0 h 354"/>
                  <a:gd name="T32" fmla="*/ 490 w 490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8" name="Group 41"/>
            <p:cNvGrpSpPr>
              <a:grpSpLocks/>
            </p:cNvGrpSpPr>
            <p:nvPr/>
          </p:nvGrpSpPr>
          <p:grpSpPr bwMode="auto">
            <a:xfrm>
              <a:off x="2626" y="1771"/>
              <a:ext cx="332" cy="294"/>
              <a:chOff x="1700" y="522"/>
              <a:chExt cx="458" cy="434"/>
            </a:xfrm>
          </p:grpSpPr>
          <p:sp>
            <p:nvSpPr>
              <p:cNvPr id="681" name="Freeform 42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>
                  <a:gd name="T0" fmla="*/ 0 w 458"/>
                  <a:gd name="T1" fmla="*/ 135 h 434"/>
                  <a:gd name="T2" fmla="*/ 0 w 458"/>
                  <a:gd name="T3" fmla="*/ 325 h 434"/>
                  <a:gd name="T4" fmla="*/ 86 w 458"/>
                  <a:gd name="T5" fmla="*/ 406 h 434"/>
                  <a:gd name="T6" fmla="*/ 86 w 458"/>
                  <a:gd name="T7" fmla="*/ 434 h 434"/>
                  <a:gd name="T8" fmla="*/ 343 w 458"/>
                  <a:gd name="T9" fmla="*/ 434 h 434"/>
                  <a:gd name="T10" fmla="*/ 372 w 458"/>
                  <a:gd name="T11" fmla="*/ 325 h 434"/>
                  <a:gd name="T12" fmla="*/ 458 w 458"/>
                  <a:gd name="T13" fmla="*/ 189 h 434"/>
                  <a:gd name="T14" fmla="*/ 430 w 458"/>
                  <a:gd name="T15" fmla="*/ 53 h 434"/>
                  <a:gd name="T16" fmla="*/ 401 w 458"/>
                  <a:gd name="T17" fmla="*/ 26 h 434"/>
                  <a:gd name="T18" fmla="*/ 343 w 458"/>
                  <a:gd name="T19" fmla="*/ 26 h 434"/>
                  <a:gd name="T20" fmla="*/ 315 w 458"/>
                  <a:gd name="T21" fmla="*/ 0 h 434"/>
                  <a:gd name="T22" fmla="*/ 115 w 458"/>
                  <a:gd name="T23" fmla="*/ 135 h 434"/>
                  <a:gd name="T24" fmla="*/ 0 w 458"/>
                  <a:gd name="T25" fmla="*/ 135 h 4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8"/>
                  <a:gd name="T40" fmla="*/ 0 h 434"/>
                  <a:gd name="T41" fmla="*/ 458 w 458"/>
                  <a:gd name="T42" fmla="*/ 434 h 4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82" name="Freeform 4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>
                  <a:gd name="T0" fmla="*/ 0 w 458"/>
                  <a:gd name="T1" fmla="*/ 135 h 434"/>
                  <a:gd name="T2" fmla="*/ 0 w 458"/>
                  <a:gd name="T3" fmla="*/ 325 h 434"/>
                  <a:gd name="T4" fmla="*/ 86 w 458"/>
                  <a:gd name="T5" fmla="*/ 406 h 434"/>
                  <a:gd name="T6" fmla="*/ 86 w 458"/>
                  <a:gd name="T7" fmla="*/ 434 h 434"/>
                  <a:gd name="T8" fmla="*/ 343 w 458"/>
                  <a:gd name="T9" fmla="*/ 434 h 434"/>
                  <a:gd name="T10" fmla="*/ 372 w 458"/>
                  <a:gd name="T11" fmla="*/ 325 h 434"/>
                  <a:gd name="T12" fmla="*/ 458 w 458"/>
                  <a:gd name="T13" fmla="*/ 189 h 434"/>
                  <a:gd name="T14" fmla="*/ 430 w 458"/>
                  <a:gd name="T15" fmla="*/ 53 h 434"/>
                  <a:gd name="T16" fmla="*/ 401 w 458"/>
                  <a:gd name="T17" fmla="*/ 26 h 434"/>
                  <a:gd name="T18" fmla="*/ 343 w 458"/>
                  <a:gd name="T19" fmla="*/ 26 h 434"/>
                  <a:gd name="T20" fmla="*/ 315 w 458"/>
                  <a:gd name="T21" fmla="*/ 0 h 434"/>
                  <a:gd name="T22" fmla="*/ 115 w 458"/>
                  <a:gd name="T23" fmla="*/ 135 h 434"/>
                  <a:gd name="T24" fmla="*/ 0 w 458"/>
                  <a:gd name="T25" fmla="*/ 135 h 4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8"/>
                  <a:gd name="T40" fmla="*/ 0 h 434"/>
                  <a:gd name="T41" fmla="*/ 458 w 458"/>
                  <a:gd name="T42" fmla="*/ 434 h 4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49" name="Group 44"/>
            <p:cNvGrpSpPr>
              <a:grpSpLocks/>
            </p:cNvGrpSpPr>
            <p:nvPr/>
          </p:nvGrpSpPr>
          <p:grpSpPr bwMode="auto">
            <a:xfrm>
              <a:off x="2689" y="2065"/>
              <a:ext cx="290" cy="257"/>
              <a:chOff x="1786" y="955"/>
              <a:chExt cx="401" cy="380"/>
            </a:xfrm>
          </p:grpSpPr>
          <p:sp>
            <p:nvSpPr>
              <p:cNvPr id="679" name="Freeform 45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>
                  <a:gd name="T0" fmla="*/ 0 w 401"/>
                  <a:gd name="T1" fmla="*/ 0 h 380"/>
                  <a:gd name="T2" fmla="*/ 0 w 401"/>
                  <a:gd name="T3" fmla="*/ 380 h 380"/>
                  <a:gd name="T4" fmla="*/ 373 w 401"/>
                  <a:gd name="T5" fmla="*/ 380 h 380"/>
                  <a:gd name="T6" fmla="*/ 373 w 401"/>
                  <a:gd name="T7" fmla="*/ 298 h 380"/>
                  <a:gd name="T8" fmla="*/ 344 w 401"/>
                  <a:gd name="T9" fmla="*/ 218 h 380"/>
                  <a:gd name="T10" fmla="*/ 401 w 401"/>
                  <a:gd name="T11" fmla="*/ 190 h 380"/>
                  <a:gd name="T12" fmla="*/ 373 w 401"/>
                  <a:gd name="T13" fmla="*/ 136 h 380"/>
                  <a:gd name="T14" fmla="*/ 287 w 401"/>
                  <a:gd name="T15" fmla="*/ 109 h 380"/>
                  <a:gd name="T16" fmla="*/ 287 w 401"/>
                  <a:gd name="T17" fmla="*/ 0 h 380"/>
                  <a:gd name="T18" fmla="*/ 0 w 401"/>
                  <a:gd name="T19" fmla="*/ 0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1"/>
                  <a:gd name="T31" fmla="*/ 0 h 380"/>
                  <a:gd name="T32" fmla="*/ 401 w 401"/>
                  <a:gd name="T33" fmla="*/ 380 h 3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80" name="Freeform 4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>
                  <a:gd name="T0" fmla="*/ 0 w 401"/>
                  <a:gd name="T1" fmla="*/ 0 h 380"/>
                  <a:gd name="T2" fmla="*/ 0 w 401"/>
                  <a:gd name="T3" fmla="*/ 380 h 380"/>
                  <a:gd name="T4" fmla="*/ 373 w 401"/>
                  <a:gd name="T5" fmla="*/ 380 h 380"/>
                  <a:gd name="T6" fmla="*/ 373 w 401"/>
                  <a:gd name="T7" fmla="*/ 298 h 380"/>
                  <a:gd name="T8" fmla="*/ 344 w 401"/>
                  <a:gd name="T9" fmla="*/ 218 h 380"/>
                  <a:gd name="T10" fmla="*/ 401 w 401"/>
                  <a:gd name="T11" fmla="*/ 190 h 380"/>
                  <a:gd name="T12" fmla="*/ 373 w 401"/>
                  <a:gd name="T13" fmla="*/ 136 h 380"/>
                  <a:gd name="T14" fmla="*/ 287 w 401"/>
                  <a:gd name="T15" fmla="*/ 109 h 380"/>
                  <a:gd name="T16" fmla="*/ 287 w 401"/>
                  <a:gd name="T17" fmla="*/ 0 h 380"/>
                  <a:gd name="T18" fmla="*/ 0 w 401"/>
                  <a:gd name="T19" fmla="*/ 0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1"/>
                  <a:gd name="T31" fmla="*/ 0 h 380"/>
                  <a:gd name="T32" fmla="*/ 401 w 401"/>
                  <a:gd name="T33" fmla="*/ 380 h 3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0" name="Group 47"/>
            <p:cNvGrpSpPr>
              <a:grpSpLocks/>
            </p:cNvGrpSpPr>
            <p:nvPr/>
          </p:nvGrpSpPr>
          <p:grpSpPr bwMode="auto">
            <a:xfrm>
              <a:off x="2875" y="1789"/>
              <a:ext cx="394" cy="368"/>
              <a:chOff x="2043" y="548"/>
              <a:chExt cx="545" cy="544"/>
            </a:xfrm>
          </p:grpSpPr>
          <p:sp>
            <p:nvSpPr>
              <p:cNvPr id="677" name="Freeform 48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>
                  <a:gd name="T0" fmla="*/ 0 w 545"/>
                  <a:gd name="T1" fmla="*/ 408 h 544"/>
                  <a:gd name="T2" fmla="*/ 29 w 545"/>
                  <a:gd name="T3" fmla="*/ 408 h 544"/>
                  <a:gd name="T4" fmla="*/ 29 w 545"/>
                  <a:gd name="T5" fmla="*/ 517 h 544"/>
                  <a:gd name="T6" fmla="*/ 115 w 545"/>
                  <a:gd name="T7" fmla="*/ 544 h 544"/>
                  <a:gd name="T8" fmla="*/ 230 w 545"/>
                  <a:gd name="T9" fmla="*/ 462 h 544"/>
                  <a:gd name="T10" fmla="*/ 259 w 545"/>
                  <a:gd name="T11" fmla="*/ 354 h 544"/>
                  <a:gd name="T12" fmla="*/ 373 w 545"/>
                  <a:gd name="T13" fmla="*/ 299 h 544"/>
                  <a:gd name="T14" fmla="*/ 517 w 545"/>
                  <a:gd name="T15" fmla="*/ 299 h 544"/>
                  <a:gd name="T16" fmla="*/ 517 w 545"/>
                  <a:gd name="T17" fmla="*/ 163 h 544"/>
                  <a:gd name="T18" fmla="*/ 545 w 545"/>
                  <a:gd name="T19" fmla="*/ 163 h 544"/>
                  <a:gd name="T20" fmla="*/ 545 w 545"/>
                  <a:gd name="T21" fmla="*/ 109 h 544"/>
                  <a:gd name="T22" fmla="*/ 402 w 545"/>
                  <a:gd name="T23" fmla="*/ 82 h 544"/>
                  <a:gd name="T24" fmla="*/ 402 w 545"/>
                  <a:gd name="T25" fmla="*/ 0 h 544"/>
                  <a:gd name="T26" fmla="*/ 373 w 545"/>
                  <a:gd name="T27" fmla="*/ 0 h 544"/>
                  <a:gd name="T28" fmla="*/ 345 w 545"/>
                  <a:gd name="T29" fmla="*/ 54 h 544"/>
                  <a:gd name="T30" fmla="*/ 115 w 545"/>
                  <a:gd name="T31" fmla="*/ 163 h 544"/>
                  <a:gd name="T32" fmla="*/ 29 w 545"/>
                  <a:gd name="T33" fmla="*/ 299 h 544"/>
                  <a:gd name="T34" fmla="*/ 0 w 545"/>
                  <a:gd name="T35" fmla="*/ 408 h 5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5"/>
                  <a:gd name="T55" fmla="*/ 0 h 544"/>
                  <a:gd name="T56" fmla="*/ 545 w 545"/>
                  <a:gd name="T57" fmla="*/ 544 h 5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78" name="Freeform 49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>
                  <a:gd name="T0" fmla="*/ 0 w 545"/>
                  <a:gd name="T1" fmla="*/ 408 h 544"/>
                  <a:gd name="T2" fmla="*/ 29 w 545"/>
                  <a:gd name="T3" fmla="*/ 408 h 544"/>
                  <a:gd name="T4" fmla="*/ 29 w 545"/>
                  <a:gd name="T5" fmla="*/ 517 h 544"/>
                  <a:gd name="T6" fmla="*/ 115 w 545"/>
                  <a:gd name="T7" fmla="*/ 544 h 544"/>
                  <a:gd name="T8" fmla="*/ 230 w 545"/>
                  <a:gd name="T9" fmla="*/ 462 h 544"/>
                  <a:gd name="T10" fmla="*/ 259 w 545"/>
                  <a:gd name="T11" fmla="*/ 354 h 544"/>
                  <a:gd name="T12" fmla="*/ 373 w 545"/>
                  <a:gd name="T13" fmla="*/ 299 h 544"/>
                  <a:gd name="T14" fmla="*/ 517 w 545"/>
                  <a:gd name="T15" fmla="*/ 299 h 544"/>
                  <a:gd name="T16" fmla="*/ 517 w 545"/>
                  <a:gd name="T17" fmla="*/ 163 h 544"/>
                  <a:gd name="T18" fmla="*/ 545 w 545"/>
                  <a:gd name="T19" fmla="*/ 163 h 544"/>
                  <a:gd name="T20" fmla="*/ 545 w 545"/>
                  <a:gd name="T21" fmla="*/ 109 h 544"/>
                  <a:gd name="T22" fmla="*/ 402 w 545"/>
                  <a:gd name="T23" fmla="*/ 82 h 544"/>
                  <a:gd name="T24" fmla="*/ 402 w 545"/>
                  <a:gd name="T25" fmla="*/ 0 h 544"/>
                  <a:gd name="T26" fmla="*/ 373 w 545"/>
                  <a:gd name="T27" fmla="*/ 0 h 544"/>
                  <a:gd name="T28" fmla="*/ 345 w 545"/>
                  <a:gd name="T29" fmla="*/ 54 h 544"/>
                  <a:gd name="T30" fmla="*/ 115 w 545"/>
                  <a:gd name="T31" fmla="*/ 163 h 544"/>
                  <a:gd name="T32" fmla="*/ 29 w 545"/>
                  <a:gd name="T33" fmla="*/ 299 h 544"/>
                  <a:gd name="T34" fmla="*/ 0 w 545"/>
                  <a:gd name="T35" fmla="*/ 408 h 5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5"/>
                  <a:gd name="T55" fmla="*/ 0 h 544"/>
                  <a:gd name="T56" fmla="*/ 545 w 545"/>
                  <a:gd name="T57" fmla="*/ 544 h 5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3209" y="1881"/>
              <a:ext cx="434" cy="239"/>
              <a:chOff x="2505" y="684"/>
              <a:chExt cx="600" cy="353"/>
            </a:xfrm>
          </p:grpSpPr>
          <p:sp>
            <p:nvSpPr>
              <p:cNvPr id="675" name="Freeform 51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>
                  <a:gd name="T0" fmla="*/ 86 w 600"/>
                  <a:gd name="T1" fmla="*/ 0 h 353"/>
                  <a:gd name="T2" fmla="*/ 86 w 600"/>
                  <a:gd name="T3" fmla="*/ 27 h 353"/>
                  <a:gd name="T4" fmla="*/ 57 w 600"/>
                  <a:gd name="T5" fmla="*/ 27 h 353"/>
                  <a:gd name="T6" fmla="*/ 57 w 600"/>
                  <a:gd name="T7" fmla="*/ 218 h 353"/>
                  <a:gd name="T8" fmla="*/ 0 w 600"/>
                  <a:gd name="T9" fmla="*/ 353 h 353"/>
                  <a:gd name="T10" fmla="*/ 200 w 600"/>
                  <a:gd name="T11" fmla="*/ 353 h 353"/>
                  <a:gd name="T12" fmla="*/ 371 w 600"/>
                  <a:gd name="T13" fmla="*/ 299 h 353"/>
                  <a:gd name="T14" fmla="*/ 400 w 600"/>
                  <a:gd name="T15" fmla="*/ 353 h 353"/>
                  <a:gd name="T16" fmla="*/ 514 w 600"/>
                  <a:gd name="T17" fmla="*/ 353 h 353"/>
                  <a:gd name="T18" fmla="*/ 514 w 600"/>
                  <a:gd name="T19" fmla="*/ 245 h 353"/>
                  <a:gd name="T20" fmla="*/ 600 w 600"/>
                  <a:gd name="T21" fmla="*/ 190 h 353"/>
                  <a:gd name="T22" fmla="*/ 486 w 600"/>
                  <a:gd name="T23" fmla="*/ 163 h 353"/>
                  <a:gd name="T24" fmla="*/ 514 w 600"/>
                  <a:gd name="T25" fmla="*/ 109 h 353"/>
                  <a:gd name="T26" fmla="*/ 400 w 600"/>
                  <a:gd name="T27" fmla="*/ 55 h 353"/>
                  <a:gd name="T28" fmla="*/ 486 w 600"/>
                  <a:gd name="T29" fmla="*/ 55 h 353"/>
                  <a:gd name="T30" fmla="*/ 400 w 600"/>
                  <a:gd name="T31" fmla="*/ 0 h 353"/>
                  <a:gd name="T32" fmla="*/ 86 w 600"/>
                  <a:gd name="T33" fmla="*/ 0 h 3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"/>
                  <a:gd name="T52" fmla="*/ 0 h 353"/>
                  <a:gd name="T53" fmla="*/ 600 w 600"/>
                  <a:gd name="T54" fmla="*/ 353 h 3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76" name="Freeform 52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>
                  <a:gd name="T0" fmla="*/ 86 w 600"/>
                  <a:gd name="T1" fmla="*/ 0 h 353"/>
                  <a:gd name="T2" fmla="*/ 86 w 600"/>
                  <a:gd name="T3" fmla="*/ 27 h 353"/>
                  <a:gd name="T4" fmla="*/ 57 w 600"/>
                  <a:gd name="T5" fmla="*/ 27 h 353"/>
                  <a:gd name="T6" fmla="*/ 57 w 600"/>
                  <a:gd name="T7" fmla="*/ 218 h 353"/>
                  <a:gd name="T8" fmla="*/ 0 w 600"/>
                  <a:gd name="T9" fmla="*/ 353 h 353"/>
                  <a:gd name="T10" fmla="*/ 200 w 600"/>
                  <a:gd name="T11" fmla="*/ 353 h 353"/>
                  <a:gd name="T12" fmla="*/ 371 w 600"/>
                  <a:gd name="T13" fmla="*/ 299 h 353"/>
                  <a:gd name="T14" fmla="*/ 400 w 600"/>
                  <a:gd name="T15" fmla="*/ 353 h 353"/>
                  <a:gd name="T16" fmla="*/ 514 w 600"/>
                  <a:gd name="T17" fmla="*/ 353 h 353"/>
                  <a:gd name="T18" fmla="*/ 514 w 600"/>
                  <a:gd name="T19" fmla="*/ 245 h 353"/>
                  <a:gd name="T20" fmla="*/ 600 w 600"/>
                  <a:gd name="T21" fmla="*/ 190 h 353"/>
                  <a:gd name="T22" fmla="*/ 486 w 600"/>
                  <a:gd name="T23" fmla="*/ 163 h 353"/>
                  <a:gd name="T24" fmla="*/ 514 w 600"/>
                  <a:gd name="T25" fmla="*/ 109 h 353"/>
                  <a:gd name="T26" fmla="*/ 400 w 600"/>
                  <a:gd name="T27" fmla="*/ 55 h 353"/>
                  <a:gd name="T28" fmla="*/ 486 w 600"/>
                  <a:gd name="T29" fmla="*/ 55 h 353"/>
                  <a:gd name="T30" fmla="*/ 400 w 600"/>
                  <a:gd name="T31" fmla="*/ 0 h 353"/>
                  <a:gd name="T32" fmla="*/ 86 w 600"/>
                  <a:gd name="T33" fmla="*/ 0 h 3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"/>
                  <a:gd name="T52" fmla="*/ 0 h 353"/>
                  <a:gd name="T53" fmla="*/ 600 w 600"/>
                  <a:gd name="T54" fmla="*/ 353 h 3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2" name="Group 53"/>
            <p:cNvGrpSpPr>
              <a:grpSpLocks/>
            </p:cNvGrpSpPr>
            <p:nvPr/>
          </p:nvGrpSpPr>
          <p:grpSpPr bwMode="auto">
            <a:xfrm>
              <a:off x="2937" y="1991"/>
              <a:ext cx="312" cy="349"/>
              <a:chOff x="2129" y="847"/>
              <a:chExt cx="431" cy="515"/>
            </a:xfrm>
          </p:grpSpPr>
          <p:sp>
            <p:nvSpPr>
              <p:cNvPr id="673" name="Freeform 54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>
                  <a:gd name="T0" fmla="*/ 29 w 431"/>
                  <a:gd name="T1" fmla="*/ 244 h 515"/>
                  <a:gd name="T2" fmla="*/ 58 w 431"/>
                  <a:gd name="T3" fmla="*/ 299 h 515"/>
                  <a:gd name="T4" fmla="*/ 0 w 431"/>
                  <a:gd name="T5" fmla="*/ 326 h 515"/>
                  <a:gd name="T6" fmla="*/ 29 w 431"/>
                  <a:gd name="T7" fmla="*/ 406 h 515"/>
                  <a:gd name="T8" fmla="*/ 144 w 431"/>
                  <a:gd name="T9" fmla="*/ 515 h 515"/>
                  <a:gd name="T10" fmla="*/ 288 w 431"/>
                  <a:gd name="T11" fmla="*/ 434 h 515"/>
                  <a:gd name="T12" fmla="*/ 345 w 431"/>
                  <a:gd name="T13" fmla="*/ 434 h 515"/>
                  <a:gd name="T14" fmla="*/ 345 w 431"/>
                  <a:gd name="T15" fmla="*/ 515 h 515"/>
                  <a:gd name="T16" fmla="*/ 403 w 431"/>
                  <a:gd name="T17" fmla="*/ 461 h 515"/>
                  <a:gd name="T18" fmla="*/ 431 w 431"/>
                  <a:gd name="T19" fmla="*/ 190 h 515"/>
                  <a:gd name="T20" fmla="*/ 374 w 431"/>
                  <a:gd name="T21" fmla="*/ 190 h 515"/>
                  <a:gd name="T22" fmla="*/ 431 w 431"/>
                  <a:gd name="T23" fmla="*/ 54 h 515"/>
                  <a:gd name="T24" fmla="*/ 431 w 431"/>
                  <a:gd name="T25" fmla="*/ 0 h 515"/>
                  <a:gd name="T26" fmla="*/ 288 w 431"/>
                  <a:gd name="T27" fmla="*/ 0 h 515"/>
                  <a:gd name="T28" fmla="*/ 172 w 431"/>
                  <a:gd name="T29" fmla="*/ 54 h 515"/>
                  <a:gd name="T30" fmla="*/ 144 w 431"/>
                  <a:gd name="T31" fmla="*/ 163 h 515"/>
                  <a:gd name="T32" fmla="*/ 29 w 431"/>
                  <a:gd name="T33" fmla="*/ 244 h 5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1"/>
                  <a:gd name="T52" fmla="*/ 0 h 515"/>
                  <a:gd name="T53" fmla="*/ 431 w 431"/>
                  <a:gd name="T54" fmla="*/ 515 h 5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74" name="Freeform 5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>
                  <a:gd name="T0" fmla="*/ 29 w 431"/>
                  <a:gd name="T1" fmla="*/ 244 h 515"/>
                  <a:gd name="T2" fmla="*/ 58 w 431"/>
                  <a:gd name="T3" fmla="*/ 299 h 515"/>
                  <a:gd name="T4" fmla="*/ 0 w 431"/>
                  <a:gd name="T5" fmla="*/ 326 h 515"/>
                  <a:gd name="T6" fmla="*/ 29 w 431"/>
                  <a:gd name="T7" fmla="*/ 406 h 515"/>
                  <a:gd name="T8" fmla="*/ 144 w 431"/>
                  <a:gd name="T9" fmla="*/ 515 h 515"/>
                  <a:gd name="T10" fmla="*/ 288 w 431"/>
                  <a:gd name="T11" fmla="*/ 434 h 515"/>
                  <a:gd name="T12" fmla="*/ 345 w 431"/>
                  <a:gd name="T13" fmla="*/ 434 h 515"/>
                  <a:gd name="T14" fmla="*/ 345 w 431"/>
                  <a:gd name="T15" fmla="*/ 515 h 515"/>
                  <a:gd name="T16" fmla="*/ 403 w 431"/>
                  <a:gd name="T17" fmla="*/ 461 h 515"/>
                  <a:gd name="T18" fmla="*/ 431 w 431"/>
                  <a:gd name="T19" fmla="*/ 190 h 515"/>
                  <a:gd name="T20" fmla="*/ 374 w 431"/>
                  <a:gd name="T21" fmla="*/ 190 h 515"/>
                  <a:gd name="T22" fmla="*/ 431 w 431"/>
                  <a:gd name="T23" fmla="*/ 54 h 515"/>
                  <a:gd name="T24" fmla="*/ 431 w 431"/>
                  <a:gd name="T25" fmla="*/ 0 h 515"/>
                  <a:gd name="T26" fmla="*/ 288 w 431"/>
                  <a:gd name="T27" fmla="*/ 0 h 515"/>
                  <a:gd name="T28" fmla="*/ 172 w 431"/>
                  <a:gd name="T29" fmla="*/ 54 h 515"/>
                  <a:gd name="T30" fmla="*/ 144 w 431"/>
                  <a:gd name="T31" fmla="*/ 163 h 515"/>
                  <a:gd name="T32" fmla="*/ 29 w 431"/>
                  <a:gd name="T33" fmla="*/ 244 h 5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1"/>
                  <a:gd name="T52" fmla="*/ 0 h 515"/>
                  <a:gd name="T53" fmla="*/ 431 w 431"/>
                  <a:gd name="T54" fmla="*/ 515 h 5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3" name="Group 56"/>
            <p:cNvGrpSpPr>
              <a:grpSpLocks/>
            </p:cNvGrpSpPr>
            <p:nvPr/>
          </p:nvGrpSpPr>
          <p:grpSpPr bwMode="auto">
            <a:xfrm>
              <a:off x="3187" y="2084"/>
              <a:ext cx="374" cy="349"/>
              <a:chOff x="2475" y="983"/>
              <a:chExt cx="517" cy="515"/>
            </a:xfrm>
          </p:grpSpPr>
          <p:sp>
            <p:nvSpPr>
              <p:cNvPr id="671" name="Freeform 57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>
                  <a:gd name="T0" fmla="*/ 86 w 517"/>
                  <a:gd name="T1" fmla="*/ 54 h 515"/>
                  <a:gd name="T2" fmla="*/ 57 w 517"/>
                  <a:gd name="T3" fmla="*/ 325 h 515"/>
                  <a:gd name="T4" fmla="*/ 0 w 517"/>
                  <a:gd name="T5" fmla="*/ 379 h 515"/>
                  <a:gd name="T6" fmla="*/ 0 w 517"/>
                  <a:gd name="T7" fmla="*/ 461 h 515"/>
                  <a:gd name="T8" fmla="*/ 28 w 517"/>
                  <a:gd name="T9" fmla="*/ 515 h 515"/>
                  <a:gd name="T10" fmla="*/ 287 w 517"/>
                  <a:gd name="T11" fmla="*/ 515 h 515"/>
                  <a:gd name="T12" fmla="*/ 316 w 517"/>
                  <a:gd name="T13" fmla="*/ 488 h 515"/>
                  <a:gd name="T14" fmla="*/ 201 w 517"/>
                  <a:gd name="T15" fmla="*/ 488 h 515"/>
                  <a:gd name="T16" fmla="*/ 230 w 517"/>
                  <a:gd name="T17" fmla="*/ 407 h 515"/>
                  <a:gd name="T18" fmla="*/ 287 w 517"/>
                  <a:gd name="T19" fmla="*/ 461 h 515"/>
                  <a:gd name="T20" fmla="*/ 287 w 517"/>
                  <a:gd name="T21" fmla="*/ 407 h 515"/>
                  <a:gd name="T22" fmla="*/ 459 w 517"/>
                  <a:gd name="T23" fmla="*/ 245 h 515"/>
                  <a:gd name="T24" fmla="*/ 517 w 517"/>
                  <a:gd name="T25" fmla="*/ 109 h 515"/>
                  <a:gd name="T26" fmla="*/ 459 w 517"/>
                  <a:gd name="T27" fmla="*/ 109 h 515"/>
                  <a:gd name="T28" fmla="*/ 344 w 517"/>
                  <a:gd name="T29" fmla="*/ 109 h 515"/>
                  <a:gd name="T30" fmla="*/ 430 w 517"/>
                  <a:gd name="T31" fmla="*/ 54 h 515"/>
                  <a:gd name="T32" fmla="*/ 401 w 517"/>
                  <a:gd name="T33" fmla="*/ 0 h 515"/>
                  <a:gd name="T34" fmla="*/ 230 w 517"/>
                  <a:gd name="T35" fmla="*/ 54 h 515"/>
                  <a:gd name="T36" fmla="*/ 86 w 517"/>
                  <a:gd name="T37" fmla="*/ 54 h 5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7"/>
                  <a:gd name="T58" fmla="*/ 0 h 515"/>
                  <a:gd name="T59" fmla="*/ 517 w 517"/>
                  <a:gd name="T60" fmla="*/ 515 h 5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72" name="Freeform 58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>
                  <a:gd name="T0" fmla="*/ 86 w 517"/>
                  <a:gd name="T1" fmla="*/ 54 h 515"/>
                  <a:gd name="T2" fmla="*/ 57 w 517"/>
                  <a:gd name="T3" fmla="*/ 325 h 515"/>
                  <a:gd name="T4" fmla="*/ 0 w 517"/>
                  <a:gd name="T5" fmla="*/ 379 h 515"/>
                  <a:gd name="T6" fmla="*/ 0 w 517"/>
                  <a:gd name="T7" fmla="*/ 461 h 515"/>
                  <a:gd name="T8" fmla="*/ 28 w 517"/>
                  <a:gd name="T9" fmla="*/ 515 h 515"/>
                  <a:gd name="T10" fmla="*/ 287 w 517"/>
                  <a:gd name="T11" fmla="*/ 515 h 515"/>
                  <a:gd name="T12" fmla="*/ 316 w 517"/>
                  <a:gd name="T13" fmla="*/ 488 h 515"/>
                  <a:gd name="T14" fmla="*/ 201 w 517"/>
                  <a:gd name="T15" fmla="*/ 488 h 515"/>
                  <a:gd name="T16" fmla="*/ 230 w 517"/>
                  <a:gd name="T17" fmla="*/ 407 h 515"/>
                  <a:gd name="T18" fmla="*/ 287 w 517"/>
                  <a:gd name="T19" fmla="*/ 461 h 515"/>
                  <a:gd name="T20" fmla="*/ 287 w 517"/>
                  <a:gd name="T21" fmla="*/ 407 h 515"/>
                  <a:gd name="T22" fmla="*/ 459 w 517"/>
                  <a:gd name="T23" fmla="*/ 245 h 515"/>
                  <a:gd name="T24" fmla="*/ 517 w 517"/>
                  <a:gd name="T25" fmla="*/ 109 h 515"/>
                  <a:gd name="T26" fmla="*/ 459 w 517"/>
                  <a:gd name="T27" fmla="*/ 109 h 515"/>
                  <a:gd name="T28" fmla="*/ 344 w 517"/>
                  <a:gd name="T29" fmla="*/ 109 h 515"/>
                  <a:gd name="T30" fmla="*/ 430 w 517"/>
                  <a:gd name="T31" fmla="*/ 54 h 515"/>
                  <a:gd name="T32" fmla="*/ 401 w 517"/>
                  <a:gd name="T33" fmla="*/ 0 h 515"/>
                  <a:gd name="T34" fmla="*/ 230 w 517"/>
                  <a:gd name="T35" fmla="*/ 54 h 515"/>
                  <a:gd name="T36" fmla="*/ 86 w 517"/>
                  <a:gd name="T37" fmla="*/ 54 h 5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7"/>
                  <a:gd name="T58" fmla="*/ 0 h 515"/>
                  <a:gd name="T59" fmla="*/ 517 w 517"/>
                  <a:gd name="T60" fmla="*/ 515 h 5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4" name="Group 59"/>
            <p:cNvGrpSpPr>
              <a:grpSpLocks/>
            </p:cNvGrpSpPr>
            <p:nvPr/>
          </p:nvGrpSpPr>
          <p:grpSpPr bwMode="auto">
            <a:xfrm>
              <a:off x="1921" y="2157"/>
              <a:ext cx="498" cy="570"/>
              <a:chOff x="726" y="1092"/>
              <a:chExt cx="687" cy="840"/>
            </a:xfrm>
          </p:grpSpPr>
          <p:sp>
            <p:nvSpPr>
              <p:cNvPr id="669" name="Freeform 60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>
                  <a:gd name="T0" fmla="*/ 258 w 687"/>
                  <a:gd name="T1" fmla="*/ 0 h 840"/>
                  <a:gd name="T2" fmla="*/ 315 w 687"/>
                  <a:gd name="T3" fmla="*/ 189 h 840"/>
                  <a:gd name="T4" fmla="*/ 200 w 687"/>
                  <a:gd name="T5" fmla="*/ 189 h 840"/>
                  <a:gd name="T6" fmla="*/ 200 w 687"/>
                  <a:gd name="T7" fmla="*/ 270 h 840"/>
                  <a:gd name="T8" fmla="*/ 114 w 687"/>
                  <a:gd name="T9" fmla="*/ 270 h 840"/>
                  <a:gd name="T10" fmla="*/ 86 w 687"/>
                  <a:gd name="T11" fmla="*/ 216 h 840"/>
                  <a:gd name="T12" fmla="*/ 0 w 687"/>
                  <a:gd name="T13" fmla="*/ 216 h 840"/>
                  <a:gd name="T14" fmla="*/ 0 w 687"/>
                  <a:gd name="T15" fmla="*/ 433 h 840"/>
                  <a:gd name="T16" fmla="*/ 114 w 687"/>
                  <a:gd name="T17" fmla="*/ 433 h 840"/>
                  <a:gd name="T18" fmla="*/ 114 w 687"/>
                  <a:gd name="T19" fmla="*/ 623 h 840"/>
                  <a:gd name="T20" fmla="*/ 200 w 687"/>
                  <a:gd name="T21" fmla="*/ 623 h 840"/>
                  <a:gd name="T22" fmla="*/ 200 w 687"/>
                  <a:gd name="T23" fmla="*/ 813 h 840"/>
                  <a:gd name="T24" fmla="*/ 371 w 687"/>
                  <a:gd name="T25" fmla="*/ 813 h 840"/>
                  <a:gd name="T26" fmla="*/ 457 w 687"/>
                  <a:gd name="T27" fmla="*/ 840 h 840"/>
                  <a:gd name="T28" fmla="*/ 687 w 687"/>
                  <a:gd name="T29" fmla="*/ 650 h 840"/>
                  <a:gd name="T30" fmla="*/ 601 w 687"/>
                  <a:gd name="T31" fmla="*/ 569 h 840"/>
                  <a:gd name="T32" fmla="*/ 515 w 687"/>
                  <a:gd name="T33" fmla="*/ 542 h 840"/>
                  <a:gd name="T34" fmla="*/ 457 w 687"/>
                  <a:gd name="T35" fmla="*/ 460 h 840"/>
                  <a:gd name="T36" fmla="*/ 486 w 687"/>
                  <a:gd name="T37" fmla="*/ 297 h 840"/>
                  <a:gd name="T38" fmla="*/ 543 w 687"/>
                  <a:gd name="T39" fmla="*/ 189 h 840"/>
                  <a:gd name="T40" fmla="*/ 457 w 687"/>
                  <a:gd name="T41" fmla="*/ 0 h 840"/>
                  <a:gd name="T42" fmla="*/ 258 w 687"/>
                  <a:gd name="T43" fmla="*/ 0 h 8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7"/>
                  <a:gd name="T67" fmla="*/ 0 h 840"/>
                  <a:gd name="T68" fmla="*/ 687 w 687"/>
                  <a:gd name="T69" fmla="*/ 840 h 8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70" name="Freeform 61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>
                  <a:gd name="T0" fmla="*/ 258 w 687"/>
                  <a:gd name="T1" fmla="*/ 0 h 840"/>
                  <a:gd name="T2" fmla="*/ 315 w 687"/>
                  <a:gd name="T3" fmla="*/ 189 h 840"/>
                  <a:gd name="T4" fmla="*/ 200 w 687"/>
                  <a:gd name="T5" fmla="*/ 189 h 840"/>
                  <a:gd name="T6" fmla="*/ 200 w 687"/>
                  <a:gd name="T7" fmla="*/ 270 h 840"/>
                  <a:gd name="T8" fmla="*/ 114 w 687"/>
                  <a:gd name="T9" fmla="*/ 270 h 840"/>
                  <a:gd name="T10" fmla="*/ 86 w 687"/>
                  <a:gd name="T11" fmla="*/ 216 h 840"/>
                  <a:gd name="T12" fmla="*/ 0 w 687"/>
                  <a:gd name="T13" fmla="*/ 216 h 840"/>
                  <a:gd name="T14" fmla="*/ 0 w 687"/>
                  <a:gd name="T15" fmla="*/ 433 h 840"/>
                  <a:gd name="T16" fmla="*/ 114 w 687"/>
                  <a:gd name="T17" fmla="*/ 433 h 840"/>
                  <a:gd name="T18" fmla="*/ 114 w 687"/>
                  <a:gd name="T19" fmla="*/ 623 h 840"/>
                  <a:gd name="T20" fmla="*/ 200 w 687"/>
                  <a:gd name="T21" fmla="*/ 623 h 840"/>
                  <a:gd name="T22" fmla="*/ 200 w 687"/>
                  <a:gd name="T23" fmla="*/ 813 h 840"/>
                  <a:gd name="T24" fmla="*/ 371 w 687"/>
                  <a:gd name="T25" fmla="*/ 813 h 840"/>
                  <a:gd name="T26" fmla="*/ 457 w 687"/>
                  <a:gd name="T27" fmla="*/ 840 h 840"/>
                  <a:gd name="T28" fmla="*/ 687 w 687"/>
                  <a:gd name="T29" fmla="*/ 650 h 840"/>
                  <a:gd name="T30" fmla="*/ 601 w 687"/>
                  <a:gd name="T31" fmla="*/ 569 h 840"/>
                  <a:gd name="T32" fmla="*/ 515 w 687"/>
                  <a:gd name="T33" fmla="*/ 542 h 840"/>
                  <a:gd name="T34" fmla="*/ 457 w 687"/>
                  <a:gd name="T35" fmla="*/ 460 h 840"/>
                  <a:gd name="T36" fmla="*/ 486 w 687"/>
                  <a:gd name="T37" fmla="*/ 297 h 840"/>
                  <a:gd name="T38" fmla="*/ 543 w 687"/>
                  <a:gd name="T39" fmla="*/ 189 h 840"/>
                  <a:gd name="T40" fmla="*/ 457 w 687"/>
                  <a:gd name="T41" fmla="*/ 0 h 840"/>
                  <a:gd name="T42" fmla="*/ 258 w 687"/>
                  <a:gd name="T43" fmla="*/ 0 h 8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7"/>
                  <a:gd name="T67" fmla="*/ 0 h 840"/>
                  <a:gd name="T68" fmla="*/ 687 w 687"/>
                  <a:gd name="T69" fmla="*/ 840 h 8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5" name="Group 62"/>
            <p:cNvGrpSpPr>
              <a:grpSpLocks/>
            </p:cNvGrpSpPr>
            <p:nvPr/>
          </p:nvGrpSpPr>
          <p:grpSpPr bwMode="auto">
            <a:xfrm>
              <a:off x="2253" y="2157"/>
              <a:ext cx="437" cy="313"/>
              <a:chOff x="1184" y="1092"/>
              <a:chExt cx="604" cy="461"/>
            </a:xfrm>
          </p:grpSpPr>
          <p:sp>
            <p:nvSpPr>
              <p:cNvPr id="667" name="Freeform 63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>
                  <a:gd name="T0" fmla="*/ 0 w 604"/>
                  <a:gd name="T1" fmla="*/ 0 h 461"/>
                  <a:gd name="T2" fmla="*/ 86 w 604"/>
                  <a:gd name="T3" fmla="*/ 189 h 461"/>
                  <a:gd name="T4" fmla="*/ 29 w 604"/>
                  <a:gd name="T5" fmla="*/ 298 h 461"/>
                  <a:gd name="T6" fmla="*/ 0 w 604"/>
                  <a:gd name="T7" fmla="*/ 461 h 461"/>
                  <a:gd name="T8" fmla="*/ 316 w 604"/>
                  <a:gd name="T9" fmla="*/ 461 h 461"/>
                  <a:gd name="T10" fmla="*/ 316 w 604"/>
                  <a:gd name="T11" fmla="*/ 379 h 461"/>
                  <a:gd name="T12" fmla="*/ 546 w 604"/>
                  <a:gd name="T13" fmla="*/ 379 h 461"/>
                  <a:gd name="T14" fmla="*/ 604 w 604"/>
                  <a:gd name="T15" fmla="*/ 243 h 461"/>
                  <a:gd name="T16" fmla="*/ 604 w 604"/>
                  <a:gd name="T17" fmla="*/ 0 h 461"/>
                  <a:gd name="T18" fmla="*/ 0 w 604"/>
                  <a:gd name="T19" fmla="*/ 0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4"/>
                  <a:gd name="T31" fmla="*/ 0 h 461"/>
                  <a:gd name="T32" fmla="*/ 604 w 604"/>
                  <a:gd name="T33" fmla="*/ 461 h 4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68" name="Freeform 64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>
                  <a:gd name="T0" fmla="*/ 0 w 604"/>
                  <a:gd name="T1" fmla="*/ 0 h 461"/>
                  <a:gd name="T2" fmla="*/ 86 w 604"/>
                  <a:gd name="T3" fmla="*/ 189 h 461"/>
                  <a:gd name="T4" fmla="*/ 29 w 604"/>
                  <a:gd name="T5" fmla="*/ 298 h 461"/>
                  <a:gd name="T6" fmla="*/ 0 w 604"/>
                  <a:gd name="T7" fmla="*/ 461 h 461"/>
                  <a:gd name="T8" fmla="*/ 316 w 604"/>
                  <a:gd name="T9" fmla="*/ 461 h 461"/>
                  <a:gd name="T10" fmla="*/ 316 w 604"/>
                  <a:gd name="T11" fmla="*/ 379 h 461"/>
                  <a:gd name="T12" fmla="*/ 546 w 604"/>
                  <a:gd name="T13" fmla="*/ 379 h 461"/>
                  <a:gd name="T14" fmla="*/ 604 w 604"/>
                  <a:gd name="T15" fmla="*/ 243 h 461"/>
                  <a:gd name="T16" fmla="*/ 604 w 604"/>
                  <a:gd name="T17" fmla="*/ 0 h 461"/>
                  <a:gd name="T18" fmla="*/ 0 w 604"/>
                  <a:gd name="T19" fmla="*/ 0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4"/>
                  <a:gd name="T31" fmla="*/ 0 h 461"/>
                  <a:gd name="T32" fmla="*/ 604 w 604"/>
                  <a:gd name="T33" fmla="*/ 461 h 4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6" name="Group 65"/>
            <p:cNvGrpSpPr>
              <a:grpSpLocks/>
            </p:cNvGrpSpPr>
            <p:nvPr/>
          </p:nvGrpSpPr>
          <p:grpSpPr bwMode="auto">
            <a:xfrm>
              <a:off x="2253" y="2414"/>
              <a:ext cx="519" cy="277"/>
              <a:chOff x="1184" y="1470"/>
              <a:chExt cx="717" cy="409"/>
            </a:xfrm>
          </p:grpSpPr>
          <p:sp>
            <p:nvSpPr>
              <p:cNvPr id="665" name="Freeform 66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>
                  <a:gd name="T0" fmla="*/ 0 w 717"/>
                  <a:gd name="T1" fmla="*/ 82 h 409"/>
                  <a:gd name="T2" fmla="*/ 57 w 717"/>
                  <a:gd name="T3" fmla="*/ 164 h 409"/>
                  <a:gd name="T4" fmla="*/ 144 w 717"/>
                  <a:gd name="T5" fmla="*/ 191 h 409"/>
                  <a:gd name="T6" fmla="*/ 230 w 717"/>
                  <a:gd name="T7" fmla="*/ 273 h 409"/>
                  <a:gd name="T8" fmla="*/ 258 w 717"/>
                  <a:gd name="T9" fmla="*/ 382 h 409"/>
                  <a:gd name="T10" fmla="*/ 316 w 717"/>
                  <a:gd name="T11" fmla="*/ 409 h 409"/>
                  <a:gd name="T12" fmla="*/ 717 w 717"/>
                  <a:gd name="T13" fmla="*/ 327 h 409"/>
                  <a:gd name="T14" fmla="*/ 545 w 717"/>
                  <a:gd name="T15" fmla="*/ 191 h 409"/>
                  <a:gd name="T16" fmla="*/ 574 w 717"/>
                  <a:gd name="T17" fmla="*/ 28 h 409"/>
                  <a:gd name="T18" fmla="*/ 545 w 717"/>
                  <a:gd name="T19" fmla="*/ 0 h 409"/>
                  <a:gd name="T20" fmla="*/ 316 w 717"/>
                  <a:gd name="T21" fmla="*/ 0 h 409"/>
                  <a:gd name="T22" fmla="*/ 316 w 717"/>
                  <a:gd name="T23" fmla="*/ 82 h 409"/>
                  <a:gd name="T24" fmla="*/ 0 w 717"/>
                  <a:gd name="T25" fmla="*/ 82 h 4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7"/>
                  <a:gd name="T40" fmla="*/ 0 h 409"/>
                  <a:gd name="T41" fmla="*/ 717 w 717"/>
                  <a:gd name="T42" fmla="*/ 409 h 4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66" name="Freeform 67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>
                  <a:gd name="T0" fmla="*/ 0 w 717"/>
                  <a:gd name="T1" fmla="*/ 82 h 409"/>
                  <a:gd name="T2" fmla="*/ 57 w 717"/>
                  <a:gd name="T3" fmla="*/ 164 h 409"/>
                  <a:gd name="T4" fmla="*/ 144 w 717"/>
                  <a:gd name="T5" fmla="*/ 191 h 409"/>
                  <a:gd name="T6" fmla="*/ 230 w 717"/>
                  <a:gd name="T7" fmla="*/ 273 h 409"/>
                  <a:gd name="T8" fmla="*/ 258 w 717"/>
                  <a:gd name="T9" fmla="*/ 382 h 409"/>
                  <a:gd name="T10" fmla="*/ 316 w 717"/>
                  <a:gd name="T11" fmla="*/ 409 h 409"/>
                  <a:gd name="T12" fmla="*/ 717 w 717"/>
                  <a:gd name="T13" fmla="*/ 327 h 409"/>
                  <a:gd name="T14" fmla="*/ 545 w 717"/>
                  <a:gd name="T15" fmla="*/ 191 h 409"/>
                  <a:gd name="T16" fmla="*/ 574 w 717"/>
                  <a:gd name="T17" fmla="*/ 28 h 409"/>
                  <a:gd name="T18" fmla="*/ 545 w 717"/>
                  <a:gd name="T19" fmla="*/ 0 h 409"/>
                  <a:gd name="T20" fmla="*/ 316 w 717"/>
                  <a:gd name="T21" fmla="*/ 0 h 409"/>
                  <a:gd name="T22" fmla="*/ 316 w 717"/>
                  <a:gd name="T23" fmla="*/ 82 h 409"/>
                  <a:gd name="T24" fmla="*/ 0 w 717"/>
                  <a:gd name="T25" fmla="*/ 82 h 4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7"/>
                  <a:gd name="T40" fmla="*/ 0 h 409"/>
                  <a:gd name="T41" fmla="*/ 717 w 717"/>
                  <a:gd name="T42" fmla="*/ 409 h 4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7" name="Group 68"/>
            <p:cNvGrpSpPr>
              <a:grpSpLocks/>
            </p:cNvGrpSpPr>
            <p:nvPr/>
          </p:nvGrpSpPr>
          <p:grpSpPr bwMode="auto">
            <a:xfrm>
              <a:off x="2647" y="2322"/>
              <a:ext cx="249" cy="405"/>
              <a:chOff x="1728" y="1335"/>
              <a:chExt cx="345" cy="597"/>
            </a:xfrm>
          </p:grpSpPr>
          <p:sp>
            <p:nvSpPr>
              <p:cNvPr id="663" name="Freeform 69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>
                  <a:gd name="T0" fmla="*/ 0 w 345"/>
                  <a:gd name="T1" fmla="*/ 136 h 597"/>
                  <a:gd name="T2" fmla="*/ 29 w 345"/>
                  <a:gd name="T3" fmla="*/ 163 h 597"/>
                  <a:gd name="T4" fmla="*/ 0 w 345"/>
                  <a:gd name="T5" fmla="*/ 326 h 597"/>
                  <a:gd name="T6" fmla="*/ 173 w 345"/>
                  <a:gd name="T7" fmla="*/ 461 h 597"/>
                  <a:gd name="T8" fmla="*/ 258 w 345"/>
                  <a:gd name="T9" fmla="*/ 597 h 597"/>
                  <a:gd name="T10" fmla="*/ 345 w 345"/>
                  <a:gd name="T11" fmla="*/ 597 h 597"/>
                  <a:gd name="T12" fmla="*/ 345 w 345"/>
                  <a:gd name="T13" fmla="*/ 0 h 597"/>
                  <a:gd name="T14" fmla="*/ 202 w 345"/>
                  <a:gd name="T15" fmla="*/ 0 h 597"/>
                  <a:gd name="T16" fmla="*/ 58 w 345"/>
                  <a:gd name="T17" fmla="*/ 0 h 597"/>
                  <a:gd name="T18" fmla="*/ 0 w 345"/>
                  <a:gd name="T19" fmla="*/ 136 h 5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5"/>
                  <a:gd name="T31" fmla="*/ 0 h 597"/>
                  <a:gd name="T32" fmla="*/ 345 w 345"/>
                  <a:gd name="T33" fmla="*/ 597 h 5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64" name="Freeform 70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>
                  <a:gd name="T0" fmla="*/ 0 w 345"/>
                  <a:gd name="T1" fmla="*/ 136 h 597"/>
                  <a:gd name="T2" fmla="*/ 29 w 345"/>
                  <a:gd name="T3" fmla="*/ 163 h 597"/>
                  <a:gd name="T4" fmla="*/ 0 w 345"/>
                  <a:gd name="T5" fmla="*/ 326 h 597"/>
                  <a:gd name="T6" fmla="*/ 173 w 345"/>
                  <a:gd name="T7" fmla="*/ 461 h 597"/>
                  <a:gd name="T8" fmla="*/ 258 w 345"/>
                  <a:gd name="T9" fmla="*/ 597 h 597"/>
                  <a:gd name="T10" fmla="*/ 345 w 345"/>
                  <a:gd name="T11" fmla="*/ 597 h 597"/>
                  <a:gd name="T12" fmla="*/ 345 w 345"/>
                  <a:gd name="T13" fmla="*/ 0 h 597"/>
                  <a:gd name="T14" fmla="*/ 202 w 345"/>
                  <a:gd name="T15" fmla="*/ 0 h 597"/>
                  <a:gd name="T16" fmla="*/ 58 w 345"/>
                  <a:gd name="T17" fmla="*/ 0 h 597"/>
                  <a:gd name="T18" fmla="*/ 0 w 345"/>
                  <a:gd name="T19" fmla="*/ 136 h 5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5"/>
                  <a:gd name="T31" fmla="*/ 0 h 597"/>
                  <a:gd name="T32" fmla="*/ 345 w 345"/>
                  <a:gd name="T33" fmla="*/ 597 h 5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8" name="Group 71"/>
            <p:cNvGrpSpPr>
              <a:grpSpLocks/>
            </p:cNvGrpSpPr>
            <p:nvPr/>
          </p:nvGrpSpPr>
          <p:grpSpPr bwMode="auto">
            <a:xfrm>
              <a:off x="2896" y="2267"/>
              <a:ext cx="312" cy="533"/>
              <a:chOff x="2073" y="1253"/>
              <a:chExt cx="431" cy="787"/>
            </a:xfrm>
          </p:grpSpPr>
          <p:sp>
            <p:nvSpPr>
              <p:cNvPr id="661" name="Freeform 72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>
                  <a:gd name="T0" fmla="*/ 0 w 431"/>
                  <a:gd name="T1" fmla="*/ 299 h 787"/>
                  <a:gd name="T2" fmla="*/ 0 w 431"/>
                  <a:gd name="T3" fmla="*/ 733 h 787"/>
                  <a:gd name="T4" fmla="*/ 57 w 431"/>
                  <a:gd name="T5" fmla="*/ 787 h 787"/>
                  <a:gd name="T6" fmla="*/ 57 w 431"/>
                  <a:gd name="T7" fmla="*/ 707 h 787"/>
                  <a:gd name="T8" fmla="*/ 172 w 431"/>
                  <a:gd name="T9" fmla="*/ 733 h 787"/>
                  <a:gd name="T10" fmla="*/ 143 w 431"/>
                  <a:gd name="T11" fmla="*/ 652 h 787"/>
                  <a:gd name="T12" fmla="*/ 201 w 431"/>
                  <a:gd name="T13" fmla="*/ 625 h 787"/>
                  <a:gd name="T14" fmla="*/ 143 w 431"/>
                  <a:gd name="T15" fmla="*/ 517 h 787"/>
                  <a:gd name="T16" fmla="*/ 258 w 431"/>
                  <a:gd name="T17" fmla="*/ 571 h 787"/>
                  <a:gd name="T18" fmla="*/ 172 w 431"/>
                  <a:gd name="T19" fmla="*/ 435 h 787"/>
                  <a:gd name="T20" fmla="*/ 287 w 431"/>
                  <a:gd name="T21" fmla="*/ 272 h 787"/>
                  <a:gd name="T22" fmla="*/ 431 w 431"/>
                  <a:gd name="T23" fmla="*/ 245 h 787"/>
                  <a:gd name="T24" fmla="*/ 402 w 431"/>
                  <a:gd name="T25" fmla="*/ 191 h 787"/>
                  <a:gd name="T26" fmla="*/ 402 w 431"/>
                  <a:gd name="T27" fmla="*/ 28 h 787"/>
                  <a:gd name="T28" fmla="*/ 345 w 431"/>
                  <a:gd name="T29" fmla="*/ 28 h 787"/>
                  <a:gd name="T30" fmla="*/ 201 w 431"/>
                  <a:gd name="T31" fmla="*/ 109 h 787"/>
                  <a:gd name="T32" fmla="*/ 86 w 431"/>
                  <a:gd name="T33" fmla="*/ 0 h 787"/>
                  <a:gd name="T34" fmla="*/ 86 w 431"/>
                  <a:gd name="T35" fmla="*/ 82 h 787"/>
                  <a:gd name="T36" fmla="*/ 0 w 431"/>
                  <a:gd name="T37" fmla="*/ 82 h 787"/>
                  <a:gd name="T38" fmla="*/ 0 w 431"/>
                  <a:gd name="T39" fmla="*/ 299 h 7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1"/>
                  <a:gd name="T61" fmla="*/ 0 h 787"/>
                  <a:gd name="T62" fmla="*/ 431 w 431"/>
                  <a:gd name="T63" fmla="*/ 787 h 7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62" name="Freeform 73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>
                  <a:gd name="T0" fmla="*/ 0 w 431"/>
                  <a:gd name="T1" fmla="*/ 299 h 787"/>
                  <a:gd name="T2" fmla="*/ 0 w 431"/>
                  <a:gd name="T3" fmla="*/ 733 h 787"/>
                  <a:gd name="T4" fmla="*/ 57 w 431"/>
                  <a:gd name="T5" fmla="*/ 787 h 787"/>
                  <a:gd name="T6" fmla="*/ 57 w 431"/>
                  <a:gd name="T7" fmla="*/ 707 h 787"/>
                  <a:gd name="T8" fmla="*/ 172 w 431"/>
                  <a:gd name="T9" fmla="*/ 733 h 787"/>
                  <a:gd name="T10" fmla="*/ 143 w 431"/>
                  <a:gd name="T11" fmla="*/ 652 h 787"/>
                  <a:gd name="T12" fmla="*/ 201 w 431"/>
                  <a:gd name="T13" fmla="*/ 625 h 787"/>
                  <a:gd name="T14" fmla="*/ 143 w 431"/>
                  <a:gd name="T15" fmla="*/ 517 h 787"/>
                  <a:gd name="T16" fmla="*/ 258 w 431"/>
                  <a:gd name="T17" fmla="*/ 571 h 787"/>
                  <a:gd name="T18" fmla="*/ 172 w 431"/>
                  <a:gd name="T19" fmla="*/ 435 h 787"/>
                  <a:gd name="T20" fmla="*/ 287 w 431"/>
                  <a:gd name="T21" fmla="*/ 272 h 787"/>
                  <a:gd name="T22" fmla="*/ 431 w 431"/>
                  <a:gd name="T23" fmla="*/ 245 h 787"/>
                  <a:gd name="T24" fmla="*/ 402 w 431"/>
                  <a:gd name="T25" fmla="*/ 191 h 787"/>
                  <a:gd name="T26" fmla="*/ 402 w 431"/>
                  <a:gd name="T27" fmla="*/ 28 h 787"/>
                  <a:gd name="T28" fmla="*/ 345 w 431"/>
                  <a:gd name="T29" fmla="*/ 28 h 787"/>
                  <a:gd name="T30" fmla="*/ 201 w 431"/>
                  <a:gd name="T31" fmla="*/ 109 h 787"/>
                  <a:gd name="T32" fmla="*/ 86 w 431"/>
                  <a:gd name="T33" fmla="*/ 0 h 787"/>
                  <a:gd name="T34" fmla="*/ 86 w 431"/>
                  <a:gd name="T35" fmla="*/ 82 h 787"/>
                  <a:gd name="T36" fmla="*/ 0 w 431"/>
                  <a:gd name="T37" fmla="*/ 82 h 787"/>
                  <a:gd name="T38" fmla="*/ 0 w 431"/>
                  <a:gd name="T39" fmla="*/ 299 h 7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1"/>
                  <a:gd name="T61" fmla="*/ 0 h 787"/>
                  <a:gd name="T62" fmla="*/ 431 w 431"/>
                  <a:gd name="T63" fmla="*/ 787 h 7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59" name="Group 74"/>
            <p:cNvGrpSpPr>
              <a:grpSpLocks/>
            </p:cNvGrpSpPr>
            <p:nvPr/>
          </p:nvGrpSpPr>
          <p:grpSpPr bwMode="auto">
            <a:xfrm>
              <a:off x="3001" y="2433"/>
              <a:ext cx="332" cy="515"/>
              <a:chOff x="2218" y="1498"/>
              <a:chExt cx="458" cy="760"/>
            </a:xfrm>
          </p:grpSpPr>
          <p:sp>
            <p:nvSpPr>
              <p:cNvPr id="659" name="Freeform 75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>
                  <a:gd name="T0" fmla="*/ 286 w 458"/>
                  <a:gd name="T1" fmla="*/ 0 h 760"/>
                  <a:gd name="T2" fmla="*/ 143 w 458"/>
                  <a:gd name="T3" fmla="*/ 27 h 760"/>
                  <a:gd name="T4" fmla="*/ 28 w 458"/>
                  <a:gd name="T5" fmla="*/ 190 h 760"/>
                  <a:gd name="T6" fmla="*/ 114 w 458"/>
                  <a:gd name="T7" fmla="*/ 326 h 760"/>
                  <a:gd name="T8" fmla="*/ 0 w 458"/>
                  <a:gd name="T9" fmla="*/ 272 h 760"/>
                  <a:gd name="T10" fmla="*/ 57 w 458"/>
                  <a:gd name="T11" fmla="*/ 380 h 760"/>
                  <a:gd name="T12" fmla="*/ 0 w 458"/>
                  <a:gd name="T13" fmla="*/ 408 h 760"/>
                  <a:gd name="T14" fmla="*/ 28 w 458"/>
                  <a:gd name="T15" fmla="*/ 488 h 760"/>
                  <a:gd name="T16" fmla="*/ 172 w 458"/>
                  <a:gd name="T17" fmla="*/ 570 h 760"/>
                  <a:gd name="T18" fmla="*/ 143 w 458"/>
                  <a:gd name="T19" fmla="*/ 706 h 760"/>
                  <a:gd name="T20" fmla="*/ 229 w 458"/>
                  <a:gd name="T21" fmla="*/ 760 h 760"/>
                  <a:gd name="T22" fmla="*/ 286 w 458"/>
                  <a:gd name="T23" fmla="*/ 706 h 760"/>
                  <a:gd name="T24" fmla="*/ 229 w 458"/>
                  <a:gd name="T25" fmla="*/ 624 h 760"/>
                  <a:gd name="T26" fmla="*/ 258 w 458"/>
                  <a:gd name="T27" fmla="*/ 570 h 760"/>
                  <a:gd name="T28" fmla="*/ 200 w 458"/>
                  <a:gd name="T29" fmla="*/ 488 h 760"/>
                  <a:gd name="T30" fmla="*/ 286 w 458"/>
                  <a:gd name="T31" fmla="*/ 488 h 760"/>
                  <a:gd name="T32" fmla="*/ 344 w 458"/>
                  <a:gd name="T33" fmla="*/ 435 h 760"/>
                  <a:gd name="T34" fmla="*/ 258 w 458"/>
                  <a:gd name="T35" fmla="*/ 353 h 760"/>
                  <a:gd name="T36" fmla="*/ 372 w 458"/>
                  <a:gd name="T37" fmla="*/ 380 h 760"/>
                  <a:gd name="T38" fmla="*/ 315 w 458"/>
                  <a:gd name="T39" fmla="*/ 217 h 760"/>
                  <a:gd name="T40" fmla="*/ 401 w 458"/>
                  <a:gd name="T41" fmla="*/ 190 h 760"/>
                  <a:gd name="T42" fmla="*/ 315 w 458"/>
                  <a:gd name="T43" fmla="*/ 135 h 760"/>
                  <a:gd name="T44" fmla="*/ 430 w 458"/>
                  <a:gd name="T45" fmla="*/ 135 h 760"/>
                  <a:gd name="T46" fmla="*/ 458 w 458"/>
                  <a:gd name="T47" fmla="*/ 0 h 760"/>
                  <a:gd name="T48" fmla="*/ 286 w 458"/>
                  <a:gd name="T49" fmla="*/ 0 h 7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8"/>
                  <a:gd name="T76" fmla="*/ 0 h 760"/>
                  <a:gd name="T77" fmla="*/ 458 w 458"/>
                  <a:gd name="T78" fmla="*/ 760 h 7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60" name="Freeform 76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>
                  <a:gd name="T0" fmla="*/ 286 w 458"/>
                  <a:gd name="T1" fmla="*/ 0 h 760"/>
                  <a:gd name="T2" fmla="*/ 143 w 458"/>
                  <a:gd name="T3" fmla="*/ 27 h 760"/>
                  <a:gd name="T4" fmla="*/ 28 w 458"/>
                  <a:gd name="T5" fmla="*/ 190 h 760"/>
                  <a:gd name="T6" fmla="*/ 114 w 458"/>
                  <a:gd name="T7" fmla="*/ 326 h 760"/>
                  <a:gd name="T8" fmla="*/ 0 w 458"/>
                  <a:gd name="T9" fmla="*/ 272 h 760"/>
                  <a:gd name="T10" fmla="*/ 57 w 458"/>
                  <a:gd name="T11" fmla="*/ 380 h 760"/>
                  <a:gd name="T12" fmla="*/ 0 w 458"/>
                  <a:gd name="T13" fmla="*/ 408 h 760"/>
                  <a:gd name="T14" fmla="*/ 28 w 458"/>
                  <a:gd name="T15" fmla="*/ 488 h 760"/>
                  <a:gd name="T16" fmla="*/ 172 w 458"/>
                  <a:gd name="T17" fmla="*/ 570 h 760"/>
                  <a:gd name="T18" fmla="*/ 143 w 458"/>
                  <a:gd name="T19" fmla="*/ 706 h 760"/>
                  <a:gd name="T20" fmla="*/ 229 w 458"/>
                  <a:gd name="T21" fmla="*/ 760 h 760"/>
                  <a:gd name="T22" fmla="*/ 286 w 458"/>
                  <a:gd name="T23" fmla="*/ 706 h 760"/>
                  <a:gd name="T24" fmla="*/ 229 w 458"/>
                  <a:gd name="T25" fmla="*/ 624 h 760"/>
                  <a:gd name="T26" fmla="*/ 258 w 458"/>
                  <a:gd name="T27" fmla="*/ 570 h 760"/>
                  <a:gd name="T28" fmla="*/ 200 w 458"/>
                  <a:gd name="T29" fmla="*/ 488 h 760"/>
                  <a:gd name="T30" fmla="*/ 286 w 458"/>
                  <a:gd name="T31" fmla="*/ 488 h 760"/>
                  <a:gd name="T32" fmla="*/ 344 w 458"/>
                  <a:gd name="T33" fmla="*/ 435 h 760"/>
                  <a:gd name="T34" fmla="*/ 258 w 458"/>
                  <a:gd name="T35" fmla="*/ 353 h 760"/>
                  <a:gd name="T36" fmla="*/ 372 w 458"/>
                  <a:gd name="T37" fmla="*/ 380 h 760"/>
                  <a:gd name="T38" fmla="*/ 315 w 458"/>
                  <a:gd name="T39" fmla="*/ 217 h 760"/>
                  <a:gd name="T40" fmla="*/ 401 w 458"/>
                  <a:gd name="T41" fmla="*/ 190 h 760"/>
                  <a:gd name="T42" fmla="*/ 315 w 458"/>
                  <a:gd name="T43" fmla="*/ 135 h 760"/>
                  <a:gd name="T44" fmla="*/ 430 w 458"/>
                  <a:gd name="T45" fmla="*/ 135 h 760"/>
                  <a:gd name="T46" fmla="*/ 458 w 458"/>
                  <a:gd name="T47" fmla="*/ 0 h 760"/>
                  <a:gd name="T48" fmla="*/ 286 w 458"/>
                  <a:gd name="T49" fmla="*/ 0 h 7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8"/>
                  <a:gd name="T76" fmla="*/ 0 h 760"/>
                  <a:gd name="T77" fmla="*/ 458 w 458"/>
                  <a:gd name="T78" fmla="*/ 760 h 7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0" name="Group 77"/>
            <p:cNvGrpSpPr>
              <a:grpSpLocks/>
            </p:cNvGrpSpPr>
            <p:nvPr/>
          </p:nvGrpSpPr>
          <p:grpSpPr bwMode="auto">
            <a:xfrm>
              <a:off x="1630" y="2359"/>
              <a:ext cx="436" cy="460"/>
              <a:chOff x="323" y="1390"/>
              <a:chExt cx="603" cy="678"/>
            </a:xfrm>
          </p:grpSpPr>
          <p:sp>
            <p:nvSpPr>
              <p:cNvPr id="657" name="Freeform 78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>
                  <a:gd name="T0" fmla="*/ 0 w 603"/>
                  <a:gd name="T1" fmla="*/ 0 h 678"/>
                  <a:gd name="T2" fmla="*/ 57 w 603"/>
                  <a:gd name="T3" fmla="*/ 163 h 678"/>
                  <a:gd name="T4" fmla="*/ 28 w 603"/>
                  <a:gd name="T5" fmla="*/ 272 h 678"/>
                  <a:gd name="T6" fmla="*/ 201 w 603"/>
                  <a:gd name="T7" fmla="*/ 516 h 678"/>
                  <a:gd name="T8" fmla="*/ 172 w 603"/>
                  <a:gd name="T9" fmla="*/ 571 h 678"/>
                  <a:gd name="T10" fmla="*/ 258 w 603"/>
                  <a:gd name="T11" fmla="*/ 678 h 678"/>
                  <a:gd name="T12" fmla="*/ 316 w 603"/>
                  <a:gd name="T13" fmla="*/ 678 h 678"/>
                  <a:gd name="T14" fmla="*/ 316 w 603"/>
                  <a:gd name="T15" fmla="*/ 624 h 678"/>
                  <a:gd name="T16" fmla="*/ 373 w 603"/>
                  <a:gd name="T17" fmla="*/ 597 h 678"/>
                  <a:gd name="T18" fmla="*/ 431 w 603"/>
                  <a:gd name="T19" fmla="*/ 597 h 678"/>
                  <a:gd name="T20" fmla="*/ 459 w 603"/>
                  <a:gd name="T21" fmla="*/ 516 h 678"/>
                  <a:gd name="T22" fmla="*/ 603 w 603"/>
                  <a:gd name="T23" fmla="*/ 516 h 678"/>
                  <a:gd name="T24" fmla="*/ 603 w 603"/>
                  <a:gd name="T25" fmla="*/ 326 h 678"/>
                  <a:gd name="T26" fmla="*/ 517 w 603"/>
                  <a:gd name="T27" fmla="*/ 326 h 678"/>
                  <a:gd name="T28" fmla="*/ 517 w 603"/>
                  <a:gd name="T29" fmla="*/ 135 h 678"/>
                  <a:gd name="T30" fmla="*/ 402 w 603"/>
                  <a:gd name="T31" fmla="*/ 135 h 678"/>
                  <a:gd name="T32" fmla="*/ 402 w 603"/>
                  <a:gd name="T33" fmla="*/ 0 h 678"/>
                  <a:gd name="T34" fmla="*/ 0 w 60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3"/>
                  <a:gd name="T55" fmla="*/ 0 h 678"/>
                  <a:gd name="T56" fmla="*/ 603 w 60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58" name="Freeform 79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>
                  <a:gd name="T0" fmla="*/ 0 w 603"/>
                  <a:gd name="T1" fmla="*/ 0 h 678"/>
                  <a:gd name="T2" fmla="*/ 57 w 603"/>
                  <a:gd name="T3" fmla="*/ 163 h 678"/>
                  <a:gd name="T4" fmla="*/ 28 w 603"/>
                  <a:gd name="T5" fmla="*/ 272 h 678"/>
                  <a:gd name="T6" fmla="*/ 201 w 603"/>
                  <a:gd name="T7" fmla="*/ 516 h 678"/>
                  <a:gd name="T8" fmla="*/ 172 w 603"/>
                  <a:gd name="T9" fmla="*/ 571 h 678"/>
                  <a:gd name="T10" fmla="*/ 258 w 603"/>
                  <a:gd name="T11" fmla="*/ 678 h 678"/>
                  <a:gd name="T12" fmla="*/ 316 w 603"/>
                  <a:gd name="T13" fmla="*/ 678 h 678"/>
                  <a:gd name="T14" fmla="*/ 316 w 603"/>
                  <a:gd name="T15" fmla="*/ 624 h 678"/>
                  <a:gd name="T16" fmla="*/ 373 w 603"/>
                  <a:gd name="T17" fmla="*/ 597 h 678"/>
                  <a:gd name="T18" fmla="*/ 431 w 603"/>
                  <a:gd name="T19" fmla="*/ 597 h 678"/>
                  <a:gd name="T20" fmla="*/ 459 w 603"/>
                  <a:gd name="T21" fmla="*/ 516 h 678"/>
                  <a:gd name="T22" fmla="*/ 603 w 603"/>
                  <a:gd name="T23" fmla="*/ 516 h 678"/>
                  <a:gd name="T24" fmla="*/ 603 w 603"/>
                  <a:gd name="T25" fmla="*/ 326 h 678"/>
                  <a:gd name="T26" fmla="*/ 517 w 603"/>
                  <a:gd name="T27" fmla="*/ 326 h 678"/>
                  <a:gd name="T28" fmla="*/ 517 w 603"/>
                  <a:gd name="T29" fmla="*/ 135 h 678"/>
                  <a:gd name="T30" fmla="*/ 402 w 603"/>
                  <a:gd name="T31" fmla="*/ 135 h 678"/>
                  <a:gd name="T32" fmla="*/ 402 w 603"/>
                  <a:gd name="T33" fmla="*/ 0 h 678"/>
                  <a:gd name="T34" fmla="*/ 0 w 60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3"/>
                  <a:gd name="T55" fmla="*/ 0 h 678"/>
                  <a:gd name="T56" fmla="*/ 603 w 60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1" name="Group 80"/>
            <p:cNvGrpSpPr>
              <a:grpSpLocks/>
            </p:cNvGrpSpPr>
            <p:nvPr/>
          </p:nvGrpSpPr>
          <p:grpSpPr bwMode="auto">
            <a:xfrm>
              <a:off x="1837" y="2709"/>
              <a:ext cx="519" cy="331"/>
              <a:chOff x="610" y="1906"/>
              <a:chExt cx="717" cy="488"/>
            </a:xfrm>
          </p:grpSpPr>
          <p:sp>
            <p:nvSpPr>
              <p:cNvPr id="655" name="Freeform 81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>
                  <a:gd name="T0" fmla="*/ 28 w 717"/>
                  <a:gd name="T1" fmla="*/ 162 h 488"/>
                  <a:gd name="T2" fmla="*/ 57 w 717"/>
                  <a:gd name="T3" fmla="*/ 325 h 488"/>
                  <a:gd name="T4" fmla="*/ 0 w 717"/>
                  <a:gd name="T5" fmla="*/ 352 h 488"/>
                  <a:gd name="T6" fmla="*/ 28 w 717"/>
                  <a:gd name="T7" fmla="*/ 434 h 488"/>
                  <a:gd name="T8" fmla="*/ 0 w 717"/>
                  <a:gd name="T9" fmla="*/ 488 h 488"/>
                  <a:gd name="T10" fmla="*/ 115 w 717"/>
                  <a:gd name="T11" fmla="*/ 461 h 488"/>
                  <a:gd name="T12" fmla="*/ 717 w 717"/>
                  <a:gd name="T13" fmla="*/ 461 h 488"/>
                  <a:gd name="T14" fmla="*/ 717 w 717"/>
                  <a:gd name="T15" fmla="*/ 108 h 488"/>
                  <a:gd name="T16" fmla="*/ 573 w 717"/>
                  <a:gd name="T17" fmla="*/ 27 h 488"/>
                  <a:gd name="T18" fmla="*/ 487 w 717"/>
                  <a:gd name="T19" fmla="*/ 0 h 488"/>
                  <a:gd name="T20" fmla="*/ 172 w 717"/>
                  <a:gd name="T21" fmla="*/ 0 h 488"/>
                  <a:gd name="T22" fmla="*/ 143 w 717"/>
                  <a:gd name="T23" fmla="*/ 80 h 488"/>
                  <a:gd name="T24" fmla="*/ 86 w 717"/>
                  <a:gd name="T25" fmla="*/ 80 h 488"/>
                  <a:gd name="T26" fmla="*/ 28 w 717"/>
                  <a:gd name="T27" fmla="*/ 108 h 488"/>
                  <a:gd name="T28" fmla="*/ 28 w 717"/>
                  <a:gd name="T29" fmla="*/ 162 h 4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7"/>
                  <a:gd name="T46" fmla="*/ 0 h 488"/>
                  <a:gd name="T47" fmla="*/ 717 w 717"/>
                  <a:gd name="T48" fmla="*/ 488 h 4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56" name="Freeform 82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>
                  <a:gd name="T0" fmla="*/ 28 w 717"/>
                  <a:gd name="T1" fmla="*/ 162 h 488"/>
                  <a:gd name="T2" fmla="*/ 57 w 717"/>
                  <a:gd name="T3" fmla="*/ 325 h 488"/>
                  <a:gd name="T4" fmla="*/ 0 w 717"/>
                  <a:gd name="T5" fmla="*/ 352 h 488"/>
                  <a:gd name="T6" fmla="*/ 28 w 717"/>
                  <a:gd name="T7" fmla="*/ 434 h 488"/>
                  <a:gd name="T8" fmla="*/ 0 w 717"/>
                  <a:gd name="T9" fmla="*/ 488 h 488"/>
                  <a:gd name="T10" fmla="*/ 115 w 717"/>
                  <a:gd name="T11" fmla="*/ 461 h 488"/>
                  <a:gd name="T12" fmla="*/ 717 w 717"/>
                  <a:gd name="T13" fmla="*/ 461 h 488"/>
                  <a:gd name="T14" fmla="*/ 717 w 717"/>
                  <a:gd name="T15" fmla="*/ 108 h 488"/>
                  <a:gd name="T16" fmla="*/ 573 w 717"/>
                  <a:gd name="T17" fmla="*/ 27 h 488"/>
                  <a:gd name="T18" fmla="*/ 487 w 717"/>
                  <a:gd name="T19" fmla="*/ 0 h 488"/>
                  <a:gd name="T20" fmla="*/ 172 w 717"/>
                  <a:gd name="T21" fmla="*/ 0 h 488"/>
                  <a:gd name="T22" fmla="*/ 143 w 717"/>
                  <a:gd name="T23" fmla="*/ 80 h 488"/>
                  <a:gd name="T24" fmla="*/ 86 w 717"/>
                  <a:gd name="T25" fmla="*/ 80 h 488"/>
                  <a:gd name="T26" fmla="*/ 28 w 717"/>
                  <a:gd name="T27" fmla="*/ 108 h 488"/>
                  <a:gd name="T28" fmla="*/ 28 w 717"/>
                  <a:gd name="T29" fmla="*/ 162 h 4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7"/>
                  <a:gd name="T46" fmla="*/ 0 h 488"/>
                  <a:gd name="T47" fmla="*/ 717 w 717"/>
                  <a:gd name="T48" fmla="*/ 488 h 4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2" name="Group 83"/>
            <p:cNvGrpSpPr>
              <a:grpSpLocks/>
            </p:cNvGrpSpPr>
            <p:nvPr/>
          </p:nvGrpSpPr>
          <p:grpSpPr bwMode="auto">
            <a:xfrm>
              <a:off x="2253" y="2599"/>
              <a:ext cx="580" cy="423"/>
              <a:chOff x="1184" y="1743"/>
              <a:chExt cx="802" cy="624"/>
            </a:xfrm>
          </p:grpSpPr>
          <p:sp>
            <p:nvSpPr>
              <p:cNvPr id="653" name="Freeform 84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>
                  <a:gd name="T0" fmla="*/ 229 w 802"/>
                  <a:gd name="T1" fmla="*/ 0 h 624"/>
                  <a:gd name="T2" fmla="*/ 0 w 802"/>
                  <a:gd name="T3" fmla="*/ 190 h 624"/>
                  <a:gd name="T4" fmla="*/ 143 w 802"/>
                  <a:gd name="T5" fmla="*/ 270 h 624"/>
                  <a:gd name="T6" fmla="*/ 143 w 802"/>
                  <a:gd name="T7" fmla="*/ 624 h 624"/>
                  <a:gd name="T8" fmla="*/ 430 w 802"/>
                  <a:gd name="T9" fmla="*/ 624 h 624"/>
                  <a:gd name="T10" fmla="*/ 545 w 802"/>
                  <a:gd name="T11" fmla="*/ 542 h 624"/>
                  <a:gd name="T12" fmla="*/ 631 w 802"/>
                  <a:gd name="T13" fmla="*/ 570 h 624"/>
                  <a:gd name="T14" fmla="*/ 688 w 802"/>
                  <a:gd name="T15" fmla="*/ 570 h 624"/>
                  <a:gd name="T16" fmla="*/ 688 w 802"/>
                  <a:gd name="T17" fmla="*/ 217 h 624"/>
                  <a:gd name="T18" fmla="*/ 773 w 802"/>
                  <a:gd name="T19" fmla="*/ 217 h 624"/>
                  <a:gd name="T20" fmla="*/ 802 w 802"/>
                  <a:gd name="T21" fmla="*/ 190 h 624"/>
                  <a:gd name="T22" fmla="*/ 717 w 802"/>
                  <a:gd name="T23" fmla="*/ 54 h 624"/>
                  <a:gd name="T24" fmla="*/ 316 w 802"/>
                  <a:gd name="T25" fmla="*/ 136 h 624"/>
                  <a:gd name="T26" fmla="*/ 258 w 802"/>
                  <a:gd name="T27" fmla="*/ 108 h 624"/>
                  <a:gd name="T28" fmla="*/ 229 w 802"/>
                  <a:gd name="T29" fmla="*/ 0 h 6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2"/>
                  <a:gd name="T46" fmla="*/ 0 h 624"/>
                  <a:gd name="T47" fmla="*/ 802 w 802"/>
                  <a:gd name="T48" fmla="*/ 624 h 6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54" name="Freeform 85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>
                  <a:gd name="T0" fmla="*/ 229 w 802"/>
                  <a:gd name="T1" fmla="*/ 0 h 624"/>
                  <a:gd name="T2" fmla="*/ 0 w 802"/>
                  <a:gd name="T3" fmla="*/ 190 h 624"/>
                  <a:gd name="T4" fmla="*/ 143 w 802"/>
                  <a:gd name="T5" fmla="*/ 270 h 624"/>
                  <a:gd name="T6" fmla="*/ 143 w 802"/>
                  <a:gd name="T7" fmla="*/ 624 h 624"/>
                  <a:gd name="T8" fmla="*/ 430 w 802"/>
                  <a:gd name="T9" fmla="*/ 624 h 624"/>
                  <a:gd name="T10" fmla="*/ 545 w 802"/>
                  <a:gd name="T11" fmla="*/ 542 h 624"/>
                  <a:gd name="T12" fmla="*/ 631 w 802"/>
                  <a:gd name="T13" fmla="*/ 570 h 624"/>
                  <a:gd name="T14" fmla="*/ 688 w 802"/>
                  <a:gd name="T15" fmla="*/ 570 h 624"/>
                  <a:gd name="T16" fmla="*/ 688 w 802"/>
                  <a:gd name="T17" fmla="*/ 217 h 624"/>
                  <a:gd name="T18" fmla="*/ 773 w 802"/>
                  <a:gd name="T19" fmla="*/ 217 h 624"/>
                  <a:gd name="T20" fmla="*/ 802 w 802"/>
                  <a:gd name="T21" fmla="*/ 190 h 624"/>
                  <a:gd name="T22" fmla="*/ 717 w 802"/>
                  <a:gd name="T23" fmla="*/ 54 h 624"/>
                  <a:gd name="T24" fmla="*/ 316 w 802"/>
                  <a:gd name="T25" fmla="*/ 136 h 624"/>
                  <a:gd name="T26" fmla="*/ 258 w 802"/>
                  <a:gd name="T27" fmla="*/ 108 h 624"/>
                  <a:gd name="T28" fmla="*/ 229 w 802"/>
                  <a:gd name="T29" fmla="*/ 0 h 6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2"/>
                  <a:gd name="T46" fmla="*/ 0 h 624"/>
                  <a:gd name="T47" fmla="*/ 802 w 802"/>
                  <a:gd name="T48" fmla="*/ 624 h 6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3" name="Group 86"/>
            <p:cNvGrpSpPr>
              <a:grpSpLocks/>
            </p:cNvGrpSpPr>
            <p:nvPr/>
          </p:nvGrpSpPr>
          <p:grpSpPr bwMode="auto">
            <a:xfrm>
              <a:off x="2710" y="2727"/>
              <a:ext cx="415" cy="331"/>
              <a:chOff x="1816" y="1932"/>
              <a:chExt cx="573" cy="489"/>
            </a:xfrm>
          </p:grpSpPr>
          <p:sp>
            <p:nvSpPr>
              <p:cNvPr id="651" name="Freeform 87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>
                  <a:gd name="T0" fmla="*/ 171 w 573"/>
                  <a:gd name="T1" fmla="*/ 0 h 489"/>
                  <a:gd name="T2" fmla="*/ 142 w 573"/>
                  <a:gd name="T3" fmla="*/ 28 h 489"/>
                  <a:gd name="T4" fmla="*/ 57 w 573"/>
                  <a:gd name="T5" fmla="*/ 28 h 489"/>
                  <a:gd name="T6" fmla="*/ 57 w 573"/>
                  <a:gd name="T7" fmla="*/ 380 h 489"/>
                  <a:gd name="T8" fmla="*/ 0 w 573"/>
                  <a:gd name="T9" fmla="*/ 380 h 489"/>
                  <a:gd name="T10" fmla="*/ 0 w 573"/>
                  <a:gd name="T11" fmla="*/ 407 h 489"/>
                  <a:gd name="T12" fmla="*/ 57 w 573"/>
                  <a:gd name="T13" fmla="*/ 461 h 489"/>
                  <a:gd name="T14" fmla="*/ 57 w 573"/>
                  <a:gd name="T15" fmla="*/ 489 h 489"/>
                  <a:gd name="T16" fmla="*/ 430 w 573"/>
                  <a:gd name="T17" fmla="*/ 489 h 489"/>
                  <a:gd name="T18" fmla="*/ 458 w 573"/>
                  <a:gd name="T19" fmla="*/ 352 h 489"/>
                  <a:gd name="T20" fmla="*/ 548 w 573"/>
                  <a:gd name="T21" fmla="*/ 273 h 489"/>
                  <a:gd name="T22" fmla="*/ 573 w 573"/>
                  <a:gd name="T23" fmla="*/ 135 h 489"/>
                  <a:gd name="T24" fmla="*/ 430 w 573"/>
                  <a:gd name="T25" fmla="*/ 54 h 489"/>
                  <a:gd name="T26" fmla="*/ 315 w 573"/>
                  <a:gd name="T27" fmla="*/ 28 h 489"/>
                  <a:gd name="T28" fmla="*/ 315 w 573"/>
                  <a:gd name="T29" fmla="*/ 108 h 489"/>
                  <a:gd name="T30" fmla="*/ 257 w 573"/>
                  <a:gd name="T31" fmla="*/ 54 h 489"/>
                  <a:gd name="T32" fmla="*/ 257 w 573"/>
                  <a:gd name="T33" fmla="*/ 0 h 489"/>
                  <a:gd name="T34" fmla="*/ 171 w 573"/>
                  <a:gd name="T35" fmla="*/ 0 h 4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3"/>
                  <a:gd name="T55" fmla="*/ 0 h 489"/>
                  <a:gd name="T56" fmla="*/ 573 w 573"/>
                  <a:gd name="T57" fmla="*/ 489 h 4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52" name="Freeform 88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>
                  <a:gd name="T0" fmla="*/ 171 w 573"/>
                  <a:gd name="T1" fmla="*/ 0 h 489"/>
                  <a:gd name="T2" fmla="*/ 142 w 573"/>
                  <a:gd name="T3" fmla="*/ 28 h 489"/>
                  <a:gd name="T4" fmla="*/ 57 w 573"/>
                  <a:gd name="T5" fmla="*/ 28 h 489"/>
                  <a:gd name="T6" fmla="*/ 57 w 573"/>
                  <a:gd name="T7" fmla="*/ 380 h 489"/>
                  <a:gd name="T8" fmla="*/ 0 w 573"/>
                  <a:gd name="T9" fmla="*/ 380 h 489"/>
                  <a:gd name="T10" fmla="*/ 0 w 573"/>
                  <a:gd name="T11" fmla="*/ 407 h 489"/>
                  <a:gd name="T12" fmla="*/ 57 w 573"/>
                  <a:gd name="T13" fmla="*/ 461 h 489"/>
                  <a:gd name="T14" fmla="*/ 57 w 573"/>
                  <a:gd name="T15" fmla="*/ 489 h 489"/>
                  <a:gd name="T16" fmla="*/ 430 w 573"/>
                  <a:gd name="T17" fmla="*/ 489 h 489"/>
                  <a:gd name="T18" fmla="*/ 458 w 573"/>
                  <a:gd name="T19" fmla="*/ 352 h 489"/>
                  <a:gd name="T20" fmla="*/ 548 w 573"/>
                  <a:gd name="T21" fmla="*/ 273 h 489"/>
                  <a:gd name="T22" fmla="*/ 573 w 573"/>
                  <a:gd name="T23" fmla="*/ 135 h 489"/>
                  <a:gd name="T24" fmla="*/ 430 w 573"/>
                  <a:gd name="T25" fmla="*/ 54 h 489"/>
                  <a:gd name="T26" fmla="*/ 315 w 573"/>
                  <a:gd name="T27" fmla="*/ 28 h 489"/>
                  <a:gd name="T28" fmla="*/ 315 w 573"/>
                  <a:gd name="T29" fmla="*/ 108 h 489"/>
                  <a:gd name="T30" fmla="*/ 257 w 573"/>
                  <a:gd name="T31" fmla="*/ 54 h 489"/>
                  <a:gd name="T32" fmla="*/ 257 w 573"/>
                  <a:gd name="T33" fmla="*/ 0 h 489"/>
                  <a:gd name="T34" fmla="*/ 171 w 573"/>
                  <a:gd name="T35" fmla="*/ 0 h 4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3"/>
                  <a:gd name="T55" fmla="*/ 0 h 489"/>
                  <a:gd name="T56" fmla="*/ 573 w 573"/>
                  <a:gd name="T57" fmla="*/ 489 h 4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4" name="Group 89"/>
            <p:cNvGrpSpPr>
              <a:grpSpLocks/>
            </p:cNvGrpSpPr>
            <p:nvPr/>
          </p:nvGrpSpPr>
          <p:grpSpPr bwMode="auto">
            <a:xfrm>
              <a:off x="1754" y="3022"/>
              <a:ext cx="520" cy="349"/>
              <a:chOff x="495" y="2367"/>
              <a:chExt cx="718" cy="515"/>
            </a:xfrm>
          </p:grpSpPr>
          <p:sp>
            <p:nvSpPr>
              <p:cNvPr id="649" name="Freeform 90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>
                  <a:gd name="T0" fmla="*/ 115 w 718"/>
                  <a:gd name="T1" fmla="*/ 27 h 515"/>
                  <a:gd name="T2" fmla="*/ 173 w 718"/>
                  <a:gd name="T3" fmla="*/ 82 h 515"/>
                  <a:gd name="T4" fmla="*/ 0 w 718"/>
                  <a:gd name="T5" fmla="*/ 325 h 515"/>
                  <a:gd name="T6" fmla="*/ 0 w 718"/>
                  <a:gd name="T7" fmla="*/ 515 h 515"/>
                  <a:gd name="T8" fmla="*/ 230 w 718"/>
                  <a:gd name="T9" fmla="*/ 515 h 515"/>
                  <a:gd name="T10" fmla="*/ 230 w 718"/>
                  <a:gd name="T11" fmla="*/ 407 h 515"/>
                  <a:gd name="T12" fmla="*/ 316 w 718"/>
                  <a:gd name="T13" fmla="*/ 407 h 515"/>
                  <a:gd name="T14" fmla="*/ 316 w 718"/>
                  <a:gd name="T15" fmla="*/ 515 h 515"/>
                  <a:gd name="T16" fmla="*/ 574 w 718"/>
                  <a:gd name="T17" fmla="*/ 515 h 515"/>
                  <a:gd name="T18" fmla="*/ 574 w 718"/>
                  <a:gd name="T19" fmla="*/ 325 h 515"/>
                  <a:gd name="T20" fmla="*/ 718 w 718"/>
                  <a:gd name="T21" fmla="*/ 325 h 515"/>
                  <a:gd name="T22" fmla="*/ 718 w 718"/>
                  <a:gd name="T23" fmla="*/ 0 h 515"/>
                  <a:gd name="T24" fmla="*/ 230 w 718"/>
                  <a:gd name="T25" fmla="*/ 0 h 515"/>
                  <a:gd name="T26" fmla="*/ 115 w 718"/>
                  <a:gd name="T27" fmla="*/ 27 h 5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8"/>
                  <a:gd name="T43" fmla="*/ 0 h 515"/>
                  <a:gd name="T44" fmla="*/ 718 w 718"/>
                  <a:gd name="T45" fmla="*/ 515 h 5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50" name="Freeform 91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>
                  <a:gd name="T0" fmla="*/ 115 w 718"/>
                  <a:gd name="T1" fmla="*/ 27 h 515"/>
                  <a:gd name="T2" fmla="*/ 173 w 718"/>
                  <a:gd name="T3" fmla="*/ 82 h 515"/>
                  <a:gd name="T4" fmla="*/ 0 w 718"/>
                  <a:gd name="T5" fmla="*/ 325 h 515"/>
                  <a:gd name="T6" fmla="*/ 0 w 718"/>
                  <a:gd name="T7" fmla="*/ 515 h 515"/>
                  <a:gd name="T8" fmla="*/ 230 w 718"/>
                  <a:gd name="T9" fmla="*/ 515 h 515"/>
                  <a:gd name="T10" fmla="*/ 230 w 718"/>
                  <a:gd name="T11" fmla="*/ 407 h 515"/>
                  <a:gd name="T12" fmla="*/ 316 w 718"/>
                  <a:gd name="T13" fmla="*/ 407 h 515"/>
                  <a:gd name="T14" fmla="*/ 316 w 718"/>
                  <a:gd name="T15" fmla="*/ 515 h 515"/>
                  <a:gd name="T16" fmla="*/ 574 w 718"/>
                  <a:gd name="T17" fmla="*/ 515 h 515"/>
                  <a:gd name="T18" fmla="*/ 574 w 718"/>
                  <a:gd name="T19" fmla="*/ 325 h 515"/>
                  <a:gd name="T20" fmla="*/ 718 w 718"/>
                  <a:gd name="T21" fmla="*/ 325 h 515"/>
                  <a:gd name="T22" fmla="*/ 718 w 718"/>
                  <a:gd name="T23" fmla="*/ 0 h 515"/>
                  <a:gd name="T24" fmla="*/ 230 w 718"/>
                  <a:gd name="T25" fmla="*/ 0 h 515"/>
                  <a:gd name="T26" fmla="*/ 115 w 718"/>
                  <a:gd name="T27" fmla="*/ 27 h 5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8"/>
                  <a:gd name="T43" fmla="*/ 0 h 515"/>
                  <a:gd name="T44" fmla="*/ 718 w 718"/>
                  <a:gd name="T45" fmla="*/ 515 h 5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5" name="Group 92"/>
            <p:cNvGrpSpPr>
              <a:grpSpLocks/>
            </p:cNvGrpSpPr>
            <p:nvPr/>
          </p:nvGrpSpPr>
          <p:grpSpPr bwMode="auto">
            <a:xfrm>
              <a:off x="2169" y="3022"/>
              <a:ext cx="353" cy="331"/>
              <a:chOff x="1068" y="2367"/>
              <a:chExt cx="488" cy="488"/>
            </a:xfrm>
          </p:grpSpPr>
          <p:sp>
            <p:nvSpPr>
              <p:cNvPr id="647" name="Freeform 93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>
                  <a:gd name="T0" fmla="*/ 144 w 488"/>
                  <a:gd name="T1" fmla="*/ 0 h 488"/>
                  <a:gd name="T2" fmla="*/ 144 w 488"/>
                  <a:gd name="T3" fmla="*/ 325 h 488"/>
                  <a:gd name="T4" fmla="*/ 0 w 488"/>
                  <a:gd name="T5" fmla="*/ 325 h 488"/>
                  <a:gd name="T6" fmla="*/ 0 w 488"/>
                  <a:gd name="T7" fmla="*/ 488 h 488"/>
                  <a:gd name="T8" fmla="*/ 344 w 488"/>
                  <a:gd name="T9" fmla="*/ 488 h 488"/>
                  <a:gd name="T10" fmla="*/ 344 w 488"/>
                  <a:gd name="T11" fmla="*/ 434 h 488"/>
                  <a:gd name="T12" fmla="*/ 459 w 488"/>
                  <a:gd name="T13" fmla="*/ 434 h 488"/>
                  <a:gd name="T14" fmla="*/ 488 w 488"/>
                  <a:gd name="T15" fmla="*/ 352 h 488"/>
                  <a:gd name="T16" fmla="*/ 488 w 488"/>
                  <a:gd name="T17" fmla="*/ 0 h 488"/>
                  <a:gd name="T18" fmla="*/ 144 w 488"/>
                  <a:gd name="T19" fmla="*/ 0 h 4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8"/>
                  <a:gd name="T31" fmla="*/ 0 h 488"/>
                  <a:gd name="T32" fmla="*/ 488 w 488"/>
                  <a:gd name="T33" fmla="*/ 488 h 4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48" name="Freeform 94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>
                  <a:gd name="T0" fmla="*/ 144 w 488"/>
                  <a:gd name="T1" fmla="*/ 0 h 488"/>
                  <a:gd name="T2" fmla="*/ 144 w 488"/>
                  <a:gd name="T3" fmla="*/ 325 h 488"/>
                  <a:gd name="T4" fmla="*/ 0 w 488"/>
                  <a:gd name="T5" fmla="*/ 325 h 488"/>
                  <a:gd name="T6" fmla="*/ 0 w 488"/>
                  <a:gd name="T7" fmla="*/ 488 h 488"/>
                  <a:gd name="T8" fmla="*/ 344 w 488"/>
                  <a:gd name="T9" fmla="*/ 488 h 488"/>
                  <a:gd name="T10" fmla="*/ 344 w 488"/>
                  <a:gd name="T11" fmla="*/ 434 h 488"/>
                  <a:gd name="T12" fmla="*/ 459 w 488"/>
                  <a:gd name="T13" fmla="*/ 434 h 488"/>
                  <a:gd name="T14" fmla="*/ 488 w 488"/>
                  <a:gd name="T15" fmla="*/ 352 h 488"/>
                  <a:gd name="T16" fmla="*/ 488 w 488"/>
                  <a:gd name="T17" fmla="*/ 0 h 488"/>
                  <a:gd name="T18" fmla="*/ 144 w 488"/>
                  <a:gd name="T19" fmla="*/ 0 h 4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8"/>
                  <a:gd name="T31" fmla="*/ 0 h 488"/>
                  <a:gd name="T32" fmla="*/ 488 w 488"/>
                  <a:gd name="T33" fmla="*/ 488 h 4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6" name="Group 95"/>
            <p:cNvGrpSpPr>
              <a:grpSpLocks/>
            </p:cNvGrpSpPr>
            <p:nvPr/>
          </p:nvGrpSpPr>
          <p:grpSpPr bwMode="auto">
            <a:xfrm>
              <a:off x="2503" y="2966"/>
              <a:ext cx="311" cy="350"/>
              <a:chOff x="1529" y="2285"/>
              <a:chExt cx="430" cy="516"/>
            </a:xfrm>
          </p:grpSpPr>
          <p:sp>
            <p:nvSpPr>
              <p:cNvPr id="645" name="Freeform 96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>
                  <a:gd name="T0" fmla="*/ 28 w 430"/>
                  <a:gd name="T1" fmla="*/ 82 h 516"/>
                  <a:gd name="T2" fmla="*/ 28 w 430"/>
                  <a:gd name="T3" fmla="*/ 434 h 516"/>
                  <a:gd name="T4" fmla="*/ 0 w 430"/>
                  <a:gd name="T5" fmla="*/ 516 h 516"/>
                  <a:gd name="T6" fmla="*/ 143 w 430"/>
                  <a:gd name="T7" fmla="*/ 516 h 516"/>
                  <a:gd name="T8" fmla="*/ 172 w 430"/>
                  <a:gd name="T9" fmla="*/ 461 h 516"/>
                  <a:gd name="T10" fmla="*/ 345 w 430"/>
                  <a:gd name="T11" fmla="*/ 461 h 516"/>
                  <a:gd name="T12" fmla="*/ 345 w 430"/>
                  <a:gd name="T13" fmla="*/ 407 h 516"/>
                  <a:gd name="T14" fmla="*/ 402 w 430"/>
                  <a:gd name="T15" fmla="*/ 407 h 516"/>
                  <a:gd name="T16" fmla="*/ 402 w 430"/>
                  <a:gd name="T17" fmla="*/ 354 h 516"/>
                  <a:gd name="T18" fmla="*/ 430 w 430"/>
                  <a:gd name="T19" fmla="*/ 299 h 516"/>
                  <a:gd name="T20" fmla="*/ 430 w 430"/>
                  <a:gd name="T21" fmla="*/ 218 h 516"/>
                  <a:gd name="T22" fmla="*/ 402 w 430"/>
                  <a:gd name="T23" fmla="*/ 164 h 516"/>
                  <a:gd name="T24" fmla="*/ 402 w 430"/>
                  <a:gd name="T25" fmla="*/ 136 h 516"/>
                  <a:gd name="T26" fmla="*/ 345 w 430"/>
                  <a:gd name="T27" fmla="*/ 136 h 516"/>
                  <a:gd name="T28" fmla="*/ 345 w 430"/>
                  <a:gd name="T29" fmla="*/ 109 h 516"/>
                  <a:gd name="T30" fmla="*/ 287 w 430"/>
                  <a:gd name="T31" fmla="*/ 55 h 516"/>
                  <a:gd name="T32" fmla="*/ 287 w 430"/>
                  <a:gd name="T33" fmla="*/ 28 h 516"/>
                  <a:gd name="T34" fmla="*/ 201 w 430"/>
                  <a:gd name="T35" fmla="*/ 0 h 516"/>
                  <a:gd name="T36" fmla="*/ 86 w 430"/>
                  <a:gd name="T37" fmla="*/ 82 h 516"/>
                  <a:gd name="T38" fmla="*/ 28 w 430"/>
                  <a:gd name="T39" fmla="*/ 82 h 5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0"/>
                  <a:gd name="T61" fmla="*/ 0 h 516"/>
                  <a:gd name="T62" fmla="*/ 430 w 430"/>
                  <a:gd name="T63" fmla="*/ 516 h 5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46" name="Freeform 97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>
                  <a:gd name="T0" fmla="*/ 28 w 430"/>
                  <a:gd name="T1" fmla="*/ 82 h 516"/>
                  <a:gd name="T2" fmla="*/ 28 w 430"/>
                  <a:gd name="T3" fmla="*/ 434 h 516"/>
                  <a:gd name="T4" fmla="*/ 0 w 430"/>
                  <a:gd name="T5" fmla="*/ 516 h 516"/>
                  <a:gd name="T6" fmla="*/ 143 w 430"/>
                  <a:gd name="T7" fmla="*/ 516 h 516"/>
                  <a:gd name="T8" fmla="*/ 172 w 430"/>
                  <a:gd name="T9" fmla="*/ 461 h 516"/>
                  <a:gd name="T10" fmla="*/ 345 w 430"/>
                  <a:gd name="T11" fmla="*/ 461 h 516"/>
                  <a:gd name="T12" fmla="*/ 345 w 430"/>
                  <a:gd name="T13" fmla="*/ 407 h 516"/>
                  <a:gd name="T14" fmla="*/ 402 w 430"/>
                  <a:gd name="T15" fmla="*/ 407 h 516"/>
                  <a:gd name="T16" fmla="*/ 402 w 430"/>
                  <a:gd name="T17" fmla="*/ 354 h 516"/>
                  <a:gd name="T18" fmla="*/ 430 w 430"/>
                  <a:gd name="T19" fmla="*/ 299 h 516"/>
                  <a:gd name="T20" fmla="*/ 430 w 430"/>
                  <a:gd name="T21" fmla="*/ 218 h 516"/>
                  <a:gd name="T22" fmla="*/ 402 w 430"/>
                  <a:gd name="T23" fmla="*/ 164 h 516"/>
                  <a:gd name="T24" fmla="*/ 402 w 430"/>
                  <a:gd name="T25" fmla="*/ 136 h 516"/>
                  <a:gd name="T26" fmla="*/ 345 w 430"/>
                  <a:gd name="T27" fmla="*/ 136 h 516"/>
                  <a:gd name="T28" fmla="*/ 345 w 430"/>
                  <a:gd name="T29" fmla="*/ 109 h 516"/>
                  <a:gd name="T30" fmla="*/ 287 w 430"/>
                  <a:gd name="T31" fmla="*/ 55 h 516"/>
                  <a:gd name="T32" fmla="*/ 287 w 430"/>
                  <a:gd name="T33" fmla="*/ 28 h 516"/>
                  <a:gd name="T34" fmla="*/ 201 w 430"/>
                  <a:gd name="T35" fmla="*/ 0 h 516"/>
                  <a:gd name="T36" fmla="*/ 86 w 430"/>
                  <a:gd name="T37" fmla="*/ 82 h 516"/>
                  <a:gd name="T38" fmla="*/ 28 w 430"/>
                  <a:gd name="T39" fmla="*/ 82 h 5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0"/>
                  <a:gd name="T61" fmla="*/ 0 h 516"/>
                  <a:gd name="T62" fmla="*/ 430 w 430"/>
                  <a:gd name="T63" fmla="*/ 516 h 5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7" name="Group 98"/>
            <p:cNvGrpSpPr>
              <a:grpSpLocks/>
            </p:cNvGrpSpPr>
            <p:nvPr/>
          </p:nvGrpSpPr>
          <p:grpSpPr bwMode="auto">
            <a:xfrm>
              <a:off x="2607" y="3058"/>
              <a:ext cx="559" cy="388"/>
              <a:chOff x="1673" y="2421"/>
              <a:chExt cx="772" cy="571"/>
            </a:xfrm>
          </p:grpSpPr>
          <p:sp>
            <p:nvSpPr>
              <p:cNvPr id="643" name="Freeform 99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>
                  <a:gd name="T0" fmla="*/ 258 w 772"/>
                  <a:gd name="T1" fmla="*/ 0 h 571"/>
                  <a:gd name="T2" fmla="*/ 258 w 772"/>
                  <a:gd name="T3" fmla="*/ 27 h 571"/>
                  <a:gd name="T4" fmla="*/ 285 w 772"/>
                  <a:gd name="T5" fmla="*/ 81 h 571"/>
                  <a:gd name="T6" fmla="*/ 285 w 772"/>
                  <a:gd name="T7" fmla="*/ 163 h 571"/>
                  <a:gd name="T8" fmla="*/ 258 w 772"/>
                  <a:gd name="T9" fmla="*/ 217 h 571"/>
                  <a:gd name="T10" fmla="*/ 258 w 772"/>
                  <a:gd name="T11" fmla="*/ 270 h 571"/>
                  <a:gd name="T12" fmla="*/ 200 w 772"/>
                  <a:gd name="T13" fmla="*/ 270 h 571"/>
                  <a:gd name="T14" fmla="*/ 200 w 772"/>
                  <a:gd name="T15" fmla="*/ 325 h 571"/>
                  <a:gd name="T16" fmla="*/ 28 w 772"/>
                  <a:gd name="T17" fmla="*/ 325 h 571"/>
                  <a:gd name="T18" fmla="*/ 0 w 772"/>
                  <a:gd name="T19" fmla="*/ 379 h 571"/>
                  <a:gd name="T20" fmla="*/ 229 w 772"/>
                  <a:gd name="T21" fmla="*/ 379 h 571"/>
                  <a:gd name="T22" fmla="*/ 229 w 772"/>
                  <a:gd name="T23" fmla="*/ 434 h 571"/>
                  <a:gd name="T24" fmla="*/ 285 w 772"/>
                  <a:gd name="T25" fmla="*/ 434 h 571"/>
                  <a:gd name="T26" fmla="*/ 285 w 772"/>
                  <a:gd name="T27" fmla="*/ 515 h 571"/>
                  <a:gd name="T28" fmla="*/ 312 w 772"/>
                  <a:gd name="T29" fmla="*/ 571 h 571"/>
                  <a:gd name="T30" fmla="*/ 400 w 772"/>
                  <a:gd name="T31" fmla="*/ 461 h 571"/>
                  <a:gd name="T32" fmla="*/ 457 w 772"/>
                  <a:gd name="T33" fmla="*/ 488 h 571"/>
                  <a:gd name="T34" fmla="*/ 486 w 772"/>
                  <a:gd name="T35" fmla="*/ 434 h 571"/>
                  <a:gd name="T36" fmla="*/ 572 w 772"/>
                  <a:gd name="T37" fmla="*/ 434 h 571"/>
                  <a:gd name="T38" fmla="*/ 629 w 772"/>
                  <a:gd name="T39" fmla="*/ 461 h 571"/>
                  <a:gd name="T40" fmla="*/ 772 w 772"/>
                  <a:gd name="T41" fmla="*/ 461 h 571"/>
                  <a:gd name="T42" fmla="*/ 687 w 772"/>
                  <a:gd name="T43" fmla="*/ 352 h 571"/>
                  <a:gd name="T44" fmla="*/ 687 w 772"/>
                  <a:gd name="T45" fmla="*/ 163 h 571"/>
                  <a:gd name="T46" fmla="*/ 658 w 772"/>
                  <a:gd name="T47" fmla="*/ 54 h 571"/>
                  <a:gd name="T48" fmla="*/ 572 w 772"/>
                  <a:gd name="T49" fmla="*/ 0 h 571"/>
                  <a:gd name="T50" fmla="*/ 258 w 772"/>
                  <a:gd name="T51" fmla="*/ 0 h 5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2"/>
                  <a:gd name="T79" fmla="*/ 0 h 571"/>
                  <a:gd name="T80" fmla="*/ 772 w 772"/>
                  <a:gd name="T81" fmla="*/ 571 h 5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44" name="Freeform 100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>
                  <a:gd name="T0" fmla="*/ 258 w 772"/>
                  <a:gd name="T1" fmla="*/ 0 h 571"/>
                  <a:gd name="T2" fmla="*/ 258 w 772"/>
                  <a:gd name="T3" fmla="*/ 27 h 571"/>
                  <a:gd name="T4" fmla="*/ 285 w 772"/>
                  <a:gd name="T5" fmla="*/ 81 h 571"/>
                  <a:gd name="T6" fmla="*/ 285 w 772"/>
                  <a:gd name="T7" fmla="*/ 163 h 571"/>
                  <a:gd name="T8" fmla="*/ 258 w 772"/>
                  <a:gd name="T9" fmla="*/ 217 h 571"/>
                  <a:gd name="T10" fmla="*/ 258 w 772"/>
                  <a:gd name="T11" fmla="*/ 270 h 571"/>
                  <a:gd name="T12" fmla="*/ 200 w 772"/>
                  <a:gd name="T13" fmla="*/ 270 h 571"/>
                  <a:gd name="T14" fmla="*/ 200 w 772"/>
                  <a:gd name="T15" fmla="*/ 325 h 571"/>
                  <a:gd name="T16" fmla="*/ 28 w 772"/>
                  <a:gd name="T17" fmla="*/ 325 h 571"/>
                  <a:gd name="T18" fmla="*/ 0 w 772"/>
                  <a:gd name="T19" fmla="*/ 379 h 571"/>
                  <a:gd name="T20" fmla="*/ 229 w 772"/>
                  <a:gd name="T21" fmla="*/ 379 h 571"/>
                  <a:gd name="T22" fmla="*/ 229 w 772"/>
                  <a:gd name="T23" fmla="*/ 434 h 571"/>
                  <a:gd name="T24" fmla="*/ 285 w 772"/>
                  <a:gd name="T25" fmla="*/ 434 h 571"/>
                  <a:gd name="T26" fmla="*/ 285 w 772"/>
                  <a:gd name="T27" fmla="*/ 515 h 571"/>
                  <a:gd name="T28" fmla="*/ 312 w 772"/>
                  <a:gd name="T29" fmla="*/ 571 h 571"/>
                  <a:gd name="T30" fmla="*/ 400 w 772"/>
                  <a:gd name="T31" fmla="*/ 461 h 571"/>
                  <a:gd name="T32" fmla="*/ 457 w 772"/>
                  <a:gd name="T33" fmla="*/ 488 h 571"/>
                  <a:gd name="T34" fmla="*/ 486 w 772"/>
                  <a:gd name="T35" fmla="*/ 434 h 571"/>
                  <a:gd name="T36" fmla="*/ 572 w 772"/>
                  <a:gd name="T37" fmla="*/ 434 h 571"/>
                  <a:gd name="T38" fmla="*/ 629 w 772"/>
                  <a:gd name="T39" fmla="*/ 461 h 571"/>
                  <a:gd name="T40" fmla="*/ 772 w 772"/>
                  <a:gd name="T41" fmla="*/ 461 h 571"/>
                  <a:gd name="T42" fmla="*/ 687 w 772"/>
                  <a:gd name="T43" fmla="*/ 352 h 571"/>
                  <a:gd name="T44" fmla="*/ 687 w 772"/>
                  <a:gd name="T45" fmla="*/ 163 h 571"/>
                  <a:gd name="T46" fmla="*/ 658 w 772"/>
                  <a:gd name="T47" fmla="*/ 54 h 571"/>
                  <a:gd name="T48" fmla="*/ 572 w 772"/>
                  <a:gd name="T49" fmla="*/ 0 h 571"/>
                  <a:gd name="T50" fmla="*/ 258 w 772"/>
                  <a:gd name="T51" fmla="*/ 0 h 5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2"/>
                  <a:gd name="T79" fmla="*/ 0 h 571"/>
                  <a:gd name="T80" fmla="*/ 772 w 772"/>
                  <a:gd name="T81" fmla="*/ 571 h 5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8" name="Group 101"/>
            <p:cNvGrpSpPr>
              <a:grpSpLocks/>
            </p:cNvGrpSpPr>
            <p:nvPr/>
          </p:nvGrpSpPr>
          <p:grpSpPr bwMode="auto">
            <a:xfrm>
              <a:off x="3022" y="2929"/>
              <a:ext cx="378" cy="368"/>
              <a:chOff x="2246" y="2230"/>
              <a:chExt cx="523" cy="543"/>
            </a:xfrm>
          </p:grpSpPr>
          <p:sp>
            <p:nvSpPr>
              <p:cNvPr id="641" name="Freeform 102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>
                  <a:gd name="T0" fmla="*/ 88 w 523"/>
                  <a:gd name="T1" fmla="*/ 2 h 543"/>
                  <a:gd name="T2" fmla="*/ 29 w 523"/>
                  <a:gd name="T3" fmla="*/ 53 h 543"/>
                  <a:gd name="T4" fmla="*/ 0 w 523"/>
                  <a:gd name="T5" fmla="*/ 188 h 543"/>
                  <a:gd name="T6" fmla="*/ 86 w 523"/>
                  <a:gd name="T7" fmla="*/ 248 h 543"/>
                  <a:gd name="T8" fmla="*/ 112 w 523"/>
                  <a:gd name="T9" fmla="*/ 360 h 543"/>
                  <a:gd name="T10" fmla="*/ 114 w 523"/>
                  <a:gd name="T11" fmla="*/ 542 h 543"/>
                  <a:gd name="T12" fmla="*/ 379 w 523"/>
                  <a:gd name="T13" fmla="*/ 543 h 543"/>
                  <a:gd name="T14" fmla="*/ 437 w 523"/>
                  <a:gd name="T15" fmla="*/ 515 h 543"/>
                  <a:gd name="T16" fmla="*/ 523 w 523"/>
                  <a:gd name="T17" fmla="*/ 381 h 543"/>
                  <a:gd name="T18" fmla="*/ 466 w 523"/>
                  <a:gd name="T19" fmla="*/ 272 h 543"/>
                  <a:gd name="T20" fmla="*/ 264 w 523"/>
                  <a:gd name="T21" fmla="*/ 272 h 543"/>
                  <a:gd name="T22" fmla="*/ 322 w 523"/>
                  <a:gd name="T23" fmla="*/ 190 h 543"/>
                  <a:gd name="T24" fmla="*/ 322 w 523"/>
                  <a:gd name="T25" fmla="*/ 109 h 543"/>
                  <a:gd name="T26" fmla="*/ 236 w 523"/>
                  <a:gd name="T27" fmla="*/ 109 h 543"/>
                  <a:gd name="T28" fmla="*/ 293 w 523"/>
                  <a:gd name="T29" fmla="*/ 136 h 543"/>
                  <a:gd name="T30" fmla="*/ 293 w 523"/>
                  <a:gd name="T31" fmla="*/ 190 h 543"/>
                  <a:gd name="T32" fmla="*/ 207 w 523"/>
                  <a:gd name="T33" fmla="*/ 163 h 543"/>
                  <a:gd name="T34" fmla="*/ 149 w 523"/>
                  <a:gd name="T35" fmla="*/ 27 h 543"/>
                  <a:gd name="T36" fmla="*/ 92 w 523"/>
                  <a:gd name="T37" fmla="*/ 0 h 543"/>
                  <a:gd name="T38" fmla="*/ 88 w 523"/>
                  <a:gd name="T39" fmla="*/ 2 h 5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23"/>
                  <a:gd name="T61" fmla="*/ 0 h 543"/>
                  <a:gd name="T62" fmla="*/ 523 w 523"/>
                  <a:gd name="T63" fmla="*/ 543 h 5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42" name="Freeform 103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>
                  <a:gd name="T0" fmla="*/ 88 w 523"/>
                  <a:gd name="T1" fmla="*/ 2 h 543"/>
                  <a:gd name="T2" fmla="*/ 29 w 523"/>
                  <a:gd name="T3" fmla="*/ 53 h 543"/>
                  <a:gd name="T4" fmla="*/ 0 w 523"/>
                  <a:gd name="T5" fmla="*/ 188 h 543"/>
                  <a:gd name="T6" fmla="*/ 86 w 523"/>
                  <a:gd name="T7" fmla="*/ 248 h 543"/>
                  <a:gd name="T8" fmla="*/ 112 w 523"/>
                  <a:gd name="T9" fmla="*/ 360 h 543"/>
                  <a:gd name="T10" fmla="*/ 114 w 523"/>
                  <a:gd name="T11" fmla="*/ 542 h 543"/>
                  <a:gd name="T12" fmla="*/ 379 w 523"/>
                  <a:gd name="T13" fmla="*/ 543 h 543"/>
                  <a:gd name="T14" fmla="*/ 437 w 523"/>
                  <a:gd name="T15" fmla="*/ 515 h 543"/>
                  <a:gd name="T16" fmla="*/ 523 w 523"/>
                  <a:gd name="T17" fmla="*/ 381 h 543"/>
                  <a:gd name="T18" fmla="*/ 466 w 523"/>
                  <a:gd name="T19" fmla="*/ 272 h 543"/>
                  <a:gd name="T20" fmla="*/ 264 w 523"/>
                  <a:gd name="T21" fmla="*/ 272 h 543"/>
                  <a:gd name="T22" fmla="*/ 322 w 523"/>
                  <a:gd name="T23" fmla="*/ 190 h 543"/>
                  <a:gd name="T24" fmla="*/ 322 w 523"/>
                  <a:gd name="T25" fmla="*/ 109 h 543"/>
                  <a:gd name="T26" fmla="*/ 236 w 523"/>
                  <a:gd name="T27" fmla="*/ 109 h 543"/>
                  <a:gd name="T28" fmla="*/ 293 w 523"/>
                  <a:gd name="T29" fmla="*/ 136 h 543"/>
                  <a:gd name="T30" fmla="*/ 293 w 523"/>
                  <a:gd name="T31" fmla="*/ 190 h 543"/>
                  <a:gd name="T32" fmla="*/ 207 w 523"/>
                  <a:gd name="T33" fmla="*/ 163 h 543"/>
                  <a:gd name="T34" fmla="*/ 149 w 523"/>
                  <a:gd name="T35" fmla="*/ 27 h 543"/>
                  <a:gd name="T36" fmla="*/ 92 w 523"/>
                  <a:gd name="T37" fmla="*/ 0 h 5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3"/>
                  <a:gd name="T58" fmla="*/ 0 h 543"/>
                  <a:gd name="T59" fmla="*/ 523 w 523"/>
                  <a:gd name="T60" fmla="*/ 543 h 5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69" name="Group 104"/>
            <p:cNvGrpSpPr>
              <a:grpSpLocks/>
            </p:cNvGrpSpPr>
            <p:nvPr/>
          </p:nvGrpSpPr>
          <p:grpSpPr bwMode="auto">
            <a:xfrm>
              <a:off x="3395" y="2930"/>
              <a:ext cx="331" cy="258"/>
              <a:chOff x="2762" y="2231"/>
              <a:chExt cx="458" cy="381"/>
            </a:xfrm>
          </p:grpSpPr>
          <p:sp>
            <p:nvSpPr>
              <p:cNvPr id="639" name="Freeform 105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>
                  <a:gd name="T0" fmla="*/ 114 w 458"/>
                  <a:gd name="T1" fmla="*/ 0 h 381"/>
                  <a:gd name="T2" fmla="*/ 56 w 458"/>
                  <a:gd name="T3" fmla="*/ 218 h 381"/>
                  <a:gd name="T4" fmla="*/ 0 w 458"/>
                  <a:gd name="T5" fmla="*/ 327 h 381"/>
                  <a:gd name="T6" fmla="*/ 0 w 458"/>
                  <a:gd name="T7" fmla="*/ 381 h 381"/>
                  <a:gd name="T8" fmla="*/ 56 w 458"/>
                  <a:gd name="T9" fmla="*/ 327 h 381"/>
                  <a:gd name="T10" fmla="*/ 458 w 458"/>
                  <a:gd name="T11" fmla="*/ 327 h 381"/>
                  <a:gd name="T12" fmla="*/ 430 w 458"/>
                  <a:gd name="T13" fmla="*/ 136 h 381"/>
                  <a:gd name="T14" fmla="*/ 458 w 458"/>
                  <a:gd name="T15" fmla="*/ 0 h 381"/>
                  <a:gd name="T16" fmla="*/ 114 w 458"/>
                  <a:gd name="T17" fmla="*/ 0 h 3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8"/>
                  <a:gd name="T28" fmla="*/ 0 h 381"/>
                  <a:gd name="T29" fmla="*/ 458 w 458"/>
                  <a:gd name="T30" fmla="*/ 381 h 3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40" name="Freeform 106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>
                  <a:gd name="T0" fmla="*/ 114 w 458"/>
                  <a:gd name="T1" fmla="*/ 0 h 381"/>
                  <a:gd name="T2" fmla="*/ 56 w 458"/>
                  <a:gd name="T3" fmla="*/ 218 h 381"/>
                  <a:gd name="T4" fmla="*/ 0 w 458"/>
                  <a:gd name="T5" fmla="*/ 327 h 381"/>
                  <a:gd name="T6" fmla="*/ 0 w 458"/>
                  <a:gd name="T7" fmla="*/ 381 h 381"/>
                  <a:gd name="T8" fmla="*/ 56 w 458"/>
                  <a:gd name="T9" fmla="*/ 327 h 381"/>
                  <a:gd name="T10" fmla="*/ 458 w 458"/>
                  <a:gd name="T11" fmla="*/ 327 h 381"/>
                  <a:gd name="T12" fmla="*/ 430 w 458"/>
                  <a:gd name="T13" fmla="*/ 136 h 381"/>
                  <a:gd name="T14" fmla="*/ 458 w 458"/>
                  <a:gd name="T15" fmla="*/ 0 h 381"/>
                  <a:gd name="T16" fmla="*/ 114 w 458"/>
                  <a:gd name="T17" fmla="*/ 0 h 3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8"/>
                  <a:gd name="T28" fmla="*/ 0 h 381"/>
                  <a:gd name="T29" fmla="*/ 458 w 458"/>
                  <a:gd name="T30" fmla="*/ 381 h 3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0" name="Group 107"/>
            <p:cNvGrpSpPr>
              <a:grpSpLocks/>
            </p:cNvGrpSpPr>
            <p:nvPr/>
          </p:nvGrpSpPr>
          <p:grpSpPr bwMode="auto">
            <a:xfrm>
              <a:off x="3685" y="2930"/>
              <a:ext cx="228" cy="258"/>
              <a:chOff x="3163" y="2231"/>
              <a:chExt cx="315" cy="381"/>
            </a:xfrm>
          </p:grpSpPr>
          <p:sp>
            <p:nvSpPr>
              <p:cNvPr id="637" name="Freeform 108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>
                  <a:gd name="T0" fmla="*/ 57 w 315"/>
                  <a:gd name="T1" fmla="*/ 0 h 381"/>
                  <a:gd name="T2" fmla="*/ 29 w 315"/>
                  <a:gd name="T3" fmla="*/ 136 h 381"/>
                  <a:gd name="T4" fmla="*/ 57 w 315"/>
                  <a:gd name="T5" fmla="*/ 327 h 381"/>
                  <a:gd name="T6" fmla="*/ 0 w 315"/>
                  <a:gd name="T7" fmla="*/ 381 h 381"/>
                  <a:gd name="T8" fmla="*/ 315 w 315"/>
                  <a:gd name="T9" fmla="*/ 381 h 381"/>
                  <a:gd name="T10" fmla="*/ 315 w 315"/>
                  <a:gd name="T11" fmla="*/ 0 h 381"/>
                  <a:gd name="T12" fmla="*/ 57 w 315"/>
                  <a:gd name="T13" fmla="*/ 0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381"/>
                  <a:gd name="T23" fmla="*/ 315 w 315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38" name="Freeform 109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>
                  <a:gd name="T0" fmla="*/ 57 w 315"/>
                  <a:gd name="T1" fmla="*/ 0 h 381"/>
                  <a:gd name="T2" fmla="*/ 29 w 315"/>
                  <a:gd name="T3" fmla="*/ 136 h 381"/>
                  <a:gd name="T4" fmla="*/ 57 w 315"/>
                  <a:gd name="T5" fmla="*/ 327 h 381"/>
                  <a:gd name="T6" fmla="*/ 0 w 315"/>
                  <a:gd name="T7" fmla="*/ 381 h 381"/>
                  <a:gd name="T8" fmla="*/ 315 w 315"/>
                  <a:gd name="T9" fmla="*/ 381 h 381"/>
                  <a:gd name="T10" fmla="*/ 315 w 315"/>
                  <a:gd name="T11" fmla="*/ 0 h 381"/>
                  <a:gd name="T12" fmla="*/ 57 w 315"/>
                  <a:gd name="T13" fmla="*/ 0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381"/>
                  <a:gd name="T23" fmla="*/ 315 w 315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1" name="Group 110"/>
            <p:cNvGrpSpPr>
              <a:grpSpLocks/>
            </p:cNvGrpSpPr>
            <p:nvPr/>
          </p:nvGrpSpPr>
          <p:grpSpPr bwMode="auto">
            <a:xfrm>
              <a:off x="3913" y="2930"/>
              <a:ext cx="228" cy="496"/>
              <a:chOff x="3478" y="2231"/>
              <a:chExt cx="315" cy="732"/>
            </a:xfrm>
          </p:grpSpPr>
          <p:sp>
            <p:nvSpPr>
              <p:cNvPr id="635" name="Freeform 111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>
                  <a:gd name="T0" fmla="*/ 0 w 315"/>
                  <a:gd name="T1" fmla="*/ 0 h 732"/>
                  <a:gd name="T2" fmla="*/ 0 w 315"/>
                  <a:gd name="T3" fmla="*/ 515 h 732"/>
                  <a:gd name="T4" fmla="*/ 86 w 315"/>
                  <a:gd name="T5" fmla="*/ 678 h 732"/>
                  <a:gd name="T6" fmla="*/ 258 w 315"/>
                  <a:gd name="T7" fmla="*/ 732 h 732"/>
                  <a:gd name="T8" fmla="*/ 315 w 315"/>
                  <a:gd name="T9" fmla="*/ 651 h 732"/>
                  <a:gd name="T10" fmla="*/ 287 w 315"/>
                  <a:gd name="T11" fmla="*/ 299 h 732"/>
                  <a:gd name="T12" fmla="*/ 201 w 315"/>
                  <a:gd name="T13" fmla="*/ 81 h 732"/>
                  <a:gd name="T14" fmla="*/ 201 w 315"/>
                  <a:gd name="T15" fmla="*/ 0 h 732"/>
                  <a:gd name="T16" fmla="*/ 0 w 315"/>
                  <a:gd name="T17" fmla="*/ 0 h 7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5"/>
                  <a:gd name="T28" fmla="*/ 0 h 732"/>
                  <a:gd name="T29" fmla="*/ 315 w 315"/>
                  <a:gd name="T30" fmla="*/ 732 h 7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36" name="Freeform 112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>
                  <a:gd name="T0" fmla="*/ 0 w 315"/>
                  <a:gd name="T1" fmla="*/ 0 h 732"/>
                  <a:gd name="T2" fmla="*/ 0 w 315"/>
                  <a:gd name="T3" fmla="*/ 515 h 732"/>
                  <a:gd name="T4" fmla="*/ 86 w 315"/>
                  <a:gd name="T5" fmla="*/ 678 h 732"/>
                  <a:gd name="T6" fmla="*/ 258 w 315"/>
                  <a:gd name="T7" fmla="*/ 732 h 732"/>
                  <a:gd name="T8" fmla="*/ 315 w 315"/>
                  <a:gd name="T9" fmla="*/ 651 h 732"/>
                  <a:gd name="T10" fmla="*/ 287 w 315"/>
                  <a:gd name="T11" fmla="*/ 299 h 732"/>
                  <a:gd name="T12" fmla="*/ 201 w 315"/>
                  <a:gd name="T13" fmla="*/ 81 h 732"/>
                  <a:gd name="T14" fmla="*/ 201 w 315"/>
                  <a:gd name="T15" fmla="*/ 0 h 732"/>
                  <a:gd name="T16" fmla="*/ 0 w 315"/>
                  <a:gd name="T17" fmla="*/ 0 h 7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5"/>
                  <a:gd name="T28" fmla="*/ 0 h 732"/>
                  <a:gd name="T29" fmla="*/ 315 w 315"/>
                  <a:gd name="T30" fmla="*/ 732 h 7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2" name="Group 113"/>
            <p:cNvGrpSpPr>
              <a:grpSpLocks/>
            </p:cNvGrpSpPr>
            <p:nvPr/>
          </p:nvGrpSpPr>
          <p:grpSpPr bwMode="auto">
            <a:xfrm>
              <a:off x="4059" y="2930"/>
              <a:ext cx="415" cy="221"/>
              <a:chOff x="3680" y="2231"/>
              <a:chExt cx="573" cy="327"/>
            </a:xfrm>
          </p:grpSpPr>
          <p:sp>
            <p:nvSpPr>
              <p:cNvPr id="633" name="Freeform 114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>
                  <a:gd name="T0" fmla="*/ 0 w 573"/>
                  <a:gd name="T1" fmla="*/ 0 h 327"/>
                  <a:gd name="T2" fmla="*/ 0 w 573"/>
                  <a:gd name="T3" fmla="*/ 82 h 327"/>
                  <a:gd name="T4" fmla="*/ 85 w 573"/>
                  <a:gd name="T5" fmla="*/ 300 h 327"/>
                  <a:gd name="T6" fmla="*/ 343 w 573"/>
                  <a:gd name="T7" fmla="*/ 327 h 327"/>
                  <a:gd name="T8" fmla="*/ 458 w 573"/>
                  <a:gd name="T9" fmla="*/ 327 h 327"/>
                  <a:gd name="T10" fmla="*/ 573 w 573"/>
                  <a:gd name="T11" fmla="*/ 0 h 327"/>
                  <a:gd name="T12" fmla="*/ 0 w 573"/>
                  <a:gd name="T13" fmla="*/ 0 h 3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3"/>
                  <a:gd name="T22" fmla="*/ 0 h 327"/>
                  <a:gd name="T23" fmla="*/ 573 w 573"/>
                  <a:gd name="T24" fmla="*/ 327 h 3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34" name="Freeform 115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>
                  <a:gd name="T0" fmla="*/ 0 w 573"/>
                  <a:gd name="T1" fmla="*/ 0 h 327"/>
                  <a:gd name="T2" fmla="*/ 0 w 573"/>
                  <a:gd name="T3" fmla="*/ 82 h 327"/>
                  <a:gd name="T4" fmla="*/ 85 w 573"/>
                  <a:gd name="T5" fmla="*/ 300 h 327"/>
                  <a:gd name="T6" fmla="*/ 343 w 573"/>
                  <a:gd name="T7" fmla="*/ 327 h 327"/>
                  <a:gd name="T8" fmla="*/ 458 w 573"/>
                  <a:gd name="T9" fmla="*/ 327 h 327"/>
                  <a:gd name="T10" fmla="*/ 573 w 573"/>
                  <a:gd name="T11" fmla="*/ 0 h 327"/>
                  <a:gd name="T12" fmla="*/ 0 w 573"/>
                  <a:gd name="T13" fmla="*/ 0 h 3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3"/>
                  <a:gd name="T22" fmla="*/ 0 h 327"/>
                  <a:gd name="T23" fmla="*/ 573 w 573"/>
                  <a:gd name="T24" fmla="*/ 327 h 3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3" name="Group 116"/>
            <p:cNvGrpSpPr>
              <a:grpSpLocks/>
            </p:cNvGrpSpPr>
            <p:nvPr/>
          </p:nvGrpSpPr>
          <p:grpSpPr bwMode="auto">
            <a:xfrm>
              <a:off x="4120" y="3132"/>
              <a:ext cx="459" cy="368"/>
              <a:chOff x="3764" y="2530"/>
              <a:chExt cx="634" cy="542"/>
            </a:xfrm>
          </p:grpSpPr>
          <p:sp>
            <p:nvSpPr>
              <p:cNvPr id="631" name="Freeform 117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>
                  <a:gd name="T0" fmla="*/ 0 w 634"/>
                  <a:gd name="T1" fmla="*/ 0 h 542"/>
                  <a:gd name="T2" fmla="*/ 29 w 634"/>
                  <a:gd name="T3" fmla="*/ 352 h 542"/>
                  <a:gd name="T4" fmla="*/ 87 w 634"/>
                  <a:gd name="T5" fmla="*/ 325 h 542"/>
                  <a:gd name="T6" fmla="*/ 260 w 634"/>
                  <a:gd name="T7" fmla="*/ 406 h 542"/>
                  <a:gd name="T8" fmla="*/ 260 w 634"/>
                  <a:gd name="T9" fmla="*/ 461 h 542"/>
                  <a:gd name="T10" fmla="*/ 519 w 634"/>
                  <a:gd name="T11" fmla="*/ 542 h 542"/>
                  <a:gd name="T12" fmla="*/ 605 w 634"/>
                  <a:gd name="T13" fmla="*/ 515 h 542"/>
                  <a:gd name="T14" fmla="*/ 634 w 634"/>
                  <a:gd name="T15" fmla="*/ 461 h 542"/>
                  <a:gd name="T16" fmla="*/ 548 w 634"/>
                  <a:gd name="T17" fmla="*/ 243 h 542"/>
                  <a:gd name="T18" fmla="*/ 375 w 634"/>
                  <a:gd name="T19" fmla="*/ 27 h 542"/>
                  <a:gd name="T20" fmla="*/ 260 w 634"/>
                  <a:gd name="T21" fmla="*/ 27 h 542"/>
                  <a:gd name="T22" fmla="*/ 0 w 634"/>
                  <a:gd name="T23" fmla="*/ 0 h 5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34"/>
                  <a:gd name="T37" fmla="*/ 0 h 542"/>
                  <a:gd name="T38" fmla="*/ 634 w 634"/>
                  <a:gd name="T39" fmla="*/ 542 h 5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32" name="Freeform 118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>
                  <a:gd name="T0" fmla="*/ 0 w 634"/>
                  <a:gd name="T1" fmla="*/ 0 h 542"/>
                  <a:gd name="T2" fmla="*/ 29 w 634"/>
                  <a:gd name="T3" fmla="*/ 352 h 542"/>
                  <a:gd name="T4" fmla="*/ 87 w 634"/>
                  <a:gd name="T5" fmla="*/ 325 h 542"/>
                  <a:gd name="T6" fmla="*/ 260 w 634"/>
                  <a:gd name="T7" fmla="*/ 406 h 542"/>
                  <a:gd name="T8" fmla="*/ 260 w 634"/>
                  <a:gd name="T9" fmla="*/ 461 h 542"/>
                  <a:gd name="T10" fmla="*/ 519 w 634"/>
                  <a:gd name="T11" fmla="*/ 542 h 542"/>
                  <a:gd name="T12" fmla="*/ 605 w 634"/>
                  <a:gd name="T13" fmla="*/ 515 h 542"/>
                  <a:gd name="T14" fmla="*/ 634 w 634"/>
                  <a:gd name="T15" fmla="*/ 461 h 542"/>
                  <a:gd name="T16" fmla="*/ 548 w 634"/>
                  <a:gd name="T17" fmla="*/ 243 h 542"/>
                  <a:gd name="T18" fmla="*/ 375 w 634"/>
                  <a:gd name="T19" fmla="*/ 27 h 542"/>
                  <a:gd name="T20" fmla="*/ 260 w 634"/>
                  <a:gd name="T21" fmla="*/ 27 h 542"/>
                  <a:gd name="T22" fmla="*/ 0 w 634"/>
                  <a:gd name="T23" fmla="*/ 0 h 5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34"/>
                  <a:gd name="T37" fmla="*/ 0 h 542"/>
                  <a:gd name="T38" fmla="*/ 634 w 634"/>
                  <a:gd name="T39" fmla="*/ 542 h 5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4" name="Group 119"/>
            <p:cNvGrpSpPr>
              <a:grpSpLocks/>
            </p:cNvGrpSpPr>
            <p:nvPr/>
          </p:nvGrpSpPr>
          <p:grpSpPr bwMode="auto">
            <a:xfrm>
              <a:off x="1734" y="3298"/>
              <a:ext cx="580" cy="331"/>
              <a:chOff x="467" y="2774"/>
              <a:chExt cx="802" cy="489"/>
            </a:xfrm>
          </p:grpSpPr>
          <p:sp>
            <p:nvSpPr>
              <p:cNvPr id="629" name="Freeform 120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>
                  <a:gd name="T0" fmla="*/ 28 w 802"/>
                  <a:gd name="T1" fmla="*/ 108 h 489"/>
                  <a:gd name="T2" fmla="*/ 0 w 802"/>
                  <a:gd name="T3" fmla="*/ 190 h 489"/>
                  <a:gd name="T4" fmla="*/ 57 w 802"/>
                  <a:gd name="T5" fmla="*/ 244 h 489"/>
                  <a:gd name="T6" fmla="*/ 28 w 802"/>
                  <a:gd name="T7" fmla="*/ 489 h 489"/>
                  <a:gd name="T8" fmla="*/ 716 w 802"/>
                  <a:gd name="T9" fmla="*/ 489 h 489"/>
                  <a:gd name="T10" fmla="*/ 716 w 802"/>
                  <a:gd name="T11" fmla="*/ 435 h 489"/>
                  <a:gd name="T12" fmla="*/ 802 w 802"/>
                  <a:gd name="T13" fmla="*/ 435 h 489"/>
                  <a:gd name="T14" fmla="*/ 802 w 802"/>
                  <a:gd name="T15" fmla="*/ 353 h 489"/>
                  <a:gd name="T16" fmla="*/ 716 w 802"/>
                  <a:gd name="T17" fmla="*/ 353 h 489"/>
                  <a:gd name="T18" fmla="*/ 716 w 802"/>
                  <a:gd name="T19" fmla="*/ 271 h 489"/>
                  <a:gd name="T20" fmla="*/ 687 w 802"/>
                  <a:gd name="T21" fmla="*/ 271 h 489"/>
                  <a:gd name="T22" fmla="*/ 687 w 802"/>
                  <a:gd name="T23" fmla="*/ 136 h 489"/>
                  <a:gd name="T24" fmla="*/ 601 w 802"/>
                  <a:gd name="T25" fmla="*/ 136 h 489"/>
                  <a:gd name="T26" fmla="*/ 601 w 802"/>
                  <a:gd name="T27" fmla="*/ 108 h 489"/>
                  <a:gd name="T28" fmla="*/ 344 w 802"/>
                  <a:gd name="T29" fmla="*/ 108 h 489"/>
                  <a:gd name="T30" fmla="*/ 344 w 802"/>
                  <a:gd name="T31" fmla="*/ 0 h 489"/>
                  <a:gd name="T32" fmla="*/ 258 w 802"/>
                  <a:gd name="T33" fmla="*/ 0 h 489"/>
                  <a:gd name="T34" fmla="*/ 258 w 802"/>
                  <a:gd name="T35" fmla="*/ 108 h 489"/>
                  <a:gd name="T36" fmla="*/ 28 w 802"/>
                  <a:gd name="T37" fmla="*/ 108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2"/>
                  <a:gd name="T58" fmla="*/ 0 h 489"/>
                  <a:gd name="T59" fmla="*/ 802 w 802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30" name="Freeform 121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>
                  <a:gd name="T0" fmla="*/ 28 w 802"/>
                  <a:gd name="T1" fmla="*/ 108 h 489"/>
                  <a:gd name="T2" fmla="*/ 0 w 802"/>
                  <a:gd name="T3" fmla="*/ 190 h 489"/>
                  <a:gd name="T4" fmla="*/ 57 w 802"/>
                  <a:gd name="T5" fmla="*/ 244 h 489"/>
                  <a:gd name="T6" fmla="*/ 28 w 802"/>
                  <a:gd name="T7" fmla="*/ 489 h 489"/>
                  <a:gd name="T8" fmla="*/ 716 w 802"/>
                  <a:gd name="T9" fmla="*/ 489 h 489"/>
                  <a:gd name="T10" fmla="*/ 716 w 802"/>
                  <a:gd name="T11" fmla="*/ 435 h 489"/>
                  <a:gd name="T12" fmla="*/ 802 w 802"/>
                  <a:gd name="T13" fmla="*/ 435 h 489"/>
                  <a:gd name="T14" fmla="*/ 802 w 802"/>
                  <a:gd name="T15" fmla="*/ 353 h 489"/>
                  <a:gd name="T16" fmla="*/ 716 w 802"/>
                  <a:gd name="T17" fmla="*/ 353 h 489"/>
                  <a:gd name="T18" fmla="*/ 716 w 802"/>
                  <a:gd name="T19" fmla="*/ 271 h 489"/>
                  <a:gd name="T20" fmla="*/ 687 w 802"/>
                  <a:gd name="T21" fmla="*/ 271 h 489"/>
                  <a:gd name="T22" fmla="*/ 687 w 802"/>
                  <a:gd name="T23" fmla="*/ 136 h 489"/>
                  <a:gd name="T24" fmla="*/ 601 w 802"/>
                  <a:gd name="T25" fmla="*/ 136 h 489"/>
                  <a:gd name="T26" fmla="*/ 601 w 802"/>
                  <a:gd name="T27" fmla="*/ 108 h 489"/>
                  <a:gd name="T28" fmla="*/ 344 w 802"/>
                  <a:gd name="T29" fmla="*/ 108 h 489"/>
                  <a:gd name="T30" fmla="*/ 344 w 802"/>
                  <a:gd name="T31" fmla="*/ 0 h 489"/>
                  <a:gd name="T32" fmla="*/ 258 w 802"/>
                  <a:gd name="T33" fmla="*/ 0 h 489"/>
                  <a:gd name="T34" fmla="*/ 258 w 802"/>
                  <a:gd name="T35" fmla="*/ 108 h 489"/>
                  <a:gd name="T36" fmla="*/ 28 w 802"/>
                  <a:gd name="T37" fmla="*/ 108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2"/>
                  <a:gd name="T58" fmla="*/ 0 h 489"/>
                  <a:gd name="T59" fmla="*/ 802 w 802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5" name="Group 122"/>
            <p:cNvGrpSpPr>
              <a:grpSpLocks/>
            </p:cNvGrpSpPr>
            <p:nvPr/>
          </p:nvGrpSpPr>
          <p:grpSpPr bwMode="auto">
            <a:xfrm>
              <a:off x="2169" y="3316"/>
              <a:ext cx="375" cy="313"/>
              <a:chOff x="1068" y="2801"/>
              <a:chExt cx="518" cy="462"/>
            </a:xfrm>
          </p:grpSpPr>
          <p:sp>
            <p:nvSpPr>
              <p:cNvPr id="627" name="Freeform 123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>
                  <a:gd name="T0" fmla="*/ 0 w 518"/>
                  <a:gd name="T1" fmla="*/ 54 h 462"/>
                  <a:gd name="T2" fmla="*/ 0 w 518"/>
                  <a:gd name="T3" fmla="*/ 109 h 462"/>
                  <a:gd name="T4" fmla="*/ 86 w 518"/>
                  <a:gd name="T5" fmla="*/ 109 h 462"/>
                  <a:gd name="T6" fmla="*/ 86 w 518"/>
                  <a:gd name="T7" fmla="*/ 245 h 462"/>
                  <a:gd name="T8" fmla="*/ 115 w 518"/>
                  <a:gd name="T9" fmla="*/ 245 h 462"/>
                  <a:gd name="T10" fmla="*/ 115 w 518"/>
                  <a:gd name="T11" fmla="*/ 326 h 462"/>
                  <a:gd name="T12" fmla="*/ 201 w 518"/>
                  <a:gd name="T13" fmla="*/ 326 h 462"/>
                  <a:gd name="T14" fmla="*/ 201 w 518"/>
                  <a:gd name="T15" fmla="*/ 408 h 462"/>
                  <a:gd name="T16" fmla="*/ 115 w 518"/>
                  <a:gd name="T17" fmla="*/ 408 h 462"/>
                  <a:gd name="T18" fmla="*/ 115 w 518"/>
                  <a:gd name="T19" fmla="*/ 462 h 462"/>
                  <a:gd name="T20" fmla="*/ 374 w 518"/>
                  <a:gd name="T21" fmla="*/ 462 h 462"/>
                  <a:gd name="T22" fmla="*/ 489 w 518"/>
                  <a:gd name="T23" fmla="*/ 408 h 462"/>
                  <a:gd name="T24" fmla="*/ 518 w 518"/>
                  <a:gd name="T25" fmla="*/ 299 h 462"/>
                  <a:gd name="T26" fmla="*/ 460 w 518"/>
                  <a:gd name="T27" fmla="*/ 272 h 462"/>
                  <a:gd name="T28" fmla="*/ 460 w 518"/>
                  <a:gd name="T29" fmla="*/ 109 h 462"/>
                  <a:gd name="T30" fmla="*/ 489 w 518"/>
                  <a:gd name="T31" fmla="*/ 54 h 462"/>
                  <a:gd name="T32" fmla="*/ 460 w 518"/>
                  <a:gd name="T33" fmla="*/ 0 h 462"/>
                  <a:gd name="T34" fmla="*/ 345 w 518"/>
                  <a:gd name="T35" fmla="*/ 0 h 462"/>
                  <a:gd name="T36" fmla="*/ 345 w 518"/>
                  <a:gd name="T37" fmla="*/ 54 h 462"/>
                  <a:gd name="T38" fmla="*/ 0 w 518"/>
                  <a:gd name="T39" fmla="*/ 54 h 4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18"/>
                  <a:gd name="T61" fmla="*/ 0 h 462"/>
                  <a:gd name="T62" fmla="*/ 518 w 518"/>
                  <a:gd name="T63" fmla="*/ 462 h 4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28" name="Freeform 124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>
                  <a:gd name="T0" fmla="*/ 0 w 518"/>
                  <a:gd name="T1" fmla="*/ 54 h 462"/>
                  <a:gd name="T2" fmla="*/ 0 w 518"/>
                  <a:gd name="T3" fmla="*/ 109 h 462"/>
                  <a:gd name="T4" fmla="*/ 86 w 518"/>
                  <a:gd name="T5" fmla="*/ 109 h 462"/>
                  <a:gd name="T6" fmla="*/ 86 w 518"/>
                  <a:gd name="T7" fmla="*/ 245 h 462"/>
                  <a:gd name="T8" fmla="*/ 115 w 518"/>
                  <a:gd name="T9" fmla="*/ 245 h 462"/>
                  <a:gd name="T10" fmla="*/ 115 w 518"/>
                  <a:gd name="T11" fmla="*/ 326 h 462"/>
                  <a:gd name="T12" fmla="*/ 201 w 518"/>
                  <a:gd name="T13" fmla="*/ 326 h 462"/>
                  <a:gd name="T14" fmla="*/ 201 w 518"/>
                  <a:gd name="T15" fmla="*/ 408 h 462"/>
                  <a:gd name="T16" fmla="*/ 115 w 518"/>
                  <a:gd name="T17" fmla="*/ 408 h 462"/>
                  <a:gd name="T18" fmla="*/ 115 w 518"/>
                  <a:gd name="T19" fmla="*/ 462 h 462"/>
                  <a:gd name="T20" fmla="*/ 374 w 518"/>
                  <a:gd name="T21" fmla="*/ 462 h 462"/>
                  <a:gd name="T22" fmla="*/ 489 w 518"/>
                  <a:gd name="T23" fmla="*/ 408 h 462"/>
                  <a:gd name="T24" fmla="*/ 518 w 518"/>
                  <a:gd name="T25" fmla="*/ 299 h 462"/>
                  <a:gd name="T26" fmla="*/ 460 w 518"/>
                  <a:gd name="T27" fmla="*/ 272 h 462"/>
                  <a:gd name="T28" fmla="*/ 460 w 518"/>
                  <a:gd name="T29" fmla="*/ 109 h 462"/>
                  <a:gd name="T30" fmla="*/ 489 w 518"/>
                  <a:gd name="T31" fmla="*/ 54 h 462"/>
                  <a:gd name="T32" fmla="*/ 460 w 518"/>
                  <a:gd name="T33" fmla="*/ 0 h 462"/>
                  <a:gd name="T34" fmla="*/ 345 w 518"/>
                  <a:gd name="T35" fmla="*/ 0 h 462"/>
                  <a:gd name="T36" fmla="*/ 345 w 518"/>
                  <a:gd name="T37" fmla="*/ 54 h 462"/>
                  <a:gd name="T38" fmla="*/ 0 w 518"/>
                  <a:gd name="T39" fmla="*/ 54 h 4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18"/>
                  <a:gd name="T61" fmla="*/ 0 h 462"/>
                  <a:gd name="T62" fmla="*/ 518 w 518"/>
                  <a:gd name="T63" fmla="*/ 462 h 4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6" name="Group 125"/>
            <p:cNvGrpSpPr>
              <a:grpSpLocks/>
            </p:cNvGrpSpPr>
            <p:nvPr/>
          </p:nvGrpSpPr>
          <p:grpSpPr bwMode="auto">
            <a:xfrm>
              <a:off x="2503" y="3316"/>
              <a:ext cx="330" cy="295"/>
              <a:chOff x="1529" y="2801"/>
              <a:chExt cx="457" cy="435"/>
            </a:xfrm>
          </p:grpSpPr>
          <p:sp>
            <p:nvSpPr>
              <p:cNvPr id="625" name="Freeform 126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>
                  <a:gd name="T0" fmla="*/ 0 w 457"/>
                  <a:gd name="T1" fmla="*/ 0 h 435"/>
                  <a:gd name="T2" fmla="*/ 28 w 457"/>
                  <a:gd name="T3" fmla="*/ 54 h 435"/>
                  <a:gd name="T4" fmla="*/ 0 w 457"/>
                  <a:gd name="T5" fmla="*/ 109 h 435"/>
                  <a:gd name="T6" fmla="*/ 0 w 457"/>
                  <a:gd name="T7" fmla="*/ 272 h 435"/>
                  <a:gd name="T8" fmla="*/ 57 w 457"/>
                  <a:gd name="T9" fmla="*/ 299 h 435"/>
                  <a:gd name="T10" fmla="*/ 28 w 457"/>
                  <a:gd name="T11" fmla="*/ 408 h 435"/>
                  <a:gd name="T12" fmla="*/ 86 w 457"/>
                  <a:gd name="T13" fmla="*/ 380 h 435"/>
                  <a:gd name="T14" fmla="*/ 229 w 457"/>
                  <a:gd name="T15" fmla="*/ 435 h 435"/>
                  <a:gd name="T16" fmla="*/ 343 w 457"/>
                  <a:gd name="T17" fmla="*/ 353 h 435"/>
                  <a:gd name="T18" fmla="*/ 457 w 457"/>
                  <a:gd name="T19" fmla="*/ 190 h 435"/>
                  <a:gd name="T20" fmla="*/ 428 w 457"/>
                  <a:gd name="T21" fmla="*/ 136 h 435"/>
                  <a:gd name="T22" fmla="*/ 428 w 457"/>
                  <a:gd name="T23" fmla="*/ 54 h 435"/>
                  <a:gd name="T24" fmla="*/ 372 w 457"/>
                  <a:gd name="T25" fmla="*/ 54 h 435"/>
                  <a:gd name="T26" fmla="*/ 372 w 457"/>
                  <a:gd name="T27" fmla="*/ 0 h 435"/>
                  <a:gd name="T28" fmla="*/ 0 w 457"/>
                  <a:gd name="T29" fmla="*/ 0 h 4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7"/>
                  <a:gd name="T46" fmla="*/ 0 h 435"/>
                  <a:gd name="T47" fmla="*/ 457 w 457"/>
                  <a:gd name="T48" fmla="*/ 435 h 4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26" name="Freeform 127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>
                  <a:gd name="T0" fmla="*/ 0 w 457"/>
                  <a:gd name="T1" fmla="*/ 0 h 435"/>
                  <a:gd name="T2" fmla="*/ 28 w 457"/>
                  <a:gd name="T3" fmla="*/ 54 h 435"/>
                  <a:gd name="T4" fmla="*/ 0 w 457"/>
                  <a:gd name="T5" fmla="*/ 109 h 435"/>
                  <a:gd name="T6" fmla="*/ 0 w 457"/>
                  <a:gd name="T7" fmla="*/ 272 h 435"/>
                  <a:gd name="T8" fmla="*/ 57 w 457"/>
                  <a:gd name="T9" fmla="*/ 299 h 435"/>
                  <a:gd name="T10" fmla="*/ 28 w 457"/>
                  <a:gd name="T11" fmla="*/ 408 h 435"/>
                  <a:gd name="T12" fmla="*/ 86 w 457"/>
                  <a:gd name="T13" fmla="*/ 380 h 435"/>
                  <a:gd name="T14" fmla="*/ 229 w 457"/>
                  <a:gd name="T15" fmla="*/ 435 h 435"/>
                  <a:gd name="T16" fmla="*/ 343 w 457"/>
                  <a:gd name="T17" fmla="*/ 353 h 435"/>
                  <a:gd name="T18" fmla="*/ 457 w 457"/>
                  <a:gd name="T19" fmla="*/ 190 h 435"/>
                  <a:gd name="T20" fmla="*/ 428 w 457"/>
                  <a:gd name="T21" fmla="*/ 136 h 435"/>
                  <a:gd name="T22" fmla="*/ 428 w 457"/>
                  <a:gd name="T23" fmla="*/ 54 h 435"/>
                  <a:gd name="T24" fmla="*/ 372 w 457"/>
                  <a:gd name="T25" fmla="*/ 54 h 435"/>
                  <a:gd name="T26" fmla="*/ 372 w 457"/>
                  <a:gd name="T27" fmla="*/ 0 h 435"/>
                  <a:gd name="T28" fmla="*/ 0 w 457"/>
                  <a:gd name="T29" fmla="*/ 0 h 4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7"/>
                  <a:gd name="T46" fmla="*/ 0 h 435"/>
                  <a:gd name="T47" fmla="*/ 457 w 457"/>
                  <a:gd name="T48" fmla="*/ 435 h 4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7" name="Group 128"/>
            <p:cNvGrpSpPr>
              <a:grpSpLocks/>
            </p:cNvGrpSpPr>
            <p:nvPr/>
          </p:nvGrpSpPr>
          <p:grpSpPr bwMode="auto">
            <a:xfrm>
              <a:off x="2751" y="3371"/>
              <a:ext cx="250" cy="240"/>
              <a:chOff x="1872" y="2882"/>
              <a:chExt cx="345" cy="354"/>
            </a:xfrm>
          </p:grpSpPr>
          <p:sp>
            <p:nvSpPr>
              <p:cNvPr id="623" name="Freeform 129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>
                  <a:gd name="T0" fmla="*/ 114 w 345"/>
                  <a:gd name="T1" fmla="*/ 109 h 354"/>
                  <a:gd name="T2" fmla="*/ 0 w 345"/>
                  <a:gd name="T3" fmla="*/ 272 h 354"/>
                  <a:gd name="T4" fmla="*/ 172 w 345"/>
                  <a:gd name="T5" fmla="*/ 272 h 354"/>
                  <a:gd name="T6" fmla="*/ 201 w 345"/>
                  <a:gd name="T7" fmla="*/ 326 h 354"/>
                  <a:gd name="T8" fmla="*/ 287 w 345"/>
                  <a:gd name="T9" fmla="*/ 354 h 354"/>
                  <a:gd name="T10" fmla="*/ 316 w 345"/>
                  <a:gd name="T11" fmla="*/ 326 h 354"/>
                  <a:gd name="T12" fmla="*/ 345 w 345"/>
                  <a:gd name="T13" fmla="*/ 245 h 354"/>
                  <a:gd name="T14" fmla="*/ 258 w 345"/>
                  <a:gd name="T15" fmla="*/ 217 h 354"/>
                  <a:gd name="T16" fmla="*/ 287 w 345"/>
                  <a:gd name="T17" fmla="*/ 54 h 354"/>
                  <a:gd name="T18" fmla="*/ 258 w 345"/>
                  <a:gd name="T19" fmla="*/ 27 h 354"/>
                  <a:gd name="T20" fmla="*/ 201 w 345"/>
                  <a:gd name="T21" fmla="*/ 0 h 354"/>
                  <a:gd name="T22" fmla="*/ 114 w 345"/>
                  <a:gd name="T23" fmla="*/ 109 h 3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5"/>
                  <a:gd name="T37" fmla="*/ 0 h 354"/>
                  <a:gd name="T38" fmla="*/ 345 w 345"/>
                  <a:gd name="T39" fmla="*/ 354 h 3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24" name="Freeform 130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>
                  <a:gd name="T0" fmla="*/ 114 w 345"/>
                  <a:gd name="T1" fmla="*/ 109 h 354"/>
                  <a:gd name="T2" fmla="*/ 0 w 345"/>
                  <a:gd name="T3" fmla="*/ 272 h 354"/>
                  <a:gd name="T4" fmla="*/ 172 w 345"/>
                  <a:gd name="T5" fmla="*/ 272 h 354"/>
                  <a:gd name="T6" fmla="*/ 201 w 345"/>
                  <a:gd name="T7" fmla="*/ 326 h 354"/>
                  <a:gd name="T8" fmla="*/ 287 w 345"/>
                  <a:gd name="T9" fmla="*/ 354 h 354"/>
                  <a:gd name="T10" fmla="*/ 316 w 345"/>
                  <a:gd name="T11" fmla="*/ 326 h 354"/>
                  <a:gd name="T12" fmla="*/ 345 w 345"/>
                  <a:gd name="T13" fmla="*/ 245 h 354"/>
                  <a:gd name="T14" fmla="*/ 258 w 345"/>
                  <a:gd name="T15" fmla="*/ 217 h 354"/>
                  <a:gd name="T16" fmla="*/ 287 w 345"/>
                  <a:gd name="T17" fmla="*/ 54 h 354"/>
                  <a:gd name="T18" fmla="*/ 258 w 345"/>
                  <a:gd name="T19" fmla="*/ 27 h 354"/>
                  <a:gd name="T20" fmla="*/ 201 w 345"/>
                  <a:gd name="T21" fmla="*/ 0 h 354"/>
                  <a:gd name="T22" fmla="*/ 114 w 345"/>
                  <a:gd name="T23" fmla="*/ 109 h 3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5"/>
                  <a:gd name="T37" fmla="*/ 0 h 354"/>
                  <a:gd name="T38" fmla="*/ 345 w 345"/>
                  <a:gd name="T39" fmla="*/ 354 h 3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8" name="Group 131"/>
            <p:cNvGrpSpPr>
              <a:grpSpLocks/>
            </p:cNvGrpSpPr>
            <p:nvPr/>
          </p:nvGrpSpPr>
          <p:grpSpPr bwMode="auto">
            <a:xfrm>
              <a:off x="3146" y="3297"/>
              <a:ext cx="457" cy="313"/>
              <a:chOff x="2418" y="2773"/>
              <a:chExt cx="632" cy="462"/>
            </a:xfrm>
          </p:grpSpPr>
          <p:sp>
            <p:nvSpPr>
              <p:cNvPr id="621" name="Freeform 132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>
                  <a:gd name="T0" fmla="*/ 0 w 632"/>
                  <a:gd name="T1" fmla="*/ 0 h 462"/>
                  <a:gd name="T2" fmla="*/ 58 w 632"/>
                  <a:gd name="T3" fmla="*/ 54 h 462"/>
                  <a:gd name="T4" fmla="*/ 115 w 632"/>
                  <a:gd name="T5" fmla="*/ 271 h 462"/>
                  <a:gd name="T6" fmla="*/ 202 w 632"/>
                  <a:gd name="T7" fmla="*/ 271 h 462"/>
                  <a:gd name="T8" fmla="*/ 230 w 632"/>
                  <a:gd name="T9" fmla="*/ 407 h 462"/>
                  <a:gd name="T10" fmla="*/ 317 w 632"/>
                  <a:gd name="T11" fmla="*/ 407 h 462"/>
                  <a:gd name="T12" fmla="*/ 317 w 632"/>
                  <a:gd name="T13" fmla="*/ 434 h 462"/>
                  <a:gd name="T14" fmla="*/ 402 w 632"/>
                  <a:gd name="T15" fmla="*/ 434 h 462"/>
                  <a:gd name="T16" fmla="*/ 459 w 632"/>
                  <a:gd name="T17" fmla="*/ 462 h 462"/>
                  <a:gd name="T18" fmla="*/ 546 w 632"/>
                  <a:gd name="T19" fmla="*/ 434 h 462"/>
                  <a:gd name="T20" fmla="*/ 632 w 632"/>
                  <a:gd name="T21" fmla="*/ 190 h 462"/>
                  <a:gd name="T22" fmla="*/ 345 w 632"/>
                  <a:gd name="T23" fmla="*/ 190 h 462"/>
                  <a:gd name="T24" fmla="*/ 202 w 632"/>
                  <a:gd name="T25" fmla="*/ 0 h 462"/>
                  <a:gd name="T26" fmla="*/ 0 w 632"/>
                  <a:gd name="T27" fmla="*/ 0 h 4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462"/>
                  <a:gd name="T44" fmla="*/ 632 w 632"/>
                  <a:gd name="T45" fmla="*/ 462 h 4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22" name="Freeform 133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>
                  <a:gd name="T0" fmla="*/ 0 w 632"/>
                  <a:gd name="T1" fmla="*/ 0 h 462"/>
                  <a:gd name="T2" fmla="*/ 58 w 632"/>
                  <a:gd name="T3" fmla="*/ 54 h 462"/>
                  <a:gd name="T4" fmla="*/ 115 w 632"/>
                  <a:gd name="T5" fmla="*/ 271 h 462"/>
                  <a:gd name="T6" fmla="*/ 202 w 632"/>
                  <a:gd name="T7" fmla="*/ 271 h 462"/>
                  <a:gd name="T8" fmla="*/ 230 w 632"/>
                  <a:gd name="T9" fmla="*/ 407 h 462"/>
                  <a:gd name="T10" fmla="*/ 317 w 632"/>
                  <a:gd name="T11" fmla="*/ 407 h 462"/>
                  <a:gd name="T12" fmla="*/ 317 w 632"/>
                  <a:gd name="T13" fmla="*/ 434 h 462"/>
                  <a:gd name="T14" fmla="*/ 402 w 632"/>
                  <a:gd name="T15" fmla="*/ 434 h 462"/>
                  <a:gd name="T16" fmla="*/ 459 w 632"/>
                  <a:gd name="T17" fmla="*/ 462 h 462"/>
                  <a:gd name="T18" fmla="*/ 546 w 632"/>
                  <a:gd name="T19" fmla="*/ 434 h 462"/>
                  <a:gd name="T20" fmla="*/ 632 w 632"/>
                  <a:gd name="T21" fmla="*/ 190 h 462"/>
                  <a:gd name="T22" fmla="*/ 345 w 632"/>
                  <a:gd name="T23" fmla="*/ 190 h 462"/>
                  <a:gd name="T24" fmla="*/ 202 w 632"/>
                  <a:gd name="T25" fmla="*/ 0 h 462"/>
                  <a:gd name="T26" fmla="*/ 0 w 632"/>
                  <a:gd name="T27" fmla="*/ 0 h 4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462"/>
                  <a:gd name="T44" fmla="*/ 632 w 632"/>
                  <a:gd name="T45" fmla="*/ 462 h 4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79" name="Group 134"/>
            <p:cNvGrpSpPr>
              <a:grpSpLocks/>
            </p:cNvGrpSpPr>
            <p:nvPr/>
          </p:nvGrpSpPr>
          <p:grpSpPr bwMode="auto">
            <a:xfrm>
              <a:off x="3291" y="3187"/>
              <a:ext cx="228" cy="239"/>
              <a:chOff x="2618" y="2611"/>
              <a:chExt cx="315" cy="352"/>
            </a:xfrm>
          </p:grpSpPr>
          <p:sp>
            <p:nvSpPr>
              <p:cNvPr id="619" name="Freeform 135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>
                  <a:gd name="T0" fmla="*/ 0 w 315"/>
                  <a:gd name="T1" fmla="*/ 162 h 352"/>
                  <a:gd name="T2" fmla="*/ 144 w 315"/>
                  <a:gd name="T3" fmla="*/ 352 h 352"/>
                  <a:gd name="T4" fmla="*/ 315 w 315"/>
                  <a:gd name="T5" fmla="*/ 352 h 352"/>
                  <a:gd name="T6" fmla="*/ 315 w 315"/>
                  <a:gd name="T7" fmla="*/ 325 h 352"/>
                  <a:gd name="T8" fmla="*/ 229 w 315"/>
                  <a:gd name="T9" fmla="*/ 325 h 352"/>
                  <a:gd name="T10" fmla="*/ 258 w 315"/>
                  <a:gd name="T11" fmla="*/ 216 h 352"/>
                  <a:gd name="T12" fmla="*/ 258 w 315"/>
                  <a:gd name="T13" fmla="*/ 135 h 352"/>
                  <a:gd name="T14" fmla="*/ 200 w 315"/>
                  <a:gd name="T15" fmla="*/ 81 h 352"/>
                  <a:gd name="T16" fmla="*/ 144 w 315"/>
                  <a:gd name="T17" fmla="*/ 81 h 352"/>
                  <a:gd name="T18" fmla="*/ 144 w 315"/>
                  <a:gd name="T19" fmla="*/ 0 h 352"/>
                  <a:gd name="T20" fmla="*/ 57 w 315"/>
                  <a:gd name="T21" fmla="*/ 135 h 352"/>
                  <a:gd name="T22" fmla="*/ 0 w 315"/>
                  <a:gd name="T23" fmla="*/ 162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5"/>
                  <a:gd name="T37" fmla="*/ 0 h 352"/>
                  <a:gd name="T38" fmla="*/ 315 w 315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20" name="Freeform 136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>
                  <a:gd name="T0" fmla="*/ 0 w 315"/>
                  <a:gd name="T1" fmla="*/ 162 h 352"/>
                  <a:gd name="T2" fmla="*/ 144 w 315"/>
                  <a:gd name="T3" fmla="*/ 352 h 352"/>
                  <a:gd name="T4" fmla="*/ 315 w 315"/>
                  <a:gd name="T5" fmla="*/ 352 h 352"/>
                  <a:gd name="T6" fmla="*/ 315 w 315"/>
                  <a:gd name="T7" fmla="*/ 325 h 352"/>
                  <a:gd name="T8" fmla="*/ 229 w 315"/>
                  <a:gd name="T9" fmla="*/ 325 h 352"/>
                  <a:gd name="T10" fmla="*/ 258 w 315"/>
                  <a:gd name="T11" fmla="*/ 216 h 352"/>
                  <a:gd name="T12" fmla="*/ 258 w 315"/>
                  <a:gd name="T13" fmla="*/ 135 h 352"/>
                  <a:gd name="T14" fmla="*/ 200 w 315"/>
                  <a:gd name="T15" fmla="*/ 81 h 352"/>
                  <a:gd name="T16" fmla="*/ 144 w 315"/>
                  <a:gd name="T17" fmla="*/ 81 h 352"/>
                  <a:gd name="T18" fmla="*/ 144 w 315"/>
                  <a:gd name="T19" fmla="*/ 0 h 352"/>
                  <a:gd name="T20" fmla="*/ 57 w 315"/>
                  <a:gd name="T21" fmla="*/ 135 h 352"/>
                  <a:gd name="T22" fmla="*/ 0 w 315"/>
                  <a:gd name="T23" fmla="*/ 162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5"/>
                  <a:gd name="T37" fmla="*/ 0 h 352"/>
                  <a:gd name="T38" fmla="*/ 315 w 315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80" name="Group 137"/>
            <p:cNvGrpSpPr>
              <a:grpSpLocks/>
            </p:cNvGrpSpPr>
            <p:nvPr/>
          </p:nvGrpSpPr>
          <p:grpSpPr bwMode="auto">
            <a:xfrm>
              <a:off x="3395" y="3151"/>
              <a:ext cx="331" cy="275"/>
              <a:chOff x="2762" y="2557"/>
              <a:chExt cx="458" cy="406"/>
            </a:xfrm>
          </p:grpSpPr>
          <p:sp>
            <p:nvSpPr>
              <p:cNvPr id="617" name="Freeform 138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>
                  <a:gd name="T0" fmla="*/ 0 w 458"/>
                  <a:gd name="T1" fmla="*/ 54 h 406"/>
                  <a:gd name="T2" fmla="*/ 0 w 458"/>
                  <a:gd name="T3" fmla="*/ 135 h 406"/>
                  <a:gd name="T4" fmla="*/ 56 w 458"/>
                  <a:gd name="T5" fmla="*/ 135 h 406"/>
                  <a:gd name="T6" fmla="*/ 114 w 458"/>
                  <a:gd name="T7" fmla="*/ 189 h 406"/>
                  <a:gd name="T8" fmla="*/ 114 w 458"/>
                  <a:gd name="T9" fmla="*/ 270 h 406"/>
                  <a:gd name="T10" fmla="*/ 85 w 458"/>
                  <a:gd name="T11" fmla="*/ 379 h 406"/>
                  <a:gd name="T12" fmla="*/ 171 w 458"/>
                  <a:gd name="T13" fmla="*/ 379 h 406"/>
                  <a:gd name="T14" fmla="*/ 171 w 458"/>
                  <a:gd name="T15" fmla="*/ 406 h 406"/>
                  <a:gd name="T16" fmla="*/ 286 w 458"/>
                  <a:gd name="T17" fmla="*/ 406 h 406"/>
                  <a:gd name="T18" fmla="*/ 343 w 458"/>
                  <a:gd name="T19" fmla="*/ 379 h 406"/>
                  <a:gd name="T20" fmla="*/ 430 w 458"/>
                  <a:gd name="T21" fmla="*/ 352 h 406"/>
                  <a:gd name="T22" fmla="*/ 343 w 458"/>
                  <a:gd name="T23" fmla="*/ 243 h 406"/>
                  <a:gd name="T24" fmla="*/ 315 w 458"/>
                  <a:gd name="T25" fmla="*/ 135 h 406"/>
                  <a:gd name="T26" fmla="*/ 401 w 458"/>
                  <a:gd name="T27" fmla="*/ 54 h 406"/>
                  <a:gd name="T28" fmla="*/ 458 w 458"/>
                  <a:gd name="T29" fmla="*/ 0 h 406"/>
                  <a:gd name="T30" fmla="*/ 56 w 458"/>
                  <a:gd name="T31" fmla="*/ 0 h 406"/>
                  <a:gd name="T32" fmla="*/ 0 w 458"/>
                  <a:gd name="T33" fmla="*/ 54 h 4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8"/>
                  <a:gd name="T52" fmla="*/ 0 h 406"/>
                  <a:gd name="T53" fmla="*/ 458 w 458"/>
                  <a:gd name="T54" fmla="*/ 406 h 4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18" name="Freeform 139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>
                  <a:gd name="T0" fmla="*/ 0 w 458"/>
                  <a:gd name="T1" fmla="*/ 54 h 406"/>
                  <a:gd name="T2" fmla="*/ 0 w 458"/>
                  <a:gd name="T3" fmla="*/ 135 h 406"/>
                  <a:gd name="T4" fmla="*/ 56 w 458"/>
                  <a:gd name="T5" fmla="*/ 135 h 406"/>
                  <a:gd name="T6" fmla="*/ 114 w 458"/>
                  <a:gd name="T7" fmla="*/ 189 h 406"/>
                  <a:gd name="T8" fmla="*/ 114 w 458"/>
                  <a:gd name="T9" fmla="*/ 270 h 406"/>
                  <a:gd name="T10" fmla="*/ 85 w 458"/>
                  <a:gd name="T11" fmla="*/ 379 h 406"/>
                  <a:gd name="T12" fmla="*/ 171 w 458"/>
                  <a:gd name="T13" fmla="*/ 379 h 406"/>
                  <a:gd name="T14" fmla="*/ 171 w 458"/>
                  <a:gd name="T15" fmla="*/ 406 h 406"/>
                  <a:gd name="T16" fmla="*/ 286 w 458"/>
                  <a:gd name="T17" fmla="*/ 406 h 406"/>
                  <a:gd name="T18" fmla="*/ 343 w 458"/>
                  <a:gd name="T19" fmla="*/ 379 h 406"/>
                  <a:gd name="T20" fmla="*/ 430 w 458"/>
                  <a:gd name="T21" fmla="*/ 352 h 406"/>
                  <a:gd name="T22" fmla="*/ 343 w 458"/>
                  <a:gd name="T23" fmla="*/ 243 h 406"/>
                  <a:gd name="T24" fmla="*/ 315 w 458"/>
                  <a:gd name="T25" fmla="*/ 135 h 406"/>
                  <a:gd name="T26" fmla="*/ 401 w 458"/>
                  <a:gd name="T27" fmla="*/ 54 h 406"/>
                  <a:gd name="T28" fmla="*/ 458 w 458"/>
                  <a:gd name="T29" fmla="*/ 0 h 406"/>
                  <a:gd name="T30" fmla="*/ 56 w 458"/>
                  <a:gd name="T31" fmla="*/ 0 h 406"/>
                  <a:gd name="T32" fmla="*/ 0 w 458"/>
                  <a:gd name="T33" fmla="*/ 54 h 4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8"/>
                  <a:gd name="T52" fmla="*/ 0 h 406"/>
                  <a:gd name="T53" fmla="*/ 458 w 458"/>
                  <a:gd name="T54" fmla="*/ 406 h 4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81" name="Group 140"/>
            <p:cNvGrpSpPr>
              <a:grpSpLocks/>
            </p:cNvGrpSpPr>
            <p:nvPr/>
          </p:nvGrpSpPr>
          <p:grpSpPr bwMode="auto">
            <a:xfrm>
              <a:off x="3622" y="3187"/>
              <a:ext cx="355" cy="313"/>
              <a:chOff x="3076" y="2611"/>
              <a:chExt cx="490" cy="461"/>
            </a:xfrm>
          </p:grpSpPr>
          <p:sp>
            <p:nvSpPr>
              <p:cNvPr id="615" name="Freeform 141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>
                  <a:gd name="T0" fmla="*/ 87 w 490"/>
                  <a:gd name="T1" fmla="*/ 0 h 461"/>
                  <a:gd name="T2" fmla="*/ 0 w 490"/>
                  <a:gd name="T3" fmla="*/ 81 h 461"/>
                  <a:gd name="T4" fmla="*/ 29 w 490"/>
                  <a:gd name="T5" fmla="*/ 189 h 461"/>
                  <a:gd name="T6" fmla="*/ 115 w 490"/>
                  <a:gd name="T7" fmla="*/ 298 h 461"/>
                  <a:gd name="T8" fmla="*/ 288 w 490"/>
                  <a:gd name="T9" fmla="*/ 461 h 461"/>
                  <a:gd name="T10" fmla="*/ 346 w 490"/>
                  <a:gd name="T11" fmla="*/ 434 h 461"/>
                  <a:gd name="T12" fmla="*/ 403 w 490"/>
                  <a:gd name="T13" fmla="*/ 434 h 461"/>
                  <a:gd name="T14" fmla="*/ 403 w 490"/>
                  <a:gd name="T15" fmla="*/ 352 h 461"/>
                  <a:gd name="T16" fmla="*/ 490 w 490"/>
                  <a:gd name="T17" fmla="*/ 298 h 461"/>
                  <a:gd name="T18" fmla="*/ 403 w 490"/>
                  <a:gd name="T19" fmla="*/ 135 h 461"/>
                  <a:gd name="T20" fmla="*/ 403 w 490"/>
                  <a:gd name="T21" fmla="*/ 0 h 461"/>
                  <a:gd name="T22" fmla="*/ 87 w 490"/>
                  <a:gd name="T23" fmla="*/ 0 h 4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0"/>
                  <a:gd name="T37" fmla="*/ 0 h 461"/>
                  <a:gd name="T38" fmla="*/ 490 w 490"/>
                  <a:gd name="T39" fmla="*/ 461 h 4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16" name="Freeform 142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>
                  <a:gd name="T0" fmla="*/ 87 w 490"/>
                  <a:gd name="T1" fmla="*/ 0 h 461"/>
                  <a:gd name="T2" fmla="*/ 0 w 490"/>
                  <a:gd name="T3" fmla="*/ 81 h 461"/>
                  <a:gd name="T4" fmla="*/ 29 w 490"/>
                  <a:gd name="T5" fmla="*/ 189 h 461"/>
                  <a:gd name="T6" fmla="*/ 115 w 490"/>
                  <a:gd name="T7" fmla="*/ 298 h 461"/>
                  <a:gd name="T8" fmla="*/ 288 w 490"/>
                  <a:gd name="T9" fmla="*/ 461 h 461"/>
                  <a:gd name="T10" fmla="*/ 346 w 490"/>
                  <a:gd name="T11" fmla="*/ 434 h 461"/>
                  <a:gd name="T12" fmla="*/ 403 w 490"/>
                  <a:gd name="T13" fmla="*/ 434 h 461"/>
                  <a:gd name="T14" fmla="*/ 403 w 490"/>
                  <a:gd name="T15" fmla="*/ 352 h 461"/>
                  <a:gd name="T16" fmla="*/ 490 w 490"/>
                  <a:gd name="T17" fmla="*/ 298 h 461"/>
                  <a:gd name="T18" fmla="*/ 403 w 490"/>
                  <a:gd name="T19" fmla="*/ 135 h 461"/>
                  <a:gd name="T20" fmla="*/ 403 w 490"/>
                  <a:gd name="T21" fmla="*/ 0 h 461"/>
                  <a:gd name="T22" fmla="*/ 87 w 490"/>
                  <a:gd name="T23" fmla="*/ 0 h 4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0"/>
                  <a:gd name="T37" fmla="*/ 0 h 461"/>
                  <a:gd name="T38" fmla="*/ 490 w 490"/>
                  <a:gd name="T39" fmla="*/ 461 h 4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82" name="Group 143"/>
            <p:cNvGrpSpPr>
              <a:grpSpLocks/>
            </p:cNvGrpSpPr>
            <p:nvPr/>
          </p:nvGrpSpPr>
          <p:grpSpPr bwMode="auto">
            <a:xfrm>
              <a:off x="3540" y="3389"/>
              <a:ext cx="333" cy="203"/>
              <a:chOff x="2963" y="2909"/>
              <a:chExt cx="459" cy="299"/>
            </a:xfrm>
          </p:grpSpPr>
          <p:sp>
            <p:nvSpPr>
              <p:cNvPr id="613" name="Freeform 144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>
                  <a:gd name="T0" fmla="*/ 230 w 459"/>
                  <a:gd name="T1" fmla="*/ 0 h 299"/>
                  <a:gd name="T2" fmla="*/ 144 w 459"/>
                  <a:gd name="T3" fmla="*/ 27 h 299"/>
                  <a:gd name="T4" fmla="*/ 86 w 459"/>
                  <a:gd name="T5" fmla="*/ 54 h 299"/>
                  <a:gd name="T6" fmla="*/ 0 w 459"/>
                  <a:gd name="T7" fmla="*/ 299 h 299"/>
                  <a:gd name="T8" fmla="*/ 144 w 459"/>
                  <a:gd name="T9" fmla="*/ 299 h 299"/>
                  <a:gd name="T10" fmla="*/ 201 w 459"/>
                  <a:gd name="T11" fmla="*/ 245 h 299"/>
                  <a:gd name="T12" fmla="*/ 459 w 459"/>
                  <a:gd name="T13" fmla="*/ 190 h 299"/>
                  <a:gd name="T14" fmla="*/ 459 w 459"/>
                  <a:gd name="T15" fmla="*/ 136 h 299"/>
                  <a:gd name="T16" fmla="*/ 401 w 459"/>
                  <a:gd name="T17" fmla="*/ 163 h 299"/>
                  <a:gd name="T18" fmla="*/ 230 w 459"/>
                  <a:gd name="T19" fmla="*/ 0 h 2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9"/>
                  <a:gd name="T31" fmla="*/ 0 h 299"/>
                  <a:gd name="T32" fmla="*/ 459 w 459"/>
                  <a:gd name="T33" fmla="*/ 299 h 2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14" name="Freeform 145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>
                  <a:gd name="T0" fmla="*/ 230 w 459"/>
                  <a:gd name="T1" fmla="*/ 0 h 299"/>
                  <a:gd name="T2" fmla="*/ 144 w 459"/>
                  <a:gd name="T3" fmla="*/ 27 h 299"/>
                  <a:gd name="T4" fmla="*/ 86 w 459"/>
                  <a:gd name="T5" fmla="*/ 54 h 299"/>
                  <a:gd name="T6" fmla="*/ 0 w 459"/>
                  <a:gd name="T7" fmla="*/ 299 h 299"/>
                  <a:gd name="T8" fmla="*/ 144 w 459"/>
                  <a:gd name="T9" fmla="*/ 299 h 299"/>
                  <a:gd name="T10" fmla="*/ 201 w 459"/>
                  <a:gd name="T11" fmla="*/ 245 h 299"/>
                  <a:gd name="T12" fmla="*/ 459 w 459"/>
                  <a:gd name="T13" fmla="*/ 190 h 299"/>
                  <a:gd name="T14" fmla="*/ 459 w 459"/>
                  <a:gd name="T15" fmla="*/ 136 h 299"/>
                  <a:gd name="T16" fmla="*/ 401 w 459"/>
                  <a:gd name="T17" fmla="*/ 163 h 299"/>
                  <a:gd name="T18" fmla="*/ 230 w 459"/>
                  <a:gd name="T19" fmla="*/ 0 h 2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9"/>
                  <a:gd name="T31" fmla="*/ 0 h 299"/>
                  <a:gd name="T32" fmla="*/ 459 w 459"/>
                  <a:gd name="T33" fmla="*/ 299 h 2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83" name="Group 146"/>
            <p:cNvGrpSpPr>
              <a:grpSpLocks/>
            </p:cNvGrpSpPr>
            <p:nvPr/>
          </p:nvGrpSpPr>
          <p:grpSpPr bwMode="auto">
            <a:xfrm>
              <a:off x="3852" y="3408"/>
              <a:ext cx="248" cy="295"/>
              <a:chOff x="3393" y="2936"/>
              <a:chExt cx="343" cy="436"/>
            </a:xfrm>
          </p:grpSpPr>
          <p:sp>
            <p:nvSpPr>
              <p:cNvPr id="611" name="Freeform 147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>
                  <a:gd name="T0" fmla="*/ 28 w 343"/>
                  <a:gd name="T1" fmla="*/ 109 h 436"/>
                  <a:gd name="T2" fmla="*/ 28 w 343"/>
                  <a:gd name="T3" fmla="*/ 164 h 436"/>
                  <a:gd name="T4" fmla="*/ 0 w 343"/>
                  <a:gd name="T5" fmla="*/ 300 h 436"/>
                  <a:gd name="T6" fmla="*/ 28 w 343"/>
                  <a:gd name="T7" fmla="*/ 436 h 436"/>
                  <a:gd name="T8" fmla="*/ 114 w 343"/>
                  <a:gd name="T9" fmla="*/ 436 h 436"/>
                  <a:gd name="T10" fmla="*/ 114 w 343"/>
                  <a:gd name="T11" fmla="*/ 300 h 436"/>
                  <a:gd name="T12" fmla="*/ 201 w 343"/>
                  <a:gd name="T13" fmla="*/ 300 h 436"/>
                  <a:gd name="T14" fmla="*/ 258 w 343"/>
                  <a:gd name="T15" fmla="*/ 245 h 436"/>
                  <a:gd name="T16" fmla="*/ 229 w 343"/>
                  <a:gd name="T17" fmla="*/ 164 h 436"/>
                  <a:gd name="T18" fmla="*/ 229 w 343"/>
                  <a:gd name="T19" fmla="*/ 109 h 436"/>
                  <a:gd name="T20" fmla="*/ 343 w 343"/>
                  <a:gd name="T21" fmla="*/ 27 h 436"/>
                  <a:gd name="T22" fmla="*/ 258 w 343"/>
                  <a:gd name="T23" fmla="*/ 0 h 436"/>
                  <a:gd name="T24" fmla="*/ 172 w 343"/>
                  <a:gd name="T25" fmla="*/ 136 h 436"/>
                  <a:gd name="T26" fmla="*/ 114 w 343"/>
                  <a:gd name="T27" fmla="*/ 136 h 436"/>
                  <a:gd name="T28" fmla="*/ 86 w 343"/>
                  <a:gd name="T29" fmla="*/ 109 h 436"/>
                  <a:gd name="T30" fmla="*/ 28 w 343"/>
                  <a:gd name="T31" fmla="*/ 109 h 4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3"/>
                  <a:gd name="T49" fmla="*/ 0 h 436"/>
                  <a:gd name="T50" fmla="*/ 343 w 343"/>
                  <a:gd name="T51" fmla="*/ 436 h 4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12" name="Freeform 148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>
                  <a:gd name="T0" fmla="*/ 28 w 343"/>
                  <a:gd name="T1" fmla="*/ 109 h 436"/>
                  <a:gd name="T2" fmla="*/ 28 w 343"/>
                  <a:gd name="T3" fmla="*/ 164 h 436"/>
                  <a:gd name="T4" fmla="*/ 0 w 343"/>
                  <a:gd name="T5" fmla="*/ 300 h 436"/>
                  <a:gd name="T6" fmla="*/ 28 w 343"/>
                  <a:gd name="T7" fmla="*/ 436 h 436"/>
                  <a:gd name="T8" fmla="*/ 114 w 343"/>
                  <a:gd name="T9" fmla="*/ 436 h 436"/>
                  <a:gd name="T10" fmla="*/ 114 w 343"/>
                  <a:gd name="T11" fmla="*/ 300 h 436"/>
                  <a:gd name="T12" fmla="*/ 201 w 343"/>
                  <a:gd name="T13" fmla="*/ 300 h 436"/>
                  <a:gd name="T14" fmla="*/ 258 w 343"/>
                  <a:gd name="T15" fmla="*/ 245 h 436"/>
                  <a:gd name="T16" fmla="*/ 229 w 343"/>
                  <a:gd name="T17" fmla="*/ 164 h 436"/>
                  <a:gd name="T18" fmla="*/ 229 w 343"/>
                  <a:gd name="T19" fmla="*/ 109 h 436"/>
                  <a:gd name="T20" fmla="*/ 343 w 343"/>
                  <a:gd name="T21" fmla="*/ 27 h 436"/>
                  <a:gd name="T22" fmla="*/ 258 w 343"/>
                  <a:gd name="T23" fmla="*/ 0 h 436"/>
                  <a:gd name="T24" fmla="*/ 172 w 343"/>
                  <a:gd name="T25" fmla="*/ 136 h 436"/>
                  <a:gd name="T26" fmla="*/ 114 w 343"/>
                  <a:gd name="T27" fmla="*/ 136 h 436"/>
                  <a:gd name="T28" fmla="*/ 86 w 343"/>
                  <a:gd name="T29" fmla="*/ 109 h 436"/>
                  <a:gd name="T30" fmla="*/ 28 w 343"/>
                  <a:gd name="T31" fmla="*/ 109 h 4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3"/>
                  <a:gd name="T49" fmla="*/ 0 h 436"/>
                  <a:gd name="T50" fmla="*/ 343 w 343"/>
                  <a:gd name="T51" fmla="*/ 436 h 4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84" name="Group 149"/>
            <p:cNvGrpSpPr>
              <a:grpSpLocks/>
            </p:cNvGrpSpPr>
            <p:nvPr/>
          </p:nvGrpSpPr>
          <p:grpSpPr bwMode="auto">
            <a:xfrm>
              <a:off x="3640" y="3521"/>
              <a:ext cx="230" cy="184"/>
              <a:chOff x="3101" y="3103"/>
              <a:chExt cx="317" cy="271"/>
            </a:xfrm>
          </p:grpSpPr>
          <p:sp>
            <p:nvSpPr>
              <p:cNvPr id="609" name="Freeform 150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>
                  <a:gd name="T0" fmla="*/ 317 w 317"/>
                  <a:gd name="T1" fmla="*/ 0 h 271"/>
                  <a:gd name="T2" fmla="*/ 58 w 317"/>
                  <a:gd name="T3" fmla="*/ 54 h 271"/>
                  <a:gd name="T4" fmla="*/ 0 w 317"/>
                  <a:gd name="T5" fmla="*/ 108 h 271"/>
                  <a:gd name="T6" fmla="*/ 0 w 317"/>
                  <a:gd name="T7" fmla="*/ 135 h 271"/>
                  <a:gd name="T8" fmla="*/ 29 w 317"/>
                  <a:gd name="T9" fmla="*/ 135 h 271"/>
                  <a:gd name="T10" fmla="*/ 29 w 317"/>
                  <a:gd name="T11" fmla="*/ 190 h 271"/>
                  <a:gd name="T12" fmla="*/ 58 w 317"/>
                  <a:gd name="T13" fmla="*/ 190 h 271"/>
                  <a:gd name="T14" fmla="*/ 58 w 317"/>
                  <a:gd name="T15" fmla="*/ 244 h 271"/>
                  <a:gd name="T16" fmla="*/ 87 w 317"/>
                  <a:gd name="T17" fmla="*/ 244 h 271"/>
                  <a:gd name="T18" fmla="*/ 87 w 317"/>
                  <a:gd name="T19" fmla="*/ 271 h 271"/>
                  <a:gd name="T20" fmla="*/ 317 w 317"/>
                  <a:gd name="T21" fmla="*/ 271 h 271"/>
                  <a:gd name="T22" fmla="*/ 288 w 317"/>
                  <a:gd name="T23" fmla="*/ 135 h 271"/>
                  <a:gd name="T24" fmla="*/ 317 w 317"/>
                  <a:gd name="T25" fmla="*/ 0 h 2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7"/>
                  <a:gd name="T40" fmla="*/ 0 h 271"/>
                  <a:gd name="T41" fmla="*/ 317 w 317"/>
                  <a:gd name="T42" fmla="*/ 271 h 2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10" name="Freeform 151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>
                  <a:gd name="T0" fmla="*/ 317 w 317"/>
                  <a:gd name="T1" fmla="*/ 0 h 271"/>
                  <a:gd name="T2" fmla="*/ 58 w 317"/>
                  <a:gd name="T3" fmla="*/ 54 h 271"/>
                  <a:gd name="T4" fmla="*/ 0 w 317"/>
                  <a:gd name="T5" fmla="*/ 108 h 271"/>
                  <a:gd name="T6" fmla="*/ 0 w 317"/>
                  <a:gd name="T7" fmla="*/ 135 h 271"/>
                  <a:gd name="T8" fmla="*/ 29 w 317"/>
                  <a:gd name="T9" fmla="*/ 135 h 271"/>
                  <a:gd name="T10" fmla="*/ 29 w 317"/>
                  <a:gd name="T11" fmla="*/ 190 h 271"/>
                  <a:gd name="T12" fmla="*/ 58 w 317"/>
                  <a:gd name="T13" fmla="*/ 190 h 271"/>
                  <a:gd name="T14" fmla="*/ 58 w 317"/>
                  <a:gd name="T15" fmla="*/ 244 h 271"/>
                  <a:gd name="T16" fmla="*/ 87 w 317"/>
                  <a:gd name="T17" fmla="*/ 244 h 271"/>
                  <a:gd name="T18" fmla="*/ 87 w 317"/>
                  <a:gd name="T19" fmla="*/ 271 h 271"/>
                  <a:gd name="T20" fmla="*/ 317 w 317"/>
                  <a:gd name="T21" fmla="*/ 271 h 271"/>
                  <a:gd name="T22" fmla="*/ 288 w 317"/>
                  <a:gd name="T23" fmla="*/ 135 h 271"/>
                  <a:gd name="T24" fmla="*/ 317 w 317"/>
                  <a:gd name="T25" fmla="*/ 0 h 2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7"/>
                  <a:gd name="T40" fmla="*/ 0 h 271"/>
                  <a:gd name="T41" fmla="*/ 317 w 317"/>
                  <a:gd name="T42" fmla="*/ 271 h 2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85" name="Group 152"/>
            <p:cNvGrpSpPr>
              <a:grpSpLocks/>
            </p:cNvGrpSpPr>
            <p:nvPr/>
          </p:nvGrpSpPr>
          <p:grpSpPr bwMode="auto">
            <a:xfrm>
              <a:off x="1588" y="3629"/>
              <a:ext cx="934" cy="312"/>
              <a:chOff x="265" y="3263"/>
              <a:chExt cx="1291" cy="460"/>
            </a:xfrm>
          </p:grpSpPr>
          <p:sp>
            <p:nvSpPr>
              <p:cNvPr id="607" name="Freeform 153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>
                  <a:gd name="T0" fmla="*/ 230 w 1291"/>
                  <a:gd name="T1" fmla="*/ 0 h 460"/>
                  <a:gd name="T2" fmla="*/ 0 w 1291"/>
                  <a:gd name="T3" fmla="*/ 216 h 460"/>
                  <a:gd name="T4" fmla="*/ 115 w 1291"/>
                  <a:gd name="T5" fmla="*/ 351 h 460"/>
                  <a:gd name="T6" fmla="*/ 230 w 1291"/>
                  <a:gd name="T7" fmla="*/ 297 h 460"/>
                  <a:gd name="T8" fmla="*/ 689 w 1291"/>
                  <a:gd name="T9" fmla="*/ 243 h 460"/>
                  <a:gd name="T10" fmla="*/ 1291 w 1291"/>
                  <a:gd name="T11" fmla="*/ 460 h 460"/>
                  <a:gd name="T12" fmla="*/ 1291 w 1291"/>
                  <a:gd name="T13" fmla="*/ 0 h 460"/>
                  <a:gd name="T14" fmla="*/ 230 w 1291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1"/>
                  <a:gd name="T25" fmla="*/ 0 h 460"/>
                  <a:gd name="T26" fmla="*/ 1291 w 1291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08" name="Freeform 154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>
                  <a:gd name="T0" fmla="*/ 230 w 1291"/>
                  <a:gd name="T1" fmla="*/ 0 h 460"/>
                  <a:gd name="T2" fmla="*/ 0 w 1291"/>
                  <a:gd name="T3" fmla="*/ 216 h 460"/>
                  <a:gd name="T4" fmla="*/ 115 w 1291"/>
                  <a:gd name="T5" fmla="*/ 351 h 460"/>
                  <a:gd name="T6" fmla="*/ 230 w 1291"/>
                  <a:gd name="T7" fmla="*/ 297 h 460"/>
                  <a:gd name="T8" fmla="*/ 689 w 1291"/>
                  <a:gd name="T9" fmla="*/ 243 h 460"/>
                  <a:gd name="T10" fmla="*/ 1291 w 1291"/>
                  <a:gd name="T11" fmla="*/ 460 h 460"/>
                  <a:gd name="T12" fmla="*/ 1291 w 1291"/>
                  <a:gd name="T13" fmla="*/ 0 h 460"/>
                  <a:gd name="T14" fmla="*/ 230 w 1291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1"/>
                  <a:gd name="T25" fmla="*/ 0 h 460"/>
                  <a:gd name="T26" fmla="*/ 1291 w 1291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86" name="Group 155"/>
            <p:cNvGrpSpPr>
              <a:grpSpLocks/>
            </p:cNvGrpSpPr>
            <p:nvPr/>
          </p:nvGrpSpPr>
          <p:grpSpPr bwMode="auto">
            <a:xfrm>
              <a:off x="2439" y="3555"/>
              <a:ext cx="519" cy="423"/>
              <a:chOff x="1441" y="3154"/>
              <a:chExt cx="717" cy="623"/>
            </a:xfrm>
          </p:grpSpPr>
          <p:sp>
            <p:nvSpPr>
              <p:cNvPr id="605" name="Freeform 156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>
                  <a:gd name="T0" fmla="*/ 0 w 717"/>
                  <a:gd name="T1" fmla="*/ 109 h 623"/>
                  <a:gd name="T2" fmla="*/ 115 w 717"/>
                  <a:gd name="T3" fmla="*/ 109 h 623"/>
                  <a:gd name="T4" fmla="*/ 115 w 717"/>
                  <a:gd name="T5" fmla="*/ 569 h 623"/>
                  <a:gd name="T6" fmla="*/ 431 w 717"/>
                  <a:gd name="T7" fmla="*/ 623 h 623"/>
                  <a:gd name="T8" fmla="*/ 545 w 717"/>
                  <a:gd name="T9" fmla="*/ 569 h 623"/>
                  <a:gd name="T10" fmla="*/ 660 w 717"/>
                  <a:gd name="T11" fmla="*/ 569 h 623"/>
                  <a:gd name="T12" fmla="*/ 689 w 717"/>
                  <a:gd name="T13" fmla="*/ 515 h 623"/>
                  <a:gd name="T14" fmla="*/ 602 w 717"/>
                  <a:gd name="T15" fmla="*/ 515 h 623"/>
                  <a:gd name="T16" fmla="*/ 488 w 717"/>
                  <a:gd name="T17" fmla="*/ 406 h 623"/>
                  <a:gd name="T18" fmla="*/ 717 w 717"/>
                  <a:gd name="T19" fmla="*/ 352 h 623"/>
                  <a:gd name="T20" fmla="*/ 717 w 717"/>
                  <a:gd name="T21" fmla="*/ 298 h 623"/>
                  <a:gd name="T22" fmla="*/ 689 w 717"/>
                  <a:gd name="T23" fmla="*/ 136 h 623"/>
                  <a:gd name="T24" fmla="*/ 717 w 717"/>
                  <a:gd name="T25" fmla="*/ 82 h 623"/>
                  <a:gd name="T26" fmla="*/ 631 w 717"/>
                  <a:gd name="T27" fmla="*/ 54 h 623"/>
                  <a:gd name="T28" fmla="*/ 602 w 717"/>
                  <a:gd name="T29" fmla="*/ 0 h 623"/>
                  <a:gd name="T30" fmla="*/ 431 w 717"/>
                  <a:gd name="T31" fmla="*/ 0 h 623"/>
                  <a:gd name="T32" fmla="*/ 316 w 717"/>
                  <a:gd name="T33" fmla="*/ 82 h 623"/>
                  <a:gd name="T34" fmla="*/ 172 w 717"/>
                  <a:gd name="T35" fmla="*/ 27 h 623"/>
                  <a:gd name="T36" fmla="*/ 115 w 717"/>
                  <a:gd name="T37" fmla="*/ 54 h 623"/>
                  <a:gd name="T38" fmla="*/ 0 w 717"/>
                  <a:gd name="T39" fmla="*/ 109 h 6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17"/>
                  <a:gd name="T61" fmla="*/ 0 h 623"/>
                  <a:gd name="T62" fmla="*/ 717 w 717"/>
                  <a:gd name="T63" fmla="*/ 623 h 6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06" name="Freeform 157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>
                  <a:gd name="T0" fmla="*/ 0 w 717"/>
                  <a:gd name="T1" fmla="*/ 109 h 623"/>
                  <a:gd name="T2" fmla="*/ 115 w 717"/>
                  <a:gd name="T3" fmla="*/ 109 h 623"/>
                  <a:gd name="T4" fmla="*/ 115 w 717"/>
                  <a:gd name="T5" fmla="*/ 569 h 623"/>
                  <a:gd name="T6" fmla="*/ 431 w 717"/>
                  <a:gd name="T7" fmla="*/ 623 h 623"/>
                  <a:gd name="T8" fmla="*/ 545 w 717"/>
                  <a:gd name="T9" fmla="*/ 569 h 623"/>
                  <a:gd name="T10" fmla="*/ 660 w 717"/>
                  <a:gd name="T11" fmla="*/ 569 h 623"/>
                  <a:gd name="T12" fmla="*/ 689 w 717"/>
                  <a:gd name="T13" fmla="*/ 515 h 623"/>
                  <a:gd name="T14" fmla="*/ 602 w 717"/>
                  <a:gd name="T15" fmla="*/ 515 h 623"/>
                  <a:gd name="T16" fmla="*/ 488 w 717"/>
                  <a:gd name="T17" fmla="*/ 406 h 623"/>
                  <a:gd name="T18" fmla="*/ 717 w 717"/>
                  <a:gd name="T19" fmla="*/ 352 h 623"/>
                  <a:gd name="T20" fmla="*/ 717 w 717"/>
                  <a:gd name="T21" fmla="*/ 298 h 623"/>
                  <a:gd name="T22" fmla="*/ 689 w 717"/>
                  <a:gd name="T23" fmla="*/ 136 h 623"/>
                  <a:gd name="T24" fmla="*/ 717 w 717"/>
                  <a:gd name="T25" fmla="*/ 82 h 623"/>
                  <a:gd name="T26" fmla="*/ 631 w 717"/>
                  <a:gd name="T27" fmla="*/ 54 h 623"/>
                  <a:gd name="T28" fmla="*/ 602 w 717"/>
                  <a:gd name="T29" fmla="*/ 0 h 623"/>
                  <a:gd name="T30" fmla="*/ 431 w 717"/>
                  <a:gd name="T31" fmla="*/ 0 h 623"/>
                  <a:gd name="T32" fmla="*/ 316 w 717"/>
                  <a:gd name="T33" fmla="*/ 82 h 623"/>
                  <a:gd name="T34" fmla="*/ 172 w 717"/>
                  <a:gd name="T35" fmla="*/ 27 h 623"/>
                  <a:gd name="T36" fmla="*/ 115 w 717"/>
                  <a:gd name="T37" fmla="*/ 54 h 623"/>
                  <a:gd name="T38" fmla="*/ 0 w 717"/>
                  <a:gd name="T39" fmla="*/ 109 h 6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17"/>
                  <a:gd name="T61" fmla="*/ 0 h 623"/>
                  <a:gd name="T62" fmla="*/ 717 w 717"/>
                  <a:gd name="T63" fmla="*/ 623 h 6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87" name="Group 158"/>
            <p:cNvGrpSpPr>
              <a:grpSpLocks/>
            </p:cNvGrpSpPr>
            <p:nvPr/>
          </p:nvGrpSpPr>
          <p:grpSpPr bwMode="auto">
            <a:xfrm>
              <a:off x="2937" y="3573"/>
              <a:ext cx="541" cy="258"/>
              <a:chOff x="2129" y="3180"/>
              <a:chExt cx="748" cy="380"/>
            </a:xfrm>
          </p:grpSpPr>
          <p:sp>
            <p:nvSpPr>
              <p:cNvPr id="603" name="Freeform 159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>
                  <a:gd name="T0" fmla="*/ 58 w 748"/>
                  <a:gd name="T1" fmla="*/ 28 h 380"/>
                  <a:gd name="T2" fmla="*/ 29 w 748"/>
                  <a:gd name="T3" fmla="*/ 55 h 380"/>
                  <a:gd name="T4" fmla="*/ 0 w 748"/>
                  <a:gd name="T5" fmla="*/ 109 h 380"/>
                  <a:gd name="T6" fmla="*/ 29 w 748"/>
                  <a:gd name="T7" fmla="*/ 271 h 380"/>
                  <a:gd name="T8" fmla="*/ 173 w 748"/>
                  <a:gd name="T9" fmla="*/ 271 h 380"/>
                  <a:gd name="T10" fmla="*/ 115 w 748"/>
                  <a:gd name="T11" fmla="*/ 380 h 380"/>
                  <a:gd name="T12" fmla="*/ 288 w 748"/>
                  <a:gd name="T13" fmla="*/ 271 h 380"/>
                  <a:gd name="T14" fmla="*/ 346 w 748"/>
                  <a:gd name="T15" fmla="*/ 164 h 380"/>
                  <a:gd name="T16" fmla="*/ 490 w 748"/>
                  <a:gd name="T17" fmla="*/ 137 h 380"/>
                  <a:gd name="T18" fmla="*/ 690 w 748"/>
                  <a:gd name="T19" fmla="*/ 137 h 380"/>
                  <a:gd name="T20" fmla="*/ 748 w 748"/>
                  <a:gd name="T21" fmla="*/ 55 h 380"/>
                  <a:gd name="T22" fmla="*/ 690 w 748"/>
                  <a:gd name="T23" fmla="*/ 28 h 380"/>
                  <a:gd name="T24" fmla="*/ 490 w 748"/>
                  <a:gd name="T25" fmla="*/ 28 h 380"/>
                  <a:gd name="T26" fmla="*/ 461 w 748"/>
                  <a:gd name="T27" fmla="*/ 82 h 380"/>
                  <a:gd name="T28" fmla="*/ 374 w 748"/>
                  <a:gd name="T29" fmla="*/ 55 h 380"/>
                  <a:gd name="T30" fmla="*/ 317 w 748"/>
                  <a:gd name="T31" fmla="*/ 0 h 380"/>
                  <a:gd name="T32" fmla="*/ 230 w 748"/>
                  <a:gd name="T33" fmla="*/ 0 h 380"/>
                  <a:gd name="T34" fmla="*/ 173 w 748"/>
                  <a:gd name="T35" fmla="*/ 55 h 380"/>
                  <a:gd name="T36" fmla="*/ 58 w 748"/>
                  <a:gd name="T37" fmla="*/ 28 h 3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8"/>
                  <a:gd name="T58" fmla="*/ 0 h 380"/>
                  <a:gd name="T59" fmla="*/ 748 w 748"/>
                  <a:gd name="T60" fmla="*/ 380 h 3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04" name="Freeform 160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>
                  <a:gd name="T0" fmla="*/ 58 w 748"/>
                  <a:gd name="T1" fmla="*/ 28 h 380"/>
                  <a:gd name="T2" fmla="*/ 29 w 748"/>
                  <a:gd name="T3" fmla="*/ 55 h 380"/>
                  <a:gd name="T4" fmla="*/ 0 w 748"/>
                  <a:gd name="T5" fmla="*/ 109 h 380"/>
                  <a:gd name="T6" fmla="*/ 29 w 748"/>
                  <a:gd name="T7" fmla="*/ 271 h 380"/>
                  <a:gd name="T8" fmla="*/ 173 w 748"/>
                  <a:gd name="T9" fmla="*/ 271 h 380"/>
                  <a:gd name="T10" fmla="*/ 115 w 748"/>
                  <a:gd name="T11" fmla="*/ 380 h 380"/>
                  <a:gd name="T12" fmla="*/ 288 w 748"/>
                  <a:gd name="T13" fmla="*/ 271 h 380"/>
                  <a:gd name="T14" fmla="*/ 346 w 748"/>
                  <a:gd name="T15" fmla="*/ 164 h 380"/>
                  <a:gd name="T16" fmla="*/ 490 w 748"/>
                  <a:gd name="T17" fmla="*/ 137 h 380"/>
                  <a:gd name="T18" fmla="*/ 690 w 748"/>
                  <a:gd name="T19" fmla="*/ 137 h 380"/>
                  <a:gd name="T20" fmla="*/ 748 w 748"/>
                  <a:gd name="T21" fmla="*/ 55 h 380"/>
                  <a:gd name="T22" fmla="*/ 690 w 748"/>
                  <a:gd name="T23" fmla="*/ 28 h 380"/>
                  <a:gd name="T24" fmla="*/ 490 w 748"/>
                  <a:gd name="T25" fmla="*/ 28 h 380"/>
                  <a:gd name="T26" fmla="*/ 461 w 748"/>
                  <a:gd name="T27" fmla="*/ 82 h 380"/>
                  <a:gd name="T28" fmla="*/ 374 w 748"/>
                  <a:gd name="T29" fmla="*/ 55 h 380"/>
                  <a:gd name="T30" fmla="*/ 317 w 748"/>
                  <a:gd name="T31" fmla="*/ 0 h 380"/>
                  <a:gd name="T32" fmla="*/ 230 w 748"/>
                  <a:gd name="T33" fmla="*/ 0 h 380"/>
                  <a:gd name="T34" fmla="*/ 173 w 748"/>
                  <a:gd name="T35" fmla="*/ 55 h 380"/>
                  <a:gd name="T36" fmla="*/ 58 w 748"/>
                  <a:gd name="T37" fmla="*/ 28 h 3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8"/>
                  <a:gd name="T58" fmla="*/ 0 h 380"/>
                  <a:gd name="T59" fmla="*/ 748 w 748"/>
                  <a:gd name="T60" fmla="*/ 380 h 3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88" name="Group 161"/>
            <p:cNvGrpSpPr>
              <a:grpSpLocks/>
            </p:cNvGrpSpPr>
            <p:nvPr/>
          </p:nvGrpSpPr>
          <p:grpSpPr bwMode="auto">
            <a:xfrm>
              <a:off x="2937" y="3905"/>
              <a:ext cx="208" cy="111"/>
              <a:chOff x="2129" y="3669"/>
              <a:chExt cx="288" cy="164"/>
            </a:xfrm>
          </p:grpSpPr>
          <p:sp>
            <p:nvSpPr>
              <p:cNvPr id="601" name="Freeform 162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>
                  <a:gd name="T0" fmla="*/ 29 w 288"/>
                  <a:gd name="T1" fmla="*/ 0 h 164"/>
                  <a:gd name="T2" fmla="*/ 0 w 288"/>
                  <a:gd name="T3" fmla="*/ 54 h 164"/>
                  <a:gd name="T4" fmla="*/ 202 w 288"/>
                  <a:gd name="T5" fmla="*/ 164 h 164"/>
                  <a:gd name="T6" fmla="*/ 288 w 288"/>
                  <a:gd name="T7" fmla="*/ 54 h 164"/>
                  <a:gd name="T8" fmla="*/ 87 w 288"/>
                  <a:gd name="T9" fmla="*/ 0 h 164"/>
                  <a:gd name="T10" fmla="*/ 29 w 288"/>
                  <a:gd name="T11" fmla="*/ 0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"/>
                  <a:gd name="T19" fmla="*/ 0 h 164"/>
                  <a:gd name="T20" fmla="*/ 288 w 288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2" name="Freeform 163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>
                  <a:gd name="T0" fmla="*/ 29 w 288"/>
                  <a:gd name="T1" fmla="*/ 0 h 164"/>
                  <a:gd name="T2" fmla="*/ 0 w 288"/>
                  <a:gd name="T3" fmla="*/ 54 h 164"/>
                  <a:gd name="T4" fmla="*/ 202 w 288"/>
                  <a:gd name="T5" fmla="*/ 164 h 164"/>
                  <a:gd name="T6" fmla="*/ 288 w 288"/>
                  <a:gd name="T7" fmla="*/ 54 h 164"/>
                  <a:gd name="T8" fmla="*/ 87 w 288"/>
                  <a:gd name="T9" fmla="*/ 0 h 164"/>
                  <a:gd name="T10" fmla="*/ 29 w 288"/>
                  <a:gd name="T11" fmla="*/ 0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"/>
                  <a:gd name="T19" fmla="*/ 0 h 164"/>
                  <a:gd name="T20" fmla="*/ 288 w 288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9" name="Group 164"/>
            <p:cNvGrpSpPr>
              <a:grpSpLocks/>
            </p:cNvGrpSpPr>
            <p:nvPr/>
          </p:nvGrpSpPr>
          <p:grpSpPr bwMode="auto">
            <a:xfrm>
              <a:off x="2937" y="3298"/>
              <a:ext cx="437" cy="331"/>
              <a:chOff x="2129" y="2774"/>
              <a:chExt cx="604" cy="489"/>
            </a:xfrm>
          </p:grpSpPr>
          <p:sp>
            <p:nvSpPr>
              <p:cNvPr id="599" name="Freeform 165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>
                  <a:gd name="T0" fmla="*/ 0 w 604"/>
                  <a:gd name="T1" fmla="*/ 136 h 489"/>
                  <a:gd name="T2" fmla="*/ 29 w 604"/>
                  <a:gd name="T3" fmla="*/ 163 h 489"/>
                  <a:gd name="T4" fmla="*/ 0 w 604"/>
                  <a:gd name="T5" fmla="*/ 326 h 489"/>
                  <a:gd name="T6" fmla="*/ 86 w 604"/>
                  <a:gd name="T7" fmla="*/ 353 h 489"/>
                  <a:gd name="T8" fmla="*/ 58 w 604"/>
                  <a:gd name="T9" fmla="*/ 435 h 489"/>
                  <a:gd name="T10" fmla="*/ 172 w 604"/>
                  <a:gd name="T11" fmla="*/ 462 h 489"/>
                  <a:gd name="T12" fmla="*/ 230 w 604"/>
                  <a:gd name="T13" fmla="*/ 407 h 489"/>
                  <a:gd name="T14" fmla="*/ 316 w 604"/>
                  <a:gd name="T15" fmla="*/ 407 h 489"/>
                  <a:gd name="T16" fmla="*/ 374 w 604"/>
                  <a:gd name="T17" fmla="*/ 462 h 489"/>
                  <a:gd name="T18" fmla="*/ 460 w 604"/>
                  <a:gd name="T19" fmla="*/ 489 h 489"/>
                  <a:gd name="T20" fmla="*/ 489 w 604"/>
                  <a:gd name="T21" fmla="*/ 435 h 489"/>
                  <a:gd name="T22" fmla="*/ 604 w 604"/>
                  <a:gd name="T23" fmla="*/ 435 h 489"/>
                  <a:gd name="T24" fmla="*/ 604 w 604"/>
                  <a:gd name="T25" fmla="*/ 407 h 489"/>
                  <a:gd name="T26" fmla="*/ 517 w 604"/>
                  <a:gd name="T27" fmla="*/ 407 h 489"/>
                  <a:gd name="T28" fmla="*/ 489 w 604"/>
                  <a:gd name="T29" fmla="*/ 271 h 489"/>
                  <a:gd name="T30" fmla="*/ 402 w 604"/>
                  <a:gd name="T31" fmla="*/ 271 h 489"/>
                  <a:gd name="T32" fmla="*/ 345 w 604"/>
                  <a:gd name="T33" fmla="*/ 54 h 489"/>
                  <a:gd name="T34" fmla="*/ 287 w 604"/>
                  <a:gd name="T35" fmla="*/ 0 h 489"/>
                  <a:gd name="T36" fmla="*/ 230 w 604"/>
                  <a:gd name="T37" fmla="*/ 0 h 489"/>
                  <a:gd name="T38" fmla="*/ 316 w 604"/>
                  <a:gd name="T39" fmla="*/ 108 h 489"/>
                  <a:gd name="T40" fmla="*/ 172 w 604"/>
                  <a:gd name="T41" fmla="*/ 108 h 489"/>
                  <a:gd name="T42" fmla="*/ 115 w 604"/>
                  <a:gd name="T43" fmla="*/ 81 h 489"/>
                  <a:gd name="T44" fmla="*/ 29 w 604"/>
                  <a:gd name="T45" fmla="*/ 81 h 489"/>
                  <a:gd name="T46" fmla="*/ 0 w 604"/>
                  <a:gd name="T47" fmla="*/ 136 h 4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4"/>
                  <a:gd name="T73" fmla="*/ 0 h 489"/>
                  <a:gd name="T74" fmla="*/ 604 w 604"/>
                  <a:gd name="T75" fmla="*/ 489 h 48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600" name="Freeform 166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>
                  <a:gd name="T0" fmla="*/ 0 w 604"/>
                  <a:gd name="T1" fmla="*/ 136 h 489"/>
                  <a:gd name="T2" fmla="*/ 29 w 604"/>
                  <a:gd name="T3" fmla="*/ 163 h 489"/>
                  <a:gd name="T4" fmla="*/ 0 w 604"/>
                  <a:gd name="T5" fmla="*/ 326 h 489"/>
                  <a:gd name="T6" fmla="*/ 86 w 604"/>
                  <a:gd name="T7" fmla="*/ 353 h 489"/>
                  <a:gd name="T8" fmla="*/ 58 w 604"/>
                  <a:gd name="T9" fmla="*/ 435 h 489"/>
                  <a:gd name="T10" fmla="*/ 172 w 604"/>
                  <a:gd name="T11" fmla="*/ 462 h 489"/>
                  <a:gd name="T12" fmla="*/ 230 w 604"/>
                  <a:gd name="T13" fmla="*/ 407 h 489"/>
                  <a:gd name="T14" fmla="*/ 316 w 604"/>
                  <a:gd name="T15" fmla="*/ 407 h 489"/>
                  <a:gd name="T16" fmla="*/ 374 w 604"/>
                  <a:gd name="T17" fmla="*/ 462 h 489"/>
                  <a:gd name="T18" fmla="*/ 460 w 604"/>
                  <a:gd name="T19" fmla="*/ 489 h 489"/>
                  <a:gd name="T20" fmla="*/ 489 w 604"/>
                  <a:gd name="T21" fmla="*/ 435 h 489"/>
                  <a:gd name="T22" fmla="*/ 604 w 604"/>
                  <a:gd name="T23" fmla="*/ 435 h 489"/>
                  <a:gd name="T24" fmla="*/ 604 w 604"/>
                  <a:gd name="T25" fmla="*/ 407 h 489"/>
                  <a:gd name="T26" fmla="*/ 517 w 604"/>
                  <a:gd name="T27" fmla="*/ 407 h 489"/>
                  <a:gd name="T28" fmla="*/ 489 w 604"/>
                  <a:gd name="T29" fmla="*/ 271 h 489"/>
                  <a:gd name="T30" fmla="*/ 402 w 604"/>
                  <a:gd name="T31" fmla="*/ 271 h 489"/>
                  <a:gd name="T32" fmla="*/ 345 w 604"/>
                  <a:gd name="T33" fmla="*/ 54 h 489"/>
                  <a:gd name="T34" fmla="*/ 287 w 604"/>
                  <a:gd name="T35" fmla="*/ 0 h 489"/>
                  <a:gd name="T36" fmla="*/ 230 w 604"/>
                  <a:gd name="T37" fmla="*/ 0 h 489"/>
                  <a:gd name="T38" fmla="*/ 316 w 604"/>
                  <a:gd name="T39" fmla="*/ 108 h 489"/>
                  <a:gd name="T40" fmla="*/ 172 w 604"/>
                  <a:gd name="T41" fmla="*/ 108 h 489"/>
                  <a:gd name="T42" fmla="*/ 115 w 604"/>
                  <a:gd name="T43" fmla="*/ 81 h 489"/>
                  <a:gd name="T44" fmla="*/ 29 w 604"/>
                  <a:gd name="T45" fmla="*/ 81 h 489"/>
                  <a:gd name="T46" fmla="*/ 0 w 604"/>
                  <a:gd name="T47" fmla="*/ 136 h 4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4"/>
                  <a:gd name="T73" fmla="*/ 0 h 489"/>
                  <a:gd name="T74" fmla="*/ 604 w 604"/>
                  <a:gd name="T75" fmla="*/ 489 h 48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90" name="Group 167"/>
            <p:cNvGrpSpPr>
              <a:grpSpLocks/>
            </p:cNvGrpSpPr>
            <p:nvPr/>
          </p:nvGrpSpPr>
          <p:grpSpPr bwMode="auto">
            <a:xfrm>
              <a:off x="3436" y="3593"/>
              <a:ext cx="269" cy="294"/>
              <a:chOff x="2818" y="3209"/>
              <a:chExt cx="373" cy="434"/>
            </a:xfrm>
          </p:grpSpPr>
          <p:sp>
            <p:nvSpPr>
              <p:cNvPr id="597" name="Freeform 168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>
                  <a:gd name="T0" fmla="*/ 58 w 373"/>
                  <a:gd name="T1" fmla="*/ 27 h 434"/>
                  <a:gd name="T2" fmla="*/ 0 w 373"/>
                  <a:gd name="T3" fmla="*/ 108 h 434"/>
                  <a:gd name="T4" fmla="*/ 86 w 373"/>
                  <a:gd name="T5" fmla="*/ 216 h 434"/>
                  <a:gd name="T6" fmla="*/ 172 w 373"/>
                  <a:gd name="T7" fmla="*/ 243 h 434"/>
                  <a:gd name="T8" fmla="*/ 172 w 373"/>
                  <a:gd name="T9" fmla="*/ 351 h 434"/>
                  <a:gd name="T10" fmla="*/ 203 w 373"/>
                  <a:gd name="T11" fmla="*/ 434 h 434"/>
                  <a:gd name="T12" fmla="*/ 262 w 373"/>
                  <a:gd name="T13" fmla="*/ 352 h 434"/>
                  <a:gd name="T14" fmla="*/ 344 w 373"/>
                  <a:gd name="T15" fmla="*/ 189 h 434"/>
                  <a:gd name="T16" fmla="*/ 373 w 373"/>
                  <a:gd name="T17" fmla="*/ 189 h 434"/>
                  <a:gd name="T18" fmla="*/ 373 w 373"/>
                  <a:gd name="T19" fmla="*/ 135 h 434"/>
                  <a:gd name="T20" fmla="*/ 344 w 373"/>
                  <a:gd name="T21" fmla="*/ 135 h 434"/>
                  <a:gd name="T22" fmla="*/ 344 w 373"/>
                  <a:gd name="T23" fmla="*/ 81 h 434"/>
                  <a:gd name="T24" fmla="*/ 316 w 373"/>
                  <a:gd name="T25" fmla="*/ 81 h 434"/>
                  <a:gd name="T26" fmla="*/ 316 w 373"/>
                  <a:gd name="T27" fmla="*/ 27 h 434"/>
                  <a:gd name="T28" fmla="*/ 287 w 373"/>
                  <a:gd name="T29" fmla="*/ 27 h 434"/>
                  <a:gd name="T30" fmla="*/ 287 w 373"/>
                  <a:gd name="T31" fmla="*/ 0 h 434"/>
                  <a:gd name="T32" fmla="*/ 144 w 373"/>
                  <a:gd name="T33" fmla="*/ 0 h 434"/>
                  <a:gd name="T34" fmla="*/ 58 w 373"/>
                  <a:gd name="T35" fmla="*/ 27 h 4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3"/>
                  <a:gd name="T55" fmla="*/ 0 h 434"/>
                  <a:gd name="T56" fmla="*/ 373 w 373"/>
                  <a:gd name="T57" fmla="*/ 434 h 4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98" name="Freeform 169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>
                  <a:gd name="T0" fmla="*/ 58 w 373"/>
                  <a:gd name="T1" fmla="*/ 27 h 434"/>
                  <a:gd name="T2" fmla="*/ 0 w 373"/>
                  <a:gd name="T3" fmla="*/ 108 h 434"/>
                  <a:gd name="T4" fmla="*/ 86 w 373"/>
                  <a:gd name="T5" fmla="*/ 216 h 434"/>
                  <a:gd name="T6" fmla="*/ 172 w 373"/>
                  <a:gd name="T7" fmla="*/ 243 h 434"/>
                  <a:gd name="T8" fmla="*/ 172 w 373"/>
                  <a:gd name="T9" fmla="*/ 351 h 434"/>
                  <a:gd name="T10" fmla="*/ 203 w 373"/>
                  <a:gd name="T11" fmla="*/ 434 h 434"/>
                  <a:gd name="T12" fmla="*/ 262 w 373"/>
                  <a:gd name="T13" fmla="*/ 352 h 434"/>
                  <a:gd name="T14" fmla="*/ 344 w 373"/>
                  <a:gd name="T15" fmla="*/ 189 h 434"/>
                  <a:gd name="T16" fmla="*/ 373 w 373"/>
                  <a:gd name="T17" fmla="*/ 189 h 434"/>
                  <a:gd name="T18" fmla="*/ 373 w 373"/>
                  <a:gd name="T19" fmla="*/ 135 h 434"/>
                  <a:gd name="T20" fmla="*/ 344 w 373"/>
                  <a:gd name="T21" fmla="*/ 135 h 434"/>
                  <a:gd name="T22" fmla="*/ 344 w 373"/>
                  <a:gd name="T23" fmla="*/ 81 h 434"/>
                  <a:gd name="T24" fmla="*/ 316 w 373"/>
                  <a:gd name="T25" fmla="*/ 81 h 434"/>
                  <a:gd name="T26" fmla="*/ 316 w 373"/>
                  <a:gd name="T27" fmla="*/ 27 h 434"/>
                  <a:gd name="T28" fmla="*/ 287 w 373"/>
                  <a:gd name="T29" fmla="*/ 27 h 434"/>
                  <a:gd name="T30" fmla="*/ 287 w 373"/>
                  <a:gd name="T31" fmla="*/ 0 h 434"/>
                  <a:gd name="T32" fmla="*/ 144 w 373"/>
                  <a:gd name="T33" fmla="*/ 0 h 434"/>
                  <a:gd name="T34" fmla="*/ 58 w 373"/>
                  <a:gd name="T35" fmla="*/ 27 h 4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3"/>
                  <a:gd name="T55" fmla="*/ 0 h 434"/>
                  <a:gd name="T56" fmla="*/ 373 w 373"/>
                  <a:gd name="T57" fmla="*/ 434 h 4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91" name="Group 170"/>
            <p:cNvGrpSpPr>
              <a:grpSpLocks/>
            </p:cNvGrpSpPr>
            <p:nvPr/>
          </p:nvGrpSpPr>
          <p:grpSpPr bwMode="auto">
            <a:xfrm>
              <a:off x="3291" y="3666"/>
              <a:ext cx="270" cy="165"/>
              <a:chOff x="2618" y="3317"/>
              <a:chExt cx="374" cy="243"/>
            </a:xfrm>
          </p:grpSpPr>
          <p:sp>
            <p:nvSpPr>
              <p:cNvPr id="595" name="Freeform 171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>
                  <a:gd name="T0" fmla="*/ 0 w 374"/>
                  <a:gd name="T1" fmla="*/ 0 h 243"/>
                  <a:gd name="T2" fmla="*/ 115 w 374"/>
                  <a:gd name="T3" fmla="*/ 108 h 243"/>
                  <a:gd name="T4" fmla="*/ 115 w 374"/>
                  <a:gd name="T5" fmla="*/ 216 h 243"/>
                  <a:gd name="T6" fmla="*/ 374 w 374"/>
                  <a:gd name="T7" fmla="*/ 243 h 243"/>
                  <a:gd name="T8" fmla="*/ 374 w 374"/>
                  <a:gd name="T9" fmla="*/ 135 h 243"/>
                  <a:gd name="T10" fmla="*/ 287 w 374"/>
                  <a:gd name="T11" fmla="*/ 108 h 243"/>
                  <a:gd name="T12" fmla="*/ 200 w 374"/>
                  <a:gd name="T13" fmla="*/ 0 h 243"/>
                  <a:gd name="T14" fmla="*/ 29 w 374"/>
                  <a:gd name="T15" fmla="*/ 0 h 243"/>
                  <a:gd name="T16" fmla="*/ 0 w 374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"/>
                  <a:gd name="T28" fmla="*/ 0 h 243"/>
                  <a:gd name="T29" fmla="*/ 374 w 374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96" name="Freeform 172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>
                  <a:gd name="T0" fmla="*/ 0 w 374"/>
                  <a:gd name="T1" fmla="*/ 0 h 243"/>
                  <a:gd name="T2" fmla="*/ 115 w 374"/>
                  <a:gd name="T3" fmla="*/ 108 h 243"/>
                  <a:gd name="T4" fmla="*/ 115 w 374"/>
                  <a:gd name="T5" fmla="*/ 216 h 243"/>
                  <a:gd name="T6" fmla="*/ 374 w 374"/>
                  <a:gd name="T7" fmla="*/ 243 h 243"/>
                  <a:gd name="T8" fmla="*/ 374 w 374"/>
                  <a:gd name="T9" fmla="*/ 135 h 243"/>
                  <a:gd name="T10" fmla="*/ 287 w 374"/>
                  <a:gd name="T11" fmla="*/ 108 h 243"/>
                  <a:gd name="T12" fmla="*/ 200 w 374"/>
                  <a:gd name="T13" fmla="*/ 0 h 243"/>
                  <a:gd name="T14" fmla="*/ 29 w 374"/>
                  <a:gd name="T15" fmla="*/ 0 h 243"/>
                  <a:gd name="T16" fmla="*/ 0 w 374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"/>
                  <a:gd name="T28" fmla="*/ 0 h 243"/>
                  <a:gd name="T29" fmla="*/ 374 w 374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92" name="Group 173"/>
            <p:cNvGrpSpPr>
              <a:grpSpLocks/>
            </p:cNvGrpSpPr>
            <p:nvPr/>
          </p:nvGrpSpPr>
          <p:grpSpPr bwMode="auto">
            <a:xfrm>
              <a:off x="3021" y="3666"/>
              <a:ext cx="560" cy="350"/>
              <a:chOff x="2245" y="3317"/>
              <a:chExt cx="774" cy="516"/>
            </a:xfrm>
          </p:grpSpPr>
          <p:sp>
            <p:nvSpPr>
              <p:cNvPr id="593" name="Freeform 174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>
                  <a:gd name="T0" fmla="*/ 230 w 774"/>
                  <a:gd name="T1" fmla="*/ 28 h 516"/>
                  <a:gd name="T2" fmla="*/ 172 w 774"/>
                  <a:gd name="T3" fmla="*/ 135 h 516"/>
                  <a:gd name="T4" fmla="*/ 0 w 774"/>
                  <a:gd name="T5" fmla="*/ 244 h 516"/>
                  <a:gd name="T6" fmla="*/ 258 w 774"/>
                  <a:gd name="T7" fmla="*/ 244 h 516"/>
                  <a:gd name="T8" fmla="*/ 230 w 774"/>
                  <a:gd name="T9" fmla="*/ 353 h 516"/>
                  <a:gd name="T10" fmla="*/ 316 w 774"/>
                  <a:gd name="T11" fmla="*/ 353 h 516"/>
                  <a:gd name="T12" fmla="*/ 344 w 774"/>
                  <a:gd name="T13" fmla="*/ 461 h 516"/>
                  <a:gd name="T14" fmla="*/ 459 w 774"/>
                  <a:gd name="T15" fmla="*/ 434 h 516"/>
                  <a:gd name="T16" fmla="*/ 573 w 774"/>
                  <a:gd name="T17" fmla="*/ 516 h 516"/>
                  <a:gd name="T18" fmla="*/ 659 w 774"/>
                  <a:gd name="T19" fmla="*/ 353 h 516"/>
                  <a:gd name="T20" fmla="*/ 774 w 774"/>
                  <a:gd name="T21" fmla="*/ 326 h 516"/>
                  <a:gd name="T22" fmla="*/ 745 w 774"/>
                  <a:gd name="T23" fmla="*/ 244 h 516"/>
                  <a:gd name="T24" fmla="*/ 488 w 774"/>
                  <a:gd name="T25" fmla="*/ 217 h 516"/>
                  <a:gd name="T26" fmla="*/ 488 w 774"/>
                  <a:gd name="T27" fmla="*/ 108 h 516"/>
                  <a:gd name="T28" fmla="*/ 373 w 774"/>
                  <a:gd name="T29" fmla="*/ 0 h 516"/>
                  <a:gd name="T30" fmla="*/ 230 w 774"/>
                  <a:gd name="T31" fmla="*/ 28 h 5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4"/>
                  <a:gd name="T49" fmla="*/ 0 h 516"/>
                  <a:gd name="T50" fmla="*/ 774 w 774"/>
                  <a:gd name="T51" fmla="*/ 516 h 5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94" name="Freeform 175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>
                  <a:gd name="T0" fmla="*/ 230 w 774"/>
                  <a:gd name="T1" fmla="*/ 28 h 516"/>
                  <a:gd name="T2" fmla="*/ 172 w 774"/>
                  <a:gd name="T3" fmla="*/ 135 h 516"/>
                  <a:gd name="T4" fmla="*/ 0 w 774"/>
                  <a:gd name="T5" fmla="*/ 244 h 516"/>
                  <a:gd name="T6" fmla="*/ 258 w 774"/>
                  <a:gd name="T7" fmla="*/ 244 h 516"/>
                  <a:gd name="T8" fmla="*/ 230 w 774"/>
                  <a:gd name="T9" fmla="*/ 353 h 516"/>
                  <a:gd name="T10" fmla="*/ 316 w 774"/>
                  <a:gd name="T11" fmla="*/ 353 h 516"/>
                  <a:gd name="T12" fmla="*/ 344 w 774"/>
                  <a:gd name="T13" fmla="*/ 461 h 516"/>
                  <a:gd name="T14" fmla="*/ 459 w 774"/>
                  <a:gd name="T15" fmla="*/ 434 h 516"/>
                  <a:gd name="T16" fmla="*/ 573 w 774"/>
                  <a:gd name="T17" fmla="*/ 516 h 516"/>
                  <a:gd name="T18" fmla="*/ 659 w 774"/>
                  <a:gd name="T19" fmla="*/ 353 h 516"/>
                  <a:gd name="T20" fmla="*/ 774 w 774"/>
                  <a:gd name="T21" fmla="*/ 326 h 516"/>
                  <a:gd name="T22" fmla="*/ 745 w 774"/>
                  <a:gd name="T23" fmla="*/ 244 h 516"/>
                  <a:gd name="T24" fmla="*/ 488 w 774"/>
                  <a:gd name="T25" fmla="*/ 217 h 516"/>
                  <a:gd name="T26" fmla="*/ 488 w 774"/>
                  <a:gd name="T27" fmla="*/ 108 h 516"/>
                  <a:gd name="T28" fmla="*/ 373 w 774"/>
                  <a:gd name="T29" fmla="*/ 0 h 516"/>
                  <a:gd name="T30" fmla="*/ 230 w 774"/>
                  <a:gd name="T31" fmla="*/ 28 h 5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4"/>
                  <a:gd name="T49" fmla="*/ 0 h 516"/>
                  <a:gd name="T50" fmla="*/ 774 w 774"/>
                  <a:gd name="T51" fmla="*/ 516 h 5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sp>
          <p:nvSpPr>
            <p:cNvPr id="93" name="Freeform 176"/>
            <p:cNvSpPr>
              <a:spLocks/>
            </p:cNvSpPr>
            <p:nvPr/>
          </p:nvSpPr>
          <p:spPr bwMode="auto">
            <a:xfrm>
              <a:off x="3417" y="3794"/>
              <a:ext cx="642" cy="460"/>
            </a:xfrm>
            <a:custGeom>
              <a:avLst/>
              <a:gdLst>
                <a:gd name="T0" fmla="*/ 68389 w 888"/>
                <a:gd name="T1" fmla="*/ 80814 h 678"/>
                <a:gd name="T2" fmla="*/ 16797 w 888"/>
                <a:gd name="T3" fmla="*/ 161628 h 678"/>
                <a:gd name="T4" fmla="*/ 50991 w 888"/>
                <a:gd name="T5" fmla="*/ 188401 h 678"/>
                <a:gd name="T6" fmla="*/ 0 w 888"/>
                <a:gd name="T7" fmla="*/ 242442 h 678"/>
                <a:gd name="T8" fmla="*/ 50991 w 888"/>
                <a:gd name="T9" fmla="*/ 283096 h 678"/>
                <a:gd name="T10" fmla="*/ 119980 w 888"/>
                <a:gd name="T11" fmla="*/ 283096 h 678"/>
                <a:gd name="T12" fmla="*/ 223164 w 888"/>
                <a:gd name="T13" fmla="*/ 309374 h 678"/>
                <a:gd name="T14" fmla="*/ 257358 w 888"/>
                <a:gd name="T15" fmla="*/ 336146 h 678"/>
                <a:gd name="T16" fmla="*/ 377938 w 888"/>
                <a:gd name="T17" fmla="*/ 309374 h 678"/>
                <a:gd name="T18" fmla="*/ 429529 w 888"/>
                <a:gd name="T19" fmla="*/ 242442 h 678"/>
                <a:gd name="T20" fmla="*/ 497918 w 888"/>
                <a:gd name="T21" fmla="*/ 215669 h 678"/>
                <a:gd name="T22" fmla="*/ 532713 w 888"/>
                <a:gd name="T23" fmla="*/ 255828 h 678"/>
                <a:gd name="T24" fmla="*/ 532713 w 888"/>
                <a:gd name="T25" fmla="*/ 202282 h 678"/>
                <a:gd name="T26" fmla="*/ 291553 w 888"/>
                <a:gd name="T27" fmla="*/ 0 h 678"/>
                <a:gd name="T28" fmla="*/ 274755 w 888"/>
                <a:gd name="T29" fmla="*/ 13386 h 678"/>
                <a:gd name="T30" fmla="*/ 240561 w 888"/>
                <a:gd name="T31" fmla="*/ 13386 h 678"/>
                <a:gd name="T32" fmla="*/ 240561 w 888"/>
                <a:gd name="T33" fmla="*/ 27269 h 678"/>
                <a:gd name="T34" fmla="*/ 171572 w 888"/>
                <a:gd name="T35" fmla="*/ 27269 h 678"/>
                <a:gd name="T36" fmla="*/ 136778 w 888"/>
                <a:gd name="T37" fmla="*/ 67427 h 678"/>
                <a:gd name="T38" fmla="*/ 68389 w 888"/>
                <a:gd name="T39" fmla="*/ 80814 h 6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8"/>
                <a:gd name="T61" fmla="*/ 0 h 678"/>
                <a:gd name="T62" fmla="*/ 888 w 888"/>
                <a:gd name="T63" fmla="*/ 678 h 6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8" h="678">
                  <a:moveTo>
                    <a:pt x="114" y="163"/>
                  </a:moveTo>
                  <a:lnTo>
                    <a:pt x="28" y="326"/>
                  </a:lnTo>
                  <a:lnTo>
                    <a:pt x="85" y="380"/>
                  </a:lnTo>
                  <a:lnTo>
                    <a:pt x="0" y="489"/>
                  </a:lnTo>
                  <a:lnTo>
                    <a:pt x="85" y="571"/>
                  </a:lnTo>
                  <a:lnTo>
                    <a:pt x="200" y="571"/>
                  </a:lnTo>
                  <a:lnTo>
                    <a:pt x="372" y="624"/>
                  </a:lnTo>
                  <a:lnTo>
                    <a:pt x="429" y="678"/>
                  </a:lnTo>
                  <a:lnTo>
                    <a:pt x="630" y="624"/>
                  </a:lnTo>
                  <a:lnTo>
                    <a:pt x="716" y="489"/>
                  </a:lnTo>
                  <a:lnTo>
                    <a:pt x="830" y="435"/>
                  </a:lnTo>
                  <a:lnTo>
                    <a:pt x="888" y="516"/>
                  </a:lnTo>
                  <a:lnTo>
                    <a:pt x="888" y="408"/>
                  </a:lnTo>
                  <a:lnTo>
                    <a:pt x="486" y="0"/>
                  </a:lnTo>
                  <a:lnTo>
                    <a:pt x="458" y="27"/>
                  </a:lnTo>
                  <a:lnTo>
                    <a:pt x="401" y="27"/>
                  </a:lnTo>
                  <a:lnTo>
                    <a:pt x="401" y="55"/>
                  </a:lnTo>
                  <a:lnTo>
                    <a:pt x="286" y="55"/>
                  </a:lnTo>
                  <a:lnTo>
                    <a:pt x="228" y="136"/>
                  </a:lnTo>
                  <a:lnTo>
                    <a:pt x="114" y="1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94" name="Freeform 177"/>
            <p:cNvSpPr>
              <a:spLocks/>
            </p:cNvSpPr>
            <p:nvPr/>
          </p:nvSpPr>
          <p:spPr bwMode="auto">
            <a:xfrm>
              <a:off x="3417" y="3794"/>
              <a:ext cx="642" cy="460"/>
            </a:xfrm>
            <a:custGeom>
              <a:avLst/>
              <a:gdLst>
                <a:gd name="T0" fmla="*/ 68389 w 888"/>
                <a:gd name="T1" fmla="*/ 80814 h 678"/>
                <a:gd name="T2" fmla="*/ 16797 w 888"/>
                <a:gd name="T3" fmla="*/ 161628 h 678"/>
                <a:gd name="T4" fmla="*/ 50991 w 888"/>
                <a:gd name="T5" fmla="*/ 188401 h 678"/>
                <a:gd name="T6" fmla="*/ 0 w 888"/>
                <a:gd name="T7" fmla="*/ 242442 h 678"/>
                <a:gd name="T8" fmla="*/ 50991 w 888"/>
                <a:gd name="T9" fmla="*/ 283096 h 678"/>
                <a:gd name="T10" fmla="*/ 119980 w 888"/>
                <a:gd name="T11" fmla="*/ 283096 h 678"/>
                <a:gd name="T12" fmla="*/ 223164 w 888"/>
                <a:gd name="T13" fmla="*/ 309374 h 678"/>
                <a:gd name="T14" fmla="*/ 257358 w 888"/>
                <a:gd name="T15" fmla="*/ 336146 h 678"/>
                <a:gd name="T16" fmla="*/ 377938 w 888"/>
                <a:gd name="T17" fmla="*/ 309374 h 678"/>
                <a:gd name="T18" fmla="*/ 429529 w 888"/>
                <a:gd name="T19" fmla="*/ 242442 h 678"/>
                <a:gd name="T20" fmla="*/ 497918 w 888"/>
                <a:gd name="T21" fmla="*/ 215669 h 678"/>
                <a:gd name="T22" fmla="*/ 532713 w 888"/>
                <a:gd name="T23" fmla="*/ 255828 h 678"/>
                <a:gd name="T24" fmla="*/ 532713 w 888"/>
                <a:gd name="T25" fmla="*/ 202282 h 678"/>
                <a:gd name="T26" fmla="*/ 291553 w 888"/>
                <a:gd name="T27" fmla="*/ 0 h 678"/>
                <a:gd name="T28" fmla="*/ 274755 w 888"/>
                <a:gd name="T29" fmla="*/ 13386 h 678"/>
                <a:gd name="T30" fmla="*/ 240561 w 888"/>
                <a:gd name="T31" fmla="*/ 13386 h 678"/>
                <a:gd name="T32" fmla="*/ 240561 w 888"/>
                <a:gd name="T33" fmla="*/ 27269 h 678"/>
                <a:gd name="T34" fmla="*/ 171572 w 888"/>
                <a:gd name="T35" fmla="*/ 27269 h 678"/>
                <a:gd name="T36" fmla="*/ 136778 w 888"/>
                <a:gd name="T37" fmla="*/ 67427 h 678"/>
                <a:gd name="T38" fmla="*/ 68389 w 888"/>
                <a:gd name="T39" fmla="*/ 80814 h 6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88"/>
                <a:gd name="T61" fmla="*/ 0 h 678"/>
                <a:gd name="T62" fmla="*/ 888 w 888"/>
                <a:gd name="T63" fmla="*/ 678 h 6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88" h="678">
                  <a:moveTo>
                    <a:pt x="114" y="163"/>
                  </a:moveTo>
                  <a:lnTo>
                    <a:pt x="28" y="326"/>
                  </a:lnTo>
                  <a:lnTo>
                    <a:pt x="85" y="380"/>
                  </a:lnTo>
                  <a:lnTo>
                    <a:pt x="0" y="489"/>
                  </a:lnTo>
                  <a:lnTo>
                    <a:pt x="85" y="571"/>
                  </a:lnTo>
                  <a:lnTo>
                    <a:pt x="200" y="571"/>
                  </a:lnTo>
                  <a:lnTo>
                    <a:pt x="372" y="624"/>
                  </a:lnTo>
                  <a:lnTo>
                    <a:pt x="429" y="678"/>
                  </a:lnTo>
                  <a:lnTo>
                    <a:pt x="630" y="624"/>
                  </a:lnTo>
                  <a:lnTo>
                    <a:pt x="716" y="489"/>
                  </a:lnTo>
                  <a:lnTo>
                    <a:pt x="830" y="435"/>
                  </a:lnTo>
                  <a:lnTo>
                    <a:pt x="888" y="516"/>
                  </a:lnTo>
                  <a:lnTo>
                    <a:pt x="888" y="408"/>
                  </a:lnTo>
                  <a:lnTo>
                    <a:pt x="486" y="0"/>
                  </a:lnTo>
                  <a:lnTo>
                    <a:pt x="458" y="27"/>
                  </a:lnTo>
                  <a:lnTo>
                    <a:pt x="401" y="27"/>
                  </a:lnTo>
                  <a:lnTo>
                    <a:pt x="401" y="55"/>
                  </a:lnTo>
                  <a:lnTo>
                    <a:pt x="286" y="55"/>
                  </a:lnTo>
                  <a:lnTo>
                    <a:pt x="228" y="136"/>
                  </a:lnTo>
                  <a:lnTo>
                    <a:pt x="114" y="16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0" i="0">
                <a:solidFill>
                  <a:schemeClr val="bg1"/>
                </a:solidFill>
              </a:endParaRPr>
            </a:p>
          </p:txBody>
        </p:sp>
        <p:grpSp>
          <p:nvGrpSpPr>
            <p:cNvPr id="95" name="Group 178"/>
            <p:cNvGrpSpPr>
              <a:grpSpLocks/>
            </p:cNvGrpSpPr>
            <p:nvPr/>
          </p:nvGrpSpPr>
          <p:grpSpPr bwMode="auto">
            <a:xfrm>
              <a:off x="3622" y="3703"/>
              <a:ext cx="686" cy="551"/>
              <a:chOff x="3076" y="3371"/>
              <a:chExt cx="947" cy="813"/>
            </a:xfrm>
          </p:grpSpPr>
          <p:sp>
            <p:nvSpPr>
              <p:cNvPr id="591" name="Freeform 179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>
                  <a:gd name="T0" fmla="*/ 115 w 947"/>
                  <a:gd name="T1" fmla="*/ 0 h 813"/>
                  <a:gd name="T2" fmla="*/ 115 w 947"/>
                  <a:gd name="T3" fmla="*/ 26 h 813"/>
                  <a:gd name="T4" fmla="*/ 86 w 947"/>
                  <a:gd name="T5" fmla="*/ 26 h 813"/>
                  <a:gd name="T6" fmla="*/ 0 w 947"/>
                  <a:gd name="T7" fmla="*/ 189 h 813"/>
                  <a:gd name="T8" fmla="*/ 115 w 947"/>
                  <a:gd name="T9" fmla="*/ 189 h 813"/>
                  <a:gd name="T10" fmla="*/ 115 w 947"/>
                  <a:gd name="T11" fmla="*/ 162 h 813"/>
                  <a:gd name="T12" fmla="*/ 173 w 947"/>
                  <a:gd name="T13" fmla="*/ 162 h 813"/>
                  <a:gd name="T14" fmla="*/ 201 w 947"/>
                  <a:gd name="T15" fmla="*/ 135 h 813"/>
                  <a:gd name="T16" fmla="*/ 603 w 947"/>
                  <a:gd name="T17" fmla="*/ 542 h 813"/>
                  <a:gd name="T18" fmla="*/ 603 w 947"/>
                  <a:gd name="T19" fmla="*/ 651 h 813"/>
                  <a:gd name="T20" fmla="*/ 660 w 947"/>
                  <a:gd name="T21" fmla="*/ 597 h 813"/>
                  <a:gd name="T22" fmla="*/ 746 w 947"/>
                  <a:gd name="T23" fmla="*/ 813 h 813"/>
                  <a:gd name="T24" fmla="*/ 890 w 947"/>
                  <a:gd name="T25" fmla="*/ 706 h 813"/>
                  <a:gd name="T26" fmla="*/ 890 w 947"/>
                  <a:gd name="T27" fmla="*/ 624 h 813"/>
                  <a:gd name="T28" fmla="*/ 947 w 947"/>
                  <a:gd name="T29" fmla="*/ 461 h 813"/>
                  <a:gd name="T30" fmla="*/ 832 w 947"/>
                  <a:gd name="T31" fmla="*/ 407 h 813"/>
                  <a:gd name="T32" fmla="*/ 775 w 947"/>
                  <a:gd name="T33" fmla="*/ 325 h 813"/>
                  <a:gd name="T34" fmla="*/ 804 w 947"/>
                  <a:gd name="T35" fmla="*/ 298 h 813"/>
                  <a:gd name="T36" fmla="*/ 804 w 947"/>
                  <a:gd name="T37" fmla="*/ 216 h 813"/>
                  <a:gd name="T38" fmla="*/ 746 w 947"/>
                  <a:gd name="T39" fmla="*/ 189 h 813"/>
                  <a:gd name="T40" fmla="*/ 603 w 947"/>
                  <a:gd name="T41" fmla="*/ 189 h 813"/>
                  <a:gd name="T42" fmla="*/ 603 w 947"/>
                  <a:gd name="T43" fmla="*/ 135 h 813"/>
                  <a:gd name="T44" fmla="*/ 517 w 947"/>
                  <a:gd name="T45" fmla="*/ 107 h 813"/>
                  <a:gd name="T46" fmla="*/ 489 w 947"/>
                  <a:gd name="T47" fmla="*/ 26 h 813"/>
                  <a:gd name="T48" fmla="*/ 431 w 947"/>
                  <a:gd name="T49" fmla="*/ 0 h 813"/>
                  <a:gd name="T50" fmla="*/ 115 w 947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7"/>
                  <a:gd name="T79" fmla="*/ 0 h 813"/>
                  <a:gd name="T80" fmla="*/ 947 w 947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92" name="Freeform 180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>
                  <a:gd name="T0" fmla="*/ 115 w 947"/>
                  <a:gd name="T1" fmla="*/ 0 h 813"/>
                  <a:gd name="T2" fmla="*/ 115 w 947"/>
                  <a:gd name="T3" fmla="*/ 26 h 813"/>
                  <a:gd name="T4" fmla="*/ 86 w 947"/>
                  <a:gd name="T5" fmla="*/ 26 h 813"/>
                  <a:gd name="T6" fmla="*/ 0 w 947"/>
                  <a:gd name="T7" fmla="*/ 189 h 813"/>
                  <a:gd name="T8" fmla="*/ 115 w 947"/>
                  <a:gd name="T9" fmla="*/ 189 h 813"/>
                  <a:gd name="T10" fmla="*/ 115 w 947"/>
                  <a:gd name="T11" fmla="*/ 162 h 813"/>
                  <a:gd name="T12" fmla="*/ 173 w 947"/>
                  <a:gd name="T13" fmla="*/ 162 h 813"/>
                  <a:gd name="T14" fmla="*/ 201 w 947"/>
                  <a:gd name="T15" fmla="*/ 135 h 813"/>
                  <a:gd name="T16" fmla="*/ 603 w 947"/>
                  <a:gd name="T17" fmla="*/ 542 h 813"/>
                  <a:gd name="T18" fmla="*/ 603 w 947"/>
                  <a:gd name="T19" fmla="*/ 651 h 813"/>
                  <a:gd name="T20" fmla="*/ 660 w 947"/>
                  <a:gd name="T21" fmla="*/ 597 h 813"/>
                  <a:gd name="T22" fmla="*/ 746 w 947"/>
                  <a:gd name="T23" fmla="*/ 813 h 813"/>
                  <a:gd name="T24" fmla="*/ 890 w 947"/>
                  <a:gd name="T25" fmla="*/ 706 h 813"/>
                  <a:gd name="T26" fmla="*/ 890 w 947"/>
                  <a:gd name="T27" fmla="*/ 624 h 813"/>
                  <a:gd name="T28" fmla="*/ 947 w 947"/>
                  <a:gd name="T29" fmla="*/ 461 h 813"/>
                  <a:gd name="T30" fmla="*/ 832 w 947"/>
                  <a:gd name="T31" fmla="*/ 407 h 813"/>
                  <a:gd name="T32" fmla="*/ 775 w 947"/>
                  <a:gd name="T33" fmla="*/ 325 h 813"/>
                  <a:gd name="T34" fmla="*/ 804 w 947"/>
                  <a:gd name="T35" fmla="*/ 298 h 813"/>
                  <a:gd name="T36" fmla="*/ 804 w 947"/>
                  <a:gd name="T37" fmla="*/ 216 h 813"/>
                  <a:gd name="T38" fmla="*/ 746 w 947"/>
                  <a:gd name="T39" fmla="*/ 189 h 813"/>
                  <a:gd name="T40" fmla="*/ 603 w 947"/>
                  <a:gd name="T41" fmla="*/ 189 h 813"/>
                  <a:gd name="T42" fmla="*/ 603 w 947"/>
                  <a:gd name="T43" fmla="*/ 135 h 813"/>
                  <a:gd name="T44" fmla="*/ 517 w 947"/>
                  <a:gd name="T45" fmla="*/ 107 h 813"/>
                  <a:gd name="T46" fmla="*/ 489 w 947"/>
                  <a:gd name="T47" fmla="*/ 26 h 813"/>
                  <a:gd name="T48" fmla="*/ 431 w 947"/>
                  <a:gd name="T49" fmla="*/ 0 h 813"/>
                  <a:gd name="T50" fmla="*/ 115 w 947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7"/>
                  <a:gd name="T79" fmla="*/ 0 h 813"/>
                  <a:gd name="T80" fmla="*/ 947 w 947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96" name="Group 181"/>
            <p:cNvGrpSpPr>
              <a:grpSpLocks/>
            </p:cNvGrpSpPr>
            <p:nvPr/>
          </p:nvGrpSpPr>
          <p:grpSpPr bwMode="auto">
            <a:xfrm>
              <a:off x="3935" y="3573"/>
              <a:ext cx="249" cy="258"/>
              <a:chOff x="3508" y="3180"/>
              <a:chExt cx="344" cy="381"/>
            </a:xfrm>
          </p:grpSpPr>
          <p:sp>
            <p:nvSpPr>
              <p:cNvPr id="589" name="Freeform 182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>
                  <a:gd name="T0" fmla="*/ 0 w 344"/>
                  <a:gd name="T1" fmla="*/ 191 h 381"/>
                  <a:gd name="T2" fmla="*/ 57 w 344"/>
                  <a:gd name="T3" fmla="*/ 217 h 381"/>
                  <a:gd name="T4" fmla="*/ 86 w 344"/>
                  <a:gd name="T5" fmla="*/ 299 h 381"/>
                  <a:gd name="T6" fmla="*/ 172 w 344"/>
                  <a:gd name="T7" fmla="*/ 326 h 381"/>
                  <a:gd name="T8" fmla="*/ 172 w 344"/>
                  <a:gd name="T9" fmla="*/ 381 h 381"/>
                  <a:gd name="T10" fmla="*/ 315 w 344"/>
                  <a:gd name="T11" fmla="*/ 381 h 381"/>
                  <a:gd name="T12" fmla="*/ 344 w 344"/>
                  <a:gd name="T13" fmla="*/ 244 h 381"/>
                  <a:gd name="T14" fmla="*/ 286 w 344"/>
                  <a:gd name="T15" fmla="*/ 217 h 381"/>
                  <a:gd name="T16" fmla="*/ 258 w 344"/>
                  <a:gd name="T17" fmla="*/ 137 h 381"/>
                  <a:gd name="T18" fmla="*/ 258 w 344"/>
                  <a:gd name="T19" fmla="*/ 28 h 381"/>
                  <a:gd name="T20" fmla="*/ 143 w 344"/>
                  <a:gd name="T21" fmla="*/ 0 h 381"/>
                  <a:gd name="T22" fmla="*/ 86 w 344"/>
                  <a:gd name="T23" fmla="*/ 55 h 381"/>
                  <a:gd name="T24" fmla="*/ 0 w 344"/>
                  <a:gd name="T25" fmla="*/ 55 h 381"/>
                  <a:gd name="T26" fmla="*/ 0 w 344"/>
                  <a:gd name="T27" fmla="*/ 191 h 3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4"/>
                  <a:gd name="T43" fmla="*/ 0 h 381"/>
                  <a:gd name="T44" fmla="*/ 344 w 344"/>
                  <a:gd name="T45" fmla="*/ 381 h 3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0" name="Freeform 183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>
                  <a:gd name="T0" fmla="*/ 0 w 344"/>
                  <a:gd name="T1" fmla="*/ 191 h 381"/>
                  <a:gd name="T2" fmla="*/ 57 w 344"/>
                  <a:gd name="T3" fmla="*/ 217 h 381"/>
                  <a:gd name="T4" fmla="*/ 86 w 344"/>
                  <a:gd name="T5" fmla="*/ 299 h 381"/>
                  <a:gd name="T6" fmla="*/ 172 w 344"/>
                  <a:gd name="T7" fmla="*/ 326 h 381"/>
                  <a:gd name="T8" fmla="*/ 172 w 344"/>
                  <a:gd name="T9" fmla="*/ 381 h 381"/>
                  <a:gd name="T10" fmla="*/ 315 w 344"/>
                  <a:gd name="T11" fmla="*/ 381 h 381"/>
                  <a:gd name="T12" fmla="*/ 344 w 344"/>
                  <a:gd name="T13" fmla="*/ 244 h 381"/>
                  <a:gd name="T14" fmla="*/ 286 w 344"/>
                  <a:gd name="T15" fmla="*/ 217 h 381"/>
                  <a:gd name="T16" fmla="*/ 258 w 344"/>
                  <a:gd name="T17" fmla="*/ 137 h 381"/>
                  <a:gd name="T18" fmla="*/ 258 w 344"/>
                  <a:gd name="T19" fmla="*/ 28 h 381"/>
                  <a:gd name="T20" fmla="*/ 143 w 344"/>
                  <a:gd name="T21" fmla="*/ 0 h 381"/>
                  <a:gd name="T22" fmla="*/ 86 w 344"/>
                  <a:gd name="T23" fmla="*/ 55 h 381"/>
                  <a:gd name="T24" fmla="*/ 0 w 344"/>
                  <a:gd name="T25" fmla="*/ 55 h 381"/>
                  <a:gd name="T26" fmla="*/ 0 w 344"/>
                  <a:gd name="T27" fmla="*/ 191 h 3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4"/>
                  <a:gd name="T43" fmla="*/ 0 h 381"/>
                  <a:gd name="T44" fmla="*/ 344 w 344"/>
                  <a:gd name="T45" fmla="*/ 381 h 3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7" name="Group 184"/>
            <p:cNvGrpSpPr>
              <a:grpSpLocks/>
            </p:cNvGrpSpPr>
            <p:nvPr/>
          </p:nvGrpSpPr>
          <p:grpSpPr bwMode="auto">
            <a:xfrm>
              <a:off x="4120" y="3593"/>
              <a:ext cx="230" cy="423"/>
              <a:chOff x="3764" y="3209"/>
              <a:chExt cx="317" cy="624"/>
            </a:xfrm>
          </p:grpSpPr>
          <p:sp>
            <p:nvSpPr>
              <p:cNvPr id="587" name="Freeform 185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>
                  <a:gd name="T0" fmla="*/ 0 w 317"/>
                  <a:gd name="T1" fmla="*/ 0 h 624"/>
                  <a:gd name="T2" fmla="*/ 0 w 317"/>
                  <a:gd name="T3" fmla="*/ 108 h 624"/>
                  <a:gd name="T4" fmla="*/ 29 w 317"/>
                  <a:gd name="T5" fmla="*/ 189 h 624"/>
                  <a:gd name="T6" fmla="*/ 87 w 317"/>
                  <a:gd name="T7" fmla="*/ 216 h 624"/>
                  <a:gd name="T8" fmla="*/ 58 w 317"/>
                  <a:gd name="T9" fmla="*/ 352 h 624"/>
                  <a:gd name="T10" fmla="*/ 115 w 317"/>
                  <a:gd name="T11" fmla="*/ 379 h 624"/>
                  <a:gd name="T12" fmla="*/ 115 w 317"/>
                  <a:gd name="T13" fmla="*/ 461 h 624"/>
                  <a:gd name="T14" fmla="*/ 87 w 317"/>
                  <a:gd name="T15" fmla="*/ 488 h 624"/>
                  <a:gd name="T16" fmla="*/ 144 w 317"/>
                  <a:gd name="T17" fmla="*/ 569 h 624"/>
                  <a:gd name="T18" fmla="*/ 259 w 317"/>
                  <a:gd name="T19" fmla="*/ 624 h 624"/>
                  <a:gd name="T20" fmla="*/ 317 w 317"/>
                  <a:gd name="T21" fmla="*/ 597 h 624"/>
                  <a:gd name="T22" fmla="*/ 288 w 317"/>
                  <a:gd name="T23" fmla="*/ 434 h 624"/>
                  <a:gd name="T24" fmla="*/ 202 w 317"/>
                  <a:gd name="T25" fmla="*/ 270 h 624"/>
                  <a:gd name="T26" fmla="*/ 259 w 317"/>
                  <a:gd name="T27" fmla="*/ 136 h 624"/>
                  <a:gd name="T28" fmla="*/ 202 w 317"/>
                  <a:gd name="T29" fmla="*/ 108 h 624"/>
                  <a:gd name="T30" fmla="*/ 173 w 317"/>
                  <a:gd name="T31" fmla="*/ 136 h 624"/>
                  <a:gd name="T32" fmla="*/ 115 w 317"/>
                  <a:gd name="T33" fmla="*/ 136 h 624"/>
                  <a:gd name="T34" fmla="*/ 144 w 317"/>
                  <a:gd name="T35" fmla="*/ 27 h 624"/>
                  <a:gd name="T36" fmla="*/ 0 w 317"/>
                  <a:gd name="T37" fmla="*/ 0 h 6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7"/>
                  <a:gd name="T58" fmla="*/ 0 h 624"/>
                  <a:gd name="T59" fmla="*/ 317 w 317"/>
                  <a:gd name="T60" fmla="*/ 624 h 6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8" name="Freeform 186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>
                  <a:gd name="T0" fmla="*/ 0 w 317"/>
                  <a:gd name="T1" fmla="*/ 0 h 624"/>
                  <a:gd name="T2" fmla="*/ 0 w 317"/>
                  <a:gd name="T3" fmla="*/ 108 h 624"/>
                  <a:gd name="T4" fmla="*/ 29 w 317"/>
                  <a:gd name="T5" fmla="*/ 189 h 624"/>
                  <a:gd name="T6" fmla="*/ 87 w 317"/>
                  <a:gd name="T7" fmla="*/ 216 h 624"/>
                  <a:gd name="T8" fmla="*/ 58 w 317"/>
                  <a:gd name="T9" fmla="*/ 352 h 624"/>
                  <a:gd name="T10" fmla="*/ 115 w 317"/>
                  <a:gd name="T11" fmla="*/ 379 h 624"/>
                  <a:gd name="T12" fmla="*/ 115 w 317"/>
                  <a:gd name="T13" fmla="*/ 461 h 624"/>
                  <a:gd name="T14" fmla="*/ 87 w 317"/>
                  <a:gd name="T15" fmla="*/ 488 h 624"/>
                  <a:gd name="T16" fmla="*/ 144 w 317"/>
                  <a:gd name="T17" fmla="*/ 569 h 624"/>
                  <a:gd name="T18" fmla="*/ 259 w 317"/>
                  <a:gd name="T19" fmla="*/ 624 h 624"/>
                  <a:gd name="T20" fmla="*/ 317 w 317"/>
                  <a:gd name="T21" fmla="*/ 597 h 624"/>
                  <a:gd name="T22" fmla="*/ 288 w 317"/>
                  <a:gd name="T23" fmla="*/ 434 h 624"/>
                  <a:gd name="T24" fmla="*/ 202 w 317"/>
                  <a:gd name="T25" fmla="*/ 270 h 624"/>
                  <a:gd name="T26" fmla="*/ 259 w 317"/>
                  <a:gd name="T27" fmla="*/ 136 h 624"/>
                  <a:gd name="T28" fmla="*/ 202 w 317"/>
                  <a:gd name="T29" fmla="*/ 108 h 624"/>
                  <a:gd name="T30" fmla="*/ 173 w 317"/>
                  <a:gd name="T31" fmla="*/ 136 h 624"/>
                  <a:gd name="T32" fmla="*/ 115 w 317"/>
                  <a:gd name="T33" fmla="*/ 136 h 624"/>
                  <a:gd name="T34" fmla="*/ 144 w 317"/>
                  <a:gd name="T35" fmla="*/ 27 h 624"/>
                  <a:gd name="T36" fmla="*/ 0 w 317"/>
                  <a:gd name="T37" fmla="*/ 0 h 6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7"/>
                  <a:gd name="T58" fmla="*/ 0 h 624"/>
                  <a:gd name="T59" fmla="*/ 317 w 317"/>
                  <a:gd name="T60" fmla="*/ 624 h 6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8" name="Group 187"/>
            <p:cNvGrpSpPr>
              <a:grpSpLocks/>
            </p:cNvGrpSpPr>
            <p:nvPr/>
          </p:nvGrpSpPr>
          <p:grpSpPr bwMode="auto">
            <a:xfrm>
              <a:off x="4204" y="3500"/>
              <a:ext cx="353" cy="203"/>
              <a:chOff x="3880" y="3072"/>
              <a:chExt cx="488" cy="300"/>
            </a:xfrm>
          </p:grpSpPr>
          <p:sp>
            <p:nvSpPr>
              <p:cNvPr id="585" name="Freeform 188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>
                  <a:gd name="T0" fmla="*/ 29 w 488"/>
                  <a:gd name="T1" fmla="*/ 164 h 300"/>
                  <a:gd name="T2" fmla="*/ 0 w 488"/>
                  <a:gd name="T3" fmla="*/ 273 h 300"/>
                  <a:gd name="T4" fmla="*/ 58 w 488"/>
                  <a:gd name="T5" fmla="*/ 273 h 300"/>
                  <a:gd name="T6" fmla="*/ 86 w 488"/>
                  <a:gd name="T7" fmla="*/ 245 h 300"/>
                  <a:gd name="T8" fmla="*/ 144 w 488"/>
                  <a:gd name="T9" fmla="*/ 273 h 300"/>
                  <a:gd name="T10" fmla="*/ 230 w 488"/>
                  <a:gd name="T11" fmla="*/ 300 h 300"/>
                  <a:gd name="T12" fmla="*/ 230 w 488"/>
                  <a:gd name="T13" fmla="*/ 273 h 300"/>
                  <a:gd name="T14" fmla="*/ 144 w 488"/>
                  <a:gd name="T15" fmla="*/ 218 h 300"/>
                  <a:gd name="T16" fmla="*/ 172 w 488"/>
                  <a:gd name="T17" fmla="*/ 164 h 300"/>
                  <a:gd name="T18" fmla="*/ 258 w 488"/>
                  <a:gd name="T19" fmla="*/ 191 h 300"/>
                  <a:gd name="T20" fmla="*/ 316 w 488"/>
                  <a:gd name="T21" fmla="*/ 137 h 300"/>
                  <a:gd name="T22" fmla="*/ 402 w 488"/>
                  <a:gd name="T23" fmla="*/ 137 h 300"/>
                  <a:gd name="T24" fmla="*/ 488 w 488"/>
                  <a:gd name="T25" fmla="*/ 0 h 300"/>
                  <a:gd name="T26" fmla="*/ 373 w 488"/>
                  <a:gd name="T27" fmla="*/ 28 h 300"/>
                  <a:gd name="T28" fmla="*/ 345 w 488"/>
                  <a:gd name="T29" fmla="*/ 82 h 300"/>
                  <a:gd name="T30" fmla="*/ 258 w 488"/>
                  <a:gd name="T31" fmla="*/ 0 h 300"/>
                  <a:gd name="T32" fmla="*/ 115 w 488"/>
                  <a:gd name="T33" fmla="*/ 137 h 300"/>
                  <a:gd name="T34" fmla="*/ 29 w 488"/>
                  <a:gd name="T35" fmla="*/ 164 h 3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8"/>
                  <a:gd name="T55" fmla="*/ 0 h 300"/>
                  <a:gd name="T56" fmla="*/ 488 w 488"/>
                  <a:gd name="T57" fmla="*/ 300 h 3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6" name="Freeform 189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>
                  <a:gd name="T0" fmla="*/ 29 w 488"/>
                  <a:gd name="T1" fmla="*/ 164 h 300"/>
                  <a:gd name="T2" fmla="*/ 0 w 488"/>
                  <a:gd name="T3" fmla="*/ 273 h 300"/>
                  <a:gd name="T4" fmla="*/ 58 w 488"/>
                  <a:gd name="T5" fmla="*/ 273 h 300"/>
                  <a:gd name="T6" fmla="*/ 86 w 488"/>
                  <a:gd name="T7" fmla="*/ 245 h 300"/>
                  <a:gd name="T8" fmla="*/ 144 w 488"/>
                  <a:gd name="T9" fmla="*/ 273 h 300"/>
                  <a:gd name="T10" fmla="*/ 230 w 488"/>
                  <a:gd name="T11" fmla="*/ 300 h 300"/>
                  <a:gd name="T12" fmla="*/ 230 w 488"/>
                  <a:gd name="T13" fmla="*/ 273 h 300"/>
                  <a:gd name="T14" fmla="*/ 144 w 488"/>
                  <a:gd name="T15" fmla="*/ 218 h 300"/>
                  <a:gd name="T16" fmla="*/ 172 w 488"/>
                  <a:gd name="T17" fmla="*/ 164 h 300"/>
                  <a:gd name="T18" fmla="*/ 258 w 488"/>
                  <a:gd name="T19" fmla="*/ 191 h 300"/>
                  <a:gd name="T20" fmla="*/ 316 w 488"/>
                  <a:gd name="T21" fmla="*/ 137 h 300"/>
                  <a:gd name="T22" fmla="*/ 402 w 488"/>
                  <a:gd name="T23" fmla="*/ 137 h 300"/>
                  <a:gd name="T24" fmla="*/ 488 w 488"/>
                  <a:gd name="T25" fmla="*/ 0 h 300"/>
                  <a:gd name="T26" fmla="*/ 373 w 488"/>
                  <a:gd name="T27" fmla="*/ 28 h 300"/>
                  <a:gd name="T28" fmla="*/ 345 w 488"/>
                  <a:gd name="T29" fmla="*/ 82 h 300"/>
                  <a:gd name="T30" fmla="*/ 258 w 488"/>
                  <a:gd name="T31" fmla="*/ 0 h 300"/>
                  <a:gd name="T32" fmla="*/ 115 w 488"/>
                  <a:gd name="T33" fmla="*/ 137 h 300"/>
                  <a:gd name="T34" fmla="*/ 29 w 488"/>
                  <a:gd name="T35" fmla="*/ 164 h 3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8"/>
                  <a:gd name="T55" fmla="*/ 0 h 300"/>
                  <a:gd name="T56" fmla="*/ 488 w 488"/>
                  <a:gd name="T57" fmla="*/ 300 h 3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190"/>
            <p:cNvGrpSpPr>
              <a:grpSpLocks/>
            </p:cNvGrpSpPr>
            <p:nvPr/>
          </p:nvGrpSpPr>
          <p:grpSpPr bwMode="auto">
            <a:xfrm>
              <a:off x="4266" y="3685"/>
              <a:ext cx="727" cy="587"/>
              <a:chOff x="3966" y="3345"/>
              <a:chExt cx="1004" cy="866"/>
            </a:xfrm>
          </p:grpSpPr>
          <p:sp>
            <p:nvSpPr>
              <p:cNvPr id="583" name="Freeform 191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>
                  <a:gd name="T0" fmla="*/ 57 w 1004"/>
                  <a:gd name="T1" fmla="*/ 0 h 866"/>
                  <a:gd name="T2" fmla="*/ 0 w 1004"/>
                  <a:gd name="T3" fmla="*/ 134 h 866"/>
                  <a:gd name="T4" fmla="*/ 86 w 1004"/>
                  <a:gd name="T5" fmla="*/ 297 h 866"/>
                  <a:gd name="T6" fmla="*/ 115 w 1004"/>
                  <a:gd name="T7" fmla="*/ 460 h 866"/>
                  <a:gd name="T8" fmla="*/ 230 w 1004"/>
                  <a:gd name="T9" fmla="*/ 433 h 866"/>
                  <a:gd name="T10" fmla="*/ 287 w 1004"/>
                  <a:gd name="T11" fmla="*/ 596 h 866"/>
                  <a:gd name="T12" fmla="*/ 602 w 1004"/>
                  <a:gd name="T13" fmla="*/ 677 h 866"/>
                  <a:gd name="T14" fmla="*/ 660 w 1004"/>
                  <a:gd name="T15" fmla="*/ 812 h 866"/>
                  <a:gd name="T16" fmla="*/ 746 w 1004"/>
                  <a:gd name="T17" fmla="*/ 839 h 866"/>
                  <a:gd name="T18" fmla="*/ 918 w 1004"/>
                  <a:gd name="T19" fmla="*/ 866 h 866"/>
                  <a:gd name="T20" fmla="*/ 1004 w 1004"/>
                  <a:gd name="T21" fmla="*/ 677 h 866"/>
                  <a:gd name="T22" fmla="*/ 832 w 1004"/>
                  <a:gd name="T23" fmla="*/ 542 h 866"/>
                  <a:gd name="T24" fmla="*/ 488 w 1004"/>
                  <a:gd name="T25" fmla="*/ 460 h 866"/>
                  <a:gd name="T26" fmla="*/ 316 w 1004"/>
                  <a:gd name="T27" fmla="*/ 270 h 866"/>
                  <a:gd name="T28" fmla="*/ 431 w 1004"/>
                  <a:gd name="T29" fmla="*/ 297 h 866"/>
                  <a:gd name="T30" fmla="*/ 488 w 1004"/>
                  <a:gd name="T31" fmla="*/ 216 h 866"/>
                  <a:gd name="T32" fmla="*/ 172 w 1004"/>
                  <a:gd name="T33" fmla="*/ 80 h 866"/>
                  <a:gd name="T34" fmla="*/ 144 w 1004"/>
                  <a:gd name="T35" fmla="*/ 27 h 866"/>
                  <a:gd name="T36" fmla="*/ 57 w 1004"/>
                  <a:gd name="T37" fmla="*/ 0 h 8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04"/>
                  <a:gd name="T58" fmla="*/ 0 h 866"/>
                  <a:gd name="T59" fmla="*/ 1004 w 1004"/>
                  <a:gd name="T60" fmla="*/ 866 h 8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84" name="Freeform 192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>
                  <a:gd name="T0" fmla="*/ 57 w 1004"/>
                  <a:gd name="T1" fmla="*/ 0 h 866"/>
                  <a:gd name="T2" fmla="*/ 0 w 1004"/>
                  <a:gd name="T3" fmla="*/ 134 h 866"/>
                  <a:gd name="T4" fmla="*/ 86 w 1004"/>
                  <a:gd name="T5" fmla="*/ 297 h 866"/>
                  <a:gd name="T6" fmla="*/ 115 w 1004"/>
                  <a:gd name="T7" fmla="*/ 460 h 866"/>
                  <a:gd name="T8" fmla="*/ 230 w 1004"/>
                  <a:gd name="T9" fmla="*/ 433 h 866"/>
                  <a:gd name="T10" fmla="*/ 287 w 1004"/>
                  <a:gd name="T11" fmla="*/ 596 h 866"/>
                  <a:gd name="T12" fmla="*/ 602 w 1004"/>
                  <a:gd name="T13" fmla="*/ 677 h 866"/>
                  <a:gd name="T14" fmla="*/ 660 w 1004"/>
                  <a:gd name="T15" fmla="*/ 812 h 866"/>
                  <a:gd name="T16" fmla="*/ 746 w 1004"/>
                  <a:gd name="T17" fmla="*/ 839 h 866"/>
                  <a:gd name="T18" fmla="*/ 918 w 1004"/>
                  <a:gd name="T19" fmla="*/ 866 h 866"/>
                  <a:gd name="T20" fmla="*/ 1004 w 1004"/>
                  <a:gd name="T21" fmla="*/ 677 h 866"/>
                  <a:gd name="T22" fmla="*/ 832 w 1004"/>
                  <a:gd name="T23" fmla="*/ 542 h 866"/>
                  <a:gd name="T24" fmla="*/ 488 w 1004"/>
                  <a:gd name="T25" fmla="*/ 460 h 866"/>
                  <a:gd name="T26" fmla="*/ 316 w 1004"/>
                  <a:gd name="T27" fmla="*/ 270 h 866"/>
                  <a:gd name="T28" fmla="*/ 431 w 1004"/>
                  <a:gd name="T29" fmla="*/ 297 h 866"/>
                  <a:gd name="T30" fmla="*/ 488 w 1004"/>
                  <a:gd name="T31" fmla="*/ 216 h 866"/>
                  <a:gd name="T32" fmla="*/ 172 w 1004"/>
                  <a:gd name="T33" fmla="*/ 80 h 866"/>
                  <a:gd name="T34" fmla="*/ 144 w 1004"/>
                  <a:gd name="T35" fmla="*/ 27 h 866"/>
                  <a:gd name="T36" fmla="*/ 57 w 1004"/>
                  <a:gd name="T37" fmla="*/ 0 h 8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04"/>
                  <a:gd name="T58" fmla="*/ 0 h 866"/>
                  <a:gd name="T59" fmla="*/ 1004 w 1004"/>
                  <a:gd name="T60" fmla="*/ 866 h 8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100" name="Group 193"/>
            <p:cNvGrpSpPr>
              <a:grpSpLocks/>
            </p:cNvGrpSpPr>
            <p:nvPr/>
          </p:nvGrpSpPr>
          <p:grpSpPr bwMode="auto">
            <a:xfrm>
              <a:off x="3088" y="2911"/>
              <a:ext cx="394" cy="272"/>
              <a:chOff x="2338" y="2204"/>
              <a:chExt cx="544" cy="400"/>
            </a:xfrm>
          </p:grpSpPr>
          <p:sp>
            <p:nvSpPr>
              <p:cNvPr id="581" name="Freeform 194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>
                  <a:gd name="T0" fmla="*/ 136 w 544"/>
                  <a:gd name="T1" fmla="*/ 24 h 400"/>
                  <a:gd name="T2" fmla="*/ 111 w 544"/>
                  <a:gd name="T3" fmla="*/ 53 h 400"/>
                  <a:gd name="T4" fmla="*/ 29 w 544"/>
                  <a:gd name="T5" fmla="*/ 0 h 400"/>
                  <a:gd name="T6" fmla="*/ 0 w 544"/>
                  <a:gd name="T7" fmla="*/ 27 h 400"/>
                  <a:gd name="T8" fmla="*/ 57 w 544"/>
                  <a:gd name="T9" fmla="*/ 54 h 400"/>
                  <a:gd name="T10" fmla="*/ 115 w 544"/>
                  <a:gd name="T11" fmla="*/ 190 h 400"/>
                  <a:gd name="T12" fmla="*/ 201 w 544"/>
                  <a:gd name="T13" fmla="*/ 218 h 400"/>
                  <a:gd name="T14" fmla="*/ 201 w 544"/>
                  <a:gd name="T15" fmla="*/ 163 h 400"/>
                  <a:gd name="T16" fmla="*/ 143 w 544"/>
                  <a:gd name="T17" fmla="*/ 136 h 400"/>
                  <a:gd name="T18" fmla="*/ 229 w 544"/>
                  <a:gd name="T19" fmla="*/ 136 h 400"/>
                  <a:gd name="T20" fmla="*/ 229 w 544"/>
                  <a:gd name="T21" fmla="*/ 218 h 400"/>
                  <a:gd name="T22" fmla="*/ 172 w 544"/>
                  <a:gd name="T23" fmla="*/ 300 h 400"/>
                  <a:gd name="T24" fmla="*/ 373 w 544"/>
                  <a:gd name="T25" fmla="*/ 300 h 400"/>
                  <a:gd name="T26" fmla="*/ 423 w 544"/>
                  <a:gd name="T27" fmla="*/ 400 h 400"/>
                  <a:gd name="T28" fmla="*/ 430 w 544"/>
                  <a:gd name="T29" fmla="*/ 354 h 400"/>
                  <a:gd name="T30" fmla="*/ 487 w 544"/>
                  <a:gd name="T31" fmla="*/ 245 h 400"/>
                  <a:gd name="T32" fmla="*/ 544 w 544"/>
                  <a:gd name="T33" fmla="*/ 27 h 400"/>
                  <a:gd name="T34" fmla="*/ 143 w 544"/>
                  <a:gd name="T35" fmla="*/ 27 h 400"/>
                  <a:gd name="T36" fmla="*/ 136 w 544"/>
                  <a:gd name="T37" fmla="*/ 24 h 4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400"/>
                  <a:gd name="T59" fmla="*/ 544 w 544"/>
                  <a:gd name="T60" fmla="*/ 400 h 4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82" name="Freeform 195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>
                  <a:gd name="T0" fmla="*/ 136 w 544"/>
                  <a:gd name="T1" fmla="*/ 24 h 400"/>
                  <a:gd name="T2" fmla="*/ 111 w 544"/>
                  <a:gd name="T3" fmla="*/ 53 h 400"/>
                  <a:gd name="T4" fmla="*/ 29 w 544"/>
                  <a:gd name="T5" fmla="*/ 0 h 400"/>
                  <a:gd name="T6" fmla="*/ 0 w 544"/>
                  <a:gd name="T7" fmla="*/ 27 h 400"/>
                  <a:gd name="T8" fmla="*/ 57 w 544"/>
                  <a:gd name="T9" fmla="*/ 54 h 400"/>
                  <a:gd name="T10" fmla="*/ 115 w 544"/>
                  <a:gd name="T11" fmla="*/ 190 h 400"/>
                  <a:gd name="T12" fmla="*/ 201 w 544"/>
                  <a:gd name="T13" fmla="*/ 218 h 400"/>
                  <a:gd name="T14" fmla="*/ 201 w 544"/>
                  <a:gd name="T15" fmla="*/ 163 h 400"/>
                  <a:gd name="T16" fmla="*/ 143 w 544"/>
                  <a:gd name="T17" fmla="*/ 136 h 400"/>
                  <a:gd name="T18" fmla="*/ 229 w 544"/>
                  <a:gd name="T19" fmla="*/ 136 h 400"/>
                  <a:gd name="T20" fmla="*/ 229 w 544"/>
                  <a:gd name="T21" fmla="*/ 218 h 400"/>
                  <a:gd name="T22" fmla="*/ 172 w 544"/>
                  <a:gd name="T23" fmla="*/ 300 h 400"/>
                  <a:gd name="T24" fmla="*/ 373 w 544"/>
                  <a:gd name="T25" fmla="*/ 300 h 400"/>
                  <a:gd name="T26" fmla="*/ 423 w 544"/>
                  <a:gd name="T27" fmla="*/ 400 h 400"/>
                  <a:gd name="T28" fmla="*/ 430 w 544"/>
                  <a:gd name="T29" fmla="*/ 354 h 400"/>
                  <a:gd name="T30" fmla="*/ 487 w 544"/>
                  <a:gd name="T31" fmla="*/ 245 h 400"/>
                  <a:gd name="T32" fmla="*/ 544 w 544"/>
                  <a:gd name="T33" fmla="*/ 27 h 400"/>
                  <a:gd name="T34" fmla="*/ 143 w 544"/>
                  <a:gd name="T35" fmla="*/ 27 h 4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4"/>
                  <a:gd name="T55" fmla="*/ 0 h 400"/>
                  <a:gd name="T56" fmla="*/ 544 w 544"/>
                  <a:gd name="T57" fmla="*/ 400 h 4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101" name="Group 196"/>
            <p:cNvGrpSpPr>
              <a:grpSpLocks/>
            </p:cNvGrpSpPr>
            <p:nvPr/>
          </p:nvGrpSpPr>
          <p:grpSpPr bwMode="auto">
            <a:xfrm>
              <a:off x="4306" y="3539"/>
              <a:ext cx="453" cy="288"/>
              <a:chOff x="4021" y="3130"/>
              <a:chExt cx="626" cy="425"/>
            </a:xfrm>
          </p:grpSpPr>
          <p:sp>
            <p:nvSpPr>
              <p:cNvPr id="579" name="Freeform 197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>
                  <a:gd name="T0" fmla="*/ 31 w 626"/>
                  <a:gd name="T1" fmla="*/ 101 h 425"/>
                  <a:gd name="T2" fmla="*/ 176 w 626"/>
                  <a:gd name="T3" fmla="*/ 160 h 425"/>
                  <a:gd name="T4" fmla="*/ 238 w 626"/>
                  <a:gd name="T5" fmla="*/ 136 h 425"/>
                  <a:gd name="T6" fmla="*/ 259 w 626"/>
                  <a:gd name="T7" fmla="*/ 163 h 425"/>
                  <a:gd name="T8" fmla="*/ 238 w 626"/>
                  <a:gd name="T9" fmla="*/ 183 h 425"/>
                  <a:gd name="T10" fmla="*/ 327 w 626"/>
                  <a:gd name="T11" fmla="*/ 245 h 425"/>
                  <a:gd name="T12" fmla="*/ 377 w 626"/>
                  <a:gd name="T13" fmla="*/ 210 h 425"/>
                  <a:gd name="T14" fmla="*/ 374 w 626"/>
                  <a:gd name="T15" fmla="*/ 112 h 425"/>
                  <a:gd name="T16" fmla="*/ 489 w 626"/>
                  <a:gd name="T17" fmla="*/ 0 h 425"/>
                  <a:gd name="T18" fmla="*/ 547 w 626"/>
                  <a:gd name="T19" fmla="*/ 54 h 425"/>
                  <a:gd name="T20" fmla="*/ 547 w 626"/>
                  <a:gd name="T21" fmla="*/ 210 h 425"/>
                  <a:gd name="T22" fmla="*/ 626 w 626"/>
                  <a:gd name="T23" fmla="*/ 313 h 425"/>
                  <a:gd name="T24" fmla="*/ 456 w 626"/>
                  <a:gd name="T25" fmla="*/ 319 h 425"/>
                  <a:gd name="T26" fmla="*/ 432 w 626"/>
                  <a:gd name="T27" fmla="*/ 374 h 425"/>
                  <a:gd name="T28" fmla="*/ 338 w 626"/>
                  <a:gd name="T29" fmla="*/ 343 h 425"/>
                  <a:gd name="T30" fmla="*/ 424 w 626"/>
                  <a:gd name="T31" fmla="*/ 425 h 425"/>
                  <a:gd name="T32" fmla="*/ 119 w 626"/>
                  <a:gd name="T33" fmla="*/ 299 h 425"/>
                  <a:gd name="T34" fmla="*/ 90 w 626"/>
                  <a:gd name="T35" fmla="*/ 238 h 425"/>
                  <a:gd name="T36" fmla="*/ 87 w 626"/>
                  <a:gd name="T37" fmla="*/ 210 h 425"/>
                  <a:gd name="T38" fmla="*/ 0 w 626"/>
                  <a:gd name="T39" fmla="*/ 160 h 425"/>
                  <a:gd name="T40" fmla="*/ 31 w 626"/>
                  <a:gd name="T41" fmla="*/ 108 h 425"/>
                  <a:gd name="T42" fmla="*/ 31 w 626"/>
                  <a:gd name="T43" fmla="*/ 101 h 4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26"/>
                  <a:gd name="T67" fmla="*/ 0 h 425"/>
                  <a:gd name="T68" fmla="*/ 626 w 626"/>
                  <a:gd name="T69" fmla="*/ 425 h 4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  <a:lnTo>
                      <a:pt x="31" y="101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0" name="Freeform 198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>
                  <a:gd name="T0" fmla="*/ 31 w 626"/>
                  <a:gd name="T1" fmla="*/ 101 h 425"/>
                  <a:gd name="T2" fmla="*/ 176 w 626"/>
                  <a:gd name="T3" fmla="*/ 160 h 425"/>
                  <a:gd name="T4" fmla="*/ 238 w 626"/>
                  <a:gd name="T5" fmla="*/ 136 h 425"/>
                  <a:gd name="T6" fmla="*/ 259 w 626"/>
                  <a:gd name="T7" fmla="*/ 163 h 425"/>
                  <a:gd name="T8" fmla="*/ 238 w 626"/>
                  <a:gd name="T9" fmla="*/ 183 h 425"/>
                  <a:gd name="T10" fmla="*/ 327 w 626"/>
                  <a:gd name="T11" fmla="*/ 245 h 425"/>
                  <a:gd name="T12" fmla="*/ 377 w 626"/>
                  <a:gd name="T13" fmla="*/ 210 h 425"/>
                  <a:gd name="T14" fmla="*/ 374 w 626"/>
                  <a:gd name="T15" fmla="*/ 112 h 425"/>
                  <a:gd name="T16" fmla="*/ 489 w 626"/>
                  <a:gd name="T17" fmla="*/ 0 h 425"/>
                  <a:gd name="T18" fmla="*/ 547 w 626"/>
                  <a:gd name="T19" fmla="*/ 54 h 425"/>
                  <a:gd name="T20" fmla="*/ 547 w 626"/>
                  <a:gd name="T21" fmla="*/ 210 h 425"/>
                  <a:gd name="T22" fmla="*/ 626 w 626"/>
                  <a:gd name="T23" fmla="*/ 313 h 425"/>
                  <a:gd name="T24" fmla="*/ 456 w 626"/>
                  <a:gd name="T25" fmla="*/ 319 h 425"/>
                  <a:gd name="T26" fmla="*/ 432 w 626"/>
                  <a:gd name="T27" fmla="*/ 374 h 425"/>
                  <a:gd name="T28" fmla="*/ 338 w 626"/>
                  <a:gd name="T29" fmla="*/ 343 h 425"/>
                  <a:gd name="T30" fmla="*/ 424 w 626"/>
                  <a:gd name="T31" fmla="*/ 425 h 425"/>
                  <a:gd name="T32" fmla="*/ 119 w 626"/>
                  <a:gd name="T33" fmla="*/ 299 h 425"/>
                  <a:gd name="T34" fmla="*/ 90 w 626"/>
                  <a:gd name="T35" fmla="*/ 238 h 425"/>
                  <a:gd name="T36" fmla="*/ 87 w 626"/>
                  <a:gd name="T37" fmla="*/ 210 h 425"/>
                  <a:gd name="T38" fmla="*/ 0 w 626"/>
                  <a:gd name="T39" fmla="*/ 160 h 425"/>
                  <a:gd name="T40" fmla="*/ 31 w 626"/>
                  <a:gd name="T41" fmla="*/ 108 h 4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6"/>
                  <a:gd name="T64" fmla="*/ 0 h 425"/>
                  <a:gd name="T65" fmla="*/ 626 w 626"/>
                  <a:gd name="T66" fmla="*/ 425 h 4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Rectangle 199"/>
            <p:cNvSpPr>
              <a:spLocks noChangeArrowheads="1"/>
            </p:cNvSpPr>
            <p:nvPr/>
          </p:nvSpPr>
          <p:spPr bwMode="auto">
            <a:xfrm>
              <a:off x="1544" y="1844"/>
              <a:ext cx="13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CADDO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03" name="Rectangle 200"/>
            <p:cNvSpPr>
              <a:spLocks noChangeArrowheads="1"/>
            </p:cNvSpPr>
            <p:nvPr/>
          </p:nvSpPr>
          <p:spPr bwMode="auto">
            <a:xfrm>
              <a:off x="1717" y="1676"/>
              <a:ext cx="16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BOSSIER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04" name="Rectangle 201"/>
            <p:cNvSpPr>
              <a:spLocks noChangeArrowheads="1"/>
            </p:cNvSpPr>
            <p:nvPr/>
          </p:nvSpPr>
          <p:spPr bwMode="auto">
            <a:xfrm>
              <a:off x="2120" y="1649"/>
              <a:ext cx="21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CLAIBORNE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05" name="Rectangle 202"/>
            <p:cNvSpPr>
              <a:spLocks noChangeArrowheads="1"/>
            </p:cNvSpPr>
            <p:nvPr/>
          </p:nvSpPr>
          <p:spPr bwMode="auto">
            <a:xfrm>
              <a:off x="2598" y="1674"/>
              <a:ext cx="11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UNION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06" name="Rectangle 203"/>
            <p:cNvSpPr>
              <a:spLocks noChangeArrowheads="1"/>
            </p:cNvSpPr>
            <p:nvPr/>
          </p:nvSpPr>
          <p:spPr bwMode="auto">
            <a:xfrm>
              <a:off x="2896" y="1635"/>
              <a:ext cx="24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MOREHOUSE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07" name="Rectangle 204"/>
            <p:cNvSpPr>
              <a:spLocks noChangeArrowheads="1"/>
            </p:cNvSpPr>
            <p:nvPr/>
          </p:nvSpPr>
          <p:spPr bwMode="auto">
            <a:xfrm>
              <a:off x="3199" y="1652"/>
              <a:ext cx="10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WEST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08" name="Rectangle 205"/>
            <p:cNvSpPr>
              <a:spLocks noChangeArrowheads="1"/>
            </p:cNvSpPr>
            <p:nvPr/>
          </p:nvSpPr>
          <p:spPr bwMode="auto">
            <a:xfrm>
              <a:off x="3373" y="1652"/>
              <a:ext cx="78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EAST</a:t>
              </a:r>
              <a:endParaRPr lang="en-US" sz="1400" b="0" i="0">
                <a:solidFill>
                  <a:srgbClr val="080808"/>
                </a:solidFill>
              </a:endParaRPr>
            </a:p>
          </p:txBody>
        </p:sp>
        <p:sp>
          <p:nvSpPr>
            <p:cNvPr id="109" name="Rectangle 206"/>
            <p:cNvSpPr>
              <a:spLocks noChangeArrowheads="1"/>
            </p:cNvSpPr>
            <p:nvPr/>
          </p:nvSpPr>
          <p:spPr bwMode="auto">
            <a:xfrm>
              <a:off x="1638" y="2206"/>
              <a:ext cx="15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DESOTO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0" name="Rectangle 207"/>
            <p:cNvSpPr>
              <a:spLocks noChangeArrowheads="1"/>
            </p:cNvSpPr>
            <p:nvPr/>
          </p:nvSpPr>
          <p:spPr bwMode="auto">
            <a:xfrm>
              <a:off x="1952" y="2166"/>
              <a:ext cx="7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RED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1" name="Rectangle 208"/>
            <p:cNvSpPr>
              <a:spLocks noChangeArrowheads="1"/>
            </p:cNvSpPr>
            <p:nvPr/>
          </p:nvSpPr>
          <p:spPr bwMode="auto">
            <a:xfrm>
              <a:off x="1952" y="2207"/>
              <a:ext cx="11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RIVER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2" name="Rectangle 209"/>
            <p:cNvSpPr>
              <a:spLocks noChangeArrowheads="1"/>
            </p:cNvSpPr>
            <p:nvPr/>
          </p:nvSpPr>
          <p:spPr bwMode="auto">
            <a:xfrm>
              <a:off x="2120" y="2033"/>
              <a:ext cx="18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BIENVILLE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3" name="Rectangle 210"/>
            <p:cNvSpPr>
              <a:spLocks noChangeArrowheads="1"/>
            </p:cNvSpPr>
            <p:nvPr/>
          </p:nvSpPr>
          <p:spPr bwMode="auto">
            <a:xfrm>
              <a:off x="2414" y="2001"/>
              <a:ext cx="17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JACKSON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4" name="Rectangle 211"/>
            <p:cNvSpPr>
              <a:spLocks noChangeArrowheads="1"/>
            </p:cNvSpPr>
            <p:nvPr/>
          </p:nvSpPr>
          <p:spPr bwMode="auto">
            <a:xfrm>
              <a:off x="2346" y="1831"/>
              <a:ext cx="16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LINCOLN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5" name="Rectangle 212"/>
            <p:cNvSpPr>
              <a:spLocks noChangeArrowheads="1"/>
            </p:cNvSpPr>
            <p:nvPr/>
          </p:nvSpPr>
          <p:spPr bwMode="auto">
            <a:xfrm>
              <a:off x="2657" y="1957"/>
              <a:ext cx="192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OUACHITA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6" name="Rectangle 213"/>
            <p:cNvSpPr>
              <a:spLocks noChangeArrowheads="1"/>
            </p:cNvSpPr>
            <p:nvPr/>
          </p:nvSpPr>
          <p:spPr bwMode="auto">
            <a:xfrm>
              <a:off x="2964" y="1947"/>
              <a:ext cx="19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RICHLAND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7" name="Rectangle 214"/>
            <p:cNvSpPr>
              <a:spLocks noChangeArrowheads="1"/>
            </p:cNvSpPr>
            <p:nvPr/>
          </p:nvSpPr>
          <p:spPr bwMode="auto">
            <a:xfrm>
              <a:off x="3324" y="1975"/>
              <a:ext cx="17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MADISON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8" name="Rectangle 215"/>
            <p:cNvSpPr>
              <a:spLocks noChangeArrowheads="1"/>
            </p:cNvSpPr>
            <p:nvPr/>
          </p:nvSpPr>
          <p:spPr bwMode="auto">
            <a:xfrm>
              <a:off x="1777" y="2505"/>
              <a:ext cx="13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SABINE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19" name="Rectangle 216"/>
            <p:cNvSpPr>
              <a:spLocks noChangeArrowheads="1"/>
            </p:cNvSpPr>
            <p:nvPr/>
          </p:nvSpPr>
          <p:spPr bwMode="auto">
            <a:xfrm>
              <a:off x="2169" y="2195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0" name="Rectangle 217"/>
            <p:cNvSpPr>
              <a:spLocks noChangeArrowheads="1"/>
            </p:cNvSpPr>
            <p:nvPr/>
          </p:nvSpPr>
          <p:spPr bwMode="auto">
            <a:xfrm>
              <a:off x="2169" y="2233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1" name="Rectangle 218"/>
            <p:cNvSpPr>
              <a:spLocks noChangeArrowheads="1"/>
            </p:cNvSpPr>
            <p:nvPr/>
          </p:nvSpPr>
          <p:spPr bwMode="auto">
            <a:xfrm>
              <a:off x="2170" y="2276"/>
              <a:ext cx="22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2" name="Rectangle 219"/>
            <p:cNvSpPr>
              <a:spLocks noChangeArrowheads="1"/>
            </p:cNvSpPr>
            <p:nvPr/>
          </p:nvSpPr>
          <p:spPr bwMode="auto">
            <a:xfrm>
              <a:off x="2169" y="2313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3" name="Rectangle 220"/>
            <p:cNvSpPr>
              <a:spLocks noChangeArrowheads="1"/>
            </p:cNvSpPr>
            <p:nvPr/>
          </p:nvSpPr>
          <p:spPr bwMode="auto">
            <a:xfrm>
              <a:off x="2169" y="2353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H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4" name="Rectangle 221"/>
            <p:cNvSpPr>
              <a:spLocks noChangeArrowheads="1"/>
            </p:cNvSpPr>
            <p:nvPr/>
          </p:nvSpPr>
          <p:spPr bwMode="auto">
            <a:xfrm>
              <a:off x="2176" y="2393"/>
              <a:ext cx="11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I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5" name="Rectangle 222"/>
            <p:cNvSpPr>
              <a:spLocks noChangeArrowheads="1"/>
            </p:cNvSpPr>
            <p:nvPr/>
          </p:nvSpPr>
          <p:spPr bwMode="auto">
            <a:xfrm>
              <a:off x="2170" y="2431"/>
              <a:ext cx="22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6" name="Rectangle 223"/>
            <p:cNvSpPr>
              <a:spLocks noChangeArrowheads="1"/>
            </p:cNvSpPr>
            <p:nvPr/>
          </p:nvSpPr>
          <p:spPr bwMode="auto">
            <a:xfrm>
              <a:off x="2167" y="2475"/>
              <a:ext cx="2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O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7" name="Rectangle 224"/>
            <p:cNvSpPr>
              <a:spLocks noChangeArrowheads="1"/>
            </p:cNvSpPr>
            <p:nvPr/>
          </p:nvSpPr>
          <p:spPr bwMode="auto">
            <a:xfrm>
              <a:off x="2169" y="2513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8" name="Rectangle 225"/>
            <p:cNvSpPr>
              <a:spLocks noChangeArrowheads="1"/>
            </p:cNvSpPr>
            <p:nvPr/>
          </p:nvSpPr>
          <p:spPr bwMode="auto">
            <a:xfrm>
              <a:off x="2169" y="2552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H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29" name="Rectangle 226"/>
            <p:cNvSpPr>
              <a:spLocks noChangeArrowheads="1"/>
            </p:cNvSpPr>
            <p:nvPr/>
          </p:nvSpPr>
          <p:spPr bwMode="auto">
            <a:xfrm>
              <a:off x="2170" y="2593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30" name="Rectangle 227"/>
            <p:cNvSpPr>
              <a:spLocks noChangeArrowheads="1"/>
            </p:cNvSpPr>
            <p:nvPr/>
          </p:nvSpPr>
          <p:spPr bwMode="auto">
            <a:xfrm>
              <a:off x="2170" y="2631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31" name="Rectangle 228"/>
            <p:cNvSpPr>
              <a:spLocks noChangeArrowheads="1"/>
            </p:cNvSpPr>
            <p:nvPr/>
          </p:nvSpPr>
          <p:spPr bwMode="auto">
            <a:xfrm>
              <a:off x="1978" y="1597"/>
              <a:ext cx="36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W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32" name="Rectangle 229"/>
            <p:cNvSpPr>
              <a:spLocks noChangeArrowheads="1"/>
            </p:cNvSpPr>
            <p:nvPr/>
          </p:nvSpPr>
          <p:spPr bwMode="auto">
            <a:xfrm>
              <a:off x="1981" y="1637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33" name="Rectangle 230"/>
            <p:cNvSpPr>
              <a:spLocks noChangeArrowheads="1"/>
            </p:cNvSpPr>
            <p:nvPr/>
          </p:nvSpPr>
          <p:spPr bwMode="auto">
            <a:xfrm>
              <a:off x="1979" y="1678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B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34" name="Rectangle 231"/>
            <p:cNvSpPr>
              <a:spLocks noChangeArrowheads="1"/>
            </p:cNvSpPr>
            <p:nvPr/>
          </p:nvSpPr>
          <p:spPr bwMode="auto">
            <a:xfrm>
              <a:off x="1981" y="1717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35" name="Rectangle 232"/>
            <p:cNvSpPr>
              <a:spLocks noChangeArrowheads="1"/>
            </p:cNvSpPr>
            <p:nvPr/>
          </p:nvSpPr>
          <p:spPr bwMode="auto">
            <a:xfrm>
              <a:off x="1981" y="1757"/>
              <a:ext cx="2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36" name="Rectangle 233"/>
            <p:cNvSpPr>
              <a:spLocks noChangeArrowheads="1"/>
            </p:cNvSpPr>
            <p:nvPr/>
          </p:nvSpPr>
          <p:spPr bwMode="auto">
            <a:xfrm>
              <a:off x="1981" y="1797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37" name="Rectangle 234"/>
            <p:cNvSpPr>
              <a:spLocks noChangeArrowheads="1"/>
            </p:cNvSpPr>
            <p:nvPr/>
          </p:nvSpPr>
          <p:spPr bwMode="auto">
            <a:xfrm>
              <a:off x="1979" y="1837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R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38" name="Rectangle 235"/>
            <p:cNvSpPr>
              <a:spLocks noChangeArrowheads="1"/>
            </p:cNvSpPr>
            <p:nvPr/>
          </p:nvSpPr>
          <p:spPr bwMode="auto">
            <a:xfrm>
              <a:off x="3242" y="1724"/>
              <a:ext cx="140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CARROLL</a:t>
              </a:r>
              <a:endParaRPr lang="en-US" sz="1400" b="0" i="0">
                <a:solidFill>
                  <a:srgbClr val="080808"/>
                </a:solidFill>
              </a:endParaRPr>
            </a:p>
          </p:txBody>
        </p:sp>
        <p:sp>
          <p:nvSpPr>
            <p:cNvPr id="139" name="Rectangle 236"/>
            <p:cNvSpPr>
              <a:spLocks noChangeArrowheads="1"/>
            </p:cNvSpPr>
            <p:nvPr/>
          </p:nvSpPr>
          <p:spPr bwMode="auto">
            <a:xfrm>
              <a:off x="2452" y="2282"/>
              <a:ext cx="100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WINN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40" name="Rectangle 237"/>
            <p:cNvSpPr>
              <a:spLocks noChangeArrowheads="1"/>
            </p:cNvSpPr>
            <p:nvPr/>
          </p:nvSpPr>
          <p:spPr bwMode="auto">
            <a:xfrm>
              <a:off x="2722" y="2166"/>
              <a:ext cx="20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CALDWELL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41" name="Rectangle 238"/>
            <p:cNvSpPr>
              <a:spLocks noChangeArrowheads="1"/>
            </p:cNvSpPr>
            <p:nvPr/>
          </p:nvSpPr>
          <p:spPr bwMode="auto">
            <a:xfrm>
              <a:off x="3001" y="2164"/>
              <a:ext cx="18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FRANKLIN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42" name="Rectangle 239"/>
            <p:cNvSpPr>
              <a:spLocks noChangeArrowheads="1"/>
            </p:cNvSpPr>
            <p:nvPr/>
          </p:nvSpPr>
          <p:spPr bwMode="auto">
            <a:xfrm>
              <a:off x="3283" y="2221"/>
              <a:ext cx="17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TENSAS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43" name="Rectangle 240"/>
            <p:cNvSpPr>
              <a:spLocks noChangeArrowheads="1"/>
            </p:cNvSpPr>
            <p:nvPr/>
          </p:nvSpPr>
          <p:spPr bwMode="auto">
            <a:xfrm>
              <a:off x="2457" y="2528"/>
              <a:ext cx="1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GRANT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44" name="Rectangle 241"/>
            <p:cNvSpPr>
              <a:spLocks noChangeArrowheads="1"/>
            </p:cNvSpPr>
            <p:nvPr/>
          </p:nvSpPr>
          <p:spPr bwMode="auto">
            <a:xfrm>
              <a:off x="2681" y="2472"/>
              <a:ext cx="16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LASALLE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45" name="Rectangle 242"/>
            <p:cNvSpPr>
              <a:spLocks noChangeArrowheads="1"/>
            </p:cNvSpPr>
            <p:nvPr/>
          </p:nvSpPr>
          <p:spPr bwMode="auto">
            <a:xfrm>
              <a:off x="2922" y="2366"/>
              <a:ext cx="22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CATAHOULA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46" name="Rectangle 243"/>
            <p:cNvSpPr>
              <a:spLocks noChangeArrowheads="1"/>
            </p:cNvSpPr>
            <p:nvPr/>
          </p:nvSpPr>
          <p:spPr bwMode="auto">
            <a:xfrm>
              <a:off x="3126" y="2463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C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47" name="Rectangle 244"/>
            <p:cNvSpPr>
              <a:spLocks noChangeArrowheads="1"/>
            </p:cNvSpPr>
            <p:nvPr/>
          </p:nvSpPr>
          <p:spPr bwMode="auto">
            <a:xfrm>
              <a:off x="3126" y="2512"/>
              <a:ext cx="3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O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48" name="Rectangle 245"/>
            <p:cNvSpPr>
              <a:spLocks noChangeArrowheads="1"/>
            </p:cNvSpPr>
            <p:nvPr/>
          </p:nvSpPr>
          <p:spPr bwMode="auto">
            <a:xfrm>
              <a:off x="3126" y="2562"/>
              <a:ext cx="3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N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49" name="Rectangle 246"/>
            <p:cNvSpPr>
              <a:spLocks noChangeArrowheads="1"/>
            </p:cNvSpPr>
            <p:nvPr/>
          </p:nvSpPr>
          <p:spPr bwMode="auto">
            <a:xfrm>
              <a:off x="3126" y="2610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C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50" name="Rectangle 247"/>
            <p:cNvSpPr>
              <a:spLocks noChangeArrowheads="1"/>
            </p:cNvSpPr>
            <p:nvPr/>
          </p:nvSpPr>
          <p:spPr bwMode="auto">
            <a:xfrm>
              <a:off x="3126" y="2661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O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51" name="Rectangle 248"/>
            <p:cNvSpPr>
              <a:spLocks noChangeArrowheads="1"/>
            </p:cNvSpPr>
            <p:nvPr/>
          </p:nvSpPr>
          <p:spPr bwMode="auto">
            <a:xfrm>
              <a:off x="3126" y="2700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R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52" name="Rectangle 249"/>
            <p:cNvSpPr>
              <a:spLocks noChangeArrowheads="1"/>
            </p:cNvSpPr>
            <p:nvPr/>
          </p:nvSpPr>
          <p:spPr bwMode="auto">
            <a:xfrm>
              <a:off x="3126" y="2745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D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53" name="Rectangle 250"/>
            <p:cNvSpPr>
              <a:spLocks noChangeArrowheads="1"/>
            </p:cNvSpPr>
            <p:nvPr/>
          </p:nvSpPr>
          <p:spPr bwMode="auto">
            <a:xfrm>
              <a:off x="3135" y="2789"/>
              <a:ext cx="1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I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54" name="Rectangle 251"/>
            <p:cNvSpPr>
              <a:spLocks noChangeArrowheads="1"/>
            </p:cNvSpPr>
            <p:nvPr/>
          </p:nvSpPr>
          <p:spPr bwMode="auto">
            <a:xfrm>
              <a:off x="3126" y="2829"/>
              <a:ext cx="29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A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55" name="Rectangle 252"/>
            <p:cNvSpPr>
              <a:spLocks noChangeArrowheads="1"/>
            </p:cNvSpPr>
            <p:nvPr/>
          </p:nvSpPr>
          <p:spPr bwMode="auto">
            <a:xfrm>
              <a:off x="2021" y="2859"/>
              <a:ext cx="16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VERNON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56" name="Rectangle 253"/>
            <p:cNvSpPr>
              <a:spLocks noChangeArrowheads="1"/>
            </p:cNvSpPr>
            <p:nvPr/>
          </p:nvSpPr>
          <p:spPr bwMode="auto">
            <a:xfrm>
              <a:off x="2462" y="2829"/>
              <a:ext cx="16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RAPIDES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57" name="Rectangle 254"/>
            <p:cNvSpPr>
              <a:spLocks noChangeArrowheads="1"/>
            </p:cNvSpPr>
            <p:nvPr/>
          </p:nvSpPr>
          <p:spPr bwMode="auto">
            <a:xfrm>
              <a:off x="2822" y="2877"/>
              <a:ext cx="21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AVOYELLES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58" name="Rectangle 255"/>
            <p:cNvSpPr>
              <a:spLocks noChangeArrowheads="1"/>
            </p:cNvSpPr>
            <p:nvPr/>
          </p:nvSpPr>
          <p:spPr bwMode="auto">
            <a:xfrm>
              <a:off x="1912" y="3120"/>
              <a:ext cx="26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BEAUREGARD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59" name="Rectangle 256"/>
            <p:cNvSpPr>
              <a:spLocks noChangeArrowheads="1"/>
            </p:cNvSpPr>
            <p:nvPr/>
          </p:nvSpPr>
          <p:spPr bwMode="auto">
            <a:xfrm>
              <a:off x="2328" y="3185"/>
              <a:ext cx="119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ALLEN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60" name="Rectangle 257"/>
            <p:cNvSpPr>
              <a:spLocks noChangeArrowheads="1"/>
            </p:cNvSpPr>
            <p:nvPr/>
          </p:nvSpPr>
          <p:spPr bwMode="auto">
            <a:xfrm>
              <a:off x="2535" y="3096"/>
              <a:ext cx="23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EVANGELINE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61" name="Rectangle 258"/>
            <p:cNvSpPr>
              <a:spLocks noChangeArrowheads="1"/>
            </p:cNvSpPr>
            <p:nvPr/>
          </p:nvSpPr>
          <p:spPr bwMode="auto">
            <a:xfrm>
              <a:off x="2855" y="3163"/>
              <a:ext cx="11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SAINT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62" name="Rectangle 259"/>
            <p:cNvSpPr>
              <a:spLocks noChangeArrowheads="1"/>
            </p:cNvSpPr>
            <p:nvPr/>
          </p:nvSpPr>
          <p:spPr bwMode="auto">
            <a:xfrm>
              <a:off x="2845" y="3202"/>
              <a:ext cx="15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LANDRY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63" name="Rectangle 260"/>
            <p:cNvSpPr>
              <a:spLocks noChangeArrowheads="1"/>
            </p:cNvSpPr>
            <p:nvPr/>
          </p:nvSpPr>
          <p:spPr bwMode="auto">
            <a:xfrm>
              <a:off x="3143" y="3156"/>
              <a:ext cx="249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0">
                  <a:solidFill>
                    <a:srgbClr val="080808"/>
                  </a:solidFill>
                </a:rPr>
                <a:t>POINTE</a:t>
              </a:r>
              <a:endParaRPr lang="en-US" sz="2800" b="0" i="0">
                <a:solidFill>
                  <a:srgbClr val="080808"/>
                </a:solidFill>
              </a:endParaRPr>
            </a:p>
          </p:txBody>
        </p:sp>
        <p:sp>
          <p:nvSpPr>
            <p:cNvPr id="164" name="Rectangle 261"/>
            <p:cNvSpPr>
              <a:spLocks noChangeArrowheads="1"/>
            </p:cNvSpPr>
            <p:nvPr/>
          </p:nvSpPr>
          <p:spPr bwMode="auto">
            <a:xfrm>
              <a:off x="3143" y="3197"/>
              <a:ext cx="282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0">
                  <a:solidFill>
                    <a:srgbClr val="080808"/>
                  </a:solidFill>
                </a:rPr>
                <a:t>COUPEE</a:t>
              </a:r>
              <a:endParaRPr lang="en-US" sz="2800" b="0" i="0">
                <a:solidFill>
                  <a:srgbClr val="080808"/>
                </a:solidFill>
              </a:endParaRPr>
            </a:p>
          </p:txBody>
        </p:sp>
        <p:sp>
          <p:nvSpPr>
            <p:cNvPr id="165" name="Rectangle 262"/>
            <p:cNvSpPr>
              <a:spLocks noChangeArrowheads="1"/>
            </p:cNvSpPr>
            <p:nvPr/>
          </p:nvSpPr>
          <p:spPr bwMode="auto">
            <a:xfrm>
              <a:off x="3278" y="2957"/>
              <a:ext cx="85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WEST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66" name="Rectangle 263"/>
            <p:cNvSpPr>
              <a:spLocks noChangeArrowheads="1"/>
            </p:cNvSpPr>
            <p:nvPr/>
          </p:nvSpPr>
          <p:spPr bwMode="auto">
            <a:xfrm>
              <a:off x="3278" y="2991"/>
              <a:ext cx="153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FELICIANA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67" name="Rectangle 264"/>
            <p:cNvSpPr>
              <a:spLocks noChangeArrowheads="1"/>
            </p:cNvSpPr>
            <p:nvPr/>
          </p:nvSpPr>
          <p:spPr bwMode="auto">
            <a:xfrm>
              <a:off x="3523" y="2981"/>
              <a:ext cx="98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EAST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68" name="Rectangle 265"/>
            <p:cNvSpPr>
              <a:spLocks noChangeArrowheads="1"/>
            </p:cNvSpPr>
            <p:nvPr/>
          </p:nvSpPr>
          <p:spPr bwMode="auto">
            <a:xfrm>
              <a:off x="3471" y="3019"/>
              <a:ext cx="192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FELICIANA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69" name="Rectangle 266"/>
            <p:cNvSpPr>
              <a:spLocks noChangeArrowheads="1"/>
            </p:cNvSpPr>
            <p:nvPr/>
          </p:nvSpPr>
          <p:spPr bwMode="auto">
            <a:xfrm>
              <a:off x="3757" y="3008"/>
              <a:ext cx="10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SAINT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0" name="Rectangle 267"/>
            <p:cNvSpPr>
              <a:spLocks noChangeArrowheads="1"/>
            </p:cNvSpPr>
            <p:nvPr/>
          </p:nvSpPr>
          <p:spPr bwMode="auto">
            <a:xfrm>
              <a:off x="3745" y="3047"/>
              <a:ext cx="14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HELENA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1" name="Rectangle 268"/>
            <p:cNvSpPr>
              <a:spLocks noChangeArrowheads="1"/>
            </p:cNvSpPr>
            <p:nvPr/>
          </p:nvSpPr>
          <p:spPr bwMode="auto">
            <a:xfrm>
              <a:off x="3991" y="2981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2" name="Rectangle 269"/>
            <p:cNvSpPr>
              <a:spLocks noChangeArrowheads="1"/>
            </p:cNvSpPr>
            <p:nvPr/>
          </p:nvSpPr>
          <p:spPr bwMode="auto">
            <a:xfrm>
              <a:off x="3991" y="3020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3" name="Rectangle 270"/>
            <p:cNvSpPr>
              <a:spLocks noChangeArrowheads="1"/>
            </p:cNvSpPr>
            <p:nvPr/>
          </p:nvSpPr>
          <p:spPr bwMode="auto">
            <a:xfrm>
              <a:off x="3991" y="3060"/>
              <a:ext cx="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G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4" name="Rectangle 271"/>
            <p:cNvSpPr>
              <a:spLocks noChangeArrowheads="1"/>
            </p:cNvSpPr>
            <p:nvPr/>
          </p:nvSpPr>
          <p:spPr bwMode="auto">
            <a:xfrm>
              <a:off x="3999" y="3100"/>
              <a:ext cx="11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I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5" name="Rectangle 272"/>
            <p:cNvSpPr>
              <a:spLocks noChangeArrowheads="1"/>
            </p:cNvSpPr>
            <p:nvPr/>
          </p:nvSpPr>
          <p:spPr bwMode="auto">
            <a:xfrm>
              <a:off x="3994" y="3141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P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6" name="Rectangle 273"/>
            <p:cNvSpPr>
              <a:spLocks noChangeArrowheads="1"/>
            </p:cNvSpPr>
            <p:nvPr/>
          </p:nvSpPr>
          <p:spPr bwMode="auto">
            <a:xfrm>
              <a:off x="3991" y="3180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7" name="Rectangle 274"/>
            <p:cNvSpPr>
              <a:spLocks noChangeArrowheads="1"/>
            </p:cNvSpPr>
            <p:nvPr/>
          </p:nvSpPr>
          <p:spPr bwMode="auto">
            <a:xfrm>
              <a:off x="3991" y="3220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H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8" name="Rectangle 275"/>
            <p:cNvSpPr>
              <a:spLocks noChangeArrowheads="1"/>
            </p:cNvSpPr>
            <p:nvPr/>
          </p:nvSpPr>
          <p:spPr bwMode="auto">
            <a:xfrm>
              <a:off x="3991" y="3260"/>
              <a:ext cx="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O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79" name="Rectangle 276"/>
            <p:cNvSpPr>
              <a:spLocks noChangeArrowheads="1"/>
            </p:cNvSpPr>
            <p:nvPr/>
          </p:nvSpPr>
          <p:spPr bwMode="auto">
            <a:xfrm>
              <a:off x="3991" y="3296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80" name="Rectangle 277"/>
            <p:cNvSpPr>
              <a:spLocks noChangeArrowheads="1"/>
            </p:cNvSpPr>
            <p:nvPr/>
          </p:nvSpPr>
          <p:spPr bwMode="auto">
            <a:xfrm>
              <a:off x="1883" y="3470"/>
              <a:ext cx="253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CALCASIEU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81" name="Rectangle 278"/>
            <p:cNvSpPr>
              <a:spLocks noChangeArrowheads="1"/>
            </p:cNvSpPr>
            <p:nvPr/>
          </p:nvSpPr>
          <p:spPr bwMode="auto">
            <a:xfrm>
              <a:off x="2264" y="3437"/>
              <a:ext cx="22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JEFFERSON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82" name="Rectangle 279"/>
            <p:cNvSpPr>
              <a:spLocks noChangeArrowheads="1"/>
            </p:cNvSpPr>
            <p:nvPr/>
          </p:nvSpPr>
          <p:spPr bwMode="auto">
            <a:xfrm>
              <a:off x="2328" y="3476"/>
              <a:ext cx="113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DAVIS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83" name="Rectangle 280"/>
            <p:cNvSpPr>
              <a:spLocks noChangeArrowheads="1"/>
            </p:cNvSpPr>
            <p:nvPr/>
          </p:nvSpPr>
          <p:spPr bwMode="auto">
            <a:xfrm>
              <a:off x="2576" y="3407"/>
              <a:ext cx="13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ACADIA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84" name="Rectangle 281"/>
            <p:cNvSpPr>
              <a:spLocks noChangeArrowheads="1"/>
            </p:cNvSpPr>
            <p:nvPr/>
          </p:nvSpPr>
          <p:spPr bwMode="auto">
            <a:xfrm>
              <a:off x="1979" y="3696"/>
              <a:ext cx="2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CAMERON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185" name="Rectangle 282"/>
            <p:cNvSpPr>
              <a:spLocks noChangeArrowheads="1"/>
            </p:cNvSpPr>
            <p:nvPr/>
          </p:nvSpPr>
          <p:spPr bwMode="auto">
            <a:xfrm>
              <a:off x="2585" y="3702"/>
              <a:ext cx="20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VERMILION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86" name="Rectangle 283"/>
            <p:cNvSpPr>
              <a:spLocks noChangeArrowheads="1"/>
            </p:cNvSpPr>
            <p:nvPr/>
          </p:nvSpPr>
          <p:spPr bwMode="auto">
            <a:xfrm>
              <a:off x="3008" y="3938"/>
              <a:ext cx="60" cy="31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chemeClr val="bg1"/>
                  </a:solidFill>
                </a:rPr>
                <a:t>VER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187" name="Rectangle 284"/>
            <p:cNvSpPr>
              <a:spLocks noChangeArrowheads="1"/>
            </p:cNvSpPr>
            <p:nvPr/>
          </p:nvSpPr>
          <p:spPr bwMode="auto">
            <a:xfrm rot="-3180000">
              <a:off x="2792" y="3446"/>
              <a:ext cx="150" cy="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LAFAYETTE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88" name="Rectangle 285"/>
            <p:cNvSpPr>
              <a:spLocks noChangeArrowheads="1"/>
            </p:cNvSpPr>
            <p:nvPr/>
          </p:nvSpPr>
          <p:spPr bwMode="auto">
            <a:xfrm>
              <a:off x="3043" y="3423"/>
              <a:ext cx="111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SAINT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89" name="Rectangle 286"/>
            <p:cNvSpPr>
              <a:spLocks noChangeArrowheads="1"/>
            </p:cNvSpPr>
            <p:nvPr/>
          </p:nvSpPr>
          <p:spPr bwMode="auto">
            <a:xfrm>
              <a:off x="3033" y="3460"/>
              <a:ext cx="142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MARTIN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90" name="Rectangle 287"/>
            <p:cNvSpPr>
              <a:spLocks noChangeArrowheads="1"/>
            </p:cNvSpPr>
            <p:nvPr/>
          </p:nvSpPr>
          <p:spPr bwMode="auto">
            <a:xfrm>
              <a:off x="3014" y="3645"/>
              <a:ext cx="122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IBERIA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91" name="Rectangle 288"/>
            <p:cNvSpPr>
              <a:spLocks noChangeArrowheads="1"/>
            </p:cNvSpPr>
            <p:nvPr/>
          </p:nvSpPr>
          <p:spPr bwMode="auto">
            <a:xfrm>
              <a:off x="3242" y="3806"/>
              <a:ext cx="10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SAINT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192" name="Rectangle 289"/>
            <p:cNvSpPr>
              <a:spLocks noChangeArrowheads="1"/>
            </p:cNvSpPr>
            <p:nvPr/>
          </p:nvSpPr>
          <p:spPr bwMode="auto">
            <a:xfrm>
              <a:off x="3250" y="3845"/>
              <a:ext cx="10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MARY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193" name="Rectangle 290"/>
            <p:cNvSpPr>
              <a:spLocks noChangeArrowheads="1"/>
            </p:cNvSpPr>
            <p:nvPr/>
          </p:nvSpPr>
          <p:spPr bwMode="auto">
            <a:xfrm>
              <a:off x="3407" y="3715"/>
              <a:ext cx="5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ST.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94" name="Rectangle 291"/>
            <p:cNvSpPr>
              <a:spLocks noChangeArrowheads="1"/>
            </p:cNvSpPr>
            <p:nvPr/>
          </p:nvSpPr>
          <p:spPr bwMode="auto">
            <a:xfrm>
              <a:off x="3407" y="3755"/>
              <a:ext cx="14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MARTIN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195" name="Rectangle 292"/>
            <p:cNvSpPr>
              <a:spLocks noChangeArrowheads="1"/>
            </p:cNvSpPr>
            <p:nvPr/>
          </p:nvSpPr>
          <p:spPr bwMode="auto">
            <a:xfrm>
              <a:off x="4116" y="2993"/>
              <a:ext cx="25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WASHINGTON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196" name="Rectangle 293"/>
            <p:cNvSpPr>
              <a:spLocks noChangeArrowheads="1"/>
            </p:cNvSpPr>
            <p:nvPr/>
          </p:nvSpPr>
          <p:spPr bwMode="auto">
            <a:xfrm>
              <a:off x="3485" y="3212"/>
              <a:ext cx="175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0">
                  <a:solidFill>
                    <a:srgbClr val="080808"/>
                  </a:solidFill>
                </a:rPr>
                <a:t>EAST</a:t>
              </a:r>
            </a:p>
          </p:txBody>
        </p:sp>
        <p:sp>
          <p:nvSpPr>
            <p:cNvPr id="197" name="Rectangle 294"/>
            <p:cNvSpPr>
              <a:spLocks noChangeArrowheads="1"/>
            </p:cNvSpPr>
            <p:nvPr/>
          </p:nvSpPr>
          <p:spPr bwMode="auto">
            <a:xfrm>
              <a:off x="3494" y="3246"/>
              <a:ext cx="229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0">
                  <a:solidFill>
                    <a:srgbClr val="080808"/>
                  </a:solidFill>
                </a:rPr>
                <a:t>BATON</a:t>
              </a:r>
            </a:p>
          </p:txBody>
        </p:sp>
        <p:sp>
          <p:nvSpPr>
            <p:cNvPr id="198" name="Rectangle 295"/>
            <p:cNvSpPr>
              <a:spLocks noChangeArrowheads="1"/>
            </p:cNvSpPr>
            <p:nvPr/>
          </p:nvSpPr>
          <p:spPr bwMode="auto">
            <a:xfrm>
              <a:off x="3504" y="3277"/>
              <a:ext cx="245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0">
                  <a:solidFill>
                    <a:srgbClr val="080808"/>
                  </a:solidFill>
                </a:rPr>
                <a:t>ROUGE</a:t>
              </a:r>
            </a:p>
          </p:txBody>
        </p:sp>
        <p:sp>
          <p:nvSpPr>
            <p:cNvPr id="199" name="Rectangle 296"/>
            <p:cNvSpPr>
              <a:spLocks noChangeArrowheads="1"/>
            </p:cNvSpPr>
            <p:nvPr/>
          </p:nvSpPr>
          <p:spPr bwMode="auto">
            <a:xfrm>
              <a:off x="3682" y="3309"/>
              <a:ext cx="22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LIVINGSTON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200" name="Rectangle 297"/>
            <p:cNvSpPr>
              <a:spLocks noChangeArrowheads="1"/>
            </p:cNvSpPr>
            <p:nvPr/>
          </p:nvSpPr>
          <p:spPr bwMode="auto">
            <a:xfrm>
              <a:off x="4259" y="3219"/>
              <a:ext cx="13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201" name="Rectangle 298"/>
            <p:cNvSpPr>
              <a:spLocks noChangeArrowheads="1"/>
            </p:cNvSpPr>
            <p:nvPr/>
          </p:nvSpPr>
          <p:spPr bwMode="auto">
            <a:xfrm>
              <a:off x="4230" y="3258"/>
              <a:ext cx="223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TAMMANY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202" name="Rectangle 299"/>
            <p:cNvSpPr>
              <a:spLocks noChangeArrowheads="1"/>
            </p:cNvSpPr>
            <p:nvPr/>
          </p:nvSpPr>
          <p:spPr bwMode="auto">
            <a:xfrm>
              <a:off x="3329" y="3486"/>
              <a:ext cx="18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IBERVILLE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203" name="Rectangle 300"/>
            <p:cNvSpPr>
              <a:spLocks noChangeArrowheads="1"/>
            </p:cNvSpPr>
            <p:nvPr/>
          </p:nvSpPr>
          <p:spPr bwMode="auto">
            <a:xfrm>
              <a:off x="3345" y="3264"/>
              <a:ext cx="86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WEST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204" name="Rectangle 301"/>
            <p:cNvSpPr>
              <a:spLocks noChangeArrowheads="1"/>
            </p:cNvSpPr>
            <p:nvPr/>
          </p:nvSpPr>
          <p:spPr bwMode="auto">
            <a:xfrm>
              <a:off x="3350" y="3296"/>
              <a:ext cx="103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BATON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205" name="Rectangle 302"/>
            <p:cNvSpPr>
              <a:spLocks noChangeArrowheads="1"/>
            </p:cNvSpPr>
            <p:nvPr/>
          </p:nvSpPr>
          <p:spPr bwMode="auto">
            <a:xfrm>
              <a:off x="3360" y="3330"/>
              <a:ext cx="110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ROUGE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206" name="Rectangle 303"/>
            <p:cNvSpPr>
              <a:spLocks noChangeArrowheads="1"/>
            </p:cNvSpPr>
            <p:nvPr/>
          </p:nvSpPr>
          <p:spPr bwMode="auto">
            <a:xfrm>
              <a:off x="3611" y="3484"/>
              <a:ext cx="174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ASCENSION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207" name="Rectangle 304"/>
            <p:cNvSpPr>
              <a:spLocks noChangeArrowheads="1"/>
            </p:cNvSpPr>
            <p:nvPr/>
          </p:nvSpPr>
          <p:spPr bwMode="auto">
            <a:xfrm>
              <a:off x="3897" y="3522"/>
              <a:ext cx="196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0">
                  <a:solidFill>
                    <a:schemeClr val="bg1"/>
                  </a:solidFill>
                </a:rPr>
                <a:t>SAINT</a:t>
              </a:r>
            </a:p>
          </p:txBody>
        </p:sp>
        <p:sp>
          <p:nvSpPr>
            <p:cNvPr id="208" name="Rectangle 305"/>
            <p:cNvSpPr>
              <a:spLocks noChangeArrowheads="1"/>
            </p:cNvSpPr>
            <p:nvPr/>
          </p:nvSpPr>
          <p:spPr bwMode="auto">
            <a:xfrm>
              <a:off x="3897" y="3557"/>
              <a:ext cx="181" cy="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0">
                  <a:solidFill>
                    <a:schemeClr val="bg1"/>
                  </a:solidFill>
                </a:rPr>
                <a:t>JOHN</a:t>
              </a:r>
            </a:p>
          </p:txBody>
        </p:sp>
        <p:sp>
          <p:nvSpPr>
            <p:cNvPr id="209" name="Rectangle 306"/>
            <p:cNvSpPr>
              <a:spLocks noChangeArrowheads="1"/>
            </p:cNvSpPr>
            <p:nvPr/>
          </p:nvSpPr>
          <p:spPr bwMode="auto">
            <a:xfrm>
              <a:off x="3964" y="3635"/>
              <a:ext cx="8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chemeClr val="bg1"/>
                  </a:solidFill>
                </a:rPr>
                <a:t>SAINT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0" name="Rectangle 307"/>
            <p:cNvSpPr>
              <a:spLocks noChangeArrowheads="1"/>
            </p:cNvSpPr>
            <p:nvPr/>
          </p:nvSpPr>
          <p:spPr bwMode="auto">
            <a:xfrm>
              <a:off x="3964" y="3669"/>
              <a:ext cx="139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chemeClr val="bg1"/>
                  </a:solidFill>
                </a:rPr>
                <a:t>CHARLES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1" name="Rectangle 308"/>
            <p:cNvSpPr>
              <a:spLocks noChangeArrowheads="1"/>
            </p:cNvSpPr>
            <p:nvPr/>
          </p:nvSpPr>
          <p:spPr bwMode="auto">
            <a:xfrm>
              <a:off x="3926" y="3748"/>
              <a:ext cx="21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L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2" name="Rectangle 309"/>
            <p:cNvSpPr>
              <a:spLocks noChangeArrowheads="1"/>
            </p:cNvSpPr>
            <p:nvPr/>
          </p:nvSpPr>
          <p:spPr bwMode="auto">
            <a:xfrm>
              <a:off x="3945" y="3789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3" name="Rectangle 310"/>
            <p:cNvSpPr>
              <a:spLocks noChangeArrowheads="1"/>
            </p:cNvSpPr>
            <p:nvPr/>
          </p:nvSpPr>
          <p:spPr bwMode="auto">
            <a:xfrm>
              <a:off x="3983" y="3828"/>
              <a:ext cx="23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F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4" name="Rectangle 311"/>
            <p:cNvSpPr>
              <a:spLocks noChangeArrowheads="1"/>
            </p:cNvSpPr>
            <p:nvPr/>
          </p:nvSpPr>
          <p:spPr bwMode="auto">
            <a:xfrm>
              <a:off x="4005" y="3867"/>
              <a:ext cx="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O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5" name="Rectangle 312"/>
            <p:cNvSpPr>
              <a:spLocks noChangeArrowheads="1"/>
            </p:cNvSpPr>
            <p:nvPr/>
          </p:nvSpPr>
          <p:spPr bwMode="auto">
            <a:xfrm>
              <a:off x="4031" y="3907"/>
              <a:ext cx="2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U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6" name="Rectangle 313"/>
            <p:cNvSpPr>
              <a:spLocks noChangeArrowheads="1"/>
            </p:cNvSpPr>
            <p:nvPr/>
          </p:nvSpPr>
          <p:spPr bwMode="auto">
            <a:xfrm>
              <a:off x="4052" y="3946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R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7" name="Rectangle 314"/>
            <p:cNvSpPr>
              <a:spLocks noChangeArrowheads="1"/>
            </p:cNvSpPr>
            <p:nvPr/>
          </p:nvSpPr>
          <p:spPr bwMode="auto">
            <a:xfrm>
              <a:off x="4083" y="3987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C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8" name="Rectangle 315"/>
            <p:cNvSpPr>
              <a:spLocks noChangeArrowheads="1"/>
            </p:cNvSpPr>
            <p:nvPr/>
          </p:nvSpPr>
          <p:spPr bwMode="auto">
            <a:xfrm>
              <a:off x="4114" y="4026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H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19" name="Rectangle 316"/>
            <p:cNvSpPr>
              <a:spLocks noChangeArrowheads="1"/>
            </p:cNvSpPr>
            <p:nvPr/>
          </p:nvSpPr>
          <p:spPr bwMode="auto">
            <a:xfrm>
              <a:off x="4152" y="4066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E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20" name="Rectangle 317"/>
            <p:cNvSpPr>
              <a:spLocks noChangeArrowheads="1"/>
            </p:cNvSpPr>
            <p:nvPr/>
          </p:nvSpPr>
          <p:spPr bwMode="auto">
            <a:xfrm>
              <a:off x="3574" y="3998"/>
              <a:ext cx="31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TERREBONNE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221" name="Rectangle 318"/>
            <p:cNvSpPr>
              <a:spLocks noChangeArrowheads="1"/>
            </p:cNvSpPr>
            <p:nvPr/>
          </p:nvSpPr>
          <p:spPr bwMode="auto">
            <a:xfrm>
              <a:off x="4171" y="3627"/>
              <a:ext cx="2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222" name="Rectangle 319"/>
            <p:cNvSpPr>
              <a:spLocks noChangeArrowheads="1"/>
            </p:cNvSpPr>
            <p:nvPr/>
          </p:nvSpPr>
          <p:spPr bwMode="auto">
            <a:xfrm>
              <a:off x="4179" y="3667"/>
              <a:ext cx="3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23" name="Rectangle 320"/>
            <p:cNvSpPr>
              <a:spLocks noChangeArrowheads="1"/>
            </p:cNvSpPr>
            <p:nvPr/>
          </p:nvSpPr>
          <p:spPr bwMode="auto">
            <a:xfrm>
              <a:off x="4201" y="3702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4" name="Rectangle 321"/>
            <p:cNvSpPr>
              <a:spLocks noChangeArrowheads="1"/>
            </p:cNvSpPr>
            <p:nvPr/>
          </p:nvSpPr>
          <p:spPr bwMode="auto">
            <a:xfrm>
              <a:off x="4207" y="3733"/>
              <a:ext cx="2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25" name="Rectangle 322"/>
            <p:cNvSpPr>
              <a:spLocks noChangeArrowheads="1"/>
            </p:cNvSpPr>
            <p:nvPr/>
          </p:nvSpPr>
          <p:spPr bwMode="auto">
            <a:xfrm>
              <a:off x="4211" y="3765"/>
              <a:ext cx="3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26" name="Rectangle 323"/>
            <p:cNvSpPr>
              <a:spLocks noChangeArrowheads="1"/>
            </p:cNvSpPr>
            <p:nvPr/>
          </p:nvSpPr>
          <p:spPr bwMode="auto">
            <a:xfrm>
              <a:off x="4223" y="3799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227" name="Rectangle 324"/>
            <p:cNvSpPr>
              <a:spLocks noChangeArrowheads="1"/>
            </p:cNvSpPr>
            <p:nvPr/>
          </p:nvSpPr>
          <p:spPr bwMode="auto">
            <a:xfrm>
              <a:off x="4225" y="3832"/>
              <a:ext cx="29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228" name="Rectangle 325"/>
            <p:cNvSpPr>
              <a:spLocks noChangeArrowheads="1"/>
            </p:cNvSpPr>
            <p:nvPr/>
          </p:nvSpPr>
          <p:spPr bwMode="auto">
            <a:xfrm>
              <a:off x="4247" y="3880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229" name="Rectangle 326"/>
            <p:cNvSpPr>
              <a:spLocks noChangeArrowheads="1"/>
            </p:cNvSpPr>
            <p:nvPr/>
          </p:nvSpPr>
          <p:spPr bwMode="auto">
            <a:xfrm>
              <a:off x="4252" y="3914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230" name="Rectangle 327"/>
            <p:cNvSpPr>
              <a:spLocks noChangeArrowheads="1"/>
            </p:cNvSpPr>
            <p:nvPr/>
          </p:nvSpPr>
          <p:spPr bwMode="auto">
            <a:xfrm>
              <a:off x="4342" y="3742"/>
              <a:ext cx="39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i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31" name="Rectangle 328"/>
            <p:cNvSpPr>
              <a:spLocks noChangeArrowheads="1"/>
            </p:cNvSpPr>
            <p:nvPr/>
          </p:nvSpPr>
          <p:spPr bwMode="auto">
            <a:xfrm>
              <a:off x="4370" y="3783"/>
              <a:ext cx="2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L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32" name="Rectangle 329"/>
            <p:cNvSpPr>
              <a:spLocks noChangeArrowheads="1"/>
            </p:cNvSpPr>
            <p:nvPr/>
          </p:nvSpPr>
          <p:spPr bwMode="auto">
            <a:xfrm>
              <a:off x="4400" y="3823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33" name="Rectangle 330"/>
            <p:cNvSpPr>
              <a:spLocks noChangeArrowheads="1"/>
            </p:cNvSpPr>
            <p:nvPr/>
          </p:nvSpPr>
          <p:spPr bwMode="auto">
            <a:xfrm>
              <a:off x="4437" y="3862"/>
              <a:ext cx="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Q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34" name="Rectangle 331"/>
            <p:cNvSpPr>
              <a:spLocks noChangeArrowheads="1"/>
            </p:cNvSpPr>
            <p:nvPr/>
          </p:nvSpPr>
          <p:spPr bwMode="auto">
            <a:xfrm>
              <a:off x="4480" y="3901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U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35" name="Rectangle 332"/>
            <p:cNvSpPr>
              <a:spLocks noChangeArrowheads="1"/>
            </p:cNvSpPr>
            <p:nvPr/>
          </p:nvSpPr>
          <p:spPr bwMode="auto">
            <a:xfrm>
              <a:off x="4518" y="3940"/>
              <a:ext cx="26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E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36" name="Rectangle 333"/>
            <p:cNvSpPr>
              <a:spLocks noChangeArrowheads="1"/>
            </p:cNvSpPr>
            <p:nvPr/>
          </p:nvSpPr>
          <p:spPr bwMode="auto">
            <a:xfrm>
              <a:off x="4556" y="3981"/>
              <a:ext cx="3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M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37" name="Rectangle 334"/>
            <p:cNvSpPr>
              <a:spLocks noChangeArrowheads="1"/>
            </p:cNvSpPr>
            <p:nvPr/>
          </p:nvSpPr>
          <p:spPr bwMode="auto">
            <a:xfrm>
              <a:off x="4616" y="4019"/>
              <a:ext cx="2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I 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38" name="Rectangle 335"/>
            <p:cNvSpPr>
              <a:spLocks noChangeArrowheads="1"/>
            </p:cNvSpPr>
            <p:nvPr/>
          </p:nvSpPr>
          <p:spPr bwMode="auto">
            <a:xfrm>
              <a:off x="4666" y="4058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N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39" name="Rectangle 336"/>
            <p:cNvSpPr>
              <a:spLocks noChangeArrowheads="1"/>
            </p:cNvSpPr>
            <p:nvPr/>
          </p:nvSpPr>
          <p:spPr bwMode="auto">
            <a:xfrm>
              <a:off x="4725" y="4101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E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40" name="Rectangle 337"/>
            <p:cNvSpPr>
              <a:spLocks noChangeArrowheads="1"/>
            </p:cNvSpPr>
            <p:nvPr/>
          </p:nvSpPr>
          <p:spPr bwMode="auto">
            <a:xfrm>
              <a:off x="4764" y="4140"/>
              <a:ext cx="56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S   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41" name="Rectangle 338"/>
            <p:cNvSpPr>
              <a:spLocks noChangeArrowheads="1"/>
            </p:cNvSpPr>
            <p:nvPr/>
          </p:nvSpPr>
          <p:spPr bwMode="auto">
            <a:xfrm>
              <a:off x="4413" y="3713"/>
              <a:ext cx="247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chemeClr val="bg1"/>
                  </a:solidFill>
                </a:rPr>
                <a:t>SAINT  BERNARD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42" name="Rectangle 339"/>
            <p:cNvSpPr>
              <a:spLocks noChangeArrowheads="1"/>
            </p:cNvSpPr>
            <p:nvPr/>
          </p:nvSpPr>
          <p:spPr bwMode="auto">
            <a:xfrm>
              <a:off x="4342" y="3552"/>
              <a:ext cx="140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chemeClr val="bg1"/>
                  </a:solidFill>
                </a:rPr>
                <a:t>ORLEANS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243" name="Rectangle 340"/>
            <p:cNvSpPr>
              <a:spLocks noChangeArrowheads="1"/>
            </p:cNvSpPr>
            <p:nvPr/>
          </p:nvSpPr>
          <p:spPr bwMode="auto">
            <a:xfrm>
              <a:off x="3471" y="3656"/>
              <a:ext cx="196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ASSUMPTION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244" name="Rectangle 341"/>
            <p:cNvSpPr>
              <a:spLocks noChangeArrowheads="1"/>
            </p:cNvSpPr>
            <p:nvPr/>
          </p:nvSpPr>
          <p:spPr bwMode="auto">
            <a:xfrm>
              <a:off x="3701" y="3583"/>
              <a:ext cx="5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ST.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245" name="Rectangle 342"/>
            <p:cNvSpPr>
              <a:spLocks noChangeArrowheads="1"/>
            </p:cNvSpPr>
            <p:nvPr/>
          </p:nvSpPr>
          <p:spPr bwMode="auto">
            <a:xfrm>
              <a:off x="3701" y="3620"/>
              <a:ext cx="13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JAM ES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grpSp>
          <p:nvGrpSpPr>
            <p:cNvPr id="246" name="Group 343"/>
            <p:cNvGrpSpPr>
              <a:grpSpLocks/>
            </p:cNvGrpSpPr>
            <p:nvPr/>
          </p:nvGrpSpPr>
          <p:grpSpPr bwMode="auto">
            <a:xfrm>
              <a:off x="1506" y="1550"/>
              <a:ext cx="415" cy="570"/>
              <a:chOff x="152" y="196"/>
              <a:chExt cx="573" cy="841"/>
            </a:xfrm>
          </p:grpSpPr>
          <p:sp>
            <p:nvSpPr>
              <p:cNvPr id="577" name="Freeform 34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>
                  <a:gd name="T0" fmla="*/ 29 w 573"/>
                  <a:gd name="T1" fmla="*/ 0 h 841"/>
                  <a:gd name="T2" fmla="*/ 229 w 573"/>
                  <a:gd name="T3" fmla="*/ 0 h 841"/>
                  <a:gd name="T4" fmla="*/ 257 w 573"/>
                  <a:gd name="T5" fmla="*/ 299 h 841"/>
                  <a:gd name="T6" fmla="*/ 314 w 573"/>
                  <a:gd name="T7" fmla="*/ 542 h 841"/>
                  <a:gd name="T8" fmla="*/ 400 w 573"/>
                  <a:gd name="T9" fmla="*/ 678 h 841"/>
                  <a:gd name="T10" fmla="*/ 573 w 573"/>
                  <a:gd name="T11" fmla="*/ 814 h 841"/>
                  <a:gd name="T12" fmla="*/ 429 w 573"/>
                  <a:gd name="T13" fmla="*/ 814 h 841"/>
                  <a:gd name="T14" fmla="*/ 372 w 573"/>
                  <a:gd name="T15" fmla="*/ 733 h 841"/>
                  <a:gd name="T16" fmla="*/ 229 w 573"/>
                  <a:gd name="T17" fmla="*/ 705 h 841"/>
                  <a:gd name="T18" fmla="*/ 114 w 573"/>
                  <a:gd name="T19" fmla="*/ 841 h 841"/>
                  <a:gd name="T20" fmla="*/ 0 w 573"/>
                  <a:gd name="T21" fmla="*/ 841 h 841"/>
                  <a:gd name="T22" fmla="*/ 29 w 573"/>
                  <a:gd name="T23" fmla="*/ 0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3"/>
                  <a:gd name="T37" fmla="*/ 0 h 841"/>
                  <a:gd name="T38" fmla="*/ 573 w 573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F3895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78" name="Freeform 345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>
                  <a:gd name="T0" fmla="*/ 29 w 573"/>
                  <a:gd name="T1" fmla="*/ 0 h 841"/>
                  <a:gd name="T2" fmla="*/ 229 w 573"/>
                  <a:gd name="T3" fmla="*/ 0 h 841"/>
                  <a:gd name="T4" fmla="*/ 257 w 573"/>
                  <a:gd name="T5" fmla="*/ 299 h 841"/>
                  <a:gd name="T6" fmla="*/ 314 w 573"/>
                  <a:gd name="T7" fmla="*/ 542 h 841"/>
                  <a:gd name="T8" fmla="*/ 400 w 573"/>
                  <a:gd name="T9" fmla="*/ 678 h 841"/>
                  <a:gd name="T10" fmla="*/ 573 w 573"/>
                  <a:gd name="T11" fmla="*/ 814 h 841"/>
                  <a:gd name="T12" fmla="*/ 429 w 573"/>
                  <a:gd name="T13" fmla="*/ 814 h 841"/>
                  <a:gd name="T14" fmla="*/ 372 w 573"/>
                  <a:gd name="T15" fmla="*/ 733 h 841"/>
                  <a:gd name="T16" fmla="*/ 229 w 573"/>
                  <a:gd name="T17" fmla="*/ 705 h 841"/>
                  <a:gd name="T18" fmla="*/ 114 w 573"/>
                  <a:gd name="T19" fmla="*/ 841 h 841"/>
                  <a:gd name="T20" fmla="*/ 0 w 573"/>
                  <a:gd name="T21" fmla="*/ 841 h 841"/>
                  <a:gd name="T22" fmla="*/ 29 w 573"/>
                  <a:gd name="T23" fmla="*/ 0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3"/>
                  <a:gd name="T37" fmla="*/ 0 h 841"/>
                  <a:gd name="T38" fmla="*/ 573 w 573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F3895"/>
              </a:solidFill>
              <a:ln w="635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47" name="Group 346"/>
            <p:cNvGrpSpPr>
              <a:grpSpLocks/>
            </p:cNvGrpSpPr>
            <p:nvPr/>
          </p:nvGrpSpPr>
          <p:grpSpPr bwMode="auto">
            <a:xfrm>
              <a:off x="1671" y="1550"/>
              <a:ext cx="291" cy="552"/>
              <a:chOff x="380" y="196"/>
              <a:chExt cx="402" cy="814"/>
            </a:xfrm>
          </p:grpSpPr>
          <p:sp>
            <p:nvSpPr>
              <p:cNvPr id="575" name="Freeform 34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>
                  <a:gd name="T0" fmla="*/ 0 w 402"/>
                  <a:gd name="T1" fmla="*/ 0 h 814"/>
                  <a:gd name="T2" fmla="*/ 29 w 402"/>
                  <a:gd name="T3" fmla="*/ 299 h 814"/>
                  <a:gd name="T4" fmla="*/ 86 w 402"/>
                  <a:gd name="T5" fmla="*/ 542 h 814"/>
                  <a:gd name="T6" fmla="*/ 172 w 402"/>
                  <a:gd name="T7" fmla="*/ 678 h 814"/>
                  <a:gd name="T8" fmla="*/ 345 w 402"/>
                  <a:gd name="T9" fmla="*/ 814 h 814"/>
                  <a:gd name="T10" fmla="*/ 373 w 402"/>
                  <a:gd name="T11" fmla="*/ 814 h 814"/>
                  <a:gd name="T12" fmla="*/ 373 w 402"/>
                  <a:gd name="T13" fmla="*/ 678 h 814"/>
                  <a:gd name="T14" fmla="*/ 402 w 402"/>
                  <a:gd name="T15" fmla="*/ 651 h 814"/>
                  <a:gd name="T16" fmla="*/ 345 w 402"/>
                  <a:gd name="T17" fmla="*/ 651 h 814"/>
                  <a:gd name="T18" fmla="*/ 345 w 402"/>
                  <a:gd name="T19" fmla="*/ 272 h 814"/>
                  <a:gd name="T20" fmla="*/ 316 w 402"/>
                  <a:gd name="T21" fmla="*/ 272 h 814"/>
                  <a:gd name="T22" fmla="*/ 345 w 402"/>
                  <a:gd name="T23" fmla="*/ 190 h 814"/>
                  <a:gd name="T24" fmla="*/ 287 w 402"/>
                  <a:gd name="T25" fmla="*/ 54 h 814"/>
                  <a:gd name="T26" fmla="*/ 316 w 402"/>
                  <a:gd name="T27" fmla="*/ 0 h 814"/>
                  <a:gd name="T28" fmla="*/ 0 w 402"/>
                  <a:gd name="T29" fmla="*/ 0 h 8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2"/>
                  <a:gd name="T46" fmla="*/ 0 h 814"/>
                  <a:gd name="T47" fmla="*/ 402 w 402"/>
                  <a:gd name="T48" fmla="*/ 814 h 8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389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76" name="Freeform 348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>
                  <a:gd name="T0" fmla="*/ 0 w 402"/>
                  <a:gd name="T1" fmla="*/ 0 h 814"/>
                  <a:gd name="T2" fmla="*/ 29 w 402"/>
                  <a:gd name="T3" fmla="*/ 299 h 814"/>
                  <a:gd name="T4" fmla="*/ 86 w 402"/>
                  <a:gd name="T5" fmla="*/ 542 h 814"/>
                  <a:gd name="T6" fmla="*/ 172 w 402"/>
                  <a:gd name="T7" fmla="*/ 678 h 814"/>
                  <a:gd name="T8" fmla="*/ 345 w 402"/>
                  <a:gd name="T9" fmla="*/ 814 h 814"/>
                  <a:gd name="T10" fmla="*/ 373 w 402"/>
                  <a:gd name="T11" fmla="*/ 814 h 814"/>
                  <a:gd name="T12" fmla="*/ 373 w 402"/>
                  <a:gd name="T13" fmla="*/ 678 h 814"/>
                  <a:gd name="T14" fmla="*/ 402 w 402"/>
                  <a:gd name="T15" fmla="*/ 651 h 814"/>
                  <a:gd name="T16" fmla="*/ 345 w 402"/>
                  <a:gd name="T17" fmla="*/ 651 h 814"/>
                  <a:gd name="T18" fmla="*/ 345 w 402"/>
                  <a:gd name="T19" fmla="*/ 272 h 814"/>
                  <a:gd name="T20" fmla="*/ 316 w 402"/>
                  <a:gd name="T21" fmla="*/ 272 h 814"/>
                  <a:gd name="T22" fmla="*/ 345 w 402"/>
                  <a:gd name="T23" fmla="*/ 190 h 814"/>
                  <a:gd name="T24" fmla="*/ 287 w 402"/>
                  <a:gd name="T25" fmla="*/ 54 h 814"/>
                  <a:gd name="T26" fmla="*/ 316 w 402"/>
                  <a:gd name="T27" fmla="*/ 0 h 814"/>
                  <a:gd name="T28" fmla="*/ 0 w 402"/>
                  <a:gd name="T29" fmla="*/ 0 h 8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2"/>
                  <a:gd name="T46" fmla="*/ 0 h 814"/>
                  <a:gd name="T47" fmla="*/ 402 w 402"/>
                  <a:gd name="T48" fmla="*/ 814 h 8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F3895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48" name="Group 349"/>
            <p:cNvGrpSpPr>
              <a:grpSpLocks/>
            </p:cNvGrpSpPr>
            <p:nvPr/>
          </p:nvGrpSpPr>
          <p:grpSpPr bwMode="auto">
            <a:xfrm>
              <a:off x="1879" y="1550"/>
              <a:ext cx="249" cy="442"/>
              <a:chOff x="667" y="196"/>
              <a:chExt cx="345" cy="652"/>
            </a:xfrm>
          </p:grpSpPr>
          <p:sp>
            <p:nvSpPr>
              <p:cNvPr id="573" name="Freeform 35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>
                  <a:gd name="T0" fmla="*/ 29 w 345"/>
                  <a:gd name="T1" fmla="*/ 0 h 652"/>
                  <a:gd name="T2" fmla="*/ 0 w 345"/>
                  <a:gd name="T3" fmla="*/ 54 h 652"/>
                  <a:gd name="T4" fmla="*/ 58 w 345"/>
                  <a:gd name="T5" fmla="*/ 190 h 652"/>
                  <a:gd name="T6" fmla="*/ 29 w 345"/>
                  <a:gd name="T7" fmla="*/ 272 h 652"/>
                  <a:gd name="T8" fmla="*/ 58 w 345"/>
                  <a:gd name="T9" fmla="*/ 272 h 652"/>
                  <a:gd name="T10" fmla="*/ 58 w 345"/>
                  <a:gd name="T11" fmla="*/ 652 h 652"/>
                  <a:gd name="T12" fmla="*/ 259 w 345"/>
                  <a:gd name="T13" fmla="*/ 652 h 652"/>
                  <a:gd name="T14" fmla="*/ 259 w 345"/>
                  <a:gd name="T15" fmla="*/ 597 h 652"/>
                  <a:gd name="T16" fmla="*/ 345 w 345"/>
                  <a:gd name="T17" fmla="*/ 597 h 652"/>
                  <a:gd name="T18" fmla="*/ 316 w 345"/>
                  <a:gd name="T19" fmla="*/ 461 h 652"/>
                  <a:gd name="T20" fmla="*/ 316 w 345"/>
                  <a:gd name="T21" fmla="*/ 326 h 652"/>
                  <a:gd name="T22" fmla="*/ 259 w 345"/>
                  <a:gd name="T23" fmla="*/ 326 h 652"/>
                  <a:gd name="T24" fmla="*/ 259 w 345"/>
                  <a:gd name="T25" fmla="*/ 0 h 652"/>
                  <a:gd name="T26" fmla="*/ 29 w 345"/>
                  <a:gd name="T27" fmla="*/ 0 h 6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5"/>
                  <a:gd name="T43" fmla="*/ 0 h 652"/>
                  <a:gd name="T44" fmla="*/ 345 w 345"/>
                  <a:gd name="T45" fmla="*/ 652 h 6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74" name="Freeform 351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>
                  <a:gd name="T0" fmla="*/ 29 w 345"/>
                  <a:gd name="T1" fmla="*/ 0 h 652"/>
                  <a:gd name="T2" fmla="*/ 0 w 345"/>
                  <a:gd name="T3" fmla="*/ 54 h 652"/>
                  <a:gd name="T4" fmla="*/ 58 w 345"/>
                  <a:gd name="T5" fmla="*/ 190 h 652"/>
                  <a:gd name="T6" fmla="*/ 29 w 345"/>
                  <a:gd name="T7" fmla="*/ 272 h 652"/>
                  <a:gd name="T8" fmla="*/ 58 w 345"/>
                  <a:gd name="T9" fmla="*/ 272 h 652"/>
                  <a:gd name="T10" fmla="*/ 58 w 345"/>
                  <a:gd name="T11" fmla="*/ 652 h 652"/>
                  <a:gd name="T12" fmla="*/ 259 w 345"/>
                  <a:gd name="T13" fmla="*/ 652 h 652"/>
                  <a:gd name="T14" fmla="*/ 259 w 345"/>
                  <a:gd name="T15" fmla="*/ 597 h 652"/>
                  <a:gd name="T16" fmla="*/ 345 w 345"/>
                  <a:gd name="T17" fmla="*/ 597 h 652"/>
                  <a:gd name="T18" fmla="*/ 316 w 345"/>
                  <a:gd name="T19" fmla="*/ 461 h 652"/>
                  <a:gd name="T20" fmla="*/ 316 w 345"/>
                  <a:gd name="T21" fmla="*/ 326 h 652"/>
                  <a:gd name="T22" fmla="*/ 259 w 345"/>
                  <a:gd name="T23" fmla="*/ 326 h 652"/>
                  <a:gd name="T24" fmla="*/ 259 w 345"/>
                  <a:gd name="T25" fmla="*/ 0 h 652"/>
                  <a:gd name="T26" fmla="*/ 29 w 345"/>
                  <a:gd name="T27" fmla="*/ 0 h 6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5"/>
                  <a:gd name="T43" fmla="*/ 0 h 652"/>
                  <a:gd name="T44" fmla="*/ 345 w 345"/>
                  <a:gd name="T45" fmla="*/ 652 h 6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49" name="Group 352"/>
            <p:cNvGrpSpPr>
              <a:grpSpLocks/>
            </p:cNvGrpSpPr>
            <p:nvPr/>
          </p:nvGrpSpPr>
          <p:grpSpPr bwMode="auto">
            <a:xfrm>
              <a:off x="2067" y="1550"/>
              <a:ext cx="352" cy="313"/>
              <a:chOff x="927" y="196"/>
              <a:chExt cx="486" cy="461"/>
            </a:xfrm>
          </p:grpSpPr>
          <p:sp>
            <p:nvSpPr>
              <p:cNvPr id="571" name="Freeform 35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>
                  <a:gd name="T0" fmla="*/ 0 w 486"/>
                  <a:gd name="T1" fmla="*/ 0 h 461"/>
                  <a:gd name="T2" fmla="*/ 0 w 486"/>
                  <a:gd name="T3" fmla="*/ 326 h 461"/>
                  <a:gd name="T4" fmla="*/ 57 w 486"/>
                  <a:gd name="T5" fmla="*/ 326 h 461"/>
                  <a:gd name="T6" fmla="*/ 57 w 486"/>
                  <a:gd name="T7" fmla="*/ 461 h 461"/>
                  <a:gd name="T8" fmla="*/ 343 w 486"/>
                  <a:gd name="T9" fmla="*/ 461 h 461"/>
                  <a:gd name="T10" fmla="*/ 343 w 486"/>
                  <a:gd name="T11" fmla="*/ 379 h 461"/>
                  <a:gd name="T12" fmla="*/ 371 w 486"/>
                  <a:gd name="T13" fmla="*/ 326 h 461"/>
                  <a:gd name="T14" fmla="*/ 371 w 486"/>
                  <a:gd name="T15" fmla="*/ 272 h 461"/>
                  <a:gd name="T16" fmla="*/ 486 w 486"/>
                  <a:gd name="T17" fmla="*/ 272 h 461"/>
                  <a:gd name="T18" fmla="*/ 486 w 486"/>
                  <a:gd name="T19" fmla="*/ 0 h 461"/>
                  <a:gd name="T20" fmla="*/ 0 w 486"/>
                  <a:gd name="T21" fmla="*/ 0 h 4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6"/>
                  <a:gd name="T34" fmla="*/ 0 h 461"/>
                  <a:gd name="T35" fmla="*/ 486 w 486"/>
                  <a:gd name="T36" fmla="*/ 461 h 4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72" name="Freeform 354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>
                  <a:gd name="T0" fmla="*/ 0 w 486"/>
                  <a:gd name="T1" fmla="*/ 0 h 461"/>
                  <a:gd name="T2" fmla="*/ 0 w 486"/>
                  <a:gd name="T3" fmla="*/ 326 h 461"/>
                  <a:gd name="T4" fmla="*/ 57 w 486"/>
                  <a:gd name="T5" fmla="*/ 326 h 461"/>
                  <a:gd name="T6" fmla="*/ 57 w 486"/>
                  <a:gd name="T7" fmla="*/ 461 h 461"/>
                  <a:gd name="T8" fmla="*/ 343 w 486"/>
                  <a:gd name="T9" fmla="*/ 461 h 461"/>
                  <a:gd name="T10" fmla="*/ 343 w 486"/>
                  <a:gd name="T11" fmla="*/ 379 h 461"/>
                  <a:gd name="T12" fmla="*/ 371 w 486"/>
                  <a:gd name="T13" fmla="*/ 326 h 461"/>
                  <a:gd name="T14" fmla="*/ 371 w 486"/>
                  <a:gd name="T15" fmla="*/ 272 h 461"/>
                  <a:gd name="T16" fmla="*/ 486 w 486"/>
                  <a:gd name="T17" fmla="*/ 272 h 461"/>
                  <a:gd name="T18" fmla="*/ 486 w 486"/>
                  <a:gd name="T19" fmla="*/ 0 h 461"/>
                  <a:gd name="T20" fmla="*/ 0 w 486"/>
                  <a:gd name="T21" fmla="*/ 0 h 4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6"/>
                  <a:gd name="T34" fmla="*/ 0 h 461"/>
                  <a:gd name="T35" fmla="*/ 486 w 486"/>
                  <a:gd name="T36" fmla="*/ 461 h 4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0" name="Group 355"/>
            <p:cNvGrpSpPr>
              <a:grpSpLocks/>
            </p:cNvGrpSpPr>
            <p:nvPr/>
          </p:nvGrpSpPr>
          <p:grpSpPr bwMode="auto">
            <a:xfrm>
              <a:off x="2419" y="1550"/>
              <a:ext cx="435" cy="313"/>
              <a:chOff x="1413" y="196"/>
              <a:chExt cx="601" cy="461"/>
            </a:xfrm>
          </p:grpSpPr>
          <p:sp>
            <p:nvSpPr>
              <p:cNvPr id="569" name="Freeform 35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>
                  <a:gd name="T0" fmla="*/ 0 w 601"/>
                  <a:gd name="T1" fmla="*/ 0 h 461"/>
                  <a:gd name="T2" fmla="*/ 0 w 601"/>
                  <a:gd name="T3" fmla="*/ 272 h 461"/>
                  <a:gd name="T4" fmla="*/ 57 w 601"/>
                  <a:gd name="T5" fmla="*/ 272 h 461"/>
                  <a:gd name="T6" fmla="*/ 172 w 601"/>
                  <a:gd name="T7" fmla="*/ 326 h 461"/>
                  <a:gd name="T8" fmla="*/ 172 w 601"/>
                  <a:gd name="T9" fmla="*/ 379 h 461"/>
                  <a:gd name="T10" fmla="*/ 287 w 601"/>
                  <a:gd name="T11" fmla="*/ 379 h 461"/>
                  <a:gd name="T12" fmla="*/ 287 w 601"/>
                  <a:gd name="T13" fmla="*/ 461 h 461"/>
                  <a:gd name="T14" fmla="*/ 401 w 601"/>
                  <a:gd name="T15" fmla="*/ 461 h 461"/>
                  <a:gd name="T16" fmla="*/ 601 w 601"/>
                  <a:gd name="T17" fmla="*/ 326 h 461"/>
                  <a:gd name="T18" fmla="*/ 601 w 601"/>
                  <a:gd name="T19" fmla="*/ 190 h 461"/>
                  <a:gd name="T20" fmla="*/ 572 w 601"/>
                  <a:gd name="T21" fmla="*/ 136 h 461"/>
                  <a:gd name="T22" fmla="*/ 601 w 601"/>
                  <a:gd name="T23" fmla="*/ 0 h 461"/>
                  <a:gd name="T24" fmla="*/ 0 w 601"/>
                  <a:gd name="T25" fmla="*/ 0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1"/>
                  <a:gd name="T40" fmla="*/ 0 h 461"/>
                  <a:gd name="T41" fmla="*/ 601 w 601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70" name="Freeform 357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>
                  <a:gd name="T0" fmla="*/ 0 w 601"/>
                  <a:gd name="T1" fmla="*/ 0 h 461"/>
                  <a:gd name="T2" fmla="*/ 0 w 601"/>
                  <a:gd name="T3" fmla="*/ 272 h 461"/>
                  <a:gd name="T4" fmla="*/ 57 w 601"/>
                  <a:gd name="T5" fmla="*/ 272 h 461"/>
                  <a:gd name="T6" fmla="*/ 172 w 601"/>
                  <a:gd name="T7" fmla="*/ 326 h 461"/>
                  <a:gd name="T8" fmla="*/ 172 w 601"/>
                  <a:gd name="T9" fmla="*/ 379 h 461"/>
                  <a:gd name="T10" fmla="*/ 287 w 601"/>
                  <a:gd name="T11" fmla="*/ 379 h 461"/>
                  <a:gd name="T12" fmla="*/ 287 w 601"/>
                  <a:gd name="T13" fmla="*/ 461 h 461"/>
                  <a:gd name="T14" fmla="*/ 401 w 601"/>
                  <a:gd name="T15" fmla="*/ 461 h 461"/>
                  <a:gd name="T16" fmla="*/ 601 w 601"/>
                  <a:gd name="T17" fmla="*/ 326 h 461"/>
                  <a:gd name="T18" fmla="*/ 601 w 601"/>
                  <a:gd name="T19" fmla="*/ 190 h 461"/>
                  <a:gd name="T20" fmla="*/ 572 w 601"/>
                  <a:gd name="T21" fmla="*/ 136 h 461"/>
                  <a:gd name="T22" fmla="*/ 601 w 601"/>
                  <a:gd name="T23" fmla="*/ 0 h 461"/>
                  <a:gd name="T24" fmla="*/ 0 w 601"/>
                  <a:gd name="T25" fmla="*/ 0 h 4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1"/>
                  <a:gd name="T40" fmla="*/ 0 h 461"/>
                  <a:gd name="T41" fmla="*/ 601 w 601"/>
                  <a:gd name="T42" fmla="*/ 461 h 4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1" name="Group 358"/>
            <p:cNvGrpSpPr>
              <a:grpSpLocks/>
            </p:cNvGrpSpPr>
            <p:nvPr/>
          </p:nvGrpSpPr>
          <p:grpSpPr bwMode="auto">
            <a:xfrm>
              <a:off x="2833" y="1550"/>
              <a:ext cx="436" cy="348"/>
              <a:chOff x="1986" y="196"/>
              <a:chExt cx="602" cy="514"/>
            </a:xfrm>
          </p:grpSpPr>
          <p:sp>
            <p:nvSpPr>
              <p:cNvPr id="567" name="Freeform 35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>
                  <a:gd name="T0" fmla="*/ 29 w 602"/>
                  <a:gd name="T1" fmla="*/ 0 h 514"/>
                  <a:gd name="T2" fmla="*/ 0 w 602"/>
                  <a:gd name="T3" fmla="*/ 136 h 514"/>
                  <a:gd name="T4" fmla="*/ 29 w 602"/>
                  <a:gd name="T5" fmla="*/ 190 h 514"/>
                  <a:gd name="T6" fmla="*/ 29 w 602"/>
                  <a:gd name="T7" fmla="*/ 326 h 514"/>
                  <a:gd name="T8" fmla="*/ 57 w 602"/>
                  <a:gd name="T9" fmla="*/ 352 h 514"/>
                  <a:gd name="T10" fmla="*/ 115 w 602"/>
                  <a:gd name="T11" fmla="*/ 352 h 514"/>
                  <a:gd name="T12" fmla="*/ 143 w 602"/>
                  <a:gd name="T13" fmla="*/ 379 h 514"/>
                  <a:gd name="T14" fmla="*/ 172 w 602"/>
                  <a:gd name="T15" fmla="*/ 514 h 514"/>
                  <a:gd name="T16" fmla="*/ 402 w 602"/>
                  <a:gd name="T17" fmla="*/ 406 h 514"/>
                  <a:gd name="T18" fmla="*/ 430 w 602"/>
                  <a:gd name="T19" fmla="*/ 352 h 514"/>
                  <a:gd name="T20" fmla="*/ 488 w 602"/>
                  <a:gd name="T21" fmla="*/ 136 h 514"/>
                  <a:gd name="T22" fmla="*/ 602 w 602"/>
                  <a:gd name="T23" fmla="*/ 0 h 514"/>
                  <a:gd name="T24" fmla="*/ 29 w 602"/>
                  <a:gd name="T25" fmla="*/ 0 h 5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2"/>
                  <a:gd name="T40" fmla="*/ 0 h 514"/>
                  <a:gd name="T41" fmla="*/ 602 w 602"/>
                  <a:gd name="T42" fmla="*/ 514 h 5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F3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68" name="Freeform 360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>
                  <a:gd name="T0" fmla="*/ 29 w 602"/>
                  <a:gd name="T1" fmla="*/ 0 h 514"/>
                  <a:gd name="T2" fmla="*/ 0 w 602"/>
                  <a:gd name="T3" fmla="*/ 136 h 514"/>
                  <a:gd name="T4" fmla="*/ 29 w 602"/>
                  <a:gd name="T5" fmla="*/ 190 h 514"/>
                  <a:gd name="T6" fmla="*/ 29 w 602"/>
                  <a:gd name="T7" fmla="*/ 326 h 514"/>
                  <a:gd name="T8" fmla="*/ 57 w 602"/>
                  <a:gd name="T9" fmla="*/ 352 h 514"/>
                  <a:gd name="T10" fmla="*/ 115 w 602"/>
                  <a:gd name="T11" fmla="*/ 352 h 514"/>
                  <a:gd name="T12" fmla="*/ 143 w 602"/>
                  <a:gd name="T13" fmla="*/ 379 h 514"/>
                  <a:gd name="T14" fmla="*/ 172 w 602"/>
                  <a:gd name="T15" fmla="*/ 514 h 514"/>
                  <a:gd name="T16" fmla="*/ 402 w 602"/>
                  <a:gd name="T17" fmla="*/ 406 h 514"/>
                  <a:gd name="T18" fmla="*/ 430 w 602"/>
                  <a:gd name="T19" fmla="*/ 352 h 514"/>
                  <a:gd name="T20" fmla="*/ 488 w 602"/>
                  <a:gd name="T21" fmla="*/ 136 h 514"/>
                  <a:gd name="T22" fmla="*/ 602 w 602"/>
                  <a:gd name="T23" fmla="*/ 0 h 514"/>
                  <a:gd name="T24" fmla="*/ 29 w 602"/>
                  <a:gd name="T25" fmla="*/ 0 h 5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2"/>
                  <a:gd name="T40" fmla="*/ 0 h 514"/>
                  <a:gd name="T41" fmla="*/ 602 w 602"/>
                  <a:gd name="T42" fmla="*/ 514 h 5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F389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2" name="Group 361"/>
            <p:cNvGrpSpPr>
              <a:grpSpLocks/>
            </p:cNvGrpSpPr>
            <p:nvPr/>
          </p:nvGrpSpPr>
          <p:grpSpPr bwMode="auto">
            <a:xfrm>
              <a:off x="3145" y="1550"/>
              <a:ext cx="229" cy="313"/>
              <a:chOff x="2416" y="196"/>
              <a:chExt cx="317" cy="461"/>
            </a:xfrm>
          </p:grpSpPr>
          <p:sp>
            <p:nvSpPr>
              <p:cNvPr id="565" name="Freeform 36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>
                  <a:gd name="T0" fmla="*/ 173 w 317"/>
                  <a:gd name="T1" fmla="*/ 0 h 461"/>
                  <a:gd name="T2" fmla="*/ 58 w 317"/>
                  <a:gd name="T3" fmla="*/ 136 h 461"/>
                  <a:gd name="T4" fmla="*/ 0 w 317"/>
                  <a:gd name="T5" fmla="*/ 352 h 461"/>
                  <a:gd name="T6" fmla="*/ 29 w 317"/>
                  <a:gd name="T7" fmla="*/ 352 h 461"/>
                  <a:gd name="T8" fmla="*/ 29 w 317"/>
                  <a:gd name="T9" fmla="*/ 434 h 461"/>
                  <a:gd name="T10" fmla="*/ 173 w 317"/>
                  <a:gd name="T11" fmla="*/ 461 h 461"/>
                  <a:gd name="T12" fmla="*/ 230 w 317"/>
                  <a:gd name="T13" fmla="*/ 272 h 461"/>
                  <a:gd name="T14" fmla="*/ 288 w 317"/>
                  <a:gd name="T15" fmla="*/ 82 h 461"/>
                  <a:gd name="T16" fmla="*/ 317 w 317"/>
                  <a:gd name="T17" fmla="*/ 0 h 461"/>
                  <a:gd name="T18" fmla="*/ 173 w 317"/>
                  <a:gd name="T19" fmla="*/ 0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7"/>
                  <a:gd name="T31" fmla="*/ 0 h 461"/>
                  <a:gd name="T32" fmla="*/ 317 w 317"/>
                  <a:gd name="T33" fmla="*/ 461 h 4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66" name="Freeform 363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>
                  <a:gd name="T0" fmla="*/ 173 w 317"/>
                  <a:gd name="T1" fmla="*/ 0 h 461"/>
                  <a:gd name="T2" fmla="*/ 58 w 317"/>
                  <a:gd name="T3" fmla="*/ 136 h 461"/>
                  <a:gd name="T4" fmla="*/ 0 w 317"/>
                  <a:gd name="T5" fmla="*/ 352 h 461"/>
                  <a:gd name="T6" fmla="*/ 29 w 317"/>
                  <a:gd name="T7" fmla="*/ 352 h 461"/>
                  <a:gd name="T8" fmla="*/ 29 w 317"/>
                  <a:gd name="T9" fmla="*/ 434 h 461"/>
                  <a:gd name="T10" fmla="*/ 173 w 317"/>
                  <a:gd name="T11" fmla="*/ 461 h 461"/>
                  <a:gd name="T12" fmla="*/ 230 w 317"/>
                  <a:gd name="T13" fmla="*/ 272 h 461"/>
                  <a:gd name="T14" fmla="*/ 288 w 317"/>
                  <a:gd name="T15" fmla="*/ 82 h 461"/>
                  <a:gd name="T16" fmla="*/ 317 w 317"/>
                  <a:gd name="T17" fmla="*/ 0 h 461"/>
                  <a:gd name="T18" fmla="*/ 173 w 317"/>
                  <a:gd name="T19" fmla="*/ 0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7"/>
                  <a:gd name="T31" fmla="*/ 0 h 461"/>
                  <a:gd name="T32" fmla="*/ 317 w 317"/>
                  <a:gd name="T33" fmla="*/ 461 h 4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3" name="Group 364"/>
            <p:cNvGrpSpPr>
              <a:grpSpLocks/>
            </p:cNvGrpSpPr>
            <p:nvPr/>
          </p:nvGrpSpPr>
          <p:grpSpPr bwMode="auto">
            <a:xfrm>
              <a:off x="3270" y="1550"/>
              <a:ext cx="270" cy="331"/>
              <a:chOff x="2590" y="196"/>
              <a:chExt cx="372" cy="488"/>
            </a:xfrm>
          </p:grpSpPr>
          <p:sp>
            <p:nvSpPr>
              <p:cNvPr id="563" name="Freeform 36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>
                  <a:gd name="T0" fmla="*/ 143 w 372"/>
                  <a:gd name="T1" fmla="*/ 0 h 488"/>
                  <a:gd name="T2" fmla="*/ 115 w 372"/>
                  <a:gd name="T3" fmla="*/ 82 h 488"/>
                  <a:gd name="T4" fmla="*/ 57 w 372"/>
                  <a:gd name="T5" fmla="*/ 272 h 488"/>
                  <a:gd name="T6" fmla="*/ 0 w 372"/>
                  <a:gd name="T7" fmla="*/ 461 h 488"/>
                  <a:gd name="T8" fmla="*/ 0 w 372"/>
                  <a:gd name="T9" fmla="*/ 488 h 488"/>
                  <a:gd name="T10" fmla="*/ 315 w 372"/>
                  <a:gd name="T11" fmla="*/ 488 h 488"/>
                  <a:gd name="T12" fmla="*/ 372 w 372"/>
                  <a:gd name="T13" fmla="*/ 379 h 488"/>
                  <a:gd name="T14" fmla="*/ 257 w 372"/>
                  <a:gd name="T15" fmla="*/ 407 h 488"/>
                  <a:gd name="T16" fmla="*/ 344 w 372"/>
                  <a:gd name="T17" fmla="*/ 299 h 488"/>
                  <a:gd name="T18" fmla="*/ 228 w 372"/>
                  <a:gd name="T19" fmla="*/ 272 h 488"/>
                  <a:gd name="T20" fmla="*/ 315 w 372"/>
                  <a:gd name="T21" fmla="*/ 163 h 488"/>
                  <a:gd name="T22" fmla="*/ 315 w 372"/>
                  <a:gd name="T23" fmla="*/ 54 h 488"/>
                  <a:gd name="T24" fmla="*/ 257 w 372"/>
                  <a:gd name="T25" fmla="*/ 27 h 488"/>
                  <a:gd name="T26" fmla="*/ 228 w 372"/>
                  <a:gd name="T27" fmla="*/ 109 h 488"/>
                  <a:gd name="T28" fmla="*/ 201 w 372"/>
                  <a:gd name="T29" fmla="*/ 54 h 488"/>
                  <a:gd name="T30" fmla="*/ 228 w 372"/>
                  <a:gd name="T31" fmla="*/ 0 h 488"/>
                  <a:gd name="T32" fmla="*/ 143 w 372"/>
                  <a:gd name="T33" fmla="*/ 0 h 4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2"/>
                  <a:gd name="T52" fmla="*/ 0 h 488"/>
                  <a:gd name="T53" fmla="*/ 372 w 372"/>
                  <a:gd name="T54" fmla="*/ 488 h 4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64" name="Freeform 366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>
                  <a:gd name="T0" fmla="*/ 143 w 372"/>
                  <a:gd name="T1" fmla="*/ 0 h 488"/>
                  <a:gd name="T2" fmla="*/ 115 w 372"/>
                  <a:gd name="T3" fmla="*/ 82 h 488"/>
                  <a:gd name="T4" fmla="*/ 57 w 372"/>
                  <a:gd name="T5" fmla="*/ 272 h 488"/>
                  <a:gd name="T6" fmla="*/ 0 w 372"/>
                  <a:gd name="T7" fmla="*/ 461 h 488"/>
                  <a:gd name="T8" fmla="*/ 0 w 372"/>
                  <a:gd name="T9" fmla="*/ 488 h 488"/>
                  <a:gd name="T10" fmla="*/ 315 w 372"/>
                  <a:gd name="T11" fmla="*/ 488 h 488"/>
                  <a:gd name="T12" fmla="*/ 372 w 372"/>
                  <a:gd name="T13" fmla="*/ 379 h 488"/>
                  <a:gd name="T14" fmla="*/ 257 w 372"/>
                  <a:gd name="T15" fmla="*/ 407 h 488"/>
                  <a:gd name="T16" fmla="*/ 344 w 372"/>
                  <a:gd name="T17" fmla="*/ 299 h 488"/>
                  <a:gd name="T18" fmla="*/ 228 w 372"/>
                  <a:gd name="T19" fmla="*/ 272 h 488"/>
                  <a:gd name="T20" fmla="*/ 315 w 372"/>
                  <a:gd name="T21" fmla="*/ 163 h 488"/>
                  <a:gd name="T22" fmla="*/ 315 w 372"/>
                  <a:gd name="T23" fmla="*/ 54 h 488"/>
                  <a:gd name="T24" fmla="*/ 257 w 372"/>
                  <a:gd name="T25" fmla="*/ 27 h 488"/>
                  <a:gd name="T26" fmla="*/ 228 w 372"/>
                  <a:gd name="T27" fmla="*/ 109 h 488"/>
                  <a:gd name="T28" fmla="*/ 201 w 372"/>
                  <a:gd name="T29" fmla="*/ 54 h 488"/>
                  <a:gd name="T30" fmla="*/ 228 w 372"/>
                  <a:gd name="T31" fmla="*/ 0 h 488"/>
                  <a:gd name="T32" fmla="*/ 143 w 372"/>
                  <a:gd name="T33" fmla="*/ 0 h 4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2"/>
                  <a:gd name="T52" fmla="*/ 0 h 488"/>
                  <a:gd name="T53" fmla="*/ 372 w 372"/>
                  <a:gd name="T54" fmla="*/ 488 h 4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4" name="Group 367"/>
            <p:cNvGrpSpPr>
              <a:grpSpLocks/>
            </p:cNvGrpSpPr>
            <p:nvPr/>
          </p:nvGrpSpPr>
          <p:grpSpPr bwMode="auto">
            <a:xfrm>
              <a:off x="1506" y="2029"/>
              <a:ext cx="476" cy="330"/>
              <a:chOff x="152" y="902"/>
              <a:chExt cx="658" cy="488"/>
            </a:xfrm>
          </p:grpSpPr>
          <p:sp>
            <p:nvSpPr>
              <p:cNvPr id="561" name="Freeform 36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>
                  <a:gd name="T0" fmla="*/ 0 w 658"/>
                  <a:gd name="T1" fmla="*/ 136 h 488"/>
                  <a:gd name="T2" fmla="*/ 0 w 658"/>
                  <a:gd name="T3" fmla="*/ 352 h 488"/>
                  <a:gd name="T4" fmla="*/ 171 w 658"/>
                  <a:gd name="T5" fmla="*/ 488 h 488"/>
                  <a:gd name="T6" fmla="*/ 572 w 658"/>
                  <a:gd name="T7" fmla="*/ 488 h 488"/>
                  <a:gd name="T8" fmla="*/ 572 w 658"/>
                  <a:gd name="T9" fmla="*/ 407 h 488"/>
                  <a:gd name="T10" fmla="*/ 658 w 658"/>
                  <a:gd name="T11" fmla="*/ 407 h 488"/>
                  <a:gd name="T12" fmla="*/ 486 w 658"/>
                  <a:gd name="T13" fmla="*/ 245 h 488"/>
                  <a:gd name="T14" fmla="*/ 515 w 658"/>
                  <a:gd name="T15" fmla="*/ 218 h 488"/>
                  <a:gd name="T16" fmla="*/ 486 w 658"/>
                  <a:gd name="T17" fmla="*/ 163 h 488"/>
                  <a:gd name="T18" fmla="*/ 429 w 658"/>
                  <a:gd name="T19" fmla="*/ 109 h 488"/>
                  <a:gd name="T20" fmla="*/ 371 w 658"/>
                  <a:gd name="T21" fmla="*/ 27 h 488"/>
                  <a:gd name="T22" fmla="*/ 229 w 658"/>
                  <a:gd name="T23" fmla="*/ 0 h 488"/>
                  <a:gd name="T24" fmla="*/ 114 w 658"/>
                  <a:gd name="T25" fmla="*/ 136 h 488"/>
                  <a:gd name="T26" fmla="*/ 0 w 658"/>
                  <a:gd name="T27" fmla="*/ 136 h 4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8"/>
                  <a:gd name="T43" fmla="*/ 0 h 488"/>
                  <a:gd name="T44" fmla="*/ 658 w 658"/>
                  <a:gd name="T45" fmla="*/ 488 h 4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62" name="Freeform 369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>
                  <a:gd name="T0" fmla="*/ 0 w 658"/>
                  <a:gd name="T1" fmla="*/ 136 h 488"/>
                  <a:gd name="T2" fmla="*/ 0 w 658"/>
                  <a:gd name="T3" fmla="*/ 352 h 488"/>
                  <a:gd name="T4" fmla="*/ 171 w 658"/>
                  <a:gd name="T5" fmla="*/ 488 h 488"/>
                  <a:gd name="T6" fmla="*/ 572 w 658"/>
                  <a:gd name="T7" fmla="*/ 488 h 488"/>
                  <a:gd name="T8" fmla="*/ 572 w 658"/>
                  <a:gd name="T9" fmla="*/ 407 h 488"/>
                  <a:gd name="T10" fmla="*/ 658 w 658"/>
                  <a:gd name="T11" fmla="*/ 407 h 488"/>
                  <a:gd name="T12" fmla="*/ 486 w 658"/>
                  <a:gd name="T13" fmla="*/ 245 h 488"/>
                  <a:gd name="T14" fmla="*/ 515 w 658"/>
                  <a:gd name="T15" fmla="*/ 218 h 488"/>
                  <a:gd name="T16" fmla="*/ 486 w 658"/>
                  <a:gd name="T17" fmla="*/ 163 h 488"/>
                  <a:gd name="T18" fmla="*/ 429 w 658"/>
                  <a:gd name="T19" fmla="*/ 109 h 488"/>
                  <a:gd name="T20" fmla="*/ 371 w 658"/>
                  <a:gd name="T21" fmla="*/ 27 h 488"/>
                  <a:gd name="T22" fmla="*/ 229 w 658"/>
                  <a:gd name="T23" fmla="*/ 0 h 488"/>
                  <a:gd name="T24" fmla="*/ 114 w 658"/>
                  <a:gd name="T25" fmla="*/ 136 h 488"/>
                  <a:gd name="T26" fmla="*/ 0 w 658"/>
                  <a:gd name="T27" fmla="*/ 136 h 4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58"/>
                  <a:gd name="T43" fmla="*/ 0 h 488"/>
                  <a:gd name="T44" fmla="*/ 658 w 658"/>
                  <a:gd name="T45" fmla="*/ 488 h 4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5" name="Group 370"/>
            <p:cNvGrpSpPr>
              <a:grpSpLocks/>
            </p:cNvGrpSpPr>
            <p:nvPr/>
          </p:nvGrpSpPr>
          <p:grpSpPr bwMode="auto">
            <a:xfrm>
              <a:off x="1816" y="2102"/>
              <a:ext cx="334" cy="238"/>
              <a:chOff x="580" y="1010"/>
              <a:chExt cx="462" cy="352"/>
            </a:xfrm>
          </p:grpSpPr>
          <p:sp>
            <p:nvSpPr>
              <p:cNvPr id="559" name="Freeform 37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>
                  <a:gd name="T0" fmla="*/ 0 w 462"/>
                  <a:gd name="T1" fmla="*/ 0 h 352"/>
                  <a:gd name="T2" fmla="*/ 58 w 462"/>
                  <a:gd name="T3" fmla="*/ 55 h 352"/>
                  <a:gd name="T4" fmla="*/ 87 w 462"/>
                  <a:gd name="T5" fmla="*/ 109 h 352"/>
                  <a:gd name="T6" fmla="*/ 58 w 462"/>
                  <a:gd name="T7" fmla="*/ 136 h 352"/>
                  <a:gd name="T8" fmla="*/ 231 w 462"/>
                  <a:gd name="T9" fmla="*/ 298 h 352"/>
                  <a:gd name="T10" fmla="*/ 260 w 462"/>
                  <a:gd name="T11" fmla="*/ 352 h 352"/>
                  <a:gd name="T12" fmla="*/ 347 w 462"/>
                  <a:gd name="T13" fmla="*/ 352 h 352"/>
                  <a:gd name="T14" fmla="*/ 347 w 462"/>
                  <a:gd name="T15" fmla="*/ 271 h 352"/>
                  <a:gd name="T16" fmla="*/ 462 w 462"/>
                  <a:gd name="T17" fmla="*/ 271 h 352"/>
                  <a:gd name="T18" fmla="*/ 404 w 462"/>
                  <a:gd name="T19" fmla="*/ 82 h 352"/>
                  <a:gd name="T20" fmla="*/ 375 w 462"/>
                  <a:gd name="T21" fmla="*/ 0 h 352"/>
                  <a:gd name="T22" fmla="*/ 0 w 462"/>
                  <a:gd name="T23" fmla="*/ 0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2"/>
                  <a:gd name="T37" fmla="*/ 0 h 352"/>
                  <a:gd name="T38" fmla="*/ 462 w 462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60" name="Freeform 372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>
                  <a:gd name="T0" fmla="*/ 0 w 462"/>
                  <a:gd name="T1" fmla="*/ 0 h 352"/>
                  <a:gd name="T2" fmla="*/ 58 w 462"/>
                  <a:gd name="T3" fmla="*/ 55 h 352"/>
                  <a:gd name="T4" fmla="*/ 87 w 462"/>
                  <a:gd name="T5" fmla="*/ 109 h 352"/>
                  <a:gd name="T6" fmla="*/ 58 w 462"/>
                  <a:gd name="T7" fmla="*/ 136 h 352"/>
                  <a:gd name="T8" fmla="*/ 231 w 462"/>
                  <a:gd name="T9" fmla="*/ 298 h 352"/>
                  <a:gd name="T10" fmla="*/ 260 w 462"/>
                  <a:gd name="T11" fmla="*/ 352 h 352"/>
                  <a:gd name="T12" fmla="*/ 347 w 462"/>
                  <a:gd name="T13" fmla="*/ 352 h 352"/>
                  <a:gd name="T14" fmla="*/ 347 w 462"/>
                  <a:gd name="T15" fmla="*/ 271 h 352"/>
                  <a:gd name="T16" fmla="*/ 462 w 462"/>
                  <a:gd name="T17" fmla="*/ 271 h 352"/>
                  <a:gd name="T18" fmla="*/ 404 w 462"/>
                  <a:gd name="T19" fmla="*/ 82 h 352"/>
                  <a:gd name="T20" fmla="*/ 375 w 462"/>
                  <a:gd name="T21" fmla="*/ 0 h 352"/>
                  <a:gd name="T22" fmla="*/ 0 w 462"/>
                  <a:gd name="T23" fmla="*/ 0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2"/>
                  <a:gd name="T37" fmla="*/ 0 h 352"/>
                  <a:gd name="T38" fmla="*/ 462 w 462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6" name="Group 373"/>
            <p:cNvGrpSpPr>
              <a:grpSpLocks/>
            </p:cNvGrpSpPr>
            <p:nvPr/>
          </p:nvGrpSpPr>
          <p:grpSpPr bwMode="auto">
            <a:xfrm>
              <a:off x="1942" y="1863"/>
              <a:ext cx="435" cy="294"/>
              <a:chOff x="754" y="657"/>
              <a:chExt cx="601" cy="435"/>
            </a:xfrm>
          </p:grpSpPr>
          <p:sp>
            <p:nvSpPr>
              <p:cNvPr id="557" name="Freeform 37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>
                  <a:gd name="T0" fmla="*/ 28 w 601"/>
                  <a:gd name="T1" fmla="*/ 190 h 435"/>
                  <a:gd name="T2" fmla="*/ 0 w 601"/>
                  <a:gd name="T3" fmla="*/ 217 h 435"/>
                  <a:gd name="T4" fmla="*/ 0 w 601"/>
                  <a:gd name="T5" fmla="*/ 353 h 435"/>
                  <a:gd name="T6" fmla="*/ 201 w 601"/>
                  <a:gd name="T7" fmla="*/ 353 h 435"/>
                  <a:gd name="T8" fmla="*/ 229 w 601"/>
                  <a:gd name="T9" fmla="*/ 435 h 435"/>
                  <a:gd name="T10" fmla="*/ 544 w 601"/>
                  <a:gd name="T11" fmla="*/ 435 h 435"/>
                  <a:gd name="T12" fmla="*/ 601 w 601"/>
                  <a:gd name="T13" fmla="*/ 353 h 435"/>
                  <a:gd name="T14" fmla="*/ 601 w 601"/>
                  <a:gd name="T15" fmla="*/ 136 h 435"/>
                  <a:gd name="T16" fmla="*/ 515 w 601"/>
                  <a:gd name="T17" fmla="*/ 136 h 435"/>
                  <a:gd name="T18" fmla="*/ 515 w 601"/>
                  <a:gd name="T19" fmla="*/ 0 h 435"/>
                  <a:gd name="T20" fmla="*/ 229 w 601"/>
                  <a:gd name="T21" fmla="*/ 0 h 435"/>
                  <a:gd name="T22" fmla="*/ 258 w 601"/>
                  <a:gd name="T23" fmla="*/ 136 h 435"/>
                  <a:gd name="T24" fmla="*/ 172 w 601"/>
                  <a:gd name="T25" fmla="*/ 136 h 435"/>
                  <a:gd name="T26" fmla="*/ 172 w 601"/>
                  <a:gd name="T27" fmla="*/ 190 h 435"/>
                  <a:gd name="T28" fmla="*/ 28 w 601"/>
                  <a:gd name="T29" fmla="*/ 190 h 4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1"/>
                  <a:gd name="T46" fmla="*/ 0 h 435"/>
                  <a:gd name="T47" fmla="*/ 601 w 601"/>
                  <a:gd name="T48" fmla="*/ 435 h 4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58" name="Freeform 375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>
                  <a:gd name="T0" fmla="*/ 28 w 601"/>
                  <a:gd name="T1" fmla="*/ 190 h 435"/>
                  <a:gd name="T2" fmla="*/ 0 w 601"/>
                  <a:gd name="T3" fmla="*/ 217 h 435"/>
                  <a:gd name="T4" fmla="*/ 0 w 601"/>
                  <a:gd name="T5" fmla="*/ 353 h 435"/>
                  <a:gd name="T6" fmla="*/ 201 w 601"/>
                  <a:gd name="T7" fmla="*/ 353 h 435"/>
                  <a:gd name="T8" fmla="*/ 229 w 601"/>
                  <a:gd name="T9" fmla="*/ 435 h 435"/>
                  <a:gd name="T10" fmla="*/ 544 w 601"/>
                  <a:gd name="T11" fmla="*/ 435 h 435"/>
                  <a:gd name="T12" fmla="*/ 601 w 601"/>
                  <a:gd name="T13" fmla="*/ 353 h 435"/>
                  <a:gd name="T14" fmla="*/ 601 w 601"/>
                  <a:gd name="T15" fmla="*/ 136 h 435"/>
                  <a:gd name="T16" fmla="*/ 515 w 601"/>
                  <a:gd name="T17" fmla="*/ 136 h 435"/>
                  <a:gd name="T18" fmla="*/ 515 w 601"/>
                  <a:gd name="T19" fmla="*/ 0 h 435"/>
                  <a:gd name="T20" fmla="*/ 229 w 601"/>
                  <a:gd name="T21" fmla="*/ 0 h 435"/>
                  <a:gd name="T22" fmla="*/ 258 w 601"/>
                  <a:gd name="T23" fmla="*/ 136 h 435"/>
                  <a:gd name="T24" fmla="*/ 172 w 601"/>
                  <a:gd name="T25" fmla="*/ 136 h 435"/>
                  <a:gd name="T26" fmla="*/ 172 w 601"/>
                  <a:gd name="T27" fmla="*/ 190 h 435"/>
                  <a:gd name="T28" fmla="*/ 28 w 601"/>
                  <a:gd name="T29" fmla="*/ 190 h 4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1"/>
                  <a:gd name="T46" fmla="*/ 0 h 435"/>
                  <a:gd name="T47" fmla="*/ 601 w 601"/>
                  <a:gd name="T48" fmla="*/ 435 h 4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7" name="Group 376"/>
            <p:cNvGrpSpPr>
              <a:grpSpLocks/>
            </p:cNvGrpSpPr>
            <p:nvPr/>
          </p:nvGrpSpPr>
          <p:grpSpPr bwMode="auto">
            <a:xfrm>
              <a:off x="2315" y="1734"/>
              <a:ext cx="311" cy="220"/>
              <a:chOff x="1270" y="467"/>
              <a:chExt cx="430" cy="325"/>
            </a:xfrm>
          </p:grpSpPr>
          <p:sp>
            <p:nvSpPr>
              <p:cNvPr id="555" name="Freeform 37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>
                  <a:gd name="T0" fmla="*/ 28 w 430"/>
                  <a:gd name="T1" fmla="*/ 0 h 325"/>
                  <a:gd name="T2" fmla="*/ 28 w 430"/>
                  <a:gd name="T3" fmla="*/ 55 h 325"/>
                  <a:gd name="T4" fmla="*/ 0 w 430"/>
                  <a:gd name="T5" fmla="*/ 108 h 325"/>
                  <a:gd name="T6" fmla="*/ 0 w 430"/>
                  <a:gd name="T7" fmla="*/ 325 h 325"/>
                  <a:gd name="T8" fmla="*/ 229 w 430"/>
                  <a:gd name="T9" fmla="*/ 325 h 325"/>
                  <a:gd name="T10" fmla="*/ 229 w 430"/>
                  <a:gd name="T11" fmla="*/ 271 h 325"/>
                  <a:gd name="T12" fmla="*/ 430 w 430"/>
                  <a:gd name="T13" fmla="*/ 271 h 325"/>
                  <a:gd name="T14" fmla="*/ 430 w 430"/>
                  <a:gd name="T15" fmla="*/ 108 h 325"/>
                  <a:gd name="T16" fmla="*/ 315 w 430"/>
                  <a:gd name="T17" fmla="*/ 108 h 325"/>
                  <a:gd name="T18" fmla="*/ 315 w 430"/>
                  <a:gd name="T19" fmla="*/ 55 h 325"/>
                  <a:gd name="T20" fmla="*/ 200 w 430"/>
                  <a:gd name="T21" fmla="*/ 0 h 325"/>
                  <a:gd name="T22" fmla="*/ 28 w 430"/>
                  <a:gd name="T23" fmla="*/ 0 h 3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0"/>
                  <a:gd name="T37" fmla="*/ 0 h 325"/>
                  <a:gd name="T38" fmla="*/ 430 w 430"/>
                  <a:gd name="T39" fmla="*/ 325 h 3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56" name="Freeform 378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>
                  <a:gd name="T0" fmla="*/ 28 w 430"/>
                  <a:gd name="T1" fmla="*/ 0 h 325"/>
                  <a:gd name="T2" fmla="*/ 28 w 430"/>
                  <a:gd name="T3" fmla="*/ 55 h 325"/>
                  <a:gd name="T4" fmla="*/ 0 w 430"/>
                  <a:gd name="T5" fmla="*/ 108 h 325"/>
                  <a:gd name="T6" fmla="*/ 0 w 430"/>
                  <a:gd name="T7" fmla="*/ 325 h 325"/>
                  <a:gd name="T8" fmla="*/ 229 w 430"/>
                  <a:gd name="T9" fmla="*/ 325 h 325"/>
                  <a:gd name="T10" fmla="*/ 229 w 430"/>
                  <a:gd name="T11" fmla="*/ 271 h 325"/>
                  <a:gd name="T12" fmla="*/ 430 w 430"/>
                  <a:gd name="T13" fmla="*/ 271 h 325"/>
                  <a:gd name="T14" fmla="*/ 430 w 430"/>
                  <a:gd name="T15" fmla="*/ 108 h 325"/>
                  <a:gd name="T16" fmla="*/ 315 w 430"/>
                  <a:gd name="T17" fmla="*/ 108 h 325"/>
                  <a:gd name="T18" fmla="*/ 315 w 430"/>
                  <a:gd name="T19" fmla="*/ 55 h 325"/>
                  <a:gd name="T20" fmla="*/ 200 w 430"/>
                  <a:gd name="T21" fmla="*/ 0 h 325"/>
                  <a:gd name="T22" fmla="*/ 28 w 430"/>
                  <a:gd name="T23" fmla="*/ 0 h 3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0"/>
                  <a:gd name="T37" fmla="*/ 0 h 325"/>
                  <a:gd name="T38" fmla="*/ 430 w 430"/>
                  <a:gd name="T39" fmla="*/ 325 h 3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8" name="Group 379"/>
            <p:cNvGrpSpPr>
              <a:grpSpLocks/>
            </p:cNvGrpSpPr>
            <p:nvPr/>
          </p:nvGrpSpPr>
          <p:grpSpPr bwMode="auto">
            <a:xfrm>
              <a:off x="2335" y="1917"/>
              <a:ext cx="355" cy="240"/>
              <a:chOff x="1298" y="738"/>
              <a:chExt cx="490" cy="354"/>
            </a:xfrm>
          </p:grpSpPr>
          <p:sp>
            <p:nvSpPr>
              <p:cNvPr id="553" name="Freeform 38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>
                  <a:gd name="T0" fmla="*/ 57 w 490"/>
                  <a:gd name="T1" fmla="*/ 54 h 354"/>
                  <a:gd name="T2" fmla="*/ 57 w 490"/>
                  <a:gd name="T3" fmla="*/ 272 h 354"/>
                  <a:gd name="T4" fmla="*/ 0 w 490"/>
                  <a:gd name="T5" fmla="*/ 354 h 354"/>
                  <a:gd name="T6" fmla="*/ 490 w 490"/>
                  <a:gd name="T7" fmla="*/ 354 h 354"/>
                  <a:gd name="T8" fmla="*/ 490 w 490"/>
                  <a:gd name="T9" fmla="*/ 190 h 354"/>
                  <a:gd name="T10" fmla="*/ 403 w 490"/>
                  <a:gd name="T11" fmla="*/ 109 h 354"/>
                  <a:gd name="T12" fmla="*/ 403 w 490"/>
                  <a:gd name="T13" fmla="*/ 0 h 354"/>
                  <a:gd name="T14" fmla="*/ 202 w 490"/>
                  <a:gd name="T15" fmla="*/ 0 h 354"/>
                  <a:gd name="T16" fmla="*/ 202 w 490"/>
                  <a:gd name="T17" fmla="*/ 54 h 354"/>
                  <a:gd name="T18" fmla="*/ 57 w 490"/>
                  <a:gd name="T19" fmla="*/ 5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0"/>
                  <a:gd name="T31" fmla="*/ 0 h 354"/>
                  <a:gd name="T32" fmla="*/ 490 w 490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54" name="Freeform 381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>
                  <a:gd name="T0" fmla="*/ 57 w 490"/>
                  <a:gd name="T1" fmla="*/ 54 h 354"/>
                  <a:gd name="T2" fmla="*/ 57 w 490"/>
                  <a:gd name="T3" fmla="*/ 272 h 354"/>
                  <a:gd name="T4" fmla="*/ 0 w 490"/>
                  <a:gd name="T5" fmla="*/ 354 h 354"/>
                  <a:gd name="T6" fmla="*/ 490 w 490"/>
                  <a:gd name="T7" fmla="*/ 354 h 354"/>
                  <a:gd name="T8" fmla="*/ 490 w 490"/>
                  <a:gd name="T9" fmla="*/ 190 h 354"/>
                  <a:gd name="T10" fmla="*/ 403 w 490"/>
                  <a:gd name="T11" fmla="*/ 109 h 354"/>
                  <a:gd name="T12" fmla="*/ 403 w 490"/>
                  <a:gd name="T13" fmla="*/ 0 h 354"/>
                  <a:gd name="T14" fmla="*/ 202 w 490"/>
                  <a:gd name="T15" fmla="*/ 0 h 354"/>
                  <a:gd name="T16" fmla="*/ 202 w 490"/>
                  <a:gd name="T17" fmla="*/ 54 h 354"/>
                  <a:gd name="T18" fmla="*/ 57 w 490"/>
                  <a:gd name="T19" fmla="*/ 5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0"/>
                  <a:gd name="T31" fmla="*/ 0 h 354"/>
                  <a:gd name="T32" fmla="*/ 490 w 490"/>
                  <a:gd name="T33" fmla="*/ 354 h 3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59" name="Group 382"/>
            <p:cNvGrpSpPr>
              <a:grpSpLocks/>
            </p:cNvGrpSpPr>
            <p:nvPr/>
          </p:nvGrpSpPr>
          <p:grpSpPr bwMode="auto">
            <a:xfrm>
              <a:off x="2626" y="1771"/>
              <a:ext cx="332" cy="294"/>
              <a:chOff x="1700" y="522"/>
              <a:chExt cx="458" cy="434"/>
            </a:xfrm>
          </p:grpSpPr>
          <p:sp>
            <p:nvSpPr>
              <p:cNvPr id="551" name="Freeform 38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>
                  <a:gd name="T0" fmla="*/ 0 w 458"/>
                  <a:gd name="T1" fmla="*/ 135 h 434"/>
                  <a:gd name="T2" fmla="*/ 0 w 458"/>
                  <a:gd name="T3" fmla="*/ 325 h 434"/>
                  <a:gd name="T4" fmla="*/ 86 w 458"/>
                  <a:gd name="T5" fmla="*/ 406 h 434"/>
                  <a:gd name="T6" fmla="*/ 86 w 458"/>
                  <a:gd name="T7" fmla="*/ 434 h 434"/>
                  <a:gd name="T8" fmla="*/ 343 w 458"/>
                  <a:gd name="T9" fmla="*/ 434 h 434"/>
                  <a:gd name="T10" fmla="*/ 372 w 458"/>
                  <a:gd name="T11" fmla="*/ 325 h 434"/>
                  <a:gd name="T12" fmla="*/ 458 w 458"/>
                  <a:gd name="T13" fmla="*/ 189 h 434"/>
                  <a:gd name="T14" fmla="*/ 430 w 458"/>
                  <a:gd name="T15" fmla="*/ 53 h 434"/>
                  <a:gd name="T16" fmla="*/ 401 w 458"/>
                  <a:gd name="T17" fmla="*/ 26 h 434"/>
                  <a:gd name="T18" fmla="*/ 343 w 458"/>
                  <a:gd name="T19" fmla="*/ 26 h 434"/>
                  <a:gd name="T20" fmla="*/ 315 w 458"/>
                  <a:gd name="T21" fmla="*/ 0 h 434"/>
                  <a:gd name="T22" fmla="*/ 115 w 458"/>
                  <a:gd name="T23" fmla="*/ 135 h 434"/>
                  <a:gd name="T24" fmla="*/ 0 w 458"/>
                  <a:gd name="T25" fmla="*/ 135 h 4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8"/>
                  <a:gd name="T40" fmla="*/ 0 h 434"/>
                  <a:gd name="T41" fmla="*/ 458 w 458"/>
                  <a:gd name="T42" fmla="*/ 434 h 4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F3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52" name="Freeform 384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>
                  <a:gd name="T0" fmla="*/ 0 w 458"/>
                  <a:gd name="T1" fmla="*/ 135 h 434"/>
                  <a:gd name="T2" fmla="*/ 0 w 458"/>
                  <a:gd name="T3" fmla="*/ 325 h 434"/>
                  <a:gd name="T4" fmla="*/ 86 w 458"/>
                  <a:gd name="T5" fmla="*/ 406 h 434"/>
                  <a:gd name="T6" fmla="*/ 86 w 458"/>
                  <a:gd name="T7" fmla="*/ 434 h 434"/>
                  <a:gd name="T8" fmla="*/ 343 w 458"/>
                  <a:gd name="T9" fmla="*/ 434 h 434"/>
                  <a:gd name="T10" fmla="*/ 372 w 458"/>
                  <a:gd name="T11" fmla="*/ 325 h 434"/>
                  <a:gd name="T12" fmla="*/ 458 w 458"/>
                  <a:gd name="T13" fmla="*/ 189 h 434"/>
                  <a:gd name="T14" fmla="*/ 430 w 458"/>
                  <a:gd name="T15" fmla="*/ 53 h 434"/>
                  <a:gd name="T16" fmla="*/ 401 w 458"/>
                  <a:gd name="T17" fmla="*/ 26 h 434"/>
                  <a:gd name="T18" fmla="*/ 343 w 458"/>
                  <a:gd name="T19" fmla="*/ 26 h 434"/>
                  <a:gd name="T20" fmla="*/ 315 w 458"/>
                  <a:gd name="T21" fmla="*/ 0 h 434"/>
                  <a:gd name="T22" fmla="*/ 115 w 458"/>
                  <a:gd name="T23" fmla="*/ 135 h 434"/>
                  <a:gd name="T24" fmla="*/ 0 w 458"/>
                  <a:gd name="T25" fmla="*/ 135 h 4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8"/>
                  <a:gd name="T40" fmla="*/ 0 h 434"/>
                  <a:gd name="T41" fmla="*/ 458 w 458"/>
                  <a:gd name="T42" fmla="*/ 434 h 4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solidFill>
                <a:srgbClr val="0F389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0" name="Group 385"/>
            <p:cNvGrpSpPr>
              <a:grpSpLocks/>
            </p:cNvGrpSpPr>
            <p:nvPr/>
          </p:nvGrpSpPr>
          <p:grpSpPr bwMode="auto">
            <a:xfrm>
              <a:off x="2689" y="2065"/>
              <a:ext cx="290" cy="257"/>
              <a:chOff x="1786" y="955"/>
              <a:chExt cx="401" cy="380"/>
            </a:xfrm>
          </p:grpSpPr>
          <p:sp>
            <p:nvSpPr>
              <p:cNvPr id="549" name="Freeform 38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>
                  <a:gd name="T0" fmla="*/ 0 w 401"/>
                  <a:gd name="T1" fmla="*/ 0 h 380"/>
                  <a:gd name="T2" fmla="*/ 0 w 401"/>
                  <a:gd name="T3" fmla="*/ 380 h 380"/>
                  <a:gd name="T4" fmla="*/ 373 w 401"/>
                  <a:gd name="T5" fmla="*/ 380 h 380"/>
                  <a:gd name="T6" fmla="*/ 373 w 401"/>
                  <a:gd name="T7" fmla="*/ 298 h 380"/>
                  <a:gd name="T8" fmla="*/ 344 w 401"/>
                  <a:gd name="T9" fmla="*/ 218 h 380"/>
                  <a:gd name="T10" fmla="*/ 401 w 401"/>
                  <a:gd name="T11" fmla="*/ 190 h 380"/>
                  <a:gd name="T12" fmla="*/ 373 w 401"/>
                  <a:gd name="T13" fmla="*/ 136 h 380"/>
                  <a:gd name="T14" fmla="*/ 287 w 401"/>
                  <a:gd name="T15" fmla="*/ 109 h 380"/>
                  <a:gd name="T16" fmla="*/ 287 w 401"/>
                  <a:gd name="T17" fmla="*/ 0 h 380"/>
                  <a:gd name="T18" fmla="*/ 0 w 401"/>
                  <a:gd name="T19" fmla="*/ 0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1"/>
                  <a:gd name="T31" fmla="*/ 0 h 380"/>
                  <a:gd name="T32" fmla="*/ 401 w 401"/>
                  <a:gd name="T33" fmla="*/ 380 h 3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50" name="Freeform 387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>
                  <a:gd name="T0" fmla="*/ 0 w 401"/>
                  <a:gd name="T1" fmla="*/ 0 h 380"/>
                  <a:gd name="T2" fmla="*/ 0 w 401"/>
                  <a:gd name="T3" fmla="*/ 380 h 380"/>
                  <a:gd name="T4" fmla="*/ 373 w 401"/>
                  <a:gd name="T5" fmla="*/ 380 h 380"/>
                  <a:gd name="T6" fmla="*/ 373 w 401"/>
                  <a:gd name="T7" fmla="*/ 298 h 380"/>
                  <a:gd name="T8" fmla="*/ 344 w 401"/>
                  <a:gd name="T9" fmla="*/ 218 h 380"/>
                  <a:gd name="T10" fmla="*/ 401 w 401"/>
                  <a:gd name="T11" fmla="*/ 190 h 380"/>
                  <a:gd name="T12" fmla="*/ 373 w 401"/>
                  <a:gd name="T13" fmla="*/ 136 h 380"/>
                  <a:gd name="T14" fmla="*/ 287 w 401"/>
                  <a:gd name="T15" fmla="*/ 109 h 380"/>
                  <a:gd name="T16" fmla="*/ 287 w 401"/>
                  <a:gd name="T17" fmla="*/ 0 h 380"/>
                  <a:gd name="T18" fmla="*/ 0 w 401"/>
                  <a:gd name="T19" fmla="*/ 0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1"/>
                  <a:gd name="T31" fmla="*/ 0 h 380"/>
                  <a:gd name="T32" fmla="*/ 401 w 401"/>
                  <a:gd name="T33" fmla="*/ 380 h 3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1" name="Group 388"/>
            <p:cNvGrpSpPr>
              <a:grpSpLocks/>
            </p:cNvGrpSpPr>
            <p:nvPr/>
          </p:nvGrpSpPr>
          <p:grpSpPr bwMode="auto">
            <a:xfrm>
              <a:off x="2875" y="1789"/>
              <a:ext cx="394" cy="368"/>
              <a:chOff x="2043" y="548"/>
              <a:chExt cx="545" cy="544"/>
            </a:xfrm>
          </p:grpSpPr>
          <p:sp>
            <p:nvSpPr>
              <p:cNvPr id="547" name="Freeform 389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>
                  <a:gd name="T0" fmla="*/ 0 w 545"/>
                  <a:gd name="T1" fmla="*/ 408 h 544"/>
                  <a:gd name="T2" fmla="*/ 29 w 545"/>
                  <a:gd name="T3" fmla="*/ 408 h 544"/>
                  <a:gd name="T4" fmla="*/ 29 w 545"/>
                  <a:gd name="T5" fmla="*/ 517 h 544"/>
                  <a:gd name="T6" fmla="*/ 115 w 545"/>
                  <a:gd name="T7" fmla="*/ 544 h 544"/>
                  <a:gd name="T8" fmla="*/ 230 w 545"/>
                  <a:gd name="T9" fmla="*/ 462 h 544"/>
                  <a:gd name="T10" fmla="*/ 259 w 545"/>
                  <a:gd name="T11" fmla="*/ 354 h 544"/>
                  <a:gd name="T12" fmla="*/ 373 w 545"/>
                  <a:gd name="T13" fmla="*/ 299 h 544"/>
                  <a:gd name="T14" fmla="*/ 517 w 545"/>
                  <a:gd name="T15" fmla="*/ 299 h 544"/>
                  <a:gd name="T16" fmla="*/ 517 w 545"/>
                  <a:gd name="T17" fmla="*/ 163 h 544"/>
                  <a:gd name="T18" fmla="*/ 545 w 545"/>
                  <a:gd name="T19" fmla="*/ 163 h 544"/>
                  <a:gd name="T20" fmla="*/ 545 w 545"/>
                  <a:gd name="T21" fmla="*/ 109 h 544"/>
                  <a:gd name="T22" fmla="*/ 402 w 545"/>
                  <a:gd name="T23" fmla="*/ 82 h 544"/>
                  <a:gd name="T24" fmla="*/ 402 w 545"/>
                  <a:gd name="T25" fmla="*/ 0 h 544"/>
                  <a:gd name="T26" fmla="*/ 373 w 545"/>
                  <a:gd name="T27" fmla="*/ 0 h 544"/>
                  <a:gd name="T28" fmla="*/ 345 w 545"/>
                  <a:gd name="T29" fmla="*/ 54 h 544"/>
                  <a:gd name="T30" fmla="*/ 115 w 545"/>
                  <a:gd name="T31" fmla="*/ 163 h 544"/>
                  <a:gd name="T32" fmla="*/ 29 w 545"/>
                  <a:gd name="T33" fmla="*/ 299 h 544"/>
                  <a:gd name="T34" fmla="*/ 0 w 545"/>
                  <a:gd name="T35" fmla="*/ 408 h 5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5"/>
                  <a:gd name="T55" fmla="*/ 0 h 544"/>
                  <a:gd name="T56" fmla="*/ 545 w 545"/>
                  <a:gd name="T57" fmla="*/ 544 h 5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48" name="Freeform 390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>
                  <a:gd name="T0" fmla="*/ 0 w 545"/>
                  <a:gd name="T1" fmla="*/ 408 h 544"/>
                  <a:gd name="T2" fmla="*/ 29 w 545"/>
                  <a:gd name="T3" fmla="*/ 408 h 544"/>
                  <a:gd name="T4" fmla="*/ 29 w 545"/>
                  <a:gd name="T5" fmla="*/ 517 h 544"/>
                  <a:gd name="T6" fmla="*/ 115 w 545"/>
                  <a:gd name="T7" fmla="*/ 544 h 544"/>
                  <a:gd name="T8" fmla="*/ 230 w 545"/>
                  <a:gd name="T9" fmla="*/ 462 h 544"/>
                  <a:gd name="T10" fmla="*/ 259 w 545"/>
                  <a:gd name="T11" fmla="*/ 354 h 544"/>
                  <a:gd name="T12" fmla="*/ 373 w 545"/>
                  <a:gd name="T13" fmla="*/ 299 h 544"/>
                  <a:gd name="T14" fmla="*/ 517 w 545"/>
                  <a:gd name="T15" fmla="*/ 299 h 544"/>
                  <a:gd name="T16" fmla="*/ 517 w 545"/>
                  <a:gd name="T17" fmla="*/ 163 h 544"/>
                  <a:gd name="T18" fmla="*/ 545 w 545"/>
                  <a:gd name="T19" fmla="*/ 163 h 544"/>
                  <a:gd name="T20" fmla="*/ 545 w 545"/>
                  <a:gd name="T21" fmla="*/ 109 h 544"/>
                  <a:gd name="T22" fmla="*/ 402 w 545"/>
                  <a:gd name="T23" fmla="*/ 82 h 544"/>
                  <a:gd name="T24" fmla="*/ 402 w 545"/>
                  <a:gd name="T25" fmla="*/ 0 h 544"/>
                  <a:gd name="T26" fmla="*/ 373 w 545"/>
                  <a:gd name="T27" fmla="*/ 0 h 544"/>
                  <a:gd name="T28" fmla="*/ 345 w 545"/>
                  <a:gd name="T29" fmla="*/ 54 h 544"/>
                  <a:gd name="T30" fmla="*/ 115 w 545"/>
                  <a:gd name="T31" fmla="*/ 163 h 544"/>
                  <a:gd name="T32" fmla="*/ 29 w 545"/>
                  <a:gd name="T33" fmla="*/ 299 h 544"/>
                  <a:gd name="T34" fmla="*/ 0 w 545"/>
                  <a:gd name="T35" fmla="*/ 408 h 5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5"/>
                  <a:gd name="T55" fmla="*/ 0 h 544"/>
                  <a:gd name="T56" fmla="*/ 545 w 545"/>
                  <a:gd name="T57" fmla="*/ 544 h 5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2" name="Group 391"/>
            <p:cNvGrpSpPr>
              <a:grpSpLocks/>
            </p:cNvGrpSpPr>
            <p:nvPr/>
          </p:nvGrpSpPr>
          <p:grpSpPr bwMode="auto">
            <a:xfrm>
              <a:off x="3209" y="1881"/>
              <a:ext cx="434" cy="239"/>
              <a:chOff x="2505" y="684"/>
              <a:chExt cx="600" cy="353"/>
            </a:xfrm>
          </p:grpSpPr>
          <p:sp>
            <p:nvSpPr>
              <p:cNvPr id="545" name="Freeform 392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>
                  <a:gd name="T0" fmla="*/ 86 w 600"/>
                  <a:gd name="T1" fmla="*/ 0 h 353"/>
                  <a:gd name="T2" fmla="*/ 86 w 600"/>
                  <a:gd name="T3" fmla="*/ 27 h 353"/>
                  <a:gd name="T4" fmla="*/ 57 w 600"/>
                  <a:gd name="T5" fmla="*/ 27 h 353"/>
                  <a:gd name="T6" fmla="*/ 57 w 600"/>
                  <a:gd name="T7" fmla="*/ 218 h 353"/>
                  <a:gd name="T8" fmla="*/ 0 w 600"/>
                  <a:gd name="T9" fmla="*/ 353 h 353"/>
                  <a:gd name="T10" fmla="*/ 200 w 600"/>
                  <a:gd name="T11" fmla="*/ 353 h 353"/>
                  <a:gd name="T12" fmla="*/ 371 w 600"/>
                  <a:gd name="T13" fmla="*/ 299 h 353"/>
                  <a:gd name="T14" fmla="*/ 400 w 600"/>
                  <a:gd name="T15" fmla="*/ 353 h 353"/>
                  <a:gd name="T16" fmla="*/ 514 w 600"/>
                  <a:gd name="T17" fmla="*/ 353 h 353"/>
                  <a:gd name="T18" fmla="*/ 514 w 600"/>
                  <a:gd name="T19" fmla="*/ 245 h 353"/>
                  <a:gd name="T20" fmla="*/ 600 w 600"/>
                  <a:gd name="T21" fmla="*/ 190 h 353"/>
                  <a:gd name="T22" fmla="*/ 486 w 600"/>
                  <a:gd name="T23" fmla="*/ 163 h 353"/>
                  <a:gd name="T24" fmla="*/ 514 w 600"/>
                  <a:gd name="T25" fmla="*/ 109 h 353"/>
                  <a:gd name="T26" fmla="*/ 400 w 600"/>
                  <a:gd name="T27" fmla="*/ 55 h 353"/>
                  <a:gd name="T28" fmla="*/ 486 w 600"/>
                  <a:gd name="T29" fmla="*/ 55 h 353"/>
                  <a:gd name="T30" fmla="*/ 400 w 600"/>
                  <a:gd name="T31" fmla="*/ 0 h 353"/>
                  <a:gd name="T32" fmla="*/ 86 w 600"/>
                  <a:gd name="T33" fmla="*/ 0 h 3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"/>
                  <a:gd name="T52" fmla="*/ 0 h 353"/>
                  <a:gd name="T53" fmla="*/ 600 w 600"/>
                  <a:gd name="T54" fmla="*/ 353 h 3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A7A7A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46" name="Freeform 393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>
                  <a:gd name="T0" fmla="*/ 86 w 600"/>
                  <a:gd name="T1" fmla="*/ 0 h 353"/>
                  <a:gd name="T2" fmla="*/ 86 w 600"/>
                  <a:gd name="T3" fmla="*/ 27 h 353"/>
                  <a:gd name="T4" fmla="*/ 57 w 600"/>
                  <a:gd name="T5" fmla="*/ 27 h 353"/>
                  <a:gd name="T6" fmla="*/ 57 w 600"/>
                  <a:gd name="T7" fmla="*/ 218 h 353"/>
                  <a:gd name="T8" fmla="*/ 0 w 600"/>
                  <a:gd name="T9" fmla="*/ 353 h 353"/>
                  <a:gd name="T10" fmla="*/ 200 w 600"/>
                  <a:gd name="T11" fmla="*/ 353 h 353"/>
                  <a:gd name="T12" fmla="*/ 371 w 600"/>
                  <a:gd name="T13" fmla="*/ 299 h 353"/>
                  <a:gd name="T14" fmla="*/ 400 w 600"/>
                  <a:gd name="T15" fmla="*/ 353 h 353"/>
                  <a:gd name="T16" fmla="*/ 514 w 600"/>
                  <a:gd name="T17" fmla="*/ 353 h 353"/>
                  <a:gd name="T18" fmla="*/ 514 w 600"/>
                  <a:gd name="T19" fmla="*/ 245 h 353"/>
                  <a:gd name="T20" fmla="*/ 600 w 600"/>
                  <a:gd name="T21" fmla="*/ 190 h 353"/>
                  <a:gd name="T22" fmla="*/ 486 w 600"/>
                  <a:gd name="T23" fmla="*/ 163 h 353"/>
                  <a:gd name="T24" fmla="*/ 514 w 600"/>
                  <a:gd name="T25" fmla="*/ 109 h 353"/>
                  <a:gd name="T26" fmla="*/ 400 w 600"/>
                  <a:gd name="T27" fmla="*/ 55 h 353"/>
                  <a:gd name="T28" fmla="*/ 486 w 600"/>
                  <a:gd name="T29" fmla="*/ 55 h 353"/>
                  <a:gd name="T30" fmla="*/ 400 w 600"/>
                  <a:gd name="T31" fmla="*/ 0 h 353"/>
                  <a:gd name="T32" fmla="*/ 86 w 600"/>
                  <a:gd name="T33" fmla="*/ 0 h 3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"/>
                  <a:gd name="T52" fmla="*/ 0 h 353"/>
                  <a:gd name="T53" fmla="*/ 600 w 600"/>
                  <a:gd name="T54" fmla="*/ 353 h 3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A7A7A7"/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3" name="Group 394"/>
            <p:cNvGrpSpPr>
              <a:grpSpLocks/>
            </p:cNvGrpSpPr>
            <p:nvPr/>
          </p:nvGrpSpPr>
          <p:grpSpPr bwMode="auto">
            <a:xfrm>
              <a:off x="2937" y="1991"/>
              <a:ext cx="312" cy="349"/>
              <a:chOff x="2129" y="847"/>
              <a:chExt cx="431" cy="515"/>
            </a:xfrm>
          </p:grpSpPr>
          <p:sp>
            <p:nvSpPr>
              <p:cNvPr id="543" name="Freeform 39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>
                  <a:gd name="T0" fmla="*/ 29 w 431"/>
                  <a:gd name="T1" fmla="*/ 244 h 515"/>
                  <a:gd name="T2" fmla="*/ 58 w 431"/>
                  <a:gd name="T3" fmla="*/ 299 h 515"/>
                  <a:gd name="T4" fmla="*/ 0 w 431"/>
                  <a:gd name="T5" fmla="*/ 326 h 515"/>
                  <a:gd name="T6" fmla="*/ 29 w 431"/>
                  <a:gd name="T7" fmla="*/ 406 h 515"/>
                  <a:gd name="T8" fmla="*/ 144 w 431"/>
                  <a:gd name="T9" fmla="*/ 515 h 515"/>
                  <a:gd name="T10" fmla="*/ 288 w 431"/>
                  <a:gd name="T11" fmla="*/ 434 h 515"/>
                  <a:gd name="T12" fmla="*/ 345 w 431"/>
                  <a:gd name="T13" fmla="*/ 434 h 515"/>
                  <a:gd name="T14" fmla="*/ 345 w 431"/>
                  <a:gd name="T15" fmla="*/ 515 h 515"/>
                  <a:gd name="T16" fmla="*/ 403 w 431"/>
                  <a:gd name="T17" fmla="*/ 461 h 515"/>
                  <a:gd name="T18" fmla="*/ 431 w 431"/>
                  <a:gd name="T19" fmla="*/ 190 h 515"/>
                  <a:gd name="T20" fmla="*/ 374 w 431"/>
                  <a:gd name="T21" fmla="*/ 190 h 515"/>
                  <a:gd name="T22" fmla="*/ 431 w 431"/>
                  <a:gd name="T23" fmla="*/ 54 h 515"/>
                  <a:gd name="T24" fmla="*/ 431 w 431"/>
                  <a:gd name="T25" fmla="*/ 0 h 515"/>
                  <a:gd name="T26" fmla="*/ 288 w 431"/>
                  <a:gd name="T27" fmla="*/ 0 h 515"/>
                  <a:gd name="T28" fmla="*/ 172 w 431"/>
                  <a:gd name="T29" fmla="*/ 54 h 515"/>
                  <a:gd name="T30" fmla="*/ 144 w 431"/>
                  <a:gd name="T31" fmla="*/ 163 h 515"/>
                  <a:gd name="T32" fmla="*/ 29 w 431"/>
                  <a:gd name="T33" fmla="*/ 244 h 5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1"/>
                  <a:gd name="T52" fmla="*/ 0 h 515"/>
                  <a:gd name="T53" fmla="*/ 431 w 431"/>
                  <a:gd name="T54" fmla="*/ 515 h 5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solidFill>
                <a:srgbClr val="A7A7A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44" name="Freeform 396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>
                  <a:gd name="T0" fmla="*/ 29 w 431"/>
                  <a:gd name="T1" fmla="*/ 244 h 515"/>
                  <a:gd name="T2" fmla="*/ 58 w 431"/>
                  <a:gd name="T3" fmla="*/ 299 h 515"/>
                  <a:gd name="T4" fmla="*/ 0 w 431"/>
                  <a:gd name="T5" fmla="*/ 326 h 515"/>
                  <a:gd name="T6" fmla="*/ 29 w 431"/>
                  <a:gd name="T7" fmla="*/ 406 h 515"/>
                  <a:gd name="T8" fmla="*/ 144 w 431"/>
                  <a:gd name="T9" fmla="*/ 515 h 515"/>
                  <a:gd name="T10" fmla="*/ 288 w 431"/>
                  <a:gd name="T11" fmla="*/ 434 h 515"/>
                  <a:gd name="T12" fmla="*/ 345 w 431"/>
                  <a:gd name="T13" fmla="*/ 434 h 515"/>
                  <a:gd name="T14" fmla="*/ 345 w 431"/>
                  <a:gd name="T15" fmla="*/ 515 h 515"/>
                  <a:gd name="T16" fmla="*/ 403 w 431"/>
                  <a:gd name="T17" fmla="*/ 461 h 515"/>
                  <a:gd name="T18" fmla="*/ 431 w 431"/>
                  <a:gd name="T19" fmla="*/ 190 h 515"/>
                  <a:gd name="T20" fmla="*/ 374 w 431"/>
                  <a:gd name="T21" fmla="*/ 190 h 515"/>
                  <a:gd name="T22" fmla="*/ 431 w 431"/>
                  <a:gd name="T23" fmla="*/ 54 h 515"/>
                  <a:gd name="T24" fmla="*/ 431 w 431"/>
                  <a:gd name="T25" fmla="*/ 0 h 515"/>
                  <a:gd name="T26" fmla="*/ 288 w 431"/>
                  <a:gd name="T27" fmla="*/ 0 h 515"/>
                  <a:gd name="T28" fmla="*/ 172 w 431"/>
                  <a:gd name="T29" fmla="*/ 54 h 515"/>
                  <a:gd name="T30" fmla="*/ 144 w 431"/>
                  <a:gd name="T31" fmla="*/ 163 h 515"/>
                  <a:gd name="T32" fmla="*/ 29 w 431"/>
                  <a:gd name="T33" fmla="*/ 244 h 5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1"/>
                  <a:gd name="T52" fmla="*/ 0 h 515"/>
                  <a:gd name="T53" fmla="*/ 431 w 431"/>
                  <a:gd name="T54" fmla="*/ 515 h 5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solidFill>
                <a:srgbClr val="A7A7A7"/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4" name="Group 397"/>
            <p:cNvGrpSpPr>
              <a:grpSpLocks/>
            </p:cNvGrpSpPr>
            <p:nvPr/>
          </p:nvGrpSpPr>
          <p:grpSpPr bwMode="auto">
            <a:xfrm>
              <a:off x="1921" y="2157"/>
              <a:ext cx="498" cy="570"/>
              <a:chOff x="726" y="1092"/>
              <a:chExt cx="687" cy="840"/>
            </a:xfrm>
          </p:grpSpPr>
          <p:sp>
            <p:nvSpPr>
              <p:cNvPr id="541" name="Freeform 398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>
                  <a:gd name="T0" fmla="*/ 258 w 687"/>
                  <a:gd name="T1" fmla="*/ 0 h 840"/>
                  <a:gd name="T2" fmla="*/ 315 w 687"/>
                  <a:gd name="T3" fmla="*/ 189 h 840"/>
                  <a:gd name="T4" fmla="*/ 200 w 687"/>
                  <a:gd name="T5" fmla="*/ 189 h 840"/>
                  <a:gd name="T6" fmla="*/ 200 w 687"/>
                  <a:gd name="T7" fmla="*/ 270 h 840"/>
                  <a:gd name="T8" fmla="*/ 114 w 687"/>
                  <a:gd name="T9" fmla="*/ 270 h 840"/>
                  <a:gd name="T10" fmla="*/ 86 w 687"/>
                  <a:gd name="T11" fmla="*/ 216 h 840"/>
                  <a:gd name="T12" fmla="*/ 0 w 687"/>
                  <a:gd name="T13" fmla="*/ 216 h 840"/>
                  <a:gd name="T14" fmla="*/ 0 w 687"/>
                  <a:gd name="T15" fmla="*/ 433 h 840"/>
                  <a:gd name="T16" fmla="*/ 114 w 687"/>
                  <a:gd name="T17" fmla="*/ 433 h 840"/>
                  <a:gd name="T18" fmla="*/ 114 w 687"/>
                  <a:gd name="T19" fmla="*/ 623 h 840"/>
                  <a:gd name="T20" fmla="*/ 200 w 687"/>
                  <a:gd name="T21" fmla="*/ 623 h 840"/>
                  <a:gd name="T22" fmla="*/ 200 w 687"/>
                  <a:gd name="T23" fmla="*/ 813 h 840"/>
                  <a:gd name="T24" fmla="*/ 371 w 687"/>
                  <a:gd name="T25" fmla="*/ 813 h 840"/>
                  <a:gd name="T26" fmla="*/ 457 w 687"/>
                  <a:gd name="T27" fmla="*/ 840 h 840"/>
                  <a:gd name="T28" fmla="*/ 687 w 687"/>
                  <a:gd name="T29" fmla="*/ 650 h 840"/>
                  <a:gd name="T30" fmla="*/ 601 w 687"/>
                  <a:gd name="T31" fmla="*/ 569 h 840"/>
                  <a:gd name="T32" fmla="*/ 515 w 687"/>
                  <a:gd name="T33" fmla="*/ 542 h 840"/>
                  <a:gd name="T34" fmla="*/ 457 w 687"/>
                  <a:gd name="T35" fmla="*/ 460 h 840"/>
                  <a:gd name="T36" fmla="*/ 486 w 687"/>
                  <a:gd name="T37" fmla="*/ 297 h 840"/>
                  <a:gd name="T38" fmla="*/ 543 w 687"/>
                  <a:gd name="T39" fmla="*/ 189 h 840"/>
                  <a:gd name="T40" fmla="*/ 457 w 687"/>
                  <a:gd name="T41" fmla="*/ 0 h 840"/>
                  <a:gd name="T42" fmla="*/ 258 w 687"/>
                  <a:gd name="T43" fmla="*/ 0 h 8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7"/>
                  <a:gd name="T67" fmla="*/ 0 h 840"/>
                  <a:gd name="T68" fmla="*/ 687 w 687"/>
                  <a:gd name="T69" fmla="*/ 840 h 8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42" name="Freeform 399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>
                  <a:gd name="T0" fmla="*/ 258 w 687"/>
                  <a:gd name="T1" fmla="*/ 0 h 840"/>
                  <a:gd name="T2" fmla="*/ 315 w 687"/>
                  <a:gd name="T3" fmla="*/ 189 h 840"/>
                  <a:gd name="T4" fmla="*/ 200 w 687"/>
                  <a:gd name="T5" fmla="*/ 189 h 840"/>
                  <a:gd name="T6" fmla="*/ 200 w 687"/>
                  <a:gd name="T7" fmla="*/ 270 h 840"/>
                  <a:gd name="T8" fmla="*/ 114 w 687"/>
                  <a:gd name="T9" fmla="*/ 270 h 840"/>
                  <a:gd name="T10" fmla="*/ 86 w 687"/>
                  <a:gd name="T11" fmla="*/ 216 h 840"/>
                  <a:gd name="T12" fmla="*/ 0 w 687"/>
                  <a:gd name="T13" fmla="*/ 216 h 840"/>
                  <a:gd name="T14" fmla="*/ 0 w 687"/>
                  <a:gd name="T15" fmla="*/ 433 h 840"/>
                  <a:gd name="T16" fmla="*/ 114 w 687"/>
                  <a:gd name="T17" fmla="*/ 433 h 840"/>
                  <a:gd name="T18" fmla="*/ 114 w 687"/>
                  <a:gd name="T19" fmla="*/ 623 h 840"/>
                  <a:gd name="T20" fmla="*/ 200 w 687"/>
                  <a:gd name="T21" fmla="*/ 623 h 840"/>
                  <a:gd name="T22" fmla="*/ 200 w 687"/>
                  <a:gd name="T23" fmla="*/ 813 h 840"/>
                  <a:gd name="T24" fmla="*/ 371 w 687"/>
                  <a:gd name="T25" fmla="*/ 813 h 840"/>
                  <a:gd name="T26" fmla="*/ 457 w 687"/>
                  <a:gd name="T27" fmla="*/ 840 h 840"/>
                  <a:gd name="T28" fmla="*/ 687 w 687"/>
                  <a:gd name="T29" fmla="*/ 650 h 840"/>
                  <a:gd name="T30" fmla="*/ 601 w 687"/>
                  <a:gd name="T31" fmla="*/ 569 h 840"/>
                  <a:gd name="T32" fmla="*/ 515 w 687"/>
                  <a:gd name="T33" fmla="*/ 542 h 840"/>
                  <a:gd name="T34" fmla="*/ 457 w 687"/>
                  <a:gd name="T35" fmla="*/ 460 h 840"/>
                  <a:gd name="T36" fmla="*/ 486 w 687"/>
                  <a:gd name="T37" fmla="*/ 297 h 840"/>
                  <a:gd name="T38" fmla="*/ 543 w 687"/>
                  <a:gd name="T39" fmla="*/ 189 h 840"/>
                  <a:gd name="T40" fmla="*/ 457 w 687"/>
                  <a:gd name="T41" fmla="*/ 0 h 840"/>
                  <a:gd name="T42" fmla="*/ 258 w 687"/>
                  <a:gd name="T43" fmla="*/ 0 h 8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87"/>
                  <a:gd name="T67" fmla="*/ 0 h 840"/>
                  <a:gd name="T68" fmla="*/ 687 w 687"/>
                  <a:gd name="T69" fmla="*/ 840 h 8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5" name="Group 400"/>
            <p:cNvGrpSpPr>
              <a:grpSpLocks/>
            </p:cNvGrpSpPr>
            <p:nvPr/>
          </p:nvGrpSpPr>
          <p:grpSpPr bwMode="auto">
            <a:xfrm>
              <a:off x="2253" y="2157"/>
              <a:ext cx="437" cy="313"/>
              <a:chOff x="1184" y="1092"/>
              <a:chExt cx="604" cy="461"/>
            </a:xfrm>
          </p:grpSpPr>
          <p:sp>
            <p:nvSpPr>
              <p:cNvPr id="539" name="Freeform 401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>
                  <a:gd name="T0" fmla="*/ 0 w 604"/>
                  <a:gd name="T1" fmla="*/ 0 h 461"/>
                  <a:gd name="T2" fmla="*/ 86 w 604"/>
                  <a:gd name="T3" fmla="*/ 189 h 461"/>
                  <a:gd name="T4" fmla="*/ 29 w 604"/>
                  <a:gd name="T5" fmla="*/ 298 h 461"/>
                  <a:gd name="T6" fmla="*/ 0 w 604"/>
                  <a:gd name="T7" fmla="*/ 461 h 461"/>
                  <a:gd name="T8" fmla="*/ 316 w 604"/>
                  <a:gd name="T9" fmla="*/ 461 h 461"/>
                  <a:gd name="T10" fmla="*/ 316 w 604"/>
                  <a:gd name="T11" fmla="*/ 379 h 461"/>
                  <a:gd name="T12" fmla="*/ 546 w 604"/>
                  <a:gd name="T13" fmla="*/ 379 h 461"/>
                  <a:gd name="T14" fmla="*/ 604 w 604"/>
                  <a:gd name="T15" fmla="*/ 243 h 461"/>
                  <a:gd name="T16" fmla="*/ 604 w 604"/>
                  <a:gd name="T17" fmla="*/ 0 h 461"/>
                  <a:gd name="T18" fmla="*/ 0 w 604"/>
                  <a:gd name="T19" fmla="*/ 0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4"/>
                  <a:gd name="T31" fmla="*/ 0 h 461"/>
                  <a:gd name="T32" fmla="*/ 604 w 604"/>
                  <a:gd name="T33" fmla="*/ 461 h 4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40" name="Freeform 402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>
                  <a:gd name="T0" fmla="*/ 0 w 604"/>
                  <a:gd name="T1" fmla="*/ 0 h 461"/>
                  <a:gd name="T2" fmla="*/ 86 w 604"/>
                  <a:gd name="T3" fmla="*/ 189 h 461"/>
                  <a:gd name="T4" fmla="*/ 29 w 604"/>
                  <a:gd name="T5" fmla="*/ 298 h 461"/>
                  <a:gd name="T6" fmla="*/ 0 w 604"/>
                  <a:gd name="T7" fmla="*/ 461 h 461"/>
                  <a:gd name="T8" fmla="*/ 316 w 604"/>
                  <a:gd name="T9" fmla="*/ 461 h 461"/>
                  <a:gd name="T10" fmla="*/ 316 w 604"/>
                  <a:gd name="T11" fmla="*/ 379 h 461"/>
                  <a:gd name="T12" fmla="*/ 546 w 604"/>
                  <a:gd name="T13" fmla="*/ 379 h 461"/>
                  <a:gd name="T14" fmla="*/ 604 w 604"/>
                  <a:gd name="T15" fmla="*/ 243 h 461"/>
                  <a:gd name="T16" fmla="*/ 604 w 604"/>
                  <a:gd name="T17" fmla="*/ 0 h 461"/>
                  <a:gd name="T18" fmla="*/ 0 w 604"/>
                  <a:gd name="T19" fmla="*/ 0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4"/>
                  <a:gd name="T31" fmla="*/ 0 h 461"/>
                  <a:gd name="T32" fmla="*/ 604 w 604"/>
                  <a:gd name="T33" fmla="*/ 461 h 4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6" name="Group 403"/>
            <p:cNvGrpSpPr>
              <a:grpSpLocks/>
            </p:cNvGrpSpPr>
            <p:nvPr/>
          </p:nvGrpSpPr>
          <p:grpSpPr bwMode="auto">
            <a:xfrm>
              <a:off x="2253" y="2414"/>
              <a:ext cx="519" cy="277"/>
              <a:chOff x="1184" y="1470"/>
              <a:chExt cx="717" cy="409"/>
            </a:xfrm>
          </p:grpSpPr>
          <p:sp>
            <p:nvSpPr>
              <p:cNvPr id="537" name="Freeform 404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>
                  <a:gd name="T0" fmla="*/ 0 w 717"/>
                  <a:gd name="T1" fmla="*/ 82 h 409"/>
                  <a:gd name="T2" fmla="*/ 57 w 717"/>
                  <a:gd name="T3" fmla="*/ 164 h 409"/>
                  <a:gd name="T4" fmla="*/ 144 w 717"/>
                  <a:gd name="T5" fmla="*/ 191 h 409"/>
                  <a:gd name="T6" fmla="*/ 230 w 717"/>
                  <a:gd name="T7" fmla="*/ 273 h 409"/>
                  <a:gd name="T8" fmla="*/ 258 w 717"/>
                  <a:gd name="T9" fmla="*/ 382 h 409"/>
                  <a:gd name="T10" fmla="*/ 316 w 717"/>
                  <a:gd name="T11" fmla="*/ 409 h 409"/>
                  <a:gd name="T12" fmla="*/ 717 w 717"/>
                  <a:gd name="T13" fmla="*/ 327 h 409"/>
                  <a:gd name="T14" fmla="*/ 545 w 717"/>
                  <a:gd name="T15" fmla="*/ 191 h 409"/>
                  <a:gd name="T16" fmla="*/ 574 w 717"/>
                  <a:gd name="T17" fmla="*/ 28 h 409"/>
                  <a:gd name="T18" fmla="*/ 545 w 717"/>
                  <a:gd name="T19" fmla="*/ 0 h 409"/>
                  <a:gd name="T20" fmla="*/ 316 w 717"/>
                  <a:gd name="T21" fmla="*/ 0 h 409"/>
                  <a:gd name="T22" fmla="*/ 316 w 717"/>
                  <a:gd name="T23" fmla="*/ 82 h 409"/>
                  <a:gd name="T24" fmla="*/ 0 w 717"/>
                  <a:gd name="T25" fmla="*/ 82 h 4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7"/>
                  <a:gd name="T40" fmla="*/ 0 h 409"/>
                  <a:gd name="T41" fmla="*/ 717 w 717"/>
                  <a:gd name="T42" fmla="*/ 409 h 4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38" name="Freeform 405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>
                  <a:gd name="T0" fmla="*/ 0 w 717"/>
                  <a:gd name="T1" fmla="*/ 82 h 409"/>
                  <a:gd name="T2" fmla="*/ 57 w 717"/>
                  <a:gd name="T3" fmla="*/ 164 h 409"/>
                  <a:gd name="T4" fmla="*/ 144 w 717"/>
                  <a:gd name="T5" fmla="*/ 191 h 409"/>
                  <a:gd name="T6" fmla="*/ 230 w 717"/>
                  <a:gd name="T7" fmla="*/ 273 h 409"/>
                  <a:gd name="T8" fmla="*/ 258 w 717"/>
                  <a:gd name="T9" fmla="*/ 382 h 409"/>
                  <a:gd name="T10" fmla="*/ 316 w 717"/>
                  <a:gd name="T11" fmla="*/ 409 h 409"/>
                  <a:gd name="T12" fmla="*/ 717 w 717"/>
                  <a:gd name="T13" fmla="*/ 327 h 409"/>
                  <a:gd name="T14" fmla="*/ 545 w 717"/>
                  <a:gd name="T15" fmla="*/ 191 h 409"/>
                  <a:gd name="T16" fmla="*/ 574 w 717"/>
                  <a:gd name="T17" fmla="*/ 28 h 409"/>
                  <a:gd name="T18" fmla="*/ 545 w 717"/>
                  <a:gd name="T19" fmla="*/ 0 h 409"/>
                  <a:gd name="T20" fmla="*/ 316 w 717"/>
                  <a:gd name="T21" fmla="*/ 0 h 409"/>
                  <a:gd name="T22" fmla="*/ 316 w 717"/>
                  <a:gd name="T23" fmla="*/ 82 h 409"/>
                  <a:gd name="T24" fmla="*/ 0 w 717"/>
                  <a:gd name="T25" fmla="*/ 82 h 4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7"/>
                  <a:gd name="T40" fmla="*/ 0 h 409"/>
                  <a:gd name="T41" fmla="*/ 717 w 717"/>
                  <a:gd name="T42" fmla="*/ 409 h 4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7" name="Group 406"/>
            <p:cNvGrpSpPr>
              <a:grpSpLocks/>
            </p:cNvGrpSpPr>
            <p:nvPr/>
          </p:nvGrpSpPr>
          <p:grpSpPr bwMode="auto">
            <a:xfrm>
              <a:off x="2647" y="2322"/>
              <a:ext cx="249" cy="405"/>
              <a:chOff x="1728" y="1335"/>
              <a:chExt cx="345" cy="597"/>
            </a:xfrm>
          </p:grpSpPr>
          <p:sp>
            <p:nvSpPr>
              <p:cNvPr id="535" name="Freeform 407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>
                  <a:gd name="T0" fmla="*/ 0 w 345"/>
                  <a:gd name="T1" fmla="*/ 136 h 597"/>
                  <a:gd name="T2" fmla="*/ 29 w 345"/>
                  <a:gd name="T3" fmla="*/ 163 h 597"/>
                  <a:gd name="T4" fmla="*/ 0 w 345"/>
                  <a:gd name="T5" fmla="*/ 326 h 597"/>
                  <a:gd name="T6" fmla="*/ 173 w 345"/>
                  <a:gd name="T7" fmla="*/ 461 h 597"/>
                  <a:gd name="T8" fmla="*/ 258 w 345"/>
                  <a:gd name="T9" fmla="*/ 597 h 597"/>
                  <a:gd name="T10" fmla="*/ 345 w 345"/>
                  <a:gd name="T11" fmla="*/ 597 h 597"/>
                  <a:gd name="T12" fmla="*/ 345 w 345"/>
                  <a:gd name="T13" fmla="*/ 0 h 597"/>
                  <a:gd name="T14" fmla="*/ 202 w 345"/>
                  <a:gd name="T15" fmla="*/ 0 h 597"/>
                  <a:gd name="T16" fmla="*/ 58 w 345"/>
                  <a:gd name="T17" fmla="*/ 0 h 597"/>
                  <a:gd name="T18" fmla="*/ 0 w 345"/>
                  <a:gd name="T19" fmla="*/ 136 h 5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5"/>
                  <a:gd name="T31" fmla="*/ 0 h 597"/>
                  <a:gd name="T32" fmla="*/ 345 w 345"/>
                  <a:gd name="T33" fmla="*/ 597 h 5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A7A7A7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36" name="Freeform 408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>
                  <a:gd name="T0" fmla="*/ 0 w 345"/>
                  <a:gd name="T1" fmla="*/ 136 h 597"/>
                  <a:gd name="T2" fmla="*/ 29 w 345"/>
                  <a:gd name="T3" fmla="*/ 163 h 597"/>
                  <a:gd name="T4" fmla="*/ 0 w 345"/>
                  <a:gd name="T5" fmla="*/ 326 h 597"/>
                  <a:gd name="T6" fmla="*/ 173 w 345"/>
                  <a:gd name="T7" fmla="*/ 461 h 597"/>
                  <a:gd name="T8" fmla="*/ 258 w 345"/>
                  <a:gd name="T9" fmla="*/ 597 h 597"/>
                  <a:gd name="T10" fmla="*/ 345 w 345"/>
                  <a:gd name="T11" fmla="*/ 597 h 597"/>
                  <a:gd name="T12" fmla="*/ 345 w 345"/>
                  <a:gd name="T13" fmla="*/ 0 h 597"/>
                  <a:gd name="T14" fmla="*/ 202 w 345"/>
                  <a:gd name="T15" fmla="*/ 0 h 597"/>
                  <a:gd name="T16" fmla="*/ 58 w 345"/>
                  <a:gd name="T17" fmla="*/ 0 h 597"/>
                  <a:gd name="T18" fmla="*/ 0 w 345"/>
                  <a:gd name="T19" fmla="*/ 136 h 5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5"/>
                  <a:gd name="T31" fmla="*/ 0 h 597"/>
                  <a:gd name="T32" fmla="*/ 345 w 345"/>
                  <a:gd name="T33" fmla="*/ 597 h 5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A7A7A7"/>
              </a:solidFill>
              <a:ln w="31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8" name="Group 409"/>
            <p:cNvGrpSpPr>
              <a:grpSpLocks/>
            </p:cNvGrpSpPr>
            <p:nvPr/>
          </p:nvGrpSpPr>
          <p:grpSpPr bwMode="auto">
            <a:xfrm>
              <a:off x="2896" y="2267"/>
              <a:ext cx="312" cy="533"/>
              <a:chOff x="2073" y="1253"/>
              <a:chExt cx="431" cy="787"/>
            </a:xfrm>
          </p:grpSpPr>
          <p:sp>
            <p:nvSpPr>
              <p:cNvPr id="533" name="Freeform 410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>
                  <a:gd name="T0" fmla="*/ 0 w 431"/>
                  <a:gd name="T1" fmla="*/ 299 h 787"/>
                  <a:gd name="T2" fmla="*/ 0 w 431"/>
                  <a:gd name="T3" fmla="*/ 733 h 787"/>
                  <a:gd name="T4" fmla="*/ 57 w 431"/>
                  <a:gd name="T5" fmla="*/ 787 h 787"/>
                  <a:gd name="T6" fmla="*/ 57 w 431"/>
                  <a:gd name="T7" fmla="*/ 707 h 787"/>
                  <a:gd name="T8" fmla="*/ 172 w 431"/>
                  <a:gd name="T9" fmla="*/ 733 h 787"/>
                  <a:gd name="T10" fmla="*/ 143 w 431"/>
                  <a:gd name="T11" fmla="*/ 652 h 787"/>
                  <a:gd name="T12" fmla="*/ 201 w 431"/>
                  <a:gd name="T13" fmla="*/ 625 h 787"/>
                  <a:gd name="T14" fmla="*/ 143 w 431"/>
                  <a:gd name="T15" fmla="*/ 517 h 787"/>
                  <a:gd name="T16" fmla="*/ 258 w 431"/>
                  <a:gd name="T17" fmla="*/ 571 h 787"/>
                  <a:gd name="T18" fmla="*/ 172 w 431"/>
                  <a:gd name="T19" fmla="*/ 435 h 787"/>
                  <a:gd name="T20" fmla="*/ 287 w 431"/>
                  <a:gd name="T21" fmla="*/ 272 h 787"/>
                  <a:gd name="T22" fmla="*/ 431 w 431"/>
                  <a:gd name="T23" fmla="*/ 245 h 787"/>
                  <a:gd name="T24" fmla="*/ 402 w 431"/>
                  <a:gd name="T25" fmla="*/ 191 h 787"/>
                  <a:gd name="T26" fmla="*/ 402 w 431"/>
                  <a:gd name="T27" fmla="*/ 28 h 787"/>
                  <a:gd name="T28" fmla="*/ 345 w 431"/>
                  <a:gd name="T29" fmla="*/ 28 h 787"/>
                  <a:gd name="T30" fmla="*/ 201 w 431"/>
                  <a:gd name="T31" fmla="*/ 109 h 787"/>
                  <a:gd name="T32" fmla="*/ 86 w 431"/>
                  <a:gd name="T33" fmla="*/ 0 h 787"/>
                  <a:gd name="T34" fmla="*/ 86 w 431"/>
                  <a:gd name="T35" fmla="*/ 82 h 787"/>
                  <a:gd name="T36" fmla="*/ 0 w 431"/>
                  <a:gd name="T37" fmla="*/ 82 h 787"/>
                  <a:gd name="T38" fmla="*/ 0 w 431"/>
                  <a:gd name="T39" fmla="*/ 299 h 7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1"/>
                  <a:gd name="T61" fmla="*/ 0 h 787"/>
                  <a:gd name="T62" fmla="*/ 431 w 431"/>
                  <a:gd name="T63" fmla="*/ 787 h 7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A7A7A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34" name="Freeform 411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>
                  <a:gd name="T0" fmla="*/ 0 w 431"/>
                  <a:gd name="T1" fmla="*/ 299 h 787"/>
                  <a:gd name="T2" fmla="*/ 0 w 431"/>
                  <a:gd name="T3" fmla="*/ 733 h 787"/>
                  <a:gd name="T4" fmla="*/ 57 w 431"/>
                  <a:gd name="T5" fmla="*/ 787 h 787"/>
                  <a:gd name="T6" fmla="*/ 57 w 431"/>
                  <a:gd name="T7" fmla="*/ 707 h 787"/>
                  <a:gd name="T8" fmla="*/ 172 w 431"/>
                  <a:gd name="T9" fmla="*/ 733 h 787"/>
                  <a:gd name="T10" fmla="*/ 143 w 431"/>
                  <a:gd name="T11" fmla="*/ 652 h 787"/>
                  <a:gd name="T12" fmla="*/ 201 w 431"/>
                  <a:gd name="T13" fmla="*/ 625 h 787"/>
                  <a:gd name="T14" fmla="*/ 143 w 431"/>
                  <a:gd name="T15" fmla="*/ 517 h 787"/>
                  <a:gd name="T16" fmla="*/ 258 w 431"/>
                  <a:gd name="T17" fmla="*/ 571 h 787"/>
                  <a:gd name="T18" fmla="*/ 172 w 431"/>
                  <a:gd name="T19" fmla="*/ 435 h 787"/>
                  <a:gd name="T20" fmla="*/ 287 w 431"/>
                  <a:gd name="T21" fmla="*/ 272 h 787"/>
                  <a:gd name="T22" fmla="*/ 431 w 431"/>
                  <a:gd name="T23" fmla="*/ 245 h 787"/>
                  <a:gd name="T24" fmla="*/ 402 w 431"/>
                  <a:gd name="T25" fmla="*/ 191 h 787"/>
                  <a:gd name="T26" fmla="*/ 402 w 431"/>
                  <a:gd name="T27" fmla="*/ 28 h 787"/>
                  <a:gd name="T28" fmla="*/ 345 w 431"/>
                  <a:gd name="T29" fmla="*/ 28 h 787"/>
                  <a:gd name="T30" fmla="*/ 201 w 431"/>
                  <a:gd name="T31" fmla="*/ 109 h 787"/>
                  <a:gd name="T32" fmla="*/ 86 w 431"/>
                  <a:gd name="T33" fmla="*/ 0 h 787"/>
                  <a:gd name="T34" fmla="*/ 86 w 431"/>
                  <a:gd name="T35" fmla="*/ 82 h 787"/>
                  <a:gd name="T36" fmla="*/ 0 w 431"/>
                  <a:gd name="T37" fmla="*/ 82 h 787"/>
                  <a:gd name="T38" fmla="*/ 0 w 431"/>
                  <a:gd name="T39" fmla="*/ 299 h 7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1"/>
                  <a:gd name="T61" fmla="*/ 0 h 787"/>
                  <a:gd name="T62" fmla="*/ 431 w 431"/>
                  <a:gd name="T63" fmla="*/ 787 h 7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solidFill>
                <a:srgbClr val="A7A7A7"/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69" name="Group 412"/>
            <p:cNvGrpSpPr>
              <a:grpSpLocks/>
            </p:cNvGrpSpPr>
            <p:nvPr/>
          </p:nvGrpSpPr>
          <p:grpSpPr bwMode="auto">
            <a:xfrm>
              <a:off x="3001" y="2433"/>
              <a:ext cx="332" cy="515"/>
              <a:chOff x="2218" y="1498"/>
              <a:chExt cx="458" cy="760"/>
            </a:xfrm>
          </p:grpSpPr>
          <p:sp>
            <p:nvSpPr>
              <p:cNvPr id="531" name="Freeform 413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>
                  <a:gd name="T0" fmla="*/ 286 w 458"/>
                  <a:gd name="T1" fmla="*/ 0 h 760"/>
                  <a:gd name="T2" fmla="*/ 143 w 458"/>
                  <a:gd name="T3" fmla="*/ 27 h 760"/>
                  <a:gd name="T4" fmla="*/ 28 w 458"/>
                  <a:gd name="T5" fmla="*/ 190 h 760"/>
                  <a:gd name="T6" fmla="*/ 114 w 458"/>
                  <a:gd name="T7" fmla="*/ 326 h 760"/>
                  <a:gd name="T8" fmla="*/ 0 w 458"/>
                  <a:gd name="T9" fmla="*/ 272 h 760"/>
                  <a:gd name="T10" fmla="*/ 57 w 458"/>
                  <a:gd name="T11" fmla="*/ 380 h 760"/>
                  <a:gd name="T12" fmla="*/ 0 w 458"/>
                  <a:gd name="T13" fmla="*/ 408 h 760"/>
                  <a:gd name="T14" fmla="*/ 28 w 458"/>
                  <a:gd name="T15" fmla="*/ 488 h 760"/>
                  <a:gd name="T16" fmla="*/ 172 w 458"/>
                  <a:gd name="T17" fmla="*/ 570 h 760"/>
                  <a:gd name="T18" fmla="*/ 143 w 458"/>
                  <a:gd name="T19" fmla="*/ 706 h 760"/>
                  <a:gd name="T20" fmla="*/ 229 w 458"/>
                  <a:gd name="T21" fmla="*/ 760 h 760"/>
                  <a:gd name="T22" fmla="*/ 286 w 458"/>
                  <a:gd name="T23" fmla="*/ 706 h 760"/>
                  <a:gd name="T24" fmla="*/ 229 w 458"/>
                  <a:gd name="T25" fmla="*/ 624 h 760"/>
                  <a:gd name="T26" fmla="*/ 258 w 458"/>
                  <a:gd name="T27" fmla="*/ 570 h 760"/>
                  <a:gd name="T28" fmla="*/ 200 w 458"/>
                  <a:gd name="T29" fmla="*/ 488 h 760"/>
                  <a:gd name="T30" fmla="*/ 286 w 458"/>
                  <a:gd name="T31" fmla="*/ 488 h 760"/>
                  <a:gd name="T32" fmla="*/ 344 w 458"/>
                  <a:gd name="T33" fmla="*/ 435 h 760"/>
                  <a:gd name="T34" fmla="*/ 258 w 458"/>
                  <a:gd name="T35" fmla="*/ 353 h 760"/>
                  <a:gd name="T36" fmla="*/ 372 w 458"/>
                  <a:gd name="T37" fmla="*/ 380 h 760"/>
                  <a:gd name="T38" fmla="*/ 315 w 458"/>
                  <a:gd name="T39" fmla="*/ 217 h 760"/>
                  <a:gd name="T40" fmla="*/ 401 w 458"/>
                  <a:gd name="T41" fmla="*/ 190 h 760"/>
                  <a:gd name="T42" fmla="*/ 315 w 458"/>
                  <a:gd name="T43" fmla="*/ 135 h 760"/>
                  <a:gd name="T44" fmla="*/ 430 w 458"/>
                  <a:gd name="T45" fmla="*/ 135 h 760"/>
                  <a:gd name="T46" fmla="*/ 458 w 458"/>
                  <a:gd name="T47" fmla="*/ 0 h 760"/>
                  <a:gd name="T48" fmla="*/ 286 w 458"/>
                  <a:gd name="T49" fmla="*/ 0 h 7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8"/>
                  <a:gd name="T76" fmla="*/ 0 h 760"/>
                  <a:gd name="T77" fmla="*/ 458 w 458"/>
                  <a:gd name="T78" fmla="*/ 760 h 7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A7A7A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32" name="Freeform 414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>
                  <a:gd name="T0" fmla="*/ 286 w 458"/>
                  <a:gd name="T1" fmla="*/ 0 h 760"/>
                  <a:gd name="T2" fmla="*/ 143 w 458"/>
                  <a:gd name="T3" fmla="*/ 27 h 760"/>
                  <a:gd name="T4" fmla="*/ 28 w 458"/>
                  <a:gd name="T5" fmla="*/ 190 h 760"/>
                  <a:gd name="T6" fmla="*/ 114 w 458"/>
                  <a:gd name="T7" fmla="*/ 326 h 760"/>
                  <a:gd name="T8" fmla="*/ 0 w 458"/>
                  <a:gd name="T9" fmla="*/ 272 h 760"/>
                  <a:gd name="T10" fmla="*/ 57 w 458"/>
                  <a:gd name="T11" fmla="*/ 380 h 760"/>
                  <a:gd name="T12" fmla="*/ 0 w 458"/>
                  <a:gd name="T13" fmla="*/ 408 h 760"/>
                  <a:gd name="T14" fmla="*/ 28 w 458"/>
                  <a:gd name="T15" fmla="*/ 488 h 760"/>
                  <a:gd name="T16" fmla="*/ 172 w 458"/>
                  <a:gd name="T17" fmla="*/ 570 h 760"/>
                  <a:gd name="T18" fmla="*/ 143 w 458"/>
                  <a:gd name="T19" fmla="*/ 706 h 760"/>
                  <a:gd name="T20" fmla="*/ 229 w 458"/>
                  <a:gd name="T21" fmla="*/ 760 h 760"/>
                  <a:gd name="T22" fmla="*/ 286 w 458"/>
                  <a:gd name="T23" fmla="*/ 706 h 760"/>
                  <a:gd name="T24" fmla="*/ 229 w 458"/>
                  <a:gd name="T25" fmla="*/ 624 h 760"/>
                  <a:gd name="T26" fmla="*/ 258 w 458"/>
                  <a:gd name="T27" fmla="*/ 570 h 760"/>
                  <a:gd name="T28" fmla="*/ 200 w 458"/>
                  <a:gd name="T29" fmla="*/ 488 h 760"/>
                  <a:gd name="T30" fmla="*/ 286 w 458"/>
                  <a:gd name="T31" fmla="*/ 488 h 760"/>
                  <a:gd name="T32" fmla="*/ 344 w 458"/>
                  <a:gd name="T33" fmla="*/ 435 h 760"/>
                  <a:gd name="T34" fmla="*/ 258 w 458"/>
                  <a:gd name="T35" fmla="*/ 353 h 760"/>
                  <a:gd name="T36" fmla="*/ 372 w 458"/>
                  <a:gd name="T37" fmla="*/ 380 h 760"/>
                  <a:gd name="T38" fmla="*/ 315 w 458"/>
                  <a:gd name="T39" fmla="*/ 217 h 760"/>
                  <a:gd name="T40" fmla="*/ 401 w 458"/>
                  <a:gd name="T41" fmla="*/ 190 h 760"/>
                  <a:gd name="T42" fmla="*/ 315 w 458"/>
                  <a:gd name="T43" fmla="*/ 135 h 760"/>
                  <a:gd name="T44" fmla="*/ 430 w 458"/>
                  <a:gd name="T45" fmla="*/ 135 h 760"/>
                  <a:gd name="T46" fmla="*/ 458 w 458"/>
                  <a:gd name="T47" fmla="*/ 0 h 760"/>
                  <a:gd name="T48" fmla="*/ 286 w 458"/>
                  <a:gd name="T49" fmla="*/ 0 h 7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8"/>
                  <a:gd name="T76" fmla="*/ 0 h 760"/>
                  <a:gd name="T77" fmla="*/ 458 w 458"/>
                  <a:gd name="T78" fmla="*/ 760 h 7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solidFill>
                <a:srgbClr val="A7A7A7"/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0" name="Group 415"/>
            <p:cNvGrpSpPr>
              <a:grpSpLocks/>
            </p:cNvGrpSpPr>
            <p:nvPr/>
          </p:nvGrpSpPr>
          <p:grpSpPr bwMode="auto">
            <a:xfrm>
              <a:off x="1630" y="2359"/>
              <a:ext cx="436" cy="460"/>
              <a:chOff x="323" y="1390"/>
              <a:chExt cx="603" cy="678"/>
            </a:xfrm>
          </p:grpSpPr>
          <p:sp>
            <p:nvSpPr>
              <p:cNvPr id="529" name="Freeform 416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>
                  <a:gd name="T0" fmla="*/ 0 w 603"/>
                  <a:gd name="T1" fmla="*/ 0 h 678"/>
                  <a:gd name="T2" fmla="*/ 57 w 603"/>
                  <a:gd name="T3" fmla="*/ 163 h 678"/>
                  <a:gd name="T4" fmla="*/ 28 w 603"/>
                  <a:gd name="T5" fmla="*/ 272 h 678"/>
                  <a:gd name="T6" fmla="*/ 201 w 603"/>
                  <a:gd name="T7" fmla="*/ 516 h 678"/>
                  <a:gd name="T8" fmla="*/ 172 w 603"/>
                  <a:gd name="T9" fmla="*/ 571 h 678"/>
                  <a:gd name="T10" fmla="*/ 258 w 603"/>
                  <a:gd name="T11" fmla="*/ 678 h 678"/>
                  <a:gd name="T12" fmla="*/ 316 w 603"/>
                  <a:gd name="T13" fmla="*/ 678 h 678"/>
                  <a:gd name="T14" fmla="*/ 316 w 603"/>
                  <a:gd name="T15" fmla="*/ 624 h 678"/>
                  <a:gd name="T16" fmla="*/ 373 w 603"/>
                  <a:gd name="T17" fmla="*/ 597 h 678"/>
                  <a:gd name="T18" fmla="*/ 431 w 603"/>
                  <a:gd name="T19" fmla="*/ 597 h 678"/>
                  <a:gd name="T20" fmla="*/ 459 w 603"/>
                  <a:gd name="T21" fmla="*/ 516 h 678"/>
                  <a:gd name="T22" fmla="*/ 603 w 603"/>
                  <a:gd name="T23" fmla="*/ 516 h 678"/>
                  <a:gd name="T24" fmla="*/ 603 w 603"/>
                  <a:gd name="T25" fmla="*/ 326 h 678"/>
                  <a:gd name="T26" fmla="*/ 517 w 603"/>
                  <a:gd name="T27" fmla="*/ 326 h 678"/>
                  <a:gd name="T28" fmla="*/ 517 w 603"/>
                  <a:gd name="T29" fmla="*/ 135 h 678"/>
                  <a:gd name="T30" fmla="*/ 402 w 603"/>
                  <a:gd name="T31" fmla="*/ 135 h 678"/>
                  <a:gd name="T32" fmla="*/ 402 w 603"/>
                  <a:gd name="T33" fmla="*/ 0 h 678"/>
                  <a:gd name="T34" fmla="*/ 0 w 60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3"/>
                  <a:gd name="T55" fmla="*/ 0 h 678"/>
                  <a:gd name="T56" fmla="*/ 603 w 60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30" name="Freeform 417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>
                  <a:gd name="T0" fmla="*/ 0 w 603"/>
                  <a:gd name="T1" fmla="*/ 0 h 678"/>
                  <a:gd name="T2" fmla="*/ 57 w 603"/>
                  <a:gd name="T3" fmla="*/ 163 h 678"/>
                  <a:gd name="T4" fmla="*/ 28 w 603"/>
                  <a:gd name="T5" fmla="*/ 272 h 678"/>
                  <a:gd name="T6" fmla="*/ 201 w 603"/>
                  <a:gd name="T7" fmla="*/ 516 h 678"/>
                  <a:gd name="T8" fmla="*/ 172 w 603"/>
                  <a:gd name="T9" fmla="*/ 571 h 678"/>
                  <a:gd name="T10" fmla="*/ 258 w 603"/>
                  <a:gd name="T11" fmla="*/ 678 h 678"/>
                  <a:gd name="T12" fmla="*/ 316 w 603"/>
                  <a:gd name="T13" fmla="*/ 678 h 678"/>
                  <a:gd name="T14" fmla="*/ 316 w 603"/>
                  <a:gd name="T15" fmla="*/ 624 h 678"/>
                  <a:gd name="T16" fmla="*/ 373 w 603"/>
                  <a:gd name="T17" fmla="*/ 597 h 678"/>
                  <a:gd name="T18" fmla="*/ 431 w 603"/>
                  <a:gd name="T19" fmla="*/ 597 h 678"/>
                  <a:gd name="T20" fmla="*/ 459 w 603"/>
                  <a:gd name="T21" fmla="*/ 516 h 678"/>
                  <a:gd name="T22" fmla="*/ 603 w 603"/>
                  <a:gd name="T23" fmla="*/ 516 h 678"/>
                  <a:gd name="T24" fmla="*/ 603 w 603"/>
                  <a:gd name="T25" fmla="*/ 326 h 678"/>
                  <a:gd name="T26" fmla="*/ 517 w 603"/>
                  <a:gd name="T27" fmla="*/ 326 h 678"/>
                  <a:gd name="T28" fmla="*/ 517 w 603"/>
                  <a:gd name="T29" fmla="*/ 135 h 678"/>
                  <a:gd name="T30" fmla="*/ 402 w 603"/>
                  <a:gd name="T31" fmla="*/ 135 h 678"/>
                  <a:gd name="T32" fmla="*/ 402 w 603"/>
                  <a:gd name="T33" fmla="*/ 0 h 678"/>
                  <a:gd name="T34" fmla="*/ 0 w 603"/>
                  <a:gd name="T35" fmla="*/ 0 h 6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3"/>
                  <a:gd name="T55" fmla="*/ 0 h 678"/>
                  <a:gd name="T56" fmla="*/ 603 w 603"/>
                  <a:gd name="T57" fmla="*/ 678 h 67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1" name="Group 418"/>
            <p:cNvGrpSpPr>
              <a:grpSpLocks/>
            </p:cNvGrpSpPr>
            <p:nvPr/>
          </p:nvGrpSpPr>
          <p:grpSpPr bwMode="auto">
            <a:xfrm>
              <a:off x="1837" y="2709"/>
              <a:ext cx="519" cy="331"/>
              <a:chOff x="610" y="1906"/>
              <a:chExt cx="717" cy="488"/>
            </a:xfrm>
          </p:grpSpPr>
          <p:sp>
            <p:nvSpPr>
              <p:cNvPr id="527" name="Freeform 419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>
                  <a:gd name="T0" fmla="*/ 28 w 717"/>
                  <a:gd name="T1" fmla="*/ 162 h 488"/>
                  <a:gd name="T2" fmla="*/ 57 w 717"/>
                  <a:gd name="T3" fmla="*/ 325 h 488"/>
                  <a:gd name="T4" fmla="*/ 0 w 717"/>
                  <a:gd name="T5" fmla="*/ 352 h 488"/>
                  <a:gd name="T6" fmla="*/ 28 w 717"/>
                  <a:gd name="T7" fmla="*/ 434 h 488"/>
                  <a:gd name="T8" fmla="*/ 0 w 717"/>
                  <a:gd name="T9" fmla="*/ 488 h 488"/>
                  <a:gd name="T10" fmla="*/ 115 w 717"/>
                  <a:gd name="T11" fmla="*/ 461 h 488"/>
                  <a:gd name="T12" fmla="*/ 717 w 717"/>
                  <a:gd name="T13" fmla="*/ 461 h 488"/>
                  <a:gd name="T14" fmla="*/ 717 w 717"/>
                  <a:gd name="T15" fmla="*/ 108 h 488"/>
                  <a:gd name="T16" fmla="*/ 573 w 717"/>
                  <a:gd name="T17" fmla="*/ 27 h 488"/>
                  <a:gd name="T18" fmla="*/ 487 w 717"/>
                  <a:gd name="T19" fmla="*/ 0 h 488"/>
                  <a:gd name="T20" fmla="*/ 172 w 717"/>
                  <a:gd name="T21" fmla="*/ 0 h 488"/>
                  <a:gd name="T22" fmla="*/ 143 w 717"/>
                  <a:gd name="T23" fmla="*/ 80 h 488"/>
                  <a:gd name="T24" fmla="*/ 86 w 717"/>
                  <a:gd name="T25" fmla="*/ 80 h 488"/>
                  <a:gd name="T26" fmla="*/ 28 w 717"/>
                  <a:gd name="T27" fmla="*/ 108 h 488"/>
                  <a:gd name="T28" fmla="*/ 28 w 717"/>
                  <a:gd name="T29" fmla="*/ 162 h 4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7"/>
                  <a:gd name="T46" fmla="*/ 0 h 488"/>
                  <a:gd name="T47" fmla="*/ 717 w 717"/>
                  <a:gd name="T48" fmla="*/ 488 h 4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28" name="Freeform 420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>
                  <a:gd name="T0" fmla="*/ 28 w 717"/>
                  <a:gd name="T1" fmla="*/ 162 h 488"/>
                  <a:gd name="T2" fmla="*/ 57 w 717"/>
                  <a:gd name="T3" fmla="*/ 325 h 488"/>
                  <a:gd name="T4" fmla="*/ 0 w 717"/>
                  <a:gd name="T5" fmla="*/ 352 h 488"/>
                  <a:gd name="T6" fmla="*/ 28 w 717"/>
                  <a:gd name="T7" fmla="*/ 434 h 488"/>
                  <a:gd name="T8" fmla="*/ 0 w 717"/>
                  <a:gd name="T9" fmla="*/ 488 h 488"/>
                  <a:gd name="T10" fmla="*/ 115 w 717"/>
                  <a:gd name="T11" fmla="*/ 461 h 488"/>
                  <a:gd name="T12" fmla="*/ 717 w 717"/>
                  <a:gd name="T13" fmla="*/ 461 h 488"/>
                  <a:gd name="T14" fmla="*/ 717 w 717"/>
                  <a:gd name="T15" fmla="*/ 108 h 488"/>
                  <a:gd name="T16" fmla="*/ 573 w 717"/>
                  <a:gd name="T17" fmla="*/ 27 h 488"/>
                  <a:gd name="T18" fmla="*/ 487 w 717"/>
                  <a:gd name="T19" fmla="*/ 0 h 488"/>
                  <a:gd name="T20" fmla="*/ 172 w 717"/>
                  <a:gd name="T21" fmla="*/ 0 h 488"/>
                  <a:gd name="T22" fmla="*/ 143 w 717"/>
                  <a:gd name="T23" fmla="*/ 80 h 488"/>
                  <a:gd name="T24" fmla="*/ 86 w 717"/>
                  <a:gd name="T25" fmla="*/ 80 h 488"/>
                  <a:gd name="T26" fmla="*/ 28 w 717"/>
                  <a:gd name="T27" fmla="*/ 108 h 488"/>
                  <a:gd name="T28" fmla="*/ 28 w 717"/>
                  <a:gd name="T29" fmla="*/ 162 h 4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7"/>
                  <a:gd name="T46" fmla="*/ 0 h 488"/>
                  <a:gd name="T47" fmla="*/ 717 w 717"/>
                  <a:gd name="T48" fmla="*/ 488 h 4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2" name="Group 421"/>
            <p:cNvGrpSpPr>
              <a:grpSpLocks/>
            </p:cNvGrpSpPr>
            <p:nvPr/>
          </p:nvGrpSpPr>
          <p:grpSpPr bwMode="auto">
            <a:xfrm>
              <a:off x="2253" y="2599"/>
              <a:ext cx="580" cy="423"/>
              <a:chOff x="1184" y="1743"/>
              <a:chExt cx="802" cy="624"/>
            </a:xfrm>
          </p:grpSpPr>
          <p:sp>
            <p:nvSpPr>
              <p:cNvPr id="525" name="Freeform 422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>
                  <a:gd name="T0" fmla="*/ 229 w 802"/>
                  <a:gd name="T1" fmla="*/ 0 h 624"/>
                  <a:gd name="T2" fmla="*/ 0 w 802"/>
                  <a:gd name="T3" fmla="*/ 190 h 624"/>
                  <a:gd name="T4" fmla="*/ 143 w 802"/>
                  <a:gd name="T5" fmla="*/ 270 h 624"/>
                  <a:gd name="T6" fmla="*/ 143 w 802"/>
                  <a:gd name="T7" fmla="*/ 624 h 624"/>
                  <a:gd name="T8" fmla="*/ 430 w 802"/>
                  <a:gd name="T9" fmla="*/ 624 h 624"/>
                  <a:gd name="T10" fmla="*/ 545 w 802"/>
                  <a:gd name="T11" fmla="*/ 542 h 624"/>
                  <a:gd name="T12" fmla="*/ 631 w 802"/>
                  <a:gd name="T13" fmla="*/ 570 h 624"/>
                  <a:gd name="T14" fmla="*/ 688 w 802"/>
                  <a:gd name="T15" fmla="*/ 570 h 624"/>
                  <a:gd name="T16" fmla="*/ 688 w 802"/>
                  <a:gd name="T17" fmla="*/ 217 h 624"/>
                  <a:gd name="T18" fmla="*/ 773 w 802"/>
                  <a:gd name="T19" fmla="*/ 217 h 624"/>
                  <a:gd name="T20" fmla="*/ 802 w 802"/>
                  <a:gd name="T21" fmla="*/ 190 h 624"/>
                  <a:gd name="T22" fmla="*/ 717 w 802"/>
                  <a:gd name="T23" fmla="*/ 54 h 624"/>
                  <a:gd name="T24" fmla="*/ 316 w 802"/>
                  <a:gd name="T25" fmla="*/ 136 h 624"/>
                  <a:gd name="T26" fmla="*/ 258 w 802"/>
                  <a:gd name="T27" fmla="*/ 108 h 624"/>
                  <a:gd name="T28" fmla="*/ 229 w 802"/>
                  <a:gd name="T29" fmla="*/ 0 h 6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2"/>
                  <a:gd name="T46" fmla="*/ 0 h 624"/>
                  <a:gd name="T47" fmla="*/ 802 w 802"/>
                  <a:gd name="T48" fmla="*/ 624 h 6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0F3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6" name="Freeform 423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>
                  <a:gd name="T0" fmla="*/ 229 w 802"/>
                  <a:gd name="T1" fmla="*/ 0 h 624"/>
                  <a:gd name="T2" fmla="*/ 0 w 802"/>
                  <a:gd name="T3" fmla="*/ 190 h 624"/>
                  <a:gd name="T4" fmla="*/ 143 w 802"/>
                  <a:gd name="T5" fmla="*/ 270 h 624"/>
                  <a:gd name="T6" fmla="*/ 143 w 802"/>
                  <a:gd name="T7" fmla="*/ 624 h 624"/>
                  <a:gd name="T8" fmla="*/ 430 w 802"/>
                  <a:gd name="T9" fmla="*/ 624 h 624"/>
                  <a:gd name="T10" fmla="*/ 545 w 802"/>
                  <a:gd name="T11" fmla="*/ 542 h 624"/>
                  <a:gd name="T12" fmla="*/ 631 w 802"/>
                  <a:gd name="T13" fmla="*/ 570 h 624"/>
                  <a:gd name="T14" fmla="*/ 688 w 802"/>
                  <a:gd name="T15" fmla="*/ 570 h 624"/>
                  <a:gd name="T16" fmla="*/ 688 w 802"/>
                  <a:gd name="T17" fmla="*/ 217 h 624"/>
                  <a:gd name="T18" fmla="*/ 773 w 802"/>
                  <a:gd name="T19" fmla="*/ 217 h 624"/>
                  <a:gd name="T20" fmla="*/ 802 w 802"/>
                  <a:gd name="T21" fmla="*/ 190 h 624"/>
                  <a:gd name="T22" fmla="*/ 717 w 802"/>
                  <a:gd name="T23" fmla="*/ 54 h 624"/>
                  <a:gd name="T24" fmla="*/ 316 w 802"/>
                  <a:gd name="T25" fmla="*/ 136 h 624"/>
                  <a:gd name="T26" fmla="*/ 258 w 802"/>
                  <a:gd name="T27" fmla="*/ 108 h 624"/>
                  <a:gd name="T28" fmla="*/ 229 w 802"/>
                  <a:gd name="T29" fmla="*/ 0 h 6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2"/>
                  <a:gd name="T46" fmla="*/ 0 h 624"/>
                  <a:gd name="T47" fmla="*/ 802 w 802"/>
                  <a:gd name="T48" fmla="*/ 624 h 6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solidFill>
                <a:srgbClr val="0F389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3" name="Group 424"/>
            <p:cNvGrpSpPr>
              <a:grpSpLocks/>
            </p:cNvGrpSpPr>
            <p:nvPr/>
          </p:nvGrpSpPr>
          <p:grpSpPr bwMode="auto">
            <a:xfrm>
              <a:off x="2710" y="2727"/>
              <a:ext cx="415" cy="331"/>
              <a:chOff x="1816" y="1932"/>
              <a:chExt cx="573" cy="489"/>
            </a:xfrm>
          </p:grpSpPr>
          <p:sp>
            <p:nvSpPr>
              <p:cNvPr id="523" name="Freeform 425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>
                  <a:gd name="T0" fmla="*/ 171 w 573"/>
                  <a:gd name="T1" fmla="*/ 0 h 489"/>
                  <a:gd name="T2" fmla="*/ 142 w 573"/>
                  <a:gd name="T3" fmla="*/ 28 h 489"/>
                  <a:gd name="T4" fmla="*/ 57 w 573"/>
                  <a:gd name="T5" fmla="*/ 28 h 489"/>
                  <a:gd name="T6" fmla="*/ 57 w 573"/>
                  <a:gd name="T7" fmla="*/ 380 h 489"/>
                  <a:gd name="T8" fmla="*/ 0 w 573"/>
                  <a:gd name="T9" fmla="*/ 380 h 489"/>
                  <a:gd name="T10" fmla="*/ 0 w 573"/>
                  <a:gd name="T11" fmla="*/ 407 h 489"/>
                  <a:gd name="T12" fmla="*/ 57 w 573"/>
                  <a:gd name="T13" fmla="*/ 461 h 489"/>
                  <a:gd name="T14" fmla="*/ 57 w 573"/>
                  <a:gd name="T15" fmla="*/ 489 h 489"/>
                  <a:gd name="T16" fmla="*/ 430 w 573"/>
                  <a:gd name="T17" fmla="*/ 489 h 489"/>
                  <a:gd name="T18" fmla="*/ 458 w 573"/>
                  <a:gd name="T19" fmla="*/ 352 h 489"/>
                  <a:gd name="T20" fmla="*/ 548 w 573"/>
                  <a:gd name="T21" fmla="*/ 273 h 489"/>
                  <a:gd name="T22" fmla="*/ 573 w 573"/>
                  <a:gd name="T23" fmla="*/ 135 h 489"/>
                  <a:gd name="T24" fmla="*/ 430 w 573"/>
                  <a:gd name="T25" fmla="*/ 54 h 489"/>
                  <a:gd name="T26" fmla="*/ 315 w 573"/>
                  <a:gd name="T27" fmla="*/ 28 h 489"/>
                  <a:gd name="T28" fmla="*/ 315 w 573"/>
                  <a:gd name="T29" fmla="*/ 108 h 489"/>
                  <a:gd name="T30" fmla="*/ 257 w 573"/>
                  <a:gd name="T31" fmla="*/ 54 h 489"/>
                  <a:gd name="T32" fmla="*/ 257 w 573"/>
                  <a:gd name="T33" fmla="*/ 0 h 489"/>
                  <a:gd name="T34" fmla="*/ 171 w 573"/>
                  <a:gd name="T35" fmla="*/ 0 h 4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3"/>
                  <a:gd name="T55" fmla="*/ 0 h 489"/>
                  <a:gd name="T56" fmla="*/ 573 w 573"/>
                  <a:gd name="T57" fmla="*/ 489 h 4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24" name="Freeform 426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>
                  <a:gd name="T0" fmla="*/ 171 w 573"/>
                  <a:gd name="T1" fmla="*/ 0 h 489"/>
                  <a:gd name="T2" fmla="*/ 142 w 573"/>
                  <a:gd name="T3" fmla="*/ 28 h 489"/>
                  <a:gd name="T4" fmla="*/ 57 w 573"/>
                  <a:gd name="T5" fmla="*/ 28 h 489"/>
                  <a:gd name="T6" fmla="*/ 57 w 573"/>
                  <a:gd name="T7" fmla="*/ 380 h 489"/>
                  <a:gd name="T8" fmla="*/ 0 w 573"/>
                  <a:gd name="T9" fmla="*/ 380 h 489"/>
                  <a:gd name="T10" fmla="*/ 0 w 573"/>
                  <a:gd name="T11" fmla="*/ 407 h 489"/>
                  <a:gd name="T12" fmla="*/ 57 w 573"/>
                  <a:gd name="T13" fmla="*/ 461 h 489"/>
                  <a:gd name="T14" fmla="*/ 57 w 573"/>
                  <a:gd name="T15" fmla="*/ 489 h 489"/>
                  <a:gd name="T16" fmla="*/ 430 w 573"/>
                  <a:gd name="T17" fmla="*/ 489 h 489"/>
                  <a:gd name="T18" fmla="*/ 458 w 573"/>
                  <a:gd name="T19" fmla="*/ 352 h 489"/>
                  <a:gd name="T20" fmla="*/ 548 w 573"/>
                  <a:gd name="T21" fmla="*/ 273 h 489"/>
                  <a:gd name="T22" fmla="*/ 573 w 573"/>
                  <a:gd name="T23" fmla="*/ 135 h 489"/>
                  <a:gd name="T24" fmla="*/ 430 w 573"/>
                  <a:gd name="T25" fmla="*/ 54 h 489"/>
                  <a:gd name="T26" fmla="*/ 315 w 573"/>
                  <a:gd name="T27" fmla="*/ 28 h 489"/>
                  <a:gd name="T28" fmla="*/ 315 w 573"/>
                  <a:gd name="T29" fmla="*/ 108 h 489"/>
                  <a:gd name="T30" fmla="*/ 257 w 573"/>
                  <a:gd name="T31" fmla="*/ 54 h 489"/>
                  <a:gd name="T32" fmla="*/ 257 w 573"/>
                  <a:gd name="T33" fmla="*/ 0 h 489"/>
                  <a:gd name="T34" fmla="*/ 171 w 573"/>
                  <a:gd name="T35" fmla="*/ 0 h 4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3"/>
                  <a:gd name="T55" fmla="*/ 0 h 489"/>
                  <a:gd name="T56" fmla="*/ 573 w 573"/>
                  <a:gd name="T57" fmla="*/ 489 h 4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4" name="Group 427"/>
            <p:cNvGrpSpPr>
              <a:grpSpLocks/>
            </p:cNvGrpSpPr>
            <p:nvPr/>
          </p:nvGrpSpPr>
          <p:grpSpPr bwMode="auto">
            <a:xfrm>
              <a:off x="1754" y="3022"/>
              <a:ext cx="520" cy="349"/>
              <a:chOff x="495" y="2367"/>
              <a:chExt cx="718" cy="515"/>
            </a:xfrm>
          </p:grpSpPr>
          <p:sp>
            <p:nvSpPr>
              <p:cNvPr id="521" name="Freeform 428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>
                  <a:gd name="T0" fmla="*/ 115 w 718"/>
                  <a:gd name="T1" fmla="*/ 27 h 515"/>
                  <a:gd name="T2" fmla="*/ 173 w 718"/>
                  <a:gd name="T3" fmla="*/ 82 h 515"/>
                  <a:gd name="T4" fmla="*/ 0 w 718"/>
                  <a:gd name="T5" fmla="*/ 325 h 515"/>
                  <a:gd name="T6" fmla="*/ 0 w 718"/>
                  <a:gd name="T7" fmla="*/ 515 h 515"/>
                  <a:gd name="T8" fmla="*/ 230 w 718"/>
                  <a:gd name="T9" fmla="*/ 515 h 515"/>
                  <a:gd name="T10" fmla="*/ 230 w 718"/>
                  <a:gd name="T11" fmla="*/ 407 h 515"/>
                  <a:gd name="T12" fmla="*/ 316 w 718"/>
                  <a:gd name="T13" fmla="*/ 407 h 515"/>
                  <a:gd name="T14" fmla="*/ 316 w 718"/>
                  <a:gd name="T15" fmla="*/ 515 h 515"/>
                  <a:gd name="T16" fmla="*/ 574 w 718"/>
                  <a:gd name="T17" fmla="*/ 515 h 515"/>
                  <a:gd name="T18" fmla="*/ 574 w 718"/>
                  <a:gd name="T19" fmla="*/ 325 h 515"/>
                  <a:gd name="T20" fmla="*/ 718 w 718"/>
                  <a:gd name="T21" fmla="*/ 325 h 515"/>
                  <a:gd name="T22" fmla="*/ 718 w 718"/>
                  <a:gd name="T23" fmla="*/ 0 h 515"/>
                  <a:gd name="T24" fmla="*/ 230 w 718"/>
                  <a:gd name="T25" fmla="*/ 0 h 515"/>
                  <a:gd name="T26" fmla="*/ 115 w 718"/>
                  <a:gd name="T27" fmla="*/ 27 h 5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8"/>
                  <a:gd name="T43" fmla="*/ 0 h 515"/>
                  <a:gd name="T44" fmla="*/ 718 w 718"/>
                  <a:gd name="T45" fmla="*/ 515 h 5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solidFill>
                <a:srgbClr val="A7A7A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22" name="Freeform 429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>
                  <a:gd name="T0" fmla="*/ 115 w 718"/>
                  <a:gd name="T1" fmla="*/ 27 h 515"/>
                  <a:gd name="T2" fmla="*/ 173 w 718"/>
                  <a:gd name="T3" fmla="*/ 82 h 515"/>
                  <a:gd name="T4" fmla="*/ 0 w 718"/>
                  <a:gd name="T5" fmla="*/ 325 h 515"/>
                  <a:gd name="T6" fmla="*/ 0 w 718"/>
                  <a:gd name="T7" fmla="*/ 515 h 515"/>
                  <a:gd name="T8" fmla="*/ 230 w 718"/>
                  <a:gd name="T9" fmla="*/ 515 h 515"/>
                  <a:gd name="T10" fmla="*/ 230 w 718"/>
                  <a:gd name="T11" fmla="*/ 407 h 515"/>
                  <a:gd name="T12" fmla="*/ 316 w 718"/>
                  <a:gd name="T13" fmla="*/ 407 h 515"/>
                  <a:gd name="T14" fmla="*/ 316 w 718"/>
                  <a:gd name="T15" fmla="*/ 515 h 515"/>
                  <a:gd name="T16" fmla="*/ 574 w 718"/>
                  <a:gd name="T17" fmla="*/ 515 h 515"/>
                  <a:gd name="T18" fmla="*/ 574 w 718"/>
                  <a:gd name="T19" fmla="*/ 325 h 515"/>
                  <a:gd name="T20" fmla="*/ 718 w 718"/>
                  <a:gd name="T21" fmla="*/ 325 h 515"/>
                  <a:gd name="T22" fmla="*/ 718 w 718"/>
                  <a:gd name="T23" fmla="*/ 0 h 515"/>
                  <a:gd name="T24" fmla="*/ 230 w 718"/>
                  <a:gd name="T25" fmla="*/ 0 h 515"/>
                  <a:gd name="T26" fmla="*/ 115 w 718"/>
                  <a:gd name="T27" fmla="*/ 27 h 5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8"/>
                  <a:gd name="T43" fmla="*/ 0 h 515"/>
                  <a:gd name="T44" fmla="*/ 718 w 718"/>
                  <a:gd name="T45" fmla="*/ 515 h 5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solidFill>
                <a:srgbClr val="006600"/>
              </a:solidFill>
              <a:ln w="3175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5" name="Group 430"/>
            <p:cNvGrpSpPr>
              <a:grpSpLocks/>
            </p:cNvGrpSpPr>
            <p:nvPr/>
          </p:nvGrpSpPr>
          <p:grpSpPr bwMode="auto">
            <a:xfrm>
              <a:off x="2169" y="3022"/>
              <a:ext cx="353" cy="331"/>
              <a:chOff x="1068" y="2367"/>
              <a:chExt cx="488" cy="488"/>
            </a:xfrm>
          </p:grpSpPr>
          <p:sp>
            <p:nvSpPr>
              <p:cNvPr id="519" name="Freeform 431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>
                  <a:gd name="T0" fmla="*/ 144 w 488"/>
                  <a:gd name="T1" fmla="*/ 0 h 488"/>
                  <a:gd name="T2" fmla="*/ 144 w 488"/>
                  <a:gd name="T3" fmla="*/ 325 h 488"/>
                  <a:gd name="T4" fmla="*/ 0 w 488"/>
                  <a:gd name="T5" fmla="*/ 325 h 488"/>
                  <a:gd name="T6" fmla="*/ 0 w 488"/>
                  <a:gd name="T7" fmla="*/ 488 h 488"/>
                  <a:gd name="T8" fmla="*/ 344 w 488"/>
                  <a:gd name="T9" fmla="*/ 488 h 488"/>
                  <a:gd name="T10" fmla="*/ 344 w 488"/>
                  <a:gd name="T11" fmla="*/ 434 h 488"/>
                  <a:gd name="T12" fmla="*/ 459 w 488"/>
                  <a:gd name="T13" fmla="*/ 434 h 488"/>
                  <a:gd name="T14" fmla="*/ 488 w 488"/>
                  <a:gd name="T15" fmla="*/ 352 h 488"/>
                  <a:gd name="T16" fmla="*/ 488 w 488"/>
                  <a:gd name="T17" fmla="*/ 0 h 488"/>
                  <a:gd name="T18" fmla="*/ 144 w 488"/>
                  <a:gd name="T19" fmla="*/ 0 h 4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8"/>
                  <a:gd name="T31" fmla="*/ 0 h 488"/>
                  <a:gd name="T32" fmla="*/ 488 w 488"/>
                  <a:gd name="T33" fmla="*/ 488 h 4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20" name="Freeform 432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>
                  <a:gd name="T0" fmla="*/ 144 w 488"/>
                  <a:gd name="T1" fmla="*/ 0 h 488"/>
                  <a:gd name="T2" fmla="*/ 144 w 488"/>
                  <a:gd name="T3" fmla="*/ 325 h 488"/>
                  <a:gd name="T4" fmla="*/ 0 w 488"/>
                  <a:gd name="T5" fmla="*/ 325 h 488"/>
                  <a:gd name="T6" fmla="*/ 0 w 488"/>
                  <a:gd name="T7" fmla="*/ 488 h 488"/>
                  <a:gd name="T8" fmla="*/ 344 w 488"/>
                  <a:gd name="T9" fmla="*/ 488 h 488"/>
                  <a:gd name="T10" fmla="*/ 344 w 488"/>
                  <a:gd name="T11" fmla="*/ 434 h 488"/>
                  <a:gd name="T12" fmla="*/ 459 w 488"/>
                  <a:gd name="T13" fmla="*/ 434 h 488"/>
                  <a:gd name="T14" fmla="*/ 488 w 488"/>
                  <a:gd name="T15" fmla="*/ 352 h 488"/>
                  <a:gd name="T16" fmla="*/ 488 w 488"/>
                  <a:gd name="T17" fmla="*/ 0 h 488"/>
                  <a:gd name="T18" fmla="*/ 144 w 488"/>
                  <a:gd name="T19" fmla="*/ 0 h 4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8"/>
                  <a:gd name="T31" fmla="*/ 0 h 488"/>
                  <a:gd name="T32" fmla="*/ 488 w 488"/>
                  <a:gd name="T33" fmla="*/ 488 h 4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solidFill>
                <a:srgbClr val="006600"/>
              </a:solidFill>
              <a:ln w="3175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6" name="Group 433"/>
            <p:cNvGrpSpPr>
              <a:grpSpLocks/>
            </p:cNvGrpSpPr>
            <p:nvPr/>
          </p:nvGrpSpPr>
          <p:grpSpPr bwMode="auto">
            <a:xfrm>
              <a:off x="2503" y="2966"/>
              <a:ext cx="311" cy="350"/>
              <a:chOff x="1529" y="2285"/>
              <a:chExt cx="430" cy="516"/>
            </a:xfrm>
          </p:grpSpPr>
          <p:sp>
            <p:nvSpPr>
              <p:cNvPr id="517" name="Freeform 434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>
                  <a:gd name="T0" fmla="*/ 28 w 430"/>
                  <a:gd name="T1" fmla="*/ 82 h 516"/>
                  <a:gd name="T2" fmla="*/ 28 w 430"/>
                  <a:gd name="T3" fmla="*/ 434 h 516"/>
                  <a:gd name="T4" fmla="*/ 0 w 430"/>
                  <a:gd name="T5" fmla="*/ 516 h 516"/>
                  <a:gd name="T6" fmla="*/ 143 w 430"/>
                  <a:gd name="T7" fmla="*/ 516 h 516"/>
                  <a:gd name="T8" fmla="*/ 172 w 430"/>
                  <a:gd name="T9" fmla="*/ 461 h 516"/>
                  <a:gd name="T10" fmla="*/ 345 w 430"/>
                  <a:gd name="T11" fmla="*/ 461 h 516"/>
                  <a:gd name="T12" fmla="*/ 345 w 430"/>
                  <a:gd name="T13" fmla="*/ 407 h 516"/>
                  <a:gd name="T14" fmla="*/ 402 w 430"/>
                  <a:gd name="T15" fmla="*/ 407 h 516"/>
                  <a:gd name="T16" fmla="*/ 402 w 430"/>
                  <a:gd name="T17" fmla="*/ 354 h 516"/>
                  <a:gd name="T18" fmla="*/ 430 w 430"/>
                  <a:gd name="T19" fmla="*/ 299 h 516"/>
                  <a:gd name="T20" fmla="*/ 430 w 430"/>
                  <a:gd name="T21" fmla="*/ 218 h 516"/>
                  <a:gd name="T22" fmla="*/ 402 w 430"/>
                  <a:gd name="T23" fmla="*/ 164 h 516"/>
                  <a:gd name="T24" fmla="*/ 402 w 430"/>
                  <a:gd name="T25" fmla="*/ 136 h 516"/>
                  <a:gd name="T26" fmla="*/ 345 w 430"/>
                  <a:gd name="T27" fmla="*/ 136 h 516"/>
                  <a:gd name="T28" fmla="*/ 345 w 430"/>
                  <a:gd name="T29" fmla="*/ 109 h 516"/>
                  <a:gd name="T30" fmla="*/ 287 w 430"/>
                  <a:gd name="T31" fmla="*/ 55 h 516"/>
                  <a:gd name="T32" fmla="*/ 287 w 430"/>
                  <a:gd name="T33" fmla="*/ 28 h 516"/>
                  <a:gd name="T34" fmla="*/ 201 w 430"/>
                  <a:gd name="T35" fmla="*/ 0 h 516"/>
                  <a:gd name="T36" fmla="*/ 86 w 430"/>
                  <a:gd name="T37" fmla="*/ 82 h 516"/>
                  <a:gd name="T38" fmla="*/ 28 w 430"/>
                  <a:gd name="T39" fmla="*/ 82 h 5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0"/>
                  <a:gd name="T61" fmla="*/ 0 h 516"/>
                  <a:gd name="T62" fmla="*/ 430 w 430"/>
                  <a:gd name="T63" fmla="*/ 516 h 5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18" name="Freeform 435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>
                  <a:gd name="T0" fmla="*/ 28 w 430"/>
                  <a:gd name="T1" fmla="*/ 82 h 516"/>
                  <a:gd name="T2" fmla="*/ 28 w 430"/>
                  <a:gd name="T3" fmla="*/ 434 h 516"/>
                  <a:gd name="T4" fmla="*/ 0 w 430"/>
                  <a:gd name="T5" fmla="*/ 516 h 516"/>
                  <a:gd name="T6" fmla="*/ 143 w 430"/>
                  <a:gd name="T7" fmla="*/ 516 h 516"/>
                  <a:gd name="T8" fmla="*/ 172 w 430"/>
                  <a:gd name="T9" fmla="*/ 461 h 516"/>
                  <a:gd name="T10" fmla="*/ 345 w 430"/>
                  <a:gd name="T11" fmla="*/ 461 h 516"/>
                  <a:gd name="T12" fmla="*/ 345 w 430"/>
                  <a:gd name="T13" fmla="*/ 407 h 516"/>
                  <a:gd name="T14" fmla="*/ 402 w 430"/>
                  <a:gd name="T15" fmla="*/ 407 h 516"/>
                  <a:gd name="T16" fmla="*/ 402 w 430"/>
                  <a:gd name="T17" fmla="*/ 354 h 516"/>
                  <a:gd name="T18" fmla="*/ 430 w 430"/>
                  <a:gd name="T19" fmla="*/ 299 h 516"/>
                  <a:gd name="T20" fmla="*/ 430 w 430"/>
                  <a:gd name="T21" fmla="*/ 218 h 516"/>
                  <a:gd name="T22" fmla="*/ 402 w 430"/>
                  <a:gd name="T23" fmla="*/ 164 h 516"/>
                  <a:gd name="T24" fmla="*/ 402 w 430"/>
                  <a:gd name="T25" fmla="*/ 136 h 516"/>
                  <a:gd name="T26" fmla="*/ 345 w 430"/>
                  <a:gd name="T27" fmla="*/ 136 h 516"/>
                  <a:gd name="T28" fmla="*/ 345 w 430"/>
                  <a:gd name="T29" fmla="*/ 109 h 516"/>
                  <a:gd name="T30" fmla="*/ 287 w 430"/>
                  <a:gd name="T31" fmla="*/ 55 h 516"/>
                  <a:gd name="T32" fmla="*/ 287 w 430"/>
                  <a:gd name="T33" fmla="*/ 28 h 516"/>
                  <a:gd name="T34" fmla="*/ 201 w 430"/>
                  <a:gd name="T35" fmla="*/ 0 h 516"/>
                  <a:gd name="T36" fmla="*/ 86 w 430"/>
                  <a:gd name="T37" fmla="*/ 82 h 516"/>
                  <a:gd name="T38" fmla="*/ 28 w 430"/>
                  <a:gd name="T39" fmla="*/ 82 h 5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0"/>
                  <a:gd name="T61" fmla="*/ 0 h 516"/>
                  <a:gd name="T62" fmla="*/ 430 w 430"/>
                  <a:gd name="T63" fmla="*/ 516 h 5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7" name="Group 436"/>
            <p:cNvGrpSpPr>
              <a:grpSpLocks/>
            </p:cNvGrpSpPr>
            <p:nvPr/>
          </p:nvGrpSpPr>
          <p:grpSpPr bwMode="auto">
            <a:xfrm>
              <a:off x="2607" y="3058"/>
              <a:ext cx="559" cy="388"/>
              <a:chOff x="1673" y="2421"/>
              <a:chExt cx="772" cy="571"/>
            </a:xfrm>
          </p:grpSpPr>
          <p:sp>
            <p:nvSpPr>
              <p:cNvPr id="515" name="Freeform 437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>
                  <a:gd name="T0" fmla="*/ 258 w 772"/>
                  <a:gd name="T1" fmla="*/ 0 h 571"/>
                  <a:gd name="T2" fmla="*/ 258 w 772"/>
                  <a:gd name="T3" fmla="*/ 27 h 571"/>
                  <a:gd name="T4" fmla="*/ 285 w 772"/>
                  <a:gd name="T5" fmla="*/ 81 h 571"/>
                  <a:gd name="T6" fmla="*/ 285 w 772"/>
                  <a:gd name="T7" fmla="*/ 163 h 571"/>
                  <a:gd name="T8" fmla="*/ 258 w 772"/>
                  <a:gd name="T9" fmla="*/ 217 h 571"/>
                  <a:gd name="T10" fmla="*/ 258 w 772"/>
                  <a:gd name="T11" fmla="*/ 270 h 571"/>
                  <a:gd name="T12" fmla="*/ 200 w 772"/>
                  <a:gd name="T13" fmla="*/ 270 h 571"/>
                  <a:gd name="T14" fmla="*/ 200 w 772"/>
                  <a:gd name="T15" fmla="*/ 325 h 571"/>
                  <a:gd name="T16" fmla="*/ 28 w 772"/>
                  <a:gd name="T17" fmla="*/ 325 h 571"/>
                  <a:gd name="T18" fmla="*/ 0 w 772"/>
                  <a:gd name="T19" fmla="*/ 379 h 571"/>
                  <a:gd name="T20" fmla="*/ 229 w 772"/>
                  <a:gd name="T21" fmla="*/ 379 h 571"/>
                  <a:gd name="T22" fmla="*/ 229 w 772"/>
                  <a:gd name="T23" fmla="*/ 434 h 571"/>
                  <a:gd name="T24" fmla="*/ 285 w 772"/>
                  <a:gd name="T25" fmla="*/ 434 h 571"/>
                  <a:gd name="T26" fmla="*/ 285 w 772"/>
                  <a:gd name="T27" fmla="*/ 515 h 571"/>
                  <a:gd name="T28" fmla="*/ 312 w 772"/>
                  <a:gd name="T29" fmla="*/ 571 h 571"/>
                  <a:gd name="T30" fmla="*/ 400 w 772"/>
                  <a:gd name="T31" fmla="*/ 461 h 571"/>
                  <a:gd name="T32" fmla="*/ 457 w 772"/>
                  <a:gd name="T33" fmla="*/ 488 h 571"/>
                  <a:gd name="T34" fmla="*/ 486 w 772"/>
                  <a:gd name="T35" fmla="*/ 434 h 571"/>
                  <a:gd name="T36" fmla="*/ 572 w 772"/>
                  <a:gd name="T37" fmla="*/ 434 h 571"/>
                  <a:gd name="T38" fmla="*/ 629 w 772"/>
                  <a:gd name="T39" fmla="*/ 461 h 571"/>
                  <a:gd name="T40" fmla="*/ 772 w 772"/>
                  <a:gd name="T41" fmla="*/ 461 h 571"/>
                  <a:gd name="T42" fmla="*/ 687 w 772"/>
                  <a:gd name="T43" fmla="*/ 352 h 571"/>
                  <a:gd name="T44" fmla="*/ 687 w 772"/>
                  <a:gd name="T45" fmla="*/ 163 h 571"/>
                  <a:gd name="T46" fmla="*/ 658 w 772"/>
                  <a:gd name="T47" fmla="*/ 54 h 571"/>
                  <a:gd name="T48" fmla="*/ 572 w 772"/>
                  <a:gd name="T49" fmla="*/ 0 h 571"/>
                  <a:gd name="T50" fmla="*/ 258 w 772"/>
                  <a:gd name="T51" fmla="*/ 0 h 5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2"/>
                  <a:gd name="T79" fmla="*/ 0 h 571"/>
                  <a:gd name="T80" fmla="*/ 772 w 772"/>
                  <a:gd name="T81" fmla="*/ 571 h 5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16" name="Freeform 438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>
                  <a:gd name="T0" fmla="*/ 258 w 772"/>
                  <a:gd name="T1" fmla="*/ 0 h 571"/>
                  <a:gd name="T2" fmla="*/ 258 w 772"/>
                  <a:gd name="T3" fmla="*/ 27 h 571"/>
                  <a:gd name="T4" fmla="*/ 285 w 772"/>
                  <a:gd name="T5" fmla="*/ 81 h 571"/>
                  <a:gd name="T6" fmla="*/ 285 w 772"/>
                  <a:gd name="T7" fmla="*/ 163 h 571"/>
                  <a:gd name="T8" fmla="*/ 258 w 772"/>
                  <a:gd name="T9" fmla="*/ 217 h 571"/>
                  <a:gd name="T10" fmla="*/ 258 w 772"/>
                  <a:gd name="T11" fmla="*/ 270 h 571"/>
                  <a:gd name="T12" fmla="*/ 200 w 772"/>
                  <a:gd name="T13" fmla="*/ 270 h 571"/>
                  <a:gd name="T14" fmla="*/ 200 w 772"/>
                  <a:gd name="T15" fmla="*/ 325 h 571"/>
                  <a:gd name="T16" fmla="*/ 28 w 772"/>
                  <a:gd name="T17" fmla="*/ 325 h 571"/>
                  <a:gd name="T18" fmla="*/ 0 w 772"/>
                  <a:gd name="T19" fmla="*/ 379 h 571"/>
                  <a:gd name="T20" fmla="*/ 229 w 772"/>
                  <a:gd name="T21" fmla="*/ 379 h 571"/>
                  <a:gd name="T22" fmla="*/ 229 w 772"/>
                  <a:gd name="T23" fmla="*/ 434 h 571"/>
                  <a:gd name="T24" fmla="*/ 285 w 772"/>
                  <a:gd name="T25" fmla="*/ 434 h 571"/>
                  <a:gd name="T26" fmla="*/ 285 w 772"/>
                  <a:gd name="T27" fmla="*/ 515 h 571"/>
                  <a:gd name="T28" fmla="*/ 312 w 772"/>
                  <a:gd name="T29" fmla="*/ 571 h 571"/>
                  <a:gd name="T30" fmla="*/ 400 w 772"/>
                  <a:gd name="T31" fmla="*/ 461 h 571"/>
                  <a:gd name="T32" fmla="*/ 457 w 772"/>
                  <a:gd name="T33" fmla="*/ 488 h 571"/>
                  <a:gd name="T34" fmla="*/ 486 w 772"/>
                  <a:gd name="T35" fmla="*/ 434 h 571"/>
                  <a:gd name="T36" fmla="*/ 572 w 772"/>
                  <a:gd name="T37" fmla="*/ 434 h 571"/>
                  <a:gd name="T38" fmla="*/ 629 w 772"/>
                  <a:gd name="T39" fmla="*/ 461 h 571"/>
                  <a:gd name="T40" fmla="*/ 772 w 772"/>
                  <a:gd name="T41" fmla="*/ 461 h 571"/>
                  <a:gd name="T42" fmla="*/ 687 w 772"/>
                  <a:gd name="T43" fmla="*/ 352 h 571"/>
                  <a:gd name="T44" fmla="*/ 687 w 772"/>
                  <a:gd name="T45" fmla="*/ 163 h 571"/>
                  <a:gd name="T46" fmla="*/ 658 w 772"/>
                  <a:gd name="T47" fmla="*/ 54 h 571"/>
                  <a:gd name="T48" fmla="*/ 572 w 772"/>
                  <a:gd name="T49" fmla="*/ 0 h 571"/>
                  <a:gd name="T50" fmla="*/ 258 w 772"/>
                  <a:gd name="T51" fmla="*/ 0 h 5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2"/>
                  <a:gd name="T79" fmla="*/ 0 h 571"/>
                  <a:gd name="T80" fmla="*/ 772 w 772"/>
                  <a:gd name="T81" fmla="*/ 571 h 5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8" name="Group 439"/>
            <p:cNvGrpSpPr>
              <a:grpSpLocks/>
            </p:cNvGrpSpPr>
            <p:nvPr/>
          </p:nvGrpSpPr>
          <p:grpSpPr bwMode="auto">
            <a:xfrm>
              <a:off x="3022" y="2929"/>
              <a:ext cx="378" cy="368"/>
              <a:chOff x="2246" y="2230"/>
              <a:chExt cx="523" cy="543"/>
            </a:xfrm>
          </p:grpSpPr>
          <p:sp>
            <p:nvSpPr>
              <p:cNvPr id="513" name="Freeform 440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>
                  <a:gd name="T0" fmla="*/ 88 w 523"/>
                  <a:gd name="T1" fmla="*/ 2 h 543"/>
                  <a:gd name="T2" fmla="*/ 29 w 523"/>
                  <a:gd name="T3" fmla="*/ 53 h 543"/>
                  <a:gd name="T4" fmla="*/ 0 w 523"/>
                  <a:gd name="T5" fmla="*/ 188 h 543"/>
                  <a:gd name="T6" fmla="*/ 86 w 523"/>
                  <a:gd name="T7" fmla="*/ 248 h 543"/>
                  <a:gd name="T8" fmla="*/ 112 w 523"/>
                  <a:gd name="T9" fmla="*/ 360 h 543"/>
                  <a:gd name="T10" fmla="*/ 114 w 523"/>
                  <a:gd name="T11" fmla="*/ 542 h 543"/>
                  <a:gd name="T12" fmla="*/ 379 w 523"/>
                  <a:gd name="T13" fmla="*/ 543 h 543"/>
                  <a:gd name="T14" fmla="*/ 437 w 523"/>
                  <a:gd name="T15" fmla="*/ 515 h 543"/>
                  <a:gd name="T16" fmla="*/ 523 w 523"/>
                  <a:gd name="T17" fmla="*/ 381 h 543"/>
                  <a:gd name="T18" fmla="*/ 466 w 523"/>
                  <a:gd name="T19" fmla="*/ 272 h 543"/>
                  <a:gd name="T20" fmla="*/ 264 w 523"/>
                  <a:gd name="T21" fmla="*/ 272 h 543"/>
                  <a:gd name="T22" fmla="*/ 322 w 523"/>
                  <a:gd name="T23" fmla="*/ 190 h 543"/>
                  <a:gd name="T24" fmla="*/ 322 w 523"/>
                  <a:gd name="T25" fmla="*/ 109 h 543"/>
                  <a:gd name="T26" fmla="*/ 236 w 523"/>
                  <a:gd name="T27" fmla="*/ 109 h 543"/>
                  <a:gd name="T28" fmla="*/ 293 w 523"/>
                  <a:gd name="T29" fmla="*/ 136 h 543"/>
                  <a:gd name="T30" fmla="*/ 293 w 523"/>
                  <a:gd name="T31" fmla="*/ 190 h 543"/>
                  <a:gd name="T32" fmla="*/ 207 w 523"/>
                  <a:gd name="T33" fmla="*/ 163 h 543"/>
                  <a:gd name="T34" fmla="*/ 149 w 523"/>
                  <a:gd name="T35" fmla="*/ 27 h 543"/>
                  <a:gd name="T36" fmla="*/ 92 w 523"/>
                  <a:gd name="T37" fmla="*/ 0 h 543"/>
                  <a:gd name="T38" fmla="*/ 88 w 523"/>
                  <a:gd name="T39" fmla="*/ 2 h 5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23"/>
                  <a:gd name="T61" fmla="*/ 0 h 543"/>
                  <a:gd name="T62" fmla="*/ 523 w 523"/>
                  <a:gd name="T63" fmla="*/ 543 h 5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14" name="Freeform 441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>
                  <a:gd name="T0" fmla="*/ 88 w 523"/>
                  <a:gd name="T1" fmla="*/ 2 h 543"/>
                  <a:gd name="T2" fmla="*/ 29 w 523"/>
                  <a:gd name="T3" fmla="*/ 53 h 543"/>
                  <a:gd name="T4" fmla="*/ 0 w 523"/>
                  <a:gd name="T5" fmla="*/ 188 h 543"/>
                  <a:gd name="T6" fmla="*/ 86 w 523"/>
                  <a:gd name="T7" fmla="*/ 248 h 543"/>
                  <a:gd name="T8" fmla="*/ 112 w 523"/>
                  <a:gd name="T9" fmla="*/ 360 h 543"/>
                  <a:gd name="T10" fmla="*/ 114 w 523"/>
                  <a:gd name="T11" fmla="*/ 542 h 543"/>
                  <a:gd name="T12" fmla="*/ 379 w 523"/>
                  <a:gd name="T13" fmla="*/ 543 h 543"/>
                  <a:gd name="T14" fmla="*/ 437 w 523"/>
                  <a:gd name="T15" fmla="*/ 515 h 543"/>
                  <a:gd name="T16" fmla="*/ 523 w 523"/>
                  <a:gd name="T17" fmla="*/ 381 h 543"/>
                  <a:gd name="T18" fmla="*/ 466 w 523"/>
                  <a:gd name="T19" fmla="*/ 272 h 543"/>
                  <a:gd name="T20" fmla="*/ 264 w 523"/>
                  <a:gd name="T21" fmla="*/ 272 h 543"/>
                  <a:gd name="T22" fmla="*/ 322 w 523"/>
                  <a:gd name="T23" fmla="*/ 190 h 543"/>
                  <a:gd name="T24" fmla="*/ 322 w 523"/>
                  <a:gd name="T25" fmla="*/ 109 h 543"/>
                  <a:gd name="T26" fmla="*/ 236 w 523"/>
                  <a:gd name="T27" fmla="*/ 109 h 543"/>
                  <a:gd name="T28" fmla="*/ 293 w 523"/>
                  <a:gd name="T29" fmla="*/ 136 h 543"/>
                  <a:gd name="T30" fmla="*/ 293 w 523"/>
                  <a:gd name="T31" fmla="*/ 190 h 543"/>
                  <a:gd name="T32" fmla="*/ 207 w 523"/>
                  <a:gd name="T33" fmla="*/ 163 h 543"/>
                  <a:gd name="T34" fmla="*/ 149 w 523"/>
                  <a:gd name="T35" fmla="*/ 27 h 543"/>
                  <a:gd name="T36" fmla="*/ 92 w 523"/>
                  <a:gd name="T37" fmla="*/ 0 h 5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3"/>
                  <a:gd name="T58" fmla="*/ 0 h 543"/>
                  <a:gd name="T59" fmla="*/ 523 w 523"/>
                  <a:gd name="T60" fmla="*/ 543 h 54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79" name="Group 442"/>
            <p:cNvGrpSpPr>
              <a:grpSpLocks/>
            </p:cNvGrpSpPr>
            <p:nvPr/>
          </p:nvGrpSpPr>
          <p:grpSpPr bwMode="auto">
            <a:xfrm>
              <a:off x="3395" y="2930"/>
              <a:ext cx="331" cy="258"/>
              <a:chOff x="2762" y="2231"/>
              <a:chExt cx="458" cy="381"/>
            </a:xfrm>
          </p:grpSpPr>
          <p:sp>
            <p:nvSpPr>
              <p:cNvPr id="511" name="Freeform 443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>
                  <a:gd name="T0" fmla="*/ 114 w 458"/>
                  <a:gd name="T1" fmla="*/ 0 h 381"/>
                  <a:gd name="T2" fmla="*/ 56 w 458"/>
                  <a:gd name="T3" fmla="*/ 218 h 381"/>
                  <a:gd name="T4" fmla="*/ 0 w 458"/>
                  <a:gd name="T5" fmla="*/ 327 h 381"/>
                  <a:gd name="T6" fmla="*/ 0 w 458"/>
                  <a:gd name="T7" fmla="*/ 381 h 381"/>
                  <a:gd name="T8" fmla="*/ 56 w 458"/>
                  <a:gd name="T9" fmla="*/ 327 h 381"/>
                  <a:gd name="T10" fmla="*/ 458 w 458"/>
                  <a:gd name="T11" fmla="*/ 327 h 381"/>
                  <a:gd name="T12" fmla="*/ 430 w 458"/>
                  <a:gd name="T13" fmla="*/ 136 h 381"/>
                  <a:gd name="T14" fmla="*/ 458 w 458"/>
                  <a:gd name="T15" fmla="*/ 0 h 381"/>
                  <a:gd name="T16" fmla="*/ 114 w 458"/>
                  <a:gd name="T17" fmla="*/ 0 h 3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8"/>
                  <a:gd name="T28" fmla="*/ 0 h 381"/>
                  <a:gd name="T29" fmla="*/ 458 w 458"/>
                  <a:gd name="T30" fmla="*/ 381 h 3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12" name="Freeform 444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>
                  <a:gd name="T0" fmla="*/ 114 w 458"/>
                  <a:gd name="T1" fmla="*/ 0 h 381"/>
                  <a:gd name="T2" fmla="*/ 56 w 458"/>
                  <a:gd name="T3" fmla="*/ 218 h 381"/>
                  <a:gd name="T4" fmla="*/ 0 w 458"/>
                  <a:gd name="T5" fmla="*/ 327 h 381"/>
                  <a:gd name="T6" fmla="*/ 0 w 458"/>
                  <a:gd name="T7" fmla="*/ 381 h 381"/>
                  <a:gd name="T8" fmla="*/ 56 w 458"/>
                  <a:gd name="T9" fmla="*/ 327 h 381"/>
                  <a:gd name="T10" fmla="*/ 458 w 458"/>
                  <a:gd name="T11" fmla="*/ 327 h 381"/>
                  <a:gd name="T12" fmla="*/ 430 w 458"/>
                  <a:gd name="T13" fmla="*/ 136 h 381"/>
                  <a:gd name="T14" fmla="*/ 458 w 458"/>
                  <a:gd name="T15" fmla="*/ 0 h 381"/>
                  <a:gd name="T16" fmla="*/ 114 w 458"/>
                  <a:gd name="T17" fmla="*/ 0 h 3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8"/>
                  <a:gd name="T28" fmla="*/ 0 h 381"/>
                  <a:gd name="T29" fmla="*/ 458 w 458"/>
                  <a:gd name="T30" fmla="*/ 381 h 3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0" name="Group 445"/>
            <p:cNvGrpSpPr>
              <a:grpSpLocks/>
            </p:cNvGrpSpPr>
            <p:nvPr/>
          </p:nvGrpSpPr>
          <p:grpSpPr bwMode="auto">
            <a:xfrm>
              <a:off x="3685" y="2930"/>
              <a:ext cx="228" cy="258"/>
              <a:chOff x="3163" y="2231"/>
              <a:chExt cx="315" cy="381"/>
            </a:xfrm>
          </p:grpSpPr>
          <p:sp>
            <p:nvSpPr>
              <p:cNvPr id="509" name="Freeform 446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>
                  <a:gd name="T0" fmla="*/ 57 w 315"/>
                  <a:gd name="T1" fmla="*/ 0 h 381"/>
                  <a:gd name="T2" fmla="*/ 29 w 315"/>
                  <a:gd name="T3" fmla="*/ 136 h 381"/>
                  <a:gd name="T4" fmla="*/ 57 w 315"/>
                  <a:gd name="T5" fmla="*/ 327 h 381"/>
                  <a:gd name="T6" fmla="*/ 0 w 315"/>
                  <a:gd name="T7" fmla="*/ 381 h 381"/>
                  <a:gd name="T8" fmla="*/ 315 w 315"/>
                  <a:gd name="T9" fmla="*/ 381 h 381"/>
                  <a:gd name="T10" fmla="*/ 315 w 315"/>
                  <a:gd name="T11" fmla="*/ 0 h 381"/>
                  <a:gd name="T12" fmla="*/ 57 w 315"/>
                  <a:gd name="T13" fmla="*/ 0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381"/>
                  <a:gd name="T23" fmla="*/ 315 w 315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10" name="Freeform 447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>
                  <a:gd name="T0" fmla="*/ 57 w 315"/>
                  <a:gd name="T1" fmla="*/ 0 h 381"/>
                  <a:gd name="T2" fmla="*/ 29 w 315"/>
                  <a:gd name="T3" fmla="*/ 136 h 381"/>
                  <a:gd name="T4" fmla="*/ 57 w 315"/>
                  <a:gd name="T5" fmla="*/ 327 h 381"/>
                  <a:gd name="T6" fmla="*/ 0 w 315"/>
                  <a:gd name="T7" fmla="*/ 381 h 381"/>
                  <a:gd name="T8" fmla="*/ 315 w 315"/>
                  <a:gd name="T9" fmla="*/ 381 h 381"/>
                  <a:gd name="T10" fmla="*/ 315 w 315"/>
                  <a:gd name="T11" fmla="*/ 0 h 381"/>
                  <a:gd name="T12" fmla="*/ 57 w 315"/>
                  <a:gd name="T13" fmla="*/ 0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381"/>
                  <a:gd name="T23" fmla="*/ 315 w 315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1" name="Group 448"/>
            <p:cNvGrpSpPr>
              <a:grpSpLocks/>
            </p:cNvGrpSpPr>
            <p:nvPr/>
          </p:nvGrpSpPr>
          <p:grpSpPr bwMode="auto">
            <a:xfrm>
              <a:off x="3913" y="2930"/>
              <a:ext cx="228" cy="496"/>
              <a:chOff x="3478" y="2231"/>
              <a:chExt cx="315" cy="732"/>
            </a:xfrm>
          </p:grpSpPr>
          <p:sp>
            <p:nvSpPr>
              <p:cNvPr id="507" name="Freeform 449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>
                  <a:gd name="T0" fmla="*/ 0 w 315"/>
                  <a:gd name="T1" fmla="*/ 0 h 732"/>
                  <a:gd name="T2" fmla="*/ 0 w 315"/>
                  <a:gd name="T3" fmla="*/ 515 h 732"/>
                  <a:gd name="T4" fmla="*/ 86 w 315"/>
                  <a:gd name="T5" fmla="*/ 678 h 732"/>
                  <a:gd name="T6" fmla="*/ 258 w 315"/>
                  <a:gd name="T7" fmla="*/ 732 h 732"/>
                  <a:gd name="T8" fmla="*/ 315 w 315"/>
                  <a:gd name="T9" fmla="*/ 651 h 732"/>
                  <a:gd name="T10" fmla="*/ 287 w 315"/>
                  <a:gd name="T11" fmla="*/ 299 h 732"/>
                  <a:gd name="T12" fmla="*/ 201 w 315"/>
                  <a:gd name="T13" fmla="*/ 81 h 732"/>
                  <a:gd name="T14" fmla="*/ 201 w 315"/>
                  <a:gd name="T15" fmla="*/ 0 h 732"/>
                  <a:gd name="T16" fmla="*/ 0 w 315"/>
                  <a:gd name="T17" fmla="*/ 0 h 7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5"/>
                  <a:gd name="T28" fmla="*/ 0 h 732"/>
                  <a:gd name="T29" fmla="*/ 315 w 315"/>
                  <a:gd name="T30" fmla="*/ 732 h 7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08" name="Freeform 450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>
                  <a:gd name="T0" fmla="*/ 0 w 315"/>
                  <a:gd name="T1" fmla="*/ 0 h 732"/>
                  <a:gd name="T2" fmla="*/ 0 w 315"/>
                  <a:gd name="T3" fmla="*/ 515 h 732"/>
                  <a:gd name="T4" fmla="*/ 86 w 315"/>
                  <a:gd name="T5" fmla="*/ 678 h 732"/>
                  <a:gd name="T6" fmla="*/ 258 w 315"/>
                  <a:gd name="T7" fmla="*/ 732 h 732"/>
                  <a:gd name="T8" fmla="*/ 315 w 315"/>
                  <a:gd name="T9" fmla="*/ 651 h 732"/>
                  <a:gd name="T10" fmla="*/ 287 w 315"/>
                  <a:gd name="T11" fmla="*/ 299 h 732"/>
                  <a:gd name="T12" fmla="*/ 201 w 315"/>
                  <a:gd name="T13" fmla="*/ 81 h 732"/>
                  <a:gd name="T14" fmla="*/ 201 w 315"/>
                  <a:gd name="T15" fmla="*/ 0 h 732"/>
                  <a:gd name="T16" fmla="*/ 0 w 315"/>
                  <a:gd name="T17" fmla="*/ 0 h 7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5"/>
                  <a:gd name="T28" fmla="*/ 0 h 732"/>
                  <a:gd name="T29" fmla="*/ 315 w 315"/>
                  <a:gd name="T30" fmla="*/ 732 h 7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3175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2" name="Group 451"/>
            <p:cNvGrpSpPr>
              <a:grpSpLocks/>
            </p:cNvGrpSpPr>
            <p:nvPr/>
          </p:nvGrpSpPr>
          <p:grpSpPr bwMode="auto">
            <a:xfrm>
              <a:off x="4059" y="2930"/>
              <a:ext cx="415" cy="221"/>
              <a:chOff x="3680" y="2231"/>
              <a:chExt cx="573" cy="327"/>
            </a:xfrm>
          </p:grpSpPr>
          <p:sp>
            <p:nvSpPr>
              <p:cNvPr id="505" name="Freeform 452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>
                  <a:gd name="T0" fmla="*/ 0 w 573"/>
                  <a:gd name="T1" fmla="*/ 0 h 327"/>
                  <a:gd name="T2" fmla="*/ 0 w 573"/>
                  <a:gd name="T3" fmla="*/ 82 h 327"/>
                  <a:gd name="T4" fmla="*/ 85 w 573"/>
                  <a:gd name="T5" fmla="*/ 300 h 327"/>
                  <a:gd name="T6" fmla="*/ 343 w 573"/>
                  <a:gd name="T7" fmla="*/ 327 h 327"/>
                  <a:gd name="T8" fmla="*/ 458 w 573"/>
                  <a:gd name="T9" fmla="*/ 327 h 327"/>
                  <a:gd name="T10" fmla="*/ 573 w 573"/>
                  <a:gd name="T11" fmla="*/ 0 h 327"/>
                  <a:gd name="T12" fmla="*/ 0 w 573"/>
                  <a:gd name="T13" fmla="*/ 0 h 3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3"/>
                  <a:gd name="T22" fmla="*/ 0 h 327"/>
                  <a:gd name="T23" fmla="*/ 573 w 573"/>
                  <a:gd name="T24" fmla="*/ 327 h 3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06" name="Freeform 453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>
                  <a:gd name="T0" fmla="*/ 0 w 573"/>
                  <a:gd name="T1" fmla="*/ 0 h 327"/>
                  <a:gd name="T2" fmla="*/ 0 w 573"/>
                  <a:gd name="T3" fmla="*/ 82 h 327"/>
                  <a:gd name="T4" fmla="*/ 85 w 573"/>
                  <a:gd name="T5" fmla="*/ 300 h 327"/>
                  <a:gd name="T6" fmla="*/ 343 w 573"/>
                  <a:gd name="T7" fmla="*/ 327 h 327"/>
                  <a:gd name="T8" fmla="*/ 458 w 573"/>
                  <a:gd name="T9" fmla="*/ 327 h 327"/>
                  <a:gd name="T10" fmla="*/ 573 w 573"/>
                  <a:gd name="T11" fmla="*/ 0 h 327"/>
                  <a:gd name="T12" fmla="*/ 0 w 573"/>
                  <a:gd name="T13" fmla="*/ 0 h 3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3"/>
                  <a:gd name="T22" fmla="*/ 0 h 327"/>
                  <a:gd name="T23" fmla="*/ 573 w 573"/>
                  <a:gd name="T24" fmla="*/ 327 h 3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3175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3" name="Group 454"/>
            <p:cNvGrpSpPr>
              <a:grpSpLocks/>
            </p:cNvGrpSpPr>
            <p:nvPr/>
          </p:nvGrpSpPr>
          <p:grpSpPr bwMode="auto">
            <a:xfrm>
              <a:off x="4120" y="3132"/>
              <a:ext cx="459" cy="368"/>
              <a:chOff x="3764" y="2530"/>
              <a:chExt cx="634" cy="542"/>
            </a:xfrm>
          </p:grpSpPr>
          <p:sp>
            <p:nvSpPr>
              <p:cNvPr id="503" name="Freeform 455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>
                  <a:gd name="T0" fmla="*/ 0 w 634"/>
                  <a:gd name="T1" fmla="*/ 0 h 542"/>
                  <a:gd name="T2" fmla="*/ 29 w 634"/>
                  <a:gd name="T3" fmla="*/ 352 h 542"/>
                  <a:gd name="T4" fmla="*/ 87 w 634"/>
                  <a:gd name="T5" fmla="*/ 325 h 542"/>
                  <a:gd name="T6" fmla="*/ 260 w 634"/>
                  <a:gd name="T7" fmla="*/ 406 h 542"/>
                  <a:gd name="T8" fmla="*/ 260 w 634"/>
                  <a:gd name="T9" fmla="*/ 461 h 542"/>
                  <a:gd name="T10" fmla="*/ 519 w 634"/>
                  <a:gd name="T11" fmla="*/ 542 h 542"/>
                  <a:gd name="T12" fmla="*/ 605 w 634"/>
                  <a:gd name="T13" fmla="*/ 515 h 542"/>
                  <a:gd name="T14" fmla="*/ 634 w 634"/>
                  <a:gd name="T15" fmla="*/ 461 h 542"/>
                  <a:gd name="T16" fmla="*/ 548 w 634"/>
                  <a:gd name="T17" fmla="*/ 243 h 542"/>
                  <a:gd name="T18" fmla="*/ 375 w 634"/>
                  <a:gd name="T19" fmla="*/ 27 h 542"/>
                  <a:gd name="T20" fmla="*/ 260 w 634"/>
                  <a:gd name="T21" fmla="*/ 27 h 542"/>
                  <a:gd name="T22" fmla="*/ 0 w 634"/>
                  <a:gd name="T23" fmla="*/ 0 h 5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34"/>
                  <a:gd name="T37" fmla="*/ 0 h 542"/>
                  <a:gd name="T38" fmla="*/ 634 w 634"/>
                  <a:gd name="T39" fmla="*/ 542 h 5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04" name="Freeform 456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>
                  <a:gd name="T0" fmla="*/ 0 w 634"/>
                  <a:gd name="T1" fmla="*/ 0 h 542"/>
                  <a:gd name="T2" fmla="*/ 29 w 634"/>
                  <a:gd name="T3" fmla="*/ 352 h 542"/>
                  <a:gd name="T4" fmla="*/ 87 w 634"/>
                  <a:gd name="T5" fmla="*/ 325 h 542"/>
                  <a:gd name="T6" fmla="*/ 260 w 634"/>
                  <a:gd name="T7" fmla="*/ 406 h 542"/>
                  <a:gd name="T8" fmla="*/ 260 w 634"/>
                  <a:gd name="T9" fmla="*/ 461 h 542"/>
                  <a:gd name="T10" fmla="*/ 519 w 634"/>
                  <a:gd name="T11" fmla="*/ 542 h 542"/>
                  <a:gd name="T12" fmla="*/ 605 w 634"/>
                  <a:gd name="T13" fmla="*/ 515 h 542"/>
                  <a:gd name="T14" fmla="*/ 634 w 634"/>
                  <a:gd name="T15" fmla="*/ 461 h 542"/>
                  <a:gd name="T16" fmla="*/ 548 w 634"/>
                  <a:gd name="T17" fmla="*/ 243 h 542"/>
                  <a:gd name="T18" fmla="*/ 375 w 634"/>
                  <a:gd name="T19" fmla="*/ 27 h 542"/>
                  <a:gd name="T20" fmla="*/ 260 w 634"/>
                  <a:gd name="T21" fmla="*/ 27 h 542"/>
                  <a:gd name="T22" fmla="*/ 0 w 634"/>
                  <a:gd name="T23" fmla="*/ 0 h 5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34"/>
                  <a:gd name="T37" fmla="*/ 0 h 542"/>
                  <a:gd name="T38" fmla="*/ 634 w 634"/>
                  <a:gd name="T39" fmla="*/ 542 h 5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4" name="Group 457"/>
            <p:cNvGrpSpPr>
              <a:grpSpLocks/>
            </p:cNvGrpSpPr>
            <p:nvPr/>
          </p:nvGrpSpPr>
          <p:grpSpPr bwMode="auto">
            <a:xfrm>
              <a:off x="1734" y="3298"/>
              <a:ext cx="580" cy="331"/>
              <a:chOff x="467" y="2774"/>
              <a:chExt cx="802" cy="489"/>
            </a:xfrm>
          </p:grpSpPr>
          <p:sp>
            <p:nvSpPr>
              <p:cNvPr id="501" name="Freeform 458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>
                  <a:gd name="T0" fmla="*/ 28 w 802"/>
                  <a:gd name="T1" fmla="*/ 108 h 489"/>
                  <a:gd name="T2" fmla="*/ 0 w 802"/>
                  <a:gd name="T3" fmla="*/ 190 h 489"/>
                  <a:gd name="T4" fmla="*/ 57 w 802"/>
                  <a:gd name="T5" fmla="*/ 244 h 489"/>
                  <a:gd name="T6" fmla="*/ 28 w 802"/>
                  <a:gd name="T7" fmla="*/ 489 h 489"/>
                  <a:gd name="T8" fmla="*/ 716 w 802"/>
                  <a:gd name="T9" fmla="*/ 489 h 489"/>
                  <a:gd name="T10" fmla="*/ 716 w 802"/>
                  <a:gd name="T11" fmla="*/ 435 h 489"/>
                  <a:gd name="T12" fmla="*/ 802 w 802"/>
                  <a:gd name="T13" fmla="*/ 435 h 489"/>
                  <a:gd name="T14" fmla="*/ 802 w 802"/>
                  <a:gd name="T15" fmla="*/ 353 h 489"/>
                  <a:gd name="T16" fmla="*/ 716 w 802"/>
                  <a:gd name="T17" fmla="*/ 353 h 489"/>
                  <a:gd name="T18" fmla="*/ 716 w 802"/>
                  <a:gd name="T19" fmla="*/ 271 h 489"/>
                  <a:gd name="T20" fmla="*/ 687 w 802"/>
                  <a:gd name="T21" fmla="*/ 271 h 489"/>
                  <a:gd name="T22" fmla="*/ 687 w 802"/>
                  <a:gd name="T23" fmla="*/ 136 h 489"/>
                  <a:gd name="T24" fmla="*/ 601 w 802"/>
                  <a:gd name="T25" fmla="*/ 136 h 489"/>
                  <a:gd name="T26" fmla="*/ 601 w 802"/>
                  <a:gd name="T27" fmla="*/ 108 h 489"/>
                  <a:gd name="T28" fmla="*/ 344 w 802"/>
                  <a:gd name="T29" fmla="*/ 108 h 489"/>
                  <a:gd name="T30" fmla="*/ 344 w 802"/>
                  <a:gd name="T31" fmla="*/ 0 h 489"/>
                  <a:gd name="T32" fmla="*/ 258 w 802"/>
                  <a:gd name="T33" fmla="*/ 0 h 489"/>
                  <a:gd name="T34" fmla="*/ 258 w 802"/>
                  <a:gd name="T35" fmla="*/ 108 h 489"/>
                  <a:gd name="T36" fmla="*/ 28 w 802"/>
                  <a:gd name="T37" fmla="*/ 108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2"/>
                  <a:gd name="T58" fmla="*/ 0 h 489"/>
                  <a:gd name="T59" fmla="*/ 802 w 802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solidFill>
                <a:srgbClr val="0066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02" name="Freeform 459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>
                  <a:gd name="T0" fmla="*/ 28 w 802"/>
                  <a:gd name="T1" fmla="*/ 108 h 489"/>
                  <a:gd name="T2" fmla="*/ 0 w 802"/>
                  <a:gd name="T3" fmla="*/ 190 h 489"/>
                  <a:gd name="T4" fmla="*/ 57 w 802"/>
                  <a:gd name="T5" fmla="*/ 244 h 489"/>
                  <a:gd name="T6" fmla="*/ 28 w 802"/>
                  <a:gd name="T7" fmla="*/ 489 h 489"/>
                  <a:gd name="T8" fmla="*/ 716 w 802"/>
                  <a:gd name="T9" fmla="*/ 489 h 489"/>
                  <a:gd name="T10" fmla="*/ 716 w 802"/>
                  <a:gd name="T11" fmla="*/ 435 h 489"/>
                  <a:gd name="T12" fmla="*/ 802 w 802"/>
                  <a:gd name="T13" fmla="*/ 435 h 489"/>
                  <a:gd name="T14" fmla="*/ 802 w 802"/>
                  <a:gd name="T15" fmla="*/ 353 h 489"/>
                  <a:gd name="T16" fmla="*/ 716 w 802"/>
                  <a:gd name="T17" fmla="*/ 353 h 489"/>
                  <a:gd name="T18" fmla="*/ 716 w 802"/>
                  <a:gd name="T19" fmla="*/ 271 h 489"/>
                  <a:gd name="T20" fmla="*/ 687 w 802"/>
                  <a:gd name="T21" fmla="*/ 271 h 489"/>
                  <a:gd name="T22" fmla="*/ 687 w 802"/>
                  <a:gd name="T23" fmla="*/ 136 h 489"/>
                  <a:gd name="T24" fmla="*/ 601 w 802"/>
                  <a:gd name="T25" fmla="*/ 136 h 489"/>
                  <a:gd name="T26" fmla="*/ 601 w 802"/>
                  <a:gd name="T27" fmla="*/ 108 h 489"/>
                  <a:gd name="T28" fmla="*/ 344 w 802"/>
                  <a:gd name="T29" fmla="*/ 108 h 489"/>
                  <a:gd name="T30" fmla="*/ 344 w 802"/>
                  <a:gd name="T31" fmla="*/ 0 h 489"/>
                  <a:gd name="T32" fmla="*/ 258 w 802"/>
                  <a:gd name="T33" fmla="*/ 0 h 489"/>
                  <a:gd name="T34" fmla="*/ 258 w 802"/>
                  <a:gd name="T35" fmla="*/ 108 h 489"/>
                  <a:gd name="T36" fmla="*/ 28 w 802"/>
                  <a:gd name="T37" fmla="*/ 108 h 4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2"/>
                  <a:gd name="T58" fmla="*/ 0 h 489"/>
                  <a:gd name="T59" fmla="*/ 802 w 802"/>
                  <a:gd name="T60" fmla="*/ 489 h 4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solidFill>
                <a:srgbClr val="006600"/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5" name="Group 460"/>
            <p:cNvGrpSpPr>
              <a:grpSpLocks/>
            </p:cNvGrpSpPr>
            <p:nvPr/>
          </p:nvGrpSpPr>
          <p:grpSpPr bwMode="auto">
            <a:xfrm>
              <a:off x="2169" y="3316"/>
              <a:ext cx="375" cy="313"/>
              <a:chOff x="1068" y="2801"/>
              <a:chExt cx="518" cy="462"/>
            </a:xfrm>
          </p:grpSpPr>
          <p:sp>
            <p:nvSpPr>
              <p:cNvPr id="499" name="Freeform 461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>
                  <a:gd name="T0" fmla="*/ 0 w 518"/>
                  <a:gd name="T1" fmla="*/ 54 h 462"/>
                  <a:gd name="T2" fmla="*/ 0 w 518"/>
                  <a:gd name="T3" fmla="*/ 109 h 462"/>
                  <a:gd name="T4" fmla="*/ 86 w 518"/>
                  <a:gd name="T5" fmla="*/ 109 h 462"/>
                  <a:gd name="T6" fmla="*/ 86 w 518"/>
                  <a:gd name="T7" fmla="*/ 245 h 462"/>
                  <a:gd name="T8" fmla="*/ 115 w 518"/>
                  <a:gd name="T9" fmla="*/ 245 h 462"/>
                  <a:gd name="T10" fmla="*/ 115 w 518"/>
                  <a:gd name="T11" fmla="*/ 326 h 462"/>
                  <a:gd name="T12" fmla="*/ 201 w 518"/>
                  <a:gd name="T13" fmla="*/ 326 h 462"/>
                  <a:gd name="T14" fmla="*/ 201 w 518"/>
                  <a:gd name="T15" fmla="*/ 408 h 462"/>
                  <a:gd name="T16" fmla="*/ 115 w 518"/>
                  <a:gd name="T17" fmla="*/ 408 h 462"/>
                  <a:gd name="T18" fmla="*/ 115 w 518"/>
                  <a:gd name="T19" fmla="*/ 462 h 462"/>
                  <a:gd name="T20" fmla="*/ 374 w 518"/>
                  <a:gd name="T21" fmla="*/ 462 h 462"/>
                  <a:gd name="T22" fmla="*/ 489 w 518"/>
                  <a:gd name="T23" fmla="*/ 408 h 462"/>
                  <a:gd name="T24" fmla="*/ 518 w 518"/>
                  <a:gd name="T25" fmla="*/ 299 h 462"/>
                  <a:gd name="T26" fmla="*/ 460 w 518"/>
                  <a:gd name="T27" fmla="*/ 272 h 462"/>
                  <a:gd name="T28" fmla="*/ 460 w 518"/>
                  <a:gd name="T29" fmla="*/ 109 h 462"/>
                  <a:gd name="T30" fmla="*/ 489 w 518"/>
                  <a:gd name="T31" fmla="*/ 54 h 462"/>
                  <a:gd name="T32" fmla="*/ 460 w 518"/>
                  <a:gd name="T33" fmla="*/ 0 h 462"/>
                  <a:gd name="T34" fmla="*/ 345 w 518"/>
                  <a:gd name="T35" fmla="*/ 0 h 462"/>
                  <a:gd name="T36" fmla="*/ 345 w 518"/>
                  <a:gd name="T37" fmla="*/ 54 h 462"/>
                  <a:gd name="T38" fmla="*/ 0 w 518"/>
                  <a:gd name="T39" fmla="*/ 54 h 4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18"/>
                  <a:gd name="T61" fmla="*/ 0 h 462"/>
                  <a:gd name="T62" fmla="*/ 518 w 518"/>
                  <a:gd name="T63" fmla="*/ 462 h 4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500" name="Freeform 462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>
                  <a:gd name="T0" fmla="*/ 0 w 518"/>
                  <a:gd name="T1" fmla="*/ 54 h 462"/>
                  <a:gd name="T2" fmla="*/ 0 w 518"/>
                  <a:gd name="T3" fmla="*/ 109 h 462"/>
                  <a:gd name="T4" fmla="*/ 86 w 518"/>
                  <a:gd name="T5" fmla="*/ 109 h 462"/>
                  <a:gd name="T6" fmla="*/ 86 w 518"/>
                  <a:gd name="T7" fmla="*/ 245 h 462"/>
                  <a:gd name="T8" fmla="*/ 115 w 518"/>
                  <a:gd name="T9" fmla="*/ 245 h 462"/>
                  <a:gd name="T10" fmla="*/ 115 w 518"/>
                  <a:gd name="T11" fmla="*/ 326 h 462"/>
                  <a:gd name="T12" fmla="*/ 201 w 518"/>
                  <a:gd name="T13" fmla="*/ 326 h 462"/>
                  <a:gd name="T14" fmla="*/ 201 w 518"/>
                  <a:gd name="T15" fmla="*/ 408 h 462"/>
                  <a:gd name="T16" fmla="*/ 115 w 518"/>
                  <a:gd name="T17" fmla="*/ 408 h 462"/>
                  <a:gd name="T18" fmla="*/ 115 w 518"/>
                  <a:gd name="T19" fmla="*/ 462 h 462"/>
                  <a:gd name="T20" fmla="*/ 374 w 518"/>
                  <a:gd name="T21" fmla="*/ 462 h 462"/>
                  <a:gd name="T22" fmla="*/ 489 w 518"/>
                  <a:gd name="T23" fmla="*/ 408 h 462"/>
                  <a:gd name="T24" fmla="*/ 518 w 518"/>
                  <a:gd name="T25" fmla="*/ 299 h 462"/>
                  <a:gd name="T26" fmla="*/ 460 w 518"/>
                  <a:gd name="T27" fmla="*/ 272 h 462"/>
                  <a:gd name="T28" fmla="*/ 460 w 518"/>
                  <a:gd name="T29" fmla="*/ 109 h 462"/>
                  <a:gd name="T30" fmla="*/ 489 w 518"/>
                  <a:gd name="T31" fmla="*/ 54 h 462"/>
                  <a:gd name="T32" fmla="*/ 460 w 518"/>
                  <a:gd name="T33" fmla="*/ 0 h 462"/>
                  <a:gd name="T34" fmla="*/ 345 w 518"/>
                  <a:gd name="T35" fmla="*/ 0 h 462"/>
                  <a:gd name="T36" fmla="*/ 345 w 518"/>
                  <a:gd name="T37" fmla="*/ 54 h 462"/>
                  <a:gd name="T38" fmla="*/ 0 w 518"/>
                  <a:gd name="T39" fmla="*/ 54 h 4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18"/>
                  <a:gd name="T61" fmla="*/ 0 h 462"/>
                  <a:gd name="T62" fmla="*/ 518 w 518"/>
                  <a:gd name="T63" fmla="*/ 462 h 4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006600"/>
              </a:solidFill>
              <a:ln w="3175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6" name="Group 463"/>
            <p:cNvGrpSpPr>
              <a:grpSpLocks/>
            </p:cNvGrpSpPr>
            <p:nvPr/>
          </p:nvGrpSpPr>
          <p:grpSpPr bwMode="auto">
            <a:xfrm>
              <a:off x="2503" y="3316"/>
              <a:ext cx="330" cy="295"/>
              <a:chOff x="1529" y="2801"/>
              <a:chExt cx="457" cy="435"/>
            </a:xfrm>
          </p:grpSpPr>
          <p:sp>
            <p:nvSpPr>
              <p:cNvPr id="497" name="Freeform 464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>
                  <a:gd name="T0" fmla="*/ 0 w 457"/>
                  <a:gd name="T1" fmla="*/ 0 h 435"/>
                  <a:gd name="T2" fmla="*/ 28 w 457"/>
                  <a:gd name="T3" fmla="*/ 54 h 435"/>
                  <a:gd name="T4" fmla="*/ 0 w 457"/>
                  <a:gd name="T5" fmla="*/ 109 h 435"/>
                  <a:gd name="T6" fmla="*/ 0 w 457"/>
                  <a:gd name="T7" fmla="*/ 272 h 435"/>
                  <a:gd name="T8" fmla="*/ 57 w 457"/>
                  <a:gd name="T9" fmla="*/ 299 h 435"/>
                  <a:gd name="T10" fmla="*/ 28 w 457"/>
                  <a:gd name="T11" fmla="*/ 408 h 435"/>
                  <a:gd name="T12" fmla="*/ 86 w 457"/>
                  <a:gd name="T13" fmla="*/ 380 h 435"/>
                  <a:gd name="T14" fmla="*/ 229 w 457"/>
                  <a:gd name="T15" fmla="*/ 435 h 435"/>
                  <a:gd name="T16" fmla="*/ 343 w 457"/>
                  <a:gd name="T17" fmla="*/ 353 h 435"/>
                  <a:gd name="T18" fmla="*/ 457 w 457"/>
                  <a:gd name="T19" fmla="*/ 190 h 435"/>
                  <a:gd name="T20" fmla="*/ 428 w 457"/>
                  <a:gd name="T21" fmla="*/ 136 h 435"/>
                  <a:gd name="T22" fmla="*/ 428 w 457"/>
                  <a:gd name="T23" fmla="*/ 54 h 435"/>
                  <a:gd name="T24" fmla="*/ 372 w 457"/>
                  <a:gd name="T25" fmla="*/ 54 h 435"/>
                  <a:gd name="T26" fmla="*/ 372 w 457"/>
                  <a:gd name="T27" fmla="*/ 0 h 435"/>
                  <a:gd name="T28" fmla="*/ 0 w 457"/>
                  <a:gd name="T29" fmla="*/ 0 h 4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7"/>
                  <a:gd name="T46" fmla="*/ 0 h 435"/>
                  <a:gd name="T47" fmla="*/ 457 w 457"/>
                  <a:gd name="T48" fmla="*/ 435 h 4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98" name="Freeform 465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>
                  <a:gd name="T0" fmla="*/ 0 w 457"/>
                  <a:gd name="T1" fmla="*/ 0 h 435"/>
                  <a:gd name="T2" fmla="*/ 28 w 457"/>
                  <a:gd name="T3" fmla="*/ 54 h 435"/>
                  <a:gd name="T4" fmla="*/ 0 w 457"/>
                  <a:gd name="T5" fmla="*/ 109 h 435"/>
                  <a:gd name="T6" fmla="*/ 0 w 457"/>
                  <a:gd name="T7" fmla="*/ 272 h 435"/>
                  <a:gd name="T8" fmla="*/ 57 w 457"/>
                  <a:gd name="T9" fmla="*/ 299 h 435"/>
                  <a:gd name="T10" fmla="*/ 28 w 457"/>
                  <a:gd name="T11" fmla="*/ 408 h 435"/>
                  <a:gd name="T12" fmla="*/ 86 w 457"/>
                  <a:gd name="T13" fmla="*/ 380 h 435"/>
                  <a:gd name="T14" fmla="*/ 229 w 457"/>
                  <a:gd name="T15" fmla="*/ 435 h 435"/>
                  <a:gd name="T16" fmla="*/ 343 w 457"/>
                  <a:gd name="T17" fmla="*/ 353 h 435"/>
                  <a:gd name="T18" fmla="*/ 457 w 457"/>
                  <a:gd name="T19" fmla="*/ 190 h 435"/>
                  <a:gd name="T20" fmla="*/ 428 w 457"/>
                  <a:gd name="T21" fmla="*/ 136 h 435"/>
                  <a:gd name="T22" fmla="*/ 428 w 457"/>
                  <a:gd name="T23" fmla="*/ 54 h 435"/>
                  <a:gd name="T24" fmla="*/ 372 w 457"/>
                  <a:gd name="T25" fmla="*/ 54 h 435"/>
                  <a:gd name="T26" fmla="*/ 372 w 457"/>
                  <a:gd name="T27" fmla="*/ 0 h 435"/>
                  <a:gd name="T28" fmla="*/ 0 w 457"/>
                  <a:gd name="T29" fmla="*/ 0 h 4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7"/>
                  <a:gd name="T46" fmla="*/ 0 h 435"/>
                  <a:gd name="T47" fmla="*/ 457 w 457"/>
                  <a:gd name="T48" fmla="*/ 435 h 43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7" name="Group 466"/>
            <p:cNvGrpSpPr>
              <a:grpSpLocks/>
            </p:cNvGrpSpPr>
            <p:nvPr/>
          </p:nvGrpSpPr>
          <p:grpSpPr bwMode="auto">
            <a:xfrm>
              <a:off x="2751" y="3371"/>
              <a:ext cx="250" cy="240"/>
              <a:chOff x="1872" y="2882"/>
              <a:chExt cx="345" cy="354"/>
            </a:xfrm>
          </p:grpSpPr>
          <p:sp>
            <p:nvSpPr>
              <p:cNvPr id="495" name="Freeform 467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>
                  <a:gd name="T0" fmla="*/ 114 w 345"/>
                  <a:gd name="T1" fmla="*/ 109 h 354"/>
                  <a:gd name="T2" fmla="*/ 0 w 345"/>
                  <a:gd name="T3" fmla="*/ 272 h 354"/>
                  <a:gd name="T4" fmla="*/ 172 w 345"/>
                  <a:gd name="T5" fmla="*/ 272 h 354"/>
                  <a:gd name="T6" fmla="*/ 201 w 345"/>
                  <a:gd name="T7" fmla="*/ 326 h 354"/>
                  <a:gd name="T8" fmla="*/ 287 w 345"/>
                  <a:gd name="T9" fmla="*/ 354 h 354"/>
                  <a:gd name="T10" fmla="*/ 316 w 345"/>
                  <a:gd name="T11" fmla="*/ 326 h 354"/>
                  <a:gd name="T12" fmla="*/ 345 w 345"/>
                  <a:gd name="T13" fmla="*/ 245 h 354"/>
                  <a:gd name="T14" fmla="*/ 258 w 345"/>
                  <a:gd name="T15" fmla="*/ 217 h 354"/>
                  <a:gd name="T16" fmla="*/ 287 w 345"/>
                  <a:gd name="T17" fmla="*/ 54 h 354"/>
                  <a:gd name="T18" fmla="*/ 258 w 345"/>
                  <a:gd name="T19" fmla="*/ 27 h 354"/>
                  <a:gd name="T20" fmla="*/ 201 w 345"/>
                  <a:gd name="T21" fmla="*/ 0 h 354"/>
                  <a:gd name="T22" fmla="*/ 114 w 345"/>
                  <a:gd name="T23" fmla="*/ 109 h 3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5"/>
                  <a:gd name="T37" fmla="*/ 0 h 354"/>
                  <a:gd name="T38" fmla="*/ 345 w 345"/>
                  <a:gd name="T39" fmla="*/ 354 h 3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96" name="Freeform 468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>
                  <a:gd name="T0" fmla="*/ 114 w 345"/>
                  <a:gd name="T1" fmla="*/ 109 h 354"/>
                  <a:gd name="T2" fmla="*/ 0 w 345"/>
                  <a:gd name="T3" fmla="*/ 272 h 354"/>
                  <a:gd name="T4" fmla="*/ 172 w 345"/>
                  <a:gd name="T5" fmla="*/ 272 h 354"/>
                  <a:gd name="T6" fmla="*/ 201 w 345"/>
                  <a:gd name="T7" fmla="*/ 326 h 354"/>
                  <a:gd name="T8" fmla="*/ 287 w 345"/>
                  <a:gd name="T9" fmla="*/ 354 h 354"/>
                  <a:gd name="T10" fmla="*/ 316 w 345"/>
                  <a:gd name="T11" fmla="*/ 326 h 354"/>
                  <a:gd name="T12" fmla="*/ 345 w 345"/>
                  <a:gd name="T13" fmla="*/ 245 h 354"/>
                  <a:gd name="T14" fmla="*/ 258 w 345"/>
                  <a:gd name="T15" fmla="*/ 217 h 354"/>
                  <a:gd name="T16" fmla="*/ 287 w 345"/>
                  <a:gd name="T17" fmla="*/ 54 h 354"/>
                  <a:gd name="T18" fmla="*/ 258 w 345"/>
                  <a:gd name="T19" fmla="*/ 27 h 354"/>
                  <a:gd name="T20" fmla="*/ 201 w 345"/>
                  <a:gd name="T21" fmla="*/ 0 h 354"/>
                  <a:gd name="T22" fmla="*/ 114 w 345"/>
                  <a:gd name="T23" fmla="*/ 109 h 3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5"/>
                  <a:gd name="T37" fmla="*/ 0 h 354"/>
                  <a:gd name="T38" fmla="*/ 345 w 345"/>
                  <a:gd name="T39" fmla="*/ 354 h 3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8" name="Group 469"/>
            <p:cNvGrpSpPr>
              <a:grpSpLocks/>
            </p:cNvGrpSpPr>
            <p:nvPr/>
          </p:nvGrpSpPr>
          <p:grpSpPr bwMode="auto">
            <a:xfrm>
              <a:off x="3146" y="3297"/>
              <a:ext cx="457" cy="313"/>
              <a:chOff x="2418" y="2773"/>
              <a:chExt cx="632" cy="462"/>
            </a:xfrm>
          </p:grpSpPr>
          <p:sp>
            <p:nvSpPr>
              <p:cNvPr id="493" name="Freeform 470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>
                  <a:gd name="T0" fmla="*/ 0 w 632"/>
                  <a:gd name="T1" fmla="*/ 0 h 462"/>
                  <a:gd name="T2" fmla="*/ 58 w 632"/>
                  <a:gd name="T3" fmla="*/ 54 h 462"/>
                  <a:gd name="T4" fmla="*/ 115 w 632"/>
                  <a:gd name="T5" fmla="*/ 271 h 462"/>
                  <a:gd name="T6" fmla="*/ 202 w 632"/>
                  <a:gd name="T7" fmla="*/ 271 h 462"/>
                  <a:gd name="T8" fmla="*/ 230 w 632"/>
                  <a:gd name="T9" fmla="*/ 407 h 462"/>
                  <a:gd name="T10" fmla="*/ 317 w 632"/>
                  <a:gd name="T11" fmla="*/ 407 h 462"/>
                  <a:gd name="T12" fmla="*/ 317 w 632"/>
                  <a:gd name="T13" fmla="*/ 434 h 462"/>
                  <a:gd name="T14" fmla="*/ 402 w 632"/>
                  <a:gd name="T15" fmla="*/ 434 h 462"/>
                  <a:gd name="T16" fmla="*/ 459 w 632"/>
                  <a:gd name="T17" fmla="*/ 462 h 462"/>
                  <a:gd name="T18" fmla="*/ 546 w 632"/>
                  <a:gd name="T19" fmla="*/ 434 h 462"/>
                  <a:gd name="T20" fmla="*/ 632 w 632"/>
                  <a:gd name="T21" fmla="*/ 190 h 462"/>
                  <a:gd name="T22" fmla="*/ 345 w 632"/>
                  <a:gd name="T23" fmla="*/ 190 h 462"/>
                  <a:gd name="T24" fmla="*/ 202 w 632"/>
                  <a:gd name="T25" fmla="*/ 0 h 462"/>
                  <a:gd name="T26" fmla="*/ 0 w 632"/>
                  <a:gd name="T27" fmla="*/ 0 h 4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462"/>
                  <a:gd name="T44" fmla="*/ 632 w 632"/>
                  <a:gd name="T45" fmla="*/ 462 h 4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94" name="Freeform 471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>
                  <a:gd name="T0" fmla="*/ 0 w 632"/>
                  <a:gd name="T1" fmla="*/ 0 h 462"/>
                  <a:gd name="T2" fmla="*/ 58 w 632"/>
                  <a:gd name="T3" fmla="*/ 54 h 462"/>
                  <a:gd name="T4" fmla="*/ 115 w 632"/>
                  <a:gd name="T5" fmla="*/ 271 h 462"/>
                  <a:gd name="T6" fmla="*/ 202 w 632"/>
                  <a:gd name="T7" fmla="*/ 271 h 462"/>
                  <a:gd name="T8" fmla="*/ 230 w 632"/>
                  <a:gd name="T9" fmla="*/ 407 h 462"/>
                  <a:gd name="T10" fmla="*/ 317 w 632"/>
                  <a:gd name="T11" fmla="*/ 407 h 462"/>
                  <a:gd name="T12" fmla="*/ 317 w 632"/>
                  <a:gd name="T13" fmla="*/ 434 h 462"/>
                  <a:gd name="T14" fmla="*/ 402 w 632"/>
                  <a:gd name="T15" fmla="*/ 434 h 462"/>
                  <a:gd name="T16" fmla="*/ 459 w 632"/>
                  <a:gd name="T17" fmla="*/ 462 h 462"/>
                  <a:gd name="T18" fmla="*/ 546 w 632"/>
                  <a:gd name="T19" fmla="*/ 434 h 462"/>
                  <a:gd name="T20" fmla="*/ 632 w 632"/>
                  <a:gd name="T21" fmla="*/ 190 h 462"/>
                  <a:gd name="T22" fmla="*/ 345 w 632"/>
                  <a:gd name="T23" fmla="*/ 190 h 462"/>
                  <a:gd name="T24" fmla="*/ 202 w 632"/>
                  <a:gd name="T25" fmla="*/ 0 h 462"/>
                  <a:gd name="T26" fmla="*/ 0 w 632"/>
                  <a:gd name="T27" fmla="*/ 0 h 4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462"/>
                  <a:gd name="T44" fmla="*/ 632 w 632"/>
                  <a:gd name="T45" fmla="*/ 462 h 46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3175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89" name="Group 472"/>
            <p:cNvGrpSpPr>
              <a:grpSpLocks/>
            </p:cNvGrpSpPr>
            <p:nvPr/>
          </p:nvGrpSpPr>
          <p:grpSpPr bwMode="auto">
            <a:xfrm>
              <a:off x="3291" y="3187"/>
              <a:ext cx="228" cy="239"/>
              <a:chOff x="2618" y="2611"/>
              <a:chExt cx="315" cy="352"/>
            </a:xfrm>
          </p:grpSpPr>
          <p:sp>
            <p:nvSpPr>
              <p:cNvPr id="491" name="Freeform 490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>
                  <a:gd name="T0" fmla="*/ 0 w 315"/>
                  <a:gd name="T1" fmla="*/ 162 h 352"/>
                  <a:gd name="T2" fmla="*/ 144 w 315"/>
                  <a:gd name="T3" fmla="*/ 352 h 352"/>
                  <a:gd name="T4" fmla="*/ 315 w 315"/>
                  <a:gd name="T5" fmla="*/ 352 h 352"/>
                  <a:gd name="T6" fmla="*/ 315 w 315"/>
                  <a:gd name="T7" fmla="*/ 325 h 352"/>
                  <a:gd name="T8" fmla="*/ 229 w 315"/>
                  <a:gd name="T9" fmla="*/ 325 h 352"/>
                  <a:gd name="T10" fmla="*/ 258 w 315"/>
                  <a:gd name="T11" fmla="*/ 216 h 352"/>
                  <a:gd name="T12" fmla="*/ 258 w 315"/>
                  <a:gd name="T13" fmla="*/ 135 h 352"/>
                  <a:gd name="T14" fmla="*/ 200 w 315"/>
                  <a:gd name="T15" fmla="*/ 81 h 352"/>
                  <a:gd name="T16" fmla="*/ 144 w 315"/>
                  <a:gd name="T17" fmla="*/ 81 h 352"/>
                  <a:gd name="T18" fmla="*/ 144 w 315"/>
                  <a:gd name="T19" fmla="*/ 0 h 352"/>
                  <a:gd name="T20" fmla="*/ 57 w 315"/>
                  <a:gd name="T21" fmla="*/ 135 h 352"/>
                  <a:gd name="T22" fmla="*/ 0 w 315"/>
                  <a:gd name="T23" fmla="*/ 162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5"/>
                  <a:gd name="T37" fmla="*/ 0 h 352"/>
                  <a:gd name="T38" fmla="*/ 315 w 315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92" name="Freeform 491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>
                  <a:gd name="T0" fmla="*/ 0 w 315"/>
                  <a:gd name="T1" fmla="*/ 162 h 352"/>
                  <a:gd name="T2" fmla="*/ 144 w 315"/>
                  <a:gd name="T3" fmla="*/ 352 h 352"/>
                  <a:gd name="T4" fmla="*/ 315 w 315"/>
                  <a:gd name="T5" fmla="*/ 352 h 352"/>
                  <a:gd name="T6" fmla="*/ 315 w 315"/>
                  <a:gd name="T7" fmla="*/ 325 h 352"/>
                  <a:gd name="T8" fmla="*/ 229 w 315"/>
                  <a:gd name="T9" fmla="*/ 325 h 352"/>
                  <a:gd name="T10" fmla="*/ 258 w 315"/>
                  <a:gd name="T11" fmla="*/ 216 h 352"/>
                  <a:gd name="T12" fmla="*/ 258 w 315"/>
                  <a:gd name="T13" fmla="*/ 135 h 352"/>
                  <a:gd name="T14" fmla="*/ 200 w 315"/>
                  <a:gd name="T15" fmla="*/ 81 h 352"/>
                  <a:gd name="T16" fmla="*/ 144 w 315"/>
                  <a:gd name="T17" fmla="*/ 81 h 352"/>
                  <a:gd name="T18" fmla="*/ 144 w 315"/>
                  <a:gd name="T19" fmla="*/ 0 h 352"/>
                  <a:gd name="T20" fmla="*/ 57 w 315"/>
                  <a:gd name="T21" fmla="*/ 135 h 352"/>
                  <a:gd name="T22" fmla="*/ 0 w 315"/>
                  <a:gd name="T23" fmla="*/ 162 h 3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5"/>
                  <a:gd name="T37" fmla="*/ 0 h 352"/>
                  <a:gd name="T38" fmla="*/ 315 w 315"/>
                  <a:gd name="T39" fmla="*/ 352 h 3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90" name="Group 475"/>
            <p:cNvGrpSpPr>
              <a:grpSpLocks/>
            </p:cNvGrpSpPr>
            <p:nvPr/>
          </p:nvGrpSpPr>
          <p:grpSpPr bwMode="auto">
            <a:xfrm>
              <a:off x="3395" y="3151"/>
              <a:ext cx="331" cy="275"/>
              <a:chOff x="2762" y="2557"/>
              <a:chExt cx="458" cy="406"/>
            </a:xfrm>
          </p:grpSpPr>
          <p:sp>
            <p:nvSpPr>
              <p:cNvPr id="489" name="Freeform 476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>
                  <a:gd name="T0" fmla="*/ 0 w 458"/>
                  <a:gd name="T1" fmla="*/ 54 h 406"/>
                  <a:gd name="T2" fmla="*/ 0 w 458"/>
                  <a:gd name="T3" fmla="*/ 135 h 406"/>
                  <a:gd name="T4" fmla="*/ 56 w 458"/>
                  <a:gd name="T5" fmla="*/ 135 h 406"/>
                  <a:gd name="T6" fmla="*/ 114 w 458"/>
                  <a:gd name="T7" fmla="*/ 189 h 406"/>
                  <a:gd name="T8" fmla="*/ 114 w 458"/>
                  <a:gd name="T9" fmla="*/ 270 h 406"/>
                  <a:gd name="T10" fmla="*/ 85 w 458"/>
                  <a:gd name="T11" fmla="*/ 379 h 406"/>
                  <a:gd name="T12" fmla="*/ 171 w 458"/>
                  <a:gd name="T13" fmla="*/ 379 h 406"/>
                  <a:gd name="T14" fmla="*/ 171 w 458"/>
                  <a:gd name="T15" fmla="*/ 406 h 406"/>
                  <a:gd name="T16" fmla="*/ 286 w 458"/>
                  <a:gd name="T17" fmla="*/ 406 h 406"/>
                  <a:gd name="T18" fmla="*/ 343 w 458"/>
                  <a:gd name="T19" fmla="*/ 379 h 406"/>
                  <a:gd name="T20" fmla="*/ 430 w 458"/>
                  <a:gd name="T21" fmla="*/ 352 h 406"/>
                  <a:gd name="T22" fmla="*/ 343 w 458"/>
                  <a:gd name="T23" fmla="*/ 243 h 406"/>
                  <a:gd name="T24" fmla="*/ 315 w 458"/>
                  <a:gd name="T25" fmla="*/ 135 h 406"/>
                  <a:gd name="T26" fmla="*/ 401 w 458"/>
                  <a:gd name="T27" fmla="*/ 54 h 406"/>
                  <a:gd name="T28" fmla="*/ 458 w 458"/>
                  <a:gd name="T29" fmla="*/ 0 h 406"/>
                  <a:gd name="T30" fmla="*/ 56 w 458"/>
                  <a:gd name="T31" fmla="*/ 0 h 406"/>
                  <a:gd name="T32" fmla="*/ 0 w 458"/>
                  <a:gd name="T33" fmla="*/ 54 h 4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8"/>
                  <a:gd name="T52" fmla="*/ 0 h 406"/>
                  <a:gd name="T53" fmla="*/ 458 w 458"/>
                  <a:gd name="T54" fmla="*/ 406 h 4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F3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90" name="Freeform 477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>
                  <a:gd name="T0" fmla="*/ 0 w 458"/>
                  <a:gd name="T1" fmla="*/ 54 h 406"/>
                  <a:gd name="T2" fmla="*/ 0 w 458"/>
                  <a:gd name="T3" fmla="*/ 135 h 406"/>
                  <a:gd name="T4" fmla="*/ 56 w 458"/>
                  <a:gd name="T5" fmla="*/ 135 h 406"/>
                  <a:gd name="T6" fmla="*/ 114 w 458"/>
                  <a:gd name="T7" fmla="*/ 189 h 406"/>
                  <a:gd name="T8" fmla="*/ 114 w 458"/>
                  <a:gd name="T9" fmla="*/ 270 h 406"/>
                  <a:gd name="T10" fmla="*/ 85 w 458"/>
                  <a:gd name="T11" fmla="*/ 379 h 406"/>
                  <a:gd name="T12" fmla="*/ 171 w 458"/>
                  <a:gd name="T13" fmla="*/ 379 h 406"/>
                  <a:gd name="T14" fmla="*/ 171 w 458"/>
                  <a:gd name="T15" fmla="*/ 406 h 406"/>
                  <a:gd name="T16" fmla="*/ 286 w 458"/>
                  <a:gd name="T17" fmla="*/ 406 h 406"/>
                  <a:gd name="T18" fmla="*/ 343 w 458"/>
                  <a:gd name="T19" fmla="*/ 379 h 406"/>
                  <a:gd name="T20" fmla="*/ 430 w 458"/>
                  <a:gd name="T21" fmla="*/ 352 h 406"/>
                  <a:gd name="T22" fmla="*/ 343 w 458"/>
                  <a:gd name="T23" fmla="*/ 243 h 406"/>
                  <a:gd name="T24" fmla="*/ 315 w 458"/>
                  <a:gd name="T25" fmla="*/ 135 h 406"/>
                  <a:gd name="T26" fmla="*/ 401 w 458"/>
                  <a:gd name="T27" fmla="*/ 54 h 406"/>
                  <a:gd name="T28" fmla="*/ 458 w 458"/>
                  <a:gd name="T29" fmla="*/ 0 h 406"/>
                  <a:gd name="T30" fmla="*/ 56 w 458"/>
                  <a:gd name="T31" fmla="*/ 0 h 406"/>
                  <a:gd name="T32" fmla="*/ 0 w 458"/>
                  <a:gd name="T33" fmla="*/ 54 h 4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8"/>
                  <a:gd name="T52" fmla="*/ 0 h 406"/>
                  <a:gd name="T53" fmla="*/ 458 w 458"/>
                  <a:gd name="T54" fmla="*/ 406 h 4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0F389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91" name="Group 478"/>
            <p:cNvGrpSpPr>
              <a:grpSpLocks/>
            </p:cNvGrpSpPr>
            <p:nvPr/>
          </p:nvGrpSpPr>
          <p:grpSpPr bwMode="auto">
            <a:xfrm>
              <a:off x="3622" y="3187"/>
              <a:ext cx="355" cy="313"/>
              <a:chOff x="3076" y="2611"/>
              <a:chExt cx="490" cy="461"/>
            </a:xfrm>
          </p:grpSpPr>
          <p:sp>
            <p:nvSpPr>
              <p:cNvPr id="487" name="Freeform 479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>
                  <a:gd name="T0" fmla="*/ 87 w 490"/>
                  <a:gd name="T1" fmla="*/ 0 h 461"/>
                  <a:gd name="T2" fmla="*/ 0 w 490"/>
                  <a:gd name="T3" fmla="*/ 81 h 461"/>
                  <a:gd name="T4" fmla="*/ 29 w 490"/>
                  <a:gd name="T5" fmla="*/ 189 h 461"/>
                  <a:gd name="T6" fmla="*/ 115 w 490"/>
                  <a:gd name="T7" fmla="*/ 298 h 461"/>
                  <a:gd name="T8" fmla="*/ 288 w 490"/>
                  <a:gd name="T9" fmla="*/ 461 h 461"/>
                  <a:gd name="T10" fmla="*/ 346 w 490"/>
                  <a:gd name="T11" fmla="*/ 434 h 461"/>
                  <a:gd name="T12" fmla="*/ 403 w 490"/>
                  <a:gd name="T13" fmla="*/ 434 h 461"/>
                  <a:gd name="T14" fmla="*/ 403 w 490"/>
                  <a:gd name="T15" fmla="*/ 352 h 461"/>
                  <a:gd name="T16" fmla="*/ 490 w 490"/>
                  <a:gd name="T17" fmla="*/ 298 h 461"/>
                  <a:gd name="T18" fmla="*/ 403 w 490"/>
                  <a:gd name="T19" fmla="*/ 135 h 461"/>
                  <a:gd name="T20" fmla="*/ 403 w 490"/>
                  <a:gd name="T21" fmla="*/ 0 h 461"/>
                  <a:gd name="T22" fmla="*/ 87 w 490"/>
                  <a:gd name="T23" fmla="*/ 0 h 4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0"/>
                  <a:gd name="T37" fmla="*/ 0 h 461"/>
                  <a:gd name="T38" fmla="*/ 490 w 490"/>
                  <a:gd name="T39" fmla="*/ 461 h 4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88" name="Freeform 480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>
                  <a:gd name="T0" fmla="*/ 87 w 490"/>
                  <a:gd name="T1" fmla="*/ 0 h 461"/>
                  <a:gd name="T2" fmla="*/ 0 w 490"/>
                  <a:gd name="T3" fmla="*/ 81 h 461"/>
                  <a:gd name="T4" fmla="*/ 29 w 490"/>
                  <a:gd name="T5" fmla="*/ 189 h 461"/>
                  <a:gd name="T6" fmla="*/ 115 w 490"/>
                  <a:gd name="T7" fmla="*/ 298 h 461"/>
                  <a:gd name="T8" fmla="*/ 288 w 490"/>
                  <a:gd name="T9" fmla="*/ 461 h 461"/>
                  <a:gd name="T10" fmla="*/ 346 w 490"/>
                  <a:gd name="T11" fmla="*/ 434 h 461"/>
                  <a:gd name="T12" fmla="*/ 403 w 490"/>
                  <a:gd name="T13" fmla="*/ 434 h 461"/>
                  <a:gd name="T14" fmla="*/ 403 w 490"/>
                  <a:gd name="T15" fmla="*/ 352 h 461"/>
                  <a:gd name="T16" fmla="*/ 490 w 490"/>
                  <a:gd name="T17" fmla="*/ 298 h 461"/>
                  <a:gd name="T18" fmla="*/ 403 w 490"/>
                  <a:gd name="T19" fmla="*/ 135 h 461"/>
                  <a:gd name="T20" fmla="*/ 403 w 490"/>
                  <a:gd name="T21" fmla="*/ 0 h 461"/>
                  <a:gd name="T22" fmla="*/ 87 w 490"/>
                  <a:gd name="T23" fmla="*/ 0 h 4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0"/>
                  <a:gd name="T37" fmla="*/ 0 h 461"/>
                  <a:gd name="T38" fmla="*/ 490 w 490"/>
                  <a:gd name="T39" fmla="*/ 461 h 4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92" name="Group 481"/>
            <p:cNvGrpSpPr>
              <a:grpSpLocks/>
            </p:cNvGrpSpPr>
            <p:nvPr/>
          </p:nvGrpSpPr>
          <p:grpSpPr bwMode="auto">
            <a:xfrm>
              <a:off x="3540" y="3389"/>
              <a:ext cx="333" cy="203"/>
              <a:chOff x="2963" y="2909"/>
              <a:chExt cx="459" cy="299"/>
            </a:xfrm>
          </p:grpSpPr>
          <p:sp>
            <p:nvSpPr>
              <p:cNvPr id="485" name="Freeform 482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>
                  <a:gd name="T0" fmla="*/ 230 w 459"/>
                  <a:gd name="T1" fmla="*/ 0 h 299"/>
                  <a:gd name="T2" fmla="*/ 144 w 459"/>
                  <a:gd name="T3" fmla="*/ 27 h 299"/>
                  <a:gd name="T4" fmla="*/ 86 w 459"/>
                  <a:gd name="T5" fmla="*/ 54 h 299"/>
                  <a:gd name="T6" fmla="*/ 0 w 459"/>
                  <a:gd name="T7" fmla="*/ 299 h 299"/>
                  <a:gd name="T8" fmla="*/ 144 w 459"/>
                  <a:gd name="T9" fmla="*/ 299 h 299"/>
                  <a:gd name="T10" fmla="*/ 201 w 459"/>
                  <a:gd name="T11" fmla="*/ 245 h 299"/>
                  <a:gd name="T12" fmla="*/ 459 w 459"/>
                  <a:gd name="T13" fmla="*/ 190 h 299"/>
                  <a:gd name="T14" fmla="*/ 459 w 459"/>
                  <a:gd name="T15" fmla="*/ 136 h 299"/>
                  <a:gd name="T16" fmla="*/ 401 w 459"/>
                  <a:gd name="T17" fmla="*/ 163 h 299"/>
                  <a:gd name="T18" fmla="*/ 230 w 459"/>
                  <a:gd name="T19" fmla="*/ 0 h 2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9"/>
                  <a:gd name="T31" fmla="*/ 0 h 299"/>
                  <a:gd name="T32" fmla="*/ 459 w 459"/>
                  <a:gd name="T33" fmla="*/ 299 h 2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86" name="Freeform 483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>
                  <a:gd name="T0" fmla="*/ 230 w 459"/>
                  <a:gd name="T1" fmla="*/ 0 h 299"/>
                  <a:gd name="T2" fmla="*/ 144 w 459"/>
                  <a:gd name="T3" fmla="*/ 27 h 299"/>
                  <a:gd name="T4" fmla="*/ 86 w 459"/>
                  <a:gd name="T5" fmla="*/ 54 h 299"/>
                  <a:gd name="T6" fmla="*/ 0 w 459"/>
                  <a:gd name="T7" fmla="*/ 299 h 299"/>
                  <a:gd name="T8" fmla="*/ 144 w 459"/>
                  <a:gd name="T9" fmla="*/ 299 h 299"/>
                  <a:gd name="T10" fmla="*/ 201 w 459"/>
                  <a:gd name="T11" fmla="*/ 245 h 299"/>
                  <a:gd name="T12" fmla="*/ 459 w 459"/>
                  <a:gd name="T13" fmla="*/ 190 h 299"/>
                  <a:gd name="T14" fmla="*/ 459 w 459"/>
                  <a:gd name="T15" fmla="*/ 136 h 299"/>
                  <a:gd name="T16" fmla="*/ 401 w 459"/>
                  <a:gd name="T17" fmla="*/ 163 h 299"/>
                  <a:gd name="T18" fmla="*/ 230 w 459"/>
                  <a:gd name="T19" fmla="*/ 0 h 2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9"/>
                  <a:gd name="T31" fmla="*/ 0 h 299"/>
                  <a:gd name="T32" fmla="*/ 459 w 459"/>
                  <a:gd name="T33" fmla="*/ 299 h 2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solidFill>
                <a:srgbClr val="006600"/>
              </a:solidFill>
              <a:ln w="3175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93" name="Group 484"/>
            <p:cNvGrpSpPr>
              <a:grpSpLocks/>
            </p:cNvGrpSpPr>
            <p:nvPr/>
          </p:nvGrpSpPr>
          <p:grpSpPr bwMode="auto">
            <a:xfrm>
              <a:off x="3852" y="3408"/>
              <a:ext cx="248" cy="295"/>
              <a:chOff x="3393" y="2936"/>
              <a:chExt cx="343" cy="436"/>
            </a:xfrm>
          </p:grpSpPr>
          <p:sp>
            <p:nvSpPr>
              <p:cNvPr id="483" name="Freeform 485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>
                  <a:gd name="T0" fmla="*/ 28 w 343"/>
                  <a:gd name="T1" fmla="*/ 109 h 436"/>
                  <a:gd name="T2" fmla="*/ 28 w 343"/>
                  <a:gd name="T3" fmla="*/ 164 h 436"/>
                  <a:gd name="T4" fmla="*/ 0 w 343"/>
                  <a:gd name="T5" fmla="*/ 300 h 436"/>
                  <a:gd name="T6" fmla="*/ 28 w 343"/>
                  <a:gd name="T7" fmla="*/ 436 h 436"/>
                  <a:gd name="T8" fmla="*/ 114 w 343"/>
                  <a:gd name="T9" fmla="*/ 436 h 436"/>
                  <a:gd name="T10" fmla="*/ 114 w 343"/>
                  <a:gd name="T11" fmla="*/ 300 h 436"/>
                  <a:gd name="T12" fmla="*/ 201 w 343"/>
                  <a:gd name="T13" fmla="*/ 300 h 436"/>
                  <a:gd name="T14" fmla="*/ 258 w 343"/>
                  <a:gd name="T15" fmla="*/ 245 h 436"/>
                  <a:gd name="T16" fmla="*/ 229 w 343"/>
                  <a:gd name="T17" fmla="*/ 164 h 436"/>
                  <a:gd name="T18" fmla="*/ 229 w 343"/>
                  <a:gd name="T19" fmla="*/ 109 h 436"/>
                  <a:gd name="T20" fmla="*/ 343 w 343"/>
                  <a:gd name="T21" fmla="*/ 27 h 436"/>
                  <a:gd name="T22" fmla="*/ 258 w 343"/>
                  <a:gd name="T23" fmla="*/ 0 h 436"/>
                  <a:gd name="T24" fmla="*/ 172 w 343"/>
                  <a:gd name="T25" fmla="*/ 136 h 436"/>
                  <a:gd name="T26" fmla="*/ 114 w 343"/>
                  <a:gd name="T27" fmla="*/ 136 h 436"/>
                  <a:gd name="T28" fmla="*/ 86 w 343"/>
                  <a:gd name="T29" fmla="*/ 109 h 436"/>
                  <a:gd name="T30" fmla="*/ 28 w 343"/>
                  <a:gd name="T31" fmla="*/ 109 h 4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3"/>
                  <a:gd name="T49" fmla="*/ 0 h 436"/>
                  <a:gd name="T50" fmla="*/ 343 w 343"/>
                  <a:gd name="T51" fmla="*/ 436 h 4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84" name="Freeform 486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>
                  <a:gd name="T0" fmla="*/ 28 w 343"/>
                  <a:gd name="T1" fmla="*/ 109 h 436"/>
                  <a:gd name="T2" fmla="*/ 28 w 343"/>
                  <a:gd name="T3" fmla="*/ 164 h 436"/>
                  <a:gd name="T4" fmla="*/ 0 w 343"/>
                  <a:gd name="T5" fmla="*/ 300 h 436"/>
                  <a:gd name="T6" fmla="*/ 28 w 343"/>
                  <a:gd name="T7" fmla="*/ 436 h 436"/>
                  <a:gd name="T8" fmla="*/ 114 w 343"/>
                  <a:gd name="T9" fmla="*/ 436 h 436"/>
                  <a:gd name="T10" fmla="*/ 114 w 343"/>
                  <a:gd name="T11" fmla="*/ 300 h 436"/>
                  <a:gd name="T12" fmla="*/ 201 w 343"/>
                  <a:gd name="T13" fmla="*/ 300 h 436"/>
                  <a:gd name="T14" fmla="*/ 258 w 343"/>
                  <a:gd name="T15" fmla="*/ 245 h 436"/>
                  <a:gd name="T16" fmla="*/ 229 w 343"/>
                  <a:gd name="T17" fmla="*/ 164 h 436"/>
                  <a:gd name="T18" fmla="*/ 229 w 343"/>
                  <a:gd name="T19" fmla="*/ 109 h 436"/>
                  <a:gd name="T20" fmla="*/ 343 w 343"/>
                  <a:gd name="T21" fmla="*/ 27 h 436"/>
                  <a:gd name="T22" fmla="*/ 258 w 343"/>
                  <a:gd name="T23" fmla="*/ 0 h 436"/>
                  <a:gd name="T24" fmla="*/ 172 w 343"/>
                  <a:gd name="T25" fmla="*/ 136 h 436"/>
                  <a:gd name="T26" fmla="*/ 114 w 343"/>
                  <a:gd name="T27" fmla="*/ 136 h 436"/>
                  <a:gd name="T28" fmla="*/ 86 w 343"/>
                  <a:gd name="T29" fmla="*/ 109 h 436"/>
                  <a:gd name="T30" fmla="*/ 28 w 343"/>
                  <a:gd name="T31" fmla="*/ 109 h 4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3"/>
                  <a:gd name="T49" fmla="*/ 0 h 436"/>
                  <a:gd name="T50" fmla="*/ 343 w 343"/>
                  <a:gd name="T51" fmla="*/ 436 h 4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94" name="Group 487"/>
            <p:cNvGrpSpPr>
              <a:grpSpLocks/>
            </p:cNvGrpSpPr>
            <p:nvPr/>
          </p:nvGrpSpPr>
          <p:grpSpPr bwMode="auto">
            <a:xfrm>
              <a:off x="3640" y="3521"/>
              <a:ext cx="230" cy="184"/>
              <a:chOff x="3101" y="3103"/>
              <a:chExt cx="317" cy="271"/>
            </a:xfrm>
          </p:grpSpPr>
          <p:sp>
            <p:nvSpPr>
              <p:cNvPr id="481" name="Freeform 488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>
                  <a:gd name="T0" fmla="*/ 317 w 317"/>
                  <a:gd name="T1" fmla="*/ 0 h 271"/>
                  <a:gd name="T2" fmla="*/ 58 w 317"/>
                  <a:gd name="T3" fmla="*/ 54 h 271"/>
                  <a:gd name="T4" fmla="*/ 0 w 317"/>
                  <a:gd name="T5" fmla="*/ 108 h 271"/>
                  <a:gd name="T6" fmla="*/ 0 w 317"/>
                  <a:gd name="T7" fmla="*/ 135 h 271"/>
                  <a:gd name="T8" fmla="*/ 29 w 317"/>
                  <a:gd name="T9" fmla="*/ 135 h 271"/>
                  <a:gd name="T10" fmla="*/ 29 w 317"/>
                  <a:gd name="T11" fmla="*/ 190 h 271"/>
                  <a:gd name="T12" fmla="*/ 58 w 317"/>
                  <a:gd name="T13" fmla="*/ 190 h 271"/>
                  <a:gd name="T14" fmla="*/ 58 w 317"/>
                  <a:gd name="T15" fmla="*/ 244 h 271"/>
                  <a:gd name="T16" fmla="*/ 87 w 317"/>
                  <a:gd name="T17" fmla="*/ 244 h 271"/>
                  <a:gd name="T18" fmla="*/ 87 w 317"/>
                  <a:gd name="T19" fmla="*/ 271 h 271"/>
                  <a:gd name="T20" fmla="*/ 317 w 317"/>
                  <a:gd name="T21" fmla="*/ 271 h 271"/>
                  <a:gd name="T22" fmla="*/ 288 w 317"/>
                  <a:gd name="T23" fmla="*/ 135 h 271"/>
                  <a:gd name="T24" fmla="*/ 317 w 317"/>
                  <a:gd name="T25" fmla="*/ 0 h 2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7"/>
                  <a:gd name="T40" fmla="*/ 0 h 271"/>
                  <a:gd name="T41" fmla="*/ 317 w 317"/>
                  <a:gd name="T42" fmla="*/ 271 h 2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A7A7A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82" name="Freeform 489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>
                  <a:gd name="T0" fmla="*/ 317 w 317"/>
                  <a:gd name="T1" fmla="*/ 0 h 271"/>
                  <a:gd name="T2" fmla="*/ 58 w 317"/>
                  <a:gd name="T3" fmla="*/ 54 h 271"/>
                  <a:gd name="T4" fmla="*/ 0 w 317"/>
                  <a:gd name="T5" fmla="*/ 108 h 271"/>
                  <a:gd name="T6" fmla="*/ 0 w 317"/>
                  <a:gd name="T7" fmla="*/ 135 h 271"/>
                  <a:gd name="T8" fmla="*/ 29 w 317"/>
                  <a:gd name="T9" fmla="*/ 135 h 271"/>
                  <a:gd name="T10" fmla="*/ 29 w 317"/>
                  <a:gd name="T11" fmla="*/ 190 h 271"/>
                  <a:gd name="T12" fmla="*/ 58 w 317"/>
                  <a:gd name="T13" fmla="*/ 190 h 271"/>
                  <a:gd name="T14" fmla="*/ 58 w 317"/>
                  <a:gd name="T15" fmla="*/ 244 h 271"/>
                  <a:gd name="T16" fmla="*/ 87 w 317"/>
                  <a:gd name="T17" fmla="*/ 244 h 271"/>
                  <a:gd name="T18" fmla="*/ 87 w 317"/>
                  <a:gd name="T19" fmla="*/ 271 h 271"/>
                  <a:gd name="T20" fmla="*/ 317 w 317"/>
                  <a:gd name="T21" fmla="*/ 271 h 271"/>
                  <a:gd name="T22" fmla="*/ 288 w 317"/>
                  <a:gd name="T23" fmla="*/ 135 h 271"/>
                  <a:gd name="T24" fmla="*/ 317 w 317"/>
                  <a:gd name="T25" fmla="*/ 0 h 2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7"/>
                  <a:gd name="T40" fmla="*/ 0 h 271"/>
                  <a:gd name="T41" fmla="*/ 317 w 317"/>
                  <a:gd name="T42" fmla="*/ 271 h 2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</a:path>
                </a:pathLst>
              </a:custGeom>
              <a:solidFill>
                <a:srgbClr val="006600"/>
              </a:solidFill>
              <a:ln w="3175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95" name="Group 490"/>
            <p:cNvGrpSpPr>
              <a:grpSpLocks/>
            </p:cNvGrpSpPr>
            <p:nvPr/>
          </p:nvGrpSpPr>
          <p:grpSpPr bwMode="auto">
            <a:xfrm>
              <a:off x="1588" y="3629"/>
              <a:ext cx="934" cy="312"/>
              <a:chOff x="265" y="3263"/>
              <a:chExt cx="1291" cy="460"/>
            </a:xfrm>
          </p:grpSpPr>
          <p:sp>
            <p:nvSpPr>
              <p:cNvPr id="479" name="Freeform 491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>
                  <a:gd name="T0" fmla="*/ 230 w 1291"/>
                  <a:gd name="T1" fmla="*/ 0 h 460"/>
                  <a:gd name="T2" fmla="*/ 0 w 1291"/>
                  <a:gd name="T3" fmla="*/ 216 h 460"/>
                  <a:gd name="T4" fmla="*/ 115 w 1291"/>
                  <a:gd name="T5" fmla="*/ 351 h 460"/>
                  <a:gd name="T6" fmla="*/ 230 w 1291"/>
                  <a:gd name="T7" fmla="*/ 297 h 460"/>
                  <a:gd name="T8" fmla="*/ 689 w 1291"/>
                  <a:gd name="T9" fmla="*/ 243 h 460"/>
                  <a:gd name="T10" fmla="*/ 1291 w 1291"/>
                  <a:gd name="T11" fmla="*/ 460 h 460"/>
                  <a:gd name="T12" fmla="*/ 1291 w 1291"/>
                  <a:gd name="T13" fmla="*/ 0 h 460"/>
                  <a:gd name="T14" fmla="*/ 230 w 1291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1"/>
                  <a:gd name="T25" fmla="*/ 0 h 460"/>
                  <a:gd name="T26" fmla="*/ 1291 w 1291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5F5F5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80" name="Freeform 492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>
                  <a:gd name="T0" fmla="*/ 230 w 1291"/>
                  <a:gd name="T1" fmla="*/ 0 h 460"/>
                  <a:gd name="T2" fmla="*/ 0 w 1291"/>
                  <a:gd name="T3" fmla="*/ 216 h 460"/>
                  <a:gd name="T4" fmla="*/ 115 w 1291"/>
                  <a:gd name="T5" fmla="*/ 351 h 460"/>
                  <a:gd name="T6" fmla="*/ 230 w 1291"/>
                  <a:gd name="T7" fmla="*/ 297 h 460"/>
                  <a:gd name="T8" fmla="*/ 689 w 1291"/>
                  <a:gd name="T9" fmla="*/ 243 h 460"/>
                  <a:gd name="T10" fmla="*/ 1291 w 1291"/>
                  <a:gd name="T11" fmla="*/ 460 h 460"/>
                  <a:gd name="T12" fmla="*/ 1291 w 1291"/>
                  <a:gd name="T13" fmla="*/ 0 h 460"/>
                  <a:gd name="T14" fmla="*/ 230 w 1291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91"/>
                  <a:gd name="T25" fmla="*/ 0 h 460"/>
                  <a:gd name="T26" fmla="*/ 1291 w 1291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</a:path>
                </a:pathLst>
              </a:custGeom>
              <a:solidFill>
                <a:srgbClr val="006600"/>
              </a:solidFill>
              <a:ln w="12700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96" name="Group 493"/>
            <p:cNvGrpSpPr>
              <a:grpSpLocks/>
            </p:cNvGrpSpPr>
            <p:nvPr/>
          </p:nvGrpSpPr>
          <p:grpSpPr bwMode="auto">
            <a:xfrm>
              <a:off x="2439" y="3555"/>
              <a:ext cx="519" cy="423"/>
              <a:chOff x="1441" y="3154"/>
              <a:chExt cx="717" cy="623"/>
            </a:xfrm>
          </p:grpSpPr>
          <p:sp>
            <p:nvSpPr>
              <p:cNvPr id="477" name="Freeform 494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>
                  <a:gd name="T0" fmla="*/ 0 w 717"/>
                  <a:gd name="T1" fmla="*/ 109 h 623"/>
                  <a:gd name="T2" fmla="*/ 115 w 717"/>
                  <a:gd name="T3" fmla="*/ 109 h 623"/>
                  <a:gd name="T4" fmla="*/ 115 w 717"/>
                  <a:gd name="T5" fmla="*/ 569 h 623"/>
                  <a:gd name="T6" fmla="*/ 431 w 717"/>
                  <a:gd name="T7" fmla="*/ 623 h 623"/>
                  <a:gd name="T8" fmla="*/ 545 w 717"/>
                  <a:gd name="T9" fmla="*/ 569 h 623"/>
                  <a:gd name="T10" fmla="*/ 660 w 717"/>
                  <a:gd name="T11" fmla="*/ 569 h 623"/>
                  <a:gd name="T12" fmla="*/ 689 w 717"/>
                  <a:gd name="T13" fmla="*/ 515 h 623"/>
                  <a:gd name="T14" fmla="*/ 602 w 717"/>
                  <a:gd name="T15" fmla="*/ 515 h 623"/>
                  <a:gd name="T16" fmla="*/ 488 w 717"/>
                  <a:gd name="T17" fmla="*/ 406 h 623"/>
                  <a:gd name="T18" fmla="*/ 717 w 717"/>
                  <a:gd name="T19" fmla="*/ 352 h 623"/>
                  <a:gd name="T20" fmla="*/ 717 w 717"/>
                  <a:gd name="T21" fmla="*/ 298 h 623"/>
                  <a:gd name="T22" fmla="*/ 689 w 717"/>
                  <a:gd name="T23" fmla="*/ 136 h 623"/>
                  <a:gd name="T24" fmla="*/ 717 w 717"/>
                  <a:gd name="T25" fmla="*/ 82 h 623"/>
                  <a:gd name="T26" fmla="*/ 631 w 717"/>
                  <a:gd name="T27" fmla="*/ 54 h 623"/>
                  <a:gd name="T28" fmla="*/ 602 w 717"/>
                  <a:gd name="T29" fmla="*/ 0 h 623"/>
                  <a:gd name="T30" fmla="*/ 431 w 717"/>
                  <a:gd name="T31" fmla="*/ 0 h 623"/>
                  <a:gd name="T32" fmla="*/ 316 w 717"/>
                  <a:gd name="T33" fmla="*/ 82 h 623"/>
                  <a:gd name="T34" fmla="*/ 172 w 717"/>
                  <a:gd name="T35" fmla="*/ 27 h 623"/>
                  <a:gd name="T36" fmla="*/ 115 w 717"/>
                  <a:gd name="T37" fmla="*/ 54 h 623"/>
                  <a:gd name="T38" fmla="*/ 0 w 717"/>
                  <a:gd name="T39" fmla="*/ 109 h 6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17"/>
                  <a:gd name="T61" fmla="*/ 0 h 623"/>
                  <a:gd name="T62" fmla="*/ 717 w 717"/>
                  <a:gd name="T63" fmla="*/ 623 h 6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78" name="Freeform 495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>
                  <a:gd name="T0" fmla="*/ 0 w 717"/>
                  <a:gd name="T1" fmla="*/ 109 h 623"/>
                  <a:gd name="T2" fmla="*/ 115 w 717"/>
                  <a:gd name="T3" fmla="*/ 109 h 623"/>
                  <a:gd name="T4" fmla="*/ 115 w 717"/>
                  <a:gd name="T5" fmla="*/ 569 h 623"/>
                  <a:gd name="T6" fmla="*/ 431 w 717"/>
                  <a:gd name="T7" fmla="*/ 623 h 623"/>
                  <a:gd name="T8" fmla="*/ 545 w 717"/>
                  <a:gd name="T9" fmla="*/ 569 h 623"/>
                  <a:gd name="T10" fmla="*/ 660 w 717"/>
                  <a:gd name="T11" fmla="*/ 569 h 623"/>
                  <a:gd name="T12" fmla="*/ 689 w 717"/>
                  <a:gd name="T13" fmla="*/ 515 h 623"/>
                  <a:gd name="T14" fmla="*/ 602 w 717"/>
                  <a:gd name="T15" fmla="*/ 515 h 623"/>
                  <a:gd name="T16" fmla="*/ 488 w 717"/>
                  <a:gd name="T17" fmla="*/ 406 h 623"/>
                  <a:gd name="T18" fmla="*/ 717 w 717"/>
                  <a:gd name="T19" fmla="*/ 352 h 623"/>
                  <a:gd name="T20" fmla="*/ 717 w 717"/>
                  <a:gd name="T21" fmla="*/ 298 h 623"/>
                  <a:gd name="T22" fmla="*/ 689 w 717"/>
                  <a:gd name="T23" fmla="*/ 136 h 623"/>
                  <a:gd name="T24" fmla="*/ 717 w 717"/>
                  <a:gd name="T25" fmla="*/ 82 h 623"/>
                  <a:gd name="T26" fmla="*/ 631 w 717"/>
                  <a:gd name="T27" fmla="*/ 54 h 623"/>
                  <a:gd name="T28" fmla="*/ 602 w 717"/>
                  <a:gd name="T29" fmla="*/ 0 h 623"/>
                  <a:gd name="T30" fmla="*/ 431 w 717"/>
                  <a:gd name="T31" fmla="*/ 0 h 623"/>
                  <a:gd name="T32" fmla="*/ 316 w 717"/>
                  <a:gd name="T33" fmla="*/ 82 h 623"/>
                  <a:gd name="T34" fmla="*/ 172 w 717"/>
                  <a:gd name="T35" fmla="*/ 27 h 623"/>
                  <a:gd name="T36" fmla="*/ 115 w 717"/>
                  <a:gd name="T37" fmla="*/ 54 h 623"/>
                  <a:gd name="T38" fmla="*/ 0 w 717"/>
                  <a:gd name="T39" fmla="*/ 109 h 6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17"/>
                  <a:gd name="T61" fmla="*/ 0 h 623"/>
                  <a:gd name="T62" fmla="*/ 717 w 717"/>
                  <a:gd name="T63" fmla="*/ 623 h 6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97" name="Group 496"/>
            <p:cNvGrpSpPr>
              <a:grpSpLocks/>
            </p:cNvGrpSpPr>
            <p:nvPr/>
          </p:nvGrpSpPr>
          <p:grpSpPr bwMode="auto">
            <a:xfrm>
              <a:off x="2937" y="3573"/>
              <a:ext cx="541" cy="258"/>
              <a:chOff x="2129" y="3180"/>
              <a:chExt cx="748" cy="380"/>
            </a:xfrm>
          </p:grpSpPr>
          <p:sp>
            <p:nvSpPr>
              <p:cNvPr id="475" name="Freeform 497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>
                  <a:gd name="T0" fmla="*/ 58 w 748"/>
                  <a:gd name="T1" fmla="*/ 28 h 380"/>
                  <a:gd name="T2" fmla="*/ 29 w 748"/>
                  <a:gd name="T3" fmla="*/ 55 h 380"/>
                  <a:gd name="T4" fmla="*/ 0 w 748"/>
                  <a:gd name="T5" fmla="*/ 109 h 380"/>
                  <a:gd name="T6" fmla="*/ 29 w 748"/>
                  <a:gd name="T7" fmla="*/ 271 h 380"/>
                  <a:gd name="T8" fmla="*/ 173 w 748"/>
                  <a:gd name="T9" fmla="*/ 271 h 380"/>
                  <a:gd name="T10" fmla="*/ 115 w 748"/>
                  <a:gd name="T11" fmla="*/ 380 h 380"/>
                  <a:gd name="T12" fmla="*/ 288 w 748"/>
                  <a:gd name="T13" fmla="*/ 271 h 380"/>
                  <a:gd name="T14" fmla="*/ 346 w 748"/>
                  <a:gd name="T15" fmla="*/ 164 h 380"/>
                  <a:gd name="T16" fmla="*/ 490 w 748"/>
                  <a:gd name="T17" fmla="*/ 137 h 380"/>
                  <a:gd name="T18" fmla="*/ 690 w 748"/>
                  <a:gd name="T19" fmla="*/ 137 h 380"/>
                  <a:gd name="T20" fmla="*/ 748 w 748"/>
                  <a:gd name="T21" fmla="*/ 55 h 380"/>
                  <a:gd name="T22" fmla="*/ 690 w 748"/>
                  <a:gd name="T23" fmla="*/ 28 h 380"/>
                  <a:gd name="T24" fmla="*/ 490 w 748"/>
                  <a:gd name="T25" fmla="*/ 28 h 380"/>
                  <a:gd name="T26" fmla="*/ 461 w 748"/>
                  <a:gd name="T27" fmla="*/ 82 h 380"/>
                  <a:gd name="T28" fmla="*/ 374 w 748"/>
                  <a:gd name="T29" fmla="*/ 55 h 380"/>
                  <a:gd name="T30" fmla="*/ 317 w 748"/>
                  <a:gd name="T31" fmla="*/ 0 h 380"/>
                  <a:gd name="T32" fmla="*/ 230 w 748"/>
                  <a:gd name="T33" fmla="*/ 0 h 380"/>
                  <a:gd name="T34" fmla="*/ 173 w 748"/>
                  <a:gd name="T35" fmla="*/ 55 h 380"/>
                  <a:gd name="T36" fmla="*/ 58 w 748"/>
                  <a:gd name="T37" fmla="*/ 28 h 3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8"/>
                  <a:gd name="T58" fmla="*/ 0 h 380"/>
                  <a:gd name="T59" fmla="*/ 748 w 748"/>
                  <a:gd name="T60" fmla="*/ 380 h 3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76" name="Freeform 498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>
                  <a:gd name="T0" fmla="*/ 58 w 748"/>
                  <a:gd name="T1" fmla="*/ 28 h 380"/>
                  <a:gd name="T2" fmla="*/ 29 w 748"/>
                  <a:gd name="T3" fmla="*/ 55 h 380"/>
                  <a:gd name="T4" fmla="*/ 0 w 748"/>
                  <a:gd name="T5" fmla="*/ 109 h 380"/>
                  <a:gd name="T6" fmla="*/ 29 w 748"/>
                  <a:gd name="T7" fmla="*/ 271 h 380"/>
                  <a:gd name="T8" fmla="*/ 173 w 748"/>
                  <a:gd name="T9" fmla="*/ 271 h 380"/>
                  <a:gd name="T10" fmla="*/ 115 w 748"/>
                  <a:gd name="T11" fmla="*/ 380 h 380"/>
                  <a:gd name="T12" fmla="*/ 288 w 748"/>
                  <a:gd name="T13" fmla="*/ 271 h 380"/>
                  <a:gd name="T14" fmla="*/ 346 w 748"/>
                  <a:gd name="T15" fmla="*/ 164 h 380"/>
                  <a:gd name="T16" fmla="*/ 490 w 748"/>
                  <a:gd name="T17" fmla="*/ 137 h 380"/>
                  <a:gd name="T18" fmla="*/ 690 w 748"/>
                  <a:gd name="T19" fmla="*/ 137 h 380"/>
                  <a:gd name="T20" fmla="*/ 748 w 748"/>
                  <a:gd name="T21" fmla="*/ 55 h 380"/>
                  <a:gd name="T22" fmla="*/ 690 w 748"/>
                  <a:gd name="T23" fmla="*/ 28 h 380"/>
                  <a:gd name="T24" fmla="*/ 490 w 748"/>
                  <a:gd name="T25" fmla="*/ 28 h 380"/>
                  <a:gd name="T26" fmla="*/ 461 w 748"/>
                  <a:gd name="T27" fmla="*/ 82 h 380"/>
                  <a:gd name="T28" fmla="*/ 374 w 748"/>
                  <a:gd name="T29" fmla="*/ 55 h 380"/>
                  <a:gd name="T30" fmla="*/ 317 w 748"/>
                  <a:gd name="T31" fmla="*/ 0 h 380"/>
                  <a:gd name="T32" fmla="*/ 230 w 748"/>
                  <a:gd name="T33" fmla="*/ 0 h 380"/>
                  <a:gd name="T34" fmla="*/ 173 w 748"/>
                  <a:gd name="T35" fmla="*/ 55 h 380"/>
                  <a:gd name="T36" fmla="*/ 58 w 748"/>
                  <a:gd name="T37" fmla="*/ 28 h 3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8"/>
                  <a:gd name="T58" fmla="*/ 0 h 380"/>
                  <a:gd name="T59" fmla="*/ 748 w 748"/>
                  <a:gd name="T60" fmla="*/ 380 h 3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298" name="Group 499"/>
            <p:cNvGrpSpPr>
              <a:grpSpLocks/>
            </p:cNvGrpSpPr>
            <p:nvPr/>
          </p:nvGrpSpPr>
          <p:grpSpPr bwMode="auto">
            <a:xfrm>
              <a:off x="2937" y="3905"/>
              <a:ext cx="208" cy="111"/>
              <a:chOff x="2129" y="3669"/>
              <a:chExt cx="288" cy="164"/>
            </a:xfrm>
          </p:grpSpPr>
          <p:sp>
            <p:nvSpPr>
              <p:cNvPr id="473" name="Freeform 500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>
                  <a:gd name="T0" fmla="*/ 29 w 288"/>
                  <a:gd name="T1" fmla="*/ 0 h 164"/>
                  <a:gd name="T2" fmla="*/ 0 w 288"/>
                  <a:gd name="T3" fmla="*/ 54 h 164"/>
                  <a:gd name="T4" fmla="*/ 202 w 288"/>
                  <a:gd name="T5" fmla="*/ 164 h 164"/>
                  <a:gd name="T6" fmla="*/ 288 w 288"/>
                  <a:gd name="T7" fmla="*/ 54 h 164"/>
                  <a:gd name="T8" fmla="*/ 87 w 288"/>
                  <a:gd name="T9" fmla="*/ 0 h 164"/>
                  <a:gd name="T10" fmla="*/ 29 w 288"/>
                  <a:gd name="T11" fmla="*/ 0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"/>
                  <a:gd name="T19" fmla="*/ 0 h 164"/>
                  <a:gd name="T20" fmla="*/ 288 w 288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4" name="Freeform 501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>
                  <a:gd name="T0" fmla="*/ 29 w 288"/>
                  <a:gd name="T1" fmla="*/ 0 h 164"/>
                  <a:gd name="T2" fmla="*/ 0 w 288"/>
                  <a:gd name="T3" fmla="*/ 54 h 164"/>
                  <a:gd name="T4" fmla="*/ 202 w 288"/>
                  <a:gd name="T5" fmla="*/ 164 h 164"/>
                  <a:gd name="T6" fmla="*/ 288 w 288"/>
                  <a:gd name="T7" fmla="*/ 54 h 164"/>
                  <a:gd name="T8" fmla="*/ 87 w 288"/>
                  <a:gd name="T9" fmla="*/ 0 h 164"/>
                  <a:gd name="T10" fmla="*/ 29 w 288"/>
                  <a:gd name="T11" fmla="*/ 0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"/>
                  <a:gd name="T19" fmla="*/ 0 h 164"/>
                  <a:gd name="T20" fmla="*/ 288 w 288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9" name="Group 502"/>
            <p:cNvGrpSpPr>
              <a:grpSpLocks/>
            </p:cNvGrpSpPr>
            <p:nvPr/>
          </p:nvGrpSpPr>
          <p:grpSpPr bwMode="auto">
            <a:xfrm>
              <a:off x="2937" y="3298"/>
              <a:ext cx="437" cy="331"/>
              <a:chOff x="2129" y="2774"/>
              <a:chExt cx="604" cy="489"/>
            </a:xfrm>
          </p:grpSpPr>
          <p:sp>
            <p:nvSpPr>
              <p:cNvPr id="471" name="Freeform 503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>
                  <a:gd name="T0" fmla="*/ 0 w 604"/>
                  <a:gd name="T1" fmla="*/ 136 h 489"/>
                  <a:gd name="T2" fmla="*/ 29 w 604"/>
                  <a:gd name="T3" fmla="*/ 163 h 489"/>
                  <a:gd name="T4" fmla="*/ 0 w 604"/>
                  <a:gd name="T5" fmla="*/ 326 h 489"/>
                  <a:gd name="T6" fmla="*/ 86 w 604"/>
                  <a:gd name="T7" fmla="*/ 353 h 489"/>
                  <a:gd name="T8" fmla="*/ 58 w 604"/>
                  <a:gd name="T9" fmla="*/ 435 h 489"/>
                  <a:gd name="T10" fmla="*/ 172 w 604"/>
                  <a:gd name="T11" fmla="*/ 462 h 489"/>
                  <a:gd name="T12" fmla="*/ 230 w 604"/>
                  <a:gd name="T13" fmla="*/ 407 h 489"/>
                  <a:gd name="T14" fmla="*/ 316 w 604"/>
                  <a:gd name="T15" fmla="*/ 407 h 489"/>
                  <a:gd name="T16" fmla="*/ 374 w 604"/>
                  <a:gd name="T17" fmla="*/ 462 h 489"/>
                  <a:gd name="T18" fmla="*/ 460 w 604"/>
                  <a:gd name="T19" fmla="*/ 489 h 489"/>
                  <a:gd name="T20" fmla="*/ 489 w 604"/>
                  <a:gd name="T21" fmla="*/ 435 h 489"/>
                  <a:gd name="T22" fmla="*/ 604 w 604"/>
                  <a:gd name="T23" fmla="*/ 435 h 489"/>
                  <a:gd name="T24" fmla="*/ 604 w 604"/>
                  <a:gd name="T25" fmla="*/ 407 h 489"/>
                  <a:gd name="T26" fmla="*/ 517 w 604"/>
                  <a:gd name="T27" fmla="*/ 407 h 489"/>
                  <a:gd name="T28" fmla="*/ 489 w 604"/>
                  <a:gd name="T29" fmla="*/ 271 h 489"/>
                  <a:gd name="T30" fmla="*/ 402 w 604"/>
                  <a:gd name="T31" fmla="*/ 271 h 489"/>
                  <a:gd name="T32" fmla="*/ 345 w 604"/>
                  <a:gd name="T33" fmla="*/ 54 h 489"/>
                  <a:gd name="T34" fmla="*/ 287 w 604"/>
                  <a:gd name="T35" fmla="*/ 0 h 489"/>
                  <a:gd name="T36" fmla="*/ 230 w 604"/>
                  <a:gd name="T37" fmla="*/ 0 h 489"/>
                  <a:gd name="T38" fmla="*/ 316 w 604"/>
                  <a:gd name="T39" fmla="*/ 108 h 489"/>
                  <a:gd name="T40" fmla="*/ 172 w 604"/>
                  <a:gd name="T41" fmla="*/ 108 h 489"/>
                  <a:gd name="T42" fmla="*/ 115 w 604"/>
                  <a:gd name="T43" fmla="*/ 81 h 489"/>
                  <a:gd name="T44" fmla="*/ 29 w 604"/>
                  <a:gd name="T45" fmla="*/ 81 h 489"/>
                  <a:gd name="T46" fmla="*/ 0 w 604"/>
                  <a:gd name="T47" fmla="*/ 136 h 4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4"/>
                  <a:gd name="T73" fmla="*/ 0 h 489"/>
                  <a:gd name="T74" fmla="*/ 604 w 604"/>
                  <a:gd name="T75" fmla="*/ 489 h 48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969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72" name="Freeform 504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>
                  <a:gd name="T0" fmla="*/ 0 w 604"/>
                  <a:gd name="T1" fmla="*/ 136 h 489"/>
                  <a:gd name="T2" fmla="*/ 29 w 604"/>
                  <a:gd name="T3" fmla="*/ 163 h 489"/>
                  <a:gd name="T4" fmla="*/ 0 w 604"/>
                  <a:gd name="T5" fmla="*/ 326 h 489"/>
                  <a:gd name="T6" fmla="*/ 86 w 604"/>
                  <a:gd name="T7" fmla="*/ 353 h 489"/>
                  <a:gd name="T8" fmla="*/ 58 w 604"/>
                  <a:gd name="T9" fmla="*/ 435 h 489"/>
                  <a:gd name="T10" fmla="*/ 172 w 604"/>
                  <a:gd name="T11" fmla="*/ 462 h 489"/>
                  <a:gd name="T12" fmla="*/ 230 w 604"/>
                  <a:gd name="T13" fmla="*/ 407 h 489"/>
                  <a:gd name="T14" fmla="*/ 316 w 604"/>
                  <a:gd name="T15" fmla="*/ 407 h 489"/>
                  <a:gd name="T16" fmla="*/ 374 w 604"/>
                  <a:gd name="T17" fmla="*/ 462 h 489"/>
                  <a:gd name="T18" fmla="*/ 460 w 604"/>
                  <a:gd name="T19" fmla="*/ 489 h 489"/>
                  <a:gd name="T20" fmla="*/ 489 w 604"/>
                  <a:gd name="T21" fmla="*/ 435 h 489"/>
                  <a:gd name="T22" fmla="*/ 604 w 604"/>
                  <a:gd name="T23" fmla="*/ 435 h 489"/>
                  <a:gd name="T24" fmla="*/ 604 w 604"/>
                  <a:gd name="T25" fmla="*/ 407 h 489"/>
                  <a:gd name="T26" fmla="*/ 517 w 604"/>
                  <a:gd name="T27" fmla="*/ 407 h 489"/>
                  <a:gd name="T28" fmla="*/ 489 w 604"/>
                  <a:gd name="T29" fmla="*/ 271 h 489"/>
                  <a:gd name="T30" fmla="*/ 402 w 604"/>
                  <a:gd name="T31" fmla="*/ 271 h 489"/>
                  <a:gd name="T32" fmla="*/ 345 w 604"/>
                  <a:gd name="T33" fmla="*/ 54 h 489"/>
                  <a:gd name="T34" fmla="*/ 287 w 604"/>
                  <a:gd name="T35" fmla="*/ 0 h 489"/>
                  <a:gd name="T36" fmla="*/ 230 w 604"/>
                  <a:gd name="T37" fmla="*/ 0 h 489"/>
                  <a:gd name="T38" fmla="*/ 316 w 604"/>
                  <a:gd name="T39" fmla="*/ 108 h 489"/>
                  <a:gd name="T40" fmla="*/ 172 w 604"/>
                  <a:gd name="T41" fmla="*/ 108 h 489"/>
                  <a:gd name="T42" fmla="*/ 115 w 604"/>
                  <a:gd name="T43" fmla="*/ 81 h 489"/>
                  <a:gd name="T44" fmla="*/ 29 w 604"/>
                  <a:gd name="T45" fmla="*/ 81 h 489"/>
                  <a:gd name="T46" fmla="*/ 0 w 604"/>
                  <a:gd name="T47" fmla="*/ 136 h 4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4"/>
                  <a:gd name="T73" fmla="*/ 0 h 489"/>
                  <a:gd name="T74" fmla="*/ 604 w 604"/>
                  <a:gd name="T75" fmla="*/ 489 h 48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006600"/>
              </a:solidFill>
              <a:ln w="12700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00" name="Group 505"/>
            <p:cNvGrpSpPr>
              <a:grpSpLocks/>
            </p:cNvGrpSpPr>
            <p:nvPr/>
          </p:nvGrpSpPr>
          <p:grpSpPr bwMode="auto">
            <a:xfrm>
              <a:off x="3436" y="3593"/>
              <a:ext cx="269" cy="294"/>
              <a:chOff x="2818" y="3209"/>
              <a:chExt cx="373" cy="434"/>
            </a:xfrm>
          </p:grpSpPr>
          <p:sp>
            <p:nvSpPr>
              <p:cNvPr id="469" name="Freeform 506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>
                  <a:gd name="T0" fmla="*/ 58 w 373"/>
                  <a:gd name="T1" fmla="*/ 27 h 434"/>
                  <a:gd name="T2" fmla="*/ 0 w 373"/>
                  <a:gd name="T3" fmla="*/ 108 h 434"/>
                  <a:gd name="T4" fmla="*/ 86 w 373"/>
                  <a:gd name="T5" fmla="*/ 216 h 434"/>
                  <a:gd name="T6" fmla="*/ 172 w 373"/>
                  <a:gd name="T7" fmla="*/ 243 h 434"/>
                  <a:gd name="T8" fmla="*/ 172 w 373"/>
                  <a:gd name="T9" fmla="*/ 351 h 434"/>
                  <a:gd name="T10" fmla="*/ 203 w 373"/>
                  <a:gd name="T11" fmla="*/ 434 h 434"/>
                  <a:gd name="T12" fmla="*/ 262 w 373"/>
                  <a:gd name="T13" fmla="*/ 352 h 434"/>
                  <a:gd name="T14" fmla="*/ 344 w 373"/>
                  <a:gd name="T15" fmla="*/ 189 h 434"/>
                  <a:gd name="T16" fmla="*/ 373 w 373"/>
                  <a:gd name="T17" fmla="*/ 189 h 434"/>
                  <a:gd name="T18" fmla="*/ 373 w 373"/>
                  <a:gd name="T19" fmla="*/ 135 h 434"/>
                  <a:gd name="T20" fmla="*/ 344 w 373"/>
                  <a:gd name="T21" fmla="*/ 135 h 434"/>
                  <a:gd name="T22" fmla="*/ 344 w 373"/>
                  <a:gd name="T23" fmla="*/ 81 h 434"/>
                  <a:gd name="T24" fmla="*/ 316 w 373"/>
                  <a:gd name="T25" fmla="*/ 81 h 434"/>
                  <a:gd name="T26" fmla="*/ 316 w 373"/>
                  <a:gd name="T27" fmla="*/ 27 h 434"/>
                  <a:gd name="T28" fmla="*/ 287 w 373"/>
                  <a:gd name="T29" fmla="*/ 27 h 434"/>
                  <a:gd name="T30" fmla="*/ 287 w 373"/>
                  <a:gd name="T31" fmla="*/ 0 h 434"/>
                  <a:gd name="T32" fmla="*/ 144 w 373"/>
                  <a:gd name="T33" fmla="*/ 0 h 434"/>
                  <a:gd name="T34" fmla="*/ 58 w 373"/>
                  <a:gd name="T35" fmla="*/ 27 h 4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3"/>
                  <a:gd name="T55" fmla="*/ 0 h 434"/>
                  <a:gd name="T56" fmla="*/ 373 w 373"/>
                  <a:gd name="T57" fmla="*/ 434 h 4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70" name="Freeform 507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>
                  <a:gd name="T0" fmla="*/ 58 w 373"/>
                  <a:gd name="T1" fmla="*/ 27 h 434"/>
                  <a:gd name="T2" fmla="*/ 0 w 373"/>
                  <a:gd name="T3" fmla="*/ 108 h 434"/>
                  <a:gd name="T4" fmla="*/ 86 w 373"/>
                  <a:gd name="T5" fmla="*/ 216 h 434"/>
                  <a:gd name="T6" fmla="*/ 172 w 373"/>
                  <a:gd name="T7" fmla="*/ 243 h 434"/>
                  <a:gd name="T8" fmla="*/ 172 w 373"/>
                  <a:gd name="T9" fmla="*/ 351 h 434"/>
                  <a:gd name="T10" fmla="*/ 203 w 373"/>
                  <a:gd name="T11" fmla="*/ 434 h 434"/>
                  <a:gd name="T12" fmla="*/ 262 w 373"/>
                  <a:gd name="T13" fmla="*/ 352 h 434"/>
                  <a:gd name="T14" fmla="*/ 344 w 373"/>
                  <a:gd name="T15" fmla="*/ 189 h 434"/>
                  <a:gd name="T16" fmla="*/ 373 w 373"/>
                  <a:gd name="T17" fmla="*/ 189 h 434"/>
                  <a:gd name="T18" fmla="*/ 373 w 373"/>
                  <a:gd name="T19" fmla="*/ 135 h 434"/>
                  <a:gd name="T20" fmla="*/ 344 w 373"/>
                  <a:gd name="T21" fmla="*/ 135 h 434"/>
                  <a:gd name="T22" fmla="*/ 344 w 373"/>
                  <a:gd name="T23" fmla="*/ 81 h 434"/>
                  <a:gd name="T24" fmla="*/ 316 w 373"/>
                  <a:gd name="T25" fmla="*/ 81 h 434"/>
                  <a:gd name="T26" fmla="*/ 316 w 373"/>
                  <a:gd name="T27" fmla="*/ 27 h 434"/>
                  <a:gd name="T28" fmla="*/ 287 w 373"/>
                  <a:gd name="T29" fmla="*/ 27 h 434"/>
                  <a:gd name="T30" fmla="*/ 287 w 373"/>
                  <a:gd name="T31" fmla="*/ 0 h 434"/>
                  <a:gd name="T32" fmla="*/ 144 w 373"/>
                  <a:gd name="T33" fmla="*/ 0 h 434"/>
                  <a:gd name="T34" fmla="*/ 58 w 373"/>
                  <a:gd name="T35" fmla="*/ 27 h 4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3"/>
                  <a:gd name="T55" fmla="*/ 0 h 434"/>
                  <a:gd name="T56" fmla="*/ 373 w 373"/>
                  <a:gd name="T57" fmla="*/ 434 h 4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01" name="Group 508"/>
            <p:cNvGrpSpPr>
              <a:grpSpLocks/>
            </p:cNvGrpSpPr>
            <p:nvPr/>
          </p:nvGrpSpPr>
          <p:grpSpPr bwMode="auto">
            <a:xfrm>
              <a:off x="3291" y="3666"/>
              <a:ext cx="270" cy="165"/>
              <a:chOff x="2618" y="3317"/>
              <a:chExt cx="374" cy="243"/>
            </a:xfrm>
          </p:grpSpPr>
          <p:sp>
            <p:nvSpPr>
              <p:cNvPr id="467" name="Freeform 509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>
                  <a:gd name="T0" fmla="*/ 0 w 374"/>
                  <a:gd name="T1" fmla="*/ 0 h 243"/>
                  <a:gd name="T2" fmla="*/ 115 w 374"/>
                  <a:gd name="T3" fmla="*/ 108 h 243"/>
                  <a:gd name="T4" fmla="*/ 115 w 374"/>
                  <a:gd name="T5" fmla="*/ 216 h 243"/>
                  <a:gd name="T6" fmla="*/ 374 w 374"/>
                  <a:gd name="T7" fmla="*/ 243 h 243"/>
                  <a:gd name="T8" fmla="*/ 374 w 374"/>
                  <a:gd name="T9" fmla="*/ 135 h 243"/>
                  <a:gd name="T10" fmla="*/ 287 w 374"/>
                  <a:gd name="T11" fmla="*/ 108 h 243"/>
                  <a:gd name="T12" fmla="*/ 200 w 374"/>
                  <a:gd name="T13" fmla="*/ 0 h 243"/>
                  <a:gd name="T14" fmla="*/ 29 w 374"/>
                  <a:gd name="T15" fmla="*/ 0 h 243"/>
                  <a:gd name="T16" fmla="*/ 0 w 374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"/>
                  <a:gd name="T28" fmla="*/ 0 h 243"/>
                  <a:gd name="T29" fmla="*/ 374 w 374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68" name="Freeform 510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>
                  <a:gd name="T0" fmla="*/ 0 w 374"/>
                  <a:gd name="T1" fmla="*/ 0 h 243"/>
                  <a:gd name="T2" fmla="*/ 115 w 374"/>
                  <a:gd name="T3" fmla="*/ 108 h 243"/>
                  <a:gd name="T4" fmla="*/ 115 w 374"/>
                  <a:gd name="T5" fmla="*/ 216 h 243"/>
                  <a:gd name="T6" fmla="*/ 374 w 374"/>
                  <a:gd name="T7" fmla="*/ 243 h 243"/>
                  <a:gd name="T8" fmla="*/ 374 w 374"/>
                  <a:gd name="T9" fmla="*/ 135 h 243"/>
                  <a:gd name="T10" fmla="*/ 287 w 374"/>
                  <a:gd name="T11" fmla="*/ 108 h 243"/>
                  <a:gd name="T12" fmla="*/ 200 w 374"/>
                  <a:gd name="T13" fmla="*/ 0 h 243"/>
                  <a:gd name="T14" fmla="*/ 29 w 374"/>
                  <a:gd name="T15" fmla="*/ 0 h 243"/>
                  <a:gd name="T16" fmla="*/ 0 w 374"/>
                  <a:gd name="T17" fmla="*/ 0 h 2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4"/>
                  <a:gd name="T28" fmla="*/ 0 h 243"/>
                  <a:gd name="T29" fmla="*/ 374 w 374"/>
                  <a:gd name="T30" fmla="*/ 243 h 2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02" name="Group 511"/>
            <p:cNvGrpSpPr>
              <a:grpSpLocks/>
            </p:cNvGrpSpPr>
            <p:nvPr/>
          </p:nvGrpSpPr>
          <p:grpSpPr bwMode="auto">
            <a:xfrm>
              <a:off x="3021" y="3666"/>
              <a:ext cx="560" cy="350"/>
              <a:chOff x="2245" y="3317"/>
              <a:chExt cx="774" cy="516"/>
            </a:xfrm>
          </p:grpSpPr>
          <p:sp>
            <p:nvSpPr>
              <p:cNvPr id="465" name="Freeform 512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>
                  <a:gd name="T0" fmla="*/ 230 w 774"/>
                  <a:gd name="T1" fmla="*/ 28 h 516"/>
                  <a:gd name="T2" fmla="*/ 172 w 774"/>
                  <a:gd name="T3" fmla="*/ 135 h 516"/>
                  <a:gd name="T4" fmla="*/ 0 w 774"/>
                  <a:gd name="T5" fmla="*/ 244 h 516"/>
                  <a:gd name="T6" fmla="*/ 258 w 774"/>
                  <a:gd name="T7" fmla="*/ 244 h 516"/>
                  <a:gd name="T8" fmla="*/ 230 w 774"/>
                  <a:gd name="T9" fmla="*/ 353 h 516"/>
                  <a:gd name="T10" fmla="*/ 316 w 774"/>
                  <a:gd name="T11" fmla="*/ 353 h 516"/>
                  <a:gd name="T12" fmla="*/ 344 w 774"/>
                  <a:gd name="T13" fmla="*/ 461 h 516"/>
                  <a:gd name="T14" fmla="*/ 459 w 774"/>
                  <a:gd name="T15" fmla="*/ 434 h 516"/>
                  <a:gd name="T16" fmla="*/ 573 w 774"/>
                  <a:gd name="T17" fmla="*/ 516 h 516"/>
                  <a:gd name="T18" fmla="*/ 659 w 774"/>
                  <a:gd name="T19" fmla="*/ 353 h 516"/>
                  <a:gd name="T20" fmla="*/ 774 w 774"/>
                  <a:gd name="T21" fmla="*/ 326 h 516"/>
                  <a:gd name="T22" fmla="*/ 745 w 774"/>
                  <a:gd name="T23" fmla="*/ 244 h 516"/>
                  <a:gd name="T24" fmla="*/ 488 w 774"/>
                  <a:gd name="T25" fmla="*/ 217 h 516"/>
                  <a:gd name="T26" fmla="*/ 488 w 774"/>
                  <a:gd name="T27" fmla="*/ 108 h 516"/>
                  <a:gd name="T28" fmla="*/ 373 w 774"/>
                  <a:gd name="T29" fmla="*/ 0 h 516"/>
                  <a:gd name="T30" fmla="*/ 230 w 774"/>
                  <a:gd name="T31" fmla="*/ 28 h 5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4"/>
                  <a:gd name="T49" fmla="*/ 0 h 516"/>
                  <a:gd name="T50" fmla="*/ 774 w 774"/>
                  <a:gd name="T51" fmla="*/ 516 h 5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66" name="Freeform 513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>
                  <a:gd name="T0" fmla="*/ 230 w 774"/>
                  <a:gd name="T1" fmla="*/ 28 h 516"/>
                  <a:gd name="T2" fmla="*/ 172 w 774"/>
                  <a:gd name="T3" fmla="*/ 135 h 516"/>
                  <a:gd name="T4" fmla="*/ 0 w 774"/>
                  <a:gd name="T5" fmla="*/ 244 h 516"/>
                  <a:gd name="T6" fmla="*/ 258 w 774"/>
                  <a:gd name="T7" fmla="*/ 244 h 516"/>
                  <a:gd name="T8" fmla="*/ 230 w 774"/>
                  <a:gd name="T9" fmla="*/ 353 h 516"/>
                  <a:gd name="T10" fmla="*/ 316 w 774"/>
                  <a:gd name="T11" fmla="*/ 353 h 516"/>
                  <a:gd name="T12" fmla="*/ 344 w 774"/>
                  <a:gd name="T13" fmla="*/ 461 h 516"/>
                  <a:gd name="T14" fmla="*/ 459 w 774"/>
                  <a:gd name="T15" fmla="*/ 434 h 516"/>
                  <a:gd name="T16" fmla="*/ 573 w 774"/>
                  <a:gd name="T17" fmla="*/ 516 h 516"/>
                  <a:gd name="T18" fmla="*/ 659 w 774"/>
                  <a:gd name="T19" fmla="*/ 353 h 516"/>
                  <a:gd name="T20" fmla="*/ 774 w 774"/>
                  <a:gd name="T21" fmla="*/ 326 h 516"/>
                  <a:gd name="T22" fmla="*/ 745 w 774"/>
                  <a:gd name="T23" fmla="*/ 244 h 516"/>
                  <a:gd name="T24" fmla="*/ 488 w 774"/>
                  <a:gd name="T25" fmla="*/ 217 h 516"/>
                  <a:gd name="T26" fmla="*/ 488 w 774"/>
                  <a:gd name="T27" fmla="*/ 108 h 516"/>
                  <a:gd name="T28" fmla="*/ 373 w 774"/>
                  <a:gd name="T29" fmla="*/ 0 h 516"/>
                  <a:gd name="T30" fmla="*/ 230 w 774"/>
                  <a:gd name="T31" fmla="*/ 28 h 5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74"/>
                  <a:gd name="T49" fmla="*/ 0 h 516"/>
                  <a:gd name="T50" fmla="*/ 774 w 774"/>
                  <a:gd name="T51" fmla="*/ 516 h 5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03" name="Group 514"/>
            <p:cNvGrpSpPr>
              <a:grpSpLocks/>
            </p:cNvGrpSpPr>
            <p:nvPr/>
          </p:nvGrpSpPr>
          <p:grpSpPr bwMode="auto">
            <a:xfrm>
              <a:off x="3622" y="3703"/>
              <a:ext cx="686" cy="551"/>
              <a:chOff x="3076" y="3371"/>
              <a:chExt cx="947" cy="813"/>
            </a:xfrm>
          </p:grpSpPr>
          <p:sp>
            <p:nvSpPr>
              <p:cNvPr id="463" name="Freeform 515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>
                  <a:gd name="T0" fmla="*/ 115 w 947"/>
                  <a:gd name="T1" fmla="*/ 0 h 813"/>
                  <a:gd name="T2" fmla="*/ 115 w 947"/>
                  <a:gd name="T3" fmla="*/ 26 h 813"/>
                  <a:gd name="T4" fmla="*/ 86 w 947"/>
                  <a:gd name="T5" fmla="*/ 26 h 813"/>
                  <a:gd name="T6" fmla="*/ 0 w 947"/>
                  <a:gd name="T7" fmla="*/ 189 h 813"/>
                  <a:gd name="T8" fmla="*/ 115 w 947"/>
                  <a:gd name="T9" fmla="*/ 189 h 813"/>
                  <a:gd name="T10" fmla="*/ 115 w 947"/>
                  <a:gd name="T11" fmla="*/ 162 h 813"/>
                  <a:gd name="T12" fmla="*/ 173 w 947"/>
                  <a:gd name="T13" fmla="*/ 162 h 813"/>
                  <a:gd name="T14" fmla="*/ 201 w 947"/>
                  <a:gd name="T15" fmla="*/ 135 h 813"/>
                  <a:gd name="T16" fmla="*/ 603 w 947"/>
                  <a:gd name="T17" fmla="*/ 542 h 813"/>
                  <a:gd name="T18" fmla="*/ 603 w 947"/>
                  <a:gd name="T19" fmla="*/ 651 h 813"/>
                  <a:gd name="T20" fmla="*/ 660 w 947"/>
                  <a:gd name="T21" fmla="*/ 597 h 813"/>
                  <a:gd name="T22" fmla="*/ 746 w 947"/>
                  <a:gd name="T23" fmla="*/ 813 h 813"/>
                  <a:gd name="T24" fmla="*/ 890 w 947"/>
                  <a:gd name="T25" fmla="*/ 706 h 813"/>
                  <a:gd name="T26" fmla="*/ 890 w 947"/>
                  <a:gd name="T27" fmla="*/ 624 h 813"/>
                  <a:gd name="T28" fmla="*/ 947 w 947"/>
                  <a:gd name="T29" fmla="*/ 461 h 813"/>
                  <a:gd name="T30" fmla="*/ 832 w 947"/>
                  <a:gd name="T31" fmla="*/ 407 h 813"/>
                  <a:gd name="T32" fmla="*/ 775 w 947"/>
                  <a:gd name="T33" fmla="*/ 325 h 813"/>
                  <a:gd name="T34" fmla="*/ 804 w 947"/>
                  <a:gd name="T35" fmla="*/ 298 h 813"/>
                  <a:gd name="T36" fmla="*/ 804 w 947"/>
                  <a:gd name="T37" fmla="*/ 216 h 813"/>
                  <a:gd name="T38" fmla="*/ 746 w 947"/>
                  <a:gd name="T39" fmla="*/ 189 h 813"/>
                  <a:gd name="T40" fmla="*/ 603 w 947"/>
                  <a:gd name="T41" fmla="*/ 189 h 813"/>
                  <a:gd name="T42" fmla="*/ 603 w 947"/>
                  <a:gd name="T43" fmla="*/ 135 h 813"/>
                  <a:gd name="T44" fmla="*/ 517 w 947"/>
                  <a:gd name="T45" fmla="*/ 107 h 813"/>
                  <a:gd name="T46" fmla="*/ 489 w 947"/>
                  <a:gd name="T47" fmla="*/ 26 h 813"/>
                  <a:gd name="T48" fmla="*/ 431 w 947"/>
                  <a:gd name="T49" fmla="*/ 0 h 813"/>
                  <a:gd name="T50" fmla="*/ 115 w 947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7"/>
                  <a:gd name="T79" fmla="*/ 0 h 813"/>
                  <a:gd name="T80" fmla="*/ 947 w 947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64" name="Freeform 516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>
                  <a:gd name="T0" fmla="*/ 115 w 947"/>
                  <a:gd name="T1" fmla="*/ 0 h 813"/>
                  <a:gd name="T2" fmla="*/ 115 w 947"/>
                  <a:gd name="T3" fmla="*/ 26 h 813"/>
                  <a:gd name="T4" fmla="*/ 86 w 947"/>
                  <a:gd name="T5" fmla="*/ 26 h 813"/>
                  <a:gd name="T6" fmla="*/ 0 w 947"/>
                  <a:gd name="T7" fmla="*/ 189 h 813"/>
                  <a:gd name="T8" fmla="*/ 115 w 947"/>
                  <a:gd name="T9" fmla="*/ 189 h 813"/>
                  <a:gd name="T10" fmla="*/ 115 w 947"/>
                  <a:gd name="T11" fmla="*/ 162 h 813"/>
                  <a:gd name="T12" fmla="*/ 173 w 947"/>
                  <a:gd name="T13" fmla="*/ 162 h 813"/>
                  <a:gd name="T14" fmla="*/ 201 w 947"/>
                  <a:gd name="T15" fmla="*/ 135 h 813"/>
                  <a:gd name="T16" fmla="*/ 603 w 947"/>
                  <a:gd name="T17" fmla="*/ 542 h 813"/>
                  <a:gd name="T18" fmla="*/ 603 w 947"/>
                  <a:gd name="T19" fmla="*/ 651 h 813"/>
                  <a:gd name="T20" fmla="*/ 660 w 947"/>
                  <a:gd name="T21" fmla="*/ 597 h 813"/>
                  <a:gd name="T22" fmla="*/ 746 w 947"/>
                  <a:gd name="T23" fmla="*/ 813 h 813"/>
                  <a:gd name="T24" fmla="*/ 890 w 947"/>
                  <a:gd name="T25" fmla="*/ 706 h 813"/>
                  <a:gd name="T26" fmla="*/ 890 w 947"/>
                  <a:gd name="T27" fmla="*/ 624 h 813"/>
                  <a:gd name="T28" fmla="*/ 947 w 947"/>
                  <a:gd name="T29" fmla="*/ 461 h 813"/>
                  <a:gd name="T30" fmla="*/ 832 w 947"/>
                  <a:gd name="T31" fmla="*/ 407 h 813"/>
                  <a:gd name="T32" fmla="*/ 775 w 947"/>
                  <a:gd name="T33" fmla="*/ 325 h 813"/>
                  <a:gd name="T34" fmla="*/ 804 w 947"/>
                  <a:gd name="T35" fmla="*/ 298 h 813"/>
                  <a:gd name="T36" fmla="*/ 804 w 947"/>
                  <a:gd name="T37" fmla="*/ 216 h 813"/>
                  <a:gd name="T38" fmla="*/ 746 w 947"/>
                  <a:gd name="T39" fmla="*/ 189 h 813"/>
                  <a:gd name="T40" fmla="*/ 603 w 947"/>
                  <a:gd name="T41" fmla="*/ 189 h 813"/>
                  <a:gd name="T42" fmla="*/ 603 w 947"/>
                  <a:gd name="T43" fmla="*/ 135 h 813"/>
                  <a:gd name="T44" fmla="*/ 517 w 947"/>
                  <a:gd name="T45" fmla="*/ 107 h 813"/>
                  <a:gd name="T46" fmla="*/ 489 w 947"/>
                  <a:gd name="T47" fmla="*/ 26 h 813"/>
                  <a:gd name="T48" fmla="*/ 431 w 947"/>
                  <a:gd name="T49" fmla="*/ 0 h 813"/>
                  <a:gd name="T50" fmla="*/ 115 w 947"/>
                  <a:gd name="T51" fmla="*/ 0 h 8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7"/>
                  <a:gd name="T79" fmla="*/ 0 h 813"/>
                  <a:gd name="T80" fmla="*/ 947 w 947"/>
                  <a:gd name="T81" fmla="*/ 813 h 8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04" name="Group 517"/>
            <p:cNvGrpSpPr>
              <a:grpSpLocks/>
            </p:cNvGrpSpPr>
            <p:nvPr/>
          </p:nvGrpSpPr>
          <p:grpSpPr bwMode="auto">
            <a:xfrm>
              <a:off x="3935" y="3573"/>
              <a:ext cx="249" cy="258"/>
              <a:chOff x="3508" y="3180"/>
              <a:chExt cx="344" cy="381"/>
            </a:xfrm>
          </p:grpSpPr>
          <p:sp>
            <p:nvSpPr>
              <p:cNvPr id="461" name="Freeform 518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>
                  <a:gd name="T0" fmla="*/ 0 w 344"/>
                  <a:gd name="T1" fmla="*/ 191 h 381"/>
                  <a:gd name="T2" fmla="*/ 57 w 344"/>
                  <a:gd name="T3" fmla="*/ 217 h 381"/>
                  <a:gd name="T4" fmla="*/ 86 w 344"/>
                  <a:gd name="T5" fmla="*/ 299 h 381"/>
                  <a:gd name="T6" fmla="*/ 172 w 344"/>
                  <a:gd name="T7" fmla="*/ 326 h 381"/>
                  <a:gd name="T8" fmla="*/ 172 w 344"/>
                  <a:gd name="T9" fmla="*/ 381 h 381"/>
                  <a:gd name="T10" fmla="*/ 315 w 344"/>
                  <a:gd name="T11" fmla="*/ 381 h 381"/>
                  <a:gd name="T12" fmla="*/ 344 w 344"/>
                  <a:gd name="T13" fmla="*/ 244 h 381"/>
                  <a:gd name="T14" fmla="*/ 286 w 344"/>
                  <a:gd name="T15" fmla="*/ 217 h 381"/>
                  <a:gd name="T16" fmla="*/ 258 w 344"/>
                  <a:gd name="T17" fmla="*/ 137 h 381"/>
                  <a:gd name="T18" fmla="*/ 258 w 344"/>
                  <a:gd name="T19" fmla="*/ 28 h 381"/>
                  <a:gd name="T20" fmla="*/ 143 w 344"/>
                  <a:gd name="T21" fmla="*/ 0 h 381"/>
                  <a:gd name="T22" fmla="*/ 86 w 344"/>
                  <a:gd name="T23" fmla="*/ 55 h 381"/>
                  <a:gd name="T24" fmla="*/ 0 w 344"/>
                  <a:gd name="T25" fmla="*/ 55 h 381"/>
                  <a:gd name="T26" fmla="*/ 0 w 344"/>
                  <a:gd name="T27" fmla="*/ 191 h 3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4"/>
                  <a:gd name="T43" fmla="*/ 0 h 381"/>
                  <a:gd name="T44" fmla="*/ 344 w 344"/>
                  <a:gd name="T45" fmla="*/ 381 h 3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2" name="Freeform 519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>
                  <a:gd name="T0" fmla="*/ 0 w 344"/>
                  <a:gd name="T1" fmla="*/ 191 h 381"/>
                  <a:gd name="T2" fmla="*/ 57 w 344"/>
                  <a:gd name="T3" fmla="*/ 217 h 381"/>
                  <a:gd name="T4" fmla="*/ 86 w 344"/>
                  <a:gd name="T5" fmla="*/ 299 h 381"/>
                  <a:gd name="T6" fmla="*/ 172 w 344"/>
                  <a:gd name="T7" fmla="*/ 326 h 381"/>
                  <a:gd name="T8" fmla="*/ 172 w 344"/>
                  <a:gd name="T9" fmla="*/ 381 h 381"/>
                  <a:gd name="T10" fmla="*/ 315 w 344"/>
                  <a:gd name="T11" fmla="*/ 381 h 381"/>
                  <a:gd name="T12" fmla="*/ 344 w 344"/>
                  <a:gd name="T13" fmla="*/ 244 h 381"/>
                  <a:gd name="T14" fmla="*/ 286 w 344"/>
                  <a:gd name="T15" fmla="*/ 217 h 381"/>
                  <a:gd name="T16" fmla="*/ 258 w 344"/>
                  <a:gd name="T17" fmla="*/ 137 h 381"/>
                  <a:gd name="T18" fmla="*/ 258 w 344"/>
                  <a:gd name="T19" fmla="*/ 28 h 381"/>
                  <a:gd name="T20" fmla="*/ 143 w 344"/>
                  <a:gd name="T21" fmla="*/ 0 h 381"/>
                  <a:gd name="T22" fmla="*/ 86 w 344"/>
                  <a:gd name="T23" fmla="*/ 55 h 381"/>
                  <a:gd name="T24" fmla="*/ 0 w 344"/>
                  <a:gd name="T25" fmla="*/ 55 h 381"/>
                  <a:gd name="T26" fmla="*/ 0 w 344"/>
                  <a:gd name="T27" fmla="*/ 191 h 3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4"/>
                  <a:gd name="T43" fmla="*/ 0 h 381"/>
                  <a:gd name="T44" fmla="*/ 344 w 344"/>
                  <a:gd name="T45" fmla="*/ 381 h 3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5" name="Group 520"/>
            <p:cNvGrpSpPr>
              <a:grpSpLocks/>
            </p:cNvGrpSpPr>
            <p:nvPr/>
          </p:nvGrpSpPr>
          <p:grpSpPr bwMode="auto">
            <a:xfrm>
              <a:off x="4120" y="3593"/>
              <a:ext cx="230" cy="423"/>
              <a:chOff x="3764" y="3209"/>
              <a:chExt cx="317" cy="624"/>
            </a:xfrm>
          </p:grpSpPr>
          <p:sp>
            <p:nvSpPr>
              <p:cNvPr id="459" name="Freeform 521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>
                  <a:gd name="T0" fmla="*/ 0 w 317"/>
                  <a:gd name="T1" fmla="*/ 0 h 624"/>
                  <a:gd name="T2" fmla="*/ 0 w 317"/>
                  <a:gd name="T3" fmla="*/ 108 h 624"/>
                  <a:gd name="T4" fmla="*/ 29 w 317"/>
                  <a:gd name="T5" fmla="*/ 189 h 624"/>
                  <a:gd name="T6" fmla="*/ 87 w 317"/>
                  <a:gd name="T7" fmla="*/ 216 h 624"/>
                  <a:gd name="T8" fmla="*/ 58 w 317"/>
                  <a:gd name="T9" fmla="*/ 352 h 624"/>
                  <a:gd name="T10" fmla="*/ 115 w 317"/>
                  <a:gd name="T11" fmla="*/ 379 h 624"/>
                  <a:gd name="T12" fmla="*/ 115 w 317"/>
                  <a:gd name="T13" fmla="*/ 461 h 624"/>
                  <a:gd name="T14" fmla="*/ 87 w 317"/>
                  <a:gd name="T15" fmla="*/ 488 h 624"/>
                  <a:gd name="T16" fmla="*/ 144 w 317"/>
                  <a:gd name="T17" fmla="*/ 569 h 624"/>
                  <a:gd name="T18" fmla="*/ 259 w 317"/>
                  <a:gd name="T19" fmla="*/ 624 h 624"/>
                  <a:gd name="T20" fmla="*/ 317 w 317"/>
                  <a:gd name="T21" fmla="*/ 597 h 624"/>
                  <a:gd name="T22" fmla="*/ 288 w 317"/>
                  <a:gd name="T23" fmla="*/ 434 h 624"/>
                  <a:gd name="T24" fmla="*/ 202 w 317"/>
                  <a:gd name="T25" fmla="*/ 270 h 624"/>
                  <a:gd name="T26" fmla="*/ 259 w 317"/>
                  <a:gd name="T27" fmla="*/ 136 h 624"/>
                  <a:gd name="T28" fmla="*/ 202 w 317"/>
                  <a:gd name="T29" fmla="*/ 108 h 624"/>
                  <a:gd name="T30" fmla="*/ 173 w 317"/>
                  <a:gd name="T31" fmla="*/ 136 h 624"/>
                  <a:gd name="T32" fmla="*/ 115 w 317"/>
                  <a:gd name="T33" fmla="*/ 136 h 624"/>
                  <a:gd name="T34" fmla="*/ 144 w 317"/>
                  <a:gd name="T35" fmla="*/ 27 h 624"/>
                  <a:gd name="T36" fmla="*/ 0 w 317"/>
                  <a:gd name="T37" fmla="*/ 0 h 6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7"/>
                  <a:gd name="T58" fmla="*/ 0 h 624"/>
                  <a:gd name="T59" fmla="*/ 317 w 317"/>
                  <a:gd name="T60" fmla="*/ 624 h 6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0" name="Freeform 522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>
                  <a:gd name="T0" fmla="*/ 0 w 317"/>
                  <a:gd name="T1" fmla="*/ 0 h 624"/>
                  <a:gd name="T2" fmla="*/ 0 w 317"/>
                  <a:gd name="T3" fmla="*/ 108 h 624"/>
                  <a:gd name="T4" fmla="*/ 29 w 317"/>
                  <a:gd name="T5" fmla="*/ 189 h 624"/>
                  <a:gd name="T6" fmla="*/ 87 w 317"/>
                  <a:gd name="T7" fmla="*/ 216 h 624"/>
                  <a:gd name="T8" fmla="*/ 58 w 317"/>
                  <a:gd name="T9" fmla="*/ 352 h 624"/>
                  <a:gd name="T10" fmla="*/ 115 w 317"/>
                  <a:gd name="T11" fmla="*/ 379 h 624"/>
                  <a:gd name="T12" fmla="*/ 115 w 317"/>
                  <a:gd name="T13" fmla="*/ 461 h 624"/>
                  <a:gd name="T14" fmla="*/ 87 w 317"/>
                  <a:gd name="T15" fmla="*/ 488 h 624"/>
                  <a:gd name="T16" fmla="*/ 144 w 317"/>
                  <a:gd name="T17" fmla="*/ 569 h 624"/>
                  <a:gd name="T18" fmla="*/ 259 w 317"/>
                  <a:gd name="T19" fmla="*/ 624 h 624"/>
                  <a:gd name="T20" fmla="*/ 317 w 317"/>
                  <a:gd name="T21" fmla="*/ 597 h 624"/>
                  <a:gd name="T22" fmla="*/ 288 w 317"/>
                  <a:gd name="T23" fmla="*/ 434 h 624"/>
                  <a:gd name="T24" fmla="*/ 202 w 317"/>
                  <a:gd name="T25" fmla="*/ 270 h 624"/>
                  <a:gd name="T26" fmla="*/ 259 w 317"/>
                  <a:gd name="T27" fmla="*/ 136 h 624"/>
                  <a:gd name="T28" fmla="*/ 202 w 317"/>
                  <a:gd name="T29" fmla="*/ 108 h 624"/>
                  <a:gd name="T30" fmla="*/ 173 w 317"/>
                  <a:gd name="T31" fmla="*/ 136 h 624"/>
                  <a:gd name="T32" fmla="*/ 115 w 317"/>
                  <a:gd name="T33" fmla="*/ 136 h 624"/>
                  <a:gd name="T34" fmla="*/ 144 w 317"/>
                  <a:gd name="T35" fmla="*/ 27 h 624"/>
                  <a:gd name="T36" fmla="*/ 0 w 317"/>
                  <a:gd name="T37" fmla="*/ 0 h 6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7"/>
                  <a:gd name="T58" fmla="*/ 0 h 624"/>
                  <a:gd name="T59" fmla="*/ 317 w 317"/>
                  <a:gd name="T60" fmla="*/ 624 h 6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6" name="Group 523"/>
            <p:cNvGrpSpPr>
              <a:grpSpLocks/>
            </p:cNvGrpSpPr>
            <p:nvPr/>
          </p:nvGrpSpPr>
          <p:grpSpPr bwMode="auto">
            <a:xfrm>
              <a:off x="4204" y="3500"/>
              <a:ext cx="353" cy="203"/>
              <a:chOff x="3880" y="3072"/>
              <a:chExt cx="488" cy="300"/>
            </a:xfrm>
          </p:grpSpPr>
          <p:sp>
            <p:nvSpPr>
              <p:cNvPr id="457" name="Freeform 524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>
                  <a:gd name="T0" fmla="*/ 29 w 488"/>
                  <a:gd name="T1" fmla="*/ 164 h 300"/>
                  <a:gd name="T2" fmla="*/ 0 w 488"/>
                  <a:gd name="T3" fmla="*/ 273 h 300"/>
                  <a:gd name="T4" fmla="*/ 58 w 488"/>
                  <a:gd name="T5" fmla="*/ 273 h 300"/>
                  <a:gd name="T6" fmla="*/ 86 w 488"/>
                  <a:gd name="T7" fmla="*/ 245 h 300"/>
                  <a:gd name="T8" fmla="*/ 144 w 488"/>
                  <a:gd name="T9" fmla="*/ 273 h 300"/>
                  <a:gd name="T10" fmla="*/ 230 w 488"/>
                  <a:gd name="T11" fmla="*/ 300 h 300"/>
                  <a:gd name="T12" fmla="*/ 230 w 488"/>
                  <a:gd name="T13" fmla="*/ 273 h 300"/>
                  <a:gd name="T14" fmla="*/ 144 w 488"/>
                  <a:gd name="T15" fmla="*/ 218 h 300"/>
                  <a:gd name="T16" fmla="*/ 172 w 488"/>
                  <a:gd name="T17" fmla="*/ 164 h 300"/>
                  <a:gd name="T18" fmla="*/ 258 w 488"/>
                  <a:gd name="T19" fmla="*/ 191 h 300"/>
                  <a:gd name="T20" fmla="*/ 316 w 488"/>
                  <a:gd name="T21" fmla="*/ 137 h 300"/>
                  <a:gd name="T22" fmla="*/ 402 w 488"/>
                  <a:gd name="T23" fmla="*/ 137 h 300"/>
                  <a:gd name="T24" fmla="*/ 488 w 488"/>
                  <a:gd name="T25" fmla="*/ 0 h 300"/>
                  <a:gd name="T26" fmla="*/ 373 w 488"/>
                  <a:gd name="T27" fmla="*/ 28 h 300"/>
                  <a:gd name="T28" fmla="*/ 345 w 488"/>
                  <a:gd name="T29" fmla="*/ 82 h 300"/>
                  <a:gd name="T30" fmla="*/ 258 w 488"/>
                  <a:gd name="T31" fmla="*/ 0 h 300"/>
                  <a:gd name="T32" fmla="*/ 115 w 488"/>
                  <a:gd name="T33" fmla="*/ 137 h 300"/>
                  <a:gd name="T34" fmla="*/ 29 w 488"/>
                  <a:gd name="T35" fmla="*/ 164 h 3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8"/>
                  <a:gd name="T55" fmla="*/ 0 h 300"/>
                  <a:gd name="T56" fmla="*/ 488 w 488"/>
                  <a:gd name="T57" fmla="*/ 300 h 3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8" name="Freeform 525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>
                  <a:gd name="T0" fmla="*/ 29 w 488"/>
                  <a:gd name="T1" fmla="*/ 164 h 300"/>
                  <a:gd name="T2" fmla="*/ 0 w 488"/>
                  <a:gd name="T3" fmla="*/ 273 h 300"/>
                  <a:gd name="T4" fmla="*/ 58 w 488"/>
                  <a:gd name="T5" fmla="*/ 273 h 300"/>
                  <a:gd name="T6" fmla="*/ 86 w 488"/>
                  <a:gd name="T7" fmla="*/ 245 h 300"/>
                  <a:gd name="T8" fmla="*/ 144 w 488"/>
                  <a:gd name="T9" fmla="*/ 273 h 300"/>
                  <a:gd name="T10" fmla="*/ 230 w 488"/>
                  <a:gd name="T11" fmla="*/ 300 h 300"/>
                  <a:gd name="T12" fmla="*/ 230 w 488"/>
                  <a:gd name="T13" fmla="*/ 273 h 300"/>
                  <a:gd name="T14" fmla="*/ 144 w 488"/>
                  <a:gd name="T15" fmla="*/ 218 h 300"/>
                  <a:gd name="T16" fmla="*/ 172 w 488"/>
                  <a:gd name="T17" fmla="*/ 164 h 300"/>
                  <a:gd name="T18" fmla="*/ 258 w 488"/>
                  <a:gd name="T19" fmla="*/ 191 h 300"/>
                  <a:gd name="T20" fmla="*/ 316 w 488"/>
                  <a:gd name="T21" fmla="*/ 137 h 300"/>
                  <a:gd name="T22" fmla="*/ 402 w 488"/>
                  <a:gd name="T23" fmla="*/ 137 h 300"/>
                  <a:gd name="T24" fmla="*/ 488 w 488"/>
                  <a:gd name="T25" fmla="*/ 0 h 300"/>
                  <a:gd name="T26" fmla="*/ 373 w 488"/>
                  <a:gd name="T27" fmla="*/ 28 h 300"/>
                  <a:gd name="T28" fmla="*/ 345 w 488"/>
                  <a:gd name="T29" fmla="*/ 82 h 300"/>
                  <a:gd name="T30" fmla="*/ 258 w 488"/>
                  <a:gd name="T31" fmla="*/ 0 h 300"/>
                  <a:gd name="T32" fmla="*/ 115 w 488"/>
                  <a:gd name="T33" fmla="*/ 137 h 300"/>
                  <a:gd name="T34" fmla="*/ 29 w 488"/>
                  <a:gd name="T35" fmla="*/ 164 h 3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8"/>
                  <a:gd name="T55" fmla="*/ 0 h 300"/>
                  <a:gd name="T56" fmla="*/ 488 w 488"/>
                  <a:gd name="T57" fmla="*/ 300 h 3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7" name="Group 526"/>
            <p:cNvGrpSpPr>
              <a:grpSpLocks/>
            </p:cNvGrpSpPr>
            <p:nvPr/>
          </p:nvGrpSpPr>
          <p:grpSpPr bwMode="auto">
            <a:xfrm>
              <a:off x="4266" y="3685"/>
              <a:ext cx="727" cy="587"/>
              <a:chOff x="3966" y="3345"/>
              <a:chExt cx="1004" cy="866"/>
            </a:xfrm>
          </p:grpSpPr>
          <p:sp>
            <p:nvSpPr>
              <p:cNvPr id="455" name="Freeform 527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>
                  <a:gd name="T0" fmla="*/ 57 w 1004"/>
                  <a:gd name="T1" fmla="*/ 0 h 866"/>
                  <a:gd name="T2" fmla="*/ 0 w 1004"/>
                  <a:gd name="T3" fmla="*/ 134 h 866"/>
                  <a:gd name="T4" fmla="*/ 86 w 1004"/>
                  <a:gd name="T5" fmla="*/ 297 h 866"/>
                  <a:gd name="T6" fmla="*/ 115 w 1004"/>
                  <a:gd name="T7" fmla="*/ 460 h 866"/>
                  <a:gd name="T8" fmla="*/ 230 w 1004"/>
                  <a:gd name="T9" fmla="*/ 433 h 866"/>
                  <a:gd name="T10" fmla="*/ 287 w 1004"/>
                  <a:gd name="T11" fmla="*/ 596 h 866"/>
                  <a:gd name="T12" fmla="*/ 602 w 1004"/>
                  <a:gd name="T13" fmla="*/ 677 h 866"/>
                  <a:gd name="T14" fmla="*/ 660 w 1004"/>
                  <a:gd name="T15" fmla="*/ 812 h 866"/>
                  <a:gd name="T16" fmla="*/ 746 w 1004"/>
                  <a:gd name="T17" fmla="*/ 839 h 866"/>
                  <a:gd name="T18" fmla="*/ 918 w 1004"/>
                  <a:gd name="T19" fmla="*/ 866 h 866"/>
                  <a:gd name="T20" fmla="*/ 1004 w 1004"/>
                  <a:gd name="T21" fmla="*/ 677 h 866"/>
                  <a:gd name="T22" fmla="*/ 832 w 1004"/>
                  <a:gd name="T23" fmla="*/ 542 h 866"/>
                  <a:gd name="T24" fmla="*/ 488 w 1004"/>
                  <a:gd name="T25" fmla="*/ 460 h 866"/>
                  <a:gd name="T26" fmla="*/ 316 w 1004"/>
                  <a:gd name="T27" fmla="*/ 270 h 866"/>
                  <a:gd name="T28" fmla="*/ 431 w 1004"/>
                  <a:gd name="T29" fmla="*/ 297 h 866"/>
                  <a:gd name="T30" fmla="*/ 488 w 1004"/>
                  <a:gd name="T31" fmla="*/ 216 h 866"/>
                  <a:gd name="T32" fmla="*/ 172 w 1004"/>
                  <a:gd name="T33" fmla="*/ 80 h 866"/>
                  <a:gd name="T34" fmla="*/ 144 w 1004"/>
                  <a:gd name="T35" fmla="*/ 27 h 866"/>
                  <a:gd name="T36" fmla="*/ 57 w 1004"/>
                  <a:gd name="T37" fmla="*/ 0 h 8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04"/>
                  <a:gd name="T58" fmla="*/ 0 h 866"/>
                  <a:gd name="T59" fmla="*/ 1004 w 1004"/>
                  <a:gd name="T60" fmla="*/ 866 h 8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6969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56" name="Freeform 528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>
                  <a:gd name="T0" fmla="*/ 57 w 1004"/>
                  <a:gd name="T1" fmla="*/ 0 h 866"/>
                  <a:gd name="T2" fmla="*/ 0 w 1004"/>
                  <a:gd name="T3" fmla="*/ 134 h 866"/>
                  <a:gd name="T4" fmla="*/ 86 w 1004"/>
                  <a:gd name="T5" fmla="*/ 297 h 866"/>
                  <a:gd name="T6" fmla="*/ 115 w 1004"/>
                  <a:gd name="T7" fmla="*/ 460 h 866"/>
                  <a:gd name="T8" fmla="*/ 230 w 1004"/>
                  <a:gd name="T9" fmla="*/ 433 h 866"/>
                  <a:gd name="T10" fmla="*/ 287 w 1004"/>
                  <a:gd name="T11" fmla="*/ 596 h 866"/>
                  <a:gd name="T12" fmla="*/ 602 w 1004"/>
                  <a:gd name="T13" fmla="*/ 677 h 866"/>
                  <a:gd name="T14" fmla="*/ 660 w 1004"/>
                  <a:gd name="T15" fmla="*/ 812 h 866"/>
                  <a:gd name="T16" fmla="*/ 746 w 1004"/>
                  <a:gd name="T17" fmla="*/ 839 h 866"/>
                  <a:gd name="T18" fmla="*/ 918 w 1004"/>
                  <a:gd name="T19" fmla="*/ 866 h 866"/>
                  <a:gd name="T20" fmla="*/ 1004 w 1004"/>
                  <a:gd name="T21" fmla="*/ 677 h 866"/>
                  <a:gd name="T22" fmla="*/ 832 w 1004"/>
                  <a:gd name="T23" fmla="*/ 542 h 866"/>
                  <a:gd name="T24" fmla="*/ 488 w 1004"/>
                  <a:gd name="T25" fmla="*/ 460 h 866"/>
                  <a:gd name="T26" fmla="*/ 316 w 1004"/>
                  <a:gd name="T27" fmla="*/ 270 h 866"/>
                  <a:gd name="T28" fmla="*/ 431 w 1004"/>
                  <a:gd name="T29" fmla="*/ 297 h 866"/>
                  <a:gd name="T30" fmla="*/ 488 w 1004"/>
                  <a:gd name="T31" fmla="*/ 216 h 866"/>
                  <a:gd name="T32" fmla="*/ 172 w 1004"/>
                  <a:gd name="T33" fmla="*/ 80 h 866"/>
                  <a:gd name="T34" fmla="*/ 144 w 1004"/>
                  <a:gd name="T35" fmla="*/ 27 h 866"/>
                  <a:gd name="T36" fmla="*/ 57 w 1004"/>
                  <a:gd name="T37" fmla="*/ 0 h 8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04"/>
                  <a:gd name="T58" fmla="*/ 0 h 866"/>
                  <a:gd name="T59" fmla="*/ 1004 w 1004"/>
                  <a:gd name="T60" fmla="*/ 866 h 8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006600"/>
              </a:solidFill>
              <a:ln w="12700" cap="rnd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08" name="Group 529"/>
            <p:cNvGrpSpPr>
              <a:grpSpLocks/>
            </p:cNvGrpSpPr>
            <p:nvPr/>
          </p:nvGrpSpPr>
          <p:grpSpPr bwMode="auto">
            <a:xfrm>
              <a:off x="3088" y="2911"/>
              <a:ext cx="394" cy="272"/>
              <a:chOff x="2338" y="2204"/>
              <a:chExt cx="544" cy="400"/>
            </a:xfrm>
          </p:grpSpPr>
          <p:sp>
            <p:nvSpPr>
              <p:cNvPr id="453" name="Freeform 530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>
                  <a:gd name="T0" fmla="*/ 136 w 544"/>
                  <a:gd name="T1" fmla="*/ 24 h 400"/>
                  <a:gd name="T2" fmla="*/ 111 w 544"/>
                  <a:gd name="T3" fmla="*/ 53 h 400"/>
                  <a:gd name="T4" fmla="*/ 29 w 544"/>
                  <a:gd name="T5" fmla="*/ 0 h 400"/>
                  <a:gd name="T6" fmla="*/ 0 w 544"/>
                  <a:gd name="T7" fmla="*/ 27 h 400"/>
                  <a:gd name="T8" fmla="*/ 57 w 544"/>
                  <a:gd name="T9" fmla="*/ 54 h 400"/>
                  <a:gd name="T10" fmla="*/ 115 w 544"/>
                  <a:gd name="T11" fmla="*/ 190 h 400"/>
                  <a:gd name="T12" fmla="*/ 201 w 544"/>
                  <a:gd name="T13" fmla="*/ 218 h 400"/>
                  <a:gd name="T14" fmla="*/ 201 w 544"/>
                  <a:gd name="T15" fmla="*/ 163 h 400"/>
                  <a:gd name="T16" fmla="*/ 143 w 544"/>
                  <a:gd name="T17" fmla="*/ 136 h 400"/>
                  <a:gd name="T18" fmla="*/ 229 w 544"/>
                  <a:gd name="T19" fmla="*/ 136 h 400"/>
                  <a:gd name="T20" fmla="*/ 229 w 544"/>
                  <a:gd name="T21" fmla="*/ 218 h 400"/>
                  <a:gd name="T22" fmla="*/ 172 w 544"/>
                  <a:gd name="T23" fmla="*/ 300 h 400"/>
                  <a:gd name="T24" fmla="*/ 373 w 544"/>
                  <a:gd name="T25" fmla="*/ 300 h 400"/>
                  <a:gd name="T26" fmla="*/ 423 w 544"/>
                  <a:gd name="T27" fmla="*/ 400 h 400"/>
                  <a:gd name="T28" fmla="*/ 430 w 544"/>
                  <a:gd name="T29" fmla="*/ 354 h 400"/>
                  <a:gd name="T30" fmla="*/ 487 w 544"/>
                  <a:gd name="T31" fmla="*/ 245 h 400"/>
                  <a:gd name="T32" fmla="*/ 544 w 544"/>
                  <a:gd name="T33" fmla="*/ 27 h 400"/>
                  <a:gd name="T34" fmla="*/ 143 w 544"/>
                  <a:gd name="T35" fmla="*/ 27 h 400"/>
                  <a:gd name="T36" fmla="*/ 136 w 544"/>
                  <a:gd name="T37" fmla="*/ 24 h 4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4"/>
                  <a:gd name="T58" fmla="*/ 0 h 400"/>
                  <a:gd name="T59" fmla="*/ 544 w 544"/>
                  <a:gd name="T60" fmla="*/ 400 h 4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solidFill>
                <a:srgbClr val="A7A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  <p:sp>
            <p:nvSpPr>
              <p:cNvPr id="454" name="Freeform 531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>
                  <a:gd name="T0" fmla="*/ 136 w 544"/>
                  <a:gd name="T1" fmla="*/ 24 h 400"/>
                  <a:gd name="T2" fmla="*/ 111 w 544"/>
                  <a:gd name="T3" fmla="*/ 53 h 400"/>
                  <a:gd name="T4" fmla="*/ 29 w 544"/>
                  <a:gd name="T5" fmla="*/ 0 h 400"/>
                  <a:gd name="T6" fmla="*/ 0 w 544"/>
                  <a:gd name="T7" fmla="*/ 27 h 400"/>
                  <a:gd name="T8" fmla="*/ 57 w 544"/>
                  <a:gd name="T9" fmla="*/ 54 h 400"/>
                  <a:gd name="T10" fmla="*/ 115 w 544"/>
                  <a:gd name="T11" fmla="*/ 190 h 400"/>
                  <a:gd name="T12" fmla="*/ 201 w 544"/>
                  <a:gd name="T13" fmla="*/ 218 h 400"/>
                  <a:gd name="T14" fmla="*/ 201 w 544"/>
                  <a:gd name="T15" fmla="*/ 163 h 400"/>
                  <a:gd name="T16" fmla="*/ 143 w 544"/>
                  <a:gd name="T17" fmla="*/ 136 h 400"/>
                  <a:gd name="T18" fmla="*/ 229 w 544"/>
                  <a:gd name="T19" fmla="*/ 136 h 400"/>
                  <a:gd name="T20" fmla="*/ 229 w 544"/>
                  <a:gd name="T21" fmla="*/ 218 h 400"/>
                  <a:gd name="T22" fmla="*/ 172 w 544"/>
                  <a:gd name="T23" fmla="*/ 300 h 400"/>
                  <a:gd name="T24" fmla="*/ 373 w 544"/>
                  <a:gd name="T25" fmla="*/ 300 h 400"/>
                  <a:gd name="T26" fmla="*/ 423 w 544"/>
                  <a:gd name="T27" fmla="*/ 400 h 400"/>
                  <a:gd name="T28" fmla="*/ 430 w 544"/>
                  <a:gd name="T29" fmla="*/ 354 h 400"/>
                  <a:gd name="T30" fmla="*/ 487 w 544"/>
                  <a:gd name="T31" fmla="*/ 245 h 400"/>
                  <a:gd name="T32" fmla="*/ 544 w 544"/>
                  <a:gd name="T33" fmla="*/ 27 h 400"/>
                  <a:gd name="T34" fmla="*/ 143 w 544"/>
                  <a:gd name="T35" fmla="*/ 27 h 4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4"/>
                  <a:gd name="T55" fmla="*/ 0 h 400"/>
                  <a:gd name="T56" fmla="*/ 544 w 544"/>
                  <a:gd name="T57" fmla="*/ 400 h 4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rgbClr val="080808"/>
                  </a:solidFill>
                </a:endParaRPr>
              </a:p>
            </p:txBody>
          </p:sp>
        </p:grpSp>
        <p:grpSp>
          <p:nvGrpSpPr>
            <p:cNvPr id="309" name="Group 532"/>
            <p:cNvGrpSpPr>
              <a:grpSpLocks/>
            </p:cNvGrpSpPr>
            <p:nvPr/>
          </p:nvGrpSpPr>
          <p:grpSpPr bwMode="auto">
            <a:xfrm>
              <a:off x="4306" y="3539"/>
              <a:ext cx="453" cy="288"/>
              <a:chOff x="4021" y="3130"/>
              <a:chExt cx="626" cy="425"/>
            </a:xfrm>
          </p:grpSpPr>
          <p:sp>
            <p:nvSpPr>
              <p:cNvPr id="451" name="Freeform 533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>
                  <a:gd name="T0" fmla="*/ 31 w 626"/>
                  <a:gd name="T1" fmla="*/ 101 h 425"/>
                  <a:gd name="T2" fmla="*/ 176 w 626"/>
                  <a:gd name="T3" fmla="*/ 160 h 425"/>
                  <a:gd name="T4" fmla="*/ 238 w 626"/>
                  <a:gd name="T5" fmla="*/ 136 h 425"/>
                  <a:gd name="T6" fmla="*/ 259 w 626"/>
                  <a:gd name="T7" fmla="*/ 163 h 425"/>
                  <a:gd name="T8" fmla="*/ 238 w 626"/>
                  <a:gd name="T9" fmla="*/ 183 h 425"/>
                  <a:gd name="T10" fmla="*/ 327 w 626"/>
                  <a:gd name="T11" fmla="*/ 245 h 425"/>
                  <a:gd name="T12" fmla="*/ 377 w 626"/>
                  <a:gd name="T13" fmla="*/ 210 h 425"/>
                  <a:gd name="T14" fmla="*/ 374 w 626"/>
                  <a:gd name="T15" fmla="*/ 112 h 425"/>
                  <a:gd name="T16" fmla="*/ 489 w 626"/>
                  <a:gd name="T17" fmla="*/ 0 h 425"/>
                  <a:gd name="T18" fmla="*/ 547 w 626"/>
                  <a:gd name="T19" fmla="*/ 54 h 425"/>
                  <a:gd name="T20" fmla="*/ 547 w 626"/>
                  <a:gd name="T21" fmla="*/ 210 h 425"/>
                  <a:gd name="T22" fmla="*/ 626 w 626"/>
                  <a:gd name="T23" fmla="*/ 313 h 425"/>
                  <a:gd name="T24" fmla="*/ 456 w 626"/>
                  <a:gd name="T25" fmla="*/ 319 h 425"/>
                  <a:gd name="T26" fmla="*/ 432 w 626"/>
                  <a:gd name="T27" fmla="*/ 374 h 425"/>
                  <a:gd name="T28" fmla="*/ 338 w 626"/>
                  <a:gd name="T29" fmla="*/ 343 h 425"/>
                  <a:gd name="T30" fmla="*/ 424 w 626"/>
                  <a:gd name="T31" fmla="*/ 425 h 425"/>
                  <a:gd name="T32" fmla="*/ 119 w 626"/>
                  <a:gd name="T33" fmla="*/ 299 h 425"/>
                  <a:gd name="T34" fmla="*/ 90 w 626"/>
                  <a:gd name="T35" fmla="*/ 238 h 425"/>
                  <a:gd name="T36" fmla="*/ 87 w 626"/>
                  <a:gd name="T37" fmla="*/ 210 h 425"/>
                  <a:gd name="T38" fmla="*/ 0 w 626"/>
                  <a:gd name="T39" fmla="*/ 160 h 425"/>
                  <a:gd name="T40" fmla="*/ 31 w 626"/>
                  <a:gd name="T41" fmla="*/ 108 h 425"/>
                  <a:gd name="T42" fmla="*/ 31 w 626"/>
                  <a:gd name="T43" fmla="*/ 101 h 4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26"/>
                  <a:gd name="T67" fmla="*/ 0 h 425"/>
                  <a:gd name="T68" fmla="*/ 626 w 626"/>
                  <a:gd name="T69" fmla="*/ 425 h 4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  <a:lnTo>
                      <a:pt x="31" y="10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2" name="Freeform 534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>
                  <a:gd name="T0" fmla="*/ 31 w 626"/>
                  <a:gd name="T1" fmla="*/ 101 h 425"/>
                  <a:gd name="T2" fmla="*/ 176 w 626"/>
                  <a:gd name="T3" fmla="*/ 160 h 425"/>
                  <a:gd name="T4" fmla="*/ 238 w 626"/>
                  <a:gd name="T5" fmla="*/ 136 h 425"/>
                  <a:gd name="T6" fmla="*/ 259 w 626"/>
                  <a:gd name="T7" fmla="*/ 163 h 425"/>
                  <a:gd name="T8" fmla="*/ 238 w 626"/>
                  <a:gd name="T9" fmla="*/ 183 h 425"/>
                  <a:gd name="T10" fmla="*/ 327 w 626"/>
                  <a:gd name="T11" fmla="*/ 245 h 425"/>
                  <a:gd name="T12" fmla="*/ 377 w 626"/>
                  <a:gd name="T13" fmla="*/ 210 h 425"/>
                  <a:gd name="T14" fmla="*/ 374 w 626"/>
                  <a:gd name="T15" fmla="*/ 112 h 425"/>
                  <a:gd name="T16" fmla="*/ 489 w 626"/>
                  <a:gd name="T17" fmla="*/ 0 h 425"/>
                  <a:gd name="T18" fmla="*/ 547 w 626"/>
                  <a:gd name="T19" fmla="*/ 54 h 425"/>
                  <a:gd name="T20" fmla="*/ 547 w 626"/>
                  <a:gd name="T21" fmla="*/ 210 h 425"/>
                  <a:gd name="T22" fmla="*/ 626 w 626"/>
                  <a:gd name="T23" fmla="*/ 313 h 425"/>
                  <a:gd name="T24" fmla="*/ 456 w 626"/>
                  <a:gd name="T25" fmla="*/ 319 h 425"/>
                  <a:gd name="T26" fmla="*/ 432 w 626"/>
                  <a:gd name="T27" fmla="*/ 374 h 425"/>
                  <a:gd name="T28" fmla="*/ 338 w 626"/>
                  <a:gd name="T29" fmla="*/ 343 h 425"/>
                  <a:gd name="T30" fmla="*/ 424 w 626"/>
                  <a:gd name="T31" fmla="*/ 425 h 425"/>
                  <a:gd name="T32" fmla="*/ 119 w 626"/>
                  <a:gd name="T33" fmla="*/ 299 h 425"/>
                  <a:gd name="T34" fmla="*/ 90 w 626"/>
                  <a:gd name="T35" fmla="*/ 238 h 425"/>
                  <a:gd name="T36" fmla="*/ 87 w 626"/>
                  <a:gd name="T37" fmla="*/ 210 h 425"/>
                  <a:gd name="T38" fmla="*/ 0 w 626"/>
                  <a:gd name="T39" fmla="*/ 160 h 425"/>
                  <a:gd name="T40" fmla="*/ 31 w 626"/>
                  <a:gd name="T41" fmla="*/ 108 h 4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6"/>
                  <a:gd name="T64" fmla="*/ 0 h 425"/>
                  <a:gd name="T65" fmla="*/ 626 w 626"/>
                  <a:gd name="T66" fmla="*/ 425 h 4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0" i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0" name="Rectangle 535"/>
            <p:cNvSpPr>
              <a:spLocks noChangeArrowheads="1"/>
            </p:cNvSpPr>
            <p:nvPr/>
          </p:nvSpPr>
          <p:spPr bwMode="auto">
            <a:xfrm>
              <a:off x="1544" y="1844"/>
              <a:ext cx="161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CADDO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11" name="Rectangle 536"/>
            <p:cNvSpPr>
              <a:spLocks noChangeArrowheads="1"/>
            </p:cNvSpPr>
            <p:nvPr/>
          </p:nvSpPr>
          <p:spPr bwMode="auto">
            <a:xfrm>
              <a:off x="1703" y="1683"/>
              <a:ext cx="19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BOSSIER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12" name="Rectangle 537"/>
            <p:cNvSpPr>
              <a:spLocks noChangeArrowheads="1"/>
            </p:cNvSpPr>
            <p:nvPr/>
          </p:nvSpPr>
          <p:spPr bwMode="auto">
            <a:xfrm>
              <a:off x="2120" y="1649"/>
              <a:ext cx="21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CLAIBORNE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13" name="Rectangle 538"/>
            <p:cNvSpPr>
              <a:spLocks noChangeArrowheads="1"/>
            </p:cNvSpPr>
            <p:nvPr/>
          </p:nvSpPr>
          <p:spPr bwMode="auto">
            <a:xfrm>
              <a:off x="2598" y="1674"/>
              <a:ext cx="11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UNION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14" name="Rectangle 539"/>
            <p:cNvSpPr>
              <a:spLocks noChangeArrowheads="1"/>
            </p:cNvSpPr>
            <p:nvPr/>
          </p:nvSpPr>
          <p:spPr bwMode="auto">
            <a:xfrm>
              <a:off x="2868" y="1635"/>
              <a:ext cx="29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 dirty="0">
                  <a:solidFill>
                    <a:schemeClr val="bg1"/>
                  </a:solidFill>
                </a:rPr>
                <a:t>MOREHOUSE</a:t>
              </a:r>
              <a:endParaRPr lang="en-US" sz="1800" b="0" i="0" dirty="0">
                <a:solidFill>
                  <a:schemeClr val="bg1"/>
                </a:solidFill>
              </a:endParaRPr>
            </a:p>
          </p:txBody>
        </p:sp>
        <p:sp>
          <p:nvSpPr>
            <p:cNvPr id="315" name="Rectangle 540"/>
            <p:cNvSpPr>
              <a:spLocks noChangeArrowheads="1"/>
            </p:cNvSpPr>
            <p:nvPr/>
          </p:nvSpPr>
          <p:spPr bwMode="auto">
            <a:xfrm>
              <a:off x="3199" y="1652"/>
              <a:ext cx="10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WEST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16" name="Rectangle 541"/>
            <p:cNvSpPr>
              <a:spLocks noChangeArrowheads="1"/>
            </p:cNvSpPr>
            <p:nvPr/>
          </p:nvSpPr>
          <p:spPr bwMode="auto">
            <a:xfrm>
              <a:off x="3347" y="1652"/>
              <a:ext cx="11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EAST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17" name="Rectangle 542"/>
            <p:cNvSpPr>
              <a:spLocks noChangeArrowheads="1"/>
            </p:cNvSpPr>
            <p:nvPr/>
          </p:nvSpPr>
          <p:spPr bwMode="auto">
            <a:xfrm>
              <a:off x="1607" y="2206"/>
              <a:ext cx="187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DESOTO</a:t>
              </a:r>
            </a:p>
          </p:txBody>
        </p:sp>
        <p:sp>
          <p:nvSpPr>
            <p:cNvPr id="318" name="Rectangle 543"/>
            <p:cNvSpPr>
              <a:spLocks noChangeArrowheads="1"/>
            </p:cNvSpPr>
            <p:nvPr/>
          </p:nvSpPr>
          <p:spPr bwMode="auto">
            <a:xfrm>
              <a:off x="1952" y="2166"/>
              <a:ext cx="7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RED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19" name="Rectangle 544"/>
            <p:cNvSpPr>
              <a:spLocks noChangeArrowheads="1"/>
            </p:cNvSpPr>
            <p:nvPr/>
          </p:nvSpPr>
          <p:spPr bwMode="auto">
            <a:xfrm>
              <a:off x="1952" y="2207"/>
              <a:ext cx="11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RIVER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20" name="Rectangle 545"/>
            <p:cNvSpPr>
              <a:spLocks noChangeArrowheads="1"/>
            </p:cNvSpPr>
            <p:nvPr/>
          </p:nvSpPr>
          <p:spPr bwMode="auto">
            <a:xfrm>
              <a:off x="2120" y="2033"/>
              <a:ext cx="18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BIENVILLE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21" name="Rectangle 546"/>
            <p:cNvSpPr>
              <a:spLocks noChangeArrowheads="1"/>
            </p:cNvSpPr>
            <p:nvPr/>
          </p:nvSpPr>
          <p:spPr bwMode="auto">
            <a:xfrm>
              <a:off x="2414" y="2001"/>
              <a:ext cx="17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JACKSON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22" name="Rectangle 547"/>
            <p:cNvSpPr>
              <a:spLocks noChangeArrowheads="1"/>
            </p:cNvSpPr>
            <p:nvPr/>
          </p:nvSpPr>
          <p:spPr bwMode="auto">
            <a:xfrm>
              <a:off x="2346" y="1831"/>
              <a:ext cx="16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LINCOLN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23" name="Rectangle 548"/>
            <p:cNvSpPr>
              <a:spLocks noChangeArrowheads="1"/>
            </p:cNvSpPr>
            <p:nvPr/>
          </p:nvSpPr>
          <p:spPr bwMode="auto">
            <a:xfrm>
              <a:off x="2658" y="1886"/>
              <a:ext cx="23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OUACHITA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24" name="Rectangle 549"/>
            <p:cNvSpPr>
              <a:spLocks noChangeArrowheads="1"/>
            </p:cNvSpPr>
            <p:nvPr/>
          </p:nvSpPr>
          <p:spPr bwMode="auto">
            <a:xfrm>
              <a:off x="2964" y="1947"/>
              <a:ext cx="19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RICHLAND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25" name="Rectangle 550"/>
            <p:cNvSpPr>
              <a:spLocks noChangeArrowheads="1"/>
            </p:cNvSpPr>
            <p:nvPr/>
          </p:nvSpPr>
          <p:spPr bwMode="auto">
            <a:xfrm>
              <a:off x="3312" y="1978"/>
              <a:ext cx="20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MADISON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26" name="Rectangle 551"/>
            <p:cNvSpPr>
              <a:spLocks noChangeArrowheads="1"/>
            </p:cNvSpPr>
            <p:nvPr/>
          </p:nvSpPr>
          <p:spPr bwMode="auto">
            <a:xfrm>
              <a:off x="1748" y="2505"/>
              <a:ext cx="163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SABINE</a:t>
              </a:r>
            </a:p>
          </p:txBody>
        </p:sp>
        <p:sp>
          <p:nvSpPr>
            <p:cNvPr id="327" name="Rectangle 552"/>
            <p:cNvSpPr>
              <a:spLocks noChangeArrowheads="1"/>
            </p:cNvSpPr>
            <p:nvPr/>
          </p:nvSpPr>
          <p:spPr bwMode="auto">
            <a:xfrm>
              <a:off x="2169" y="2195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28" name="Rectangle 553"/>
            <p:cNvSpPr>
              <a:spLocks noChangeArrowheads="1"/>
            </p:cNvSpPr>
            <p:nvPr/>
          </p:nvSpPr>
          <p:spPr bwMode="auto">
            <a:xfrm>
              <a:off x="2169" y="2233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29" name="Rectangle 554"/>
            <p:cNvSpPr>
              <a:spLocks noChangeArrowheads="1"/>
            </p:cNvSpPr>
            <p:nvPr/>
          </p:nvSpPr>
          <p:spPr bwMode="auto">
            <a:xfrm>
              <a:off x="2170" y="2276"/>
              <a:ext cx="22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0" name="Rectangle 555"/>
            <p:cNvSpPr>
              <a:spLocks noChangeArrowheads="1"/>
            </p:cNvSpPr>
            <p:nvPr/>
          </p:nvSpPr>
          <p:spPr bwMode="auto">
            <a:xfrm>
              <a:off x="2169" y="2313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1" name="Rectangle 556"/>
            <p:cNvSpPr>
              <a:spLocks noChangeArrowheads="1"/>
            </p:cNvSpPr>
            <p:nvPr/>
          </p:nvSpPr>
          <p:spPr bwMode="auto">
            <a:xfrm>
              <a:off x="2169" y="2353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H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2" name="Rectangle 557"/>
            <p:cNvSpPr>
              <a:spLocks noChangeArrowheads="1"/>
            </p:cNvSpPr>
            <p:nvPr/>
          </p:nvSpPr>
          <p:spPr bwMode="auto">
            <a:xfrm>
              <a:off x="2176" y="2393"/>
              <a:ext cx="11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I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3" name="Rectangle 558"/>
            <p:cNvSpPr>
              <a:spLocks noChangeArrowheads="1"/>
            </p:cNvSpPr>
            <p:nvPr/>
          </p:nvSpPr>
          <p:spPr bwMode="auto">
            <a:xfrm>
              <a:off x="2170" y="2431"/>
              <a:ext cx="22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4" name="Rectangle 559"/>
            <p:cNvSpPr>
              <a:spLocks noChangeArrowheads="1"/>
            </p:cNvSpPr>
            <p:nvPr/>
          </p:nvSpPr>
          <p:spPr bwMode="auto">
            <a:xfrm>
              <a:off x="2167" y="2475"/>
              <a:ext cx="2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O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5" name="Rectangle 560"/>
            <p:cNvSpPr>
              <a:spLocks noChangeArrowheads="1"/>
            </p:cNvSpPr>
            <p:nvPr/>
          </p:nvSpPr>
          <p:spPr bwMode="auto">
            <a:xfrm>
              <a:off x="2169" y="2513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6" name="Rectangle 561"/>
            <p:cNvSpPr>
              <a:spLocks noChangeArrowheads="1"/>
            </p:cNvSpPr>
            <p:nvPr/>
          </p:nvSpPr>
          <p:spPr bwMode="auto">
            <a:xfrm>
              <a:off x="2169" y="2552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H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7" name="Rectangle 562"/>
            <p:cNvSpPr>
              <a:spLocks noChangeArrowheads="1"/>
            </p:cNvSpPr>
            <p:nvPr/>
          </p:nvSpPr>
          <p:spPr bwMode="auto">
            <a:xfrm>
              <a:off x="2170" y="2593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8" name="Rectangle 563"/>
            <p:cNvSpPr>
              <a:spLocks noChangeArrowheads="1"/>
            </p:cNvSpPr>
            <p:nvPr/>
          </p:nvSpPr>
          <p:spPr bwMode="auto">
            <a:xfrm>
              <a:off x="2170" y="2631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39" name="Rectangle 564"/>
            <p:cNvSpPr>
              <a:spLocks noChangeArrowheads="1"/>
            </p:cNvSpPr>
            <p:nvPr/>
          </p:nvSpPr>
          <p:spPr bwMode="auto">
            <a:xfrm>
              <a:off x="1978" y="1597"/>
              <a:ext cx="36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W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40" name="Rectangle 565"/>
            <p:cNvSpPr>
              <a:spLocks noChangeArrowheads="1"/>
            </p:cNvSpPr>
            <p:nvPr/>
          </p:nvSpPr>
          <p:spPr bwMode="auto">
            <a:xfrm>
              <a:off x="1981" y="1637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41" name="Rectangle 566"/>
            <p:cNvSpPr>
              <a:spLocks noChangeArrowheads="1"/>
            </p:cNvSpPr>
            <p:nvPr/>
          </p:nvSpPr>
          <p:spPr bwMode="auto">
            <a:xfrm>
              <a:off x="1979" y="1678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B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42" name="Rectangle 567"/>
            <p:cNvSpPr>
              <a:spLocks noChangeArrowheads="1"/>
            </p:cNvSpPr>
            <p:nvPr/>
          </p:nvSpPr>
          <p:spPr bwMode="auto">
            <a:xfrm>
              <a:off x="1981" y="1717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43" name="Rectangle 568"/>
            <p:cNvSpPr>
              <a:spLocks noChangeArrowheads="1"/>
            </p:cNvSpPr>
            <p:nvPr/>
          </p:nvSpPr>
          <p:spPr bwMode="auto">
            <a:xfrm>
              <a:off x="1981" y="1757"/>
              <a:ext cx="2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44" name="Rectangle 569"/>
            <p:cNvSpPr>
              <a:spLocks noChangeArrowheads="1"/>
            </p:cNvSpPr>
            <p:nvPr/>
          </p:nvSpPr>
          <p:spPr bwMode="auto">
            <a:xfrm>
              <a:off x="1981" y="1797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45" name="Rectangle 570"/>
            <p:cNvSpPr>
              <a:spLocks noChangeArrowheads="1"/>
            </p:cNvSpPr>
            <p:nvPr/>
          </p:nvSpPr>
          <p:spPr bwMode="auto">
            <a:xfrm>
              <a:off x="1979" y="1837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R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46" name="Rectangle 571"/>
            <p:cNvSpPr>
              <a:spLocks noChangeArrowheads="1"/>
            </p:cNvSpPr>
            <p:nvPr/>
          </p:nvSpPr>
          <p:spPr bwMode="auto">
            <a:xfrm>
              <a:off x="3213" y="1751"/>
              <a:ext cx="21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CARROLL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47" name="Rectangle 572"/>
            <p:cNvSpPr>
              <a:spLocks noChangeArrowheads="1"/>
            </p:cNvSpPr>
            <p:nvPr/>
          </p:nvSpPr>
          <p:spPr bwMode="auto">
            <a:xfrm>
              <a:off x="2452" y="2282"/>
              <a:ext cx="100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WINN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48" name="Rectangle 573"/>
            <p:cNvSpPr>
              <a:spLocks noChangeArrowheads="1"/>
            </p:cNvSpPr>
            <p:nvPr/>
          </p:nvSpPr>
          <p:spPr bwMode="auto">
            <a:xfrm>
              <a:off x="2722" y="2166"/>
              <a:ext cx="20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CALDWELL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49" name="Rectangle 574"/>
            <p:cNvSpPr>
              <a:spLocks noChangeArrowheads="1"/>
            </p:cNvSpPr>
            <p:nvPr/>
          </p:nvSpPr>
          <p:spPr bwMode="auto">
            <a:xfrm>
              <a:off x="3001" y="2164"/>
              <a:ext cx="18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FRANKLIN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50" name="Rectangle 575"/>
            <p:cNvSpPr>
              <a:spLocks noChangeArrowheads="1"/>
            </p:cNvSpPr>
            <p:nvPr/>
          </p:nvSpPr>
          <p:spPr bwMode="auto">
            <a:xfrm>
              <a:off x="2457" y="2528"/>
              <a:ext cx="1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GRANT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51" name="Rectangle 576"/>
            <p:cNvSpPr>
              <a:spLocks noChangeArrowheads="1"/>
            </p:cNvSpPr>
            <p:nvPr/>
          </p:nvSpPr>
          <p:spPr bwMode="auto">
            <a:xfrm>
              <a:off x="2681" y="2472"/>
              <a:ext cx="16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LASALLE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52" name="Rectangle 577"/>
            <p:cNvSpPr>
              <a:spLocks noChangeArrowheads="1"/>
            </p:cNvSpPr>
            <p:nvPr/>
          </p:nvSpPr>
          <p:spPr bwMode="auto">
            <a:xfrm rot="-5400000">
              <a:off x="2855" y="2451"/>
              <a:ext cx="240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CATAHOULA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53" name="Rectangle 578"/>
            <p:cNvSpPr>
              <a:spLocks noChangeArrowheads="1"/>
            </p:cNvSpPr>
            <p:nvPr/>
          </p:nvSpPr>
          <p:spPr bwMode="auto">
            <a:xfrm>
              <a:off x="3126" y="2463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C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54" name="Rectangle 579"/>
            <p:cNvSpPr>
              <a:spLocks noChangeArrowheads="1"/>
            </p:cNvSpPr>
            <p:nvPr/>
          </p:nvSpPr>
          <p:spPr bwMode="auto">
            <a:xfrm>
              <a:off x="3126" y="2512"/>
              <a:ext cx="3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O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55" name="Rectangle 580"/>
            <p:cNvSpPr>
              <a:spLocks noChangeArrowheads="1"/>
            </p:cNvSpPr>
            <p:nvPr/>
          </p:nvSpPr>
          <p:spPr bwMode="auto">
            <a:xfrm>
              <a:off x="3126" y="2562"/>
              <a:ext cx="3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N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56" name="Rectangle 581"/>
            <p:cNvSpPr>
              <a:spLocks noChangeArrowheads="1"/>
            </p:cNvSpPr>
            <p:nvPr/>
          </p:nvSpPr>
          <p:spPr bwMode="auto">
            <a:xfrm>
              <a:off x="3126" y="2610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C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57" name="Rectangle 582"/>
            <p:cNvSpPr>
              <a:spLocks noChangeArrowheads="1"/>
            </p:cNvSpPr>
            <p:nvPr/>
          </p:nvSpPr>
          <p:spPr bwMode="auto">
            <a:xfrm>
              <a:off x="3126" y="2661"/>
              <a:ext cx="35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O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58" name="Rectangle 583"/>
            <p:cNvSpPr>
              <a:spLocks noChangeArrowheads="1"/>
            </p:cNvSpPr>
            <p:nvPr/>
          </p:nvSpPr>
          <p:spPr bwMode="auto">
            <a:xfrm>
              <a:off x="3126" y="2700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R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59" name="Rectangle 584"/>
            <p:cNvSpPr>
              <a:spLocks noChangeArrowheads="1"/>
            </p:cNvSpPr>
            <p:nvPr/>
          </p:nvSpPr>
          <p:spPr bwMode="auto">
            <a:xfrm>
              <a:off x="3126" y="2745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D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60" name="Rectangle 585"/>
            <p:cNvSpPr>
              <a:spLocks noChangeArrowheads="1"/>
            </p:cNvSpPr>
            <p:nvPr/>
          </p:nvSpPr>
          <p:spPr bwMode="auto">
            <a:xfrm>
              <a:off x="3135" y="2789"/>
              <a:ext cx="1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I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61" name="Rectangle 586"/>
            <p:cNvSpPr>
              <a:spLocks noChangeArrowheads="1"/>
            </p:cNvSpPr>
            <p:nvPr/>
          </p:nvSpPr>
          <p:spPr bwMode="auto">
            <a:xfrm>
              <a:off x="3126" y="2842"/>
              <a:ext cx="3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A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62" name="Rectangle 587"/>
            <p:cNvSpPr>
              <a:spLocks noChangeArrowheads="1"/>
            </p:cNvSpPr>
            <p:nvPr/>
          </p:nvSpPr>
          <p:spPr bwMode="auto">
            <a:xfrm>
              <a:off x="2016" y="2865"/>
              <a:ext cx="191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VERNON</a:t>
              </a:r>
            </a:p>
          </p:txBody>
        </p:sp>
        <p:sp>
          <p:nvSpPr>
            <p:cNvPr id="363" name="Rectangle 588"/>
            <p:cNvSpPr>
              <a:spLocks noChangeArrowheads="1"/>
            </p:cNvSpPr>
            <p:nvPr/>
          </p:nvSpPr>
          <p:spPr bwMode="auto">
            <a:xfrm>
              <a:off x="2462" y="2817"/>
              <a:ext cx="19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RAPIDES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64" name="Rectangle 589"/>
            <p:cNvSpPr>
              <a:spLocks noChangeArrowheads="1"/>
            </p:cNvSpPr>
            <p:nvPr/>
          </p:nvSpPr>
          <p:spPr bwMode="auto">
            <a:xfrm>
              <a:off x="2791" y="2898"/>
              <a:ext cx="263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080808"/>
                  </a:solidFill>
                </a:rPr>
                <a:t>AVOYELLES</a:t>
              </a:r>
            </a:p>
          </p:txBody>
        </p:sp>
        <p:sp>
          <p:nvSpPr>
            <p:cNvPr id="365" name="Rectangle 590"/>
            <p:cNvSpPr>
              <a:spLocks noChangeArrowheads="1"/>
            </p:cNvSpPr>
            <p:nvPr/>
          </p:nvSpPr>
          <p:spPr bwMode="auto">
            <a:xfrm>
              <a:off x="1912" y="3120"/>
              <a:ext cx="26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BEAUREGARD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66" name="Rectangle 591"/>
            <p:cNvSpPr>
              <a:spLocks noChangeArrowheads="1"/>
            </p:cNvSpPr>
            <p:nvPr/>
          </p:nvSpPr>
          <p:spPr bwMode="auto">
            <a:xfrm>
              <a:off x="2328" y="3155"/>
              <a:ext cx="14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ALLEN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67" name="Rectangle 592"/>
            <p:cNvSpPr>
              <a:spLocks noChangeArrowheads="1"/>
            </p:cNvSpPr>
            <p:nvPr/>
          </p:nvSpPr>
          <p:spPr bwMode="auto">
            <a:xfrm>
              <a:off x="2550" y="3134"/>
              <a:ext cx="23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EVANGELINE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68" name="Rectangle 593"/>
            <p:cNvSpPr>
              <a:spLocks noChangeArrowheads="1"/>
            </p:cNvSpPr>
            <p:nvPr/>
          </p:nvSpPr>
          <p:spPr bwMode="auto">
            <a:xfrm>
              <a:off x="2890" y="3156"/>
              <a:ext cx="111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SAINT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69" name="Rectangle 594"/>
            <p:cNvSpPr>
              <a:spLocks noChangeArrowheads="1"/>
            </p:cNvSpPr>
            <p:nvPr/>
          </p:nvSpPr>
          <p:spPr bwMode="auto">
            <a:xfrm>
              <a:off x="2880" y="3197"/>
              <a:ext cx="15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LANDRY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70" name="Rectangle 595"/>
            <p:cNvSpPr>
              <a:spLocks noChangeArrowheads="1"/>
            </p:cNvSpPr>
            <p:nvPr/>
          </p:nvSpPr>
          <p:spPr bwMode="auto">
            <a:xfrm>
              <a:off x="3147" y="3155"/>
              <a:ext cx="138" cy="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POINTE</a:t>
              </a:r>
            </a:p>
          </p:txBody>
        </p:sp>
        <p:sp>
          <p:nvSpPr>
            <p:cNvPr id="371" name="Rectangle 596"/>
            <p:cNvSpPr>
              <a:spLocks noChangeArrowheads="1"/>
            </p:cNvSpPr>
            <p:nvPr/>
          </p:nvSpPr>
          <p:spPr bwMode="auto">
            <a:xfrm>
              <a:off x="3152" y="3202"/>
              <a:ext cx="157" cy="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COUPEE</a:t>
              </a:r>
            </a:p>
          </p:txBody>
        </p:sp>
        <p:sp>
          <p:nvSpPr>
            <p:cNvPr id="372" name="Rectangle 597"/>
            <p:cNvSpPr>
              <a:spLocks noChangeArrowheads="1"/>
            </p:cNvSpPr>
            <p:nvPr/>
          </p:nvSpPr>
          <p:spPr bwMode="auto">
            <a:xfrm>
              <a:off x="3278" y="2957"/>
              <a:ext cx="4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W.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73" name="Rectangle 598"/>
            <p:cNvSpPr>
              <a:spLocks noChangeArrowheads="1"/>
            </p:cNvSpPr>
            <p:nvPr/>
          </p:nvSpPr>
          <p:spPr bwMode="auto">
            <a:xfrm>
              <a:off x="3201" y="3012"/>
              <a:ext cx="192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FELICIANA</a:t>
              </a:r>
              <a:endParaRPr lang="en-US" sz="1800" b="0" i="0">
                <a:solidFill>
                  <a:srgbClr val="080808"/>
                </a:solidFill>
              </a:endParaRPr>
            </a:p>
          </p:txBody>
        </p:sp>
        <p:sp>
          <p:nvSpPr>
            <p:cNvPr id="374" name="Rectangle 599"/>
            <p:cNvSpPr>
              <a:spLocks noChangeArrowheads="1"/>
            </p:cNvSpPr>
            <p:nvPr/>
          </p:nvSpPr>
          <p:spPr bwMode="auto">
            <a:xfrm>
              <a:off x="3523" y="2981"/>
              <a:ext cx="3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E.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75" name="Rectangle 600"/>
            <p:cNvSpPr>
              <a:spLocks noChangeArrowheads="1"/>
            </p:cNvSpPr>
            <p:nvPr/>
          </p:nvSpPr>
          <p:spPr bwMode="auto">
            <a:xfrm>
              <a:off x="3471" y="3019"/>
              <a:ext cx="192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FELICIANA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76" name="Rectangle 601"/>
            <p:cNvSpPr>
              <a:spLocks noChangeArrowheads="1"/>
            </p:cNvSpPr>
            <p:nvPr/>
          </p:nvSpPr>
          <p:spPr bwMode="auto">
            <a:xfrm>
              <a:off x="3757" y="3008"/>
              <a:ext cx="48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ST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77" name="Rectangle 602"/>
            <p:cNvSpPr>
              <a:spLocks noChangeArrowheads="1"/>
            </p:cNvSpPr>
            <p:nvPr/>
          </p:nvSpPr>
          <p:spPr bwMode="auto">
            <a:xfrm>
              <a:off x="3745" y="3047"/>
              <a:ext cx="14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HELENA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378" name="Rectangle 603"/>
            <p:cNvSpPr>
              <a:spLocks noChangeArrowheads="1"/>
            </p:cNvSpPr>
            <p:nvPr/>
          </p:nvSpPr>
          <p:spPr bwMode="auto">
            <a:xfrm>
              <a:off x="3991" y="2981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79" name="Rectangle 604"/>
            <p:cNvSpPr>
              <a:spLocks noChangeArrowheads="1"/>
            </p:cNvSpPr>
            <p:nvPr/>
          </p:nvSpPr>
          <p:spPr bwMode="auto">
            <a:xfrm>
              <a:off x="3991" y="3020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N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80" name="Rectangle 605"/>
            <p:cNvSpPr>
              <a:spLocks noChangeArrowheads="1"/>
            </p:cNvSpPr>
            <p:nvPr/>
          </p:nvSpPr>
          <p:spPr bwMode="auto">
            <a:xfrm>
              <a:off x="3991" y="3060"/>
              <a:ext cx="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G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81" name="Rectangle 606"/>
            <p:cNvSpPr>
              <a:spLocks noChangeArrowheads="1"/>
            </p:cNvSpPr>
            <p:nvPr/>
          </p:nvSpPr>
          <p:spPr bwMode="auto">
            <a:xfrm>
              <a:off x="3999" y="3100"/>
              <a:ext cx="11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I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82" name="Rectangle 607"/>
            <p:cNvSpPr>
              <a:spLocks noChangeArrowheads="1"/>
            </p:cNvSpPr>
            <p:nvPr/>
          </p:nvSpPr>
          <p:spPr bwMode="auto">
            <a:xfrm>
              <a:off x="3994" y="3141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P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83" name="Rectangle 608"/>
            <p:cNvSpPr>
              <a:spLocks noChangeArrowheads="1"/>
            </p:cNvSpPr>
            <p:nvPr/>
          </p:nvSpPr>
          <p:spPr bwMode="auto">
            <a:xfrm>
              <a:off x="3991" y="3180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84" name="Rectangle 609"/>
            <p:cNvSpPr>
              <a:spLocks noChangeArrowheads="1"/>
            </p:cNvSpPr>
            <p:nvPr/>
          </p:nvSpPr>
          <p:spPr bwMode="auto">
            <a:xfrm>
              <a:off x="3991" y="3220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H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85" name="Rectangle 610"/>
            <p:cNvSpPr>
              <a:spLocks noChangeArrowheads="1"/>
            </p:cNvSpPr>
            <p:nvPr/>
          </p:nvSpPr>
          <p:spPr bwMode="auto">
            <a:xfrm>
              <a:off x="3991" y="3260"/>
              <a:ext cx="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O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86" name="Rectangle 611"/>
            <p:cNvSpPr>
              <a:spLocks noChangeArrowheads="1"/>
            </p:cNvSpPr>
            <p:nvPr/>
          </p:nvSpPr>
          <p:spPr bwMode="auto">
            <a:xfrm>
              <a:off x="3991" y="3296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87" name="Rectangle 612"/>
            <p:cNvSpPr>
              <a:spLocks noChangeArrowheads="1"/>
            </p:cNvSpPr>
            <p:nvPr/>
          </p:nvSpPr>
          <p:spPr bwMode="auto">
            <a:xfrm>
              <a:off x="1883" y="3470"/>
              <a:ext cx="253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CALCASIEU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8" name="Rectangle 613"/>
            <p:cNvSpPr>
              <a:spLocks noChangeArrowheads="1"/>
            </p:cNvSpPr>
            <p:nvPr/>
          </p:nvSpPr>
          <p:spPr bwMode="auto">
            <a:xfrm>
              <a:off x="2264" y="3437"/>
              <a:ext cx="22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JEFFERSON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89" name="Rectangle 614"/>
            <p:cNvSpPr>
              <a:spLocks noChangeArrowheads="1"/>
            </p:cNvSpPr>
            <p:nvPr/>
          </p:nvSpPr>
          <p:spPr bwMode="auto">
            <a:xfrm>
              <a:off x="2328" y="3476"/>
              <a:ext cx="113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DAVIS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90" name="Rectangle 615"/>
            <p:cNvSpPr>
              <a:spLocks noChangeArrowheads="1"/>
            </p:cNvSpPr>
            <p:nvPr/>
          </p:nvSpPr>
          <p:spPr bwMode="auto">
            <a:xfrm>
              <a:off x="2585" y="3425"/>
              <a:ext cx="13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ACADIA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91" name="Rectangle 616"/>
            <p:cNvSpPr>
              <a:spLocks noChangeArrowheads="1"/>
            </p:cNvSpPr>
            <p:nvPr/>
          </p:nvSpPr>
          <p:spPr bwMode="auto">
            <a:xfrm>
              <a:off x="1979" y="3696"/>
              <a:ext cx="2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CAMERON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2" name="Rectangle 617"/>
            <p:cNvSpPr>
              <a:spLocks noChangeArrowheads="1"/>
            </p:cNvSpPr>
            <p:nvPr/>
          </p:nvSpPr>
          <p:spPr bwMode="auto">
            <a:xfrm>
              <a:off x="2585" y="3702"/>
              <a:ext cx="203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 dirty="0">
                  <a:solidFill>
                    <a:schemeClr val="bg1"/>
                  </a:solidFill>
                </a:rPr>
                <a:t>VERMILION</a:t>
              </a:r>
              <a:endParaRPr lang="en-US" sz="1600" b="0" i="0" dirty="0">
                <a:solidFill>
                  <a:schemeClr val="bg1"/>
                </a:solidFill>
              </a:endParaRPr>
            </a:p>
          </p:txBody>
        </p:sp>
        <p:sp>
          <p:nvSpPr>
            <p:cNvPr id="393" name="Rectangle 618"/>
            <p:cNvSpPr>
              <a:spLocks noChangeArrowheads="1"/>
            </p:cNvSpPr>
            <p:nvPr/>
          </p:nvSpPr>
          <p:spPr bwMode="auto">
            <a:xfrm>
              <a:off x="3008" y="3938"/>
              <a:ext cx="75" cy="31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chemeClr val="bg1"/>
                  </a:solidFill>
                </a:rPr>
                <a:t>Iberia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94" name="Rectangle 619"/>
            <p:cNvSpPr>
              <a:spLocks noChangeArrowheads="1"/>
            </p:cNvSpPr>
            <p:nvPr/>
          </p:nvSpPr>
          <p:spPr bwMode="auto">
            <a:xfrm rot="-3180000">
              <a:off x="2792" y="3429"/>
              <a:ext cx="186" cy="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LAFAYETTE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5" name="Rectangle 620"/>
            <p:cNvSpPr>
              <a:spLocks noChangeArrowheads="1"/>
            </p:cNvSpPr>
            <p:nvPr/>
          </p:nvSpPr>
          <p:spPr bwMode="auto">
            <a:xfrm>
              <a:off x="3043" y="3423"/>
              <a:ext cx="4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ST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96" name="Rectangle 621"/>
            <p:cNvSpPr>
              <a:spLocks noChangeArrowheads="1"/>
            </p:cNvSpPr>
            <p:nvPr/>
          </p:nvSpPr>
          <p:spPr bwMode="auto">
            <a:xfrm>
              <a:off x="3033" y="3460"/>
              <a:ext cx="142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MARTIN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97" name="Rectangle 622"/>
            <p:cNvSpPr>
              <a:spLocks noChangeArrowheads="1"/>
            </p:cNvSpPr>
            <p:nvPr/>
          </p:nvSpPr>
          <p:spPr bwMode="auto">
            <a:xfrm>
              <a:off x="3014" y="3645"/>
              <a:ext cx="122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IBERIA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398" name="Rectangle 623"/>
            <p:cNvSpPr>
              <a:spLocks noChangeArrowheads="1"/>
            </p:cNvSpPr>
            <p:nvPr/>
          </p:nvSpPr>
          <p:spPr bwMode="auto">
            <a:xfrm>
              <a:off x="3229" y="3736"/>
              <a:ext cx="68" cy="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ST.</a:t>
              </a:r>
            </a:p>
          </p:txBody>
        </p:sp>
        <p:sp>
          <p:nvSpPr>
            <p:cNvPr id="399" name="Rectangle 624"/>
            <p:cNvSpPr>
              <a:spLocks noChangeArrowheads="1"/>
            </p:cNvSpPr>
            <p:nvPr/>
          </p:nvSpPr>
          <p:spPr bwMode="auto">
            <a:xfrm>
              <a:off x="3226" y="3783"/>
              <a:ext cx="129" cy="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MARY</a:t>
              </a:r>
            </a:p>
          </p:txBody>
        </p:sp>
        <p:sp>
          <p:nvSpPr>
            <p:cNvPr id="400" name="Rectangle 625"/>
            <p:cNvSpPr>
              <a:spLocks noChangeArrowheads="1"/>
            </p:cNvSpPr>
            <p:nvPr/>
          </p:nvSpPr>
          <p:spPr bwMode="auto">
            <a:xfrm>
              <a:off x="3407" y="3708"/>
              <a:ext cx="5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ST.</a:t>
              </a:r>
            </a:p>
          </p:txBody>
        </p:sp>
        <p:sp>
          <p:nvSpPr>
            <p:cNvPr id="401" name="Rectangle 626"/>
            <p:cNvSpPr>
              <a:spLocks noChangeArrowheads="1"/>
            </p:cNvSpPr>
            <p:nvPr/>
          </p:nvSpPr>
          <p:spPr bwMode="auto">
            <a:xfrm>
              <a:off x="3407" y="3761"/>
              <a:ext cx="14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MARTIN</a:t>
              </a:r>
            </a:p>
          </p:txBody>
        </p:sp>
        <p:sp>
          <p:nvSpPr>
            <p:cNvPr id="402" name="Rectangle 627"/>
            <p:cNvSpPr>
              <a:spLocks noChangeArrowheads="1"/>
            </p:cNvSpPr>
            <p:nvPr/>
          </p:nvSpPr>
          <p:spPr bwMode="auto">
            <a:xfrm>
              <a:off x="4116" y="2993"/>
              <a:ext cx="25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WASHINGTON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03" name="Rectangle 628"/>
            <p:cNvSpPr>
              <a:spLocks noChangeArrowheads="1"/>
            </p:cNvSpPr>
            <p:nvPr/>
          </p:nvSpPr>
          <p:spPr bwMode="auto">
            <a:xfrm>
              <a:off x="3468" y="3191"/>
              <a:ext cx="20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E. BATON</a:t>
              </a:r>
            </a:p>
          </p:txBody>
        </p:sp>
        <p:sp>
          <p:nvSpPr>
            <p:cNvPr id="404" name="Rectangle 629"/>
            <p:cNvSpPr>
              <a:spLocks noChangeArrowheads="1"/>
            </p:cNvSpPr>
            <p:nvPr/>
          </p:nvSpPr>
          <p:spPr bwMode="auto">
            <a:xfrm>
              <a:off x="3482" y="3234"/>
              <a:ext cx="163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ROUGE</a:t>
              </a:r>
            </a:p>
          </p:txBody>
        </p:sp>
        <p:sp>
          <p:nvSpPr>
            <p:cNvPr id="405" name="Rectangle 630"/>
            <p:cNvSpPr>
              <a:spLocks noChangeArrowheads="1"/>
            </p:cNvSpPr>
            <p:nvPr/>
          </p:nvSpPr>
          <p:spPr bwMode="auto">
            <a:xfrm>
              <a:off x="3671" y="3269"/>
              <a:ext cx="22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rgbClr val="080808"/>
                  </a:solidFill>
                </a:rPr>
                <a:t>LIVINGSTON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406" name="Rectangle 631"/>
            <p:cNvSpPr>
              <a:spLocks noChangeArrowheads="1"/>
            </p:cNvSpPr>
            <p:nvPr/>
          </p:nvSpPr>
          <p:spPr bwMode="auto">
            <a:xfrm>
              <a:off x="4223" y="3189"/>
              <a:ext cx="57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07" name="Rectangle 632"/>
            <p:cNvSpPr>
              <a:spLocks noChangeArrowheads="1"/>
            </p:cNvSpPr>
            <p:nvPr/>
          </p:nvSpPr>
          <p:spPr bwMode="auto">
            <a:xfrm>
              <a:off x="4230" y="3258"/>
              <a:ext cx="223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TAMMANY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08" name="Rectangle 633"/>
            <p:cNvSpPr>
              <a:spLocks noChangeArrowheads="1"/>
            </p:cNvSpPr>
            <p:nvPr/>
          </p:nvSpPr>
          <p:spPr bwMode="auto">
            <a:xfrm>
              <a:off x="3347" y="3482"/>
              <a:ext cx="18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IBERVILLE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09" name="Rectangle 634"/>
            <p:cNvSpPr>
              <a:spLocks noChangeArrowheads="1"/>
            </p:cNvSpPr>
            <p:nvPr/>
          </p:nvSpPr>
          <p:spPr bwMode="auto">
            <a:xfrm>
              <a:off x="3345" y="3264"/>
              <a:ext cx="28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W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410" name="Rectangle 635"/>
            <p:cNvSpPr>
              <a:spLocks noChangeArrowheads="1"/>
            </p:cNvSpPr>
            <p:nvPr/>
          </p:nvSpPr>
          <p:spPr bwMode="auto">
            <a:xfrm>
              <a:off x="3350" y="3296"/>
              <a:ext cx="103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BATON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411" name="Rectangle 636"/>
            <p:cNvSpPr>
              <a:spLocks noChangeArrowheads="1"/>
            </p:cNvSpPr>
            <p:nvPr/>
          </p:nvSpPr>
          <p:spPr bwMode="auto">
            <a:xfrm>
              <a:off x="3360" y="3330"/>
              <a:ext cx="110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" b="0" i="0">
                  <a:solidFill>
                    <a:srgbClr val="080808"/>
                  </a:solidFill>
                </a:rPr>
                <a:t>ROUGE</a:t>
              </a:r>
              <a:endParaRPr lang="en-US" sz="1600" b="0" i="0">
                <a:solidFill>
                  <a:srgbClr val="080808"/>
                </a:solidFill>
              </a:endParaRPr>
            </a:p>
          </p:txBody>
        </p:sp>
        <p:sp>
          <p:nvSpPr>
            <p:cNvPr id="412" name="Rectangle 637"/>
            <p:cNvSpPr>
              <a:spLocks noChangeArrowheads="1"/>
            </p:cNvSpPr>
            <p:nvPr/>
          </p:nvSpPr>
          <p:spPr bwMode="auto">
            <a:xfrm>
              <a:off x="3600" y="3475"/>
              <a:ext cx="22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ASCENSION</a:t>
              </a:r>
            </a:p>
          </p:txBody>
        </p:sp>
        <p:sp>
          <p:nvSpPr>
            <p:cNvPr id="413" name="Rectangle 638"/>
            <p:cNvSpPr>
              <a:spLocks noChangeArrowheads="1"/>
            </p:cNvSpPr>
            <p:nvPr/>
          </p:nvSpPr>
          <p:spPr bwMode="auto">
            <a:xfrm rot="-2590430">
              <a:off x="3863" y="3533"/>
              <a:ext cx="15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ST.JOHN</a:t>
              </a:r>
            </a:p>
          </p:txBody>
        </p:sp>
        <p:sp>
          <p:nvSpPr>
            <p:cNvPr id="414" name="Rectangle 639"/>
            <p:cNvSpPr>
              <a:spLocks noChangeArrowheads="1"/>
            </p:cNvSpPr>
            <p:nvPr/>
          </p:nvSpPr>
          <p:spPr bwMode="auto">
            <a:xfrm>
              <a:off x="4003" y="3610"/>
              <a:ext cx="69" cy="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ST.</a:t>
              </a:r>
            </a:p>
          </p:txBody>
        </p:sp>
        <p:sp>
          <p:nvSpPr>
            <p:cNvPr id="415" name="Rectangle 640"/>
            <p:cNvSpPr>
              <a:spLocks noChangeArrowheads="1"/>
            </p:cNvSpPr>
            <p:nvPr/>
          </p:nvSpPr>
          <p:spPr bwMode="auto">
            <a:xfrm>
              <a:off x="3945" y="3666"/>
              <a:ext cx="211" cy="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CHARLES</a:t>
              </a:r>
            </a:p>
          </p:txBody>
        </p:sp>
        <p:sp>
          <p:nvSpPr>
            <p:cNvPr id="416" name="Rectangle 641"/>
            <p:cNvSpPr>
              <a:spLocks noChangeArrowheads="1"/>
            </p:cNvSpPr>
            <p:nvPr/>
          </p:nvSpPr>
          <p:spPr bwMode="auto">
            <a:xfrm>
              <a:off x="3926" y="3748"/>
              <a:ext cx="21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L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17" name="Rectangle 642"/>
            <p:cNvSpPr>
              <a:spLocks noChangeArrowheads="1"/>
            </p:cNvSpPr>
            <p:nvPr/>
          </p:nvSpPr>
          <p:spPr bwMode="auto">
            <a:xfrm>
              <a:off x="3945" y="3789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18" name="Rectangle 643"/>
            <p:cNvSpPr>
              <a:spLocks noChangeArrowheads="1"/>
            </p:cNvSpPr>
            <p:nvPr/>
          </p:nvSpPr>
          <p:spPr bwMode="auto">
            <a:xfrm>
              <a:off x="3983" y="3828"/>
              <a:ext cx="23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F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19" name="Rectangle 644"/>
            <p:cNvSpPr>
              <a:spLocks noChangeArrowheads="1"/>
            </p:cNvSpPr>
            <p:nvPr/>
          </p:nvSpPr>
          <p:spPr bwMode="auto">
            <a:xfrm>
              <a:off x="4005" y="3867"/>
              <a:ext cx="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O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20" name="Rectangle 645"/>
            <p:cNvSpPr>
              <a:spLocks noChangeArrowheads="1"/>
            </p:cNvSpPr>
            <p:nvPr/>
          </p:nvSpPr>
          <p:spPr bwMode="auto">
            <a:xfrm>
              <a:off x="4031" y="3907"/>
              <a:ext cx="27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U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21" name="Rectangle 646"/>
            <p:cNvSpPr>
              <a:spLocks noChangeArrowheads="1"/>
            </p:cNvSpPr>
            <p:nvPr/>
          </p:nvSpPr>
          <p:spPr bwMode="auto">
            <a:xfrm>
              <a:off x="4052" y="3946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R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22" name="Rectangle 647"/>
            <p:cNvSpPr>
              <a:spLocks noChangeArrowheads="1"/>
            </p:cNvSpPr>
            <p:nvPr/>
          </p:nvSpPr>
          <p:spPr bwMode="auto">
            <a:xfrm>
              <a:off x="4083" y="3987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C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23" name="Rectangle 648"/>
            <p:cNvSpPr>
              <a:spLocks noChangeArrowheads="1"/>
            </p:cNvSpPr>
            <p:nvPr/>
          </p:nvSpPr>
          <p:spPr bwMode="auto">
            <a:xfrm>
              <a:off x="4114" y="4026"/>
              <a:ext cx="2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H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24" name="Rectangle 649"/>
            <p:cNvSpPr>
              <a:spLocks noChangeArrowheads="1"/>
            </p:cNvSpPr>
            <p:nvPr/>
          </p:nvSpPr>
          <p:spPr bwMode="auto">
            <a:xfrm>
              <a:off x="4152" y="4066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E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25" name="Rectangle 651"/>
            <p:cNvSpPr>
              <a:spLocks noChangeArrowheads="1"/>
            </p:cNvSpPr>
            <p:nvPr/>
          </p:nvSpPr>
          <p:spPr bwMode="auto">
            <a:xfrm>
              <a:off x="4148" y="3599"/>
              <a:ext cx="22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J</a:t>
              </a:r>
            </a:p>
          </p:txBody>
        </p:sp>
        <p:sp>
          <p:nvSpPr>
            <p:cNvPr id="426" name="Rectangle 652"/>
            <p:cNvSpPr>
              <a:spLocks noChangeArrowheads="1"/>
            </p:cNvSpPr>
            <p:nvPr/>
          </p:nvSpPr>
          <p:spPr bwMode="auto">
            <a:xfrm>
              <a:off x="4169" y="3640"/>
              <a:ext cx="3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27" name="Rectangle 653"/>
            <p:cNvSpPr>
              <a:spLocks noChangeArrowheads="1"/>
            </p:cNvSpPr>
            <p:nvPr/>
          </p:nvSpPr>
          <p:spPr bwMode="auto">
            <a:xfrm>
              <a:off x="4194" y="3681"/>
              <a:ext cx="27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28" name="Rectangle 654"/>
            <p:cNvSpPr>
              <a:spLocks noChangeArrowheads="1"/>
            </p:cNvSpPr>
            <p:nvPr/>
          </p:nvSpPr>
          <p:spPr bwMode="auto">
            <a:xfrm>
              <a:off x="4211" y="3774"/>
              <a:ext cx="3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29" name="Rectangle 655"/>
            <p:cNvSpPr>
              <a:spLocks noChangeArrowheads="1"/>
            </p:cNvSpPr>
            <p:nvPr/>
          </p:nvSpPr>
          <p:spPr bwMode="auto">
            <a:xfrm>
              <a:off x="4223" y="3818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R</a:t>
              </a:r>
            </a:p>
          </p:txBody>
        </p:sp>
        <p:sp>
          <p:nvSpPr>
            <p:cNvPr id="430" name="Rectangle 656"/>
            <p:cNvSpPr>
              <a:spLocks noChangeArrowheads="1"/>
            </p:cNvSpPr>
            <p:nvPr/>
          </p:nvSpPr>
          <p:spPr bwMode="auto">
            <a:xfrm>
              <a:off x="4247" y="3852"/>
              <a:ext cx="3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431" name="Rectangle 657"/>
            <p:cNvSpPr>
              <a:spLocks noChangeArrowheads="1"/>
            </p:cNvSpPr>
            <p:nvPr/>
          </p:nvSpPr>
          <p:spPr bwMode="auto">
            <a:xfrm>
              <a:off x="4270" y="3892"/>
              <a:ext cx="3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432" name="Rectangle 658"/>
            <p:cNvSpPr>
              <a:spLocks noChangeArrowheads="1"/>
            </p:cNvSpPr>
            <p:nvPr/>
          </p:nvSpPr>
          <p:spPr bwMode="auto">
            <a:xfrm>
              <a:off x="4288" y="3940"/>
              <a:ext cx="33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433" name="Rectangle 659"/>
            <p:cNvSpPr>
              <a:spLocks noChangeArrowheads="1"/>
            </p:cNvSpPr>
            <p:nvPr/>
          </p:nvSpPr>
          <p:spPr bwMode="auto">
            <a:xfrm>
              <a:off x="4342" y="3742"/>
              <a:ext cx="35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 i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434" name="Rectangle 660"/>
            <p:cNvSpPr>
              <a:spLocks noChangeArrowheads="1"/>
            </p:cNvSpPr>
            <p:nvPr/>
          </p:nvSpPr>
          <p:spPr bwMode="auto">
            <a:xfrm>
              <a:off x="4370" y="3783"/>
              <a:ext cx="21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L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35" name="Rectangle 661"/>
            <p:cNvSpPr>
              <a:spLocks noChangeArrowheads="1"/>
            </p:cNvSpPr>
            <p:nvPr/>
          </p:nvSpPr>
          <p:spPr bwMode="auto">
            <a:xfrm>
              <a:off x="4400" y="3823"/>
              <a:ext cx="25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36" name="Rectangle 662"/>
            <p:cNvSpPr>
              <a:spLocks noChangeArrowheads="1"/>
            </p:cNvSpPr>
            <p:nvPr/>
          </p:nvSpPr>
          <p:spPr bwMode="auto">
            <a:xfrm>
              <a:off x="4437" y="3862"/>
              <a:ext cx="29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Q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37" name="Rectangle 663"/>
            <p:cNvSpPr>
              <a:spLocks noChangeArrowheads="1"/>
            </p:cNvSpPr>
            <p:nvPr/>
          </p:nvSpPr>
          <p:spPr bwMode="auto">
            <a:xfrm>
              <a:off x="4480" y="3901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U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38" name="Rectangle 664"/>
            <p:cNvSpPr>
              <a:spLocks noChangeArrowheads="1"/>
            </p:cNvSpPr>
            <p:nvPr/>
          </p:nvSpPr>
          <p:spPr bwMode="auto">
            <a:xfrm>
              <a:off x="4518" y="3940"/>
              <a:ext cx="26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E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39" name="Rectangle 665"/>
            <p:cNvSpPr>
              <a:spLocks noChangeArrowheads="1"/>
            </p:cNvSpPr>
            <p:nvPr/>
          </p:nvSpPr>
          <p:spPr bwMode="auto">
            <a:xfrm>
              <a:off x="4556" y="3981"/>
              <a:ext cx="3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M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40" name="Rectangle 666"/>
            <p:cNvSpPr>
              <a:spLocks noChangeArrowheads="1"/>
            </p:cNvSpPr>
            <p:nvPr/>
          </p:nvSpPr>
          <p:spPr bwMode="auto">
            <a:xfrm>
              <a:off x="4616" y="4019"/>
              <a:ext cx="2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I 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41" name="Rectangle 667"/>
            <p:cNvSpPr>
              <a:spLocks noChangeArrowheads="1"/>
            </p:cNvSpPr>
            <p:nvPr/>
          </p:nvSpPr>
          <p:spPr bwMode="auto">
            <a:xfrm>
              <a:off x="4666" y="4058"/>
              <a:ext cx="27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N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42" name="Rectangle 668"/>
            <p:cNvSpPr>
              <a:spLocks noChangeArrowheads="1"/>
            </p:cNvSpPr>
            <p:nvPr/>
          </p:nvSpPr>
          <p:spPr bwMode="auto">
            <a:xfrm>
              <a:off x="4725" y="4101"/>
              <a:ext cx="25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E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43" name="Rectangle 669"/>
            <p:cNvSpPr>
              <a:spLocks noChangeArrowheads="1"/>
            </p:cNvSpPr>
            <p:nvPr/>
          </p:nvSpPr>
          <p:spPr bwMode="auto">
            <a:xfrm>
              <a:off x="4764" y="4140"/>
              <a:ext cx="56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S   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44" name="Rectangle 670"/>
            <p:cNvSpPr>
              <a:spLocks noChangeArrowheads="1"/>
            </p:cNvSpPr>
            <p:nvPr/>
          </p:nvSpPr>
          <p:spPr bwMode="auto">
            <a:xfrm>
              <a:off x="4417" y="3703"/>
              <a:ext cx="250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ST  BERNARD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45" name="Rectangle 671"/>
            <p:cNvSpPr>
              <a:spLocks noChangeArrowheads="1"/>
            </p:cNvSpPr>
            <p:nvPr/>
          </p:nvSpPr>
          <p:spPr bwMode="auto">
            <a:xfrm>
              <a:off x="4312" y="3552"/>
              <a:ext cx="178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ORLEANS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46" name="Rectangle 672"/>
            <p:cNvSpPr>
              <a:spLocks noChangeArrowheads="1"/>
            </p:cNvSpPr>
            <p:nvPr/>
          </p:nvSpPr>
          <p:spPr bwMode="auto">
            <a:xfrm>
              <a:off x="3471" y="3656"/>
              <a:ext cx="246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ASSUMPTION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47" name="Rectangle 673"/>
            <p:cNvSpPr>
              <a:spLocks noChangeArrowheads="1"/>
            </p:cNvSpPr>
            <p:nvPr/>
          </p:nvSpPr>
          <p:spPr bwMode="auto">
            <a:xfrm>
              <a:off x="3690" y="3549"/>
              <a:ext cx="58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ST.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48" name="Rectangle 674"/>
            <p:cNvSpPr>
              <a:spLocks noChangeArrowheads="1"/>
            </p:cNvSpPr>
            <p:nvPr/>
          </p:nvSpPr>
          <p:spPr bwMode="auto">
            <a:xfrm>
              <a:off x="3690" y="3589"/>
              <a:ext cx="134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JAM ES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49" name="Rectangle 675"/>
            <p:cNvSpPr>
              <a:spLocks noChangeArrowheads="1"/>
            </p:cNvSpPr>
            <p:nvPr/>
          </p:nvSpPr>
          <p:spPr bwMode="auto">
            <a:xfrm>
              <a:off x="3996" y="2947"/>
              <a:ext cx="23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 i="0">
                  <a:solidFill>
                    <a:schemeClr val="bg1"/>
                  </a:solidFill>
                </a:rPr>
                <a:t>T</a:t>
              </a:r>
              <a:endParaRPr lang="en-US" sz="1600" b="0" i="0">
                <a:solidFill>
                  <a:schemeClr val="bg1"/>
                </a:solidFill>
              </a:endParaRPr>
            </a:p>
          </p:txBody>
        </p:sp>
        <p:sp>
          <p:nvSpPr>
            <p:cNvPr id="450" name="Rectangle 676"/>
            <p:cNvSpPr>
              <a:spLocks noChangeArrowheads="1"/>
            </p:cNvSpPr>
            <p:nvPr/>
          </p:nvSpPr>
          <p:spPr bwMode="auto">
            <a:xfrm>
              <a:off x="4211" y="3726"/>
              <a:ext cx="27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709" name="Rectangle 692"/>
          <p:cNvSpPr>
            <a:spLocks noChangeArrowheads="1"/>
          </p:cNvSpPr>
          <p:nvPr/>
        </p:nvSpPr>
        <p:spPr bwMode="auto">
          <a:xfrm>
            <a:off x="5773955" y="1162929"/>
            <a:ext cx="3159125" cy="2903538"/>
          </a:xfrm>
          <a:prstGeom prst="rect">
            <a:avLst/>
          </a:prstGeom>
          <a:noFill/>
          <a:ln w="3175">
            <a:noFill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pPr>
              <a:lnSpc>
                <a:spcPct val="80000"/>
              </a:lnSpc>
            </a:pPr>
            <a:r>
              <a:rPr lang="en-US" sz="1600" b="0" i="0" dirty="0">
                <a:latin typeface="Arial"/>
                <a:cs typeface="Arial"/>
              </a:rPr>
              <a:t>8/30/08 - 8/31/08</a:t>
            </a:r>
          </a:p>
          <a:p>
            <a:pPr>
              <a:lnSpc>
                <a:spcPct val="80000"/>
              </a:lnSpc>
            </a:pPr>
            <a:endParaRPr lang="en-US" sz="1600" b="0" i="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1600" b="0" i="0" dirty="0">
                <a:latin typeface="Arial"/>
                <a:cs typeface="Arial"/>
              </a:rPr>
              <a:t>Transported 11,000 CTNS </a:t>
            </a:r>
            <a:br>
              <a:rPr lang="en-US" sz="1600" b="0" i="0" dirty="0">
                <a:latin typeface="Arial"/>
                <a:cs typeface="Arial"/>
              </a:rPr>
            </a:br>
            <a:r>
              <a:rPr lang="en-US" sz="1600" b="0" i="0" dirty="0">
                <a:latin typeface="Arial"/>
                <a:cs typeface="Arial"/>
              </a:rPr>
              <a:t>&amp; MSN to in-state shelters </a:t>
            </a:r>
            <a:br>
              <a:rPr lang="en-US" sz="1600" b="0" i="0" dirty="0">
                <a:latin typeface="Arial"/>
                <a:cs typeface="Arial"/>
              </a:rPr>
            </a:br>
            <a:r>
              <a:rPr lang="en-US" sz="1600" b="0" i="0" dirty="0">
                <a:latin typeface="Arial"/>
                <a:cs typeface="Arial"/>
              </a:rPr>
              <a:t>by coach buses, school </a:t>
            </a:r>
            <a:br>
              <a:rPr lang="en-US" sz="1600" b="0" i="0" dirty="0">
                <a:latin typeface="Arial"/>
                <a:cs typeface="Arial"/>
              </a:rPr>
            </a:br>
            <a:r>
              <a:rPr lang="en-US" sz="1600" b="0" i="0" dirty="0">
                <a:latin typeface="Arial"/>
                <a:cs typeface="Arial"/>
              </a:rPr>
              <a:t>buses &amp; </a:t>
            </a:r>
            <a:r>
              <a:rPr lang="en-US" sz="1600" b="0" i="0" dirty="0" err="1">
                <a:latin typeface="Arial"/>
                <a:cs typeface="Arial"/>
              </a:rPr>
              <a:t>para</a:t>
            </a:r>
            <a:r>
              <a:rPr lang="en-US" sz="1600" b="0" i="0" dirty="0">
                <a:latin typeface="Arial"/>
                <a:cs typeface="Arial"/>
              </a:rPr>
              <a:t>-transits</a:t>
            </a:r>
          </a:p>
          <a:p>
            <a:pPr>
              <a:lnSpc>
                <a:spcPct val="80000"/>
              </a:lnSpc>
            </a:pPr>
            <a:endParaRPr lang="en-US" sz="1600" b="0" i="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1600" b="0" i="0" dirty="0">
                <a:latin typeface="Arial"/>
                <a:cs typeface="Arial"/>
              </a:rPr>
              <a:t>Transported 15,611 CTNS </a:t>
            </a:r>
            <a:br>
              <a:rPr lang="en-US" sz="1600" b="0" i="0" dirty="0">
                <a:latin typeface="Arial"/>
                <a:cs typeface="Arial"/>
              </a:rPr>
            </a:br>
            <a:r>
              <a:rPr lang="en-US" sz="1600" b="0" i="0" dirty="0">
                <a:latin typeface="Arial"/>
                <a:cs typeface="Arial"/>
              </a:rPr>
              <a:t>population to out-of-state </a:t>
            </a:r>
            <a:br>
              <a:rPr lang="en-US" sz="1600" b="0" i="0" dirty="0">
                <a:latin typeface="Arial"/>
                <a:cs typeface="Arial"/>
              </a:rPr>
            </a:br>
            <a:r>
              <a:rPr lang="en-US" sz="1600" b="0" i="0" dirty="0">
                <a:latin typeface="Arial"/>
                <a:cs typeface="Arial"/>
              </a:rPr>
              <a:t>shelters by coach buses</a:t>
            </a:r>
          </a:p>
          <a:p>
            <a:pPr>
              <a:lnSpc>
                <a:spcPct val="80000"/>
              </a:lnSpc>
            </a:pPr>
            <a:endParaRPr lang="en-US" sz="2400" i="0" dirty="0"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400" b="0" i="0" dirty="0">
                <a:latin typeface="Arial"/>
                <a:cs typeface="Arial"/>
              </a:rPr>
              <a:t>Total - 26,611</a:t>
            </a:r>
          </a:p>
        </p:txBody>
      </p:sp>
      <p:sp>
        <p:nvSpPr>
          <p:cNvPr id="710" name="Rectangle 699"/>
          <p:cNvSpPr>
            <a:spLocks noChangeArrowheads="1"/>
          </p:cNvSpPr>
          <p:nvPr/>
        </p:nvSpPr>
        <p:spPr bwMode="auto">
          <a:xfrm>
            <a:off x="7172267" y="4088440"/>
            <a:ext cx="1266825" cy="5905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11" name="Text Box 687"/>
          <p:cNvSpPr txBox="1">
            <a:spLocks noChangeArrowheads="1"/>
          </p:cNvSpPr>
          <p:nvPr/>
        </p:nvSpPr>
        <p:spPr bwMode="auto">
          <a:xfrm>
            <a:off x="7329430" y="4080503"/>
            <a:ext cx="12525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0"/>
              <a:t>Risk Parishes</a:t>
            </a:r>
          </a:p>
        </p:txBody>
      </p:sp>
      <p:sp>
        <p:nvSpPr>
          <p:cNvPr id="712" name="Text Box 690"/>
          <p:cNvSpPr txBox="1">
            <a:spLocks noChangeArrowheads="1"/>
          </p:cNvSpPr>
          <p:nvPr/>
        </p:nvSpPr>
        <p:spPr bwMode="auto">
          <a:xfrm>
            <a:off x="7338955" y="4432928"/>
            <a:ext cx="10541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0"/>
              <a:t>Host States</a:t>
            </a:r>
          </a:p>
        </p:txBody>
      </p:sp>
      <p:sp>
        <p:nvSpPr>
          <p:cNvPr id="713" name="Text Box 691"/>
          <p:cNvSpPr txBox="1">
            <a:spLocks noChangeArrowheads="1"/>
          </p:cNvSpPr>
          <p:nvPr/>
        </p:nvSpPr>
        <p:spPr bwMode="auto">
          <a:xfrm>
            <a:off x="7329430" y="4263065"/>
            <a:ext cx="14160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0"/>
              <a:t>Shelter Parishes</a:t>
            </a:r>
          </a:p>
        </p:txBody>
      </p:sp>
      <p:sp>
        <p:nvSpPr>
          <p:cNvPr id="714" name="Rectangle 694"/>
          <p:cNvSpPr>
            <a:spLocks noChangeArrowheads="1"/>
          </p:cNvSpPr>
          <p:nvPr/>
        </p:nvSpPr>
        <p:spPr bwMode="auto">
          <a:xfrm>
            <a:off x="7237355" y="4326565"/>
            <a:ext cx="111125" cy="125413"/>
          </a:xfrm>
          <a:prstGeom prst="rect">
            <a:avLst/>
          </a:prstGeom>
          <a:solidFill>
            <a:srgbClr val="0F3895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00" b="0" i="0"/>
          </a:p>
        </p:txBody>
      </p:sp>
      <p:sp>
        <p:nvSpPr>
          <p:cNvPr id="715" name="Rectangle 694"/>
          <p:cNvSpPr>
            <a:spLocks noChangeArrowheads="1"/>
          </p:cNvSpPr>
          <p:nvPr/>
        </p:nvSpPr>
        <p:spPr bwMode="auto">
          <a:xfrm>
            <a:off x="7237355" y="4153528"/>
            <a:ext cx="111125" cy="125412"/>
          </a:xfrm>
          <a:prstGeom prst="rect">
            <a:avLst/>
          </a:prstGeom>
          <a:solidFill>
            <a:srgbClr val="00660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00" b="0" i="0"/>
          </a:p>
        </p:txBody>
      </p:sp>
      <p:sp>
        <p:nvSpPr>
          <p:cNvPr id="716" name="Rectangle 694"/>
          <p:cNvSpPr>
            <a:spLocks noChangeArrowheads="1"/>
          </p:cNvSpPr>
          <p:nvPr/>
        </p:nvSpPr>
        <p:spPr bwMode="auto">
          <a:xfrm>
            <a:off x="7237355" y="4496428"/>
            <a:ext cx="111125" cy="125412"/>
          </a:xfrm>
          <a:prstGeom prst="rect">
            <a:avLst/>
          </a:prstGeom>
          <a:solidFill>
            <a:srgbClr val="80000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00" b="0" i="0"/>
          </a:p>
        </p:txBody>
      </p:sp>
      <p:grpSp>
        <p:nvGrpSpPr>
          <p:cNvPr id="717" name="Group 2"/>
          <p:cNvGrpSpPr>
            <a:grpSpLocks noChangeAspect="1"/>
          </p:cNvGrpSpPr>
          <p:nvPr/>
        </p:nvGrpSpPr>
        <p:grpSpPr bwMode="auto">
          <a:xfrm>
            <a:off x="362847" y="1186737"/>
            <a:ext cx="1194541" cy="644474"/>
            <a:chOff x="93" y="566"/>
            <a:chExt cx="1577" cy="850"/>
          </a:xfrm>
        </p:grpSpPr>
        <p:sp>
          <p:nvSpPr>
            <p:cNvPr id="7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" y="566"/>
              <a:ext cx="1577" cy="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4"/>
            <p:cNvSpPr>
              <a:spLocks/>
            </p:cNvSpPr>
            <p:nvPr/>
          </p:nvSpPr>
          <p:spPr bwMode="auto">
            <a:xfrm>
              <a:off x="108" y="588"/>
              <a:ext cx="1552" cy="818"/>
            </a:xfrm>
            <a:custGeom>
              <a:avLst/>
              <a:gdLst>
                <a:gd name="T0" fmla="*/ 0 w 3103"/>
                <a:gd name="T1" fmla="*/ 0 h 1635"/>
                <a:gd name="T2" fmla="*/ 1470 w 3103"/>
                <a:gd name="T3" fmla="*/ 0 h 1635"/>
                <a:gd name="T4" fmla="*/ 1470 w 3103"/>
                <a:gd name="T5" fmla="*/ 84 h 1635"/>
                <a:gd name="T6" fmla="*/ 1552 w 3103"/>
                <a:gd name="T7" fmla="*/ 408 h 1635"/>
                <a:gd name="T8" fmla="*/ 1552 w 3103"/>
                <a:gd name="T9" fmla="*/ 818 h 1635"/>
                <a:gd name="T10" fmla="*/ 1413 w 3103"/>
                <a:gd name="T11" fmla="*/ 745 h 1635"/>
                <a:gd name="T12" fmla="*/ 1389 w 3103"/>
                <a:gd name="T13" fmla="*/ 793 h 1635"/>
                <a:gd name="T14" fmla="*/ 1240 w 3103"/>
                <a:gd name="T15" fmla="*/ 793 h 1635"/>
                <a:gd name="T16" fmla="*/ 1244 w 3103"/>
                <a:gd name="T17" fmla="*/ 787 h 1635"/>
                <a:gd name="T18" fmla="*/ 1216 w 3103"/>
                <a:gd name="T19" fmla="*/ 818 h 1635"/>
                <a:gd name="T20" fmla="*/ 1156 w 3103"/>
                <a:gd name="T21" fmla="*/ 799 h 1635"/>
                <a:gd name="T22" fmla="*/ 1107 w 3103"/>
                <a:gd name="T23" fmla="*/ 793 h 1635"/>
                <a:gd name="T24" fmla="*/ 1070 w 3103"/>
                <a:gd name="T25" fmla="*/ 818 h 1635"/>
                <a:gd name="T26" fmla="*/ 1050 w 3103"/>
                <a:gd name="T27" fmla="*/ 787 h 1635"/>
                <a:gd name="T28" fmla="*/ 1006 w 3103"/>
                <a:gd name="T29" fmla="*/ 818 h 1635"/>
                <a:gd name="T30" fmla="*/ 986 w 3103"/>
                <a:gd name="T31" fmla="*/ 805 h 1635"/>
                <a:gd name="T32" fmla="*/ 970 w 3103"/>
                <a:gd name="T33" fmla="*/ 769 h 1635"/>
                <a:gd name="T34" fmla="*/ 937 w 3103"/>
                <a:gd name="T35" fmla="*/ 793 h 1635"/>
                <a:gd name="T36" fmla="*/ 885 w 3103"/>
                <a:gd name="T37" fmla="*/ 769 h 1635"/>
                <a:gd name="T38" fmla="*/ 880 w 3103"/>
                <a:gd name="T39" fmla="*/ 738 h 1635"/>
                <a:gd name="T40" fmla="*/ 812 w 3103"/>
                <a:gd name="T41" fmla="*/ 757 h 1635"/>
                <a:gd name="T42" fmla="*/ 784 w 3103"/>
                <a:gd name="T43" fmla="*/ 733 h 1635"/>
                <a:gd name="T44" fmla="*/ 747 w 3103"/>
                <a:gd name="T45" fmla="*/ 750 h 1635"/>
                <a:gd name="T46" fmla="*/ 691 w 3103"/>
                <a:gd name="T47" fmla="*/ 738 h 1635"/>
                <a:gd name="T48" fmla="*/ 680 w 3103"/>
                <a:gd name="T49" fmla="*/ 685 h 1635"/>
                <a:gd name="T50" fmla="*/ 642 w 3103"/>
                <a:gd name="T51" fmla="*/ 638 h 1635"/>
                <a:gd name="T52" fmla="*/ 642 w 3103"/>
                <a:gd name="T53" fmla="*/ 691 h 1635"/>
                <a:gd name="T54" fmla="*/ 594 w 3103"/>
                <a:gd name="T55" fmla="*/ 703 h 1635"/>
                <a:gd name="T56" fmla="*/ 574 w 3103"/>
                <a:gd name="T57" fmla="*/ 638 h 1635"/>
                <a:gd name="T58" fmla="*/ 529 w 3103"/>
                <a:gd name="T59" fmla="*/ 638 h 1635"/>
                <a:gd name="T60" fmla="*/ 529 w 3103"/>
                <a:gd name="T61" fmla="*/ 168 h 1635"/>
                <a:gd name="T62" fmla="*/ 0 w 3103"/>
                <a:gd name="T63" fmla="*/ 168 h 1635"/>
                <a:gd name="T64" fmla="*/ 0 w 3103"/>
                <a:gd name="T65" fmla="*/ 0 h 1635"/>
                <a:gd name="T66" fmla="*/ 0 w 3103"/>
                <a:gd name="T67" fmla="*/ 0 h 16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03"/>
                <a:gd name="T103" fmla="*/ 0 h 1635"/>
                <a:gd name="T104" fmla="*/ 3103 w 3103"/>
                <a:gd name="T105" fmla="*/ 1635 h 16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03" h="1635">
                  <a:moveTo>
                    <a:pt x="0" y="0"/>
                  </a:moveTo>
                  <a:lnTo>
                    <a:pt x="2939" y="0"/>
                  </a:lnTo>
                  <a:lnTo>
                    <a:pt x="2939" y="167"/>
                  </a:lnTo>
                  <a:lnTo>
                    <a:pt x="3103" y="816"/>
                  </a:lnTo>
                  <a:lnTo>
                    <a:pt x="3103" y="1635"/>
                  </a:lnTo>
                  <a:lnTo>
                    <a:pt x="2826" y="1490"/>
                  </a:lnTo>
                  <a:lnTo>
                    <a:pt x="2778" y="1586"/>
                  </a:lnTo>
                  <a:lnTo>
                    <a:pt x="2479" y="1586"/>
                  </a:lnTo>
                  <a:lnTo>
                    <a:pt x="2488" y="1574"/>
                  </a:lnTo>
                  <a:lnTo>
                    <a:pt x="2431" y="1635"/>
                  </a:lnTo>
                  <a:lnTo>
                    <a:pt x="2312" y="1597"/>
                  </a:lnTo>
                  <a:lnTo>
                    <a:pt x="2213" y="1586"/>
                  </a:lnTo>
                  <a:lnTo>
                    <a:pt x="2139" y="1635"/>
                  </a:lnTo>
                  <a:lnTo>
                    <a:pt x="2099" y="1574"/>
                  </a:lnTo>
                  <a:lnTo>
                    <a:pt x="2011" y="1635"/>
                  </a:lnTo>
                  <a:lnTo>
                    <a:pt x="1971" y="1609"/>
                  </a:lnTo>
                  <a:lnTo>
                    <a:pt x="1939" y="1538"/>
                  </a:lnTo>
                  <a:lnTo>
                    <a:pt x="1873" y="1586"/>
                  </a:lnTo>
                  <a:lnTo>
                    <a:pt x="1769" y="1538"/>
                  </a:lnTo>
                  <a:lnTo>
                    <a:pt x="1760" y="1475"/>
                  </a:lnTo>
                  <a:lnTo>
                    <a:pt x="1624" y="1514"/>
                  </a:lnTo>
                  <a:lnTo>
                    <a:pt x="1567" y="1466"/>
                  </a:lnTo>
                  <a:lnTo>
                    <a:pt x="1494" y="1500"/>
                  </a:lnTo>
                  <a:lnTo>
                    <a:pt x="1382" y="1475"/>
                  </a:lnTo>
                  <a:lnTo>
                    <a:pt x="1359" y="1369"/>
                  </a:lnTo>
                  <a:lnTo>
                    <a:pt x="1284" y="1275"/>
                  </a:lnTo>
                  <a:lnTo>
                    <a:pt x="1284" y="1381"/>
                  </a:lnTo>
                  <a:lnTo>
                    <a:pt x="1187" y="1406"/>
                  </a:lnTo>
                  <a:lnTo>
                    <a:pt x="1147" y="1275"/>
                  </a:lnTo>
                  <a:lnTo>
                    <a:pt x="1058" y="1275"/>
                  </a:lnTo>
                  <a:lnTo>
                    <a:pt x="1058" y="335"/>
                  </a:lnTo>
                  <a:lnTo>
                    <a:pt x="0" y="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5"/>
            <p:cNvSpPr>
              <a:spLocks/>
            </p:cNvSpPr>
            <p:nvPr/>
          </p:nvSpPr>
          <p:spPr bwMode="auto">
            <a:xfrm>
              <a:off x="93" y="576"/>
              <a:ext cx="1551" cy="818"/>
            </a:xfrm>
            <a:custGeom>
              <a:avLst/>
              <a:gdLst>
                <a:gd name="T0" fmla="*/ 0 w 3102"/>
                <a:gd name="T1" fmla="*/ 0 h 1635"/>
                <a:gd name="T2" fmla="*/ 1470 w 3102"/>
                <a:gd name="T3" fmla="*/ 0 h 1635"/>
                <a:gd name="T4" fmla="*/ 1470 w 3102"/>
                <a:gd name="T5" fmla="*/ 84 h 1635"/>
                <a:gd name="T6" fmla="*/ 1551 w 3102"/>
                <a:gd name="T7" fmla="*/ 409 h 1635"/>
                <a:gd name="T8" fmla="*/ 1551 w 3102"/>
                <a:gd name="T9" fmla="*/ 818 h 1635"/>
                <a:gd name="T10" fmla="*/ 1413 w 3102"/>
                <a:gd name="T11" fmla="*/ 745 h 1635"/>
                <a:gd name="T12" fmla="*/ 1389 w 3102"/>
                <a:gd name="T13" fmla="*/ 794 h 1635"/>
                <a:gd name="T14" fmla="*/ 1239 w 3102"/>
                <a:gd name="T15" fmla="*/ 794 h 1635"/>
                <a:gd name="T16" fmla="*/ 1244 w 3102"/>
                <a:gd name="T17" fmla="*/ 787 h 1635"/>
                <a:gd name="T18" fmla="*/ 1216 w 3102"/>
                <a:gd name="T19" fmla="*/ 818 h 1635"/>
                <a:gd name="T20" fmla="*/ 1156 w 3102"/>
                <a:gd name="T21" fmla="*/ 799 h 1635"/>
                <a:gd name="T22" fmla="*/ 1106 w 3102"/>
                <a:gd name="T23" fmla="*/ 794 h 1635"/>
                <a:gd name="T24" fmla="*/ 1070 w 3102"/>
                <a:gd name="T25" fmla="*/ 818 h 1635"/>
                <a:gd name="T26" fmla="*/ 1049 w 3102"/>
                <a:gd name="T27" fmla="*/ 787 h 1635"/>
                <a:gd name="T28" fmla="*/ 1005 w 3102"/>
                <a:gd name="T29" fmla="*/ 818 h 1635"/>
                <a:gd name="T30" fmla="*/ 985 w 3102"/>
                <a:gd name="T31" fmla="*/ 805 h 1635"/>
                <a:gd name="T32" fmla="*/ 969 w 3102"/>
                <a:gd name="T33" fmla="*/ 769 h 1635"/>
                <a:gd name="T34" fmla="*/ 936 w 3102"/>
                <a:gd name="T35" fmla="*/ 794 h 1635"/>
                <a:gd name="T36" fmla="*/ 884 w 3102"/>
                <a:gd name="T37" fmla="*/ 769 h 1635"/>
                <a:gd name="T38" fmla="*/ 879 w 3102"/>
                <a:gd name="T39" fmla="*/ 738 h 1635"/>
                <a:gd name="T40" fmla="*/ 812 w 3102"/>
                <a:gd name="T41" fmla="*/ 757 h 1635"/>
                <a:gd name="T42" fmla="*/ 783 w 3102"/>
                <a:gd name="T43" fmla="*/ 733 h 1635"/>
                <a:gd name="T44" fmla="*/ 747 w 3102"/>
                <a:gd name="T45" fmla="*/ 750 h 1635"/>
                <a:gd name="T46" fmla="*/ 691 w 3102"/>
                <a:gd name="T47" fmla="*/ 738 h 1635"/>
                <a:gd name="T48" fmla="*/ 679 w 3102"/>
                <a:gd name="T49" fmla="*/ 685 h 1635"/>
                <a:gd name="T50" fmla="*/ 642 w 3102"/>
                <a:gd name="T51" fmla="*/ 637 h 1635"/>
                <a:gd name="T52" fmla="*/ 642 w 3102"/>
                <a:gd name="T53" fmla="*/ 691 h 1635"/>
                <a:gd name="T54" fmla="*/ 594 w 3102"/>
                <a:gd name="T55" fmla="*/ 703 h 1635"/>
                <a:gd name="T56" fmla="*/ 573 w 3102"/>
                <a:gd name="T57" fmla="*/ 637 h 1635"/>
                <a:gd name="T58" fmla="*/ 529 w 3102"/>
                <a:gd name="T59" fmla="*/ 637 h 1635"/>
                <a:gd name="T60" fmla="*/ 529 w 3102"/>
                <a:gd name="T61" fmla="*/ 168 h 1635"/>
                <a:gd name="T62" fmla="*/ 0 w 3102"/>
                <a:gd name="T63" fmla="*/ 168 h 1635"/>
                <a:gd name="T64" fmla="*/ 0 w 3102"/>
                <a:gd name="T65" fmla="*/ 0 h 1635"/>
                <a:gd name="T66" fmla="*/ 0 w 3102"/>
                <a:gd name="T67" fmla="*/ 0 h 16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02"/>
                <a:gd name="T103" fmla="*/ 0 h 1635"/>
                <a:gd name="T104" fmla="*/ 3102 w 3102"/>
                <a:gd name="T105" fmla="*/ 1635 h 16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02" h="1635">
                  <a:moveTo>
                    <a:pt x="0" y="0"/>
                  </a:moveTo>
                  <a:lnTo>
                    <a:pt x="2939" y="0"/>
                  </a:lnTo>
                  <a:lnTo>
                    <a:pt x="2939" y="167"/>
                  </a:lnTo>
                  <a:lnTo>
                    <a:pt x="3102" y="817"/>
                  </a:lnTo>
                  <a:lnTo>
                    <a:pt x="3102" y="1635"/>
                  </a:lnTo>
                  <a:lnTo>
                    <a:pt x="2825" y="1490"/>
                  </a:lnTo>
                  <a:lnTo>
                    <a:pt x="2777" y="1587"/>
                  </a:lnTo>
                  <a:lnTo>
                    <a:pt x="2478" y="1587"/>
                  </a:lnTo>
                  <a:lnTo>
                    <a:pt x="2488" y="1573"/>
                  </a:lnTo>
                  <a:lnTo>
                    <a:pt x="2431" y="1635"/>
                  </a:lnTo>
                  <a:lnTo>
                    <a:pt x="2312" y="1597"/>
                  </a:lnTo>
                  <a:lnTo>
                    <a:pt x="2212" y="1587"/>
                  </a:lnTo>
                  <a:lnTo>
                    <a:pt x="2139" y="1635"/>
                  </a:lnTo>
                  <a:lnTo>
                    <a:pt x="2098" y="1573"/>
                  </a:lnTo>
                  <a:lnTo>
                    <a:pt x="2010" y="1635"/>
                  </a:lnTo>
                  <a:lnTo>
                    <a:pt x="1971" y="1609"/>
                  </a:lnTo>
                  <a:lnTo>
                    <a:pt x="1939" y="1538"/>
                  </a:lnTo>
                  <a:lnTo>
                    <a:pt x="1872" y="1587"/>
                  </a:lnTo>
                  <a:lnTo>
                    <a:pt x="1769" y="1538"/>
                  </a:lnTo>
                  <a:lnTo>
                    <a:pt x="1759" y="1475"/>
                  </a:lnTo>
                  <a:lnTo>
                    <a:pt x="1624" y="1514"/>
                  </a:lnTo>
                  <a:lnTo>
                    <a:pt x="1566" y="1466"/>
                  </a:lnTo>
                  <a:lnTo>
                    <a:pt x="1493" y="1500"/>
                  </a:lnTo>
                  <a:lnTo>
                    <a:pt x="1381" y="1475"/>
                  </a:lnTo>
                  <a:lnTo>
                    <a:pt x="1358" y="1369"/>
                  </a:lnTo>
                  <a:lnTo>
                    <a:pt x="1284" y="1274"/>
                  </a:lnTo>
                  <a:lnTo>
                    <a:pt x="1284" y="1381"/>
                  </a:lnTo>
                  <a:lnTo>
                    <a:pt x="1187" y="1406"/>
                  </a:lnTo>
                  <a:lnTo>
                    <a:pt x="1145" y="1274"/>
                  </a:lnTo>
                  <a:lnTo>
                    <a:pt x="1058" y="1274"/>
                  </a:lnTo>
                  <a:lnTo>
                    <a:pt x="1058" y="335"/>
                  </a:lnTo>
                  <a:lnTo>
                    <a:pt x="0" y="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1" name="Group 6"/>
          <p:cNvGrpSpPr>
            <a:grpSpLocks noChangeAspect="1"/>
          </p:cNvGrpSpPr>
          <p:nvPr/>
        </p:nvGrpSpPr>
        <p:grpSpPr bwMode="auto">
          <a:xfrm>
            <a:off x="561595" y="2115455"/>
            <a:ext cx="1032164" cy="580277"/>
            <a:chOff x="1894" y="464"/>
            <a:chExt cx="1073" cy="949"/>
          </a:xfrm>
        </p:grpSpPr>
        <p:sp>
          <p:nvSpPr>
            <p:cNvPr id="72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94" y="464"/>
              <a:ext cx="1073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8"/>
            <p:cNvSpPr>
              <a:spLocks/>
            </p:cNvSpPr>
            <p:nvPr/>
          </p:nvSpPr>
          <p:spPr bwMode="auto">
            <a:xfrm>
              <a:off x="1906" y="486"/>
              <a:ext cx="1053" cy="919"/>
            </a:xfrm>
            <a:custGeom>
              <a:avLst/>
              <a:gdLst>
                <a:gd name="T0" fmla="*/ 0 w 3157"/>
                <a:gd name="T1" fmla="*/ 2 h 2756"/>
                <a:gd name="T2" fmla="*/ 26 w 3157"/>
                <a:gd name="T3" fmla="*/ 279 h 2756"/>
                <a:gd name="T4" fmla="*/ 27 w 3157"/>
                <a:gd name="T5" fmla="*/ 762 h 2756"/>
                <a:gd name="T6" fmla="*/ 67 w 3157"/>
                <a:gd name="T7" fmla="*/ 791 h 2756"/>
                <a:gd name="T8" fmla="*/ 121 w 3157"/>
                <a:gd name="T9" fmla="*/ 757 h 2756"/>
                <a:gd name="T10" fmla="*/ 121 w 3157"/>
                <a:gd name="T11" fmla="*/ 919 h 2756"/>
                <a:gd name="T12" fmla="*/ 760 w 3157"/>
                <a:gd name="T13" fmla="*/ 919 h 2756"/>
                <a:gd name="T14" fmla="*/ 793 w 3157"/>
                <a:gd name="T15" fmla="*/ 870 h 2756"/>
                <a:gd name="T16" fmla="*/ 760 w 3157"/>
                <a:gd name="T17" fmla="*/ 825 h 2756"/>
                <a:gd name="T18" fmla="*/ 788 w 3157"/>
                <a:gd name="T19" fmla="*/ 801 h 2756"/>
                <a:gd name="T20" fmla="*/ 745 w 3157"/>
                <a:gd name="T21" fmla="*/ 757 h 2756"/>
                <a:gd name="T22" fmla="*/ 800 w 3157"/>
                <a:gd name="T23" fmla="*/ 686 h 2756"/>
                <a:gd name="T24" fmla="*/ 785 w 3157"/>
                <a:gd name="T25" fmla="*/ 632 h 2756"/>
                <a:gd name="T26" fmla="*/ 820 w 3157"/>
                <a:gd name="T27" fmla="*/ 632 h 2756"/>
                <a:gd name="T28" fmla="*/ 863 w 3157"/>
                <a:gd name="T29" fmla="*/ 588 h 2756"/>
                <a:gd name="T30" fmla="*/ 864 w 3157"/>
                <a:gd name="T31" fmla="*/ 549 h 2756"/>
                <a:gd name="T32" fmla="*/ 905 w 3157"/>
                <a:gd name="T33" fmla="*/ 528 h 2756"/>
                <a:gd name="T34" fmla="*/ 914 w 3157"/>
                <a:gd name="T35" fmla="*/ 470 h 2756"/>
                <a:gd name="T36" fmla="*/ 968 w 3157"/>
                <a:gd name="T37" fmla="*/ 399 h 2756"/>
                <a:gd name="T38" fmla="*/ 958 w 3157"/>
                <a:gd name="T39" fmla="*/ 364 h 2756"/>
                <a:gd name="T40" fmla="*/ 991 w 3157"/>
                <a:gd name="T41" fmla="*/ 330 h 2756"/>
                <a:gd name="T42" fmla="*/ 967 w 3157"/>
                <a:gd name="T43" fmla="*/ 245 h 2756"/>
                <a:gd name="T44" fmla="*/ 999 w 3157"/>
                <a:gd name="T45" fmla="*/ 256 h 2756"/>
                <a:gd name="T46" fmla="*/ 1030 w 3157"/>
                <a:gd name="T47" fmla="*/ 210 h 2756"/>
                <a:gd name="T48" fmla="*/ 1006 w 3157"/>
                <a:gd name="T49" fmla="*/ 161 h 2756"/>
                <a:gd name="T50" fmla="*/ 1042 w 3157"/>
                <a:gd name="T51" fmla="*/ 146 h 2756"/>
                <a:gd name="T52" fmla="*/ 1053 w 3157"/>
                <a:gd name="T53" fmla="*/ 118 h 2756"/>
                <a:gd name="T54" fmla="*/ 885 w 3157"/>
                <a:gd name="T55" fmla="*/ 118 h 2756"/>
                <a:gd name="T56" fmla="*/ 885 w 3157"/>
                <a:gd name="T57" fmla="*/ 73 h 2756"/>
                <a:gd name="T58" fmla="*/ 956 w 3157"/>
                <a:gd name="T59" fmla="*/ 68 h 2756"/>
                <a:gd name="T60" fmla="*/ 928 w 3157"/>
                <a:gd name="T61" fmla="*/ 0 h 2756"/>
                <a:gd name="T62" fmla="*/ 0 w 3157"/>
                <a:gd name="T63" fmla="*/ 2 h 2756"/>
                <a:gd name="T64" fmla="*/ 0 w 3157"/>
                <a:gd name="T65" fmla="*/ 2 h 2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57"/>
                <a:gd name="T100" fmla="*/ 0 h 2756"/>
                <a:gd name="T101" fmla="*/ 3157 w 3157"/>
                <a:gd name="T102" fmla="*/ 2756 h 2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57" h="2756">
                  <a:moveTo>
                    <a:pt x="0" y="7"/>
                  </a:moveTo>
                  <a:lnTo>
                    <a:pt x="79" y="838"/>
                  </a:lnTo>
                  <a:lnTo>
                    <a:pt x="82" y="2284"/>
                  </a:lnTo>
                  <a:lnTo>
                    <a:pt x="200" y="2372"/>
                  </a:lnTo>
                  <a:lnTo>
                    <a:pt x="362" y="2270"/>
                  </a:lnTo>
                  <a:lnTo>
                    <a:pt x="362" y="2756"/>
                  </a:lnTo>
                  <a:lnTo>
                    <a:pt x="2280" y="2756"/>
                  </a:lnTo>
                  <a:lnTo>
                    <a:pt x="2377" y="2609"/>
                  </a:lnTo>
                  <a:lnTo>
                    <a:pt x="2280" y="2475"/>
                  </a:lnTo>
                  <a:lnTo>
                    <a:pt x="2363" y="2402"/>
                  </a:lnTo>
                  <a:lnTo>
                    <a:pt x="2233" y="2270"/>
                  </a:lnTo>
                  <a:lnTo>
                    <a:pt x="2398" y="2058"/>
                  </a:lnTo>
                  <a:lnTo>
                    <a:pt x="2353" y="1896"/>
                  </a:lnTo>
                  <a:lnTo>
                    <a:pt x="2457" y="1896"/>
                  </a:lnTo>
                  <a:lnTo>
                    <a:pt x="2587" y="1762"/>
                  </a:lnTo>
                  <a:lnTo>
                    <a:pt x="2590" y="1645"/>
                  </a:lnTo>
                  <a:lnTo>
                    <a:pt x="2714" y="1582"/>
                  </a:lnTo>
                  <a:lnTo>
                    <a:pt x="2740" y="1410"/>
                  </a:lnTo>
                  <a:lnTo>
                    <a:pt x="2901" y="1197"/>
                  </a:lnTo>
                  <a:lnTo>
                    <a:pt x="2872" y="1091"/>
                  </a:lnTo>
                  <a:lnTo>
                    <a:pt x="2970" y="989"/>
                  </a:lnTo>
                  <a:lnTo>
                    <a:pt x="2898" y="736"/>
                  </a:lnTo>
                  <a:lnTo>
                    <a:pt x="2995" y="767"/>
                  </a:lnTo>
                  <a:lnTo>
                    <a:pt x="3088" y="631"/>
                  </a:lnTo>
                  <a:lnTo>
                    <a:pt x="3017" y="484"/>
                  </a:lnTo>
                  <a:lnTo>
                    <a:pt x="3123" y="437"/>
                  </a:lnTo>
                  <a:lnTo>
                    <a:pt x="3157" y="355"/>
                  </a:lnTo>
                  <a:lnTo>
                    <a:pt x="2653" y="355"/>
                  </a:lnTo>
                  <a:lnTo>
                    <a:pt x="2654" y="219"/>
                  </a:lnTo>
                  <a:lnTo>
                    <a:pt x="2865" y="205"/>
                  </a:lnTo>
                  <a:lnTo>
                    <a:pt x="278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9"/>
            <p:cNvSpPr>
              <a:spLocks/>
            </p:cNvSpPr>
            <p:nvPr/>
          </p:nvSpPr>
          <p:spPr bwMode="auto">
            <a:xfrm>
              <a:off x="1894" y="470"/>
              <a:ext cx="1052" cy="919"/>
            </a:xfrm>
            <a:custGeom>
              <a:avLst/>
              <a:gdLst>
                <a:gd name="T0" fmla="*/ 0 w 3157"/>
                <a:gd name="T1" fmla="*/ 3 h 2757"/>
                <a:gd name="T2" fmla="*/ 26 w 3157"/>
                <a:gd name="T3" fmla="*/ 280 h 2757"/>
                <a:gd name="T4" fmla="*/ 27 w 3157"/>
                <a:gd name="T5" fmla="*/ 762 h 2757"/>
                <a:gd name="T6" fmla="*/ 66 w 3157"/>
                <a:gd name="T7" fmla="*/ 791 h 2757"/>
                <a:gd name="T8" fmla="*/ 121 w 3157"/>
                <a:gd name="T9" fmla="*/ 757 h 2757"/>
                <a:gd name="T10" fmla="*/ 121 w 3157"/>
                <a:gd name="T11" fmla="*/ 919 h 2757"/>
                <a:gd name="T12" fmla="*/ 759 w 3157"/>
                <a:gd name="T13" fmla="*/ 919 h 2757"/>
                <a:gd name="T14" fmla="*/ 792 w 3157"/>
                <a:gd name="T15" fmla="*/ 870 h 2757"/>
                <a:gd name="T16" fmla="*/ 759 w 3157"/>
                <a:gd name="T17" fmla="*/ 826 h 2757"/>
                <a:gd name="T18" fmla="*/ 787 w 3157"/>
                <a:gd name="T19" fmla="*/ 801 h 2757"/>
                <a:gd name="T20" fmla="*/ 744 w 3157"/>
                <a:gd name="T21" fmla="*/ 757 h 2757"/>
                <a:gd name="T22" fmla="*/ 798 w 3157"/>
                <a:gd name="T23" fmla="*/ 687 h 2757"/>
                <a:gd name="T24" fmla="*/ 784 w 3157"/>
                <a:gd name="T25" fmla="*/ 633 h 2757"/>
                <a:gd name="T26" fmla="*/ 818 w 3157"/>
                <a:gd name="T27" fmla="*/ 633 h 2757"/>
                <a:gd name="T28" fmla="*/ 862 w 3157"/>
                <a:gd name="T29" fmla="*/ 588 h 2757"/>
                <a:gd name="T30" fmla="*/ 862 w 3157"/>
                <a:gd name="T31" fmla="*/ 549 h 2757"/>
                <a:gd name="T32" fmla="*/ 904 w 3157"/>
                <a:gd name="T33" fmla="*/ 528 h 2757"/>
                <a:gd name="T34" fmla="*/ 912 w 3157"/>
                <a:gd name="T35" fmla="*/ 471 h 2757"/>
                <a:gd name="T36" fmla="*/ 966 w 3157"/>
                <a:gd name="T37" fmla="*/ 400 h 2757"/>
                <a:gd name="T38" fmla="*/ 957 w 3157"/>
                <a:gd name="T39" fmla="*/ 364 h 2757"/>
                <a:gd name="T40" fmla="*/ 990 w 3157"/>
                <a:gd name="T41" fmla="*/ 330 h 2757"/>
                <a:gd name="T42" fmla="*/ 965 w 3157"/>
                <a:gd name="T43" fmla="*/ 246 h 2757"/>
                <a:gd name="T44" fmla="*/ 997 w 3157"/>
                <a:gd name="T45" fmla="*/ 256 h 2757"/>
                <a:gd name="T46" fmla="*/ 1028 w 3157"/>
                <a:gd name="T47" fmla="*/ 211 h 2757"/>
                <a:gd name="T48" fmla="*/ 1005 w 3157"/>
                <a:gd name="T49" fmla="*/ 162 h 2757"/>
                <a:gd name="T50" fmla="*/ 1040 w 3157"/>
                <a:gd name="T51" fmla="*/ 146 h 2757"/>
                <a:gd name="T52" fmla="*/ 1052 w 3157"/>
                <a:gd name="T53" fmla="*/ 119 h 2757"/>
                <a:gd name="T54" fmla="*/ 884 w 3157"/>
                <a:gd name="T55" fmla="*/ 119 h 2757"/>
                <a:gd name="T56" fmla="*/ 884 w 3157"/>
                <a:gd name="T57" fmla="*/ 74 h 2757"/>
                <a:gd name="T58" fmla="*/ 954 w 3157"/>
                <a:gd name="T59" fmla="*/ 69 h 2757"/>
                <a:gd name="T60" fmla="*/ 927 w 3157"/>
                <a:gd name="T61" fmla="*/ 0 h 2757"/>
                <a:gd name="T62" fmla="*/ 0 w 3157"/>
                <a:gd name="T63" fmla="*/ 3 h 2757"/>
                <a:gd name="T64" fmla="*/ 0 w 3157"/>
                <a:gd name="T65" fmla="*/ 3 h 27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57"/>
                <a:gd name="T100" fmla="*/ 0 h 2757"/>
                <a:gd name="T101" fmla="*/ 3157 w 3157"/>
                <a:gd name="T102" fmla="*/ 2757 h 27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57" h="2757">
                  <a:moveTo>
                    <a:pt x="0" y="9"/>
                  </a:moveTo>
                  <a:lnTo>
                    <a:pt x="79" y="840"/>
                  </a:lnTo>
                  <a:lnTo>
                    <a:pt x="82" y="2286"/>
                  </a:lnTo>
                  <a:lnTo>
                    <a:pt x="198" y="2374"/>
                  </a:lnTo>
                  <a:lnTo>
                    <a:pt x="362" y="2270"/>
                  </a:lnTo>
                  <a:lnTo>
                    <a:pt x="362" y="2757"/>
                  </a:lnTo>
                  <a:lnTo>
                    <a:pt x="2279" y="2757"/>
                  </a:lnTo>
                  <a:lnTo>
                    <a:pt x="2376" y="2611"/>
                  </a:lnTo>
                  <a:lnTo>
                    <a:pt x="2279" y="2477"/>
                  </a:lnTo>
                  <a:lnTo>
                    <a:pt x="2363" y="2403"/>
                  </a:lnTo>
                  <a:lnTo>
                    <a:pt x="2233" y="2270"/>
                  </a:lnTo>
                  <a:lnTo>
                    <a:pt x="2396" y="2060"/>
                  </a:lnTo>
                  <a:lnTo>
                    <a:pt x="2352" y="1898"/>
                  </a:lnTo>
                  <a:lnTo>
                    <a:pt x="2456" y="1898"/>
                  </a:lnTo>
                  <a:lnTo>
                    <a:pt x="2586" y="1764"/>
                  </a:lnTo>
                  <a:lnTo>
                    <a:pt x="2588" y="1646"/>
                  </a:lnTo>
                  <a:lnTo>
                    <a:pt x="2713" y="1584"/>
                  </a:lnTo>
                  <a:lnTo>
                    <a:pt x="2738" y="1412"/>
                  </a:lnTo>
                  <a:lnTo>
                    <a:pt x="2899" y="1199"/>
                  </a:lnTo>
                  <a:lnTo>
                    <a:pt x="2872" y="1093"/>
                  </a:lnTo>
                  <a:lnTo>
                    <a:pt x="2970" y="991"/>
                  </a:lnTo>
                  <a:lnTo>
                    <a:pt x="2897" y="738"/>
                  </a:lnTo>
                  <a:lnTo>
                    <a:pt x="2993" y="769"/>
                  </a:lnTo>
                  <a:lnTo>
                    <a:pt x="3086" y="633"/>
                  </a:lnTo>
                  <a:lnTo>
                    <a:pt x="3017" y="485"/>
                  </a:lnTo>
                  <a:lnTo>
                    <a:pt x="3122" y="439"/>
                  </a:lnTo>
                  <a:lnTo>
                    <a:pt x="3157" y="357"/>
                  </a:lnTo>
                  <a:lnTo>
                    <a:pt x="2653" y="357"/>
                  </a:lnTo>
                  <a:lnTo>
                    <a:pt x="2654" y="221"/>
                  </a:lnTo>
                  <a:lnTo>
                    <a:pt x="2863" y="207"/>
                  </a:lnTo>
                  <a:lnTo>
                    <a:pt x="278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5" name="Group 10"/>
          <p:cNvGrpSpPr>
            <a:grpSpLocks noChangeAspect="1"/>
          </p:cNvGrpSpPr>
          <p:nvPr/>
        </p:nvGrpSpPr>
        <p:grpSpPr bwMode="auto">
          <a:xfrm>
            <a:off x="824499" y="4679729"/>
            <a:ext cx="693564" cy="1263772"/>
            <a:chOff x="4732" y="2694"/>
            <a:chExt cx="810" cy="1289"/>
          </a:xfrm>
        </p:grpSpPr>
        <p:sp>
          <p:nvSpPr>
            <p:cNvPr id="72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732" y="2694"/>
              <a:ext cx="810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12"/>
            <p:cNvSpPr>
              <a:spLocks/>
            </p:cNvSpPr>
            <p:nvPr/>
          </p:nvSpPr>
          <p:spPr bwMode="auto">
            <a:xfrm>
              <a:off x="4754" y="2729"/>
              <a:ext cx="776" cy="1243"/>
            </a:xfrm>
            <a:custGeom>
              <a:avLst/>
              <a:gdLst>
                <a:gd name="T0" fmla="*/ 60 w 1552"/>
                <a:gd name="T1" fmla="*/ 0 h 2485"/>
                <a:gd name="T2" fmla="*/ 0 w 1552"/>
                <a:gd name="T3" fmla="*/ 815 h 2485"/>
                <a:gd name="T4" fmla="*/ 22 w 1552"/>
                <a:gd name="T5" fmla="*/ 1200 h 2485"/>
                <a:gd name="T6" fmla="*/ 77 w 1552"/>
                <a:gd name="T7" fmla="*/ 1200 h 2485"/>
                <a:gd name="T8" fmla="*/ 98 w 1552"/>
                <a:gd name="T9" fmla="*/ 1112 h 2485"/>
                <a:gd name="T10" fmla="*/ 126 w 1552"/>
                <a:gd name="T11" fmla="*/ 1089 h 2485"/>
                <a:gd name="T12" fmla="*/ 152 w 1552"/>
                <a:gd name="T13" fmla="*/ 1200 h 2485"/>
                <a:gd name="T14" fmla="*/ 87 w 1552"/>
                <a:gd name="T15" fmla="*/ 1243 h 2485"/>
                <a:gd name="T16" fmla="*/ 234 w 1552"/>
                <a:gd name="T17" fmla="*/ 1216 h 2485"/>
                <a:gd name="T18" fmla="*/ 249 w 1552"/>
                <a:gd name="T19" fmla="*/ 1185 h 2485"/>
                <a:gd name="T20" fmla="*/ 227 w 1552"/>
                <a:gd name="T21" fmla="*/ 1156 h 2485"/>
                <a:gd name="T22" fmla="*/ 249 w 1552"/>
                <a:gd name="T23" fmla="*/ 1127 h 2485"/>
                <a:gd name="T24" fmla="*/ 191 w 1552"/>
                <a:gd name="T25" fmla="*/ 1069 h 2485"/>
                <a:gd name="T26" fmla="*/ 195 w 1552"/>
                <a:gd name="T27" fmla="*/ 1018 h 2485"/>
                <a:gd name="T28" fmla="*/ 744 w 1552"/>
                <a:gd name="T29" fmla="*/ 1018 h 2485"/>
                <a:gd name="T30" fmla="*/ 706 w 1552"/>
                <a:gd name="T31" fmla="*/ 976 h 2485"/>
                <a:gd name="T32" fmla="*/ 737 w 1552"/>
                <a:gd name="T33" fmla="*/ 902 h 2485"/>
                <a:gd name="T34" fmla="*/ 706 w 1552"/>
                <a:gd name="T35" fmla="*/ 837 h 2485"/>
                <a:gd name="T36" fmla="*/ 744 w 1552"/>
                <a:gd name="T37" fmla="*/ 770 h 2485"/>
                <a:gd name="T38" fmla="*/ 737 w 1552"/>
                <a:gd name="T39" fmla="*/ 736 h 2485"/>
                <a:gd name="T40" fmla="*/ 776 w 1552"/>
                <a:gd name="T41" fmla="*/ 691 h 2485"/>
                <a:gd name="T42" fmla="*/ 696 w 1552"/>
                <a:gd name="T43" fmla="*/ 538 h 2485"/>
                <a:gd name="T44" fmla="*/ 560 w 1552"/>
                <a:gd name="T45" fmla="*/ 0 h 2485"/>
                <a:gd name="T46" fmla="*/ 60 w 1552"/>
                <a:gd name="T47" fmla="*/ 0 h 2485"/>
                <a:gd name="T48" fmla="*/ 60 w 1552"/>
                <a:gd name="T49" fmla="*/ 0 h 24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2"/>
                <a:gd name="T76" fmla="*/ 0 h 2485"/>
                <a:gd name="T77" fmla="*/ 1552 w 1552"/>
                <a:gd name="T78" fmla="*/ 2485 h 24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2" h="2485">
                  <a:moveTo>
                    <a:pt x="120" y="0"/>
                  </a:moveTo>
                  <a:lnTo>
                    <a:pt x="0" y="1629"/>
                  </a:lnTo>
                  <a:lnTo>
                    <a:pt x="43" y="2400"/>
                  </a:lnTo>
                  <a:lnTo>
                    <a:pt x="153" y="2400"/>
                  </a:lnTo>
                  <a:lnTo>
                    <a:pt x="196" y="2223"/>
                  </a:lnTo>
                  <a:lnTo>
                    <a:pt x="252" y="2178"/>
                  </a:lnTo>
                  <a:lnTo>
                    <a:pt x="304" y="2400"/>
                  </a:lnTo>
                  <a:lnTo>
                    <a:pt x="174" y="2485"/>
                  </a:lnTo>
                  <a:lnTo>
                    <a:pt x="468" y="2432"/>
                  </a:lnTo>
                  <a:lnTo>
                    <a:pt x="498" y="2369"/>
                  </a:lnTo>
                  <a:lnTo>
                    <a:pt x="455" y="2311"/>
                  </a:lnTo>
                  <a:lnTo>
                    <a:pt x="498" y="2254"/>
                  </a:lnTo>
                  <a:lnTo>
                    <a:pt x="382" y="2137"/>
                  </a:lnTo>
                  <a:lnTo>
                    <a:pt x="390" y="2036"/>
                  </a:lnTo>
                  <a:lnTo>
                    <a:pt x="1487" y="2036"/>
                  </a:lnTo>
                  <a:lnTo>
                    <a:pt x="1412" y="1951"/>
                  </a:lnTo>
                  <a:lnTo>
                    <a:pt x="1474" y="1804"/>
                  </a:lnTo>
                  <a:lnTo>
                    <a:pt x="1412" y="1673"/>
                  </a:lnTo>
                  <a:lnTo>
                    <a:pt x="1487" y="1540"/>
                  </a:lnTo>
                  <a:lnTo>
                    <a:pt x="1474" y="1471"/>
                  </a:lnTo>
                  <a:lnTo>
                    <a:pt x="1552" y="1381"/>
                  </a:lnTo>
                  <a:lnTo>
                    <a:pt x="1391" y="1076"/>
                  </a:lnTo>
                  <a:lnTo>
                    <a:pt x="1119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13"/>
            <p:cNvSpPr>
              <a:spLocks/>
            </p:cNvSpPr>
            <p:nvPr/>
          </p:nvSpPr>
          <p:spPr bwMode="auto">
            <a:xfrm>
              <a:off x="4732" y="2704"/>
              <a:ext cx="775" cy="1242"/>
            </a:xfrm>
            <a:custGeom>
              <a:avLst/>
              <a:gdLst>
                <a:gd name="T0" fmla="*/ 59 w 1551"/>
                <a:gd name="T1" fmla="*/ 0 h 2485"/>
                <a:gd name="T2" fmla="*/ 0 w 1551"/>
                <a:gd name="T3" fmla="*/ 814 h 2485"/>
                <a:gd name="T4" fmla="*/ 21 w 1551"/>
                <a:gd name="T5" fmla="*/ 1200 h 2485"/>
                <a:gd name="T6" fmla="*/ 76 w 1551"/>
                <a:gd name="T7" fmla="*/ 1200 h 2485"/>
                <a:gd name="T8" fmla="*/ 97 w 1551"/>
                <a:gd name="T9" fmla="*/ 1112 h 2485"/>
                <a:gd name="T10" fmla="*/ 124 w 1551"/>
                <a:gd name="T11" fmla="*/ 1089 h 2485"/>
                <a:gd name="T12" fmla="*/ 151 w 1551"/>
                <a:gd name="T13" fmla="*/ 1200 h 2485"/>
                <a:gd name="T14" fmla="*/ 86 w 1551"/>
                <a:gd name="T15" fmla="*/ 1242 h 2485"/>
                <a:gd name="T16" fmla="*/ 233 w 1551"/>
                <a:gd name="T17" fmla="*/ 1216 h 2485"/>
                <a:gd name="T18" fmla="*/ 248 w 1551"/>
                <a:gd name="T19" fmla="*/ 1184 h 2485"/>
                <a:gd name="T20" fmla="*/ 226 w 1551"/>
                <a:gd name="T21" fmla="*/ 1156 h 2485"/>
                <a:gd name="T22" fmla="*/ 248 w 1551"/>
                <a:gd name="T23" fmla="*/ 1127 h 2485"/>
                <a:gd name="T24" fmla="*/ 190 w 1551"/>
                <a:gd name="T25" fmla="*/ 1069 h 2485"/>
                <a:gd name="T26" fmla="*/ 194 w 1551"/>
                <a:gd name="T27" fmla="*/ 1018 h 2485"/>
                <a:gd name="T28" fmla="*/ 743 w 1551"/>
                <a:gd name="T29" fmla="*/ 1018 h 2485"/>
                <a:gd name="T30" fmla="*/ 705 w 1551"/>
                <a:gd name="T31" fmla="*/ 975 h 2485"/>
                <a:gd name="T32" fmla="*/ 736 w 1551"/>
                <a:gd name="T33" fmla="*/ 902 h 2485"/>
                <a:gd name="T34" fmla="*/ 705 w 1551"/>
                <a:gd name="T35" fmla="*/ 836 h 2485"/>
                <a:gd name="T36" fmla="*/ 743 w 1551"/>
                <a:gd name="T37" fmla="*/ 771 h 2485"/>
                <a:gd name="T38" fmla="*/ 736 w 1551"/>
                <a:gd name="T39" fmla="*/ 735 h 2485"/>
                <a:gd name="T40" fmla="*/ 775 w 1551"/>
                <a:gd name="T41" fmla="*/ 691 h 2485"/>
                <a:gd name="T42" fmla="*/ 694 w 1551"/>
                <a:gd name="T43" fmla="*/ 538 h 2485"/>
                <a:gd name="T44" fmla="*/ 558 w 1551"/>
                <a:gd name="T45" fmla="*/ 0 h 2485"/>
                <a:gd name="T46" fmla="*/ 59 w 1551"/>
                <a:gd name="T47" fmla="*/ 0 h 2485"/>
                <a:gd name="T48" fmla="*/ 59 w 1551"/>
                <a:gd name="T49" fmla="*/ 0 h 24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1"/>
                <a:gd name="T76" fmla="*/ 0 h 2485"/>
                <a:gd name="T77" fmla="*/ 1551 w 1551"/>
                <a:gd name="T78" fmla="*/ 2485 h 24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1" h="2485">
                  <a:moveTo>
                    <a:pt x="118" y="0"/>
                  </a:moveTo>
                  <a:lnTo>
                    <a:pt x="0" y="1629"/>
                  </a:lnTo>
                  <a:lnTo>
                    <a:pt x="42" y="2401"/>
                  </a:lnTo>
                  <a:lnTo>
                    <a:pt x="152" y="2401"/>
                  </a:lnTo>
                  <a:lnTo>
                    <a:pt x="195" y="2224"/>
                  </a:lnTo>
                  <a:lnTo>
                    <a:pt x="249" y="2179"/>
                  </a:lnTo>
                  <a:lnTo>
                    <a:pt x="303" y="2401"/>
                  </a:lnTo>
                  <a:lnTo>
                    <a:pt x="172" y="2485"/>
                  </a:lnTo>
                  <a:lnTo>
                    <a:pt x="467" y="2432"/>
                  </a:lnTo>
                  <a:lnTo>
                    <a:pt x="497" y="2369"/>
                  </a:lnTo>
                  <a:lnTo>
                    <a:pt x="453" y="2312"/>
                  </a:lnTo>
                  <a:lnTo>
                    <a:pt x="497" y="2255"/>
                  </a:lnTo>
                  <a:lnTo>
                    <a:pt x="380" y="2138"/>
                  </a:lnTo>
                  <a:lnTo>
                    <a:pt x="389" y="2036"/>
                  </a:lnTo>
                  <a:lnTo>
                    <a:pt x="1486" y="2036"/>
                  </a:lnTo>
                  <a:lnTo>
                    <a:pt x="1411" y="1951"/>
                  </a:lnTo>
                  <a:lnTo>
                    <a:pt x="1473" y="1804"/>
                  </a:lnTo>
                  <a:lnTo>
                    <a:pt x="1411" y="1673"/>
                  </a:lnTo>
                  <a:lnTo>
                    <a:pt x="1486" y="1542"/>
                  </a:lnTo>
                  <a:lnTo>
                    <a:pt x="1473" y="1471"/>
                  </a:lnTo>
                  <a:lnTo>
                    <a:pt x="1551" y="1382"/>
                  </a:lnTo>
                  <a:lnTo>
                    <a:pt x="1389" y="1077"/>
                  </a:lnTo>
                  <a:lnTo>
                    <a:pt x="1117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" name="Text Box 681"/>
          <p:cNvSpPr txBox="1">
            <a:spLocks noChangeArrowheads="1"/>
          </p:cNvSpPr>
          <p:nvPr/>
        </p:nvSpPr>
        <p:spPr bwMode="auto">
          <a:xfrm>
            <a:off x="683246" y="1413750"/>
            <a:ext cx="93524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0" i="0" dirty="0">
                <a:solidFill>
                  <a:schemeClr val="bg1"/>
                </a:solidFill>
                <a:latin typeface="Arial" charset="0"/>
              </a:rPr>
              <a:t>Oklahoma</a:t>
            </a:r>
          </a:p>
        </p:txBody>
      </p:sp>
      <p:sp>
        <p:nvSpPr>
          <p:cNvPr id="730" name="Text Box 682"/>
          <p:cNvSpPr txBox="1">
            <a:spLocks noChangeArrowheads="1"/>
          </p:cNvSpPr>
          <p:nvPr/>
        </p:nvSpPr>
        <p:spPr bwMode="auto">
          <a:xfrm>
            <a:off x="564149" y="2182501"/>
            <a:ext cx="8710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0" i="0" dirty="0">
                <a:solidFill>
                  <a:schemeClr val="bg1"/>
                </a:solidFill>
                <a:latin typeface="Arial" charset="0"/>
              </a:rPr>
              <a:t>Arkansas</a:t>
            </a:r>
          </a:p>
        </p:txBody>
      </p:sp>
      <p:sp>
        <p:nvSpPr>
          <p:cNvPr id="731" name="Text Box 683"/>
          <p:cNvSpPr txBox="1">
            <a:spLocks noChangeArrowheads="1"/>
          </p:cNvSpPr>
          <p:nvPr/>
        </p:nvSpPr>
        <p:spPr bwMode="auto">
          <a:xfrm>
            <a:off x="719724" y="5270279"/>
            <a:ext cx="78671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0" i="0">
                <a:solidFill>
                  <a:schemeClr val="bg1"/>
                </a:solidFill>
                <a:latin typeface="Arial" charset="0"/>
              </a:rPr>
              <a:t>Alabama</a:t>
            </a:r>
          </a:p>
        </p:txBody>
      </p:sp>
      <p:grpSp>
        <p:nvGrpSpPr>
          <p:cNvPr id="732" name="Group 692"/>
          <p:cNvGrpSpPr>
            <a:grpSpLocks/>
          </p:cNvGrpSpPr>
          <p:nvPr/>
        </p:nvGrpSpPr>
        <p:grpSpPr bwMode="auto">
          <a:xfrm>
            <a:off x="132419" y="2941638"/>
            <a:ext cx="1581323" cy="1455100"/>
            <a:chOff x="126" y="2261"/>
            <a:chExt cx="1564" cy="1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3" name="AutoShape 693"/>
            <p:cNvSpPr>
              <a:spLocks noChangeAspect="1" noChangeArrowheads="1" noTextEdit="1"/>
            </p:cNvSpPr>
            <p:nvPr/>
          </p:nvSpPr>
          <p:spPr bwMode="auto">
            <a:xfrm>
              <a:off x="126" y="2261"/>
              <a:ext cx="1540" cy="1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694"/>
            <p:cNvSpPr>
              <a:spLocks/>
            </p:cNvSpPr>
            <p:nvPr/>
          </p:nvSpPr>
          <p:spPr bwMode="auto">
            <a:xfrm>
              <a:off x="144" y="2285"/>
              <a:ext cx="1509" cy="1408"/>
            </a:xfrm>
            <a:custGeom>
              <a:avLst/>
              <a:gdLst>
                <a:gd name="T0" fmla="*/ 399 w 2794"/>
                <a:gd name="T1" fmla="*/ 0 h 2609"/>
                <a:gd name="T2" fmla="*/ 399 w 2794"/>
                <a:gd name="T3" fmla="*/ 603 h 2609"/>
                <a:gd name="T4" fmla="*/ 0 w 2794"/>
                <a:gd name="T5" fmla="*/ 603 h 2609"/>
                <a:gd name="T6" fmla="*/ 0 w 2794"/>
                <a:gd name="T7" fmla="*/ 643 h 2609"/>
                <a:gd name="T8" fmla="*/ 199 w 2794"/>
                <a:gd name="T9" fmla="*/ 839 h 2609"/>
                <a:gd name="T10" fmla="*/ 199 w 2794"/>
                <a:gd name="T11" fmla="*/ 901 h 2609"/>
                <a:gd name="T12" fmla="*/ 380 w 2794"/>
                <a:gd name="T13" fmla="*/ 1014 h 2609"/>
                <a:gd name="T14" fmla="*/ 411 w 2794"/>
                <a:gd name="T15" fmla="*/ 907 h 2609"/>
                <a:gd name="T16" fmla="*/ 483 w 2794"/>
                <a:gd name="T17" fmla="*/ 867 h 2609"/>
                <a:gd name="T18" fmla="*/ 504 w 2794"/>
                <a:gd name="T19" fmla="*/ 914 h 2609"/>
                <a:gd name="T20" fmla="*/ 620 w 2794"/>
                <a:gd name="T21" fmla="*/ 914 h 2609"/>
                <a:gd name="T22" fmla="*/ 720 w 2794"/>
                <a:gd name="T23" fmla="*/ 1069 h 2609"/>
                <a:gd name="T24" fmla="*/ 720 w 2794"/>
                <a:gd name="T25" fmla="*/ 1123 h 2609"/>
                <a:gd name="T26" fmla="*/ 805 w 2794"/>
                <a:gd name="T27" fmla="*/ 1197 h 2609"/>
                <a:gd name="T28" fmla="*/ 805 w 2794"/>
                <a:gd name="T29" fmla="*/ 1288 h 2609"/>
                <a:gd name="T30" fmla="*/ 873 w 2794"/>
                <a:gd name="T31" fmla="*/ 1339 h 2609"/>
                <a:gd name="T32" fmla="*/ 1089 w 2794"/>
                <a:gd name="T33" fmla="*/ 1408 h 2609"/>
                <a:gd name="T34" fmla="*/ 1041 w 2794"/>
                <a:gd name="T35" fmla="*/ 1293 h 2609"/>
                <a:gd name="T36" fmla="*/ 1041 w 2794"/>
                <a:gd name="T37" fmla="*/ 1197 h 2609"/>
                <a:gd name="T38" fmla="*/ 1072 w 2794"/>
                <a:gd name="T39" fmla="*/ 1137 h 2609"/>
                <a:gd name="T40" fmla="*/ 1319 w 2794"/>
                <a:gd name="T41" fmla="*/ 983 h 2609"/>
                <a:gd name="T42" fmla="*/ 1319 w 2794"/>
                <a:gd name="T43" fmla="*/ 947 h 2609"/>
                <a:gd name="T44" fmla="*/ 1335 w 2794"/>
                <a:gd name="T45" fmla="*/ 934 h 2609"/>
                <a:gd name="T46" fmla="*/ 1294 w 2794"/>
                <a:gd name="T47" fmla="*/ 893 h 2609"/>
                <a:gd name="T48" fmla="*/ 1294 w 2794"/>
                <a:gd name="T49" fmla="*/ 858 h 2609"/>
                <a:gd name="T50" fmla="*/ 1330 w 2794"/>
                <a:gd name="T51" fmla="*/ 873 h 2609"/>
                <a:gd name="T52" fmla="*/ 1356 w 2794"/>
                <a:gd name="T53" fmla="*/ 853 h 2609"/>
                <a:gd name="T54" fmla="*/ 1388 w 2794"/>
                <a:gd name="T55" fmla="*/ 858 h 2609"/>
                <a:gd name="T56" fmla="*/ 1367 w 2794"/>
                <a:gd name="T57" fmla="*/ 907 h 2609"/>
                <a:gd name="T58" fmla="*/ 1456 w 2794"/>
                <a:gd name="T59" fmla="*/ 873 h 2609"/>
                <a:gd name="T60" fmla="*/ 1456 w 2794"/>
                <a:gd name="T61" fmla="*/ 778 h 2609"/>
                <a:gd name="T62" fmla="*/ 1509 w 2794"/>
                <a:gd name="T63" fmla="*/ 738 h 2609"/>
                <a:gd name="T64" fmla="*/ 1456 w 2794"/>
                <a:gd name="T65" fmla="*/ 670 h 2609"/>
                <a:gd name="T66" fmla="*/ 1456 w 2794"/>
                <a:gd name="T67" fmla="*/ 603 h 2609"/>
                <a:gd name="T68" fmla="*/ 1403 w 2794"/>
                <a:gd name="T69" fmla="*/ 533 h 2609"/>
                <a:gd name="T70" fmla="*/ 1403 w 2794"/>
                <a:gd name="T71" fmla="*/ 352 h 2609"/>
                <a:gd name="T72" fmla="*/ 1319 w 2794"/>
                <a:gd name="T73" fmla="*/ 399 h 2609"/>
                <a:gd name="T74" fmla="*/ 1261 w 2794"/>
                <a:gd name="T75" fmla="*/ 325 h 2609"/>
                <a:gd name="T76" fmla="*/ 1237 w 2794"/>
                <a:gd name="T77" fmla="*/ 344 h 2609"/>
                <a:gd name="T78" fmla="*/ 1198 w 2794"/>
                <a:gd name="T79" fmla="*/ 325 h 2609"/>
                <a:gd name="T80" fmla="*/ 1147 w 2794"/>
                <a:gd name="T81" fmla="*/ 359 h 2609"/>
                <a:gd name="T82" fmla="*/ 1100 w 2794"/>
                <a:gd name="T83" fmla="*/ 359 h 2609"/>
                <a:gd name="T84" fmla="*/ 1089 w 2794"/>
                <a:gd name="T85" fmla="*/ 318 h 2609"/>
                <a:gd name="T86" fmla="*/ 998 w 2794"/>
                <a:gd name="T87" fmla="*/ 318 h 2609"/>
                <a:gd name="T88" fmla="*/ 978 w 2794"/>
                <a:gd name="T89" fmla="*/ 352 h 2609"/>
                <a:gd name="T90" fmla="*/ 962 w 2794"/>
                <a:gd name="T91" fmla="*/ 325 h 2609"/>
                <a:gd name="T92" fmla="*/ 931 w 2794"/>
                <a:gd name="T93" fmla="*/ 352 h 2609"/>
                <a:gd name="T94" fmla="*/ 925 w 2794"/>
                <a:gd name="T95" fmla="*/ 283 h 2609"/>
                <a:gd name="T96" fmla="*/ 878 w 2794"/>
                <a:gd name="T97" fmla="*/ 311 h 2609"/>
                <a:gd name="T98" fmla="*/ 784 w 2794"/>
                <a:gd name="T99" fmla="*/ 270 h 2609"/>
                <a:gd name="T100" fmla="*/ 736 w 2794"/>
                <a:gd name="T101" fmla="*/ 270 h 2609"/>
                <a:gd name="T102" fmla="*/ 710 w 2794"/>
                <a:gd name="T103" fmla="*/ 236 h 2609"/>
                <a:gd name="T104" fmla="*/ 683 w 2794"/>
                <a:gd name="T105" fmla="*/ 236 h 2609"/>
                <a:gd name="T106" fmla="*/ 683 w 2794"/>
                <a:gd name="T107" fmla="*/ 0 h 2609"/>
                <a:gd name="T108" fmla="*/ 399 w 2794"/>
                <a:gd name="T109" fmla="*/ 0 h 2609"/>
                <a:gd name="T110" fmla="*/ 399 w 2794"/>
                <a:gd name="T111" fmla="*/ 0 h 2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94"/>
                <a:gd name="T169" fmla="*/ 0 h 2609"/>
                <a:gd name="T170" fmla="*/ 2794 w 2794"/>
                <a:gd name="T171" fmla="*/ 2609 h 26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94" h="2609">
                  <a:moveTo>
                    <a:pt x="739" y="0"/>
                  </a:moveTo>
                  <a:lnTo>
                    <a:pt x="739" y="1118"/>
                  </a:lnTo>
                  <a:lnTo>
                    <a:pt x="0" y="1118"/>
                  </a:lnTo>
                  <a:lnTo>
                    <a:pt x="0" y="1191"/>
                  </a:lnTo>
                  <a:lnTo>
                    <a:pt x="369" y="1554"/>
                  </a:lnTo>
                  <a:lnTo>
                    <a:pt x="369" y="1669"/>
                  </a:lnTo>
                  <a:lnTo>
                    <a:pt x="704" y="1879"/>
                  </a:lnTo>
                  <a:lnTo>
                    <a:pt x="761" y="1680"/>
                  </a:lnTo>
                  <a:lnTo>
                    <a:pt x="895" y="1607"/>
                  </a:lnTo>
                  <a:lnTo>
                    <a:pt x="934" y="1693"/>
                  </a:lnTo>
                  <a:lnTo>
                    <a:pt x="1148" y="1693"/>
                  </a:lnTo>
                  <a:lnTo>
                    <a:pt x="1334" y="1980"/>
                  </a:lnTo>
                  <a:lnTo>
                    <a:pt x="1334" y="2081"/>
                  </a:lnTo>
                  <a:lnTo>
                    <a:pt x="1491" y="2218"/>
                  </a:lnTo>
                  <a:lnTo>
                    <a:pt x="1491" y="2386"/>
                  </a:lnTo>
                  <a:lnTo>
                    <a:pt x="1616" y="2481"/>
                  </a:lnTo>
                  <a:lnTo>
                    <a:pt x="2016" y="2609"/>
                  </a:lnTo>
                  <a:lnTo>
                    <a:pt x="1928" y="2396"/>
                  </a:lnTo>
                  <a:lnTo>
                    <a:pt x="1928" y="2218"/>
                  </a:lnTo>
                  <a:lnTo>
                    <a:pt x="1985" y="2106"/>
                  </a:lnTo>
                  <a:lnTo>
                    <a:pt x="2443" y="1821"/>
                  </a:lnTo>
                  <a:lnTo>
                    <a:pt x="2443" y="1754"/>
                  </a:lnTo>
                  <a:lnTo>
                    <a:pt x="2472" y="1731"/>
                  </a:lnTo>
                  <a:lnTo>
                    <a:pt x="2396" y="1655"/>
                  </a:lnTo>
                  <a:lnTo>
                    <a:pt x="2396" y="1590"/>
                  </a:lnTo>
                  <a:lnTo>
                    <a:pt x="2462" y="1617"/>
                  </a:lnTo>
                  <a:lnTo>
                    <a:pt x="2511" y="1581"/>
                  </a:lnTo>
                  <a:lnTo>
                    <a:pt x="2570" y="1590"/>
                  </a:lnTo>
                  <a:lnTo>
                    <a:pt x="2531" y="1680"/>
                  </a:lnTo>
                  <a:lnTo>
                    <a:pt x="2696" y="1617"/>
                  </a:lnTo>
                  <a:lnTo>
                    <a:pt x="2696" y="1441"/>
                  </a:lnTo>
                  <a:lnTo>
                    <a:pt x="2794" y="1367"/>
                  </a:lnTo>
                  <a:lnTo>
                    <a:pt x="2696" y="1242"/>
                  </a:lnTo>
                  <a:lnTo>
                    <a:pt x="2696" y="1118"/>
                  </a:lnTo>
                  <a:lnTo>
                    <a:pt x="2598" y="988"/>
                  </a:lnTo>
                  <a:lnTo>
                    <a:pt x="2598" y="653"/>
                  </a:lnTo>
                  <a:lnTo>
                    <a:pt x="2443" y="739"/>
                  </a:lnTo>
                  <a:lnTo>
                    <a:pt x="2335" y="602"/>
                  </a:lnTo>
                  <a:lnTo>
                    <a:pt x="2290" y="637"/>
                  </a:lnTo>
                  <a:lnTo>
                    <a:pt x="2219" y="602"/>
                  </a:lnTo>
                  <a:lnTo>
                    <a:pt x="2124" y="665"/>
                  </a:lnTo>
                  <a:lnTo>
                    <a:pt x="2036" y="665"/>
                  </a:lnTo>
                  <a:lnTo>
                    <a:pt x="2016" y="590"/>
                  </a:lnTo>
                  <a:lnTo>
                    <a:pt x="1847" y="590"/>
                  </a:lnTo>
                  <a:lnTo>
                    <a:pt x="1810" y="653"/>
                  </a:lnTo>
                  <a:lnTo>
                    <a:pt x="1781" y="602"/>
                  </a:lnTo>
                  <a:lnTo>
                    <a:pt x="1724" y="653"/>
                  </a:lnTo>
                  <a:lnTo>
                    <a:pt x="1713" y="525"/>
                  </a:lnTo>
                  <a:lnTo>
                    <a:pt x="1625" y="576"/>
                  </a:lnTo>
                  <a:lnTo>
                    <a:pt x="1452" y="501"/>
                  </a:lnTo>
                  <a:lnTo>
                    <a:pt x="1363" y="501"/>
                  </a:lnTo>
                  <a:lnTo>
                    <a:pt x="1314" y="438"/>
                  </a:lnTo>
                  <a:lnTo>
                    <a:pt x="1265" y="438"/>
                  </a:lnTo>
                  <a:lnTo>
                    <a:pt x="1265" y="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695"/>
            <p:cNvSpPr>
              <a:spLocks/>
            </p:cNvSpPr>
            <p:nvPr/>
          </p:nvSpPr>
          <p:spPr bwMode="auto">
            <a:xfrm>
              <a:off x="182" y="2271"/>
              <a:ext cx="1508" cy="1408"/>
            </a:xfrm>
            <a:custGeom>
              <a:avLst/>
              <a:gdLst>
                <a:gd name="T0" fmla="*/ 398 w 2793"/>
                <a:gd name="T1" fmla="*/ 0 h 2609"/>
                <a:gd name="T2" fmla="*/ 398 w 2793"/>
                <a:gd name="T3" fmla="*/ 603 h 2609"/>
                <a:gd name="T4" fmla="*/ 0 w 2793"/>
                <a:gd name="T5" fmla="*/ 603 h 2609"/>
                <a:gd name="T6" fmla="*/ 0 w 2793"/>
                <a:gd name="T7" fmla="*/ 643 h 2609"/>
                <a:gd name="T8" fmla="*/ 199 w 2793"/>
                <a:gd name="T9" fmla="*/ 839 h 2609"/>
                <a:gd name="T10" fmla="*/ 199 w 2793"/>
                <a:gd name="T11" fmla="*/ 900 h 2609"/>
                <a:gd name="T12" fmla="*/ 380 w 2793"/>
                <a:gd name="T13" fmla="*/ 1014 h 2609"/>
                <a:gd name="T14" fmla="*/ 411 w 2793"/>
                <a:gd name="T15" fmla="*/ 907 h 2609"/>
                <a:gd name="T16" fmla="*/ 483 w 2793"/>
                <a:gd name="T17" fmla="*/ 867 h 2609"/>
                <a:gd name="T18" fmla="*/ 503 w 2793"/>
                <a:gd name="T19" fmla="*/ 914 h 2609"/>
                <a:gd name="T20" fmla="*/ 619 w 2793"/>
                <a:gd name="T21" fmla="*/ 914 h 2609"/>
                <a:gd name="T22" fmla="*/ 720 w 2793"/>
                <a:gd name="T23" fmla="*/ 1069 h 2609"/>
                <a:gd name="T24" fmla="*/ 720 w 2793"/>
                <a:gd name="T25" fmla="*/ 1124 h 2609"/>
                <a:gd name="T26" fmla="*/ 804 w 2793"/>
                <a:gd name="T27" fmla="*/ 1197 h 2609"/>
                <a:gd name="T28" fmla="*/ 804 w 2793"/>
                <a:gd name="T29" fmla="*/ 1288 h 2609"/>
                <a:gd name="T30" fmla="*/ 872 w 2793"/>
                <a:gd name="T31" fmla="*/ 1339 h 2609"/>
                <a:gd name="T32" fmla="*/ 1088 w 2793"/>
                <a:gd name="T33" fmla="*/ 1408 h 2609"/>
                <a:gd name="T34" fmla="*/ 1040 w 2793"/>
                <a:gd name="T35" fmla="*/ 1293 h 2609"/>
                <a:gd name="T36" fmla="*/ 1040 w 2793"/>
                <a:gd name="T37" fmla="*/ 1197 h 2609"/>
                <a:gd name="T38" fmla="*/ 1072 w 2793"/>
                <a:gd name="T39" fmla="*/ 1137 h 2609"/>
                <a:gd name="T40" fmla="*/ 1318 w 2793"/>
                <a:gd name="T41" fmla="*/ 983 h 2609"/>
                <a:gd name="T42" fmla="*/ 1318 w 2793"/>
                <a:gd name="T43" fmla="*/ 947 h 2609"/>
                <a:gd name="T44" fmla="*/ 1334 w 2793"/>
                <a:gd name="T45" fmla="*/ 934 h 2609"/>
                <a:gd name="T46" fmla="*/ 1293 w 2793"/>
                <a:gd name="T47" fmla="*/ 894 h 2609"/>
                <a:gd name="T48" fmla="*/ 1293 w 2793"/>
                <a:gd name="T49" fmla="*/ 858 h 2609"/>
                <a:gd name="T50" fmla="*/ 1329 w 2793"/>
                <a:gd name="T51" fmla="*/ 873 h 2609"/>
                <a:gd name="T52" fmla="*/ 1355 w 2793"/>
                <a:gd name="T53" fmla="*/ 853 h 2609"/>
                <a:gd name="T54" fmla="*/ 1387 w 2793"/>
                <a:gd name="T55" fmla="*/ 858 h 2609"/>
                <a:gd name="T56" fmla="*/ 1366 w 2793"/>
                <a:gd name="T57" fmla="*/ 907 h 2609"/>
                <a:gd name="T58" fmla="*/ 1455 w 2793"/>
                <a:gd name="T59" fmla="*/ 873 h 2609"/>
                <a:gd name="T60" fmla="*/ 1455 w 2793"/>
                <a:gd name="T61" fmla="*/ 778 h 2609"/>
                <a:gd name="T62" fmla="*/ 1508 w 2793"/>
                <a:gd name="T63" fmla="*/ 738 h 2609"/>
                <a:gd name="T64" fmla="*/ 1455 w 2793"/>
                <a:gd name="T65" fmla="*/ 670 h 2609"/>
                <a:gd name="T66" fmla="*/ 1455 w 2793"/>
                <a:gd name="T67" fmla="*/ 603 h 2609"/>
                <a:gd name="T68" fmla="*/ 1402 w 2793"/>
                <a:gd name="T69" fmla="*/ 534 h 2609"/>
                <a:gd name="T70" fmla="*/ 1402 w 2793"/>
                <a:gd name="T71" fmla="*/ 352 h 2609"/>
                <a:gd name="T72" fmla="*/ 1318 w 2793"/>
                <a:gd name="T73" fmla="*/ 399 h 2609"/>
                <a:gd name="T74" fmla="*/ 1261 w 2793"/>
                <a:gd name="T75" fmla="*/ 325 h 2609"/>
                <a:gd name="T76" fmla="*/ 1236 w 2793"/>
                <a:gd name="T77" fmla="*/ 344 h 2609"/>
                <a:gd name="T78" fmla="*/ 1198 w 2793"/>
                <a:gd name="T79" fmla="*/ 325 h 2609"/>
                <a:gd name="T80" fmla="*/ 1146 w 2793"/>
                <a:gd name="T81" fmla="*/ 359 h 2609"/>
                <a:gd name="T82" fmla="*/ 1099 w 2793"/>
                <a:gd name="T83" fmla="*/ 359 h 2609"/>
                <a:gd name="T84" fmla="*/ 1088 w 2793"/>
                <a:gd name="T85" fmla="*/ 319 h 2609"/>
                <a:gd name="T86" fmla="*/ 997 w 2793"/>
                <a:gd name="T87" fmla="*/ 319 h 2609"/>
                <a:gd name="T88" fmla="*/ 977 w 2793"/>
                <a:gd name="T89" fmla="*/ 352 h 2609"/>
                <a:gd name="T90" fmla="*/ 962 w 2793"/>
                <a:gd name="T91" fmla="*/ 325 h 2609"/>
                <a:gd name="T92" fmla="*/ 930 w 2793"/>
                <a:gd name="T93" fmla="*/ 352 h 2609"/>
                <a:gd name="T94" fmla="*/ 924 w 2793"/>
                <a:gd name="T95" fmla="*/ 283 h 2609"/>
                <a:gd name="T96" fmla="*/ 877 w 2793"/>
                <a:gd name="T97" fmla="*/ 311 h 2609"/>
                <a:gd name="T98" fmla="*/ 784 w 2793"/>
                <a:gd name="T99" fmla="*/ 270 h 2609"/>
                <a:gd name="T100" fmla="*/ 736 w 2793"/>
                <a:gd name="T101" fmla="*/ 270 h 2609"/>
                <a:gd name="T102" fmla="*/ 709 w 2793"/>
                <a:gd name="T103" fmla="*/ 236 h 2609"/>
                <a:gd name="T104" fmla="*/ 683 w 2793"/>
                <a:gd name="T105" fmla="*/ 236 h 2609"/>
                <a:gd name="T106" fmla="*/ 683 w 2793"/>
                <a:gd name="T107" fmla="*/ 0 h 2609"/>
                <a:gd name="T108" fmla="*/ 398 w 2793"/>
                <a:gd name="T109" fmla="*/ 0 h 2609"/>
                <a:gd name="T110" fmla="*/ 398 w 2793"/>
                <a:gd name="T111" fmla="*/ 0 h 2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93"/>
                <a:gd name="T169" fmla="*/ 0 h 2609"/>
                <a:gd name="T170" fmla="*/ 2793 w 2793"/>
                <a:gd name="T171" fmla="*/ 2609 h 26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93" h="2609">
                  <a:moveTo>
                    <a:pt x="738" y="0"/>
                  </a:moveTo>
                  <a:lnTo>
                    <a:pt x="738" y="1118"/>
                  </a:lnTo>
                  <a:lnTo>
                    <a:pt x="0" y="1118"/>
                  </a:lnTo>
                  <a:lnTo>
                    <a:pt x="0" y="1191"/>
                  </a:lnTo>
                  <a:lnTo>
                    <a:pt x="368" y="1554"/>
                  </a:lnTo>
                  <a:lnTo>
                    <a:pt x="368" y="1668"/>
                  </a:lnTo>
                  <a:lnTo>
                    <a:pt x="703" y="1879"/>
                  </a:lnTo>
                  <a:lnTo>
                    <a:pt x="761" y="1680"/>
                  </a:lnTo>
                  <a:lnTo>
                    <a:pt x="895" y="1607"/>
                  </a:lnTo>
                  <a:lnTo>
                    <a:pt x="932" y="1693"/>
                  </a:lnTo>
                  <a:lnTo>
                    <a:pt x="1147" y="1693"/>
                  </a:lnTo>
                  <a:lnTo>
                    <a:pt x="1334" y="1980"/>
                  </a:lnTo>
                  <a:lnTo>
                    <a:pt x="1334" y="2082"/>
                  </a:lnTo>
                  <a:lnTo>
                    <a:pt x="1490" y="2218"/>
                  </a:lnTo>
                  <a:lnTo>
                    <a:pt x="1490" y="2387"/>
                  </a:lnTo>
                  <a:lnTo>
                    <a:pt x="1615" y="2481"/>
                  </a:lnTo>
                  <a:lnTo>
                    <a:pt x="2016" y="2609"/>
                  </a:lnTo>
                  <a:lnTo>
                    <a:pt x="1927" y="2396"/>
                  </a:lnTo>
                  <a:lnTo>
                    <a:pt x="1927" y="2218"/>
                  </a:lnTo>
                  <a:lnTo>
                    <a:pt x="1985" y="2106"/>
                  </a:lnTo>
                  <a:lnTo>
                    <a:pt x="2442" y="1821"/>
                  </a:lnTo>
                  <a:lnTo>
                    <a:pt x="2442" y="1755"/>
                  </a:lnTo>
                  <a:lnTo>
                    <a:pt x="2471" y="1731"/>
                  </a:lnTo>
                  <a:lnTo>
                    <a:pt x="2395" y="1656"/>
                  </a:lnTo>
                  <a:lnTo>
                    <a:pt x="2395" y="1590"/>
                  </a:lnTo>
                  <a:lnTo>
                    <a:pt x="2462" y="1617"/>
                  </a:lnTo>
                  <a:lnTo>
                    <a:pt x="2510" y="1581"/>
                  </a:lnTo>
                  <a:lnTo>
                    <a:pt x="2569" y="1590"/>
                  </a:lnTo>
                  <a:lnTo>
                    <a:pt x="2530" y="1680"/>
                  </a:lnTo>
                  <a:lnTo>
                    <a:pt x="2695" y="1617"/>
                  </a:lnTo>
                  <a:lnTo>
                    <a:pt x="2695" y="1441"/>
                  </a:lnTo>
                  <a:lnTo>
                    <a:pt x="2793" y="1367"/>
                  </a:lnTo>
                  <a:lnTo>
                    <a:pt x="2695" y="1242"/>
                  </a:lnTo>
                  <a:lnTo>
                    <a:pt x="2695" y="1118"/>
                  </a:lnTo>
                  <a:lnTo>
                    <a:pt x="2597" y="989"/>
                  </a:lnTo>
                  <a:lnTo>
                    <a:pt x="2597" y="653"/>
                  </a:lnTo>
                  <a:lnTo>
                    <a:pt x="2442" y="740"/>
                  </a:lnTo>
                  <a:lnTo>
                    <a:pt x="2335" y="602"/>
                  </a:lnTo>
                  <a:lnTo>
                    <a:pt x="2289" y="637"/>
                  </a:lnTo>
                  <a:lnTo>
                    <a:pt x="2218" y="602"/>
                  </a:lnTo>
                  <a:lnTo>
                    <a:pt x="2123" y="665"/>
                  </a:lnTo>
                  <a:lnTo>
                    <a:pt x="2035" y="665"/>
                  </a:lnTo>
                  <a:lnTo>
                    <a:pt x="2016" y="591"/>
                  </a:lnTo>
                  <a:lnTo>
                    <a:pt x="1847" y="591"/>
                  </a:lnTo>
                  <a:lnTo>
                    <a:pt x="1809" y="653"/>
                  </a:lnTo>
                  <a:lnTo>
                    <a:pt x="1781" y="602"/>
                  </a:lnTo>
                  <a:lnTo>
                    <a:pt x="1723" y="653"/>
                  </a:lnTo>
                  <a:lnTo>
                    <a:pt x="1712" y="525"/>
                  </a:lnTo>
                  <a:lnTo>
                    <a:pt x="1624" y="577"/>
                  </a:lnTo>
                  <a:lnTo>
                    <a:pt x="1452" y="501"/>
                  </a:lnTo>
                  <a:lnTo>
                    <a:pt x="1363" y="501"/>
                  </a:lnTo>
                  <a:lnTo>
                    <a:pt x="1313" y="438"/>
                  </a:lnTo>
                  <a:lnTo>
                    <a:pt x="1265" y="438"/>
                  </a:lnTo>
                  <a:lnTo>
                    <a:pt x="1265" y="0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8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Text Box 684"/>
            <p:cNvSpPr txBox="1">
              <a:spLocks noChangeArrowheads="1"/>
            </p:cNvSpPr>
            <p:nvPr/>
          </p:nvSpPr>
          <p:spPr bwMode="auto">
            <a:xfrm>
              <a:off x="732" y="2810"/>
              <a:ext cx="615" cy="2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0" i="0" dirty="0">
                  <a:solidFill>
                    <a:schemeClr val="bg1"/>
                  </a:solidFill>
                  <a:latin typeface="Arial" charset="0"/>
                </a:rPr>
                <a:t>Texas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7361-6DA6-7E47-B3CD-38A56CE15AEC}" type="slidenum">
              <a:rPr lang="en-US" smtClean="0"/>
              <a:t>17</a:t>
            </a:fld>
            <a:endParaRPr lang="en-US"/>
          </a:p>
        </p:txBody>
      </p:sp>
      <p:sp>
        <p:nvSpPr>
          <p:cNvPr id="738" name="Rectangle 2"/>
          <p:cNvSpPr txBox="1">
            <a:spLocks noChangeArrowheads="1"/>
          </p:cNvSpPr>
          <p:nvPr/>
        </p:nvSpPr>
        <p:spPr>
          <a:xfrm>
            <a:off x="-11769" y="0"/>
            <a:ext cx="9144000" cy="9906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smtClean="0">
                <a:latin typeface="Arial"/>
                <a:cs typeface="Arial"/>
              </a:rPr>
              <a:t>Gustav Motor Coach Evacuation</a:t>
            </a:r>
          </a:p>
        </p:txBody>
      </p:sp>
    </p:spTree>
    <p:extLst>
      <p:ext uri="{BB962C8B-B14F-4D97-AF65-F5344CB8AC3E}">
        <p14:creationId xmlns:p14="http://schemas.microsoft.com/office/powerpoint/2010/main" val="34126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" descr="SW7742_on_the_ground_at_MSY"/>
          <p:cNvPicPr>
            <a:picLocks noChangeAspect="1" noChangeArrowheads="1"/>
          </p:cNvPicPr>
          <p:nvPr/>
        </p:nvPicPr>
        <p:blipFill rotWithShape="1">
          <a:blip r:embed="rId2" cstate="print"/>
          <a:srcRect t="19419" b="1124"/>
          <a:stretch/>
        </p:blipFill>
        <p:spPr bwMode="auto">
          <a:xfrm>
            <a:off x="890025" y="1240937"/>
            <a:ext cx="7533185" cy="4220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1569729" y="1344233"/>
            <a:ext cx="6198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Hurricane Gustav Air Evacuation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581275" y="3540124"/>
            <a:ext cx="6172200" cy="2867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AutoShape 7"/>
          <p:cNvSpPr>
            <a:spLocks noChangeAspect="1" noChangeArrowheads="1" noTextEdit="1"/>
          </p:cNvSpPr>
          <p:nvPr/>
        </p:nvSpPr>
        <p:spPr bwMode="auto">
          <a:xfrm>
            <a:off x="2619375" y="3627438"/>
            <a:ext cx="6096000" cy="276066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7497763" y="6080125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FFFFFF"/>
                </a:solidFill>
              </a:rPr>
              <a:t>6,104</a:t>
            </a:r>
            <a:endParaRPr lang="en-US"/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6194425" y="60801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FFFFFF"/>
                </a:solidFill>
              </a:rPr>
              <a:t>56</a:t>
            </a:r>
            <a:endParaRPr lang="en-US"/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2687638" y="6080125"/>
            <a:ext cx="1358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FFFFFF"/>
                </a:solidFill>
              </a:rPr>
              <a:t>Grand Total:</a:t>
            </a:r>
            <a:endParaRPr lang="en-US"/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7540625" y="5638800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1,054</a:t>
            </a:r>
            <a:endParaRPr lang="en-US"/>
          </a:p>
        </p:txBody>
      </p:sp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6219825" y="56388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EFF7FF"/>
                </a:solidFill>
              </a:rPr>
              <a:t>10</a:t>
            </a:r>
            <a:endParaRPr lang="en-US"/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2725738" y="5513388"/>
            <a:ext cx="287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Support Personnel </a:t>
            </a:r>
            <a:r>
              <a:rPr lang="en-US" sz="1600" b="0">
                <a:solidFill>
                  <a:srgbClr val="FFFFFF"/>
                </a:solidFill>
              </a:rPr>
              <a:t>(i.e., FEMA,</a:t>
            </a:r>
            <a:r>
              <a:rPr lang="en-US" sz="1600" b="0" i="0">
                <a:solidFill>
                  <a:srgbClr val="FFFFFF"/>
                </a:solidFill>
              </a:rPr>
              <a:t> </a:t>
            </a:r>
            <a:endParaRPr lang="en-US"/>
          </a:p>
        </p:txBody>
      </p:sp>
      <p:sp>
        <p:nvSpPr>
          <p:cNvPr id="77" name="Rectangle 18"/>
          <p:cNvSpPr>
            <a:spLocks noChangeArrowheads="1"/>
          </p:cNvSpPr>
          <p:nvPr/>
        </p:nvSpPr>
        <p:spPr bwMode="auto">
          <a:xfrm>
            <a:off x="2735263" y="5743575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dirty="0">
                <a:solidFill>
                  <a:srgbClr val="FFFFFF"/>
                </a:solidFill>
              </a:rPr>
              <a:t>FAA, </a:t>
            </a:r>
            <a:r>
              <a:rPr lang="en-US" sz="1600" b="0" dirty="0" smtClean="0">
                <a:solidFill>
                  <a:srgbClr val="FFFFFF"/>
                </a:solidFill>
              </a:rPr>
              <a:t>TSA</a:t>
            </a:r>
            <a:r>
              <a:rPr lang="en-US" sz="1600" b="0" dirty="0">
                <a:solidFill>
                  <a:srgbClr val="FFFFFF"/>
                </a:solidFill>
              </a:rPr>
              <a:t>, </a:t>
            </a:r>
            <a:endParaRPr lang="en-US" dirty="0"/>
          </a:p>
        </p:txBody>
      </p:sp>
      <p:sp>
        <p:nvSpPr>
          <p:cNvPr id="78" name="Rectangle 19"/>
          <p:cNvSpPr>
            <a:spLocks noChangeArrowheads="1"/>
          </p:cNvSpPr>
          <p:nvPr/>
        </p:nvSpPr>
        <p:spPr bwMode="auto">
          <a:xfrm>
            <a:off x="3705225" y="5743575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FFFFFF"/>
                </a:solidFill>
              </a:rPr>
              <a:t>DOD</a:t>
            </a:r>
            <a:endParaRPr lang="en-US"/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4090988" y="5743575"/>
            <a:ext cx="454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 dirty="0">
                <a:solidFill>
                  <a:srgbClr val="FFFFFF"/>
                </a:solidFill>
              </a:rPr>
              <a:t>, </a:t>
            </a:r>
            <a:r>
              <a:rPr lang="en-US" sz="1600" b="0" dirty="0">
                <a:solidFill>
                  <a:srgbClr val="FFFFFF"/>
                </a:solidFill>
              </a:rPr>
              <a:t>etc)</a:t>
            </a:r>
            <a:endParaRPr lang="en-US" dirty="0"/>
          </a:p>
        </p:txBody>
      </p:sp>
      <p:sp>
        <p:nvSpPr>
          <p:cNvPr id="80" name="Rectangle 26"/>
          <p:cNvSpPr>
            <a:spLocks noChangeArrowheads="1"/>
          </p:cNvSpPr>
          <p:nvPr/>
        </p:nvSpPr>
        <p:spPr bwMode="auto">
          <a:xfrm>
            <a:off x="2687638" y="5199063"/>
            <a:ext cx="673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FFFFFF"/>
                </a:solidFill>
              </a:rPr>
              <a:t>Totals</a:t>
            </a:r>
            <a:endParaRPr lang="en-US"/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7540625" y="489108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1,105</a:t>
            </a:r>
            <a:endParaRPr lang="en-US"/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6219825" y="48910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13</a:t>
            </a:r>
            <a:endParaRPr lang="en-US"/>
          </a:p>
        </p:txBody>
      </p:sp>
      <p:sp>
        <p:nvSpPr>
          <p:cNvPr id="83" name="Rectangle 29"/>
          <p:cNvSpPr>
            <a:spLocks noChangeArrowheads="1"/>
          </p:cNvSpPr>
          <p:nvPr/>
        </p:nvSpPr>
        <p:spPr bwMode="auto">
          <a:xfrm>
            <a:off x="2735263" y="4891088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Nashville, TN</a:t>
            </a:r>
            <a:endParaRPr lang="en-US"/>
          </a:p>
        </p:txBody>
      </p:sp>
      <p:sp>
        <p:nvSpPr>
          <p:cNvPr id="84" name="Rectangle 30"/>
          <p:cNvSpPr>
            <a:spLocks noChangeArrowheads="1"/>
          </p:cNvSpPr>
          <p:nvPr/>
        </p:nvSpPr>
        <p:spPr bwMode="auto">
          <a:xfrm>
            <a:off x="7540625" y="4583113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1,038</a:t>
            </a:r>
            <a:endParaRPr lang="en-US"/>
          </a:p>
        </p:txBody>
      </p: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6272213" y="458311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8</a:t>
            </a:r>
            <a:endParaRPr lang="en-US"/>
          </a:p>
        </p:txBody>
      </p:sp>
      <p:sp>
        <p:nvSpPr>
          <p:cNvPr id="86" name="Rectangle 32"/>
          <p:cNvSpPr>
            <a:spLocks noChangeArrowheads="1"/>
          </p:cNvSpPr>
          <p:nvPr/>
        </p:nvSpPr>
        <p:spPr bwMode="auto">
          <a:xfrm>
            <a:off x="2735263" y="4583113"/>
            <a:ext cx="1216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Louisville, KY</a:t>
            </a:r>
            <a:endParaRPr lang="en-US"/>
          </a:p>
        </p:txBody>
      </p:sp>
      <p:sp>
        <p:nvSpPr>
          <p:cNvPr id="87" name="Rectangle 33"/>
          <p:cNvSpPr>
            <a:spLocks noChangeArrowheads="1"/>
          </p:cNvSpPr>
          <p:nvPr/>
        </p:nvSpPr>
        <p:spPr bwMode="auto">
          <a:xfrm>
            <a:off x="7540625" y="4284663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1,163</a:t>
            </a:r>
            <a:endParaRPr lang="en-US"/>
          </a:p>
        </p:txBody>
      </p: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6219825" y="42846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10</a:t>
            </a:r>
            <a:endParaRPr lang="en-US"/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2735263" y="4284663"/>
            <a:ext cx="119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Knoxville, TN</a:t>
            </a:r>
            <a:endParaRPr lang="en-US"/>
          </a:p>
        </p:txBody>
      </p:sp>
      <p:sp>
        <p:nvSpPr>
          <p:cNvPr id="90" name="Rectangle 36"/>
          <p:cNvSpPr>
            <a:spLocks noChangeArrowheads="1"/>
          </p:cNvSpPr>
          <p:nvPr/>
        </p:nvSpPr>
        <p:spPr bwMode="auto">
          <a:xfrm>
            <a:off x="7540625" y="397668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1,744</a:t>
            </a:r>
            <a:endParaRPr lang="en-US"/>
          </a:p>
        </p:txBody>
      </p:sp>
      <p:sp>
        <p:nvSpPr>
          <p:cNvPr id="91" name="Rectangle 37"/>
          <p:cNvSpPr>
            <a:spLocks noChangeArrowheads="1"/>
          </p:cNvSpPr>
          <p:nvPr/>
        </p:nvSpPr>
        <p:spPr bwMode="auto">
          <a:xfrm>
            <a:off x="6219825" y="39766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15</a:t>
            </a:r>
            <a:endParaRPr lang="en-US"/>
          </a:p>
        </p:txBody>
      </p:sp>
      <p:sp>
        <p:nvSpPr>
          <p:cNvPr id="92" name="Rectangle 38"/>
          <p:cNvSpPr>
            <a:spLocks noChangeArrowheads="1"/>
          </p:cNvSpPr>
          <p:nvPr/>
        </p:nvSpPr>
        <p:spPr bwMode="auto">
          <a:xfrm>
            <a:off x="2735263" y="3976688"/>
            <a:ext cx="1152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 dirty="0">
                <a:solidFill>
                  <a:srgbClr val="FFFFFF"/>
                </a:solidFill>
              </a:rPr>
              <a:t>Ft Smith, AR</a:t>
            </a:r>
            <a:endParaRPr lang="en-US" dirty="0"/>
          </a:p>
        </p:txBody>
      </p:sp>
      <p:sp>
        <p:nvSpPr>
          <p:cNvPr id="93" name="Rectangle 44"/>
          <p:cNvSpPr>
            <a:spLocks noChangeArrowheads="1"/>
          </p:cNvSpPr>
          <p:nvPr/>
        </p:nvSpPr>
        <p:spPr bwMode="auto">
          <a:xfrm>
            <a:off x="2687638" y="36163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FFFFFF"/>
                </a:solidFill>
              </a:rPr>
              <a:t>Destination</a:t>
            </a:r>
            <a:endParaRPr lang="en-US"/>
          </a:p>
        </p:txBody>
      </p:sp>
      <p:sp>
        <p:nvSpPr>
          <p:cNvPr id="94" name="Rectangle 45"/>
          <p:cNvSpPr>
            <a:spLocks noChangeArrowheads="1"/>
          </p:cNvSpPr>
          <p:nvPr/>
        </p:nvSpPr>
        <p:spPr bwMode="auto">
          <a:xfrm>
            <a:off x="6872288" y="6076950"/>
            <a:ext cx="1825625" cy="3032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Rectangle 46"/>
          <p:cNvSpPr>
            <a:spLocks noChangeArrowheads="1"/>
          </p:cNvSpPr>
          <p:nvPr/>
        </p:nvSpPr>
        <p:spPr bwMode="auto">
          <a:xfrm>
            <a:off x="7545388" y="6070600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i="0" dirty="0">
                <a:solidFill>
                  <a:srgbClr val="FFFFFF"/>
                </a:solidFill>
              </a:rPr>
              <a:t>6,104</a:t>
            </a:r>
            <a:endParaRPr lang="en-US" b="0" dirty="0"/>
          </a:p>
        </p:txBody>
      </p:sp>
      <p:sp>
        <p:nvSpPr>
          <p:cNvPr id="96" name="Rectangle 47"/>
          <p:cNvSpPr>
            <a:spLocks noChangeArrowheads="1"/>
          </p:cNvSpPr>
          <p:nvPr/>
        </p:nvSpPr>
        <p:spPr bwMode="auto">
          <a:xfrm>
            <a:off x="5783263" y="6076950"/>
            <a:ext cx="1089025" cy="3032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Rectangle 48"/>
          <p:cNvSpPr>
            <a:spLocks noChangeArrowheads="1"/>
          </p:cNvSpPr>
          <p:nvPr/>
        </p:nvSpPr>
        <p:spPr bwMode="auto">
          <a:xfrm>
            <a:off x="6223000" y="607060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i="0">
                <a:solidFill>
                  <a:srgbClr val="FFFFFF"/>
                </a:solidFill>
              </a:rPr>
              <a:t>56</a:t>
            </a:r>
            <a:endParaRPr lang="en-US" b="0"/>
          </a:p>
        </p:txBody>
      </p:sp>
      <p:sp>
        <p:nvSpPr>
          <p:cNvPr id="98" name="Rectangle 49"/>
          <p:cNvSpPr>
            <a:spLocks noChangeArrowheads="1"/>
          </p:cNvSpPr>
          <p:nvPr/>
        </p:nvSpPr>
        <p:spPr bwMode="auto">
          <a:xfrm>
            <a:off x="2611438" y="6076950"/>
            <a:ext cx="3171825" cy="30321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Rectangle 50"/>
          <p:cNvSpPr>
            <a:spLocks noChangeArrowheads="1"/>
          </p:cNvSpPr>
          <p:nvPr/>
        </p:nvSpPr>
        <p:spPr bwMode="auto">
          <a:xfrm>
            <a:off x="2716213" y="6070600"/>
            <a:ext cx="1252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i="0" dirty="0">
                <a:solidFill>
                  <a:srgbClr val="FFFFFF"/>
                </a:solidFill>
              </a:rPr>
              <a:t>Grand Total:</a:t>
            </a:r>
            <a:endParaRPr lang="en-US" b="0" dirty="0"/>
          </a:p>
        </p:txBody>
      </p:sp>
      <p:sp>
        <p:nvSpPr>
          <p:cNvPr id="100" name="Rectangle 51"/>
          <p:cNvSpPr>
            <a:spLocks noChangeArrowheads="1"/>
          </p:cNvSpPr>
          <p:nvPr/>
        </p:nvSpPr>
        <p:spPr bwMode="auto">
          <a:xfrm>
            <a:off x="7540625" y="5638800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1,054</a:t>
            </a:r>
            <a:endParaRPr lang="en-US"/>
          </a:p>
        </p:txBody>
      </p:sp>
      <p:sp>
        <p:nvSpPr>
          <p:cNvPr id="101" name="Rectangle 52"/>
          <p:cNvSpPr>
            <a:spLocks noChangeArrowheads="1"/>
          </p:cNvSpPr>
          <p:nvPr/>
        </p:nvSpPr>
        <p:spPr bwMode="auto">
          <a:xfrm>
            <a:off x="6219825" y="56388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EFF7FF"/>
                </a:solidFill>
              </a:rPr>
              <a:t>10</a:t>
            </a:r>
            <a:endParaRPr lang="en-US"/>
          </a:p>
        </p:txBody>
      </p:sp>
      <p:sp>
        <p:nvSpPr>
          <p:cNvPr id="102" name="Rectangle 53"/>
          <p:cNvSpPr>
            <a:spLocks noChangeArrowheads="1"/>
          </p:cNvSpPr>
          <p:nvPr/>
        </p:nvSpPr>
        <p:spPr bwMode="auto">
          <a:xfrm>
            <a:off x="2725738" y="5513388"/>
            <a:ext cx="1681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 dirty="0">
                <a:solidFill>
                  <a:srgbClr val="FFFFFF"/>
                </a:solidFill>
              </a:rPr>
              <a:t>Support Personnel</a:t>
            </a:r>
            <a:endParaRPr lang="en-US" dirty="0"/>
          </a:p>
        </p:txBody>
      </p:sp>
      <p:sp>
        <p:nvSpPr>
          <p:cNvPr id="103" name="Rectangle 54"/>
          <p:cNvSpPr>
            <a:spLocks noChangeArrowheads="1"/>
          </p:cNvSpPr>
          <p:nvPr/>
        </p:nvSpPr>
        <p:spPr bwMode="auto">
          <a:xfrm>
            <a:off x="2859088" y="5772150"/>
            <a:ext cx="1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4" name="Rectangle 55"/>
          <p:cNvSpPr>
            <a:spLocks noChangeArrowheads="1"/>
          </p:cNvSpPr>
          <p:nvPr/>
        </p:nvSpPr>
        <p:spPr bwMode="auto">
          <a:xfrm>
            <a:off x="3829050" y="5772150"/>
            <a:ext cx="1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5" name="Rectangle 56"/>
          <p:cNvSpPr>
            <a:spLocks noChangeArrowheads="1"/>
          </p:cNvSpPr>
          <p:nvPr/>
        </p:nvSpPr>
        <p:spPr bwMode="auto">
          <a:xfrm>
            <a:off x="4214813" y="5772150"/>
            <a:ext cx="1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06" name="Rectangle 61"/>
          <p:cNvSpPr>
            <a:spLocks noChangeArrowheads="1"/>
          </p:cNvSpPr>
          <p:nvPr/>
        </p:nvSpPr>
        <p:spPr bwMode="auto">
          <a:xfrm>
            <a:off x="2611438" y="5212822"/>
            <a:ext cx="6096000" cy="265112"/>
          </a:xfrm>
          <a:prstGeom prst="rect">
            <a:avLst/>
          </a:prstGeom>
          <a:solidFill>
            <a:srgbClr val="FFDB00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/>
          <a:lstStyle/>
          <a:p>
            <a:endParaRPr lang="en-US"/>
          </a:p>
        </p:txBody>
      </p:sp>
      <p:sp>
        <p:nvSpPr>
          <p:cNvPr id="107" name="Rectangle 62"/>
          <p:cNvSpPr>
            <a:spLocks noChangeArrowheads="1"/>
          </p:cNvSpPr>
          <p:nvPr/>
        </p:nvSpPr>
        <p:spPr bwMode="auto">
          <a:xfrm>
            <a:off x="2725738" y="5189538"/>
            <a:ext cx="602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i="0" dirty="0"/>
              <a:t>Totals</a:t>
            </a:r>
            <a:endParaRPr lang="en-US" b="0" dirty="0"/>
          </a:p>
        </p:txBody>
      </p:sp>
      <p:sp>
        <p:nvSpPr>
          <p:cNvPr id="108" name="Rectangle 63"/>
          <p:cNvSpPr>
            <a:spLocks noChangeArrowheads="1"/>
          </p:cNvSpPr>
          <p:nvPr/>
        </p:nvSpPr>
        <p:spPr bwMode="auto">
          <a:xfrm>
            <a:off x="7540625" y="489108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1,105</a:t>
            </a:r>
            <a:endParaRPr lang="en-US"/>
          </a:p>
        </p:txBody>
      </p:sp>
      <p:sp>
        <p:nvSpPr>
          <p:cNvPr id="109" name="Rectangle 64"/>
          <p:cNvSpPr>
            <a:spLocks noChangeArrowheads="1"/>
          </p:cNvSpPr>
          <p:nvPr/>
        </p:nvSpPr>
        <p:spPr bwMode="auto">
          <a:xfrm>
            <a:off x="6219825" y="48910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13</a:t>
            </a:r>
            <a:endParaRPr lang="en-US"/>
          </a:p>
        </p:txBody>
      </p:sp>
      <p:sp>
        <p:nvSpPr>
          <p:cNvPr id="110" name="Rectangle 66"/>
          <p:cNvSpPr>
            <a:spLocks noChangeArrowheads="1"/>
          </p:cNvSpPr>
          <p:nvPr/>
        </p:nvSpPr>
        <p:spPr bwMode="auto">
          <a:xfrm>
            <a:off x="7540625" y="4583113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1,038</a:t>
            </a:r>
            <a:endParaRPr lang="en-US"/>
          </a:p>
        </p:txBody>
      </p:sp>
      <p:sp>
        <p:nvSpPr>
          <p:cNvPr id="111" name="Rectangle 67"/>
          <p:cNvSpPr>
            <a:spLocks noChangeArrowheads="1"/>
          </p:cNvSpPr>
          <p:nvPr/>
        </p:nvSpPr>
        <p:spPr bwMode="auto">
          <a:xfrm>
            <a:off x="6272213" y="4583113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8</a:t>
            </a:r>
            <a:endParaRPr lang="en-US"/>
          </a:p>
        </p:txBody>
      </p:sp>
      <p:sp>
        <p:nvSpPr>
          <p:cNvPr id="112" name="Rectangle 69"/>
          <p:cNvSpPr>
            <a:spLocks noChangeArrowheads="1"/>
          </p:cNvSpPr>
          <p:nvPr/>
        </p:nvSpPr>
        <p:spPr bwMode="auto">
          <a:xfrm>
            <a:off x="7540625" y="4284663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1,163</a:t>
            </a:r>
            <a:endParaRPr lang="en-US"/>
          </a:p>
        </p:txBody>
      </p:sp>
      <p:sp>
        <p:nvSpPr>
          <p:cNvPr id="113" name="Rectangle 70"/>
          <p:cNvSpPr>
            <a:spLocks noChangeArrowheads="1"/>
          </p:cNvSpPr>
          <p:nvPr/>
        </p:nvSpPr>
        <p:spPr bwMode="auto">
          <a:xfrm>
            <a:off x="6219825" y="42846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10</a:t>
            </a:r>
            <a:endParaRPr lang="en-US"/>
          </a:p>
        </p:txBody>
      </p:sp>
      <p:sp>
        <p:nvSpPr>
          <p:cNvPr id="114" name="Rectangle 72"/>
          <p:cNvSpPr>
            <a:spLocks noChangeArrowheads="1"/>
          </p:cNvSpPr>
          <p:nvPr/>
        </p:nvSpPr>
        <p:spPr bwMode="auto">
          <a:xfrm>
            <a:off x="7540625" y="3976688"/>
            <a:ext cx="50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1,744</a:t>
            </a:r>
            <a:endParaRPr lang="en-US"/>
          </a:p>
        </p:txBody>
      </p:sp>
      <p:sp>
        <p:nvSpPr>
          <p:cNvPr id="115" name="Rectangle 73"/>
          <p:cNvSpPr>
            <a:spLocks noChangeArrowheads="1"/>
          </p:cNvSpPr>
          <p:nvPr/>
        </p:nvSpPr>
        <p:spPr bwMode="auto">
          <a:xfrm>
            <a:off x="6219825" y="39766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 i="0">
                <a:solidFill>
                  <a:srgbClr val="FFFFFF"/>
                </a:solidFill>
              </a:rPr>
              <a:t>15</a:t>
            </a:r>
            <a:endParaRPr lang="en-US"/>
          </a:p>
        </p:txBody>
      </p:sp>
      <p:sp>
        <p:nvSpPr>
          <p:cNvPr id="116" name="Rectangle 79"/>
          <p:cNvSpPr>
            <a:spLocks noChangeArrowheads="1"/>
          </p:cNvSpPr>
          <p:nvPr/>
        </p:nvSpPr>
        <p:spPr bwMode="auto">
          <a:xfrm>
            <a:off x="2611438" y="3598863"/>
            <a:ext cx="6076950" cy="325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Rectangle 80"/>
          <p:cNvSpPr>
            <a:spLocks noChangeArrowheads="1"/>
          </p:cNvSpPr>
          <p:nvPr/>
        </p:nvSpPr>
        <p:spPr bwMode="auto">
          <a:xfrm>
            <a:off x="2725738" y="3616325"/>
            <a:ext cx="1154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i="0" dirty="0">
                <a:solidFill>
                  <a:srgbClr val="FFFFFF"/>
                </a:solidFill>
              </a:rPr>
              <a:t>Destination</a:t>
            </a:r>
            <a:endParaRPr lang="en-US" b="0" dirty="0"/>
          </a:p>
        </p:txBody>
      </p:sp>
      <p:sp>
        <p:nvSpPr>
          <p:cNvPr id="118" name="Line 82"/>
          <p:cNvSpPr>
            <a:spLocks noChangeShapeType="1"/>
          </p:cNvSpPr>
          <p:nvPr/>
        </p:nvSpPr>
        <p:spPr bwMode="auto">
          <a:xfrm flipV="1">
            <a:off x="2617788" y="5472113"/>
            <a:ext cx="60864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40"/>
          <p:cNvSpPr>
            <a:spLocks noChangeArrowheads="1"/>
          </p:cNvSpPr>
          <p:nvPr/>
        </p:nvSpPr>
        <p:spPr bwMode="auto">
          <a:xfrm>
            <a:off x="7296150" y="3616325"/>
            <a:ext cx="1013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i="0" dirty="0">
                <a:solidFill>
                  <a:srgbClr val="FFFFFF"/>
                </a:solidFill>
              </a:rPr>
              <a:t>Evacuees</a:t>
            </a:r>
            <a:endParaRPr lang="en-US" b="0" dirty="0"/>
          </a:p>
        </p:txBody>
      </p:sp>
      <p:sp>
        <p:nvSpPr>
          <p:cNvPr id="120" name="Rectangle 42"/>
          <p:cNvSpPr>
            <a:spLocks noChangeArrowheads="1"/>
          </p:cNvSpPr>
          <p:nvPr/>
        </p:nvSpPr>
        <p:spPr bwMode="auto">
          <a:xfrm>
            <a:off x="5899150" y="3616325"/>
            <a:ext cx="6796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i="0" dirty="0">
                <a:solidFill>
                  <a:srgbClr val="FFFFFF"/>
                </a:solidFill>
              </a:rPr>
              <a:t>Flights</a:t>
            </a:r>
            <a:endParaRPr lang="en-US" b="0" dirty="0"/>
          </a:p>
        </p:txBody>
      </p:sp>
      <p:sp>
        <p:nvSpPr>
          <p:cNvPr id="121" name="Rectangle 58"/>
          <p:cNvSpPr>
            <a:spLocks noChangeArrowheads="1"/>
          </p:cNvSpPr>
          <p:nvPr/>
        </p:nvSpPr>
        <p:spPr bwMode="auto">
          <a:xfrm>
            <a:off x="7554913" y="519906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i="0" dirty="0"/>
              <a:t>5,050</a:t>
            </a:r>
            <a:endParaRPr lang="en-US" b="0" dirty="0"/>
          </a:p>
        </p:txBody>
      </p:sp>
      <p:sp>
        <p:nvSpPr>
          <p:cNvPr id="122" name="Rectangle 60"/>
          <p:cNvSpPr>
            <a:spLocks noChangeArrowheads="1"/>
          </p:cNvSpPr>
          <p:nvPr/>
        </p:nvSpPr>
        <p:spPr bwMode="auto">
          <a:xfrm>
            <a:off x="6223000" y="519906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i="0" dirty="0"/>
              <a:t>46</a:t>
            </a:r>
            <a:endParaRPr lang="en-US" b="0" dirty="0"/>
          </a:p>
        </p:txBody>
      </p:sp>
      <p:cxnSp>
        <p:nvCxnSpPr>
          <p:cNvPr id="123" name="Straight Connector 122"/>
          <p:cNvCxnSpPr/>
          <p:nvPr/>
        </p:nvCxnSpPr>
        <p:spPr bwMode="auto">
          <a:xfrm>
            <a:off x="2619375" y="3911600"/>
            <a:ext cx="6086475" cy="285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2638425" y="3616325"/>
            <a:ext cx="602932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8E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2647950" y="6064250"/>
            <a:ext cx="6029325" cy="190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Rectangle 125"/>
          <p:cNvSpPr/>
          <p:nvPr/>
        </p:nvSpPr>
        <p:spPr bwMode="auto">
          <a:xfrm>
            <a:off x="2628901" y="3587751"/>
            <a:ext cx="6067426" cy="27813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7361-6DA6-7E47-B3CD-38A56CE15AEC}" type="slidenum">
              <a:rPr lang="en-US" smtClean="0"/>
              <a:t>18</a:t>
            </a:fld>
            <a:endParaRPr lang="en-US"/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-11769" y="0"/>
            <a:ext cx="9144000" cy="9906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smtClean="0">
                <a:latin typeface="Arial"/>
                <a:cs typeface="Arial"/>
              </a:rPr>
              <a:t>Gustav Air Evacuation</a:t>
            </a:r>
          </a:p>
        </p:txBody>
      </p:sp>
    </p:spTree>
    <p:extLst>
      <p:ext uri="{BB962C8B-B14F-4D97-AF65-F5344CB8AC3E}">
        <p14:creationId xmlns:p14="http://schemas.microsoft.com/office/powerpoint/2010/main" val="13771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40895" y="1209457"/>
            <a:ext cx="7545028" cy="514689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4988261" y="3962208"/>
            <a:ext cx="750032" cy="674296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4358879" y="1570042"/>
            <a:ext cx="513051" cy="45441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4153658" y="1841226"/>
            <a:ext cx="579015" cy="49839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3743218" y="2955281"/>
            <a:ext cx="718271" cy="75491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2522889" y="1742280"/>
            <a:ext cx="750032" cy="674296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8" name="Picture 6" descr="map of Louisiana citi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6000"/>
          </a:blip>
          <a:srcRect/>
          <a:stretch>
            <a:fillRect/>
          </a:stretch>
        </p:blipFill>
        <p:spPr bwMode="auto">
          <a:xfrm>
            <a:off x="2465319" y="1601606"/>
            <a:ext cx="5046223" cy="438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1168532" y="3024909"/>
            <a:ext cx="1083173" cy="513052"/>
          </a:xfrm>
          <a:prstGeom prst="wedgeRectCallout">
            <a:avLst>
              <a:gd name="adj1" fmla="val 104245"/>
              <a:gd name="adj2" fmla="val -232084"/>
            </a:avLst>
          </a:prstGeom>
          <a:solidFill>
            <a:schemeClr val="accent1">
              <a:lumMod val="50000"/>
              <a:alpha val="74902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800" b="0" dirty="0">
                <a:solidFill>
                  <a:srgbClr val="FFFFFF"/>
                </a:solidFill>
                <a:latin typeface="Arial"/>
                <a:cs typeface="Arial"/>
              </a:rPr>
              <a:t>Shreveport</a:t>
            </a:r>
          </a:p>
          <a:p>
            <a:pPr algn="ctr">
              <a:defRPr/>
            </a:pPr>
            <a:r>
              <a:rPr lang="en-US" sz="800" b="0" dirty="0" err="1">
                <a:solidFill>
                  <a:srgbClr val="FFFFFF"/>
                </a:solidFill>
                <a:latin typeface="Arial"/>
                <a:cs typeface="Arial"/>
              </a:rPr>
              <a:t>Westpark</a:t>
            </a:r>
            <a:r>
              <a:rPr lang="en-US" sz="800" b="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800" b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800" b="0" dirty="0">
                <a:solidFill>
                  <a:srgbClr val="FFFF00"/>
                </a:solidFill>
                <a:latin typeface="Arial"/>
                <a:cs typeface="Arial"/>
              </a:rPr>
              <a:t>Potential </a:t>
            </a:r>
            <a:r>
              <a:rPr lang="en-US" sz="800" b="0" dirty="0" smtClean="0">
                <a:solidFill>
                  <a:srgbClr val="FFFF00"/>
                </a:solidFill>
                <a:latin typeface="Arial"/>
                <a:cs typeface="Arial"/>
              </a:rPr>
              <a:t>1,500</a:t>
            </a:r>
            <a:endParaRPr lang="en-US" sz="800" b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6510027" y="1959108"/>
            <a:ext cx="1410570" cy="527711"/>
          </a:xfrm>
          <a:prstGeom prst="wedgeRectCallout">
            <a:avLst>
              <a:gd name="adj1" fmla="val -194994"/>
              <a:gd name="adj2" fmla="val -68541"/>
            </a:avLst>
          </a:prstGeom>
          <a:solidFill>
            <a:schemeClr val="accent1">
              <a:lumMod val="50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1000" b="0" dirty="0">
                <a:solidFill>
                  <a:srgbClr val="FFFFFF"/>
                </a:solidFill>
                <a:latin typeface="Arial"/>
                <a:cs typeface="Arial"/>
              </a:rPr>
              <a:t>Bastrop</a:t>
            </a:r>
          </a:p>
          <a:p>
            <a:pPr algn="ctr">
              <a:defRPr/>
            </a:pPr>
            <a:r>
              <a:rPr lang="en-US" sz="1000" b="0" dirty="0">
                <a:solidFill>
                  <a:srgbClr val="FFFFFF"/>
                </a:solidFill>
                <a:latin typeface="Arial"/>
                <a:cs typeface="Arial"/>
              </a:rPr>
              <a:t>Former Wal-Mart</a:t>
            </a:r>
            <a:br>
              <a:rPr lang="en-US" sz="1000" b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000" b="0" dirty="0" smtClean="0">
                <a:solidFill>
                  <a:srgbClr val="FFFF00"/>
                </a:solidFill>
                <a:latin typeface="Arial"/>
                <a:cs typeface="Arial"/>
              </a:rPr>
              <a:t>1,600</a:t>
            </a:r>
            <a:endParaRPr lang="en-US" sz="1000" b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1158298" y="1507742"/>
            <a:ext cx="1066531" cy="499615"/>
          </a:xfrm>
          <a:prstGeom prst="wedgeRectCallout">
            <a:avLst>
              <a:gd name="adj1" fmla="val 112500"/>
              <a:gd name="adj2" fmla="val 73959"/>
            </a:avLst>
          </a:prstGeom>
          <a:solidFill>
            <a:schemeClr val="accent1">
              <a:lumMod val="50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800" b="0" dirty="0">
                <a:solidFill>
                  <a:srgbClr val="FFFFFF"/>
                </a:solidFill>
                <a:latin typeface="Arial"/>
                <a:cs typeface="Arial"/>
              </a:rPr>
              <a:t>Shreveport</a:t>
            </a:r>
          </a:p>
          <a:p>
            <a:pPr algn="ctr">
              <a:defRPr/>
            </a:pPr>
            <a:r>
              <a:rPr lang="en-US" sz="800" b="0" dirty="0" smtClean="0">
                <a:solidFill>
                  <a:srgbClr val="FFFFFF"/>
                </a:solidFill>
                <a:latin typeface="Arial"/>
                <a:cs typeface="Arial"/>
              </a:rPr>
              <a:t>Hirsch</a:t>
            </a:r>
            <a:br>
              <a:rPr lang="en-US" sz="800" b="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800" b="0" dirty="0" smtClean="0">
                <a:solidFill>
                  <a:srgbClr val="FFFF00"/>
                </a:solidFill>
                <a:latin typeface="Arial"/>
                <a:cs typeface="Arial"/>
              </a:rPr>
              <a:t>1,600</a:t>
            </a:r>
            <a:endParaRPr lang="en-US" sz="800" b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2" name="AutoShape 13"/>
          <p:cNvSpPr>
            <a:spLocks noChangeArrowheads="1"/>
          </p:cNvSpPr>
          <p:nvPr/>
        </p:nvSpPr>
        <p:spPr bwMode="auto">
          <a:xfrm>
            <a:off x="6515354" y="3167730"/>
            <a:ext cx="1405243" cy="550920"/>
          </a:xfrm>
          <a:prstGeom prst="wedgeRectCallout">
            <a:avLst>
              <a:gd name="adj1" fmla="val -237971"/>
              <a:gd name="adj2" fmla="val -9961"/>
            </a:avLst>
          </a:prstGeom>
          <a:solidFill>
            <a:schemeClr val="accent1">
              <a:lumMod val="50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1000" b="0" dirty="0">
                <a:solidFill>
                  <a:srgbClr val="FFFFFF"/>
                </a:solidFill>
                <a:latin typeface="Arial"/>
                <a:cs typeface="Arial"/>
              </a:rPr>
              <a:t>Alexandria</a:t>
            </a:r>
          </a:p>
          <a:p>
            <a:pPr algn="ctr">
              <a:defRPr/>
            </a:pPr>
            <a:r>
              <a:rPr lang="en-US" sz="1000" b="0" dirty="0" smtClean="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lang="en-US" sz="1000" b="0" dirty="0">
                <a:solidFill>
                  <a:srgbClr val="FFFFFF"/>
                </a:solidFill>
                <a:latin typeface="Arial"/>
                <a:cs typeface="Arial"/>
              </a:rPr>
              <a:t>Shelter</a:t>
            </a:r>
          </a:p>
          <a:p>
            <a:pPr algn="ctr">
              <a:defRPr/>
            </a:pPr>
            <a:r>
              <a:rPr lang="en-US" sz="1000" b="0" dirty="0" smtClean="0">
                <a:solidFill>
                  <a:srgbClr val="FFFF00"/>
                </a:solidFill>
                <a:latin typeface="Arial"/>
                <a:cs typeface="Arial"/>
              </a:rPr>
              <a:t>2,500</a:t>
            </a:r>
            <a:endParaRPr lang="en-US" sz="1000" b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3" name="AutoShape 14"/>
          <p:cNvSpPr>
            <a:spLocks noChangeArrowheads="1"/>
          </p:cNvSpPr>
          <p:nvPr/>
        </p:nvSpPr>
        <p:spPr bwMode="auto">
          <a:xfrm>
            <a:off x="1166968" y="2114854"/>
            <a:ext cx="1050533" cy="514273"/>
          </a:xfrm>
          <a:prstGeom prst="wedgeRectCallout">
            <a:avLst>
              <a:gd name="adj1" fmla="val 105076"/>
              <a:gd name="adj2" fmla="val -51525"/>
            </a:avLst>
          </a:prstGeom>
          <a:solidFill>
            <a:schemeClr val="accent1">
              <a:lumMod val="50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800" b="0" dirty="0">
                <a:solidFill>
                  <a:srgbClr val="FFFFFF"/>
                </a:solidFill>
                <a:latin typeface="Arial"/>
                <a:cs typeface="Arial"/>
              </a:rPr>
              <a:t>Shreveport</a:t>
            </a:r>
          </a:p>
          <a:p>
            <a:pPr algn="ctr">
              <a:defRPr/>
            </a:pPr>
            <a:r>
              <a:rPr lang="en-US" sz="800" b="0" dirty="0" err="1" smtClean="0">
                <a:solidFill>
                  <a:srgbClr val="FFFFFF"/>
                </a:solidFill>
                <a:latin typeface="Arial"/>
                <a:cs typeface="Arial"/>
              </a:rPr>
              <a:t>Jewella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800" b="0" dirty="0" smtClean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lang="en-US" sz="800" b="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800" b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800" b="0" dirty="0" smtClean="0">
                <a:solidFill>
                  <a:srgbClr val="FFFF00"/>
                </a:solidFill>
                <a:latin typeface="Arial"/>
                <a:cs typeface="Arial"/>
              </a:rPr>
              <a:t>2,400</a:t>
            </a:r>
            <a:endParaRPr lang="en-US" sz="800" b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4" name="AutoShape 15"/>
          <p:cNvSpPr>
            <a:spLocks noChangeArrowheads="1"/>
          </p:cNvSpPr>
          <p:nvPr/>
        </p:nvSpPr>
        <p:spPr bwMode="auto">
          <a:xfrm>
            <a:off x="6510685" y="3807257"/>
            <a:ext cx="1409912" cy="536261"/>
          </a:xfrm>
          <a:prstGeom prst="wedgeRectCallout">
            <a:avLst>
              <a:gd name="adj1" fmla="val -138564"/>
              <a:gd name="adj2" fmla="val 36284"/>
            </a:avLst>
          </a:prstGeom>
          <a:solidFill>
            <a:schemeClr val="accent6">
              <a:lumMod val="75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1000" b="0" dirty="0" smtClean="0">
                <a:solidFill>
                  <a:srgbClr val="FFFFFF"/>
                </a:solidFill>
                <a:latin typeface="Arial"/>
                <a:cs typeface="Arial"/>
              </a:rPr>
              <a:t>Baton Rouge</a:t>
            </a:r>
            <a:endParaRPr lang="en-US" sz="1000" b="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1000" b="0" dirty="0" smtClean="0">
                <a:solidFill>
                  <a:srgbClr val="FFFFFF"/>
                </a:solidFill>
                <a:latin typeface="Arial"/>
                <a:cs typeface="Arial"/>
              </a:rPr>
              <a:t>Undisclosed</a:t>
            </a:r>
            <a:endParaRPr lang="en-US" sz="1000" b="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1000" b="0" dirty="0" smtClean="0">
                <a:solidFill>
                  <a:srgbClr val="FFFF00"/>
                </a:solidFill>
                <a:latin typeface="Arial"/>
                <a:cs typeface="Arial"/>
              </a:rPr>
              <a:t>60</a:t>
            </a:r>
            <a:endParaRPr lang="en-US" sz="1000" b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6" name="Rectangle 16"/>
          <p:cNvSpPr txBox="1">
            <a:spLocks noChangeArrowheads="1"/>
          </p:cNvSpPr>
          <p:nvPr/>
        </p:nvSpPr>
        <p:spPr>
          <a:xfrm>
            <a:off x="1043507" y="4318117"/>
            <a:ext cx="1606560" cy="568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1400" b="1" i="1" dirty="0" smtClean="0">
                <a:solidFill>
                  <a:srgbClr val="490092"/>
                </a:solidFill>
                <a:latin typeface="Arial"/>
                <a:cs typeface="Arial"/>
              </a:rPr>
              <a:t>Critical Transportation Needs Shelters</a:t>
            </a:r>
          </a:p>
        </p:txBody>
      </p:sp>
      <p:sp>
        <p:nvSpPr>
          <p:cNvPr id="57" name="AutoShape 19"/>
          <p:cNvSpPr>
            <a:spLocks noChangeArrowheads="1"/>
          </p:cNvSpPr>
          <p:nvPr/>
        </p:nvSpPr>
        <p:spPr bwMode="auto">
          <a:xfrm>
            <a:off x="1892569" y="3707756"/>
            <a:ext cx="1158029" cy="519159"/>
          </a:xfrm>
          <a:prstGeom prst="wedgeRectCallout">
            <a:avLst>
              <a:gd name="adj1" fmla="val 31152"/>
              <a:gd name="adj2" fmla="val -351591"/>
            </a:avLst>
          </a:prstGeom>
          <a:solidFill>
            <a:schemeClr val="accent1">
              <a:lumMod val="50000"/>
              <a:alpha val="74902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800" b="0" dirty="0">
                <a:solidFill>
                  <a:srgbClr val="FFFFFF"/>
                </a:solidFill>
                <a:latin typeface="Arial"/>
                <a:cs typeface="Arial"/>
              </a:rPr>
              <a:t>Shreveport</a:t>
            </a:r>
          </a:p>
          <a:p>
            <a:pPr>
              <a:defRPr/>
            </a:pPr>
            <a:r>
              <a:rPr lang="en-US" sz="800" b="0" dirty="0" smtClean="0">
                <a:solidFill>
                  <a:srgbClr val="FFFFFF"/>
                </a:solidFill>
                <a:latin typeface="Arial"/>
                <a:cs typeface="Arial"/>
              </a:rPr>
              <a:t> Riverview Theater</a:t>
            </a:r>
            <a:endParaRPr lang="en-US" sz="800" b="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sz="800" b="0" dirty="0" smtClean="0">
                <a:solidFill>
                  <a:srgbClr val="FFFF00"/>
                </a:solidFill>
                <a:latin typeface="Arial"/>
                <a:cs typeface="Arial"/>
              </a:rPr>
              <a:t>  500 </a:t>
            </a:r>
            <a:endParaRPr lang="en-US" sz="800" b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6452117" y="1467186"/>
            <a:ext cx="1468480" cy="459645"/>
          </a:xfrm>
          <a:prstGeom prst="wedgeRectCallout">
            <a:avLst>
              <a:gd name="adj1" fmla="val -266270"/>
              <a:gd name="adj2" fmla="val 29867"/>
            </a:avLst>
          </a:prstGeom>
          <a:solidFill>
            <a:srgbClr val="404040">
              <a:alpha val="76078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0" dirty="0">
                <a:solidFill>
                  <a:schemeClr val="bg1"/>
                </a:solidFill>
                <a:latin typeface="Arial"/>
                <a:cs typeface="Arial"/>
              </a:rPr>
              <a:t>Homer</a:t>
            </a:r>
          </a:p>
          <a:p>
            <a:pPr algn="ctr">
              <a:defRPr/>
            </a:pPr>
            <a:r>
              <a:rPr lang="en-US" sz="1000" b="0" dirty="0" smtClean="0">
                <a:solidFill>
                  <a:schemeClr val="bg1"/>
                </a:solidFill>
                <a:latin typeface="Arial"/>
                <a:cs typeface="Arial"/>
              </a:rPr>
              <a:t>Wade Correctional Ctr.</a:t>
            </a:r>
          </a:p>
          <a:p>
            <a:pPr algn="ctr">
              <a:defRPr/>
            </a:pPr>
            <a:r>
              <a:rPr lang="en-US" sz="1000" b="0" dirty="0" smtClean="0">
                <a:solidFill>
                  <a:srgbClr val="FFFF00"/>
                </a:solidFill>
                <a:latin typeface="Arial"/>
                <a:cs typeface="Arial"/>
              </a:rPr>
              <a:t>120</a:t>
            </a:r>
            <a:endParaRPr lang="en-US" sz="1000" b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474363" y="4915848"/>
            <a:ext cx="1334408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FFFFFF"/>
                </a:solidFill>
                <a:latin typeface="Arial"/>
                <a:cs typeface="Arial"/>
              </a:rPr>
              <a:t>Total 10,100</a:t>
            </a:r>
            <a:endParaRPr lang="en-US" sz="16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60" name="Group 19"/>
          <p:cNvGrpSpPr/>
          <p:nvPr/>
        </p:nvGrpSpPr>
        <p:grpSpPr>
          <a:xfrm>
            <a:off x="3445735" y="5273702"/>
            <a:ext cx="1414459" cy="388094"/>
            <a:chOff x="865184" y="5429250"/>
            <a:chExt cx="2110936" cy="485775"/>
          </a:xfrm>
        </p:grpSpPr>
        <p:sp>
          <p:nvSpPr>
            <p:cNvPr id="61" name="Rectangle 11"/>
            <p:cNvSpPr>
              <a:spLocks noChangeArrowheads="1"/>
            </p:cNvSpPr>
            <p:nvPr/>
          </p:nvSpPr>
          <p:spPr bwMode="auto">
            <a:xfrm>
              <a:off x="901964" y="5475074"/>
              <a:ext cx="1993429" cy="40005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7686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923262" y="5467353"/>
              <a:ext cx="2052858" cy="423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0" dirty="0" smtClean="0">
                  <a:solidFill>
                    <a:srgbClr val="FFFFFF"/>
                  </a:solidFill>
                  <a:latin typeface="Arial"/>
                  <a:cs typeface="Arial"/>
                </a:rPr>
                <a:t>Total 120</a:t>
              </a:r>
              <a:endParaRPr lang="en-US" sz="1600" b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65184" y="5429250"/>
              <a:ext cx="2065993" cy="485775"/>
            </a:xfrm>
            <a:prstGeom prst="rect">
              <a:avLst/>
            </a:prstGeom>
            <a:noFill/>
            <a:ln w="31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64" name="Rectangle 699"/>
          <p:cNvSpPr>
            <a:spLocks noChangeArrowheads="1"/>
          </p:cNvSpPr>
          <p:nvPr/>
        </p:nvSpPr>
        <p:spPr bwMode="auto">
          <a:xfrm>
            <a:off x="5526703" y="5713912"/>
            <a:ext cx="2332080" cy="271841"/>
          </a:xfrm>
          <a:prstGeom prst="rect">
            <a:avLst/>
          </a:prstGeom>
          <a:solidFill>
            <a:srgbClr val="FFFFFF">
              <a:alpha val="87843"/>
            </a:srgbClr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+mj-lt"/>
            </a:endParaRPr>
          </a:p>
        </p:txBody>
      </p:sp>
      <p:sp>
        <p:nvSpPr>
          <p:cNvPr id="65" name="Text Box 687"/>
          <p:cNvSpPr txBox="1">
            <a:spLocks noChangeArrowheads="1"/>
          </p:cNvSpPr>
          <p:nvPr/>
        </p:nvSpPr>
        <p:spPr bwMode="auto">
          <a:xfrm>
            <a:off x="5533743" y="5554412"/>
            <a:ext cx="2352986" cy="4039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ts val="2700"/>
              </a:lnSpc>
              <a:spcBef>
                <a:spcPts val="1200"/>
              </a:spcBef>
              <a:buSzTx/>
              <a:tabLst>
                <a:tab pos="627063" algn="l"/>
              </a:tabLst>
            </a:pPr>
            <a:r>
              <a:rPr lang="en-US" sz="900" b="0" dirty="0" smtClean="0">
                <a:latin typeface="+mj-lt"/>
              </a:rPr>
              <a:t>DOTD in coordination with contractor &amp; DOE</a:t>
            </a:r>
          </a:p>
        </p:txBody>
      </p:sp>
      <p:grpSp>
        <p:nvGrpSpPr>
          <p:cNvPr id="66" name="Group 34"/>
          <p:cNvGrpSpPr/>
          <p:nvPr/>
        </p:nvGrpSpPr>
        <p:grpSpPr>
          <a:xfrm>
            <a:off x="6164864" y="5186031"/>
            <a:ext cx="1229106" cy="605207"/>
            <a:chOff x="5972175" y="5349014"/>
            <a:chExt cx="2419349" cy="1115285"/>
          </a:xfrm>
        </p:grpSpPr>
        <p:pic>
          <p:nvPicPr>
            <p:cNvPr id="67" name="Picture 2" descr="http://rds.yahoo.com/_ylt=A2KJke4v_T9O6ksAU7ajzbkF/SIG=1286j2aj7/EXP=1312845231/**http%3a/edtech2.boisestate.edu/storckj/images/bu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5972175" y="5349014"/>
              <a:ext cx="2419349" cy="11152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Freeform 67"/>
            <p:cNvSpPr/>
            <p:nvPr/>
          </p:nvSpPr>
          <p:spPr>
            <a:xfrm>
              <a:off x="7265406" y="5807799"/>
              <a:ext cx="1077362" cy="108641"/>
            </a:xfrm>
            <a:custGeom>
              <a:avLst/>
              <a:gdLst>
                <a:gd name="connsiteX0" fmla="*/ 0 w 905347"/>
                <a:gd name="connsiteY0" fmla="*/ 58847 h 131275"/>
                <a:gd name="connsiteX1" fmla="*/ 905347 w 905347"/>
                <a:gd name="connsiteY1" fmla="*/ 0 h 131275"/>
                <a:gd name="connsiteX2" fmla="*/ 905347 w 905347"/>
                <a:gd name="connsiteY2" fmla="*/ 67901 h 131275"/>
                <a:gd name="connsiteX3" fmla="*/ 9054 w 905347"/>
                <a:gd name="connsiteY3" fmla="*/ 131275 h 131275"/>
                <a:gd name="connsiteX4" fmla="*/ 0 w 905347"/>
                <a:gd name="connsiteY4" fmla="*/ 58847 h 13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347" h="131275">
                  <a:moveTo>
                    <a:pt x="0" y="58847"/>
                  </a:moveTo>
                  <a:lnTo>
                    <a:pt x="905347" y="0"/>
                  </a:lnTo>
                  <a:lnTo>
                    <a:pt x="905347" y="67901"/>
                  </a:lnTo>
                  <a:lnTo>
                    <a:pt x="9054" y="131275"/>
                  </a:lnTo>
                  <a:lnTo>
                    <a:pt x="0" y="58847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+mj-lt"/>
              </a:endParaRPr>
            </a:p>
          </p:txBody>
        </p:sp>
      </p:grpSp>
      <p:grpSp>
        <p:nvGrpSpPr>
          <p:cNvPr id="69" name="Group 19"/>
          <p:cNvGrpSpPr/>
          <p:nvPr/>
        </p:nvGrpSpPr>
        <p:grpSpPr>
          <a:xfrm>
            <a:off x="3401791" y="5664602"/>
            <a:ext cx="1452947" cy="373795"/>
            <a:chOff x="845457" y="5429250"/>
            <a:chExt cx="1888218" cy="485775"/>
          </a:xfrm>
        </p:grpSpPr>
        <p:sp>
          <p:nvSpPr>
            <p:cNvPr id="70" name="Rectangle 11"/>
            <p:cNvSpPr>
              <a:spLocks noChangeArrowheads="1"/>
            </p:cNvSpPr>
            <p:nvPr/>
          </p:nvSpPr>
          <p:spPr bwMode="auto">
            <a:xfrm>
              <a:off x="933450" y="5467350"/>
              <a:ext cx="1752601" cy="400050"/>
            </a:xfrm>
            <a:prstGeom prst="rect">
              <a:avLst/>
            </a:prstGeom>
            <a:solidFill>
              <a:srgbClr val="E2750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845457" y="5467350"/>
              <a:ext cx="1796901" cy="439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600" b="0" dirty="0" smtClean="0">
                  <a:solidFill>
                    <a:srgbClr val="FFFFFF"/>
                  </a:solidFill>
                  <a:latin typeface="Arial"/>
                  <a:cs typeface="Arial"/>
                </a:rPr>
                <a:t>  Total 60</a:t>
              </a:r>
              <a:endParaRPr lang="en-US" sz="1600" b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85824" y="5429250"/>
              <a:ext cx="1847851" cy="485775"/>
            </a:xfrm>
            <a:prstGeom prst="rect">
              <a:avLst/>
            </a:prstGeom>
            <a:noFill/>
            <a:ln w="31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73" name="Rectangle 699"/>
          <p:cNvSpPr>
            <a:spLocks noChangeArrowheads="1"/>
          </p:cNvSpPr>
          <p:nvPr/>
        </p:nvSpPr>
        <p:spPr bwMode="auto">
          <a:xfrm>
            <a:off x="1038920" y="4912446"/>
            <a:ext cx="2368532" cy="1073307"/>
          </a:xfrm>
          <a:prstGeom prst="rect">
            <a:avLst/>
          </a:prstGeom>
          <a:solidFill>
            <a:schemeClr val="bg1">
              <a:alpha val="87843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22889" y="4874036"/>
            <a:ext cx="878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dirty="0" smtClean="0">
                <a:latin typeface="Arial"/>
                <a:cs typeface="Arial"/>
              </a:rPr>
              <a:t>CTNS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672725" y="5218560"/>
            <a:ext cx="1708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0" dirty="0" smtClean="0">
                <a:latin typeface="Arial"/>
                <a:cs typeface="Arial"/>
              </a:rPr>
              <a:t>Sex Offenders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38920" y="5589460"/>
            <a:ext cx="234010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600" b="0" dirty="0" smtClean="0">
                <a:latin typeface="Arial"/>
                <a:cs typeface="Arial"/>
              </a:rPr>
              <a:t>Unaccompanied Minors</a:t>
            </a:r>
            <a:endParaRPr lang="en-US" sz="1600" b="0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7361-6DA6-7E47-B3CD-38A56CE15A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-11769" y="0"/>
            <a:ext cx="9144000" cy="9906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smtClean="0">
                <a:latin typeface="Arial"/>
                <a:cs typeface="Arial"/>
              </a:rPr>
              <a:t>Critical Transportation Needs Shelters</a:t>
            </a:r>
          </a:p>
        </p:txBody>
      </p:sp>
    </p:spTree>
    <p:extLst>
      <p:ext uri="{BB962C8B-B14F-4D97-AF65-F5344CB8AC3E}">
        <p14:creationId xmlns:p14="http://schemas.microsoft.com/office/powerpoint/2010/main" val="145303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arthobservatory.nasa.gov/images/imagerecords/15000/15556/Rita_AMO_2005266.jpg"/>
          <p:cNvPicPr>
            <a:picLocks noChangeAspect="1" noChangeArrowheads="1"/>
          </p:cNvPicPr>
          <p:nvPr/>
        </p:nvPicPr>
        <p:blipFill>
          <a:blip r:embed="rId2" cstate="print"/>
          <a:srcRect t="3648" r="1548" b="7587"/>
          <a:stretch>
            <a:fillRect/>
          </a:stretch>
        </p:blipFill>
        <p:spPr bwMode="auto">
          <a:xfrm rot="688326">
            <a:off x="4730300" y="2525462"/>
            <a:ext cx="3497792" cy="3398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8629" y="130733"/>
            <a:ext cx="85344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latin typeface="Arial"/>
                <a:cs typeface="Arial"/>
              </a:rPr>
              <a:t>Louisiana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August/September </a:t>
            </a:r>
            <a:r>
              <a:rPr lang="en-US" sz="3200" b="1" dirty="0">
                <a:latin typeface="Arial"/>
                <a:cs typeface="Arial"/>
              </a:rPr>
              <a:t>2005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latin typeface="Arial"/>
                <a:cs typeface="Arial"/>
              </a:rPr>
              <a:t>Hurricane Katrina/Rita </a:t>
            </a:r>
          </a:p>
        </p:txBody>
      </p:sp>
      <p:pic>
        <p:nvPicPr>
          <p:cNvPr id="7" name="Picture 4" descr="http://upload.wikimedia.org/wikipedia/commons/3/3d/KatrinaNewOrleansFlooded_ed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605" y="1501456"/>
            <a:ext cx="3575784" cy="4470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7361-6DA6-7E47-B3CD-38A56CE15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42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74761" y="1260256"/>
            <a:ext cx="7545028" cy="482752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1188076" y="1464986"/>
            <a:ext cx="6662702" cy="4572000"/>
            <a:chOff x="166804" y="1047750"/>
            <a:chExt cx="8726072" cy="5987901"/>
          </a:xfrm>
        </p:grpSpPr>
        <p:sp>
          <p:nvSpPr>
            <p:cNvPr id="37" name="Oval 2"/>
            <p:cNvSpPr>
              <a:spLocks noChangeArrowheads="1"/>
            </p:cNvSpPr>
            <p:nvPr/>
          </p:nvSpPr>
          <p:spPr bwMode="auto">
            <a:xfrm>
              <a:off x="2699230" y="4760731"/>
              <a:ext cx="623887" cy="5715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3642205" y="3160531"/>
              <a:ext cx="623887" cy="5715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4242280" y="4722631"/>
              <a:ext cx="623887" cy="5715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5756755" y="5379856"/>
              <a:ext cx="623887" cy="5715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Oval 6"/>
            <p:cNvSpPr>
              <a:spLocks noChangeArrowheads="1"/>
            </p:cNvSpPr>
            <p:nvPr/>
          </p:nvSpPr>
          <p:spPr bwMode="auto">
            <a:xfrm>
              <a:off x="6242530" y="4341631"/>
              <a:ext cx="623887" cy="5715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5242405" y="4343219"/>
              <a:ext cx="757237" cy="69373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3375505" y="1436506"/>
              <a:ext cx="623887" cy="5715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3999392" y="1412694"/>
              <a:ext cx="623888" cy="5715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1856267" y="1274581"/>
              <a:ext cx="895350" cy="81915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46" name="Picture 11" descr="map of Louisiana citi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-6000"/>
            </a:blip>
            <a:srcRect/>
            <a:stretch>
              <a:fillRect/>
            </a:stretch>
          </p:blipFill>
          <p:spPr bwMode="auto">
            <a:xfrm>
              <a:off x="1873879" y="1047750"/>
              <a:ext cx="6764213" cy="587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7714620" y="6826101"/>
              <a:ext cx="1145846" cy="209550"/>
            </a:xfrm>
            <a:prstGeom prst="rect">
              <a:avLst/>
            </a:prstGeom>
            <a:solidFill>
              <a:srgbClr val="D9DDE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AutoShape 14"/>
            <p:cNvSpPr>
              <a:spLocks noChangeArrowheads="1"/>
            </p:cNvSpPr>
            <p:nvPr/>
          </p:nvSpPr>
          <p:spPr bwMode="auto">
            <a:xfrm>
              <a:off x="283767" y="1323975"/>
              <a:ext cx="1693890" cy="574675"/>
            </a:xfrm>
            <a:prstGeom prst="wedgeRectCallout">
              <a:avLst>
                <a:gd name="adj1" fmla="val 66977"/>
                <a:gd name="adj2" fmla="val 24923"/>
              </a:avLst>
            </a:prstGeom>
            <a:solidFill>
              <a:srgbClr val="8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Bossier City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Bossier Civic Center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rgbClr val="FFFF00"/>
                  </a:solidFill>
                  <a:latin typeface="Arial" charset="0"/>
                </a:rPr>
                <a:t>90</a:t>
              </a: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7441902" y="4381500"/>
              <a:ext cx="1419225" cy="628650"/>
            </a:xfrm>
            <a:prstGeom prst="wedgeRectCallout">
              <a:avLst>
                <a:gd name="adj1" fmla="val -121141"/>
                <a:gd name="adj2" fmla="val -6465"/>
              </a:avLst>
            </a:prstGeom>
            <a:solidFill>
              <a:srgbClr val="8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Hammond - SLU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Kinesiology Bldg.</a:t>
              </a: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00"/>
                  </a:solidFill>
                  <a:latin typeface="Arial" charset="0"/>
                </a:rPr>
                <a:t>200</a:t>
              </a:r>
              <a:endParaRPr lang="en-US" sz="800" b="1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4632026" y="6010275"/>
              <a:ext cx="1590675" cy="590550"/>
            </a:xfrm>
            <a:prstGeom prst="wedgeRectCallout">
              <a:avLst>
                <a:gd name="adj1" fmla="val -57184"/>
                <a:gd name="adj2" fmla="val -219955"/>
              </a:avLst>
            </a:prstGeom>
            <a:solidFill>
              <a:srgbClr val="8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Lafayette</a:t>
              </a:r>
            </a:p>
            <a:p>
              <a:pPr algn="ctr">
                <a:defRPr/>
              </a:pPr>
              <a:r>
                <a:rPr lang="en-US" sz="800" b="1" dirty="0" err="1">
                  <a:solidFill>
                    <a:srgbClr val="FFFFFF"/>
                  </a:solidFill>
                  <a:latin typeface="Arial" charset="0"/>
                </a:rPr>
                <a:t>Heymann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 Center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rgbClr val="FFFF00"/>
                  </a:solidFill>
                  <a:latin typeface="Arial" charset="0"/>
                </a:rPr>
                <a:t>160</a:t>
              </a: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7146627" y="1314450"/>
              <a:ext cx="1714502" cy="590550"/>
            </a:xfrm>
            <a:prstGeom prst="wedgeRectCallout">
              <a:avLst>
                <a:gd name="adj1" fmla="val -214789"/>
                <a:gd name="adj2" fmla="val 12981"/>
              </a:avLst>
            </a:prstGeom>
            <a:solidFill>
              <a:srgbClr val="8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/>
            <a:lstStyle/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FMS - Monroe ULM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Ewing Coliseum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rgbClr val="FFFF00"/>
                  </a:solidFill>
                  <a:latin typeface="Arial" charset="0"/>
                </a:rPr>
                <a:t>150</a:t>
              </a:r>
            </a:p>
            <a:p>
              <a:pPr algn="ctr">
                <a:defRPr/>
              </a:pP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283767" y="4248150"/>
              <a:ext cx="1749719" cy="619125"/>
            </a:xfrm>
            <a:prstGeom prst="wedgeRectCallout">
              <a:avLst>
                <a:gd name="adj1" fmla="val 105836"/>
                <a:gd name="adj2" fmla="val 69165"/>
              </a:avLst>
            </a:prstGeom>
            <a:solidFill>
              <a:srgbClr val="8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Lake 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Charles-McNeese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Recreation Complex </a:t>
              </a: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00"/>
                  </a:solidFill>
                  <a:latin typeface="Arial" charset="0"/>
                </a:rPr>
                <a:t>150</a:t>
              </a:r>
              <a:endParaRPr lang="en-US" sz="800" b="1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7089477" y="5895974"/>
              <a:ext cx="1774825" cy="590551"/>
            </a:xfrm>
            <a:prstGeom prst="wedgeRectCallout">
              <a:avLst>
                <a:gd name="adj1" fmla="val -108067"/>
                <a:gd name="adj2" fmla="val -85752"/>
              </a:avLst>
            </a:prstGeom>
            <a:solidFill>
              <a:srgbClr val="8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Thibodeaux  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</a:b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Nicholls 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State 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Ayo 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Hall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rgbClr val="FFFF00"/>
                  </a:solidFill>
                  <a:latin typeface="Arial" charset="0"/>
                </a:rPr>
                <a:t>200</a:t>
              </a:r>
            </a:p>
          </p:txBody>
        </p:sp>
        <p:sp>
          <p:nvSpPr>
            <p:cNvPr id="54" name="AutoShape 20"/>
            <p:cNvSpPr>
              <a:spLocks noChangeArrowheads="1"/>
            </p:cNvSpPr>
            <p:nvPr/>
          </p:nvSpPr>
          <p:spPr bwMode="auto">
            <a:xfrm>
              <a:off x="281104" y="2905125"/>
              <a:ext cx="1724026" cy="561975"/>
            </a:xfrm>
            <a:prstGeom prst="wedgeRectCallout">
              <a:avLst>
                <a:gd name="adj1" fmla="val 167860"/>
                <a:gd name="adj2" fmla="val 46917"/>
              </a:avLst>
            </a:prstGeom>
            <a:solidFill>
              <a:srgbClr val="8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 anchorCtr="0"/>
            <a:lstStyle/>
            <a:p>
              <a:pPr>
                <a:defRPr/>
              </a:pPr>
              <a:endParaRPr lang="en-US" sz="1100" b="0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7165677" y="2012950"/>
              <a:ext cx="1708150" cy="615950"/>
            </a:xfrm>
            <a:prstGeom prst="wedgeRectCallout">
              <a:avLst>
                <a:gd name="adj1" fmla="val -139174"/>
                <a:gd name="adj2" fmla="val 367071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FMS- Baton Rouge  Field House</a:t>
              </a: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00"/>
                  </a:solidFill>
                  <a:latin typeface="Arial" charset="0"/>
                </a:rPr>
                <a:t>500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endParaRPr lang="en-US" sz="800" b="1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56" name="AutoShape 22"/>
            <p:cNvSpPr>
              <a:spLocks noChangeArrowheads="1"/>
            </p:cNvSpPr>
            <p:nvPr/>
          </p:nvSpPr>
          <p:spPr bwMode="auto">
            <a:xfrm>
              <a:off x="283767" y="3597275"/>
              <a:ext cx="1755731" cy="584200"/>
            </a:xfrm>
            <a:prstGeom prst="wedgeRectCallout">
              <a:avLst>
                <a:gd name="adj1" fmla="val 151186"/>
                <a:gd name="adj2" fmla="val -70887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FMS-Alexandria 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 River Center</a:t>
              </a: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00"/>
                  </a:solidFill>
                  <a:latin typeface="Arial" charset="0"/>
                </a:rPr>
                <a:t>250</a:t>
              </a:r>
              <a:endParaRPr lang="en-US" sz="800" b="1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57" name="AutoShape 24"/>
            <p:cNvSpPr>
              <a:spLocks noChangeArrowheads="1"/>
            </p:cNvSpPr>
            <p:nvPr/>
          </p:nvSpPr>
          <p:spPr bwMode="auto">
            <a:xfrm>
              <a:off x="7165677" y="3295649"/>
              <a:ext cx="1727199" cy="647701"/>
            </a:xfrm>
            <a:prstGeom prst="wedgeRectCallout">
              <a:avLst>
                <a:gd name="adj1" fmla="val -135535"/>
                <a:gd name="adj2" fmla="val 166549"/>
              </a:avLst>
            </a:prstGeom>
            <a:solidFill>
              <a:srgbClr val="86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 anchorCtr="0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Baton Rouge 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/>
              </a:r>
              <a:b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</a:b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LSU  </a:t>
              </a:r>
              <a:r>
                <a:rPr lang="en-US" sz="800" b="1" dirty="0" err="1" smtClean="0">
                  <a:solidFill>
                    <a:srgbClr val="FFFFFF"/>
                  </a:solidFill>
                  <a:latin typeface="Arial" charset="0"/>
                </a:rPr>
                <a:t>Maravich</a:t>
              </a: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800" b="1" dirty="0">
                  <a:solidFill>
                    <a:srgbClr val="FFFFFF"/>
                  </a:solidFill>
                  <a:latin typeface="Arial" charset="0"/>
                </a:rPr>
                <a:t>Ctr.</a:t>
              </a:r>
            </a:p>
            <a:p>
              <a:pPr algn="ctr">
                <a:defRPr/>
              </a:pPr>
              <a:r>
                <a:rPr lang="en-US" sz="800" b="1" dirty="0">
                  <a:solidFill>
                    <a:srgbClr val="FFFF00"/>
                  </a:solidFill>
                  <a:latin typeface="Arial" charset="0"/>
                </a:rPr>
                <a:t>300</a:t>
              </a:r>
            </a:p>
          </p:txBody>
        </p:sp>
        <p:sp>
          <p:nvSpPr>
            <p:cNvPr id="58" name="AutoShape 20"/>
            <p:cNvSpPr>
              <a:spLocks noChangeArrowheads="1"/>
            </p:cNvSpPr>
            <p:nvPr/>
          </p:nvSpPr>
          <p:spPr bwMode="auto">
            <a:xfrm>
              <a:off x="283767" y="2238376"/>
              <a:ext cx="1695451" cy="579438"/>
            </a:xfrm>
            <a:prstGeom prst="wedgeRectCallout">
              <a:avLst>
                <a:gd name="adj1" fmla="val 155187"/>
                <a:gd name="adj2" fmla="val -131111"/>
              </a:avLst>
            </a:prstGeom>
            <a:solidFill>
              <a:schemeClr val="accent1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45720" rIns="45720" anchor="ctr" anchorCtr="0"/>
            <a:lstStyle/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FMS-Grambling </a:t>
              </a:r>
              <a:b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</a:b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Intramural Sports Center</a:t>
              </a:r>
              <a:endParaRPr lang="en-US" sz="8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00"/>
                  </a:solidFill>
                  <a:latin typeface="Arial" charset="0"/>
                </a:rPr>
                <a:t>200</a:t>
              </a:r>
              <a:endParaRPr lang="en-US" sz="800" b="1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82212" y="2915758"/>
              <a:ext cx="828675" cy="5524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6804" y="2888903"/>
              <a:ext cx="200977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Alexandria </a:t>
              </a:r>
              <a:b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</a:br>
              <a:r>
                <a:rPr lang="en-US" sz="800" b="1" dirty="0" smtClean="0">
                  <a:solidFill>
                    <a:srgbClr val="FFFFFF"/>
                  </a:solidFill>
                  <a:latin typeface="Arial" charset="0"/>
                </a:rPr>
                <a:t>LSU-A State Shelter</a:t>
              </a:r>
            </a:p>
            <a:p>
              <a:pPr algn="ctr">
                <a:defRPr/>
              </a:pPr>
              <a:r>
                <a:rPr lang="en-US" sz="800" b="1" dirty="0" smtClean="0">
                  <a:solidFill>
                    <a:srgbClr val="FFFF00"/>
                  </a:solidFill>
                  <a:latin typeface="Arial" charset="0"/>
                </a:rPr>
                <a:t>200 FMS / 200 MSNS</a:t>
              </a:r>
              <a:endParaRPr lang="en-US" sz="800" b="1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1549301" y="6191251"/>
              <a:ext cx="2948714" cy="733424"/>
            </a:xfrm>
            <a:prstGeom prst="rect">
              <a:avLst/>
            </a:prstGeom>
            <a:solidFill>
              <a:srgbClr val="D9DDE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62054" y="5762625"/>
              <a:ext cx="2114550" cy="800100"/>
            </a:xfrm>
            <a:prstGeom prst="rect">
              <a:avLst/>
            </a:prstGeom>
            <a:solidFill>
              <a:schemeClr val="bg1"/>
            </a:solidFill>
            <a:ln w="3175" cap="rnd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300154" y="5788025"/>
              <a:ext cx="2047877" cy="362783"/>
            </a:xfrm>
            <a:prstGeom prst="rect">
              <a:avLst/>
            </a:prstGeom>
            <a:solidFill>
              <a:srgbClr val="86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FFFFFF"/>
                  </a:solidFill>
                  <a:latin typeface="Arial" charset="0"/>
                </a:rPr>
                <a:t>MSNS Total 1,450</a:t>
              </a:r>
              <a:endParaRPr lang="en-US" sz="12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00153" y="6178550"/>
              <a:ext cx="2057401" cy="36278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FFFFFF"/>
                  </a:solidFill>
                  <a:latin typeface="Arial" charset="0"/>
                </a:rPr>
                <a:t>FMS Total    1,150</a:t>
              </a:r>
              <a:endParaRPr lang="en-US" sz="12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5" name="Rectangle 12"/>
          <p:cNvSpPr txBox="1">
            <a:spLocks noChangeArrowheads="1"/>
          </p:cNvSpPr>
          <p:nvPr/>
        </p:nvSpPr>
        <p:spPr bwMode="auto">
          <a:xfrm>
            <a:off x="-104124" y="-41061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1400" b="1" kern="0" dirty="0" smtClean="0">
                <a:solidFill>
                  <a:srgbClr val="490092"/>
                </a:solidFill>
                <a:latin typeface="Arial"/>
                <a:cs typeface="Arial"/>
              </a:rPr>
              <a:t>                                                   Federal Medical</a:t>
            </a:r>
          </a:p>
          <a:p>
            <a:pPr lvl="0" algn="ctr" eaLnBrk="0" hangingPunct="0">
              <a:defRPr/>
            </a:pPr>
            <a:r>
              <a:rPr lang="en-US" sz="1400" b="1" kern="0" dirty="0" smtClean="0">
                <a:solidFill>
                  <a:srgbClr val="490092"/>
                </a:solidFill>
                <a:latin typeface="Arial"/>
                <a:cs typeface="Arial"/>
              </a:rPr>
              <a:t>                                       Stations</a:t>
            </a:r>
            <a:endParaRPr lang="en-US" sz="1400" b="1" kern="0" dirty="0">
              <a:solidFill>
                <a:srgbClr val="490092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7361-6DA6-7E47-B3CD-38A56CE15A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-11769" y="0"/>
            <a:ext cx="9144000" cy="990600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smtClean="0">
                <a:latin typeface="Arial"/>
                <a:cs typeface="Arial"/>
              </a:rPr>
              <a:t>Medical Special Needs</a:t>
            </a:r>
          </a:p>
        </p:txBody>
      </p:sp>
    </p:spTree>
    <p:extLst>
      <p:ext uri="{BB962C8B-B14F-4D97-AF65-F5344CB8AC3E}">
        <p14:creationId xmlns:p14="http://schemas.microsoft.com/office/powerpoint/2010/main" val="67481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ds.yahoo.com/_ylt=A2KJkIWx_nhN4GQAJB6jzbkF/SIG=12o6tdoe6/EXP=1299803953/**http%3a/forgotston.com/wp-content/uploads/2008/08/hurricane_flags.jpg"/>
          <p:cNvPicPr>
            <a:picLocks noChangeAspect="1" noChangeArrowheads="1"/>
          </p:cNvPicPr>
          <p:nvPr/>
        </p:nvPicPr>
        <p:blipFill>
          <a:blip r:embed="rId2" cstate="print"/>
          <a:srcRect l="15764" t="49218" r="71179"/>
          <a:stretch>
            <a:fillRect/>
          </a:stretch>
        </p:blipFill>
        <p:spPr bwMode="auto">
          <a:xfrm rot="819435" flipH="1">
            <a:off x="796207" y="3326358"/>
            <a:ext cx="114958" cy="623894"/>
          </a:xfrm>
          <a:prstGeom prst="rect">
            <a:avLst/>
          </a:prstGeom>
          <a:noFill/>
        </p:spPr>
      </p:pic>
      <p:pic>
        <p:nvPicPr>
          <p:cNvPr id="4" name="Picture 2" descr="http://rds.yahoo.com/_ylt=A2KJkIWx_nhN4GQAJB6jzbkF/SIG=12o6tdoe6/EXP=1299803953/**http%3a/forgotston.com/wp-content/uploads/2008/08/hurricane_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9435" flipH="1">
            <a:off x="314475" y="2372575"/>
            <a:ext cx="880450" cy="12285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428627" y="3947288"/>
            <a:ext cx="1276350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723901" y="3737738"/>
            <a:ext cx="1257299" cy="414585"/>
            <a:chOff x="1271588" y="3567111"/>
            <a:chExt cx="1257299" cy="414585"/>
          </a:xfrm>
        </p:grpSpPr>
        <p:pic>
          <p:nvPicPr>
            <p:cNvPr id="8" name="Picture 6" descr="http://rds.yahoo.com/_ylt=A2KJkIVgAnlNoWQARk2jzbkF/SIG=12bmcn236/EXP=1299804896/**http%3a/www.rockeyshores.com/graphics/logos/Waves3BW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81113" y="3567111"/>
              <a:ext cx="1247774" cy="400298"/>
            </a:xfrm>
            <a:prstGeom prst="rect">
              <a:avLst/>
            </a:prstGeom>
            <a:noFill/>
          </p:spPr>
        </p:pic>
        <p:pic>
          <p:nvPicPr>
            <p:cNvPr id="9" name="Picture 6" descr="http://rds.yahoo.com/_ylt=A2KJkIVgAnlNoWQARk2jzbkF/SIG=12bmcn236/EXP=1299804896/**http%3a/www.rockeyshores.com/graphics/logos/Waves3BW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/>
            <a:stretch>
              <a:fillRect/>
            </a:stretch>
          </p:blipFill>
          <p:spPr bwMode="auto">
            <a:xfrm>
              <a:off x="1271588" y="3581398"/>
              <a:ext cx="1247774" cy="400298"/>
            </a:xfrm>
            <a:prstGeom prst="rect">
              <a:avLst/>
            </a:prstGeom>
            <a:noFill/>
          </p:spPr>
        </p:pic>
      </p:grpSp>
      <p:pic>
        <p:nvPicPr>
          <p:cNvPr id="10" name="Picture 6" descr="http://rds.yahoo.com/_ylt=A2KJkIVgAnlNoWQARk2jzbkF/SIG=12bmcn236/EXP=1299804896/**http%3a/www.rockeyshores.com/graphics/logos/Waves3B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519239" y="4034485"/>
            <a:ext cx="604838" cy="194038"/>
          </a:xfrm>
          <a:prstGeom prst="rect">
            <a:avLst/>
          </a:prstGeom>
          <a:noFill/>
        </p:spPr>
      </p:pic>
      <p:pic>
        <p:nvPicPr>
          <p:cNvPr id="11" name="Picture 6" descr="http://rds.yahoo.com/_ylt=A2KJkIVgAnlNoWQARk2jzbkF/SIG=12bmcn236/EXP=1299804896/**http%3a/www.rockeyshores.com/graphics/logos/Waves3B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H="1">
            <a:off x="114301" y="3797876"/>
            <a:ext cx="852487" cy="273486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3650" y="2599501"/>
            <a:ext cx="9144000" cy="143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6600" b="1" i="1" spc="300" dirty="0" smtClean="0">
                <a:ln w="1905"/>
                <a:solidFill>
                  <a:srgbClr val="490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State of Louisiana</a:t>
            </a:r>
          </a:p>
          <a:p>
            <a:pPr algn="ctr"/>
            <a:r>
              <a:rPr lang="en-US" sz="6600" b="1" i="1" spc="300" dirty="0" smtClean="0">
                <a:ln w="1905"/>
                <a:solidFill>
                  <a:srgbClr val="490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Hurricane Scenario</a:t>
            </a:r>
            <a:endParaRPr lang="en-US" sz="6600" b="1" i="1" spc="300" dirty="0">
              <a:ln w="1905"/>
              <a:solidFill>
                <a:srgbClr val="490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297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urr_atlantic_hires"/>
          <p:cNvPicPr>
            <a:picLocks noChangeAspect="1" noChangeArrowheads="1"/>
          </p:cNvPicPr>
          <p:nvPr/>
        </p:nvPicPr>
        <p:blipFill>
          <a:blip r:embed="rId3" cstate="print"/>
          <a:srcRect l="9860" t="22739" r="17445" b="6961"/>
          <a:stretch>
            <a:fillRect/>
          </a:stretch>
        </p:blipFill>
        <p:spPr bwMode="auto">
          <a:xfrm>
            <a:off x="0" y="962025"/>
            <a:ext cx="9144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823913" y="3497263"/>
            <a:ext cx="1103312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92940"/>
                  </a:srgbClr>
                </a:solidFill>
                <a:latin typeface="Arial"/>
                <a:cs typeface="Arial"/>
              </a:rPr>
              <a:t>GULF OF MEXICO</a:t>
            </a:r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817563" y="2492375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885825" y="2546350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943600" y="4168775"/>
            <a:ext cx="1390650" cy="1025525"/>
            <a:chOff x="2574" y="1120"/>
            <a:chExt cx="2040" cy="1504"/>
          </a:xfrm>
        </p:grpSpPr>
        <p:pic>
          <p:nvPicPr>
            <p:cNvPr id="19479" name="Picture 5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4" y="1120"/>
              <a:ext cx="2040" cy="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5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6" y="1900"/>
              <a:ext cx="31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5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6" y="1930"/>
              <a:ext cx="31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2"/>
          <p:cNvGrpSpPr>
            <a:grpSpLocks/>
          </p:cNvGrpSpPr>
          <p:nvPr/>
        </p:nvGrpSpPr>
        <p:grpSpPr bwMode="auto">
          <a:xfrm rot="-2707522">
            <a:off x="8472487" y="4913313"/>
            <a:ext cx="849313" cy="687388"/>
            <a:chOff x="2574" y="1120"/>
            <a:chExt cx="2040" cy="1504"/>
          </a:xfrm>
        </p:grpSpPr>
        <p:pic>
          <p:nvPicPr>
            <p:cNvPr id="19476" name="Picture 6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4" y="1120"/>
              <a:ext cx="2040" cy="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6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3276" y="1900"/>
              <a:ext cx="31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6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6" y="1930"/>
              <a:ext cx="312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4" name="Picture 6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56517">
            <a:off x="6546850" y="5213350"/>
            <a:ext cx="7937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6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52023">
            <a:off x="4083844" y="2769394"/>
            <a:ext cx="5651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7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0396">
            <a:off x="1855788" y="4213225"/>
            <a:ext cx="3317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7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52023">
            <a:off x="8417719" y="4625182"/>
            <a:ext cx="774700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7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4700" y="3463925"/>
            <a:ext cx="15621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7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882349">
            <a:off x="4687887" y="2459038"/>
            <a:ext cx="17875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8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107"/>
          <a:stretch>
            <a:fillRect/>
          </a:stretch>
        </p:blipFill>
        <p:spPr bwMode="auto">
          <a:xfrm rot="-9699229">
            <a:off x="6521450" y="4516438"/>
            <a:ext cx="1787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Oval 67"/>
          <p:cNvSpPr>
            <a:spLocks noChangeArrowheads="1"/>
          </p:cNvSpPr>
          <p:nvPr/>
        </p:nvSpPr>
        <p:spPr bwMode="auto">
          <a:xfrm>
            <a:off x="8501063" y="5091113"/>
            <a:ext cx="623887" cy="609600"/>
          </a:xfrm>
          <a:prstGeom prst="ellipse">
            <a:avLst/>
          </a:prstGeom>
          <a:noFill/>
          <a:ln w="19050">
            <a:solidFill>
              <a:srgbClr val="BC002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72" name="Picture 8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107"/>
          <a:stretch>
            <a:fillRect/>
          </a:stretch>
        </p:blipFill>
        <p:spPr bwMode="auto">
          <a:xfrm rot="-3657696">
            <a:off x="7539037" y="5272088"/>
            <a:ext cx="1787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AutoShape 66"/>
          <p:cNvSpPr>
            <a:spLocks/>
          </p:cNvSpPr>
          <p:nvPr/>
        </p:nvSpPr>
        <p:spPr bwMode="auto">
          <a:xfrm>
            <a:off x="7358063" y="6100763"/>
            <a:ext cx="914400" cy="238125"/>
          </a:xfrm>
          <a:prstGeom prst="borderCallout2">
            <a:avLst>
              <a:gd name="adj1" fmla="val 48000"/>
              <a:gd name="adj2" fmla="val 108333"/>
              <a:gd name="adj3" fmla="val 48000"/>
              <a:gd name="adj4" fmla="val 130556"/>
              <a:gd name="adj5" fmla="val -176000"/>
              <a:gd name="adj6" fmla="val 153125"/>
            </a:avLst>
          </a:prstGeom>
          <a:solidFill>
            <a:schemeClr val="bg1"/>
          </a:solidFill>
          <a:ln w="9525">
            <a:solidFill>
              <a:srgbClr val="BC0024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1400"/>
              <a:t>Invest 1 </a:t>
            </a:r>
          </a:p>
        </p:txBody>
      </p:sp>
      <p:sp>
        <p:nvSpPr>
          <p:cNvPr id="19474" name="Oval 58"/>
          <p:cNvSpPr>
            <a:spLocks noChangeArrowheads="1"/>
          </p:cNvSpPr>
          <p:nvPr/>
        </p:nvSpPr>
        <p:spPr bwMode="auto">
          <a:xfrm>
            <a:off x="5867400" y="4105275"/>
            <a:ext cx="1162050" cy="1209675"/>
          </a:xfrm>
          <a:prstGeom prst="ellipse">
            <a:avLst/>
          </a:prstGeom>
          <a:noFill/>
          <a:ln w="19050">
            <a:solidFill>
              <a:srgbClr val="BC002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59"/>
          <p:cNvSpPr>
            <a:spLocks/>
          </p:cNvSpPr>
          <p:nvPr/>
        </p:nvSpPr>
        <p:spPr bwMode="auto">
          <a:xfrm>
            <a:off x="7124700" y="3495675"/>
            <a:ext cx="1847850" cy="238125"/>
          </a:xfrm>
          <a:prstGeom prst="borderCallout2">
            <a:avLst>
              <a:gd name="adj1" fmla="val 48000"/>
              <a:gd name="adj2" fmla="val -4125"/>
              <a:gd name="adj3" fmla="val 48000"/>
              <a:gd name="adj4" fmla="val -17611"/>
              <a:gd name="adj5" fmla="val 256000"/>
              <a:gd name="adj6" fmla="val -31444"/>
            </a:avLst>
          </a:prstGeom>
          <a:solidFill>
            <a:schemeClr val="bg1"/>
          </a:solidFill>
          <a:ln w="9525">
            <a:solidFill>
              <a:srgbClr val="BC0024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1400"/>
              <a:t>Tropical Depression 3 </a:t>
            </a:r>
          </a:p>
        </p:txBody>
      </p:sp>
      <p:pic>
        <p:nvPicPr>
          <p:cNvPr id="27" name="Picture 26" descr="SDMI_Landscape_Bk-Purple_080311.JPG"/>
          <p:cNvPicPr>
            <a:picLocks noChangeAspect="1"/>
          </p:cNvPicPr>
          <p:nvPr/>
        </p:nvPicPr>
        <p:blipFill rotWithShape="1">
          <a:blip r:embed="rId12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744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5" descr="hurr_atlantic_hires"/>
          <p:cNvPicPr>
            <a:picLocks noChangeAspect="1" noChangeArrowheads="1"/>
          </p:cNvPicPr>
          <p:nvPr/>
        </p:nvPicPr>
        <p:blipFill>
          <a:blip r:embed="rId3" cstate="print"/>
          <a:srcRect l="9860" t="22739" r="17445" b="6961"/>
          <a:stretch>
            <a:fillRect/>
          </a:stretch>
        </p:blipFill>
        <p:spPr bwMode="auto">
          <a:xfrm>
            <a:off x="0" y="962025"/>
            <a:ext cx="9144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216"/>
          <p:cNvSpPr>
            <a:spLocks noChangeArrowheads="1" noChangeShapeType="1" noTextEdit="1"/>
          </p:cNvSpPr>
          <p:nvPr/>
        </p:nvSpPr>
        <p:spPr bwMode="auto">
          <a:xfrm>
            <a:off x="823913" y="3497263"/>
            <a:ext cx="1103312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/>
                  <a:tailEnd/>
                </a:ln>
                <a:solidFill>
                  <a:schemeClr val="bg2">
                    <a:alpha val="47842"/>
                  </a:schemeClr>
                </a:solidFill>
                <a:latin typeface="Arial"/>
                <a:cs typeface="Arial"/>
              </a:rPr>
              <a:t>GULF OF MEXICO</a:t>
            </a:r>
          </a:p>
        </p:txBody>
      </p:sp>
      <p:sp>
        <p:nvSpPr>
          <p:cNvPr id="20484" name="Freeform 218"/>
          <p:cNvSpPr>
            <a:spLocks/>
          </p:cNvSpPr>
          <p:nvPr/>
        </p:nvSpPr>
        <p:spPr bwMode="auto">
          <a:xfrm>
            <a:off x="817563" y="2492375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WordArt 220"/>
          <p:cNvSpPr>
            <a:spLocks noChangeArrowheads="1" noChangeShapeType="1" noTextEdit="1"/>
          </p:cNvSpPr>
          <p:nvPr/>
        </p:nvSpPr>
        <p:spPr bwMode="auto">
          <a:xfrm>
            <a:off x="885825" y="2546350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20486" name="Rectangle 159"/>
          <p:cNvSpPr>
            <a:spLocks noGrp="1" noChangeArrowheads="1"/>
          </p:cNvSpPr>
          <p:nvPr>
            <p:ph type="body" idx="1"/>
          </p:nvPr>
        </p:nvSpPr>
        <p:spPr>
          <a:xfrm>
            <a:off x="4940300" y="1412875"/>
            <a:ext cx="3892550" cy="3698875"/>
          </a:xfrm>
          <a:solidFill>
            <a:srgbClr val="000000">
              <a:alpha val="56078"/>
            </a:srgbClr>
          </a:solidFill>
        </p:spPr>
        <p:txBody>
          <a:bodyPr/>
          <a:lstStyle/>
          <a:p>
            <a:pPr marL="171450" indent="-17145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chemeClr val="bg1"/>
                </a:solidFill>
              </a:rPr>
              <a:t>H-120</a:t>
            </a:r>
          </a:p>
          <a:p>
            <a:pPr marL="171450" indent="-171450" eaLnBrk="1" hangingPunct="1">
              <a:lnSpc>
                <a:spcPct val="70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GOHSEP Crisis Action Team </a:t>
            </a:r>
            <a:r>
              <a:rPr lang="en-US" sz="1600" i="1" smtClean="0">
                <a:solidFill>
                  <a:schemeClr val="bg1"/>
                </a:solidFill>
              </a:rPr>
              <a:t>(CAT)</a:t>
            </a:r>
            <a:r>
              <a:rPr lang="en-US" sz="1600" smtClean="0">
                <a:solidFill>
                  <a:schemeClr val="bg1"/>
                </a:solidFill>
              </a:rPr>
              <a:t> activated - situation monitored</a:t>
            </a:r>
          </a:p>
          <a:p>
            <a:pPr marL="171450" indent="-171450" eaLnBrk="1" hangingPunct="1">
              <a:lnSpc>
                <a:spcPct val="70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Initiate State Unified Command conference call</a:t>
            </a:r>
          </a:p>
          <a:p>
            <a:pPr marL="171450" indent="-171450" eaLnBrk="1" hangingPunct="1">
              <a:lnSpc>
                <a:spcPct val="70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Prepare State Emergency Declaration</a:t>
            </a:r>
          </a:p>
          <a:p>
            <a:pPr marL="171450" indent="-171450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chemeClr val="bg1"/>
                </a:solidFill>
              </a:rPr>
              <a:t>H-102</a:t>
            </a:r>
          </a:p>
          <a:p>
            <a:pPr marL="171450" indent="-171450" eaLnBrk="1" hangingPunct="1">
              <a:lnSpc>
                <a:spcPct val="70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Develop &amp; request Presidential Emergency Declaration</a:t>
            </a:r>
          </a:p>
          <a:p>
            <a:pPr marL="171450" indent="-171450" eaLnBrk="1" hangingPunct="1">
              <a:lnSpc>
                <a:spcPct val="70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Activate contracts for commercial transportation for Assisted Transportation Plan</a:t>
            </a:r>
          </a:p>
          <a:p>
            <a:pPr marL="171450" indent="-171450" eaLnBrk="1" hangingPunct="1">
              <a:lnSpc>
                <a:spcPct val="70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Activate contracts for trucks - Pet Transportation Plan</a:t>
            </a:r>
          </a:p>
          <a:p>
            <a:pPr marL="171450" indent="-171450" eaLnBrk="1" hangingPunct="1">
              <a:lnSpc>
                <a:spcPct val="70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Activate Transportation Staging Areas</a:t>
            </a:r>
          </a:p>
        </p:txBody>
      </p:sp>
      <p:sp>
        <p:nvSpPr>
          <p:cNvPr id="20487" name="Text Box 193"/>
          <p:cNvSpPr txBox="1">
            <a:spLocks noChangeArrowheads="1"/>
          </p:cNvSpPr>
          <p:nvPr/>
        </p:nvSpPr>
        <p:spPr bwMode="auto">
          <a:xfrm>
            <a:off x="4872038" y="6623050"/>
            <a:ext cx="4225925" cy="244475"/>
          </a:xfrm>
          <a:prstGeom prst="rect">
            <a:avLst/>
          </a:prstGeom>
          <a:solidFill>
            <a:srgbClr val="D1DEF7">
              <a:alpha val="6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/>
              <a:t>Scenario based on previous or likely storm tracks derived from Hurrevac</a:t>
            </a:r>
          </a:p>
        </p:txBody>
      </p:sp>
      <p:sp>
        <p:nvSpPr>
          <p:cNvPr id="20488" name="Freeform 227"/>
          <p:cNvSpPr>
            <a:spLocks/>
          </p:cNvSpPr>
          <p:nvPr/>
        </p:nvSpPr>
        <p:spPr bwMode="auto">
          <a:xfrm>
            <a:off x="1657350" y="2400300"/>
            <a:ext cx="2628900" cy="2190750"/>
          </a:xfrm>
          <a:custGeom>
            <a:avLst/>
            <a:gdLst>
              <a:gd name="T0" fmla="*/ 2147483647 w 1494"/>
              <a:gd name="T1" fmla="*/ 2147483647 h 1452"/>
              <a:gd name="T2" fmla="*/ 2147483647 w 1494"/>
              <a:gd name="T3" fmla="*/ 2147483647 h 1452"/>
              <a:gd name="T4" fmla="*/ 2147483647 w 1494"/>
              <a:gd name="T5" fmla="*/ 2147483647 h 1452"/>
              <a:gd name="T6" fmla="*/ 2147483647 w 1494"/>
              <a:gd name="T7" fmla="*/ 2147483647 h 1452"/>
              <a:gd name="T8" fmla="*/ 2147483647 w 1494"/>
              <a:gd name="T9" fmla="*/ 2021460321 h 1452"/>
              <a:gd name="T10" fmla="*/ 2080732318 w 1494"/>
              <a:gd name="T11" fmla="*/ 1584389246 h 1452"/>
              <a:gd name="T12" fmla="*/ 2080732318 w 1494"/>
              <a:gd name="T13" fmla="*/ 1311218127 h 1452"/>
              <a:gd name="T14" fmla="*/ 2099310576 w 1494"/>
              <a:gd name="T15" fmla="*/ 1010730915 h 1452"/>
              <a:gd name="T16" fmla="*/ 2136467092 w 1494"/>
              <a:gd name="T17" fmla="*/ 751218974 h 1452"/>
              <a:gd name="T18" fmla="*/ 2136467092 w 1494"/>
              <a:gd name="T19" fmla="*/ 532682683 h 1452"/>
              <a:gd name="T20" fmla="*/ 1969264531 w 1494"/>
              <a:gd name="T21" fmla="*/ 163901889 h 1452"/>
              <a:gd name="T22" fmla="*/ 1709173761 w 1494"/>
              <a:gd name="T23" fmla="*/ 40975472 h 1452"/>
              <a:gd name="T24" fmla="*/ 1207567840 w 1494"/>
              <a:gd name="T25" fmla="*/ 0 h 1452"/>
              <a:gd name="T26" fmla="*/ 761696472 w 1494"/>
              <a:gd name="T27" fmla="*/ 81950944 h 1452"/>
              <a:gd name="T28" fmla="*/ 408714743 w 1494"/>
              <a:gd name="T29" fmla="*/ 409756301 h 1452"/>
              <a:gd name="T30" fmla="*/ 278668698 w 1494"/>
              <a:gd name="T31" fmla="*/ 669268053 h 1452"/>
              <a:gd name="T32" fmla="*/ 74311299 w 1494"/>
              <a:gd name="T33" fmla="*/ 1038047386 h 1452"/>
              <a:gd name="T34" fmla="*/ 0 w 1494"/>
              <a:gd name="T35" fmla="*/ 1475119969 h 1452"/>
              <a:gd name="T36" fmla="*/ 167200856 w 1494"/>
              <a:gd name="T37" fmla="*/ 1925851919 h 1452"/>
              <a:gd name="T38" fmla="*/ 427293000 w 1494"/>
              <a:gd name="T39" fmla="*/ 2147483647 h 1452"/>
              <a:gd name="T40" fmla="*/ 1040367039 w 1494"/>
              <a:gd name="T41" fmla="*/ 2147483647 h 1452"/>
              <a:gd name="T42" fmla="*/ 1579127717 w 1494"/>
              <a:gd name="T43" fmla="*/ 2147483647 h 1452"/>
              <a:gd name="T44" fmla="*/ 2147483647 w 1494"/>
              <a:gd name="T45" fmla="*/ 2147483647 h 1452"/>
              <a:gd name="T46" fmla="*/ 2147483647 w 1494"/>
              <a:gd name="T47" fmla="*/ 2147483647 h 1452"/>
              <a:gd name="T48" fmla="*/ 2147483647 w 1494"/>
              <a:gd name="T49" fmla="*/ 2147483647 h 14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94"/>
              <a:gd name="T76" fmla="*/ 0 h 1452"/>
              <a:gd name="T77" fmla="*/ 1494 w 1494"/>
              <a:gd name="T78" fmla="*/ 1452 h 14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94" h="1452">
                <a:moveTo>
                  <a:pt x="1476" y="1416"/>
                </a:moveTo>
                <a:lnTo>
                  <a:pt x="1266" y="1296"/>
                </a:lnTo>
                <a:lnTo>
                  <a:pt x="894" y="1098"/>
                </a:lnTo>
                <a:lnTo>
                  <a:pt x="780" y="1008"/>
                </a:lnTo>
                <a:lnTo>
                  <a:pt x="744" y="888"/>
                </a:lnTo>
                <a:lnTo>
                  <a:pt x="672" y="696"/>
                </a:lnTo>
                <a:lnTo>
                  <a:pt x="672" y="576"/>
                </a:lnTo>
                <a:lnTo>
                  <a:pt x="678" y="444"/>
                </a:lnTo>
                <a:lnTo>
                  <a:pt x="690" y="330"/>
                </a:lnTo>
                <a:lnTo>
                  <a:pt x="690" y="234"/>
                </a:lnTo>
                <a:lnTo>
                  <a:pt x="636" y="72"/>
                </a:lnTo>
                <a:lnTo>
                  <a:pt x="552" y="18"/>
                </a:lnTo>
                <a:lnTo>
                  <a:pt x="390" y="0"/>
                </a:lnTo>
                <a:lnTo>
                  <a:pt x="246" y="36"/>
                </a:lnTo>
                <a:lnTo>
                  <a:pt x="132" y="180"/>
                </a:lnTo>
                <a:lnTo>
                  <a:pt x="90" y="294"/>
                </a:lnTo>
                <a:lnTo>
                  <a:pt x="24" y="456"/>
                </a:lnTo>
                <a:lnTo>
                  <a:pt x="0" y="648"/>
                </a:lnTo>
                <a:lnTo>
                  <a:pt x="54" y="846"/>
                </a:lnTo>
                <a:lnTo>
                  <a:pt x="138" y="978"/>
                </a:lnTo>
                <a:lnTo>
                  <a:pt x="336" y="1116"/>
                </a:lnTo>
                <a:lnTo>
                  <a:pt x="510" y="1224"/>
                </a:lnTo>
                <a:lnTo>
                  <a:pt x="978" y="1398"/>
                </a:lnTo>
                <a:lnTo>
                  <a:pt x="1494" y="1452"/>
                </a:lnTo>
                <a:lnTo>
                  <a:pt x="1476" y="141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3175">
            <a:solidFill>
              <a:srgbClr val="4D4D4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Freeform 219"/>
          <p:cNvSpPr>
            <a:spLocks/>
          </p:cNvSpPr>
          <p:nvPr/>
        </p:nvSpPr>
        <p:spPr bwMode="auto">
          <a:xfrm>
            <a:off x="2089150" y="2781300"/>
            <a:ext cx="2095500" cy="1752600"/>
          </a:xfrm>
          <a:custGeom>
            <a:avLst/>
            <a:gdLst>
              <a:gd name="T0" fmla="*/ 2147483647 w 1321"/>
              <a:gd name="T1" fmla="*/ 2147483647 h 842"/>
              <a:gd name="T2" fmla="*/ 2028171200 w 1321"/>
              <a:gd name="T3" fmla="*/ 2147483647 h 842"/>
              <a:gd name="T4" fmla="*/ 702059063 w 1321"/>
              <a:gd name="T5" fmla="*/ 2147483647 h 842"/>
              <a:gd name="T6" fmla="*/ 0 w 1321"/>
              <a:gd name="T7" fmla="*/ 0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321"/>
              <a:gd name="T13" fmla="*/ 0 h 842"/>
              <a:gd name="T14" fmla="*/ 1321 w 1321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1" h="842">
                <a:moveTo>
                  <a:pt x="1321" y="842"/>
                </a:moveTo>
                <a:cubicBezTo>
                  <a:pt x="1150" y="790"/>
                  <a:pt x="980" y="739"/>
                  <a:pt x="806" y="685"/>
                </a:cubicBezTo>
                <a:cubicBezTo>
                  <a:pt x="632" y="631"/>
                  <a:pt x="413" y="629"/>
                  <a:pt x="279" y="515"/>
                </a:cubicBezTo>
                <a:cubicBezTo>
                  <a:pt x="145" y="401"/>
                  <a:pt x="46" y="86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39"/>
          <p:cNvGrpSpPr>
            <a:grpSpLocks/>
          </p:cNvGrpSpPr>
          <p:nvPr/>
        </p:nvGrpSpPr>
        <p:grpSpPr bwMode="auto">
          <a:xfrm>
            <a:off x="57150" y="6611938"/>
            <a:ext cx="3282950" cy="227012"/>
            <a:chOff x="2619" y="3465"/>
            <a:chExt cx="2068" cy="173"/>
          </a:xfrm>
        </p:grpSpPr>
        <p:sp>
          <p:nvSpPr>
            <p:cNvPr id="20516" name="Rectangle 234"/>
            <p:cNvSpPr>
              <a:spLocks noChangeArrowheads="1"/>
            </p:cNvSpPr>
            <p:nvPr/>
          </p:nvSpPr>
          <p:spPr bwMode="auto">
            <a:xfrm>
              <a:off x="2619" y="3495"/>
              <a:ext cx="2068" cy="138"/>
            </a:xfrm>
            <a:prstGeom prst="rect">
              <a:avLst/>
            </a:prstGeom>
            <a:solidFill>
              <a:srgbClr val="000066">
                <a:alpha val="49019"/>
              </a:srgb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Freeform 235"/>
            <p:cNvSpPr>
              <a:spLocks/>
            </p:cNvSpPr>
            <p:nvPr/>
          </p:nvSpPr>
          <p:spPr bwMode="auto">
            <a:xfrm rot="-2804901">
              <a:off x="3771" y="3465"/>
              <a:ext cx="173" cy="173"/>
            </a:xfrm>
            <a:custGeom>
              <a:avLst/>
              <a:gdLst>
                <a:gd name="T0" fmla="*/ 0 w 1740"/>
                <a:gd name="T1" fmla="*/ 6 h 1500"/>
                <a:gd name="T2" fmla="*/ 8 w 1740"/>
                <a:gd name="T3" fmla="*/ 17 h 1500"/>
                <a:gd name="T4" fmla="*/ 17 w 1740"/>
                <a:gd name="T5" fmla="*/ 20 h 1500"/>
                <a:gd name="T6" fmla="*/ 10 w 1740"/>
                <a:gd name="T7" fmla="*/ 8 h 1500"/>
                <a:gd name="T8" fmla="*/ 6 w 1740"/>
                <a:gd name="T9" fmla="*/ 2 h 1500"/>
                <a:gd name="T10" fmla="*/ 5 w 1740"/>
                <a:gd name="T11" fmla="*/ 0 h 1500"/>
                <a:gd name="T12" fmla="*/ 0 w 1740"/>
                <a:gd name="T13" fmla="*/ 3 h 1500"/>
                <a:gd name="T14" fmla="*/ 0 w 1740"/>
                <a:gd name="T15" fmla="*/ 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500"/>
                <a:gd name="T26" fmla="*/ 1740 w 1740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500">
                  <a:moveTo>
                    <a:pt x="0" y="468"/>
                  </a:moveTo>
                  <a:lnTo>
                    <a:pt x="798" y="1254"/>
                  </a:lnTo>
                  <a:lnTo>
                    <a:pt x="1740" y="1500"/>
                  </a:lnTo>
                  <a:lnTo>
                    <a:pt x="978" y="594"/>
                  </a:lnTo>
                  <a:lnTo>
                    <a:pt x="594" y="186"/>
                  </a:lnTo>
                  <a:lnTo>
                    <a:pt x="492" y="0"/>
                  </a:lnTo>
                  <a:lnTo>
                    <a:pt x="42" y="216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8F8F8">
                <a:alpha val="38823"/>
              </a:srgbClr>
            </a:solidFill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Text Box 236"/>
            <p:cNvSpPr txBox="1">
              <a:spLocks noChangeArrowheads="1"/>
            </p:cNvSpPr>
            <p:nvPr/>
          </p:nvSpPr>
          <p:spPr bwMode="auto">
            <a:xfrm>
              <a:off x="2922" y="3521"/>
              <a:ext cx="791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Anticipated Storm Track</a:t>
              </a:r>
            </a:p>
          </p:txBody>
        </p:sp>
        <p:sp>
          <p:nvSpPr>
            <p:cNvPr id="20519" name="Text Box 237"/>
            <p:cNvSpPr txBox="1">
              <a:spLocks noChangeArrowheads="1"/>
            </p:cNvSpPr>
            <p:nvPr/>
          </p:nvSpPr>
          <p:spPr bwMode="auto">
            <a:xfrm>
              <a:off x="4018" y="3524"/>
              <a:ext cx="664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Cone of Uncertainty</a:t>
              </a:r>
            </a:p>
          </p:txBody>
        </p:sp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>
              <a:off x="2681" y="3549"/>
              <a:ext cx="187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4"/>
          <p:cNvGrpSpPr>
            <a:grpSpLocks/>
          </p:cNvGrpSpPr>
          <p:nvPr/>
        </p:nvGrpSpPr>
        <p:grpSpPr bwMode="auto">
          <a:xfrm>
            <a:off x="-19050" y="6251575"/>
            <a:ext cx="9153525" cy="396875"/>
            <a:chOff x="-12" y="3908"/>
            <a:chExt cx="5766" cy="250"/>
          </a:xfrm>
        </p:grpSpPr>
        <p:sp>
          <p:nvSpPr>
            <p:cNvPr id="300227" name="Rectangle 195"/>
            <p:cNvSpPr>
              <a:spLocks noChangeArrowheads="1"/>
            </p:cNvSpPr>
            <p:nvPr/>
          </p:nvSpPr>
          <p:spPr bwMode="auto">
            <a:xfrm>
              <a:off x="-6" y="3935"/>
              <a:ext cx="5760" cy="223"/>
            </a:xfrm>
            <a:prstGeom prst="rect">
              <a:avLst/>
            </a:prstGeom>
            <a:solidFill>
              <a:schemeClr val="bg2">
                <a:alpha val="42999"/>
              </a:schemeClr>
            </a:solidFill>
            <a:ln w="31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508" name="WordArt 196"/>
            <p:cNvSpPr>
              <a:spLocks noChangeArrowheads="1" noChangeShapeType="1" noTextEdit="1"/>
            </p:cNvSpPr>
            <p:nvPr/>
          </p:nvSpPr>
          <p:spPr bwMode="auto">
            <a:xfrm>
              <a:off x="5303" y="3908"/>
              <a:ext cx="397" cy="227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Landfall</a:t>
              </a:r>
            </a:p>
          </p:txBody>
        </p:sp>
        <p:sp>
          <p:nvSpPr>
            <p:cNvPr id="20509" name="AutoShape 11"/>
            <p:cNvSpPr>
              <a:spLocks noChangeArrowheads="1"/>
            </p:cNvSpPr>
            <p:nvPr/>
          </p:nvSpPr>
          <p:spPr bwMode="auto">
            <a:xfrm>
              <a:off x="431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H-20</a:t>
              </a:r>
            </a:p>
          </p:txBody>
        </p:sp>
        <p:sp>
          <p:nvSpPr>
            <p:cNvPr id="20510" name="AutoShape 11"/>
            <p:cNvSpPr>
              <a:spLocks noChangeArrowheads="1"/>
            </p:cNvSpPr>
            <p:nvPr/>
          </p:nvSpPr>
          <p:spPr bwMode="auto">
            <a:xfrm>
              <a:off x="3495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H-30</a:t>
              </a:r>
            </a:p>
          </p:txBody>
        </p:sp>
        <p:sp>
          <p:nvSpPr>
            <p:cNvPr id="20511" name="AutoShape 11"/>
            <p:cNvSpPr>
              <a:spLocks noChangeArrowheads="1"/>
            </p:cNvSpPr>
            <p:nvPr/>
          </p:nvSpPr>
          <p:spPr bwMode="auto">
            <a:xfrm>
              <a:off x="288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H-40</a:t>
              </a:r>
            </a:p>
          </p:txBody>
        </p:sp>
        <p:sp>
          <p:nvSpPr>
            <p:cNvPr id="20512" name="AutoShape 11"/>
            <p:cNvSpPr>
              <a:spLocks noChangeArrowheads="1"/>
            </p:cNvSpPr>
            <p:nvPr/>
          </p:nvSpPr>
          <p:spPr bwMode="auto">
            <a:xfrm>
              <a:off x="2026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H-50</a:t>
              </a:r>
            </a:p>
          </p:txBody>
        </p:sp>
        <p:sp>
          <p:nvSpPr>
            <p:cNvPr id="20513" name="AutoShape 10"/>
            <p:cNvSpPr>
              <a:spLocks noChangeArrowheads="1"/>
            </p:cNvSpPr>
            <p:nvPr/>
          </p:nvSpPr>
          <p:spPr bwMode="auto">
            <a:xfrm>
              <a:off x="1355" y="3959"/>
              <a:ext cx="1001" cy="168"/>
            </a:xfrm>
            <a:prstGeom prst="rightArrow">
              <a:avLst>
                <a:gd name="adj1" fmla="val 100000"/>
                <a:gd name="adj2" fmla="val 135387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H-72 </a:t>
              </a:r>
            </a:p>
          </p:txBody>
        </p:sp>
        <p:sp>
          <p:nvSpPr>
            <p:cNvPr id="20514" name="AutoShape 11"/>
            <p:cNvSpPr>
              <a:spLocks noChangeArrowheads="1"/>
            </p:cNvSpPr>
            <p:nvPr/>
          </p:nvSpPr>
          <p:spPr bwMode="auto">
            <a:xfrm>
              <a:off x="564" y="3957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H-96</a:t>
              </a:r>
            </a:p>
          </p:txBody>
        </p:sp>
        <p:sp>
          <p:nvSpPr>
            <p:cNvPr id="20515" name="AutoShape 9"/>
            <p:cNvSpPr>
              <a:spLocks noChangeArrowheads="1"/>
            </p:cNvSpPr>
            <p:nvPr/>
          </p:nvSpPr>
          <p:spPr bwMode="auto">
            <a:xfrm>
              <a:off x="-12" y="3959"/>
              <a:ext cx="899" cy="170"/>
            </a:xfrm>
            <a:prstGeom prst="rightArrow">
              <a:avLst>
                <a:gd name="adj1" fmla="val 99074"/>
                <a:gd name="adj2" fmla="val 121752"/>
              </a:avLst>
            </a:prstGeom>
            <a:solidFill>
              <a:srgbClr val="FFE39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B80000"/>
                  </a:solidFill>
                </a:rPr>
                <a:t>           </a:t>
              </a:r>
              <a:r>
                <a:rPr lang="en-US" sz="1400" b="1" i="1">
                  <a:solidFill>
                    <a:srgbClr val="B80000"/>
                  </a:solidFill>
                </a:rPr>
                <a:t>H-120</a:t>
              </a:r>
            </a:p>
          </p:txBody>
        </p:sp>
      </p:grpSp>
      <p:pic>
        <p:nvPicPr>
          <p:cNvPr id="20492" name="Picture 217" descr="hurrcane"/>
          <p:cNvPicPr>
            <a:picLocks noChangeAspect="1" noChangeArrowheads="1" noCrop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3940175" y="4265613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240"/>
          <p:cNvSpPr>
            <a:spLocks noChangeArrowheads="1"/>
          </p:cNvSpPr>
          <p:nvPr/>
        </p:nvSpPr>
        <p:spPr bwMode="auto">
          <a:xfrm>
            <a:off x="4933950" y="1400175"/>
            <a:ext cx="3895725" cy="2762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800"/>
          </a:p>
        </p:txBody>
      </p:sp>
      <p:sp>
        <p:nvSpPr>
          <p:cNvPr id="20494" name="Rectangle 241"/>
          <p:cNvSpPr>
            <a:spLocks noChangeArrowheads="1"/>
          </p:cNvSpPr>
          <p:nvPr/>
        </p:nvSpPr>
        <p:spPr bwMode="auto">
          <a:xfrm>
            <a:off x="4933950" y="2890838"/>
            <a:ext cx="3895725" cy="285750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Rectangle 242"/>
          <p:cNvSpPr>
            <a:spLocks noChangeArrowheads="1"/>
          </p:cNvSpPr>
          <p:nvPr/>
        </p:nvSpPr>
        <p:spPr bwMode="auto">
          <a:xfrm>
            <a:off x="520700" y="6364288"/>
            <a:ext cx="638175" cy="177800"/>
          </a:xfrm>
          <a:prstGeom prst="rect">
            <a:avLst/>
          </a:prstGeom>
          <a:solidFill>
            <a:srgbClr val="FFE393"/>
          </a:solidFill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en-US" sz="1600" b="1" i="1">
                <a:solidFill>
                  <a:srgbClr val="A50021"/>
                </a:solidFill>
              </a:rPr>
              <a:t>H-120</a:t>
            </a:r>
          </a:p>
        </p:txBody>
      </p:sp>
      <p:grpSp>
        <p:nvGrpSpPr>
          <p:cNvPr id="4" name="Group 204"/>
          <p:cNvGrpSpPr>
            <a:grpSpLocks/>
          </p:cNvGrpSpPr>
          <p:nvPr/>
        </p:nvGrpSpPr>
        <p:grpSpPr bwMode="auto">
          <a:xfrm>
            <a:off x="93663" y="6253163"/>
            <a:ext cx="444500" cy="407987"/>
            <a:chOff x="1865" y="2434"/>
            <a:chExt cx="299" cy="275"/>
          </a:xfrm>
        </p:grpSpPr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1873" y="2455"/>
              <a:ext cx="291" cy="254"/>
              <a:chOff x="734" y="2670"/>
              <a:chExt cx="291" cy="254"/>
            </a:xfrm>
          </p:grpSpPr>
          <p:sp>
            <p:nvSpPr>
              <p:cNvPr id="20503" name="AutoShape 206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AutoShape 207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Oval 208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Oval 209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1865" y="2434"/>
              <a:ext cx="291" cy="254"/>
              <a:chOff x="734" y="2670"/>
              <a:chExt cx="291" cy="254"/>
            </a:xfrm>
          </p:grpSpPr>
          <p:sp>
            <p:nvSpPr>
              <p:cNvPr id="20499" name="AutoShape 211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AutoShape 212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Oval 213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Oval 214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2" name="Picture 41" descr="SDMI_Landscape_Bk-Purple_080311.JPG"/>
          <p:cNvPicPr>
            <a:picLocks noChangeAspect="1"/>
          </p:cNvPicPr>
          <p:nvPr/>
        </p:nvPicPr>
        <p:blipFill rotWithShape="1">
          <a:blip r:embed="rId5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4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urr_atlantic_hires"/>
          <p:cNvPicPr>
            <a:picLocks noChangeAspect="1" noChangeArrowheads="1"/>
          </p:cNvPicPr>
          <p:nvPr/>
        </p:nvPicPr>
        <p:blipFill>
          <a:blip r:embed="rId2" cstate="print"/>
          <a:srcRect l="9860" t="22777" r="17445" b="6961"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823913" y="3497263"/>
            <a:ext cx="1103312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/>
                  <a:tailEnd/>
                </a:ln>
                <a:solidFill>
                  <a:schemeClr val="bg2">
                    <a:alpha val="47842"/>
                  </a:schemeClr>
                </a:solidFill>
                <a:latin typeface="Arial"/>
                <a:cs typeface="Arial"/>
              </a:rPr>
              <a:t>GULF OF MEXICO</a:t>
            </a:r>
          </a:p>
        </p:txBody>
      </p:sp>
      <p:sp>
        <p:nvSpPr>
          <p:cNvPr id="21508" name="Freeform 5"/>
          <p:cNvSpPr>
            <a:spLocks/>
          </p:cNvSpPr>
          <p:nvPr/>
        </p:nvSpPr>
        <p:spPr bwMode="auto">
          <a:xfrm>
            <a:off x="817563" y="2492375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WordArt 11"/>
          <p:cNvSpPr>
            <a:spLocks noChangeArrowheads="1" noChangeShapeType="1" noTextEdit="1"/>
          </p:cNvSpPr>
          <p:nvPr/>
        </p:nvSpPr>
        <p:spPr bwMode="auto">
          <a:xfrm>
            <a:off x="885825" y="2546350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21510" name="Rectangle 37"/>
          <p:cNvSpPr>
            <a:spLocks noChangeArrowheads="1"/>
          </p:cNvSpPr>
          <p:nvPr/>
        </p:nvSpPr>
        <p:spPr bwMode="auto">
          <a:xfrm>
            <a:off x="4783138" y="1381125"/>
            <a:ext cx="4062412" cy="4597400"/>
          </a:xfrm>
          <a:prstGeom prst="rect">
            <a:avLst/>
          </a:prstGeom>
          <a:solidFill>
            <a:srgbClr val="000000">
              <a:alpha val="5607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45000"/>
              </a:spcBef>
              <a:buClr>
                <a:srgbClr val="A50021"/>
              </a:buClr>
              <a:buSzPct val="90000"/>
              <a:buFont typeface="Wingdings" pitchFamily="2" charset="2"/>
              <a:buNone/>
            </a:pPr>
            <a:r>
              <a:rPr lang="en-US" sz="2100">
                <a:solidFill>
                  <a:schemeClr val="bg1"/>
                </a:solidFill>
              </a:rPr>
              <a:t>H-96</a:t>
            </a:r>
            <a:r>
              <a:rPr lang="en-US" sz="2200">
                <a:solidFill>
                  <a:schemeClr val="bg1"/>
                </a:solidFill>
              </a:rPr>
              <a:t> </a:t>
            </a:r>
          </a:p>
          <a:p>
            <a:pPr marL="231775" indent="-231775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</a:pPr>
            <a:r>
              <a:rPr lang="en-US" sz="1600">
                <a:solidFill>
                  <a:schemeClr val="bg1"/>
                </a:solidFill>
              </a:rPr>
              <a:t>CAT plus – partial EOC activation</a:t>
            </a:r>
          </a:p>
          <a:p>
            <a:pPr marL="231775" indent="-231775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</a:pPr>
            <a:r>
              <a:rPr lang="en-US" sz="1600">
                <a:solidFill>
                  <a:schemeClr val="bg1"/>
                </a:solidFill>
              </a:rPr>
              <a:t>Unified Command recommends State Declaration of Emergency </a:t>
            </a:r>
          </a:p>
          <a:p>
            <a:pPr marL="231775" indent="-231775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</a:pPr>
            <a:r>
              <a:rPr lang="en-US" sz="1600">
                <a:solidFill>
                  <a:schemeClr val="bg1"/>
                </a:solidFill>
              </a:rPr>
              <a:t>Task Force (SW, SE. Shelter &amp; partner states) conference calls begin - initiate  emergency declaration &amp; evacuation discussions</a:t>
            </a:r>
          </a:p>
          <a:p>
            <a:pPr marL="231775" indent="-231775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</a:pPr>
            <a:r>
              <a:rPr lang="en-US" sz="1600">
                <a:solidFill>
                  <a:schemeClr val="bg1"/>
                </a:solidFill>
              </a:rPr>
              <a:t>SITREPs for Governor, Cabinet, Parish EOCs State ESFs, &amp; FEMA Region VI</a:t>
            </a:r>
          </a:p>
          <a:p>
            <a:pPr marL="231775" indent="-231775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</a:pPr>
            <a:r>
              <a:rPr lang="en-US" sz="1600">
                <a:solidFill>
                  <a:schemeClr val="bg1"/>
                </a:solidFill>
              </a:rPr>
              <a:t>Review contracts for deliverables, fuel, Port-A-Lets, etc.</a:t>
            </a:r>
          </a:p>
          <a:p>
            <a:pPr marL="231775" indent="-231775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</a:pPr>
            <a:r>
              <a:rPr lang="en-US" sz="1600">
                <a:solidFill>
                  <a:schemeClr val="bg1"/>
                </a:solidFill>
              </a:rPr>
              <a:t>Feds begin work on AMTRAK &amp; air carriers for potential evacuation</a:t>
            </a:r>
          </a:p>
          <a:p>
            <a:pPr marL="231775" indent="-231775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</a:pPr>
            <a:r>
              <a:rPr lang="en-US" sz="1600">
                <a:solidFill>
                  <a:schemeClr val="bg1"/>
                </a:solidFill>
              </a:rPr>
              <a:t>Request FEMA Region VI forward deploy FEMA Liaison to State EOC</a:t>
            </a:r>
          </a:p>
        </p:txBody>
      </p:sp>
      <p:sp>
        <p:nvSpPr>
          <p:cNvPr id="21511" name="Text Box 38"/>
          <p:cNvSpPr txBox="1">
            <a:spLocks noChangeArrowheads="1"/>
          </p:cNvSpPr>
          <p:nvPr/>
        </p:nvSpPr>
        <p:spPr bwMode="auto">
          <a:xfrm>
            <a:off x="4872038" y="6623050"/>
            <a:ext cx="4225925" cy="244475"/>
          </a:xfrm>
          <a:prstGeom prst="rect">
            <a:avLst/>
          </a:prstGeom>
          <a:solidFill>
            <a:srgbClr val="D1DEF7">
              <a:alpha val="6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rgbClr val="333333"/>
                </a:solidFill>
              </a:rPr>
              <a:t>Scenario based on previous or likely storm tracks derived from Hurrevac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100" y="6611938"/>
            <a:ext cx="3282950" cy="227012"/>
            <a:chOff x="2619" y="3465"/>
            <a:chExt cx="2068" cy="173"/>
          </a:xfrm>
        </p:grpSpPr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2619" y="3495"/>
              <a:ext cx="2068" cy="138"/>
            </a:xfrm>
            <a:prstGeom prst="rect">
              <a:avLst/>
            </a:prstGeom>
            <a:solidFill>
              <a:srgbClr val="000066">
                <a:alpha val="49019"/>
              </a:srgb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Freeform 41"/>
            <p:cNvSpPr>
              <a:spLocks/>
            </p:cNvSpPr>
            <p:nvPr/>
          </p:nvSpPr>
          <p:spPr bwMode="auto">
            <a:xfrm rot="-2804901">
              <a:off x="3771" y="3465"/>
              <a:ext cx="173" cy="173"/>
            </a:xfrm>
            <a:custGeom>
              <a:avLst/>
              <a:gdLst>
                <a:gd name="T0" fmla="*/ 0 w 1740"/>
                <a:gd name="T1" fmla="*/ 6 h 1500"/>
                <a:gd name="T2" fmla="*/ 8 w 1740"/>
                <a:gd name="T3" fmla="*/ 17 h 1500"/>
                <a:gd name="T4" fmla="*/ 17 w 1740"/>
                <a:gd name="T5" fmla="*/ 20 h 1500"/>
                <a:gd name="T6" fmla="*/ 10 w 1740"/>
                <a:gd name="T7" fmla="*/ 8 h 1500"/>
                <a:gd name="T8" fmla="*/ 6 w 1740"/>
                <a:gd name="T9" fmla="*/ 2 h 1500"/>
                <a:gd name="T10" fmla="*/ 5 w 1740"/>
                <a:gd name="T11" fmla="*/ 0 h 1500"/>
                <a:gd name="T12" fmla="*/ 0 w 1740"/>
                <a:gd name="T13" fmla="*/ 3 h 1500"/>
                <a:gd name="T14" fmla="*/ 0 w 1740"/>
                <a:gd name="T15" fmla="*/ 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500"/>
                <a:gd name="T26" fmla="*/ 1740 w 1740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500">
                  <a:moveTo>
                    <a:pt x="0" y="468"/>
                  </a:moveTo>
                  <a:lnTo>
                    <a:pt x="798" y="1254"/>
                  </a:lnTo>
                  <a:lnTo>
                    <a:pt x="1740" y="1500"/>
                  </a:lnTo>
                  <a:lnTo>
                    <a:pt x="978" y="594"/>
                  </a:lnTo>
                  <a:lnTo>
                    <a:pt x="594" y="186"/>
                  </a:lnTo>
                  <a:lnTo>
                    <a:pt x="492" y="0"/>
                  </a:lnTo>
                  <a:lnTo>
                    <a:pt x="42" y="216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8F8F8">
                <a:alpha val="38823"/>
              </a:srgbClr>
            </a:solidFill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Text Box 42"/>
            <p:cNvSpPr txBox="1">
              <a:spLocks noChangeArrowheads="1"/>
            </p:cNvSpPr>
            <p:nvPr/>
          </p:nvSpPr>
          <p:spPr bwMode="auto">
            <a:xfrm>
              <a:off x="2922" y="3521"/>
              <a:ext cx="791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Anticipated Storm Track</a:t>
              </a:r>
            </a:p>
          </p:txBody>
        </p:sp>
        <p:sp>
          <p:nvSpPr>
            <p:cNvPr id="21547" name="Text Box 43"/>
            <p:cNvSpPr txBox="1">
              <a:spLocks noChangeArrowheads="1"/>
            </p:cNvSpPr>
            <p:nvPr/>
          </p:nvSpPr>
          <p:spPr bwMode="auto">
            <a:xfrm>
              <a:off x="4018" y="3524"/>
              <a:ext cx="664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Cone of Uncertainty</a:t>
              </a:r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2681" y="3549"/>
              <a:ext cx="187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-19050" y="6242050"/>
            <a:ext cx="9153525" cy="396875"/>
            <a:chOff x="-12" y="3908"/>
            <a:chExt cx="5766" cy="250"/>
          </a:xfrm>
        </p:grpSpPr>
        <p:sp>
          <p:nvSpPr>
            <p:cNvPr id="320527" name="Rectangle 15"/>
            <p:cNvSpPr>
              <a:spLocks noChangeArrowheads="1"/>
            </p:cNvSpPr>
            <p:nvPr/>
          </p:nvSpPr>
          <p:spPr bwMode="auto">
            <a:xfrm>
              <a:off x="-6" y="3935"/>
              <a:ext cx="5760" cy="223"/>
            </a:xfrm>
            <a:prstGeom prst="rect">
              <a:avLst/>
            </a:prstGeom>
            <a:solidFill>
              <a:schemeClr val="bg2">
                <a:alpha val="42999"/>
              </a:schemeClr>
            </a:solidFill>
            <a:ln w="31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53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303" y="3908"/>
              <a:ext cx="397" cy="227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Landfall</a:t>
              </a:r>
            </a:p>
          </p:txBody>
        </p:sp>
        <p:sp>
          <p:nvSpPr>
            <p:cNvPr id="21537" name="AutoShape 11"/>
            <p:cNvSpPr>
              <a:spLocks noChangeArrowheads="1"/>
            </p:cNvSpPr>
            <p:nvPr/>
          </p:nvSpPr>
          <p:spPr bwMode="auto">
            <a:xfrm>
              <a:off x="431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H-20</a:t>
              </a:r>
            </a:p>
          </p:txBody>
        </p:sp>
        <p:sp>
          <p:nvSpPr>
            <p:cNvPr id="21538" name="AutoShape 11"/>
            <p:cNvSpPr>
              <a:spLocks noChangeArrowheads="1"/>
            </p:cNvSpPr>
            <p:nvPr/>
          </p:nvSpPr>
          <p:spPr bwMode="auto">
            <a:xfrm>
              <a:off x="3495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H-30</a:t>
              </a:r>
            </a:p>
          </p:txBody>
        </p:sp>
        <p:sp>
          <p:nvSpPr>
            <p:cNvPr id="21539" name="AutoShape 11"/>
            <p:cNvSpPr>
              <a:spLocks noChangeArrowheads="1"/>
            </p:cNvSpPr>
            <p:nvPr/>
          </p:nvSpPr>
          <p:spPr bwMode="auto">
            <a:xfrm>
              <a:off x="288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H-40</a:t>
              </a:r>
            </a:p>
          </p:txBody>
        </p:sp>
        <p:sp>
          <p:nvSpPr>
            <p:cNvPr id="21540" name="AutoShape 11"/>
            <p:cNvSpPr>
              <a:spLocks noChangeArrowheads="1"/>
            </p:cNvSpPr>
            <p:nvPr/>
          </p:nvSpPr>
          <p:spPr bwMode="auto">
            <a:xfrm>
              <a:off x="2026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H-50</a:t>
              </a:r>
            </a:p>
          </p:txBody>
        </p:sp>
        <p:sp>
          <p:nvSpPr>
            <p:cNvPr id="21541" name="AutoShape 10"/>
            <p:cNvSpPr>
              <a:spLocks noChangeArrowheads="1"/>
            </p:cNvSpPr>
            <p:nvPr/>
          </p:nvSpPr>
          <p:spPr bwMode="auto">
            <a:xfrm>
              <a:off x="1355" y="3959"/>
              <a:ext cx="1001" cy="168"/>
            </a:xfrm>
            <a:prstGeom prst="rightArrow">
              <a:avLst>
                <a:gd name="adj1" fmla="val 100000"/>
                <a:gd name="adj2" fmla="val 135387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H-72 </a:t>
              </a:r>
            </a:p>
          </p:txBody>
        </p:sp>
        <p:sp>
          <p:nvSpPr>
            <p:cNvPr id="320534" name="AutoShape 11"/>
            <p:cNvSpPr>
              <a:spLocks noChangeArrowheads="1"/>
            </p:cNvSpPr>
            <p:nvPr/>
          </p:nvSpPr>
          <p:spPr bwMode="auto">
            <a:xfrm>
              <a:off x="564" y="3957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  <a:defRPr/>
              </a:pPr>
              <a:r>
                <a:rPr lang="en-US" sz="1400" b="1" dirty="0">
                  <a:solidFill>
                    <a:srgbClr val="B8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</a:t>
              </a:r>
              <a:endParaRPr lang="en-US" sz="1400" b="1" i="1" dirty="0">
                <a:solidFill>
                  <a:srgbClr val="B80000"/>
                </a:solidFill>
              </a:endParaRPr>
            </a:p>
          </p:txBody>
        </p:sp>
        <p:sp>
          <p:nvSpPr>
            <p:cNvPr id="21543" name="AutoShape 9"/>
            <p:cNvSpPr>
              <a:spLocks noChangeArrowheads="1"/>
            </p:cNvSpPr>
            <p:nvPr/>
          </p:nvSpPr>
          <p:spPr bwMode="auto">
            <a:xfrm>
              <a:off x="-12" y="3959"/>
              <a:ext cx="899" cy="170"/>
            </a:xfrm>
            <a:prstGeom prst="rightArrow">
              <a:avLst>
                <a:gd name="adj1" fmla="val 99074"/>
                <a:gd name="adj2" fmla="val 121752"/>
              </a:avLst>
            </a:prstGeom>
            <a:solidFill>
              <a:srgbClr val="FFE39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H-120</a:t>
              </a:r>
            </a:p>
          </p:txBody>
        </p:sp>
      </p:grpSp>
      <p:sp>
        <p:nvSpPr>
          <p:cNvPr id="21514" name="Freeform 47"/>
          <p:cNvSpPr>
            <a:spLocks/>
          </p:cNvSpPr>
          <p:nvPr/>
        </p:nvSpPr>
        <p:spPr bwMode="auto">
          <a:xfrm>
            <a:off x="1314450" y="2562225"/>
            <a:ext cx="2286000" cy="1676400"/>
          </a:xfrm>
          <a:custGeom>
            <a:avLst/>
            <a:gdLst>
              <a:gd name="T0" fmla="*/ 2147483647 w 1440"/>
              <a:gd name="T1" fmla="*/ 2147483647 h 1056"/>
              <a:gd name="T2" fmla="*/ 2147483647 w 1440"/>
              <a:gd name="T3" fmla="*/ 2147483647 h 1056"/>
              <a:gd name="T4" fmla="*/ 2147483647 w 1440"/>
              <a:gd name="T5" fmla="*/ 1980842690 h 1056"/>
              <a:gd name="T6" fmla="*/ 2147483647 w 1440"/>
              <a:gd name="T7" fmla="*/ 1814512455 h 1056"/>
              <a:gd name="T8" fmla="*/ 1723787084 w 1440"/>
              <a:gd name="T9" fmla="*/ 1345763212 h 1056"/>
              <a:gd name="T10" fmla="*/ 1466730837 w 1440"/>
              <a:gd name="T11" fmla="*/ 892135297 h 1056"/>
              <a:gd name="T12" fmla="*/ 1360884310 w 1440"/>
              <a:gd name="T13" fmla="*/ 529232766 h 1056"/>
              <a:gd name="T14" fmla="*/ 1164312190 w 1440"/>
              <a:gd name="T15" fmla="*/ 196572146 h 1056"/>
              <a:gd name="T16" fmla="*/ 982861001 w 1440"/>
              <a:gd name="T17" fmla="*/ 45362804 h 1056"/>
              <a:gd name="T18" fmla="*/ 801409614 w 1440"/>
              <a:gd name="T19" fmla="*/ 0 h 1056"/>
              <a:gd name="T20" fmla="*/ 589716561 w 1440"/>
              <a:gd name="T21" fmla="*/ 75604677 h 1056"/>
              <a:gd name="T22" fmla="*/ 438507237 w 1440"/>
              <a:gd name="T23" fmla="*/ 226814057 h 1056"/>
              <a:gd name="T24" fmla="*/ 226814085 w 1440"/>
              <a:gd name="T25" fmla="*/ 423386253 h 1056"/>
              <a:gd name="T26" fmla="*/ 105846576 w 1440"/>
              <a:gd name="T27" fmla="*/ 559474627 h 1056"/>
              <a:gd name="T28" fmla="*/ 0 w 1440"/>
              <a:gd name="T29" fmla="*/ 650200210 h 1056"/>
              <a:gd name="T30" fmla="*/ 60483754 w 1440"/>
              <a:gd name="T31" fmla="*/ 1013102741 h 1056"/>
              <a:gd name="T32" fmla="*/ 181451238 w 1440"/>
              <a:gd name="T33" fmla="*/ 1345763212 h 1056"/>
              <a:gd name="T34" fmla="*/ 453628170 w 1440"/>
              <a:gd name="T35" fmla="*/ 1602819031 h 1056"/>
              <a:gd name="T36" fmla="*/ 816530547 w 1440"/>
              <a:gd name="T37" fmla="*/ 1844754316 h 1056"/>
              <a:gd name="T38" fmla="*/ 1103828460 w 1440"/>
              <a:gd name="T39" fmla="*/ 1920358968 h 1056"/>
              <a:gd name="T40" fmla="*/ 1602819228 w 1440"/>
              <a:gd name="T41" fmla="*/ 2071568273 h 1056"/>
              <a:gd name="T42" fmla="*/ 2147483647 w 1440"/>
              <a:gd name="T43" fmla="*/ 2147483647 h 1056"/>
              <a:gd name="T44" fmla="*/ 2147483647 w 1440"/>
              <a:gd name="T45" fmla="*/ 2147483647 h 1056"/>
              <a:gd name="T46" fmla="*/ 2147483647 w 1440"/>
              <a:gd name="T47" fmla="*/ 2147483647 h 1056"/>
              <a:gd name="T48" fmla="*/ 2147483647 w 1440"/>
              <a:gd name="T49" fmla="*/ 2147483647 h 10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40"/>
              <a:gd name="T76" fmla="*/ 0 h 1056"/>
              <a:gd name="T77" fmla="*/ 1440 w 1440"/>
              <a:gd name="T78" fmla="*/ 1056 h 10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40" h="1056">
                <a:moveTo>
                  <a:pt x="1344" y="996"/>
                </a:moveTo>
                <a:lnTo>
                  <a:pt x="1152" y="870"/>
                </a:lnTo>
                <a:lnTo>
                  <a:pt x="1026" y="786"/>
                </a:lnTo>
                <a:lnTo>
                  <a:pt x="900" y="720"/>
                </a:lnTo>
                <a:lnTo>
                  <a:pt x="684" y="534"/>
                </a:lnTo>
                <a:lnTo>
                  <a:pt x="582" y="354"/>
                </a:lnTo>
                <a:lnTo>
                  <a:pt x="540" y="210"/>
                </a:lnTo>
                <a:lnTo>
                  <a:pt x="462" y="78"/>
                </a:lnTo>
                <a:lnTo>
                  <a:pt x="390" y="18"/>
                </a:lnTo>
                <a:lnTo>
                  <a:pt x="318" y="0"/>
                </a:lnTo>
                <a:lnTo>
                  <a:pt x="234" y="30"/>
                </a:lnTo>
                <a:lnTo>
                  <a:pt x="174" y="90"/>
                </a:lnTo>
                <a:lnTo>
                  <a:pt x="90" y="168"/>
                </a:lnTo>
                <a:lnTo>
                  <a:pt x="42" y="222"/>
                </a:lnTo>
                <a:lnTo>
                  <a:pt x="0" y="258"/>
                </a:lnTo>
                <a:lnTo>
                  <a:pt x="24" y="402"/>
                </a:lnTo>
                <a:lnTo>
                  <a:pt x="72" y="534"/>
                </a:lnTo>
                <a:lnTo>
                  <a:pt x="180" y="636"/>
                </a:lnTo>
                <a:lnTo>
                  <a:pt x="324" y="732"/>
                </a:lnTo>
                <a:lnTo>
                  <a:pt x="438" y="762"/>
                </a:lnTo>
                <a:lnTo>
                  <a:pt x="636" y="822"/>
                </a:lnTo>
                <a:lnTo>
                  <a:pt x="942" y="924"/>
                </a:lnTo>
                <a:lnTo>
                  <a:pt x="1356" y="1038"/>
                </a:lnTo>
                <a:lnTo>
                  <a:pt x="1440" y="1056"/>
                </a:lnTo>
                <a:lnTo>
                  <a:pt x="1344" y="99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3175">
            <a:solidFill>
              <a:srgbClr val="4D4D4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Freeform 10"/>
          <p:cNvSpPr>
            <a:spLocks/>
          </p:cNvSpPr>
          <p:nvPr/>
        </p:nvSpPr>
        <p:spPr bwMode="auto">
          <a:xfrm>
            <a:off x="1838325" y="2733675"/>
            <a:ext cx="1608138" cy="1454150"/>
          </a:xfrm>
          <a:custGeom>
            <a:avLst/>
            <a:gdLst>
              <a:gd name="T0" fmla="*/ 1957689383 w 1321"/>
              <a:gd name="T1" fmla="*/ 2147483647 h 842"/>
              <a:gd name="T2" fmla="*/ 1194471449 w 1321"/>
              <a:gd name="T3" fmla="*/ 2043077567 h 842"/>
              <a:gd name="T4" fmla="*/ 413471635 w 1321"/>
              <a:gd name="T5" fmla="*/ 1536036592 h 842"/>
              <a:gd name="T6" fmla="*/ 0 w 1321"/>
              <a:gd name="T7" fmla="*/ 0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321"/>
              <a:gd name="T13" fmla="*/ 0 h 842"/>
              <a:gd name="T14" fmla="*/ 1321 w 1321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1" h="842">
                <a:moveTo>
                  <a:pt x="1321" y="842"/>
                </a:moveTo>
                <a:cubicBezTo>
                  <a:pt x="1150" y="790"/>
                  <a:pt x="980" y="739"/>
                  <a:pt x="806" y="685"/>
                </a:cubicBezTo>
                <a:cubicBezTo>
                  <a:pt x="632" y="631"/>
                  <a:pt x="413" y="629"/>
                  <a:pt x="279" y="515"/>
                </a:cubicBezTo>
                <a:cubicBezTo>
                  <a:pt x="145" y="401"/>
                  <a:pt x="46" y="86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6" name="Picture 4" descr="hurrcane"/>
          <p:cNvPicPr>
            <a:picLocks noChangeAspect="1" noChangeArrowheads="1" noCrop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3259138" y="3925888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48"/>
          <p:cNvSpPr>
            <a:spLocks noChangeArrowheads="1"/>
          </p:cNvSpPr>
          <p:nvPr/>
        </p:nvSpPr>
        <p:spPr bwMode="auto">
          <a:xfrm>
            <a:off x="4781550" y="1381125"/>
            <a:ext cx="4048125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49"/>
          <p:cNvSpPr>
            <a:spLocks noChangeArrowheads="1"/>
          </p:cNvSpPr>
          <p:nvPr/>
        </p:nvSpPr>
        <p:spPr bwMode="auto">
          <a:xfrm>
            <a:off x="1758950" y="6354763"/>
            <a:ext cx="514350" cy="177800"/>
          </a:xfrm>
          <a:prstGeom prst="rect">
            <a:avLst/>
          </a:prstGeom>
          <a:solidFill>
            <a:srgbClr val="E4924E"/>
          </a:solidFill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15000"/>
              </a:lnSpc>
            </a:pPr>
            <a:r>
              <a:rPr lang="en-US" sz="1600" b="1" i="1">
                <a:solidFill>
                  <a:srgbClr val="A50021"/>
                </a:solidFill>
              </a:rPr>
              <a:t>H-96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398588" y="6243638"/>
            <a:ext cx="444500" cy="407987"/>
            <a:chOff x="1865" y="2434"/>
            <a:chExt cx="299" cy="275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873" y="2455"/>
              <a:ext cx="291" cy="254"/>
              <a:chOff x="734" y="2670"/>
              <a:chExt cx="291" cy="254"/>
            </a:xfrm>
          </p:grpSpPr>
          <p:sp>
            <p:nvSpPr>
              <p:cNvPr id="21531" name="AutoShape 26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2" name="AutoShape 27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3" name="Oval 28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4" name="Oval 29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865" y="2434"/>
              <a:ext cx="291" cy="254"/>
              <a:chOff x="734" y="2670"/>
              <a:chExt cx="291" cy="254"/>
            </a:xfrm>
          </p:grpSpPr>
          <p:sp>
            <p:nvSpPr>
              <p:cNvPr id="21527" name="AutoShape 31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8" name="AutoShape 32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9" name="Oval 33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0" name="Oval 34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71450" y="1390650"/>
            <a:ext cx="4495800" cy="1514475"/>
            <a:chOff x="304800" y="1400175"/>
            <a:chExt cx="4333875" cy="1514475"/>
          </a:xfrm>
        </p:grpSpPr>
        <p:sp>
          <p:nvSpPr>
            <p:cNvPr id="21521" name="Rectangle 48"/>
            <p:cNvSpPr>
              <a:spLocks noChangeArrowheads="1"/>
            </p:cNvSpPr>
            <p:nvPr/>
          </p:nvSpPr>
          <p:spPr bwMode="auto">
            <a:xfrm>
              <a:off x="323206" y="1419225"/>
              <a:ext cx="4315469" cy="3524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04800" y="1400175"/>
              <a:ext cx="4330700" cy="1514475"/>
            </a:xfrm>
            <a:prstGeom prst="rect">
              <a:avLst/>
            </a:prstGeom>
            <a:solidFill>
              <a:srgbClr val="FF0000">
                <a:alpha val="56078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A50021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2100" dirty="0">
                  <a:solidFill>
                    <a:schemeClr val="bg1"/>
                  </a:solidFill>
                </a:rPr>
                <a:t>H-96 Anticipated Shortfalls </a:t>
              </a:r>
              <a:endParaRPr lang="en-US" sz="2200" dirty="0">
                <a:solidFill>
                  <a:schemeClr val="bg1"/>
                </a:solidFill>
              </a:endParaRP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800" dirty="0">
                  <a:solidFill>
                    <a:schemeClr val="bg1"/>
                  </a:solidFill>
                </a:rPr>
                <a:t>Shelter Management Teams</a:t>
              </a: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800" dirty="0">
                  <a:solidFill>
                    <a:schemeClr val="bg1"/>
                  </a:solidFill>
                </a:rPr>
                <a:t>Medical personnel for Amtrack Mission </a:t>
              </a:r>
              <a:r>
                <a:rPr lang="en-US" sz="1800" i="1" dirty="0">
                  <a:solidFill>
                    <a:schemeClr val="bg1"/>
                  </a:solidFill>
                </a:rPr>
                <a:t>(currently an EMAC agreement)</a:t>
              </a:r>
            </a:p>
          </p:txBody>
        </p:sp>
      </p:grpSp>
      <p:pic>
        <p:nvPicPr>
          <p:cNvPr id="44" name="Picture 43" descr="SDMI_Landscape_Bk-Purple_080311.JPG"/>
          <p:cNvPicPr>
            <a:picLocks noChangeAspect="1"/>
          </p:cNvPicPr>
          <p:nvPr/>
        </p:nvPicPr>
        <p:blipFill rotWithShape="1">
          <a:blip r:embed="rId4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91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urr_atlantic_hires"/>
          <p:cNvPicPr>
            <a:picLocks noChangeAspect="1" noChangeArrowheads="1"/>
          </p:cNvPicPr>
          <p:nvPr/>
        </p:nvPicPr>
        <p:blipFill>
          <a:blip r:embed="rId2" cstate="print"/>
          <a:srcRect l="9860" t="22777" r="17445" b="6961"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823913" y="3497263"/>
            <a:ext cx="1103312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/>
                  <a:tailEnd/>
                </a:ln>
                <a:solidFill>
                  <a:schemeClr val="bg2">
                    <a:alpha val="47842"/>
                  </a:schemeClr>
                </a:solidFill>
                <a:latin typeface="Arial"/>
                <a:cs typeface="Arial"/>
              </a:rPr>
              <a:t>GULF OF MEXICO</a:t>
            </a:r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817563" y="2482850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WordArt 7"/>
          <p:cNvSpPr>
            <a:spLocks noChangeArrowheads="1" noChangeShapeType="1" noTextEdit="1"/>
          </p:cNvSpPr>
          <p:nvPr/>
        </p:nvSpPr>
        <p:spPr bwMode="auto">
          <a:xfrm>
            <a:off x="885825" y="2536825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872038" y="6623050"/>
            <a:ext cx="4225925" cy="244475"/>
          </a:xfrm>
          <a:prstGeom prst="rect">
            <a:avLst/>
          </a:prstGeom>
          <a:solidFill>
            <a:srgbClr val="D1DEF7">
              <a:alpha val="6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rgbClr val="333333"/>
                </a:solidFill>
              </a:rPr>
              <a:t>Scenario based on previous or likely storm tracks derived from Hurrevac</a:t>
            </a:r>
          </a:p>
        </p:txBody>
      </p:sp>
      <p:sp>
        <p:nvSpPr>
          <p:cNvPr id="22535" name="Rectangle 30"/>
          <p:cNvSpPr>
            <a:spLocks noChangeArrowheads="1"/>
          </p:cNvSpPr>
          <p:nvPr/>
        </p:nvSpPr>
        <p:spPr bwMode="auto">
          <a:xfrm>
            <a:off x="4557713" y="1412875"/>
            <a:ext cx="4281487" cy="3802063"/>
          </a:xfrm>
          <a:prstGeom prst="rect">
            <a:avLst/>
          </a:prstGeom>
          <a:solidFill>
            <a:srgbClr val="000000">
              <a:alpha val="61176"/>
            </a:srgbClr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45000"/>
              </a:spcBef>
              <a:buClr>
                <a:srgbClr val="A50021"/>
              </a:buClr>
              <a:buSzPct val="90000"/>
              <a:buFont typeface="Wingdings" pitchFamily="2" charset="2"/>
              <a:buNone/>
              <a:tabLst>
                <a:tab pos="2462213" algn="l"/>
              </a:tabLst>
            </a:pPr>
            <a:r>
              <a:rPr lang="en-US">
                <a:solidFill>
                  <a:schemeClr val="bg1"/>
                </a:solidFill>
              </a:rPr>
              <a:t>H-96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  <a:tabLst>
                <a:tab pos="2462213" algn="l"/>
              </a:tabLst>
            </a:pPr>
            <a:r>
              <a:rPr lang="en-US" sz="1600">
                <a:solidFill>
                  <a:schemeClr val="bg1"/>
                </a:solidFill>
              </a:rPr>
              <a:t>Feds activate Incident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Management Assistance Teams </a:t>
            </a:r>
            <a:r>
              <a:rPr lang="en-US" sz="1600" i="1">
                <a:solidFill>
                  <a:schemeClr val="bg1"/>
                </a:solidFill>
              </a:rPr>
              <a:t>(IMAT)</a:t>
            </a:r>
          </a:p>
          <a:p>
            <a:pPr marL="228600" indent="-228600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  <a:tabLst>
                <a:tab pos="2462213" algn="l"/>
              </a:tabLst>
            </a:pPr>
            <a:r>
              <a:rPr lang="en-US" sz="1600">
                <a:solidFill>
                  <a:schemeClr val="bg1"/>
                </a:solidFill>
              </a:rPr>
              <a:t>Prepare to support Special Needs Shelters &amp; Medical Evacuation</a:t>
            </a:r>
          </a:p>
          <a:p>
            <a:pPr marL="228600" indent="-228600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  <a:tabLst>
                <a:tab pos="2462213" algn="l"/>
              </a:tabLst>
            </a:pPr>
            <a:r>
              <a:rPr lang="en-US" sz="1600">
                <a:solidFill>
                  <a:schemeClr val="bg1"/>
                </a:solidFill>
              </a:rPr>
              <a:t>Prepare to support Phased Evacuation Plan &amp; prison population evacuation</a:t>
            </a:r>
          </a:p>
          <a:p>
            <a:pPr marL="228600" indent="-228600">
              <a:lnSpc>
                <a:spcPct val="90000"/>
              </a:lnSpc>
              <a:spcBef>
                <a:spcPct val="45000"/>
              </a:spcBef>
              <a:buClr>
                <a:srgbClr val="A50021"/>
              </a:buClr>
              <a:buSzPct val="90000"/>
              <a:buFont typeface="Wingdings" pitchFamily="2" charset="2"/>
              <a:buNone/>
              <a:tabLst>
                <a:tab pos="2462213" algn="l"/>
              </a:tabLst>
            </a:pPr>
            <a:r>
              <a:rPr lang="en-US">
                <a:solidFill>
                  <a:schemeClr val="bg1"/>
                </a:solidFill>
              </a:rPr>
              <a:t>H-94</a:t>
            </a:r>
          </a:p>
          <a:p>
            <a:pPr marL="228600" indent="-228600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  <a:tabLst>
                <a:tab pos="2462213" algn="l"/>
              </a:tabLst>
            </a:pPr>
            <a:r>
              <a:rPr lang="en-US" sz="1600">
                <a:solidFill>
                  <a:schemeClr val="bg1"/>
                </a:solidFill>
              </a:rPr>
              <a:t>Transportation Staging Areas operational</a:t>
            </a:r>
          </a:p>
          <a:p>
            <a:pPr marL="228600" indent="-228600">
              <a:lnSpc>
                <a:spcPct val="90000"/>
              </a:lnSpc>
              <a:spcBef>
                <a:spcPct val="45000"/>
              </a:spcBef>
              <a:buClr>
                <a:srgbClr val="A50021"/>
              </a:buClr>
              <a:buSzPct val="90000"/>
              <a:buFont typeface="Wingdings" pitchFamily="2" charset="2"/>
              <a:buNone/>
              <a:tabLst>
                <a:tab pos="2462213" algn="l"/>
              </a:tabLst>
            </a:pPr>
            <a:r>
              <a:rPr lang="en-US">
                <a:solidFill>
                  <a:schemeClr val="bg1"/>
                </a:solidFill>
              </a:rPr>
              <a:t>H-84</a:t>
            </a:r>
          </a:p>
          <a:p>
            <a:pPr marL="228600" indent="-228600">
              <a:lnSpc>
                <a:spcPct val="90000"/>
              </a:lnSpc>
              <a:spcBef>
                <a:spcPct val="45000"/>
              </a:spcBef>
              <a:buClr>
                <a:srgbClr val="FFCC00"/>
              </a:buClr>
              <a:buSzPct val="90000"/>
              <a:buFont typeface="Wingdings" pitchFamily="2" charset="2"/>
              <a:buChar char="ü"/>
              <a:tabLst>
                <a:tab pos="2462213" algn="l"/>
              </a:tabLst>
            </a:pPr>
            <a:r>
              <a:rPr lang="en-US" sz="1600">
                <a:solidFill>
                  <a:schemeClr val="bg1"/>
                </a:solidFill>
              </a:rPr>
              <a:t>Feds notifies air charter aircraft to assemble fleet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625" y="6611938"/>
            <a:ext cx="3282950" cy="227012"/>
            <a:chOff x="2619" y="3465"/>
            <a:chExt cx="2068" cy="173"/>
          </a:xfrm>
        </p:grpSpPr>
        <p:sp>
          <p:nvSpPr>
            <p:cNvPr id="22565" name="Rectangle 32"/>
            <p:cNvSpPr>
              <a:spLocks noChangeArrowheads="1"/>
            </p:cNvSpPr>
            <p:nvPr/>
          </p:nvSpPr>
          <p:spPr bwMode="auto">
            <a:xfrm>
              <a:off x="2619" y="3495"/>
              <a:ext cx="2068" cy="138"/>
            </a:xfrm>
            <a:prstGeom prst="rect">
              <a:avLst/>
            </a:prstGeom>
            <a:solidFill>
              <a:srgbClr val="000066">
                <a:alpha val="49019"/>
              </a:srgb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Freeform 33"/>
            <p:cNvSpPr>
              <a:spLocks/>
            </p:cNvSpPr>
            <p:nvPr/>
          </p:nvSpPr>
          <p:spPr bwMode="auto">
            <a:xfrm rot="-2804901">
              <a:off x="3771" y="3465"/>
              <a:ext cx="173" cy="173"/>
            </a:xfrm>
            <a:custGeom>
              <a:avLst/>
              <a:gdLst>
                <a:gd name="T0" fmla="*/ 0 w 1740"/>
                <a:gd name="T1" fmla="*/ 6 h 1500"/>
                <a:gd name="T2" fmla="*/ 8 w 1740"/>
                <a:gd name="T3" fmla="*/ 17 h 1500"/>
                <a:gd name="T4" fmla="*/ 17 w 1740"/>
                <a:gd name="T5" fmla="*/ 20 h 1500"/>
                <a:gd name="T6" fmla="*/ 10 w 1740"/>
                <a:gd name="T7" fmla="*/ 8 h 1500"/>
                <a:gd name="T8" fmla="*/ 6 w 1740"/>
                <a:gd name="T9" fmla="*/ 2 h 1500"/>
                <a:gd name="T10" fmla="*/ 5 w 1740"/>
                <a:gd name="T11" fmla="*/ 0 h 1500"/>
                <a:gd name="T12" fmla="*/ 0 w 1740"/>
                <a:gd name="T13" fmla="*/ 3 h 1500"/>
                <a:gd name="T14" fmla="*/ 0 w 1740"/>
                <a:gd name="T15" fmla="*/ 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500"/>
                <a:gd name="T26" fmla="*/ 1740 w 1740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500">
                  <a:moveTo>
                    <a:pt x="0" y="468"/>
                  </a:moveTo>
                  <a:lnTo>
                    <a:pt x="798" y="1254"/>
                  </a:lnTo>
                  <a:lnTo>
                    <a:pt x="1740" y="1500"/>
                  </a:lnTo>
                  <a:lnTo>
                    <a:pt x="978" y="594"/>
                  </a:lnTo>
                  <a:lnTo>
                    <a:pt x="594" y="186"/>
                  </a:lnTo>
                  <a:lnTo>
                    <a:pt x="492" y="0"/>
                  </a:lnTo>
                  <a:lnTo>
                    <a:pt x="42" y="216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8F8F8">
                <a:alpha val="38823"/>
              </a:srgbClr>
            </a:solidFill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Text Box 34"/>
            <p:cNvSpPr txBox="1">
              <a:spLocks noChangeArrowheads="1"/>
            </p:cNvSpPr>
            <p:nvPr/>
          </p:nvSpPr>
          <p:spPr bwMode="auto">
            <a:xfrm>
              <a:off x="2922" y="3521"/>
              <a:ext cx="791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Anticipated Storm Track</a:t>
              </a:r>
            </a:p>
          </p:txBody>
        </p:sp>
        <p:sp>
          <p:nvSpPr>
            <p:cNvPr id="22568" name="Text Box 35"/>
            <p:cNvSpPr txBox="1">
              <a:spLocks noChangeArrowheads="1"/>
            </p:cNvSpPr>
            <p:nvPr/>
          </p:nvSpPr>
          <p:spPr bwMode="auto">
            <a:xfrm>
              <a:off x="4018" y="3524"/>
              <a:ext cx="664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Cone of Uncertainty</a:t>
              </a:r>
            </a:p>
          </p:txBody>
        </p:sp>
        <p:sp>
          <p:nvSpPr>
            <p:cNvPr id="22569" name="Line 36"/>
            <p:cNvSpPr>
              <a:spLocks noChangeShapeType="1"/>
            </p:cNvSpPr>
            <p:nvPr/>
          </p:nvSpPr>
          <p:spPr bwMode="auto">
            <a:xfrm>
              <a:off x="2681" y="3549"/>
              <a:ext cx="187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19050" y="6242050"/>
            <a:ext cx="9153525" cy="396875"/>
            <a:chOff x="-12" y="3908"/>
            <a:chExt cx="5766" cy="250"/>
          </a:xfrm>
        </p:grpSpPr>
        <p:sp>
          <p:nvSpPr>
            <p:cNvPr id="321546" name="Rectangle 10"/>
            <p:cNvSpPr>
              <a:spLocks noChangeArrowheads="1"/>
            </p:cNvSpPr>
            <p:nvPr/>
          </p:nvSpPr>
          <p:spPr bwMode="auto">
            <a:xfrm>
              <a:off x="-6" y="3935"/>
              <a:ext cx="5760" cy="223"/>
            </a:xfrm>
            <a:prstGeom prst="rect">
              <a:avLst/>
            </a:prstGeom>
            <a:solidFill>
              <a:schemeClr val="bg2">
                <a:alpha val="42999"/>
              </a:schemeClr>
            </a:solidFill>
            <a:ln w="31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55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303" y="3908"/>
              <a:ext cx="397" cy="227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Landfall</a:t>
              </a:r>
            </a:p>
          </p:txBody>
        </p:sp>
        <p:sp>
          <p:nvSpPr>
            <p:cNvPr id="22558" name="AutoShape 11"/>
            <p:cNvSpPr>
              <a:spLocks noChangeArrowheads="1"/>
            </p:cNvSpPr>
            <p:nvPr/>
          </p:nvSpPr>
          <p:spPr bwMode="auto">
            <a:xfrm>
              <a:off x="431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H-20</a:t>
              </a:r>
            </a:p>
          </p:txBody>
        </p:sp>
        <p:sp>
          <p:nvSpPr>
            <p:cNvPr id="22559" name="AutoShape 11"/>
            <p:cNvSpPr>
              <a:spLocks noChangeArrowheads="1"/>
            </p:cNvSpPr>
            <p:nvPr/>
          </p:nvSpPr>
          <p:spPr bwMode="auto">
            <a:xfrm>
              <a:off x="3495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H-30</a:t>
              </a:r>
            </a:p>
          </p:txBody>
        </p:sp>
        <p:sp>
          <p:nvSpPr>
            <p:cNvPr id="22560" name="AutoShape 11"/>
            <p:cNvSpPr>
              <a:spLocks noChangeArrowheads="1"/>
            </p:cNvSpPr>
            <p:nvPr/>
          </p:nvSpPr>
          <p:spPr bwMode="auto">
            <a:xfrm>
              <a:off x="288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H-40</a:t>
              </a:r>
            </a:p>
          </p:txBody>
        </p:sp>
        <p:sp>
          <p:nvSpPr>
            <p:cNvPr id="22561" name="AutoShape 11"/>
            <p:cNvSpPr>
              <a:spLocks noChangeArrowheads="1"/>
            </p:cNvSpPr>
            <p:nvPr/>
          </p:nvSpPr>
          <p:spPr bwMode="auto">
            <a:xfrm>
              <a:off x="2026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H-50</a:t>
              </a:r>
            </a:p>
          </p:txBody>
        </p:sp>
        <p:sp>
          <p:nvSpPr>
            <p:cNvPr id="22562" name="AutoShape 10"/>
            <p:cNvSpPr>
              <a:spLocks noChangeArrowheads="1"/>
            </p:cNvSpPr>
            <p:nvPr/>
          </p:nvSpPr>
          <p:spPr bwMode="auto">
            <a:xfrm>
              <a:off x="1355" y="3959"/>
              <a:ext cx="1001" cy="168"/>
            </a:xfrm>
            <a:prstGeom prst="rightArrow">
              <a:avLst>
                <a:gd name="adj1" fmla="val 100000"/>
                <a:gd name="adj2" fmla="val 135387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H-72 </a:t>
              </a:r>
            </a:p>
          </p:txBody>
        </p:sp>
        <p:sp>
          <p:nvSpPr>
            <p:cNvPr id="22563" name="AutoShape 11"/>
            <p:cNvSpPr>
              <a:spLocks noChangeArrowheads="1"/>
            </p:cNvSpPr>
            <p:nvPr/>
          </p:nvSpPr>
          <p:spPr bwMode="auto">
            <a:xfrm>
              <a:off x="564" y="3957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</a:t>
              </a:r>
              <a:endParaRPr lang="en-US" sz="1400" b="1" i="1">
                <a:solidFill>
                  <a:srgbClr val="B80000"/>
                </a:solidFill>
              </a:endParaRPr>
            </a:p>
          </p:txBody>
        </p:sp>
        <p:sp>
          <p:nvSpPr>
            <p:cNvPr id="22564" name="AutoShape 9"/>
            <p:cNvSpPr>
              <a:spLocks noChangeArrowheads="1"/>
            </p:cNvSpPr>
            <p:nvPr/>
          </p:nvSpPr>
          <p:spPr bwMode="auto">
            <a:xfrm>
              <a:off x="-12" y="3959"/>
              <a:ext cx="899" cy="170"/>
            </a:xfrm>
            <a:prstGeom prst="rightArrow">
              <a:avLst>
                <a:gd name="adj1" fmla="val 99074"/>
                <a:gd name="adj2" fmla="val 121752"/>
              </a:avLst>
            </a:prstGeom>
            <a:solidFill>
              <a:srgbClr val="FFE39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H-120</a:t>
              </a:r>
            </a:p>
          </p:txBody>
        </p:sp>
      </p:grpSp>
      <p:sp>
        <p:nvSpPr>
          <p:cNvPr id="22538" name="Freeform 37"/>
          <p:cNvSpPr>
            <a:spLocks/>
          </p:cNvSpPr>
          <p:nvPr/>
        </p:nvSpPr>
        <p:spPr bwMode="auto">
          <a:xfrm>
            <a:off x="1314450" y="2562225"/>
            <a:ext cx="2286000" cy="1676400"/>
          </a:xfrm>
          <a:custGeom>
            <a:avLst/>
            <a:gdLst>
              <a:gd name="T0" fmla="*/ 2147483647 w 1440"/>
              <a:gd name="T1" fmla="*/ 2147483647 h 1056"/>
              <a:gd name="T2" fmla="*/ 2147483647 w 1440"/>
              <a:gd name="T3" fmla="*/ 2147483647 h 1056"/>
              <a:gd name="T4" fmla="*/ 2147483647 w 1440"/>
              <a:gd name="T5" fmla="*/ 1980842690 h 1056"/>
              <a:gd name="T6" fmla="*/ 2147483647 w 1440"/>
              <a:gd name="T7" fmla="*/ 1814512455 h 1056"/>
              <a:gd name="T8" fmla="*/ 1723787084 w 1440"/>
              <a:gd name="T9" fmla="*/ 1345763212 h 1056"/>
              <a:gd name="T10" fmla="*/ 1466730837 w 1440"/>
              <a:gd name="T11" fmla="*/ 892135297 h 1056"/>
              <a:gd name="T12" fmla="*/ 1360884310 w 1440"/>
              <a:gd name="T13" fmla="*/ 529232766 h 1056"/>
              <a:gd name="T14" fmla="*/ 1164312190 w 1440"/>
              <a:gd name="T15" fmla="*/ 196572146 h 1056"/>
              <a:gd name="T16" fmla="*/ 982861001 w 1440"/>
              <a:gd name="T17" fmla="*/ 45362804 h 1056"/>
              <a:gd name="T18" fmla="*/ 801409614 w 1440"/>
              <a:gd name="T19" fmla="*/ 0 h 1056"/>
              <a:gd name="T20" fmla="*/ 589716561 w 1440"/>
              <a:gd name="T21" fmla="*/ 75604677 h 1056"/>
              <a:gd name="T22" fmla="*/ 438507237 w 1440"/>
              <a:gd name="T23" fmla="*/ 226814057 h 1056"/>
              <a:gd name="T24" fmla="*/ 226814085 w 1440"/>
              <a:gd name="T25" fmla="*/ 423386253 h 1056"/>
              <a:gd name="T26" fmla="*/ 105846576 w 1440"/>
              <a:gd name="T27" fmla="*/ 559474627 h 1056"/>
              <a:gd name="T28" fmla="*/ 0 w 1440"/>
              <a:gd name="T29" fmla="*/ 650200210 h 1056"/>
              <a:gd name="T30" fmla="*/ 60483754 w 1440"/>
              <a:gd name="T31" fmla="*/ 1013102741 h 1056"/>
              <a:gd name="T32" fmla="*/ 181451238 w 1440"/>
              <a:gd name="T33" fmla="*/ 1345763212 h 1056"/>
              <a:gd name="T34" fmla="*/ 453628170 w 1440"/>
              <a:gd name="T35" fmla="*/ 1602819031 h 1056"/>
              <a:gd name="T36" fmla="*/ 816530547 w 1440"/>
              <a:gd name="T37" fmla="*/ 1844754316 h 1056"/>
              <a:gd name="T38" fmla="*/ 1103828460 w 1440"/>
              <a:gd name="T39" fmla="*/ 1920358968 h 1056"/>
              <a:gd name="T40" fmla="*/ 1602819228 w 1440"/>
              <a:gd name="T41" fmla="*/ 2071568273 h 1056"/>
              <a:gd name="T42" fmla="*/ 2147483647 w 1440"/>
              <a:gd name="T43" fmla="*/ 2147483647 h 1056"/>
              <a:gd name="T44" fmla="*/ 2147483647 w 1440"/>
              <a:gd name="T45" fmla="*/ 2147483647 h 1056"/>
              <a:gd name="T46" fmla="*/ 2147483647 w 1440"/>
              <a:gd name="T47" fmla="*/ 2147483647 h 1056"/>
              <a:gd name="T48" fmla="*/ 2147483647 w 1440"/>
              <a:gd name="T49" fmla="*/ 2147483647 h 10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40"/>
              <a:gd name="T76" fmla="*/ 0 h 1056"/>
              <a:gd name="T77" fmla="*/ 1440 w 1440"/>
              <a:gd name="T78" fmla="*/ 1056 h 10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40" h="1056">
                <a:moveTo>
                  <a:pt x="1344" y="996"/>
                </a:moveTo>
                <a:lnTo>
                  <a:pt x="1152" y="870"/>
                </a:lnTo>
                <a:lnTo>
                  <a:pt x="1026" y="786"/>
                </a:lnTo>
                <a:lnTo>
                  <a:pt x="900" y="720"/>
                </a:lnTo>
                <a:lnTo>
                  <a:pt x="684" y="534"/>
                </a:lnTo>
                <a:lnTo>
                  <a:pt x="582" y="354"/>
                </a:lnTo>
                <a:lnTo>
                  <a:pt x="540" y="210"/>
                </a:lnTo>
                <a:lnTo>
                  <a:pt x="462" y="78"/>
                </a:lnTo>
                <a:lnTo>
                  <a:pt x="390" y="18"/>
                </a:lnTo>
                <a:lnTo>
                  <a:pt x="318" y="0"/>
                </a:lnTo>
                <a:lnTo>
                  <a:pt x="234" y="30"/>
                </a:lnTo>
                <a:lnTo>
                  <a:pt x="174" y="90"/>
                </a:lnTo>
                <a:lnTo>
                  <a:pt x="90" y="168"/>
                </a:lnTo>
                <a:lnTo>
                  <a:pt x="42" y="222"/>
                </a:lnTo>
                <a:lnTo>
                  <a:pt x="0" y="258"/>
                </a:lnTo>
                <a:lnTo>
                  <a:pt x="24" y="402"/>
                </a:lnTo>
                <a:lnTo>
                  <a:pt x="72" y="534"/>
                </a:lnTo>
                <a:lnTo>
                  <a:pt x="180" y="636"/>
                </a:lnTo>
                <a:lnTo>
                  <a:pt x="324" y="732"/>
                </a:lnTo>
                <a:lnTo>
                  <a:pt x="438" y="762"/>
                </a:lnTo>
                <a:lnTo>
                  <a:pt x="636" y="822"/>
                </a:lnTo>
                <a:lnTo>
                  <a:pt x="942" y="924"/>
                </a:lnTo>
                <a:lnTo>
                  <a:pt x="1356" y="1038"/>
                </a:lnTo>
                <a:lnTo>
                  <a:pt x="1440" y="1056"/>
                </a:lnTo>
                <a:lnTo>
                  <a:pt x="1344" y="99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3175">
            <a:solidFill>
              <a:srgbClr val="4D4D4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Freeform 6"/>
          <p:cNvSpPr>
            <a:spLocks/>
          </p:cNvSpPr>
          <p:nvPr/>
        </p:nvSpPr>
        <p:spPr bwMode="auto">
          <a:xfrm>
            <a:off x="1838325" y="2733675"/>
            <a:ext cx="1608138" cy="1454150"/>
          </a:xfrm>
          <a:custGeom>
            <a:avLst/>
            <a:gdLst>
              <a:gd name="T0" fmla="*/ 1957689383 w 1321"/>
              <a:gd name="T1" fmla="*/ 2147483647 h 842"/>
              <a:gd name="T2" fmla="*/ 1194471449 w 1321"/>
              <a:gd name="T3" fmla="*/ 2043077567 h 842"/>
              <a:gd name="T4" fmla="*/ 413471635 w 1321"/>
              <a:gd name="T5" fmla="*/ 1536036592 h 842"/>
              <a:gd name="T6" fmla="*/ 0 w 1321"/>
              <a:gd name="T7" fmla="*/ 0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321"/>
              <a:gd name="T13" fmla="*/ 0 h 842"/>
              <a:gd name="T14" fmla="*/ 1321 w 1321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1" h="842">
                <a:moveTo>
                  <a:pt x="1321" y="842"/>
                </a:moveTo>
                <a:cubicBezTo>
                  <a:pt x="1150" y="790"/>
                  <a:pt x="980" y="739"/>
                  <a:pt x="806" y="685"/>
                </a:cubicBezTo>
                <a:cubicBezTo>
                  <a:pt x="632" y="631"/>
                  <a:pt x="413" y="629"/>
                  <a:pt x="279" y="515"/>
                </a:cubicBezTo>
                <a:cubicBezTo>
                  <a:pt x="145" y="401"/>
                  <a:pt x="46" y="86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40" name="Picture 4" descr="hurrcane"/>
          <p:cNvPicPr>
            <a:picLocks noChangeAspect="1" noChangeArrowheads="1" noCrop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3268663" y="3925888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38"/>
          <p:cNvSpPr>
            <a:spLocks noChangeArrowheads="1"/>
          </p:cNvSpPr>
          <p:nvPr/>
        </p:nvSpPr>
        <p:spPr bwMode="auto">
          <a:xfrm>
            <a:off x="4552950" y="1409700"/>
            <a:ext cx="4286250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Rectangle 40"/>
          <p:cNvSpPr>
            <a:spLocks noChangeArrowheads="1"/>
          </p:cNvSpPr>
          <p:nvPr/>
        </p:nvSpPr>
        <p:spPr bwMode="auto">
          <a:xfrm>
            <a:off x="4557713" y="3471863"/>
            <a:ext cx="4286250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Rectangle 41"/>
          <p:cNvSpPr>
            <a:spLocks noChangeArrowheads="1"/>
          </p:cNvSpPr>
          <p:nvPr/>
        </p:nvSpPr>
        <p:spPr bwMode="auto">
          <a:xfrm>
            <a:off x="4557713" y="4214813"/>
            <a:ext cx="4286250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Rectangle 42"/>
          <p:cNvSpPr>
            <a:spLocks noChangeArrowheads="1"/>
          </p:cNvSpPr>
          <p:nvPr/>
        </p:nvSpPr>
        <p:spPr bwMode="auto">
          <a:xfrm>
            <a:off x="1768475" y="6354763"/>
            <a:ext cx="514350" cy="177800"/>
          </a:xfrm>
          <a:prstGeom prst="rect">
            <a:avLst/>
          </a:prstGeom>
          <a:solidFill>
            <a:srgbClr val="E4924E"/>
          </a:solidFill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15000"/>
              </a:lnSpc>
            </a:pPr>
            <a:r>
              <a:rPr lang="en-US" sz="1600" b="1" i="1">
                <a:solidFill>
                  <a:srgbClr val="A50021"/>
                </a:solidFill>
              </a:rPr>
              <a:t>H-96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398588" y="6234113"/>
            <a:ext cx="444500" cy="407987"/>
            <a:chOff x="1865" y="2434"/>
            <a:chExt cx="299" cy="275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873" y="2455"/>
              <a:ext cx="291" cy="254"/>
              <a:chOff x="734" y="2670"/>
              <a:chExt cx="291" cy="254"/>
            </a:xfrm>
          </p:grpSpPr>
          <p:sp>
            <p:nvSpPr>
              <p:cNvPr id="22552" name="AutoShape 21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3" name="AutoShape 22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4" name="Oval 23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5" name="Oval 24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865" y="2434"/>
              <a:ext cx="291" cy="254"/>
              <a:chOff x="734" y="2670"/>
              <a:chExt cx="291" cy="254"/>
            </a:xfrm>
          </p:grpSpPr>
          <p:sp>
            <p:nvSpPr>
              <p:cNvPr id="22548" name="AutoShape 26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9" name="AutoShape 27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0" name="Oval 28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1" name="Oval 29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3" name="Picture 42" descr="SDMI_Landscape_Bk-Purple_080311.JPG"/>
          <p:cNvPicPr>
            <a:picLocks noChangeAspect="1"/>
          </p:cNvPicPr>
          <p:nvPr/>
        </p:nvPicPr>
        <p:blipFill rotWithShape="1">
          <a:blip r:embed="rId4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29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7" descr="hurr_atlantic_hires"/>
          <p:cNvPicPr>
            <a:picLocks noChangeAspect="1" noChangeArrowheads="1"/>
          </p:cNvPicPr>
          <p:nvPr/>
        </p:nvPicPr>
        <p:blipFill>
          <a:blip r:embed="rId2" cstate="print"/>
          <a:srcRect l="9860" t="22778" r="17445" b="6961"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28"/>
          <p:cNvSpPr>
            <a:spLocks noChangeArrowheads="1" noChangeShapeType="1" noTextEdit="1"/>
          </p:cNvSpPr>
          <p:nvPr/>
        </p:nvSpPr>
        <p:spPr bwMode="auto">
          <a:xfrm>
            <a:off x="823913" y="3497263"/>
            <a:ext cx="1103312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/>
                  <a:tailEnd/>
                </a:ln>
                <a:solidFill>
                  <a:schemeClr val="bg2">
                    <a:alpha val="47842"/>
                  </a:schemeClr>
                </a:solidFill>
                <a:latin typeface="Arial"/>
                <a:cs typeface="Arial"/>
              </a:rPr>
              <a:t>GULF OF MEXICO</a:t>
            </a:r>
          </a:p>
        </p:txBody>
      </p:sp>
      <p:sp>
        <p:nvSpPr>
          <p:cNvPr id="23556" name="Freeform 30"/>
          <p:cNvSpPr>
            <a:spLocks/>
          </p:cNvSpPr>
          <p:nvPr/>
        </p:nvSpPr>
        <p:spPr bwMode="auto">
          <a:xfrm>
            <a:off x="817563" y="2492375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WordArt 32"/>
          <p:cNvSpPr>
            <a:spLocks noChangeArrowheads="1" noChangeShapeType="1" noTextEdit="1"/>
          </p:cNvSpPr>
          <p:nvPr/>
        </p:nvSpPr>
        <p:spPr bwMode="auto">
          <a:xfrm>
            <a:off x="885825" y="2546350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3775" y="1406525"/>
            <a:ext cx="4025900" cy="3432175"/>
          </a:xfrm>
          <a:solidFill>
            <a:srgbClr val="000000">
              <a:alpha val="56078"/>
            </a:srgbClr>
          </a:solidFill>
        </p:spPr>
        <p:txBody>
          <a:bodyPr/>
          <a:lstStyle/>
          <a:p>
            <a:pPr marL="228600" indent="-228600" eaLnBrk="1" hangingPunct="1">
              <a:buFont typeface="Wingdings" pitchFamily="2" charset="2"/>
              <a:buNone/>
            </a:pPr>
            <a:r>
              <a:rPr lang="en-US" sz="2100" smtClean="0">
                <a:solidFill>
                  <a:schemeClr val="bg1"/>
                </a:solidFill>
              </a:rPr>
              <a:t>H-72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State EOC at Level III or II depending on threat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Setup to support Contra-Flow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Parishes initiate Declarations of Emergency 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Submit pre-scripted ARFs to FEMA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JOC activated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Joint Information Center </a:t>
            </a:r>
            <a:r>
              <a:rPr lang="en-US" sz="1700" i="1" smtClean="0">
                <a:solidFill>
                  <a:schemeClr val="bg1"/>
                </a:solidFill>
              </a:rPr>
              <a:t>(JIC)</a:t>
            </a:r>
            <a:r>
              <a:rPr lang="en-US" sz="1700" smtClean="0">
                <a:solidFill>
                  <a:schemeClr val="bg1"/>
                </a:solidFill>
              </a:rPr>
              <a:t> opens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Launch host state LNOs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4872038" y="6623050"/>
            <a:ext cx="4225925" cy="244475"/>
          </a:xfrm>
          <a:prstGeom prst="rect">
            <a:avLst/>
          </a:prstGeom>
          <a:solidFill>
            <a:srgbClr val="D1DEF7">
              <a:alpha val="6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rgbClr val="333333"/>
                </a:solidFill>
              </a:rPr>
              <a:t>Scenario based on previous or likely storm tracks derived from Hurrevac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625" y="6611938"/>
            <a:ext cx="3282950" cy="227012"/>
            <a:chOff x="2619" y="3465"/>
            <a:chExt cx="2068" cy="173"/>
          </a:xfrm>
        </p:grpSpPr>
        <p:sp>
          <p:nvSpPr>
            <p:cNvPr id="23592" name="Rectangle 34"/>
            <p:cNvSpPr>
              <a:spLocks noChangeArrowheads="1"/>
            </p:cNvSpPr>
            <p:nvPr/>
          </p:nvSpPr>
          <p:spPr bwMode="auto">
            <a:xfrm>
              <a:off x="2619" y="3495"/>
              <a:ext cx="2068" cy="138"/>
            </a:xfrm>
            <a:prstGeom prst="rect">
              <a:avLst/>
            </a:prstGeom>
            <a:solidFill>
              <a:srgbClr val="000066">
                <a:alpha val="49019"/>
              </a:srgb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Freeform 35"/>
            <p:cNvSpPr>
              <a:spLocks/>
            </p:cNvSpPr>
            <p:nvPr/>
          </p:nvSpPr>
          <p:spPr bwMode="auto">
            <a:xfrm rot="-2804901">
              <a:off x="3771" y="3465"/>
              <a:ext cx="173" cy="173"/>
            </a:xfrm>
            <a:custGeom>
              <a:avLst/>
              <a:gdLst>
                <a:gd name="T0" fmla="*/ 0 w 1740"/>
                <a:gd name="T1" fmla="*/ 6 h 1500"/>
                <a:gd name="T2" fmla="*/ 8 w 1740"/>
                <a:gd name="T3" fmla="*/ 17 h 1500"/>
                <a:gd name="T4" fmla="*/ 17 w 1740"/>
                <a:gd name="T5" fmla="*/ 20 h 1500"/>
                <a:gd name="T6" fmla="*/ 10 w 1740"/>
                <a:gd name="T7" fmla="*/ 8 h 1500"/>
                <a:gd name="T8" fmla="*/ 6 w 1740"/>
                <a:gd name="T9" fmla="*/ 2 h 1500"/>
                <a:gd name="T10" fmla="*/ 5 w 1740"/>
                <a:gd name="T11" fmla="*/ 0 h 1500"/>
                <a:gd name="T12" fmla="*/ 0 w 1740"/>
                <a:gd name="T13" fmla="*/ 3 h 1500"/>
                <a:gd name="T14" fmla="*/ 0 w 1740"/>
                <a:gd name="T15" fmla="*/ 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500"/>
                <a:gd name="T26" fmla="*/ 1740 w 1740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500">
                  <a:moveTo>
                    <a:pt x="0" y="468"/>
                  </a:moveTo>
                  <a:lnTo>
                    <a:pt x="798" y="1254"/>
                  </a:lnTo>
                  <a:lnTo>
                    <a:pt x="1740" y="1500"/>
                  </a:lnTo>
                  <a:lnTo>
                    <a:pt x="978" y="594"/>
                  </a:lnTo>
                  <a:lnTo>
                    <a:pt x="594" y="186"/>
                  </a:lnTo>
                  <a:lnTo>
                    <a:pt x="492" y="0"/>
                  </a:lnTo>
                  <a:lnTo>
                    <a:pt x="42" y="216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8F8F8">
                <a:alpha val="38823"/>
              </a:srgbClr>
            </a:solidFill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Text Box 36"/>
            <p:cNvSpPr txBox="1">
              <a:spLocks noChangeArrowheads="1"/>
            </p:cNvSpPr>
            <p:nvPr/>
          </p:nvSpPr>
          <p:spPr bwMode="auto">
            <a:xfrm>
              <a:off x="2922" y="3521"/>
              <a:ext cx="791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Anticipated Storm Track</a:t>
              </a:r>
            </a:p>
          </p:txBody>
        </p:sp>
        <p:sp>
          <p:nvSpPr>
            <p:cNvPr id="23595" name="Text Box 37"/>
            <p:cNvSpPr txBox="1">
              <a:spLocks noChangeArrowheads="1"/>
            </p:cNvSpPr>
            <p:nvPr/>
          </p:nvSpPr>
          <p:spPr bwMode="auto">
            <a:xfrm>
              <a:off x="4018" y="3524"/>
              <a:ext cx="664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Cone of Uncertainty</a:t>
              </a:r>
            </a:p>
          </p:txBody>
        </p:sp>
        <p:sp>
          <p:nvSpPr>
            <p:cNvPr id="23596" name="Line 38"/>
            <p:cNvSpPr>
              <a:spLocks noChangeShapeType="1"/>
            </p:cNvSpPr>
            <p:nvPr/>
          </p:nvSpPr>
          <p:spPr bwMode="auto">
            <a:xfrm>
              <a:off x="2681" y="3549"/>
              <a:ext cx="187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-19050" y="6242050"/>
            <a:ext cx="9153525" cy="396875"/>
            <a:chOff x="-12" y="3908"/>
            <a:chExt cx="5766" cy="250"/>
          </a:xfrm>
        </p:grpSpPr>
        <p:sp>
          <p:nvSpPr>
            <p:cNvPr id="322566" name="Rectangle 6"/>
            <p:cNvSpPr>
              <a:spLocks noChangeArrowheads="1"/>
            </p:cNvSpPr>
            <p:nvPr/>
          </p:nvSpPr>
          <p:spPr bwMode="auto">
            <a:xfrm>
              <a:off x="-6" y="3935"/>
              <a:ext cx="5760" cy="223"/>
            </a:xfrm>
            <a:prstGeom prst="rect">
              <a:avLst/>
            </a:prstGeom>
            <a:solidFill>
              <a:schemeClr val="bg2">
                <a:alpha val="42999"/>
              </a:schemeClr>
            </a:solidFill>
            <a:ln w="31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58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303" y="3908"/>
              <a:ext cx="397" cy="227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Landfall</a:t>
              </a:r>
            </a:p>
          </p:txBody>
        </p:sp>
        <p:sp>
          <p:nvSpPr>
            <p:cNvPr id="23585" name="AutoShape 11"/>
            <p:cNvSpPr>
              <a:spLocks noChangeArrowheads="1"/>
            </p:cNvSpPr>
            <p:nvPr/>
          </p:nvSpPr>
          <p:spPr bwMode="auto">
            <a:xfrm>
              <a:off x="431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H-20</a:t>
              </a:r>
            </a:p>
          </p:txBody>
        </p:sp>
        <p:sp>
          <p:nvSpPr>
            <p:cNvPr id="23586" name="AutoShape 11"/>
            <p:cNvSpPr>
              <a:spLocks noChangeArrowheads="1"/>
            </p:cNvSpPr>
            <p:nvPr/>
          </p:nvSpPr>
          <p:spPr bwMode="auto">
            <a:xfrm>
              <a:off x="3495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H-30</a:t>
              </a:r>
            </a:p>
          </p:txBody>
        </p:sp>
        <p:sp>
          <p:nvSpPr>
            <p:cNvPr id="23587" name="AutoShape 11"/>
            <p:cNvSpPr>
              <a:spLocks noChangeArrowheads="1"/>
            </p:cNvSpPr>
            <p:nvPr/>
          </p:nvSpPr>
          <p:spPr bwMode="auto">
            <a:xfrm>
              <a:off x="288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H-40</a:t>
              </a:r>
            </a:p>
          </p:txBody>
        </p:sp>
        <p:sp>
          <p:nvSpPr>
            <p:cNvPr id="23588" name="AutoShape 11"/>
            <p:cNvSpPr>
              <a:spLocks noChangeArrowheads="1"/>
            </p:cNvSpPr>
            <p:nvPr/>
          </p:nvSpPr>
          <p:spPr bwMode="auto">
            <a:xfrm>
              <a:off x="2026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H-50</a:t>
              </a:r>
            </a:p>
          </p:txBody>
        </p:sp>
        <p:sp>
          <p:nvSpPr>
            <p:cNvPr id="23589" name="AutoShape 10"/>
            <p:cNvSpPr>
              <a:spLocks noChangeArrowheads="1"/>
            </p:cNvSpPr>
            <p:nvPr/>
          </p:nvSpPr>
          <p:spPr bwMode="auto">
            <a:xfrm>
              <a:off x="1355" y="3959"/>
              <a:ext cx="1001" cy="168"/>
            </a:xfrm>
            <a:prstGeom prst="rightArrow">
              <a:avLst>
                <a:gd name="adj1" fmla="val 100000"/>
                <a:gd name="adj2" fmla="val 135387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</a:t>
              </a:r>
              <a:endParaRPr lang="en-US" sz="1400" b="1" i="1">
                <a:solidFill>
                  <a:srgbClr val="B80000"/>
                </a:solidFill>
              </a:endParaRPr>
            </a:p>
          </p:txBody>
        </p:sp>
        <p:sp>
          <p:nvSpPr>
            <p:cNvPr id="23590" name="AutoShape 11"/>
            <p:cNvSpPr>
              <a:spLocks noChangeArrowheads="1"/>
            </p:cNvSpPr>
            <p:nvPr/>
          </p:nvSpPr>
          <p:spPr bwMode="auto">
            <a:xfrm>
              <a:off x="564" y="3957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H-96</a:t>
              </a:r>
            </a:p>
          </p:txBody>
        </p:sp>
        <p:sp>
          <p:nvSpPr>
            <p:cNvPr id="23591" name="AutoShape 9"/>
            <p:cNvSpPr>
              <a:spLocks noChangeArrowheads="1"/>
            </p:cNvSpPr>
            <p:nvPr/>
          </p:nvSpPr>
          <p:spPr bwMode="auto">
            <a:xfrm>
              <a:off x="-12" y="3959"/>
              <a:ext cx="899" cy="170"/>
            </a:xfrm>
            <a:prstGeom prst="rightArrow">
              <a:avLst>
                <a:gd name="adj1" fmla="val 99074"/>
                <a:gd name="adj2" fmla="val 121752"/>
              </a:avLst>
            </a:prstGeom>
            <a:solidFill>
              <a:srgbClr val="FFE39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H-120</a:t>
              </a:r>
            </a:p>
          </p:txBody>
        </p:sp>
      </p:grpSp>
      <p:sp>
        <p:nvSpPr>
          <p:cNvPr id="23562" name="Freeform 40"/>
          <p:cNvSpPr>
            <a:spLocks/>
          </p:cNvSpPr>
          <p:nvPr/>
        </p:nvSpPr>
        <p:spPr bwMode="auto">
          <a:xfrm>
            <a:off x="981075" y="2381250"/>
            <a:ext cx="2276475" cy="1733550"/>
          </a:xfrm>
          <a:custGeom>
            <a:avLst/>
            <a:gdLst>
              <a:gd name="T0" fmla="*/ 2147483647 w 1278"/>
              <a:gd name="T1" fmla="*/ 2147483647 h 912"/>
              <a:gd name="T2" fmla="*/ 2147483647 w 1278"/>
              <a:gd name="T3" fmla="*/ 2147483647 h 912"/>
              <a:gd name="T4" fmla="*/ 2147483647 w 1278"/>
              <a:gd name="T5" fmla="*/ 2147483647 h 912"/>
              <a:gd name="T6" fmla="*/ 2147483647 w 1278"/>
              <a:gd name="T7" fmla="*/ 1214009777 h 912"/>
              <a:gd name="T8" fmla="*/ 1941849355 w 1278"/>
              <a:gd name="T9" fmla="*/ 607004889 h 912"/>
              <a:gd name="T10" fmla="*/ 1903774524 w 1278"/>
              <a:gd name="T11" fmla="*/ 368539064 h 912"/>
              <a:gd name="T12" fmla="*/ 1770509497 w 1278"/>
              <a:gd name="T13" fmla="*/ 173429145 h 912"/>
              <a:gd name="T14" fmla="*/ 1618206609 w 1278"/>
              <a:gd name="T15" fmla="*/ 65036650 h 912"/>
              <a:gd name="T16" fmla="*/ 1484943808 w 1278"/>
              <a:gd name="T17" fmla="*/ 0 h 912"/>
              <a:gd name="T18" fmla="*/ 1370717532 w 1278"/>
              <a:gd name="T19" fmla="*/ 0 h 912"/>
              <a:gd name="T20" fmla="*/ 1047075231 w 1278"/>
              <a:gd name="T21" fmla="*/ 0 h 912"/>
              <a:gd name="T22" fmla="*/ 704396182 w 1278"/>
              <a:gd name="T23" fmla="*/ 151752173 h 912"/>
              <a:gd name="T24" fmla="*/ 456905213 w 1278"/>
              <a:gd name="T25" fmla="*/ 260144698 h 912"/>
              <a:gd name="T26" fmla="*/ 190377775 w 1278"/>
              <a:gd name="T27" fmla="*/ 476933431 h 912"/>
              <a:gd name="T28" fmla="*/ 38074845 w 1278"/>
              <a:gd name="T29" fmla="*/ 737078128 h 912"/>
              <a:gd name="T30" fmla="*/ 0 w 1278"/>
              <a:gd name="T31" fmla="*/ 1083938438 h 912"/>
              <a:gd name="T32" fmla="*/ 57113152 w 1278"/>
              <a:gd name="T33" fmla="*/ 1257367524 h 912"/>
              <a:gd name="T34" fmla="*/ 266527494 w 1278"/>
              <a:gd name="T35" fmla="*/ 1495833229 h 912"/>
              <a:gd name="T36" fmla="*/ 437868688 w 1278"/>
              <a:gd name="T37" fmla="*/ 1799337456 h 912"/>
              <a:gd name="T38" fmla="*/ 647283044 w 1278"/>
              <a:gd name="T39" fmla="*/ 1907729921 h 912"/>
              <a:gd name="T40" fmla="*/ 1085151844 w 1278"/>
              <a:gd name="T41" fmla="*/ 2102840256 h 912"/>
              <a:gd name="T42" fmla="*/ 1370717532 w 1278"/>
              <a:gd name="T43" fmla="*/ 2147483647 h 912"/>
              <a:gd name="T44" fmla="*/ 1827622634 w 1278"/>
              <a:gd name="T45" fmla="*/ 2147483647 h 912"/>
              <a:gd name="T46" fmla="*/ 2147483647 w 1278"/>
              <a:gd name="T47" fmla="*/ 2147483647 h 912"/>
              <a:gd name="T48" fmla="*/ 2147483647 w 1278"/>
              <a:gd name="T49" fmla="*/ 2147483647 h 912"/>
              <a:gd name="T50" fmla="*/ 2147483647 w 1278"/>
              <a:gd name="T51" fmla="*/ 2147483647 h 912"/>
              <a:gd name="T52" fmla="*/ 2147483647 w 1278"/>
              <a:gd name="T53" fmla="*/ 2147483647 h 912"/>
              <a:gd name="T54" fmla="*/ 2147483647 w 1278"/>
              <a:gd name="T55" fmla="*/ 2147483647 h 91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78"/>
              <a:gd name="T85" fmla="*/ 0 h 912"/>
              <a:gd name="T86" fmla="*/ 1278 w 1278"/>
              <a:gd name="T87" fmla="*/ 912 h 91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78" h="912">
                <a:moveTo>
                  <a:pt x="1188" y="834"/>
                </a:moveTo>
                <a:lnTo>
                  <a:pt x="960" y="696"/>
                </a:lnTo>
                <a:lnTo>
                  <a:pt x="846" y="606"/>
                </a:lnTo>
                <a:lnTo>
                  <a:pt x="684" y="336"/>
                </a:lnTo>
                <a:lnTo>
                  <a:pt x="612" y="168"/>
                </a:lnTo>
                <a:lnTo>
                  <a:pt x="600" y="102"/>
                </a:lnTo>
                <a:lnTo>
                  <a:pt x="558" y="48"/>
                </a:lnTo>
                <a:lnTo>
                  <a:pt x="510" y="18"/>
                </a:lnTo>
                <a:lnTo>
                  <a:pt x="468" y="0"/>
                </a:lnTo>
                <a:lnTo>
                  <a:pt x="432" y="0"/>
                </a:lnTo>
                <a:lnTo>
                  <a:pt x="330" y="0"/>
                </a:lnTo>
                <a:lnTo>
                  <a:pt x="222" y="42"/>
                </a:lnTo>
                <a:lnTo>
                  <a:pt x="144" y="72"/>
                </a:lnTo>
                <a:lnTo>
                  <a:pt x="60" y="132"/>
                </a:lnTo>
                <a:lnTo>
                  <a:pt x="12" y="204"/>
                </a:lnTo>
                <a:lnTo>
                  <a:pt x="0" y="300"/>
                </a:lnTo>
                <a:lnTo>
                  <a:pt x="18" y="348"/>
                </a:lnTo>
                <a:lnTo>
                  <a:pt x="84" y="414"/>
                </a:lnTo>
                <a:lnTo>
                  <a:pt x="138" y="498"/>
                </a:lnTo>
                <a:lnTo>
                  <a:pt x="204" y="528"/>
                </a:lnTo>
                <a:lnTo>
                  <a:pt x="342" y="582"/>
                </a:lnTo>
                <a:lnTo>
                  <a:pt x="432" y="612"/>
                </a:lnTo>
                <a:lnTo>
                  <a:pt x="576" y="684"/>
                </a:lnTo>
                <a:lnTo>
                  <a:pt x="762" y="756"/>
                </a:lnTo>
                <a:lnTo>
                  <a:pt x="996" y="828"/>
                </a:lnTo>
                <a:lnTo>
                  <a:pt x="1200" y="900"/>
                </a:lnTo>
                <a:lnTo>
                  <a:pt x="1278" y="912"/>
                </a:lnTo>
                <a:lnTo>
                  <a:pt x="1188" y="834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3175">
            <a:solidFill>
              <a:srgbClr val="4D4D4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Freeform 31"/>
          <p:cNvSpPr>
            <a:spLocks/>
          </p:cNvSpPr>
          <p:nvPr/>
        </p:nvSpPr>
        <p:spPr bwMode="auto">
          <a:xfrm>
            <a:off x="1741488" y="2762250"/>
            <a:ext cx="1300162" cy="1270000"/>
          </a:xfrm>
          <a:custGeom>
            <a:avLst/>
            <a:gdLst>
              <a:gd name="T0" fmla="*/ 1279652726 w 1321"/>
              <a:gd name="T1" fmla="*/ 1915558394 h 842"/>
              <a:gd name="T2" fmla="*/ 780772336 w 1321"/>
              <a:gd name="T3" fmla="*/ 1558381932 h 842"/>
              <a:gd name="T4" fmla="*/ 270267385 w 1321"/>
              <a:gd name="T5" fmla="*/ 1171630845 h 842"/>
              <a:gd name="T6" fmla="*/ 0 w 1321"/>
              <a:gd name="T7" fmla="*/ 0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321"/>
              <a:gd name="T13" fmla="*/ 0 h 842"/>
              <a:gd name="T14" fmla="*/ 1321 w 1321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1" h="842">
                <a:moveTo>
                  <a:pt x="1321" y="842"/>
                </a:moveTo>
                <a:cubicBezTo>
                  <a:pt x="1150" y="790"/>
                  <a:pt x="980" y="739"/>
                  <a:pt x="806" y="685"/>
                </a:cubicBezTo>
                <a:cubicBezTo>
                  <a:pt x="632" y="631"/>
                  <a:pt x="413" y="629"/>
                  <a:pt x="279" y="515"/>
                </a:cubicBezTo>
                <a:cubicBezTo>
                  <a:pt x="145" y="401"/>
                  <a:pt x="46" y="86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64" name="Picture 29" descr="hurrcane"/>
          <p:cNvPicPr>
            <a:picLocks noChangeAspect="1" noChangeArrowheads="1" noCrop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2711450" y="372268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41"/>
          <p:cNvSpPr>
            <a:spLocks noChangeArrowheads="1"/>
          </p:cNvSpPr>
          <p:nvPr/>
        </p:nvSpPr>
        <p:spPr bwMode="auto">
          <a:xfrm>
            <a:off x="4800600" y="1400175"/>
            <a:ext cx="4019550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43"/>
          <p:cNvSpPr>
            <a:spLocks noChangeArrowheads="1"/>
          </p:cNvSpPr>
          <p:nvPr/>
        </p:nvSpPr>
        <p:spPr bwMode="auto">
          <a:xfrm>
            <a:off x="2968625" y="6354763"/>
            <a:ext cx="504825" cy="187325"/>
          </a:xfrm>
          <a:prstGeom prst="rect">
            <a:avLst/>
          </a:prstGeom>
          <a:solidFill>
            <a:srgbClr val="FFE393"/>
          </a:solidFill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en-US" sz="1600" b="1" i="1">
                <a:solidFill>
                  <a:srgbClr val="A50021"/>
                </a:solidFill>
              </a:rPr>
              <a:t>H-72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44763" y="6243638"/>
            <a:ext cx="444500" cy="407987"/>
            <a:chOff x="1865" y="2434"/>
            <a:chExt cx="299" cy="275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873" y="2455"/>
              <a:ext cx="291" cy="254"/>
              <a:chOff x="734" y="2670"/>
              <a:chExt cx="291" cy="254"/>
            </a:xfrm>
          </p:grpSpPr>
          <p:sp>
            <p:nvSpPr>
              <p:cNvPr id="23579" name="AutoShape 17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AutoShape 18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Oval 19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Oval 20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865" y="2434"/>
              <a:ext cx="291" cy="254"/>
              <a:chOff x="734" y="2670"/>
              <a:chExt cx="291" cy="254"/>
            </a:xfrm>
          </p:grpSpPr>
          <p:sp>
            <p:nvSpPr>
              <p:cNvPr id="23575" name="AutoShape 22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AutoShape 23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Oval 24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Oval 25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73088" y="1400175"/>
            <a:ext cx="4065587" cy="1571625"/>
            <a:chOff x="573088" y="1400174"/>
            <a:chExt cx="4065587" cy="1571626"/>
          </a:xfrm>
        </p:grpSpPr>
        <p:sp>
          <p:nvSpPr>
            <p:cNvPr id="23569" name="Rectangle 48"/>
            <p:cNvSpPr>
              <a:spLocks noChangeArrowheads="1"/>
            </p:cNvSpPr>
            <p:nvPr/>
          </p:nvSpPr>
          <p:spPr bwMode="auto">
            <a:xfrm>
              <a:off x="590550" y="1419225"/>
              <a:ext cx="4048125" cy="3524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573088" y="1400174"/>
              <a:ext cx="4062412" cy="1571626"/>
            </a:xfrm>
            <a:prstGeom prst="rect">
              <a:avLst/>
            </a:prstGeom>
            <a:solidFill>
              <a:srgbClr val="FF0000">
                <a:alpha val="56078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A50021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2100" dirty="0">
                  <a:solidFill>
                    <a:schemeClr val="bg1"/>
                  </a:solidFill>
                </a:rPr>
                <a:t>H-72 Anticipated Shortfalls </a:t>
              </a:r>
              <a:endParaRPr lang="en-US" sz="2200" dirty="0">
                <a:solidFill>
                  <a:schemeClr val="bg1"/>
                </a:solidFill>
              </a:endParaRP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800" dirty="0">
                  <a:solidFill>
                    <a:schemeClr val="bg1"/>
                  </a:solidFill>
                </a:rPr>
                <a:t>Paratransit / Ambulances</a:t>
              </a: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800" dirty="0">
                  <a:solidFill>
                    <a:schemeClr val="bg1"/>
                  </a:solidFill>
                </a:rPr>
                <a:t>Hospital Spaces</a:t>
              </a: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800" dirty="0">
                  <a:solidFill>
                    <a:schemeClr val="bg1"/>
                  </a:solidFill>
                </a:rPr>
                <a:t>Aviation Support</a:t>
              </a:r>
            </a:p>
          </p:txBody>
        </p:sp>
      </p:grpSp>
      <p:pic>
        <p:nvPicPr>
          <p:cNvPr id="44" name="Picture 43" descr="SDMI_Landscape_Bk-Purple_080311.JPG"/>
          <p:cNvPicPr>
            <a:picLocks noChangeAspect="1"/>
          </p:cNvPicPr>
          <p:nvPr/>
        </p:nvPicPr>
        <p:blipFill rotWithShape="1">
          <a:blip r:embed="rId4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90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urr_atlantic_hires"/>
          <p:cNvPicPr>
            <a:picLocks noChangeAspect="1" noChangeArrowheads="1"/>
          </p:cNvPicPr>
          <p:nvPr/>
        </p:nvPicPr>
        <p:blipFill>
          <a:blip r:embed="rId2" cstate="print"/>
          <a:srcRect l="9860" t="22778" r="17445" b="6961"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Freeform 4"/>
          <p:cNvSpPr>
            <a:spLocks/>
          </p:cNvSpPr>
          <p:nvPr/>
        </p:nvSpPr>
        <p:spPr bwMode="auto">
          <a:xfrm>
            <a:off x="817563" y="2492375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>
            <a:off x="885825" y="2546350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2458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9475" y="1406525"/>
            <a:ext cx="4149725" cy="3835400"/>
          </a:xfrm>
          <a:solidFill>
            <a:srgbClr val="000000">
              <a:alpha val="56078"/>
            </a:srgbClr>
          </a:solidFill>
        </p:spPr>
        <p:txBody>
          <a:bodyPr/>
          <a:lstStyle/>
          <a:p>
            <a:pPr marL="228600" indent="-228600"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bg1"/>
                </a:solidFill>
              </a:rPr>
              <a:t>H-72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Initiate setup of Special Needs Shelters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Initiate dissemination of public information on early evacuation &amp; shelter operations  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Initiate prison population evacuations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Establish Regional Staging Area </a:t>
            </a:r>
            <a:r>
              <a:rPr lang="en-US" sz="1600" i="1" smtClean="0">
                <a:solidFill>
                  <a:schemeClr val="bg1"/>
                </a:solidFill>
              </a:rPr>
              <a:t>(RSA)</a:t>
            </a:r>
            <a:r>
              <a:rPr lang="en-US" sz="1600" smtClean="0">
                <a:solidFill>
                  <a:schemeClr val="bg1"/>
                </a:solidFill>
              </a:rPr>
              <a:t> operations</a:t>
            </a:r>
          </a:p>
          <a:p>
            <a:pPr marL="228600" indent="-228600"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bg1"/>
                </a:solidFill>
              </a:rPr>
              <a:t>H-66</a:t>
            </a:r>
            <a:endParaRPr lang="en-US" sz="1600" smtClean="0">
              <a:solidFill>
                <a:schemeClr val="bg1"/>
              </a:solidFill>
            </a:endParaRPr>
          </a:p>
          <a:p>
            <a:pPr marL="228600" indent="-228600" eaLnBrk="1" hangingPunct="1">
              <a:lnSpc>
                <a:spcPct val="80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Request 300 school buses </a:t>
            </a:r>
            <a:r>
              <a:rPr lang="en-US" sz="1600" i="1" smtClean="0">
                <a:solidFill>
                  <a:schemeClr val="bg1"/>
                </a:solidFill>
              </a:rPr>
              <a:t>(if required)</a:t>
            </a:r>
          </a:p>
          <a:p>
            <a:pPr marL="228600" indent="-228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chemeClr val="bg1"/>
                </a:solidFill>
              </a:rPr>
              <a:t>H-54</a:t>
            </a:r>
          </a:p>
          <a:p>
            <a:pPr marL="228600" indent="-228600" eaLnBrk="1" hangingPunct="1">
              <a:lnSpc>
                <a:spcPct val="80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Assisted evacuation begins</a:t>
            </a:r>
          </a:p>
          <a:p>
            <a:pPr marL="228600" indent="-228600" eaLnBrk="1" hangingPunct="1"/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872038" y="6623050"/>
            <a:ext cx="4225925" cy="244475"/>
          </a:xfrm>
          <a:prstGeom prst="rect">
            <a:avLst/>
          </a:prstGeom>
          <a:solidFill>
            <a:srgbClr val="D1DEF7">
              <a:alpha val="6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rgbClr val="333333"/>
                </a:solidFill>
              </a:rPr>
              <a:t>Scenario based on previous or likely storm tracks derived from Hurrevac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625" y="6611938"/>
            <a:ext cx="3282950" cy="227012"/>
            <a:chOff x="2619" y="3465"/>
            <a:chExt cx="2068" cy="173"/>
          </a:xfrm>
        </p:grpSpPr>
        <p:sp>
          <p:nvSpPr>
            <p:cNvPr id="24612" name="Rectangle 9"/>
            <p:cNvSpPr>
              <a:spLocks noChangeArrowheads="1"/>
            </p:cNvSpPr>
            <p:nvPr/>
          </p:nvSpPr>
          <p:spPr bwMode="auto">
            <a:xfrm>
              <a:off x="2619" y="3495"/>
              <a:ext cx="2068" cy="138"/>
            </a:xfrm>
            <a:prstGeom prst="rect">
              <a:avLst/>
            </a:prstGeom>
            <a:solidFill>
              <a:srgbClr val="000066">
                <a:alpha val="49019"/>
              </a:srgb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Freeform 10"/>
            <p:cNvSpPr>
              <a:spLocks/>
            </p:cNvSpPr>
            <p:nvPr/>
          </p:nvSpPr>
          <p:spPr bwMode="auto">
            <a:xfrm rot="-2804901">
              <a:off x="3771" y="3465"/>
              <a:ext cx="173" cy="173"/>
            </a:xfrm>
            <a:custGeom>
              <a:avLst/>
              <a:gdLst>
                <a:gd name="T0" fmla="*/ 0 w 1740"/>
                <a:gd name="T1" fmla="*/ 6 h 1500"/>
                <a:gd name="T2" fmla="*/ 8 w 1740"/>
                <a:gd name="T3" fmla="*/ 17 h 1500"/>
                <a:gd name="T4" fmla="*/ 17 w 1740"/>
                <a:gd name="T5" fmla="*/ 20 h 1500"/>
                <a:gd name="T6" fmla="*/ 10 w 1740"/>
                <a:gd name="T7" fmla="*/ 8 h 1500"/>
                <a:gd name="T8" fmla="*/ 6 w 1740"/>
                <a:gd name="T9" fmla="*/ 2 h 1500"/>
                <a:gd name="T10" fmla="*/ 5 w 1740"/>
                <a:gd name="T11" fmla="*/ 0 h 1500"/>
                <a:gd name="T12" fmla="*/ 0 w 1740"/>
                <a:gd name="T13" fmla="*/ 3 h 1500"/>
                <a:gd name="T14" fmla="*/ 0 w 1740"/>
                <a:gd name="T15" fmla="*/ 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500"/>
                <a:gd name="T26" fmla="*/ 1740 w 1740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500">
                  <a:moveTo>
                    <a:pt x="0" y="468"/>
                  </a:moveTo>
                  <a:lnTo>
                    <a:pt x="798" y="1254"/>
                  </a:lnTo>
                  <a:lnTo>
                    <a:pt x="1740" y="1500"/>
                  </a:lnTo>
                  <a:lnTo>
                    <a:pt x="978" y="594"/>
                  </a:lnTo>
                  <a:lnTo>
                    <a:pt x="594" y="186"/>
                  </a:lnTo>
                  <a:lnTo>
                    <a:pt x="492" y="0"/>
                  </a:lnTo>
                  <a:lnTo>
                    <a:pt x="42" y="216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8F8F8">
                <a:alpha val="38823"/>
              </a:srgbClr>
            </a:solidFill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Text Box 11"/>
            <p:cNvSpPr txBox="1">
              <a:spLocks noChangeArrowheads="1"/>
            </p:cNvSpPr>
            <p:nvPr/>
          </p:nvSpPr>
          <p:spPr bwMode="auto">
            <a:xfrm>
              <a:off x="2922" y="3521"/>
              <a:ext cx="791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Anticipated Storm Track</a:t>
              </a:r>
            </a:p>
          </p:txBody>
        </p:sp>
        <p:sp>
          <p:nvSpPr>
            <p:cNvPr id="24615" name="Text Box 12"/>
            <p:cNvSpPr txBox="1">
              <a:spLocks noChangeArrowheads="1"/>
            </p:cNvSpPr>
            <p:nvPr/>
          </p:nvSpPr>
          <p:spPr bwMode="auto">
            <a:xfrm>
              <a:off x="4018" y="3524"/>
              <a:ext cx="664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Cone of Uncertainty</a:t>
              </a:r>
            </a:p>
          </p:txBody>
        </p:sp>
        <p:sp>
          <p:nvSpPr>
            <p:cNvPr id="24616" name="Line 13"/>
            <p:cNvSpPr>
              <a:spLocks noChangeShapeType="1"/>
            </p:cNvSpPr>
            <p:nvPr/>
          </p:nvSpPr>
          <p:spPr bwMode="auto">
            <a:xfrm>
              <a:off x="2681" y="3549"/>
              <a:ext cx="187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19050" y="6242050"/>
            <a:ext cx="9153525" cy="396875"/>
            <a:chOff x="-12" y="3908"/>
            <a:chExt cx="5766" cy="250"/>
          </a:xfrm>
        </p:grpSpPr>
        <p:sp>
          <p:nvSpPr>
            <p:cNvPr id="457743" name="Rectangle 15"/>
            <p:cNvSpPr>
              <a:spLocks noChangeArrowheads="1"/>
            </p:cNvSpPr>
            <p:nvPr/>
          </p:nvSpPr>
          <p:spPr bwMode="auto">
            <a:xfrm>
              <a:off x="-6" y="3935"/>
              <a:ext cx="5760" cy="223"/>
            </a:xfrm>
            <a:prstGeom prst="rect">
              <a:avLst/>
            </a:prstGeom>
            <a:solidFill>
              <a:schemeClr val="bg2">
                <a:alpha val="42999"/>
              </a:schemeClr>
            </a:solidFill>
            <a:ln w="31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60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303" y="3908"/>
              <a:ext cx="397" cy="227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Landfall</a:t>
              </a:r>
            </a:p>
          </p:txBody>
        </p:sp>
        <p:sp>
          <p:nvSpPr>
            <p:cNvPr id="24605" name="AutoShape 11"/>
            <p:cNvSpPr>
              <a:spLocks noChangeArrowheads="1"/>
            </p:cNvSpPr>
            <p:nvPr/>
          </p:nvSpPr>
          <p:spPr bwMode="auto">
            <a:xfrm>
              <a:off x="431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H-20</a:t>
              </a:r>
            </a:p>
          </p:txBody>
        </p:sp>
        <p:sp>
          <p:nvSpPr>
            <p:cNvPr id="24606" name="AutoShape 11"/>
            <p:cNvSpPr>
              <a:spLocks noChangeArrowheads="1"/>
            </p:cNvSpPr>
            <p:nvPr/>
          </p:nvSpPr>
          <p:spPr bwMode="auto">
            <a:xfrm>
              <a:off x="3495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H-30</a:t>
              </a:r>
            </a:p>
          </p:txBody>
        </p:sp>
        <p:sp>
          <p:nvSpPr>
            <p:cNvPr id="24607" name="AutoShape 11"/>
            <p:cNvSpPr>
              <a:spLocks noChangeArrowheads="1"/>
            </p:cNvSpPr>
            <p:nvPr/>
          </p:nvSpPr>
          <p:spPr bwMode="auto">
            <a:xfrm>
              <a:off x="288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H-40</a:t>
              </a:r>
            </a:p>
          </p:txBody>
        </p:sp>
        <p:sp>
          <p:nvSpPr>
            <p:cNvPr id="24608" name="AutoShape 11"/>
            <p:cNvSpPr>
              <a:spLocks noChangeArrowheads="1"/>
            </p:cNvSpPr>
            <p:nvPr/>
          </p:nvSpPr>
          <p:spPr bwMode="auto">
            <a:xfrm>
              <a:off x="2026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H-50</a:t>
              </a:r>
            </a:p>
          </p:txBody>
        </p:sp>
        <p:sp>
          <p:nvSpPr>
            <p:cNvPr id="24609" name="AutoShape 10"/>
            <p:cNvSpPr>
              <a:spLocks noChangeArrowheads="1"/>
            </p:cNvSpPr>
            <p:nvPr/>
          </p:nvSpPr>
          <p:spPr bwMode="auto">
            <a:xfrm>
              <a:off x="1355" y="3959"/>
              <a:ext cx="1001" cy="168"/>
            </a:xfrm>
            <a:prstGeom prst="rightArrow">
              <a:avLst>
                <a:gd name="adj1" fmla="val 100000"/>
                <a:gd name="adj2" fmla="val 135387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</a:t>
              </a:r>
              <a:r>
                <a:rPr lang="en-US" sz="1400" b="1" i="1">
                  <a:solidFill>
                    <a:srgbClr val="B80000"/>
                  </a:solidFill>
                </a:rPr>
                <a:t> </a:t>
              </a:r>
            </a:p>
          </p:txBody>
        </p:sp>
        <p:sp>
          <p:nvSpPr>
            <p:cNvPr id="24610" name="AutoShape 11"/>
            <p:cNvSpPr>
              <a:spLocks noChangeArrowheads="1"/>
            </p:cNvSpPr>
            <p:nvPr/>
          </p:nvSpPr>
          <p:spPr bwMode="auto">
            <a:xfrm>
              <a:off x="564" y="3957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H-96</a:t>
              </a:r>
            </a:p>
          </p:txBody>
        </p:sp>
        <p:sp>
          <p:nvSpPr>
            <p:cNvPr id="24611" name="AutoShape 9"/>
            <p:cNvSpPr>
              <a:spLocks noChangeArrowheads="1"/>
            </p:cNvSpPr>
            <p:nvPr/>
          </p:nvSpPr>
          <p:spPr bwMode="auto">
            <a:xfrm>
              <a:off x="-12" y="3959"/>
              <a:ext cx="899" cy="170"/>
            </a:xfrm>
            <a:prstGeom prst="rightArrow">
              <a:avLst>
                <a:gd name="adj1" fmla="val 99074"/>
                <a:gd name="adj2" fmla="val 121752"/>
              </a:avLst>
            </a:prstGeom>
            <a:solidFill>
              <a:srgbClr val="FFE39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H-120</a:t>
              </a:r>
            </a:p>
          </p:txBody>
        </p:sp>
      </p:grpSp>
      <p:sp>
        <p:nvSpPr>
          <p:cNvPr id="24585" name="Freeform 35"/>
          <p:cNvSpPr>
            <a:spLocks/>
          </p:cNvSpPr>
          <p:nvPr/>
        </p:nvSpPr>
        <p:spPr bwMode="auto">
          <a:xfrm>
            <a:off x="981075" y="2381250"/>
            <a:ext cx="2276475" cy="1733550"/>
          </a:xfrm>
          <a:custGeom>
            <a:avLst/>
            <a:gdLst>
              <a:gd name="T0" fmla="*/ 2147483647 w 1278"/>
              <a:gd name="T1" fmla="*/ 2147483647 h 912"/>
              <a:gd name="T2" fmla="*/ 2147483647 w 1278"/>
              <a:gd name="T3" fmla="*/ 2147483647 h 912"/>
              <a:gd name="T4" fmla="*/ 2147483647 w 1278"/>
              <a:gd name="T5" fmla="*/ 2147483647 h 912"/>
              <a:gd name="T6" fmla="*/ 2147483647 w 1278"/>
              <a:gd name="T7" fmla="*/ 1214009777 h 912"/>
              <a:gd name="T8" fmla="*/ 1941849355 w 1278"/>
              <a:gd name="T9" fmla="*/ 607004889 h 912"/>
              <a:gd name="T10" fmla="*/ 1903774524 w 1278"/>
              <a:gd name="T11" fmla="*/ 368539064 h 912"/>
              <a:gd name="T12" fmla="*/ 1770509497 w 1278"/>
              <a:gd name="T13" fmla="*/ 173429145 h 912"/>
              <a:gd name="T14" fmla="*/ 1618206609 w 1278"/>
              <a:gd name="T15" fmla="*/ 65036650 h 912"/>
              <a:gd name="T16" fmla="*/ 1484943808 w 1278"/>
              <a:gd name="T17" fmla="*/ 0 h 912"/>
              <a:gd name="T18" fmla="*/ 1370717532 w 1278"/>
              <a:gd name="T19" fmla="*/ 0 h 912"/>
              <a:gd name="T20" fmla="*/ 1047075231 w 1278"/>
              <a:gd name="T21" fmla="*/ 0 h 912"/>
              <a:gd name="T22" fmla="*/ 704396182 w 1278"/>
              <a:gd name="T23" fmla="*/ 151752173 h 912"/>
              <a:gd name="T24" fmla="*/ 456905213 w 1278"/>
              <a:gd name="T25" fmla="*/ 260144698 h 912"/>
              <a:gd name="T26" fmla="*/ 190377775 w 1278"/>
              <a:gd name="T27" fmla="*/ 476933431 h 912"/>
              <a:gd name="T28" fmla="*/ 38074845 w 1278"/>
              <a:gd name="T29" fmla="*/ 737078128 h 912"/>
              <a:gd name="T30" fmla="*/ 0 w 1278"/>
              <a:gd name="T31" fmla="*/ 1083938438 h 912"/>
              <a:gd name="T32" fmla="*/ 57113152 w 1278"/>
              <a:gd name="T33" fmla="*/ 1257367524 h 912"/>
              <a:gd name="T34" fmla="*/ 266527494 w 1278"/>
              <a:gd name="T35" fmla="*/ 1495833229 h 912"/>
              <a:gd name="T36" fmla="*/ 437868688 w 1278"/>
              <a:gd name="T37" fmla="*/ 1799337456 h 912"/>
              <a:gd name="T38" fmla="*/ 647283044 w 1278"/>
              <a:gd name="T39" fmla="*/ 1907729921 h 912"/>
              <a:gd name="T40" fmla="*/ 1085151844 w 1278"/>
              <a:gd name="T41" fmla="*/ 2102840256 h 912"/>
              <a:gd name="T42" fmla="*/ 1370717532 w 1278"/>
              <a:gd name="T43" fmla="*/ 2147483647 h 912"/>
              <a:gd name="T44" fmla="*/ 1827622634 w 1278"/>
              <a:gd name="T45" fmla="*/ 2147483647 h 912"/>
              <a:gd name="T46" fmla="*/ 2147483647 w 1278"/>
              <a:gd name="T47" fmla="*/ 2147483647 h 912"/>
              <a:gd name="T48" fmla="*/ 2147483647 w 1278"/>
              <a:gd name="T49" fmla="*/ 2147483647 h 912"/>
              <a:gd name="T50" fmla="*/ 2147483647 w 1278"/>
              <a:gd name="T51" fmla="*/ 2147483647 h 912"/>
              <a:gd name="T52" fmla="*/ 2147483647 w 1278"/>
              <a:gd name="T53" fmla="*/ 2147483647 h 912"/>
              <a:gd name="T54" fmla="*/ 2147483647 w 1278"/>
              <a:gd name="T55" fmla="*/ 2147483647 h 91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78"/>
              <a:gd name="T85" fmla="*/ 0 h 912"/>
              <a:gd name="T86" fmla="*/ 1278 w 1278"/>
              <a:gd name="T87" fmla="*/ 912 h 91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78" h="912">
                <a:moveTo>
                  <a:pt x="1188" y="834"/>
                </a:moveTo>
                <a:lnTo>
                  <a:pt x="960" y="696"/>
                </a:lnTo>
                <a:lnTo>
                  <a:pt x="846" y="606"/>
                </a:lnTo>
                <a:lnTo>
                  <a:pt x="684" y="336"/>
                </a:lnTo>
                <a:lnTo>
                  <a:pt x="612" y="168"/>
                </a:lnTo>
                <a:lnTo>
                  <a:pt x="600" y="102"/>
                </a:lnTo>
                <a:lnTo>
                  <a:pt x="558" y="48"/>
                </a:lnTo>
                <a:lnTo>
                  <a:pt x="510" y="18"/>
                </a:lnTo>
                <a:lnTo>
                  <a:pt x="468" y="0"/>
                </a:lnTo>
                <a:lnTo>
                  <a:pt x="432" y="0"/>
                </a:lnTo>
                <a:lnTo>
                  <a:pt x="330" y="0"/>
                </a:lnTo>
                <a:lnTo>
                  <a:pt x="222" y="42"/>
                </a:lnTo>
                <a:lnTo>
                  <a:pt x="144" y="72"/>
                </a:lnTo>
                <a:lnTo>
                  <a:pt x="60" y="132"/>
                </a:lnTo>
                <a:lnTo>
                  <a:pt x="12" y="204"/>
                </a:lnTo>
                <a:lnTo>
                  <a:pt x="0" y="300"/>
                </a:lnTo>
                <a:lnTo>
                  <a:pt x="18" y="348"/>
                </a:lnTo>
                <a:lnTo>
                  <a:pt x="84" y="414"/>
                </a:lnTo>
                <a:lnTo>
                  <a:pt x="138" y="498"/>
                </a:lnTo>
                <a:lnTo>
                  <a:pt x="204" y="528"/>
                </a:lnTo>
                <a:lnTo>
                  <a:pt x="342" y="582"/>
                </a:lnTo>
                <a:lnTo>
                  <a:pt x="432" y="612"/>
                </a:lnTo>
                <a:lnTo>
                  <a:pt x="576" y="684"/>
                </a:lnTo>
                <a:lnTo>
                  <a:pt x="762" y="756"/>
                </a:lnTo>
                <a:lnTo>
                  <a:pt x="996" y="828"/>
                </a:lnTo>
                <a:lnTo>
                  <a:pt x="1200" y="900"/>
                </a:lnTo>
                <a:lnTo>
                  <a:pt x="1278" y="912"/>
                </a:lnTo>
                <a:lnTo>
                  <a:pt x="1188" y="834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3175">
            <a:solidFill>
              <a:srgbClr val="4D4D4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Freeform 36"/>
          <p:cNvSpPr>
            <a:spLocks/>
          </p:cNvSpPr>
          <p:nvPr/>
        </p:nvSpPr>
        <p:spPr bwMode="auto">
          <a:xfrm>
            <a:off x="1741488" y="2762250"/>
            <a:ext cx="1300162" cy="1270000"/>
          </a:xfrm>
          <a:custGeom>
            <a:avLst/>
            <a:gdLst>
              <a:gd name="T0" fmla="*/ 1279652726 w 1321"/>
              <a:gd name="T1" fmla="*/ 1915558394 h 842"/>
              <a:gd name="T2" fmla="*/ 780772336 w 1321"/>
              <a:gd name="T3" fmla="*/ 1558381932 h 842"/>
              <a:gd name="T4" fmla="*/ 270267385 w 1321"/>
              <a:gd name="T5" fmla="*/ 1171630845 h 842"/>
              <a:gd name="T6" fmla="*/ 0 w 1321"/>
              <a:gd name="T7" fmla="*/ 0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321"/>
              <a:gd name="T13" fmla="*/ 0 h 842"/>
              <a:gd name="T14" fmla="*/ 1321 w 1321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1" h="842">
                <a:moveTo>
                  <a:pt x="1321" y="842"/>
                </a:moveTo>
                <a:cubicBezTo>
                  <a:pt x="1150" y="790"/>
                  <a:pt x="980" y="739"/>
                  <a:pt x="806" y="685"/>
                </a:cubicBezTo>
                <a:cubicBezTo>
                  <a:pt x="632" y="631"/>
                  <a:pt x="413" y="629"/>
                  <a:pt x="279" y="515"/>
                </a:cubicBezTo>
                <a:cubicBezTo>
                  <a:pt x="145" y="401"/>
                  <a:pt x="46" y="86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Rectangle 38"/>
          <p:cNvSpPr>
            <a:spLocks noChangeArrowheads="1"/>
          </p:cNvSpPr>
          <p:nvPr/>
        </p:nvSpPr>
        <p:spPr bwMode="auto">
          <a:xfrm>
            <a:off x="4686300" y="1390650"/>
            <a:ext cx="4143375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Rectangle 42"/>
          <p:cNvSpPr>
            <a:spLocks noChangeArrowheads="1"/>
          </p:cNvSpPr>
          <p:nvPr/>
        </p:nvSpPr>
        <p:spPr bwMode="auto">
          <a:xfrm>
            <a:off x="4691063" y="3805238"/>
            <a:ext cx="4143375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43"/>
          <p:cNvSpPr>
            <a:spLocks noChangeArrowheads="1"/>
          </p:cNvSpPr>
          <p:nvPr/>
        </p:nvSpPr>
        <p:spPr bwMode="auto">
          <a:xfrm>
            <a:off x="4686300" y="4505325"/>
            <a:ext cx="4143375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Rectangle 44"/>
          <p:cNvSpPr>
            <a:spLocks noChangeArrowheads="1"/>
          </p:cNvSpPr>
          <p:nvPr/>
        </p:nvSpPr>
        <p:spPr bwMode="auto">
          <a:xfrm>
            <a:off x="2968625" y="6354763"/>
            <a:ext cx="504825" cy="1873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en-US" sz="1600" b="1" i="1">
                <a:solidFill>
                  <a:srgbClr val="A50021"/>
                </a:solidFill>
              </a:rPr>
              <a:t>H-72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544763" y="6243638"/>
            <a:ext cx="444500" cy="407987"/>
            <a:chOff x="1865" y="2434"/>
            <a:chExt cx="299" cy="275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873" y="2455"/>
              <a:ext cx="291" cy="254"/>
              <a:chOff x="734" y="2670"/>
              <a:chExt cx="291" cy="254"/>
            </a:xfrm>
          </p:grpSpPr>
          <p:sp>
            <p:nvSpPr>
              <p:cNvPr id="24599" name="AutoShape 26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utoShape 27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8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Oval 29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865" y="2434"/>
              <a:ext cx="291" cy="254"/>
              <a:chOff x="734" y="2670"/>
              <a:chExt cx="291" cy="254"/>
            </a:xfrm>
          </p:grpSpPr>
          <p:sp>
            <p:nvSpPr>
              <p:cNvPr id="24595" name="AutoShape 31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utoShape 32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33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34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4592" name="Picture 45" descr="hurrcane"/>
          <p:cNvPicPr>
            <a:picLocks noChangeAspect="1" noChangeArrowheads="1" noCrop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2711450" y="372268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SDMI_Landscape_Bk-Purple_080311.JPG"/>
          <p:cNvPicPr>
            <a:picLocks noChangeAspect="1"/>
          </p:cNvPicPr>
          <p:nvPr/>
        </p:nvPicPr>
        <p:blipFill rotWithShape="1">
          <a:blip r:embed="rId4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2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1" descr="hurr_atlantic_hires"/>
          <p:cNvPicPr>
            <a:picLocks noChangeAspect="1" noChangeArrowheads="1"/>
          </p:cNvPicPr>
          <p:nvPr/>
        </p:nvPicPr>
        <p:blipFill>
          <a:blip r:embed="rId2" cstate="print"/>
          <a:srcRect l="9860" t="22984" r="17445" b="6961"/>
          <a:stretch>
            <a:fillRect/>
          </a:stretch>
        </p:blipFill>
        <p:spPr bwMode="auto">
          <a:xfrm>
            <a:off x="0" y="973138"/>
            <a:ext cx="9144000" cy="58753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3" name="WordArt 32"/>
          <p:cNvSpPr>
            <a:spLocks noChangeArrowheads="1" noChangeShapeType="1" noTextEdit="1"/>
          </p:cNvSpPr>
          <p:nvPr/>
        </p:nvSpPr>
        <p:spPr bwMode="auto">
          <a:xfrm>
            <a:off x="823913" y="3497263"/>
            <a:ext cx="1103312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/>
                  <a:tailEnd/>
                </a:ln>
                <a:solidFill>
                  <a:schemeClr val="bg2">
                    <a:alpha val="47842"/>
                  </a:schemeClr>
                </a:solidFill>
                <a:latin typeface="Arial"/>
                <a:cs typeface="Arial"/>
              </a:rPr>
              <a:t>GULF OF MEXICO</a:t>
            </a:r>
          </a:p>
        </p:txBody>
      </p:sp>
      <p:sp>
        <p:nvSpPr>
          <p:cNvPr id="25604" name="Freeform 34"/>
          <p:cNvSpPr>
            <a:spLocks/>
          </p:cNvSpPr>
          <p:nvPr/>
        </p:nvSpPr>
        <p:spPr bwMode="auto">
          <a:xfrm>
            <a:off x="817563" y="2492375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WordArt 36"/>
          <p:cNvSpPr>
            <a:spLocks noChangeArrowheads="1" noChangeShapeType="1" noTextEdit="1"/>
          </p:cNvSpPr>
          <p:nvPr/>
        </p:nvSpPr>
        <p:spPr bwMode="auto">
          <a:xfrm>
            <a:off x="885825" y="2546350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2560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68825" y="1366838"/>
            <a:ext cx="4264025" cy="3074987"/>
          </a:xfrm>
          <a:solidFill>
            <a:srgbClr val="000000">
              <a:alpha val="56078"/>
            </a:srgbClr>
          </a:solidFill>
        </p:spPr>
        <p:txBody>
          <a:bodyPr/>
          <a:lstStyle/>
          <a:p>
            <a:pPr marL="228600" indent="-228600" eaLnBrk="1" hangingPunct="1">
              <a:buFont typeface="Wingdings" pitchFamily="2" charset="2"/>
              <a:buNone/>
            </a:pPr>
            <a:r>
              <a:rPr lang="en-US" sz="2100" smtClean="0">
                <a:solidFill>
                  <a:schemeClr val="bg1"/>
                </a:solidFill>
              </a:rPr>
              <a:t>H-50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GOHSEP EOC at Level II or Level I based on threat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Phase 1 evacuation begins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Pet truck convoy moves with buses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Begin setup of Contra-Flow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Request closure of public schools</a:t>
            </a:r>
          </a:p>
          <a:p>
            <a:pPr marL="228600" indent="-228600" eaLnBrk="1" hangingPunct="1">
              <a:buClr>
                <a:srgbClr val="FFCC00"/>
              </a:buClr>
            </a:pPr>
            <a:r>
              <a:rPr lang="en-US" sz="1700" smtClean="0">
                <a:solidFill>
                  <a:schemeClr val="bg1"/>
                </a:solidFill>
              </a:rPr>
              <a:t>Execute LANG Security Anti-Looting Plan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4872038" y="6623050"/>
            <a:ext cx="4225925" cy="244475"/>
          </a:xfrm>
          <a:prstGeom prst="rect">
            <a:avLst/>
          </a:prstGeom>
          <a:solidFill>
            <a:srgbClr val="D1DEF7">
              <a:alpha val="6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rgbClr val="333333"/>
                </a:solidFill>
              </a:rPr>
              <a:t>Scenario based on previous or likely storm tracks derived from Hurrevac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7625" y="6611938"/>
            <a:ext cx="3282950" cy="227012"/>
            <a:chOff x="2619" y="3465"/>
            <a:chExt cx="2068" cy="173"/>
          </a:xfrm>
        </p:grpSpPr>
        <p:sp>
          <p:nvSpPr>
            <p:cNvPr id="25635" name="Rectangle 38"/>
            <p:cNvSpPr>
              <a:spLocks noChangeArrowheads="1"/>
            </p:cNvSpPr>
            <p:nvPr/>
          </p:nvSpPr>
          <p:spPr bwMode="auto">
            <a:xfrm>
              <a:off x="2619" y="3495"/>
              <a:ext cx="2068" cy="138"/>
            </a:xfrm>
            <a:prstGeom prst="rect">
              <a:avLst/>
            </a:prstGeom>
            <a:solidFill>
              <a:srgbClr val="000066">
                <a:alpha val="49019"/>
              </a:srgb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Freeform 39"/>
            <p:cNvSpPr>
              <a:spLocks/>
            </p:cNvSpPr>
            <p:nvPr/>
          </p:nvSpPr>
          <p:spPr bwMode="auto">
            <a:xfrm rot="-2804901">
              <a:off x="3771" y="3465"/>
              <a:ext cx="173" cy="173"/>
            </a:xfrm>
            <a:custGeom>
              <a:avLst/>
              <a:gdLst>
                <a:gd name="T0" fmla="*/ 0 w 1740"/>
                <a:gd name="T1" fmla="*/ 6 h 1500"/>
                <a:gd name="T2" fmla="*/ 8 w 1740"/>
                <a:gd name="T3" fmla="*/ 17 h 1500"/>
                <a:gd name="T4" fmla="*/ 17 w 1740"/>
                <a:gd name="T5" fmla="*/ 20 h 1500"/>
                <a:gd name="T6" fmla="*/ 10 w 1740"/>
                <a:gd name="T7" fmla="*/ 8 h 1500"/>
                <a:gd name="T8" fmla="*/ 6 w 1740"/>
                <a:gd name="T9" fmla="*/ 2 h 1500"/>
                <a:gd name="T10" fmla="*/ 5 w 1740"/>
                <a:gd name="T11" fmla="*/ 0 h 1500"/>
                <a:gd name="T12" fmla="*/ 0 w 1740"/>
                <a:gd name="T13" fmla="*/ 3 h 1500"/>
                <a:gd name="T14" fmla="*/ 0 w 1740"/>
                <a:gd name="T15" fmla="*/ 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500"/>
                <a:gd name="T26" fmla="*/ 1740 w 1740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500">
                  <a:moveTo>
                    <a:pt x="0" y="468"/>
                  </a:moveTo>
                  <a:lnTo>
                    <a:pt x="798" y="1254"/>
                  </a:lnTo>
                  <a:lnTo>
                    <a:pt x="1740" y="1500"/>
                  </a:lnTo>
                  <a:lnTo>
                    <a:pt x="978" y="594"/>
                  </a:lnTo>
                  <a:lnTo>
                    <a:pt x="594" y="186"/>
                  </a:lnTo>
                  <a:lnTo>
                    <a:pt x="492" y="0"/>
                  </a:lnTo>
                  <a:lnTo>
                    <a:pt x="42" y="216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8F8F8">
                <a:alpha val="38823"/>
              </a:srgbClr>
            </a:solidFill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7" name="Text Box 40"/>
            <p:cNvSpPr txBox="1">
              <a:spLocks noChangeArrowheads="1"/>
            </p:cNvSpPr>
            <p:nvPr/>
          </p:nvSpPr>
          <p:spPr bwMode="auto">
            <a:xfrm>
              <a:off x="2922" y="3521"/>
              <a:ext cx="791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Anticipated Storm Track</a:t>
              </a:r>
            </a:p>
          </p:txBody>
        </p:sp>
        <p:sp>
          <p:nvSpPr>
            <p:cNvPr id="25638" name="Text Box 41"/>
            <p:cNvSpPr txBox="1">
              <a:spLocks noChangeArrowheads="1"/>
            </p:cNvSpPr>
            <p:nvPr/>
          </p:nvSpPr>
          <p:spPr bwMode="auto">
            <a:xfrm>
              <a:off x="4018" y="3524"/>
              <a:ext cx="664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Cone of Uncertainty</a:t>
              </a:r>
            </a:p>
          </p:txBody>
        </p:sp>
        <p:sp>
          <p:nvSpPr>
            <p:cNvPr id="25639" name="Line 42"/>
            <p:cNvSpPr>
              <a:spLocks noChangeShapeType="1"/>
            </p:cNvSpPr>
            <p:nvPr/>
          </p:nvSpPr>
          <p:spPr bwMode="auto">
            <a:xfrm>
              <a:off x="2681" y="3549"/>
              <a:ext cx="187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-19050" y="6242050"/>
            <a:ext cx="9153525" cy="396875"/>
            <a:chOff x="-12" y="3908"/>
            <a:chExt cx="5766" cy="250"/>
          </a:xfrm>
        </p:grpSpPr>
        <p:sp>
          <p:nvSpPr>
            <p:cNvPr id="412683" name="Rectangle 11"/>
            <p:cNvSpPr>
              <a:spLocks noChangeArrowheads="1"/>
            </p:cNvSpPr>
            <p:nvPr/>
          </p:nvSpPr>
          <p:spPr bwMode="auto">
            <a:xfrm>
              <a:off x="-6" y="3935"/>
              <a:ext cx="5760" cy="223"/>
            </a:xfrm>
            <a:prstGeom prst="rect">
              <a:avLst/>
            </a:prstGeom>
            <a:solidFill>
              <a:schemeClr val="bg2">
                <a:alpha val="42999"/>
              </a:schemeClr>
            </a:solidFill>
            <a:ln w="31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2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303" y="3908"/>
              <a:ext cx="397" cy="227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Landfall</a:t>
              </a:r>
            </a:p>
          </p:txBody>
        </p:sp>
        <p:sp>
          <p:nvSpPr>
            <p:cNvPr id="25628" name="AutoShape 11"/>
            <p:cNvSpPr>
              <a:spLocks noChangeArrowheads="1"/>
            </p:cNvSpPr>
            <p:nvPr/>
          </p:nvSpPr>
          <p:spPr bwMode="auto">
            <a:xfrm>
              <a:off x="431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H-20</a:t>
              </a:r>
            </a:p>
          </p:txBody>
        </p:sp>
        <p:sp>
          <p:nvSpPr>
            <p:cNvPr id="25629" name="AutoShape 11"/>
            <p:cNvSpPr>
              <a:spLocks noChangeArrowheads="1"/>
            </p:cNvSpPr>
            <p:nvPr/>
          </p:nvSpPr>
          <p:spPr bwMode="auto">
            <a:xfrm>
              <a:off x="3495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H-30</a:t>
              </a:r>
            </a:p>
          </p:txBody>
        </p:sp>
        <p:sp>
          <p:nvSpPr>
            <p:cNvPr id="25630" name="AutoShape 11"/>
            <p:cNvSpPr>
              <a:spLocks noChangeArrowheads="1"/>
            </p:cNvSpPr>
            <p:nvPr/>
          </p:nvSpPr>
          <p:spPr bwMode="auto">
            <a:xfrm>
              <a:off x="288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H-40</a:t>
              </a:r>
            </a:p>
          </p:txBody>
        </p:sp>
        <p:sp>
          <p:nvSpPr>
            <p:cNvPr id="25631" name="AutoShape 11"/>
            <p:cNvSpPr>
              <a:spLocks noChangeArrowheads="1"/>
            </p:cNvSpPr>
            <p:nvPr/>
          </p:nvSpPr>
          <p:spPr bwMode="auto">
            <a:xfrm>
              <a:off x="2026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</a:t>
              </a:r>
              <a:endParaRPr lang="en-US" sz="1400" b="1" i="1">
                <a:solidFill>
                  <a:srgbClr val="B80000"/>
                </a:solidFill>
              </a:endParaRPr>
            </a:p>
          </p:txBody>
        </p:sp>
        <p:sp>
          <p:nvSpPr>
            <p:cNvPr id="25632" name="AutoShape 10"/>
            <p:cNvSpPr>
              <a:spLocks noChangeArrowheads="1"/>
            </p:cNvSpPr>
            <p:nvPr/>
          </p:nvSpPr>
          <p:spPr bwMode="auto">
            <a:xfrm>
              <a:off x="1355" y="3959"/>
              <a:ext cx="1001" cy="168"/>
            </a:xfrm>
            <a:prstGeom prst="rightArrow">
              <a:avLst>
                <a:gd name="adj1" fmla="val 100000"/>
                <a:gd name="adj2" fmla="val 135387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H-72</a:t>
              </a:r>
              <a:r>
                <a:rPr lang="en-US" sz="1400" b="1" i="1">
                  <a:solidFill>
                    <a:srgbClr val="B80000"/>
                  </a:solidFill>
                </a:rPr>
                <a:t> </a:t>
              </a:r>
            </a:p>
          </p:txBody>
        </p:sp>
        <p:sp>
          <p:nvSpPr>
            <p:cNvPr id="25633" name="AutoShape 11"/>
            <p:cNvSpPr>
              <a:spLocks noChangeArrowheads="1"/>
            </p:cNvSpPr>
            <p:nvPr/>
          </p:nvSpPr>
          <p:spPr bwMode="auto">
            <a:xfrm>
              <a:off x="564" y="3957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H-96</a:t>
              </a:r>
            </a:p>
          </p:txBody>
        </p:sp>
        <p:sp>
          <p:nvSpPr>
            <p:cNvPr id="25634" name="AutoShape 9"/>
            <p:cNvSpPr>
              <a:spLocks noChangeArrowheads="1"/>
            </p:cNvSpPr>
            <p:nvPr/>
          </p:nvSpPr>
          <p:spPr bwMode="auto">
            <a:xfrm>
              <a:off x="-12" y="3959"/>
              <a:ext cx="899" cy="170"/>
            </a:xfrm>
            <a:prstGeom prst="rightArrow">
              <a:avLst>
                <a:gd name="adj1" fmla="val 99074"/>
                <a:gd name="adj2" fmla="val 121752"/>
              </a:avLst>
            </a:prstGeom>
            <a:solidFill>
              <a:srgbClr val="FFE39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H-120</a:t>
              </a:r>
            </a:p>
          </p:txBody>
        </p:sp>
      </p:grpSp>
      <p:sp>
        <p:nvSpPr>
          <p:cNvPr id="25610" name="Freeform 45"/>
          <p:cNvSpPr>
            <a:spLocks/>
          </p:cNvSpPr>
          <p:nvPr/>
        </p:nvSpPr>
        <p:spPr bwMode="auto">
          <a:xfrm>
            <a:off x="971550" y="2419350"/>
            <a:ext cx="1895475" cy="1552575"/>
          </a:xfrm>
          <a:custGeom>
            <a:avLst/>
            <a:gdLst>
              <a:gd name="T0" fmla="*/ 2147483647 w 1074"/>
              <a:gd name="T1" fmla="*/ 2147483647 h 876"/>
              <a:gd name="T2" fmla="*/ 2147483647 w 1074"/>
              <a:gd name="T3" fmla="*/ 2147483647 h 876"/>
              <a:gd name="T4" fmla="*/ 2037067292 w 1074"/>
              <a:gd name="T5" fmla="*/ 1677406614 h 876"/>
              <a:gd name="T6" fmla="*/ 1756736109 w 1074"/>
              <a:gd name="T7" fmla="*/ 1375850906 h 876"/>
              <a:gd name="T8" fmla="*/ 1588538370 w 1074"/>
              <a:gd name="T9" fmla="*/ 829278860 h 876"/>
              <a:gd name="T10" fmla="*/ 1513783623 w 1074"/>
              <a:gd name="T11" fmla="*/ 339250060 h 876"/>
              <a:gd name="T12" fmla="*/ 1196076390 w 1074"/>
              <a:gd name="T13" fmla="*/ 56541377 h 876"/>
              <a:gd name="T14" fmla="*/ 971812150 w 1074"/>
              <a:gd name="T15" fmla="*/ 0 h 876"/>
              <a:gd name="T16" fmla="*/ 579349950 w 1074"/>
              <a:gd name="T17" fmla="*/ 18847128 h 876"/>
              <a:gd name="T18" fmla="*/ 392462090 w 1074"/>
              <a:gd name="T19" fmla="*/ 188473037 h 876"/>
              <a:gd name="T20" fmla="*/ 149509549 w 1074"/>
              <a:gd name="T21" fmla="*/ 376946074 h 876"/>
              <a:gd name="T22" fmla="*/ 37376505 w 1074"/>
              <a:gd name="T23" fmla="*/ 621958757 h 876"/>
              <a:gd name="T24" fmla="*/ 0 w 1074"/>
              <a:gd name="T25" fmla="*/ 829278860 h 876"/>
              <a:gd name="T26" fmla="*/ 18688252 w 1074"/>
              <a:gd name="T27" fmla="*/ 980057822 h 876"/>
              <a:gd name="T28" fmla="*/ 74754774 w 1074"/>
              <a:gd name="T29" fmla="*/ 1149683683 h 876"/>
              <a:gd name="T30" fmla="*/ 317707343 w 1074"/>
              <a:gd name="T31" fmla="*/ 1451239390 h 876"/>
              <a:gd name="T32" fmla="*/ 654104696 w 1074"/>
              <a:gd name="T33" fmla="*/ 1677406614 h 876"/>
              <a:gd name="T34" fmla="*/ 1196076390 w 1074"/>
              <a:gd name="T35" fmla="*/ 1978962764 h 876"/>
              <a:gd name="T36" fmla="*/ 1532471868 w 1074"/>
              <a:gd name="T37" fmla="*/ 2147483647 h 876"/>
              <a:gd name="T38" fmla="*/ 2147483647 w 1074"/>
              <a:gd name="T39" fmla="*/ 2147483647 h 876"/>
              <a:gd name="T40" fmla="*/ 2147483647 w 1074"/>
              <a:gd name="T41" fmla="*/ 2147483647 h 876"/>
              <a:gd name="T42" fmla="*/ 2147483647 w 1074"/>
              <a:gd name="T43" fmla="*/ 2147483647 h 876"/>
              <a:gd name="T44" fmla="*/ 2147483647 w 1074"/>
              <a:gd name="T45" fmla="*/ 2147483647 h 876"/>
              <a:gd name="T46" fmla="*/ 2147483647 w 1074"/>
              <a:gd name="T47" fmla="*/ 2147483647 h 876"/>
              <a:gd name="T48" fmla="*/ 2147483647 w 1074"/>
              <a:gd name="T49" fmla="*/ 2147483647 h 8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74"/>
              <a:gd name="T76" fmla="*/ 0 h 876"/>
              <a:gd name="T77" fmla="*/ 1074 w 1074"/>
              <a:gd name="T78" fmla="*/ 876 h 8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74" h="876">
                <a:moveTo>
                  <a:pt x="1050" y="840"/>
                </a:moveTo>
                <a:lnTo>
                  <a:pt x="912" y="708"/>
                </a:lnTo>
                <a:lnTo>
                  <a:pt x="654" y="534"/>
                </a:lnTo>
                <a:lnTo>
                  <a:pt x="564" y="438"/>
                </a:lnTo>
                <a:lnTo>
                  <a:pt x="510" y="264"/>
                </a:lnTo>
                <a:lnTo>
                  <a:pt x="486" y="108"/>
                </a:lnTo>
                <a:lnTo>
                  <a:pt x="384" y="18"/>
                </a:lnTo>
                <a:lnTo>
                  <a:pt x="312" y="0"/>
                </a:lnTo>
                <a:lnTo>
                  <a:pt x="186" y="6"/>
                </a:lnTo>
                <a:lnTo>
                  <a:pt x="126" y="60"/>
                </a:lnTo>
                <a:lnTo>
                  <a:pt x="48" y="120"/>
                </a:lnTo>
                <a:lnTo>
                  <a:pt x="12" y="198"/>
                </a:lnTo>
                <a:lnTo>
                  <a:pt x="0" y="264"/>
                </a:lnTo>
                <a:lnTo>
                  <a:pt x="6" y="312"/>
                </a:lnTo>
                <a:lnTo>
                  <a:pt x="24" y="366"/>
                </a:lnTo>
                <a:lnTo>
                  <a:pt x="102" y="462"/>
                </a:lnTo>
                <a:lnTo>
                  <a:pt x="210" y="534"/>
                </a:lnTo>
                <a:lnTo>
                  <a:pt x="384" y="630"/>
                </a:lnTo>
                <a:lnTo>
                  <a:pt x="492" y="702"/>
                </a:lnTo>
                <a:lnTo>
                  <a:pt x="696" y="774"/>
                </a:lnTo>
                <a:lnTo>
                  <a:pt x="822" y="816"/>
                </a:lnTo>
                <a:lnTo>
                  <a:pt x="930" y="852"/>
                </a:lnTo>
                <a:lnTo>
                  <a:pt x="1014" y="858"/>
                </a:lnTo>
                <a:lnTo>
                  <a:pt x="1074" y="876"/>
                </a:lnTo>
                <a:lnTo>
                  <a:pt x="1002" y="792"/>
                </a:lnTo>
              </a:path>
            </a:pathLst>
          </a:custGeom>
          <a:solidFill>
            <a:srgbClr val="FFFFFF">
              <a:alpha val="30196"/>
            </a:srgbClr>
          </a:solidFill>
          <a:ln w="3175">
            <a:solidFill>
              <a:srgbClr val="4D4D4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Freeform 35"/>
          <p:cNvSpPr>
            <a:spLocks/>
          </p:cNvSpPr>
          <p:nvPr/>
        </p:nvSpPr>
        <p:spPr bwMode="auto">
          <a:xfrm>
            <a:off x="1568450" y="2771775"/>
            <a:ext cx="1057275" cy="1087438"/>
          </a:xfrm>
          <a:custGeom>
            <a:avLst/>
            <a:gdLst>
              <a:gd name="T0" fmla="*/ 846200258 w 1321"/>
              <a:gd name="T1" fmla="*/ 1404419958 h 842"/>
              <a:gd name="T2" fmla="*/ 516303968 w 1321"/>
              <a:gd name="T3" fmla="*/ 1142549918 h 842"/>
              <a:gd name="T4" fmla="*/ 178720277 w 1321"/>
              <a:gd name="T5" fmla="*/ 858998604 h 842"/>
              <a:gd name="T6" fmla="*/ 0 w 1321"/>
              <a:gd name="T7" fmla="*/ 0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321"/>
              <a:gd name="T13" fmla="*/ 0 h 842"/>
              <a:gd name="T14" fmla="*/ 1321 w 1321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1" h="842">
                <a:moveTo>
                  <a:pt x="1321" y="842"/>
                </a:moveTo>
                <a:cubicBezTo>
                  <a:pt x="1150" y="790"/>
                  <a:pt x="980" y="739"/>
                  <a:pt x="806" y="685"/>
                </a:cubicBezTo>
                <a:cubicBezTo>
                  <a:pt x="632" y="631"/>
                  <a:pt x="413" y="629"/>
                  <a:pt x="279" y="515"/>
                </a:cubicBezTo>
                <a:cubicBezTo>
                  <a:pt x="145" y="401"/>
                  <a:pt x="46" y="86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12" name="Picture 33" descr="hurrcane"/>
          <p:cNvPicPr>
            <a:picLocks noChangeAspect="1" noChangeArrowheads="1" noCrop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2276475" y="35433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Rectangle 46"/>
          <p:cNvSpPr>
            <a:spLocks noChangeArrowheads="1"/>
          </p:cNvSpPr>
          <p:nvPr/>
        </p:nvSpPr>
        <p:spPr bwMode="auto">
          <a:xfrm>
            <a:off x="4562475" y="1371600"/>
            <a:ext cx="4257675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Rectangle 47"/>
          <p:cNvSpPr>
            <a:spLocks noChangeArrowheads="1"/>
          </p:cNvSpPr>
          <p:nvPr/>
        </p:nvSpPr>
        <p:spPr bwMode="auto">
          <a:xfrm>
            <a:off x="4083050" y="6354763"/>
            <a:ext cx="514350" cy="177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15000"/>
              </a:lnSpc>
            </a:pPr>
            <a:r>
              <a:rPr lang="en-US" sz="1600" b="1" i="1">
                <a:solidFill>
                  <a:srgbClr val="A50021"/>
                </a:solidFill>
              </a:rPr>
              <a:t>H-50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05225" y="6243638"/>
            <a:ext cx="444500" cy="407987"/>
            <a:chOff x="1865" y="2434"/>
            <a:chExt cx="299" cy="275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873" y="2455"/>
              <a:ext cx="291" cy="254"/>
              <a:chOff x="734" y="2670"/>
              <a:chExt cx="291" cy="254"/>
            </a:xfrm>
          </p:grpSpPr>
          <p:sp>
            <p:nvSpPr>
              <p:cNvPr id="25622" name="AutoShape 22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3" name="AutoShape 23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Oval 24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25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865" y="2434"/>
              <a:ext cx="291" cy="254"/>
              <a:chOff x="734" y="2670"/>
              <a:chExt cx="291" cy="254"/>
            </a:xfrm>
          </p:grpSpPr>
          <p:sp>
            <p:nvSpPr>
              <p:cNvPr id="25618" name="AutoShape 27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AutoShape 28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Oval 29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1" name="Oval 30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1" name="Picture 40" descr="SDMI_Landscape_Bk-Purple_080311.JPG"/>
          <p:cNvPicPr>
            <a:picLocks noChangeAspect="1"/>
          </p:cNvPicPr>
          <p:nvPr/>
        </p:nvPicPr>
        <p:blipFill rotWithShape="1">
          <a:blip r:embed="rId4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1" descr="hurr_atlantic_hires"/>
          <p:cNvPicPr>
            <a:picLocks noChangeAspect="1" noChangeArrowheads="1"/>
          </p:cNvPicPr>
          <p:nvPr/>
        </p:nvPicPr>
        <p:blipFill>
          <a:blip r:embed="rId2" cstate="print"/>
          <a:srcRect l="9860" t="22871" r="17445" b="6961"/>
          <a:stretch>
            <a:fillRect/>
          </a:stretch>
        </p:blipFill>
        <p:spPr bwMode="auto">
          <a:xfrm>
            <a:off x="0" y="963613"/>
            <a:ext cx="9144000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2"/>
          <p:cNvSpPr>
            <a:spLocks noChangeArrowheads="1" noChangeShapeType="1" noTextEdit="1"/>
          </p:cNvSpPr>
          <p:nvPr/>
        </p:nvSpPr>
        <p:spPr bwMode="auto">
          <a:xfrm>
            <a:off x="823913" y="3497263"/>
            <a:ext cx="1103312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/>
                  <a:tailEnd/>
                </a:ln>
                <a:solidFill>
                  <a:schemeClr val="bg2">
                    <a:alpha val="47842"/>
                  </a:schemeClr>
                </a:solidFill>
                <a:latin typeface="Arial"/>
                <a:cs typeface="Arial"/>
              </a:rPr>
              <a:t>GULF OF MEXICO</a:t>
            </a:r>
          </a:p>
        </p:txBody>
      </p:sp>
      <p:sp>
        <p:nvSpPr>
          <p:cNvPr id="27652" name="Freeform 34"/>
          <p:cNvSpPr>
            <a:spLocks/>
          </p:cNvSpPr>
          <p:nvPr/>
        </p:nvSpPr>
        <p:spPr bwMode="auto">
          <a:xfrm>
            <a:off x="817563" y="2492375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WordArt 36"/>
          <p:cNvSpPr>
            <a:spLocks noChangeArrowheads="1" noChangeShapeType="1" noTextEdit="1"/>
          </p:cNvSpPr>
          <p:nvPr/>
        </p:nvSpPr>
        <p:spPr bwMode="auto">
          <a:xfrm>
            <a:off x="885825" y="2546350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2765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95825" y="1376363"/>
            <a:ext cx="4146550" cy="2060575"/>
          </a:xfrm>
          <a:solidFill>
            <a:srgbClr val="000000">
              <a:alpha val="56078"/>
            </a:srgbClr>
          </a:solidFill>
        </p:spPr>
        <p:txBody>
          <a:bodyPr/>
          <a:lstStyle/>
          <a:p>
            <a:pPr marL="280988" indent="-280988" eaLnBrk="1" hangingPunct="1">
              <a:buFont typeface="Wingdings" pitchFamily="2" charset="2"/>
              <a:buNone/>
            </a:pPr>
            <a:r>
              <a:rPr lang="en-US" sz="2300" smtClean="0">
                <a:solidFill>
                  <a:schemeClr val="bg1"/>
                </a:solidFill>
              </a:rPr>
              <a:t>H-40</a:t>
            </a:r>
          </a:p>
          <a:p>
            <a:pPr marL="280988" indent="-280988" eaLnBrk="1" hangingPunct="1"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State EOC at Level I </a:t>
            </a:r>
            <a:r>
              <a:rPr lang="en-US" sz="1600" i="1" smtClean="0">
                <a:solidFill>
                  <a:schemeClr val="bg1"/>
                </a:solidFill>
              </a:rPr>
              <a:t>(if not already at this level)</a:t>
            </a:r>
          </a:p>
          <a:p>
            <a:pPr marL="280988" indent="-280988" eaLnBrk="1" hangingPunct="1"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Begin evacuation of the Phase II area</a:t>
            </a:r>
          </a:p>
          <a:p>
            <a:pPr marL="280988" indent="-280988" eaLnBrk="1" hangingPunct="1"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Begin movement of commodities forward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4872038" y="6623050"/>
            <a:ext cx="4225925" cy="244475"/>
          </a:xfrm>
          <a:prstGeom prst="rect">
            <a:avLst/>
          </a:prstGeom>
          <a:solidFill>
            <a:srgbClr val="D1DEF7">
              <a:alpha val="6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rgbClr val="333333"/>
                </a:solidFill>
              </a:rPr>
              <a:t>Scenario based on previous or likely storm tracks derived from Hurrevac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8100" y="6611938"/>
            <a:ext cx="3282950" cy="227012"/>
            <a:chOff x="2619" y="3465"/>
            <a:chExt cx="2068" cy="173"/>
          </a:xfrm>
        </p:grpSpPr>
        <p:sp>
          <p:nvSpPr>
            <p:cNvPr id="27683" name="Rectangle 38"/>
            <p:cNvSpPr>
              <a:spLocks noChangeArrowheads="1"/>
            </p:cNvSpPr>
            <p:nvPr/>
          </p:nvSpPr>
          <p:spPr bwMode="auto">
            <a:xfrm>
              <a:off x="2619" y="3495"/>
              <a:ext cx="2068" cy="138"/>
            </a:xfrm>
            <a:prstGeom prst="rect">
              <a:avLst/>
            </a:prstGeom>
            <a:solidFill>
              <a:srgbClr val="000066">
                <a:alpha val="49019"/>
              </a:srgb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Freeform 39"/>
            <p:cNvSpPr>
              <a:spLocks/>
            </p:cNvSpPr>
            <p:nvPr/>
          </p:nvSpPr>
          <p:spPr bwMode="auto">
            <a:xfrm rot="-2804901">
              <a:off x="3771" y="3465"/>
              <a:ext cx="173" cy="173"/>
            </a:xfrm>
            <a:custGeom>
              <a:avLst/>
              <a:gdLst>
                <a:gd name="T0" fmla="*/ 0 w 1740"/>
                <a:gd name="T1" fmla="*/ 6 h 1500"/>
                <a:gd name="T2" fmla="*/ 8 w 1740"/>
                <a:gd name="T3" fmla="*/ 17 h 1500"/>
                <a:gd name="T4" fmla="*/ 17 w 1740"/>
                <a:gd name="T5" fmla="*/ 20 h 1500"/>
                <a:gd name="T6" fmla="*/ 10 w 1740"/>
                <a:gd name="T7" fmla="*/ 8 h 1500"/>
                <a:gd name="T8" fmla="*/ 6 w 1740"/>
                <a:gd name="T9" fmla="*/ 2 h 1500"/>
                <a:gd name="T10" fmla="*/ 5 w 1740"/>
                <a:gd name="T11" fmla="*/ 0 h 1500"/>
                <a:gd name="T12" fmla="*/ 0 w 1740"/>
                <a:gd name="T13" fmla="*/ 3 h 1500"/>
                <a:gd name="T14" fmla="*/ 0 w 1740"/>
                <a:gd name="T15" fmla="*/ 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500"/>
                <a:gd name="T26" fmla="*/ 1740 w 1740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500">
                  <a:moveTo>
                    <a:pt x="0" y="468"/>
                  </a:moveTo>
                  <a:lnTo>
                    <a:pt x="798" y="1254"/>
                  </a:lnTo>
                  <a:lnTo>
                    <a:pt x="1740" y="1500"/>
                  </a:lnTo>
                  <a:lnTo>
                    <a:pt x="978" y="594"/>
                  </a:lnTo>
                  <a:lnTo>
                    <a:pt x="594" y="186"/>
                  </a:lnTo>
                  <a:lnTo>
                    <a:pt x="492" y="0"/>
                  </a:lnTo>
                  <a:lnTo>
                    <a:pt x="42" y="216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8F8F8">
                <a:alpha val="38823"/>
              </a:srgbClr>
            </a:solidFill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Text Box 40"/>
            <p:cNvSpPr txBox="1">
              <a:spLocks noChangeArrowheads="1"/>
            </p:cNvSpPr>
            <p:nvPr/>
          </p:nvSpPr>
          <p:spPr bwMode="auto">
            <a:xfrm>
              <a:off x="2922" y="3521"/>
              <a:ext cx="791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Anticipated Storm Track</a:t>
              </a:r>
            </a:p>
          </p:txBody>
        </p:sp>
        <p:sp>
          <p:nvSpPr>
            <p:cNvPr id="27686" name="Text Box 41"/>
            <p:cNvSpPr txBox="1">
              <a:spLocks noChangeArrowheads="1"/>
            </p:cNvSpPr>
            <p:nvPr/>
          </p:nvSpPr>
          <p:spPr bwMode="auto">
            <a:xfrm>
              <a:off x="4018" y="3524"/>
              <a:ext cx="664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Cone of Uncertainty</a:t>
              </a:r>
            </a:p>
          </p:txBody>
        </p:sp>
        <p:sp>
          <p:nvSpPr>
            <p:cNvPr id="27687" name="Line 42"/>
            <p:cNvSpPr>
              <a:spLocks noChangeShapeType="1"/>
            </p:cNvSpPr>
            <p:nvPr/>
          </p:nvSpPr>
          <p:spPr bwMode="auto">
            <a:xfrm>
              <a:off x="2681" y="3549"/>
              <a:ext cx="187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-19050" y="6242050"/>
            <a:ext cx="9153525" cy="396875"/>
            <a:chOff x="-12" y="3908"/>
            <a:chExt cx="5766" cy="250"/>
          </a:xfrm>
        </p:grpSpPr>
        <p:sp>
          <p:nvSpPr>
            <p:cNvPr id="413707" name="Rectangle 11"/>
            <p:cNvSpPr>
              <a:spLocks noChangeArrowheads="1"/>
            </p:cNvSpPr>
            <p:nvPr/>
          </p:nvSpPr>
          <p:spPr bwMode="auto">
            <a:xfrm>
              <a:off x="-6" y="3935"/>
              <a:ext cx="5760" cy="223"/>
            </a:xfrm>
            <a:prstGeom prst="rect">
              <a:avLst/>
            </a:prstGeom>
            <a:solidFill>
              <a:schemeClr val="bg2">
                <a:alpha val="42999"/>
              </a:schemeClr>
            </a:solidFill>
            <a:ln w="31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67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303" y="3908"/>
              <a:ext cx="397" cy="227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Landfall</a:t>
              </a:r>
            </a:p>
          </p:txBody>
        </p:sp>
        <p:sp>
          <p:nvSpPr>
            <p:cNvPr id="27676" name="AutoShape 11"/>
            <p:cNvSpPr>
              <a:spLocks noChangeArrowheads="1"/>
            </p:cNvSpPr>
            <p:nvPr/>
          </p:nvSpPr>
          <p:spPr bwMode="auto">
            <a:xfrm>
              <a:off x="431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H-20</a:t>
              </a:r>
            </a:p>
          </p:txBody>
        </p:sp>
        <p:sp>
          <p:nvSpPr>
            <p:cNvPr id="27677" name="AutoShape 11"/>
            <p:cNvSpPr>
              <a:spLocks noChangeArrowheads="1"/>
            </p:cNvSpPr>
            <p:nvPr/>
          </p:nvSpPr>
          <p:spPr bwMode="auto">
            <a:xfrm>
              <a:off x="3495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H-30</a:t>
              </a:r>
            </a:p>
          </p:txBody>
        </p:sp>
        <p:sp>
          <p:nvSpPr>
            <p:cNvPr id="27678" name="AutoShape 11"/>
            <p:cNvSpPr>
              <a:spLocks noChangeArrowheads="1"/>
            </p:cNvSpPr>
            <p:nvPr/>
          </p:nvSpPr>
          <p:spPr bwMode="auto">
            <a:xfrm>
              <a:off x="288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</a:t>
              </a:r>
              <a:endParaRPr lang="en-US" sz="1400" b="1" i="1">
                <a:solidFill>
                  <a:srgbClr val="B80000"/>
                </a:solidFill>
              </a:endParaRPr>
            </a:p>
          </p:txBody>
        </p:sp>
        <p:sp>
          <p:nvSpPr>
            <p:cNvPr id="27679" name="AutoShape 11"/>
            <p:cNvSpPr>
              <a:spLocks noChangeArrowheads="1"/>
            </p:cNvSpPr>
            <p:nvPr/>
          </p:nvSpPr>
          <p:spPr bwMode="auto">
            <a:xfrm>
              <a:off x="2026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H-50</a:t>
              </a:r>
            </a:p>
          </p:txBody>
        </p:sp>
        <p:sp>
          <p:nvSpPr>
            <p:cNvPr id="27680" name="AutoShape 10"/>
            <p:cNvSpPr>
              <a:spLocks noChangeArrowheads="1"/>
            </p:cNvSpPr>
            <p:nvPr/>
          </p:nvSpPr>
          <p:spPr bwMode="auto">
            <a:xfrm>
              <a:off x="1355" y="3959"/>
              <a:ext cx="1001" cy="168"/>
            </a:xfrm>
            <a:prstGeom prst="rightArrow">
              <a:avLst>
                <a:gd name="adj1" fmla="val 100000"/>
                <a:gd name="adj2" fmla="val 135387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H-72 </a:t>
              </a:r>
            </a:p>
          </p:txBody>
        </p:sp>
        <p:sp>
          <p:nvSpPr>
            <p:cNvPr id="27681" name="AutoShape 11"/>
            <p:cNvSpPr>
              <a:spLocks noChangeArrowheads="1"/>
            </p:cNvSpPr>
            <p:nvPr/>
          </p:nvSpPr>
          <p:spPr bwMode="auto">
            <a:xfrm>
              <a:off x="564" y="3957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H-96</a:t>
              </a:r>
            </a:p>
          </p:txBody>
        </p:sp>
        <p:sp>
          <p:nvSpPr>
            <p:cNvPr id="27682" name="AutoShape 9"/>
            <p:cNvSpPr>
              <a:spLocks noChangeArrowheads="1"/>
            </p:cNvSpPr>
            <p:nvPr/>
          </p:nvSpPr>
          <p:spPr bwMode="auto">
            <a:xfrm>
              <a:off x="-12" y="3959"/>
              <a:ext cx="899" cy="170"/>
            </a:xfrm>
            <a:prstGeom prst="rightArrow">
              <a:avLst>
                <a:gd name="adj1" fmla="val 99074"/>
                <a:gd name="adj2" fmla="val 121752"/>
              </a:avLst>
            </a:prstGeom>
            <a:solidFill>
              <a:srgbClr val="FFE39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H-120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884738" y="6243638"/>
            <a:ext cx="444500" cy="407987"/>
            <a:chOff x="1865" y="2434"/>
            <a:chExt cx="299" cy="275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873" y="2455"/>
              <a:ext cx="291" cy="254"/>
              <a:chOff x="734" y="2670"/>
              <a:chExt cx="291" cy="254"/>
            </a:xfrm>
          </p:grpSpPr>
          <p:sp>
            <p:nvSpPr>
              <p:cNvPr id="27670" name="AutoShape 22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1" name="AutoShape 23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2" name="Oval 24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3" name="Oval 25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865" y="2434"/>
              <a:ext cx="291" cy="254"/>
              <a:chOff x="734" y="2670"/>
              <a:chExt cx="291" cy="254"/>
            </a:xfrm>
          </p:grpSpPr>
          <p:sp>
            <p:nvSpPr>
              <p:cNvPr id="27666" name="AutoShape 27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7" name="AutoShape 28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8" name="Oval 29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Oval 30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59" name="Freeform 44"/>
          <p:cNvSpPr>
            <a:spLocks/>
          </p:cNvSpPr>
          <p:nvPr/>
        </p:nvSpPr>
        <p:spPr bwMode="auto">
          <a:xfrm rot="465978">
            <a:off x="663575" y="2114550"/>
            <a:ext cx="1954213" cy="1495425"/>
          </a:xfrm>
          <a:custGeom>
            <a:avLst/>
            <a:gdLst>
              <a:gd name="T0" fmla="*/ 2147483647 w 912"/>
              <a:gd name="T1" fmla="*/ 2147483647 h 672"/>
              <a:gd name="T2" fmla="*/ 2147483647 w 912"/>
              <a:gd name="T3" fmla="*/ 2147483647 h 672"/>
              <a:gd name="T4" fmla="*/ 2147483647 w 912"/>
              <a:gd name="T5" fmla="*/ 2147483647 h 672"/>
              <a:gd name="T6" fmla="*/ 2147483647 w 912"/>
              <a:gd name="T7" fmla="*/ 1663911727 h 672"/>
              <a:gd name="T8" fmla="*/ 1845782076 w 912"/>
              <a:gd name="T9" fmla="*/ 861667411 h 672"/>
              <a:gd name="T10" fmla="*/ 1818232394 w 912"/>
              <a:gd name="T11" fmla="*/ 623966133 h 672"/>
              <a:gd name="T12" fmla="*/ 1597841368 w 912"/>
              <a:gd name="T13" fmla="*/ 267414007 h 672"/>
              <a:gd name="T14" fmla="*/ 1487644784 w 912"/>
              <a:gd name="T15" fmla="*/ 118850674 h 672"/>
              <a:gd name="T16" fmla="*/ 1157057173 w 912"/>
              <a:gd name="T17" fmla="*/ 0 h 672"/>
              <a:gd name="T18" fmla="*/ 936665879 w 912"/>
              <a:gd name="T19" fmla="*/ 0 h 672"/>
              <a:gd name="T20" fmla="*/ 578528587 w 912"/>
              <a:gd name="T21" fmla="*/ 148563368 h 672"/>
              <a:gd name="T22" fmla="*/ 303038063 w 912"/>
              <a:gd name="T23" fmla="*/ 505115355 h 672"/>
              <a:gd name="T24" fmla="*/ 55097238 w 912"/>
              <a:gd name="T25" fmla="*/ 1158794008 h 672"/>
              <a:gd name="T26" fmla="*/ 0 w 912"/>
              <a:gd name="T27" fmla="*/ 1574771523 h 672"/>
              <a:gd name="T28" fmla="*/ 137744157 w 912"/>
              <a:gd name="T29" fmla="*/ 1842187686 h 672"/>
              <a:gd name="T30" fmla="*/ 550978771 w 912"/>
              <a:gd name="T31" fmla="*/ 2147483647 h 672"/>
              <a:gd name="T32" fmla="*/ 1184606855 w 912"/>
              <a:gd name="T33" fmla="*/ 2147483647 h 672"/>
              <a:gd name="T34" fmla="*/ 1652938589 w 912"/>
              <a:gd name="T35" fmla="*/ 2147483647 h 672"/>
              <a:gd name="T36" fmla="*/ 2147483647 w 912"/>
              <a:gd name="T37" fmla="*/ 2147483647 h 672"/>
              <a:gd name="T38" fmla="*/ 2147483647 w 912"/>
              <a:gd name="T39" fmla="*/ 2147483647 h 672"/>
              <a:gd name="T40" fmla="*/ 2147483647 w 912"/>
              <a:gd name="T41" fmla="*/ 2147483647 h 672"/>
              <a:gd name="T42" fmla="*/ 2147483647 w 912"/>
              <a:gd name="T43" fmla="*/ 2147483647 h 672"/>
              <a:gd name="T44" fmla="*/ 2147483647 w 912"/>
              <a:gd name="T45" fmla="*/ 2147483647 h 6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12"/>
              <a:gd name="T70" fmla="*/ 0 h 672"/>
              <a:gd name="T71" fmla="*/ 912 w 912"/>
              <a:gd name="T72" fmla="*/ 672 h 67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12" h="672">
                <a:moveTo>
                  <a:pt x="912" y="672"/>
                </a:moveTo>
                <a:lnTo>
                  <a:pt x="822" y="588"/>
                </a:lnTo>
                <a:lnTo>
                  <a:pt x="618" y="450"/>
                </a:lnTo>
                <a:lnTo>
                  <a:pt x="498" y="336"/>
                </a:lnTo>
                <a:lnTo>
                  <a:pt x="402" y="174"/>
                </a:lnTo>
                <a:lnTo>
                  <a:pt x="396" y="126"/>
                </a:lnTo>
                <a:lnTo>
                  <a:pt x="348" y="54"/>
                </a:lnTo>
                <a:lnTo>
                  <a:pt x="324" y="24"/>
                </a:lnTo>
                <a:lnTo>
                  <a:pt x="252" y="0"/>
                </a:lnTo>
                <a:lnTo>
                  <a:pt x="204" y="0"/>
                </a:lnTo>
                <a:lnTo>
                  <a:pt x="126" y="30"/>
                </a:lnTo>
                <a:lnTo>
                  <a:pt x="66" y="102"/>
                </a:lnTo>
                <a:lnTo>
                  <a:pt x="12" y="234"/>
                </a:lnTo>
                <a:lnTo>
                  <a:pt x="0" y="318"/>
                </a:lnTo>
                <a:lnTo>
                  <a:pt x="30" y="372"/>
                </a:lnTo>
                <a:lnTo>
                  <a:pt x="120" y="450"/>
                </a:lnTo>
                <a:lnTo>
                  <a:pt x="258" y="498"/>
                </a:lnTo>
                <a:lnTo>
                  <a:pt x="360" y="558"/>
                </a:lnTo>
                <a:lnTo>
                  <a:pt x="516" y="606"/>
                </a:lnTo>
                <a:lnTo>
                  <a:pt x="612" y="630"/>
                </a:lnTo>
                <a:lnTo>
                  <a:pt x="714" y="666"/>
                </a:lnTo>
                <a:lnTo>
                  <a:pt x="780" y="666"/>
                </a:lnTo>
                <a:lnTo>
                  <a:pt x="912" y="67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3175">
            <a:solidFill>
              <a:srgbClr val="4D4D4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Freeform 35"/>
          <p:cNvSpPr>
            <a:spLocks/>
          </p:cNvSpPr>
          <p:nvPr/>
        </p:nvSpPr>
        <p:spPr bwMode="auto">
          <a:xfrm>
            <a:off x="1404938" y="2733675"/>
            <a:ext cx="884237" cy="866775"/>
          </a:xfrm>
          <a:custGeom>
            <a:avLst/>
            <a:gdLst>
              <a:gd name="T0" fmla="*/ 591881154 w 1321"/>
              <a:gd name="T1" fmla="*/ 892278978 h 842"/>
              <a:gd name="T2" fmla="*/ 361132867 w 1321"/>
              <a:gd name="T3" fmla="*/ 725903521 h 842"/>
              <a:gd name="T4" fmla="*/ 125007412 w 1321"/>
              <a:gd name="T5" fmla="*/ 545752316 h 842"/>
              <a:gd name="T6" fmla="*/ 0 w 1321"/>
              <a:gd name="T7" fmla="*/ 0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321"/>
              <a:gd name="T13" fmla="*/ 0 h 842"/>
              <a:gd name="T14" fmla="*/ 1321 w 1321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1" h="842">
                <a:moveTo>
                  <a:pt x="1321" y="842"/>
                </a:moveTo>
                <a:cubicBezTo>
                  <a:pt x="1150" y="790"/>
                  <a:pt x="980" y="739"/>
                  <a:pt x="806" y="685"/>
                </a:cubicBezTo>
                <a:cubicBezTo>
                  <a:pt x="632" y="631"/>
                  <a:pt x="413" y="629"/>
                  <a:pt x="279" y="515"/>
                </a:cubicBezTo>
                <a:cubicBezTo>
                  <a:pt x="145" y="401"/>
                  <a:pt x="46" y="86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61" name="Picture 33" descr="hurrcane"/>
          <p:cNvPicPr>
            <a:picLocks noChangeAspect="1" noChangeArrowheads="1" noCrop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2065338" y="34004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Rectangle 45"/>
          <p:cNvSpPr>
            <a:spLocks noChangeArrowheads="1"/>
          </p:cNvSpPr>
          <p:nvPr/>
        </p:nvSpPr>
        <p:spPr bwMode="auto">
          <a:xfrm>
            <a:off x="4695825" y="1371600"/>
            <a:ext cx="4143375" cy="37147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27663" name="Rectangle 46"/>
          <p:cNvSpPr>
            <a:spLocks noChangeArrowheads="1"/>
          </p:cNvSpPr>
          <p:nvPr/>
        </p:nvSpPr>
        <p:spPr bwMode="auto">
          <a:xfrm>
            <a:off x="5330825" y="6345238"/>
            <a:ext cx="504825" cy="18732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en-US" sz="1600" b="1" i="1">
                <a:solidFill>
                  <a:srgbClr val="A50021"/>
                </a:solidFill>
              </a:rPr>
              <a:t>H-40</a:t>
            </a:r>
          </a:p>
        </p:txBody>
      </p:sp>
      <p:pic>
        <p:nvPicPr>
          <p:cNvPr id="41" name="Picture 40" descr="SDMI_Landscape_Bk-Purple_080311.JPG"/>
          <p:cNvPicPr>
            <a:picLocks noChangeAspect="1"/>
          </p:cNvPicPr>
          <p:nvPr/>
        </p:nvPicPr>
        <p:blipFill rotWithShape="1">
          <a:blip r:embed="rId4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6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2900" y="685800"/>
            <a:ext cx="8201025" cy="468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1500"/>
              </a:spcBef>
            </a:pPr>
            <a:r>
              <a:rPr lang="en-US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Pre-Katrina </a:t>
            </a:r>
          </a:p>
          <a:p>
            <a:pPr marL="857250" lvl="2" indent="-400050">
              <a:lnSpc>
                <a:spcPct val="80000"/>
              </a:lnSpc>
              <a:spcBef>
                <a:spcPts val="1500"/>
              </a:spcBef>
              <a:buClr>
                <a:schemeClr val="tx1">
                  <a:lumMod val="95000"/>
                  <a:lumOff val="5000"/>
                </a:schemeClr>
              </a:buClr>
              <a:buSzPct val="120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 State pre-event assisted transportation plan</a:t>
            </a:r>
          </a:p>
          <a:p>
            <a:pPr marL="857250" lvl="2" indent="-400050">
              <a:lnSpc>
                <a:spcPct val="80000"/>
              </a:lnSpc>
              <a:spcBef>
                <a:spcPts val="1500"/>
              </a:spcBef>
              <a:buClr>
                <a:schemeClr val="tx1">
                  <a:lumMod val="95000"/>
                  <a:lumOff val="5000"/>
                </a:schemeClr>
              </a:buClr>
              <a:buSzPct val="120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 State run General Population Shelters 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(Superdome considered “last resort”)</a:t>
            </a:r>
          </a:p>
          <a:p>
            <a:pPr marL="857250" lvl="2" indent="-400050">
              <a:lnSpc>
                <a:spcPct val="80000"/>
              </a:lnSpc>
              <a:spcBef>
                <a:spcPts val="1500"/>
              </a:spcBef>
              <a:buClr>
                <a:schemeClr val="tx1">
                  <a:lumMod val="95000"/>
                  <a:lumOff val="5000"/>
                </a:schemeClr>
              </a:buClr>
              <a:buSzPct val="120000"/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Shelter Task Force coordinated sheltering parish shelters primarily above I-10 </a:t>
            </a:r>
          </a:p>
          <a:p>
            <a:pPr marL="1257300" lvl="3" indent="-342900">
              <a:lnSpc>
                <a:spcPct val="80000"/>
              </a:lnSpc>
              <a:spcBef>
                <a:spcPts val="1500"/>
              </a:spcBef>
              <a:buClr>
                <a:schemeClr val="tx1">
                  <a:lumMod val="95000"/>
                  <a:lumOff val="5000"/>
                </a:schemeClr>
              </a:buClr>
              <a:buSzPct val="74000"/>
              <a:buFont typeface="Wingdings" charset="2"/>
              <a:buChar char="§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Citizens transported themselves to Information Points along the evacuation routes </a:t>
            </a:r>
          </a:p>
          <a:p>
            <a:pPr marL="1257300" lvl="3" indent="-342900">
              <a:lnSpc>
                <a:spcPct val="80000"/>
              </a:lnSpc>
              <a:spcBef>
                <a:spcPts val="1500"/>
              </a:spcBef>
              <a:buClr>
                <a:schemeClr val="tx1">
                  <a:lumMod val="95000"/>
                  <a:lumOff val="5000"/>
                </a:schemeClr>
              </a:buClr>
              <a:buSzPct val="74000"/>
              <a:buFont typeface="Wingdings" charset="2"/>
              <a:buChar char="§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Information Points provided shelter location info to evacuees</a:t>
            </a:r>
          </a:p>
        </p:txBody>
      </p:sp>
      <p:pic>
        <p:nvPicPr>
          <p:cNvPr id="6" name="Picture 5" descr="http://blog.tice.de/a_icons/icons/512%20Time%20Machin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38147" y="854074"/>
            <a:ext cx="314325" cy="3143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457200" y="882650"/>
            <a:ext cx="266700" cy="25717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SDMI_Landscape_Bk-Purple_080311.JPG"/>
          <p:cNvPicPr>
            <a:picLocks noChangeAspect="1"/>
          </p:cNvPicPr>
          <p:nvPr/>
        </p:nvPicPr>
        <p:blipFill rotWithShape="1">
          <a:blip r:embed="rId3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727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1" descr="hurr_atlantic_hires"/>
          <p:cNvPicPr>
            <a:picLocks noChangeAspect="1" noChangeArrowheads="1"/>
          </p:cNvPicPr>
          <p:nvPr/>
        </p:nvPicPr>
        <p:blipFill>
          <a:blip r:embed="rId2" cstate="print"/>
          <a:srcRect l="9860" t="22797" r="17445" b="6961"/>
          <a:stretch>
            <a:fillRect/>
          </a:stretch>
        </p:blipFill>
        <p:spPr bwMode="auto">
          <a:xfrm>
            <a:off x="0" y="957263"/>
            <a:ext cx="914400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WordArt 32"/>
          <p:cNvSpPr>
            <a:spLocks noChangeArrowheads="1" noChangeShapeType="1" noTextEdit="1"/>
          </p:cNvSpPr>
          <p:nvPr/>
        </p:nvSpPr>
        <p:spPr bwMode="auto">
          <a:xfrm>
            <a:off x="823913" y="3497263"/>
            <a:ext cx="1103312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/>
                  <a:tailEnd/>
                </a:ln>
                <a:solidFill>
                  <a:schemeClr val="bg2">
                    <a:alpha val="47842"/>
                  </a:schemeClr>
                </a:solidFill>
                <a:latin typeface="Arial"/>
                <a:cs typeface="Arial"/>
              </a:rPr>
              <a:t>GULF OF MEXICO</a:t>
            </a:r>
          </a:p>
        </p:txBody>
      </p:sp>
      <p:sp>
        <p:nvSpPr>
          <p:cNvPr id="29700" name="Freeform 34"/>
          <p:cNvSpPr>
            <a:spLocks/>
          </p:cNvSpPr>
          <p:nvPr/>
        </p:nvSpPr>
        <p:spPr bwMode="auto">
          <a:xfrm>
            <a:off x="817563" y="2492375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WordArt 36"/>
          <p:cNvSpPr>
            <a:spLocks noChangeArrowheads="1" noChangeShapeType="1" noTextEdit="1"/>
          </p:cNvSpPr>
          <p:nvPr/>
        </p:nvSpPr>
        <p:spPr bwMode="auto">
          <a:xfrm>
            <a:off x="885825" y="2546350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297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73563" y="1698625"/>
            <a:ext cx="4448175" cy="2435225"/>
          </a:xfrm>
          <a:solidFill>
            <a:srgbClr val="000000">
              <a:alpha val="56078"/>
            </a:srgbClr>
          </a:solidFill>
        </p:spPr>
        <p:txBody>
          <a:bodyPr/>
          <a:lstStyle/>
          <a:p>
            <a:pPr marL="280988" indent="-280988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2500" smtClean="0">
                <a:solidFill>
                  <a:schemeClr val="bg1"/>
                </a:solidFill>
              </a:rPr>
              <a:t>H-30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2000" smtClean="0">
                <a:solidFill>
                  <a:schemeClr val="bg1"/>
                </a:solidFill>
              </a:rPr>
              <a:t>Begin evacuation of the Phase III area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2000" smtClean="0">
                <a:solidFill>
                  <a:schemeClr val="bg1"/>
                </a:solidFill>
              </a:rPr>
              <a:t>Support Phase III Contra-Flow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2000" smtClean="0">
                <a:solidFill>
                  <a:schemeClr val="bg1"/>
                </a:solidFill>
              </a:rPr>
              <a:t>Contra-Flow coordination with Mississippi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4872038" y="6623050"/>
            <a:ext cx="4225925" cy="244475"/>
          </a:xfrm>
          <a:prstGeom prst="rect">
            <a:avLst/>
          </a:prstGeom>
          <a:solidFill>
            <a:srgbClr val="D1DEF7">
              <a:alpha val="6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rgbClr val="333333"/>
                </a:solidFill>
              </a:rPr>
              <a:t>Scenario based on previous or likely storm tracks derived from Hurrevac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8100" y="6611938"/>
            <a:ext cx="3282950" cy="227012"/>
            <a:chOff x="2619" y="3465"/>
            <a:chExt cx="2068" cy="173"/>
          </a:xfrm>
        </p:grpSpPr>
        <p:sp>
          <p:nvSpPr>
            <p:cNvPr id="29731" name="Rectangle 38"/>
            <p:cNvSpPr>
              <a:spLocks noChangeArrowheads="1"/>
            </p:cNvSpPr>
            <p:nvPr/>
          </p:nvSpPr>
          <p:spPr bwMode="auto">
            <a:xfrm>
              <a:off x="2619" y="3495"/>
              <a:ext cx="2068" cy="138"/>
            </a:xfrm>
            <a:prstGeom prst="rect">
              <a:avLst/>
            </a:prstGeom>
            <a:solidFill>
              <a:srgbClr val="000066">
                <a:alpha val="49019"/>
              </a:srgb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Freeform 39"/>
            <p:cNvSpPr>
              <a:spLocks/>
            </p:cNvSpPr>
            <p:nvPr/>
          </p:nvSpPr>
          <p:spPr bwMode="auto">
            <a:xfrm rot="-2804901">
              <a:off x="3771" y="3465"/>
              <a:ext cx="173" cy="173"/>
            </a:xfrm>
            <a:custGeom>
              <a:avLst/>
              <a:gdLst>
                <a:gd name="T0" fmla="*/ 0 w 1740"/>
                <a:gd name="T1" fmla="*/ 6 h 1500"/>
                <a:gd name="T2" fmla="*/ 8 w 1740"/>
                <a:gd name="T3" fmla="*/ 17 h 1500"/>
                <a:gd name="T4" fmla="*/ 17 w 1740"/>
                <a:gd name="T5" fmla="*/ 20 h 1500"/>
                <a:gd name="T6" fmla="*/ 10 w 1740"/>
                <a:gd name="T7" fmla="*/ 8 h 1500"/>
                <a:gd name="T8" fmla="*/ 6 w 1740"/>
                <a:gd name="T9" fmla="*/ 2 h 1500"/>
                <a:gd name="T10" fmla="*/ 5 w 1740"/>
                <a:gd name="T11" fmla="*/ 0 h 1500"/>
                <a:gd name="T12" fmla="*/ 0 w 1740"/>
                <a:gd name="T13" fmla="*/ 3 h 1500"/>
                <a:gd name="T14" fmla="*/ 0 w 1740"/>
                <a:gd name="T15" fmla="*/ 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500"/>
                <a:gd name="T26" fmla="*/ 1740 w 1740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500">
                  <a:moveTo>
                    <a:pt x="0" y="468"/>
                  </a:moveTo>
                  <a:lnTo>
                    <a:pt x="798" y="1254"/>
                  </a:lnTo>
                  <a:lnTo>
                    <a:pt x="1740" y="1500"/>
                  </a:lnTo>
                  <a:lnTo>
                    <a:pt x="978" y="594"/>
                  </a:lnTo>
                  <a:lnTo>
                    <a:pt x="594" y="186"/>
                  </a:lnTo>
                  <a:lnTo>
                    <a:pt x="492" y="0"/>
                  </a:lnTo>
                  <a:lnTo>
                    <a:pt x="42" y="216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8F8F8">
                <a:alpha val="38823"/>
              </a:srgbClr>
            </a:solidFill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Text Box 40"/>
            <p:cNvSpPr txBox="1">
              <a:spLocks noChangeArrowheads="1"/>
            </p:cNvSpPr>
            <p:nvPr/>
          </p:nvSpPr>
          <p:spPr bwMode="auto">
            <a:xfrm>
              <a:off x="2922" y="3521"/>
              <a:ext cx="791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Anticipated Storm Track</a:t>
              </a:r>
            </a:p>
          </p:txBody>
        </p:sp>
        <p:sp>
          <p:nvSpPr>
            <p:cNvPr id="29734" name="Text Box 41"/>
            <p:cNvSpPr txBox="1">
              <a:spLocks noChangeArrowheads="1"/>
            </p:cNvSpPr>
            <p:nvPr/>
          </p:nvSpPr>
          <p:spPr bwMode="auto">
            <a:xfrm>
              <a:off x="4018" y="3524"/>
              <a:ext cx="664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Cone of Uncertainty</a:t>
              </a:r>
            </a:p>
          </p:txBody>
        </p:sp>
        <p:sp>
          <p:nvSpPr>
            <p:cNvPr id="29735" name="Line 42"/>
            <p:cNvSpPr>
              <a:spLocks noChangeShapeType="1"/>
            </p:cNvSpPr>
            <p:nvPr/>
          </p:nvSpPr>
          <p:spPr bwMode="auto">
            <a:xfrm>
              <a:off x="2681" y="3549"/>
              <a:ext cx="187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-19050" y="6242050"/>
            <a:ext cx="9153525" cy="396875"/>
            <a:chOff x="-12" y="3908"/>
            <a:chExt cx="5766" cy="250"/>
          </a:xfrm>
        </p:grpSpPr>
        <p:sp>
          <p:nvSpPr>
            <p:cNvPr id="414731" name="Rectangle 11"/>
            <p:cNvSpPr>
              <a:spLocks noChangeArrowheads="1"/>
            </p:cNvSpPr>
            <p:nvPr/>
          </p:nvSpPr>
          <p:spPr bwMode="auto">
            <a:xfrm>
              <a:off x="-6" y="3935"/>
              <a:ext cx="5760" cy="223"/>
            </a:xfrm>
            <a:prstGeom prst="rect">
              <a:avLst/>
            </a:prstGeom>
            <a:solidFill>
              <a:schemeClr val="bg2">
                <a:alpha val="42999"/>
              </a:schemeClr>
            </a:solidFill>
            <a:ln w="31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2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303" y="3908"/>
              <a:ext cx="397" cy="227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Landfall</a:t>
              </a:r>
            </a:p>
          </p:txBody>
        </p:sp>
        <p:sp>
          <p:nvSpPr>
            <p:cNvPr id="29724" name="AutoShape 11"/>
            <p:cNvSpPr>
              <a:spLocks noChangeArrowheads="1"/>
            </p:cNvSpPr>
            <p:nvPr/>
          </p:nvSpPr>
          <p:spPr bwMode="auto">
            <a:xfrm>
              <a:off x="431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H-20</a:t>
              </a:r>
            </a:p>
          </p:txBody>
        </p:sp>
        <p:sp>
          <p:nvSpPr>
            <p:cNvPr id="29725" name="AutoShape 11"/>
            <p:cNvSpPr>
              <a:spLocks noChangeArrowheads="1"/>
            </p:cNvSpPr>
            <p:nvPr/>
          </p:nvSpPr>
          <p:spPr bwMode="auto">
            <a:xfrm>
              <a:off x="3495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</a:t>
              </a:r>
              <a:endParaRPr lang="en-US" sz="1400" b="1" i="1">
                <a:solidFill>
                  <a:srgbClr val="B80000"/>
                </a:solidFill>
              </a:endParaRPr>
            </a:p>
          </p:txBody>
        </p:sp>
        <p:sp>
          <p:nvSpPr>
            <p:cNvPr id="29726" name="AutoShape 11"/>
            <p:cNvSpPr>
              <a:spLocks noChangeArrowheads="1"/>
            </p:cNvSpPr>
            <p:nvPr/>
          </p:nvSpPr>
          <p:spPr bwMode="auto">
            <a:xfrm>
              <a:off x="288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H-40</a:t>
              </a:r>
            </a:p>
          </p:txBody>
        </p:sp>
        <p:sp>
          <p:nvSpPr>
            <p:cNvPr id="29727" name="AutoShape 11"/>
            <p:cNvSpPr>
              <a:spLocks noChangeArrowheads="1"/>
            </p:cNvSpPr>
            <p:nvPr/>
          </p:nvSpPr>
          <p:spPr bwMode="auto">
            <a:xfrm>
              <a:off x="2026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H-50</a:t>
              </a:r>
            </a:p>
          </p:txBody>
        </p:sp>
        <p:sp>
          <p:nvSpPr>
            <p:cNvPr id="29728" name="AutoShape 10"/>
            <p:cNvSpPr>
              <a:spLocks noChangeArrowheads="1"/>
            </p:cNvSpPr>
            <p:nvPr/>
          </p:nvSpPr>
          <p:spPr bwMode="auto">
            <a:xfrm>
              <a:off x="1355" y="3959"/>
              <a:ext cx="1001" cy="168"/>
            </a:xfrm>
            <a:prstGeom prst="rightArrow">
              <a:avLst>
                <a:gd name="adj1" fmla="val 100000"/>
                <a:gd name="adj2" fmla="val 135387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H-72 </a:t>
              </a:r>
            </a:p>
          </p:txBody>
        </p:sp>
        <p:sp>
          <p:nvSpPr>
            <p:cNvPr id="29729" name="AutoShape 11"/>
            <p:cNvSpPr>
              <a:spLocks noChangeArrowheads="1"/>
            </p:cNvSpPr>
            <p:nvPr/>
          </p:nvSpPr>
          <p:spPr bwMode="auto">
            <a:xfrm>
              <a:off x="564" y="3957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H-96</a:t>
              </a:r>
            </a:p>
          </p:txBody>
        </p:sp>
        <p:sp>
          <p:nvSpPr>
            <p:cNvPr id="29730" name="AutoShape 9"/>
            <p:cNvSpPr>
              <a:spLocks noChangeArrowheads="1"/>
            </p:cNvSpPr>
            <p:nvPr/>
          </p:nvSpPr>
          <p:spPr bwMode="auto">
            <a:xfrm>
              <a:off x="-12" y="3959"/>
              <a:ext cx="899" cy="170"/>
            </a:xfrm>
            <a:prstGeom prst="rightArrow">
              <a:avLst>
                <a:gd name="adj1" fmla="val 99074"/>
                <a:gd name="adj2" fmla="val 121752"/>
              </a:avLst>
            </a:prstGeom>
            <a:solidFill>
              <a:srgbClr val="FFE39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H-120</a:t>
              </a:r>
            </a:p>
          </p:txBody>
        </p:sp>
      </p:grpSp>
      <p:sp>
        <p:nvSpPr>
          <p:cNvPr id="29706" name="Freeform 44"/>
          <p:cNvSpPr>
            <a:spLocks/>
          </p:cNvSpPr>
          <p:nvPr/>
        </p:nvSpPr>
        <p:spPr bwMode="auto">
          <a:xfrm>
            <a:off x="704850" y="2400300"/>
            <a:ext cx="1333500" cy="1238250"/>
          </a:xfrm>
          <a:custGeom>
            <a:avLst/>
            <a:gdLst>
              <a:gd name="T0" fmla="*/ 2026205830 w 840"/>
              <a:gd name="T1" fmla="*/ 1854255920 h 732"/>
              <a:gd name="T2" fmla="*/ 1633061172 w 840"/>
              <a:gd name="T3" fmla="*/ 1407859755 h 732"/>
              <a:gd name="T4" fmla="*/ 1345763443 w 840"/>
              <a:gd name="T5" fmla="*/ 1098818370 h 732"/>
              <a:gd name="T6" fmla="*/ 1149191313 w 840"/>
              <a:gd name="T7" fmla="*/ 669592134 h 732"/>
              <a:gd name="T8" fmla="*/ 1073586647 w 840"/>
              <a:gd name="T9" fmla="*/ 309043182 h 732"/>
              <a:gd name="T10" fmla="*/ 861893584 w 840"/>
              <a:gd name="T11" fmla="*/ 85845231 h 732"/>
              <a:gd name="T12" fmla="*/ 680442188 w 840"/>
              <a:gd name="T13" fmla="*/ 51507475 h 732"/>
              <a:gd name="T14" fmla="*/ 498990991 w 840"/>
              <a:gd name="T15" fmla="*/ 0 h 732"/>
              <a:gd name="T16" fmla="*/ 196572180 w 840"/>
              <a:gd name="T17" fmla="*/ 188860180 h 732"/>
              <a:gd name="T18" fmla="*/ 0 w 840"/>
              <a:gd name="T19" fmla="*/ 446394262 h 732"/>
              <a:gd name="T20" fmla="*/ 45362812 w 840"/>
              <a:gd name="T21" fmla="*/ 961465704 h 732"/>
              <a:gd name="T22" fmla="*/ 196572180 w 840"/>
              <a:gd name="T23" fmla="*/ 1133156114 h 732"/>
              <a:gd name="T24" fmla="*/ 347781561 w 840"/>
              <a:gd name="T25" fmla="*/ 1287676806 h 732"/>
              <a:gd name="T26" fmla="*/ 483870058 w 840"/>
              <a:gd name="T27" fmla="*/ 1390691729 h 732"/>
              <a:gd name="T28" fmla="*/ 695563121 w 840"/>
              <a:gd name="T29" fmla="*/ 1562382138 h 732"/>
              <a:gd name="T30" fmla="*/ 877014517 w 840"/>
              <a:gd name="T31" fmla="*/ 1682565087 h 732"/>
              <a:gd name="T32" fmla="*/ 1149191313 w 840"/>
              <a:gd name="T33" fmla="*/ 1785578741 h 732"/>
              <a:gd name="T34" fmla="*/ 1481851841 w 840"/>
              <a:gd name="T35" fmla="*/ 1922931407 h 732"/>
              <a:gd name="T36" fmla="*/ 1799391833 w 840"/>
              <a:gd name="T37" fmla="*/ 1991606895 h 732"/>
              <a:gd name="T38" fmla="*/ 2116931428 w 840"/>
              <a:gd name="T39" fmla="*/ 2094621817 h 732"/>
              <a:gd name="T40" fmla="*/ 1965722097 w 840"/>
              <a:gd name="T41" fmla="*/ 1751240574 h 732"/>
              <a:gd name="T42" fmla="*/ 1859875566 w 840"/>
              <a:gd name="T43" fmla="*/ 1682565087 h 7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40"/>
              <a:gd name="T67" fmla="*/ 0 h 732"/>
              <a:gd name="T68" fmla="*/ 840 w 840"/>
              <a:gd name="T69" fmla="*/ 732 h 73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40" h="732">
                <a:moveTo>
                  <a:pt x="804" y="648"/>
                </a:moveTo>
                <a:lnTo>
                  <a:pt x="648" y="492"/>
                </a:lnTo>
                <a:lnTo>
                  <a:pt x="534" y="384"/>
                </a:lnTo>
                <a:lnTo>
                  <a:pt x="456" y="234"/>
                </a:lnTo>
                <a:lnTo>
                  <a:pt x="426" y="108"/>
                </a:lnTo>
                <a:lnTo>
                  <a:pt x="342" y="30"/>
                </a:lnTo>
                <a:lnTo>
                  <a:pt x="270" y="18"/>
                </a:lnTo>
                <a:lnTo>
                  <a:pt x="198" y="0"/>
                </a:lnTo>
                <a:lnTo>
                  <a:pt x="78" y="66"/>
                </a:lnTo>
                <a:lnTo>
                  <a:pt x="0" y="156"/>
                </a:lnTo>
                <a:lnTo>
                  <a:pt x="18" y="336"/>
                </a:lnTo>
                <a:lnTo>
                  <a:pt x="78" y="396"/>
                </a:lnTo>
                <a:lnTo>
                  <a:pt x="138" y="450"/>
                </a:lnTo>
                <a:lnTo>
                  <a:pt x="192" y="486"/>
                </a:lnTo>
                <a:lnTo>
                  <a:pt x="276" y="546"/>
                </a:lnTo>
                <a:lnTo>
                  <a:pt x="348" y="588"/>
                </a:lnTo>
                <a:lnTo>
                  <a:pt x="456" y="624"/>
                </a:lnTo>
                <a:lnTo>
                  <a:pt x="588" y="672"/>
                </a:lnTo>
                <a:lnTo>
                  <a:pt x="714" y="696"/>
                </a:lnTo>
                <a:lnTo>
                  <a:pt x="840" y="732"/>
                </a:lnTo>
                <a:lnTo>
                  <a:pt x="780" y="612"/>
                </a:lnTo>
                <a:lnTo>
                  <a:pt x="738" y="588"/>
                </a:lnTo>
              </a:path>
            </a:pathLst>
          </a:custGeom>
          <a:solidFill>
            <a:srgbClr val="FFFFFF">
              <a:alpha val="30196"/>
            </a:srgbClr>
          </a:solidFill>
          <a:ln w="3175">
            <a:solidFill>
              <a:srgbClr val="4D4D4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Freeform 35"/>
          <p:cNvSpPr>
            <a:spLocks/>
          </p:cNvSpPr>
          <p:nvPr/>
        </p:nvSpPr>
        <p:spPr bwMode="auto">
          <a:xfrm>
            <a:off x="1155700" y="2781300"/>
            <a:ext cx="692150" cy="741363"/>
          </a:xfrm>
          <a:custGeom>
            <a:avLst/>
            <a:gdLst>
              <a:gd name="T0" fmla="*/ 362658303 w 1321"/>
              <a:gd name="T1" fmla="*/ 652754304 h 842"/>
              <a:gd name="T2" fmla="*/ 221273684 w 1321"/>
              <a:gd name="T3" fmla="*/ 531041377 h 842"/>
              <a:gd name="T4" fmla="*/ 76594969 w 1321"/>
              <a:gd name="T5" fmla="*/ 399250384 h 842"/>
              <a:gd name="T6" fmla="*/ 0 w 1321"/>
              <a:gd name="T7" fmla="*/ 0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321"/>
              <a:gd name="T13" fmla="*/ 0 h 842"/>
              <a:gd name="T14" fmla="*/ 1321 w 1321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1" h="842">
                <a:moveTo>
                  <a:pt x="1321" y="842"/>
                </a:moveTo>
                <a:cubicBezTo>
                  <a:pt x="1150" y="790"/>
                  <a:pt x="980" y="739"/>
                  <a:pt x="806" y="685"/>
                </a:cubicBezTo>
                <a:cubicBezTo>
                  <a:pt x="632" y="631"/>
                  <a:pt x="413" y="629"/>
                  <a:pt x="279" y="515"/>
                </a:cubicBezTo>
                <a:cubicBezTo>
                  <a:pt x="145" y="401"/>
                  <a:pt x="46" y="86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8" name="Picture 33" descr="hurrcane"/>
          <p:cNvPicPr>
            <a:picLocks noChangeAspect="1" noChangeArrowheads="1" noCrop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1608138" y="32670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Rectangle 45"/>
          <p:cNvSpPr>
            <a:spLocks noChangeArrowheads="1"/>
          </p:cNvSpPr>
          <p:nvPr/>
        </p:nvSpPr>
        <p:spPr bwMode="auto">
          <a:xfrm>
            <a:off x="4371975" y="1695450"/>
            <a:ext cx="4430713" cy="400050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46"/>
          <p:cNvSpPr>
            <a:spLocks noChangeArrowheads="1"/>
          </p:cNvSpPr>
          <p:nvPr/>
        </p:nvSpPr>
        <p:spPr bwMode="auto">
          <a:xfrm>
            <a:off x="6426200" y="6354763"/>
            <a:ext cx="514350" cy="177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15000"/>
              </a:lnSpc>
            </a:pPr>
            <a:r>
              <a:rPr lang="en-US" sz="1600" b="1" i="1">
                <a:solidFill>
                  <a:srgbClr val="A50021"/>
                </a:solidFill>
              </a:rPr>
              <a:t>H-30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081713" y="6243638"/>
            <a:ext cx="444500" cy="407987"/>
            <a:chOff x="1865" y="2434"/>
            <a:chExt cx="299" cy="275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873" y="2455"/>
              <a:ext cx="291" cy="254"/>
              <a:chOff x="734" y="2670"/>
              <a:chExt cx="291" cy="254"/>
            </a:xfrm>
          </p:grpSpPr>
          <p:sp>
            <p:nvSpPr>
              <p:cNvPr id="29718" name="AutoShape 22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AutoShape 23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1" name="Oval 25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865" y="2434"/>
              <a:ext cx="291" cy="254"/>
              <a:chOff x="734" y="2670"/>
              <a:chExt cx="291" cy="254"/>
            </a:xfrm>
          </p:grpSpPr>
          <p:sp>
            <p:nvSpPr>
              <p:cNvPr id="29714" name="AutoShape 27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5" name="AutoShape 28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6" name="Oval 29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7" name="Oval 30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1" name="Picture 40" descr="SDMI_Landscape_Bk-Purple_080311.JPG"/>
          <p:cNvPicPr>
            <a:picLocks noChangeAspect="1"/>
          </p:cNvPicPr>
          <p:nvPr/>
        </p:nvPicPr>
        <p:blipFill rotWithShape="1">
          <a:blip r:embed="rId4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4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1" descr="hurr_atlantic_hires"/>
          <p:cNvPicPr>
            <a:picLocks noChangeAspect="1" noChangeArrowheads="1"/>
          </p:cNvPicPr>
          <p:nvPr/>
        </p:nvPicPr>
        <p:blipFill>
          <a:blip r:embed="rId2" cstate="print"/>
          <a:srcRect l="9860" t="22758" r="17445" b="6961"/>
          <a:stretch>
            <a:fillRect/>
          </a:stretch>
        </p:blipFill>
        <p:spPr bwMode="auto">
          <a:xfrm>
            <a:off x="0" y="963613"/>
            <a:ext cx="914400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reeform 33"/>
          <p:cNvSpPr>
            <a:spLocks/>
          </p:cNvSpPr>
          <p:nvPr/>
        </p:nvSpPr>
        <p:spPr bwMode="auto">
          <a:xfrm>
            <a:off x="817563" y="2492375"/>
            <a:ext cx="492125" cy="539750"/>
          </a:xfrm>
          <a:custGeom>
            <a:avLst/>
            <a:gdLst>
              <a:gd name="T0" fmla="*/ 12570900 w 340"/>
              <a:gd name="T1" fmla="*/ 0 h 352"/>
              <a:gd name="T2" fmla="*/ 496525179 w 340"/>
              <a:gd name="T3" fmla="*/ 14107103 h 352"/>
              <a:gd name="T4" fmla="*/ 496525179 w 340"/>
              <a:gd name="T5" fmla="*/ 270394818 h 352"/>
              <a:gd name="T6" fmla="*/ 368727509 w 340"/>
              <a:gd name="T7" fmla="*/ 371498238 h 352"/>
              <a:gd name="T8" fmla="*/ 381298494 w 340"/>
              <a:gd name="T9" fmla="*/ 470251083 h 352"/>
              <a:gd name="T10" fmla="*/ 647368675 w 340"/>
              <a:gd name="T11" fmla="*/ 442036888 h 352"/>
              <a:gd name="T12" fmla="*/ 712314677 w 340"/>
              <a:gd name="T13" fmla="*/ 627785959 h 352"/>
              <a:gd name="T14" fmla="*/ 712314677 w 340"/>
              <a:gd name="T15" fmla="*/ 799426400 h 352"/>
              <a:gd name="T16" fmla="*/ 584517098 w 340"/>
              <a:gd name="T17" fmla="*/ 827642319 h 352"/>
              <a:gd name="T18" fmla="*/ 406438835 w 340"/>
              <a:gd name="T19" fmla="*/ 757105107 h 352"/>
              <a:gd name="T20" fmla="*/ 343587168 w 340"/>
              <a:gd name="T21" fmla="*/ 684215882 h 352"/>
              <a:gd name="T22" fmla="*/ 215789588 w 340"/>
              <a:gd name="T23" fmla="*/ 684215882 h 352"/>
              <a:gd name="T24" fmla="*/ 37711247 w 340"/>
              <a:gd name="T25" fmla="*/ 712430077 h 352"/>
              <a:gd name="T26" fmla="*/ 50280705 w 340"/>
              <a:gd name="T27" fmla="*/ 470251083 h 352"/>
              <a:gd name="T28" fmla="*/ 77516919 w 340"/>
              <a:gd name="T29" fmla="*/ 357391141 h 352"/>
              <a:gd name="T30" fmla="*/ 0 w 340"/>
              <a:gd name="T31" fmla="*/ 228071993 h 352"/>
              <a:gd name="T32" fmla="*/ 12570900 w 340"/>
              <a:gd name="T33" fmla="*/ 0 h 3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0"/>
              <a:gd name="T52" fmla="*/ 0 h 352"/>
              <a:gd name="T53" fmla="*/ 340 w 340"/>
              <a:gd name="T54" fmla="*/ 352 h 3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0" h="352">
                <a:moveTo>
                  <a:pt x="6" y="0"/>
                </a:moveTo>
                <a:lnTo>
                  <a:pt x="237" y="6"/>
                </a:lnTo>
                <a:lnTo>
                  <a:pt x="237" y="115"/>
                </a:lnTo>
                <a:lnTo>
                  <a:pt x="176" y="158"/>
                </a:lnTo>
                <a:lnTo>
                  <a:pt x="182" y="200"/>
                </a:lnTo>
                <a:lnTo>
                  <a:pt x="309" y="188"/>
                </a:lnTo>
                <a:lnTo>
                  <a:pt x="340" y="267"/>
                </a:lnTo>
                <a:lnTo>
                  <a:pt x="340" y="340"/>
                </a:lnTo>
                <a:lnTo>
                  <a:pt x="279" y="352"/>
                </a:lnTo>
                <a:lnTo>
                  <a:pt x="194" y="322"/>
                </a:lnTo>
                <a:lnTo>
                  <a:pt x="164" y="291"/>
                </a:lnTo>
                <a:lnTo>
                  <a:pt x="103" y="291"/>
                </a:lnTo>
                <a:lnTo>
                  <a:pt x="18" y="303"/>
                </a:lnTo>
                <a:lnTo>
                  <a:pt x="24" y="200"/>
                </a:lnTo>
                <a:lnTo>
                  <a:pt x="37" y="152"/>
                </a:lnTo>
                <a:lnTo>
                  <a:pt x="0" y="97"/>
                </a:lnTo>
                <a:lnTo>
                  <a:pt x="6" y="0"/>
                </a:lnTo>
                <a:close/>
              </a:path>
            </a:pathLst>
          </a:custGeom>
          <a:solidFill>
            <a:srgbClr val="B98165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87850" y="1185863"/>
            <a:ext cx="4454525" cy="4375150"/>
          </a:xfrm>
          <a:solidFill>
            <a:srgbClr val="000000">
              <a:alpha val="56078"/>
            </a:srgbClr>
          </a:solidFill>
        </p:spPr>
        <p:txBody>
          <a:bodyPr/>
          <a:lstStyle/>
          <a:p>
            <a:pPr marL="280988" indent="-280988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chemeClr val="bg1"/>
                </a:solidFill>
              </a:rPr>
              <a:t>H-20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State Assisted Evacuation completed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Registration/tracking/reporting of those evacuated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Discontinue Contra-Flow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Prepare for re-entry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Prepare for post storm damage assessment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EAS messages &amp; public information continues</a:t>
            </a:r>
          </a:p>
          <a:p>
            <a:pPr marL="280988" indent="-280988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chemeClr val="bg1"/>
                </a:solidFill>
              </a:rPr>
              <a:t>H-12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Feds conclude bus &amp; rail operations</a:t>
            </a:r>
          </a:p>
          <a:p>
            <a:pPr marL="280988" indent="-280988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chemeClr val="bg1"/>
                </a:solidFill>
              </a:rPr>
              <a:t>H+</a:t>
            </a:r>
          </a:p>
          <a:p>
            <a:pPr marL="280988" indent="-280988" eaLnBrk="1" hangingPunct="1">
              <a:lnSpc>
                <a:spcPct val="95000"/>
              </a:lnSpc>
              <a:buClr>
                <a:srgbClr val="FFCC00"/>
              </a:buClr>
            </a:pPr>
            <a:r>
              <a:rPr lang="en-US" sz="1600" smtClean="0">
                <a:solidFill>
                  <a:schemeClr val="bg1"/>
                </a:solidFill>
              </a:rPr>
              <a:t>Smart SAR operations begin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4872038" y="6623050"/>
            <a:ext cx="4225925" cy="244475"/>
          </a:xfrm>
          <a:prstGeom prst="rect">
            <a:avLst/>
          </a:prstGeom>
          <a:solidFill>
            <a:srgbClr val="D1DEF7">
              <a:alpha val="6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rgbClr val="333333"/>
                </a:solidFill>
              </a:rPr>
              <a:t>Scenario based on previous or likely storm tracks derived from Hurrevac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8100" y="6611938"/>
            <a:ext cx="3282950" cy="227012"/>
            <a:chOff x="2619" y="3465"/>
            <a:chExt cx="2068" cy="173"/>
          </a:xfrm>
        </p:grpSpPr>
        <p:sp>
          <p:nvSpPr>
            <p:cNvPr id="32820" name="Rectangle 38"/>
            <p:cNvSpPr>
              <a:spLocks noChangeArrowheads="1"/>
            </p:cNvSpPr>
            <p:nvPr/>
          </p:nvSpPr>
          <p:spPr bwMode="auto">
            <a:xfrm>
              <a:off x="2619" y="3495"/>
              <a:ext cx="2068" cy="138"/>
            </a:xfrm>
            <a:prstGeom prst="rect">
              <a:avLst/>
            </a:prstGeom>
            <a:solidFill>
              <a:srgbClr val="000066">
                <a:alpha val="49019"/>
              </a:srgbClr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Freeform 39"/>
            <p:cNvSpPr>
              <a:spLocks/>
            </p:cNvSpPr>
            <p:nvPr/>
          </p:nvSpPr>
          <p:spPr bwMode="auto">
            <a:xfrm rot="-2804901">
              <a:off x="3771" y="3465"/>
              <a:ext cx="173" cy="173"/>
            </a:xfrm>
            <a:custGeom>
              <a:avLst/>
              <a:gdLst>
                <a:gd name="T0" fmla="*/ 0 w 1740"/>
                <a:gd name="T1" fmla="*/ 6 h 1500"/>
                <a:gd name="T2" fmla="*/ 8 w 1740"/>
                <a:gd name="T3" fmla="*/ 17 h 1500"/>
                <a:gd name="T4" fmla="*/ 17 w 1740"/>
                <a:gd name="T5" fmla="*/ 20 h 1500"/>
                <a:gd name="T6" fmla="*/ 10 w 1740"/>
                <a:gd name="T7" fmla="*/ 8 h 1500"/>
                <a:gd name="T8" fmla="*/ 6 w 1740"/>
                <a:gd name="T9" fmla="*/ 2 h 1500"/>
                <a:gd name="T10" fmla="*/ 5 w 1740"/>
                <a:gd name="T11" fmla="*/ 0 h 1500"/>
                <a:gd name="T12" fmla="*/ 0 w 1740"/>
                <a:gd name="T13" fmla="*/ 3 h 1500"/>
                <a:gd name="T14" fmla="*/ 0 w 1740"/>
                <a:gd name="T15" fmla="*/ 6 h 1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40"/>
                <a:gd name="T25" fmla="*/ 0 h 1500"/>
                <a:gd name="T26" fmla="*/ 1740 w 1740"/>
                <a:gd name="T27" fmla="*/ 1500 h 1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40" h="1500">
                  <a:moveTo>
                    <a:pt x="0" y="468"/>
                  </a:moveTo>
                  <a:lnTo>
                    <a:pt x="798" y="1254"/>
                  </a:lnTo>
                  <a:lnTo>
                    <a:pt x="1740" y="1500"/>
                  </a:lnTo>
                  <a:lnTo>
                    <a:pt x="978" y="594"/>
                  </a:lnTo>
                  <a:lnTo>
                    <a:pt x="594" y="186"/>
                  </a:lnTo>
                  <a:lnTo>
                    <a:pt x="492" y="0"/>
                  </a:lnTo>
                  <a:lnTo>
                    <a:pt x="42" y="216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F8F8F8">
                <a:alpha val="38823"/>
              </a:srgbClr>
            </a:solidFill>
            <a:ln w="31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Text Box 40"/>
            <p:cNvSpPr txBox="1">
              <a:spLocks noChangeArrowheads="1"/>
            </p:cNvSpPr>
            <p:nvPr/>
          </p:nvSpPr>
          <p:spPr bwMode="auto">
            <a:xfrm>
              <a:off x="2922" y="3521"/>
              <a:ext cx="791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Anticipated Storm Track</a:t>
              </a:r>
            </a:p>
          </p:txBody>
        </p:sp>
        <p:sp>
          <p:nvSpPr>
            <p:cNvPr id="32823" name="Text Box 41"/>
            <p:cNvSpPr txBox="1">
              <a:spLocks noChangeArrowheads="1"/>
            </p:cNvSpPr>
            <p:nvPr/>
          </p:nvSpPr>
          <p:spPr bwMode="auto">
            <a:xfrm>
              <a:off x="4018" y="3524"/>
              <a:ext cx="664" cy="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Cone of Uncertainty</a:t>
              </a:r>
            </a:p>
          </p:txBody>
        </p:sp>
        <p:sp>
          <p:nvSpPr>
            <p:cNvPr id="32824" name="Line 42"/>
            <p:cNvSpPr>
              <a:spLocks noChangeShapeType="1"/>
            </p:cNvSpPr>
            <p:nvPr/>
          </p:nvSpPr>
          <p:spPr bwMode="auto">
            <a:xfrm>
              <a:off x="2681" y="3549"/>
              <a:ext cx="187" cy="1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-19050" y="6242050"/>
            <a:ext cx="9153525" cy="396875"/>
            <a:chOff x="-12" y="3908"/>
            <a:chExt cx="5766" cy="250"/>
          </a:xfrm>
        </p:grpSpPr>
        <p:sp>
          <p:nvSpPr>
            <p:cNvPr id="415755" name="Rectangle 11"/>
            <p:cNvSpPr>
              <a:spLocks noChangeArrowheads="1"/>
            </p:cNvSpPr>
            <p:nvPr/>
          </p:nvSpPr>
          <p:spPr bwMode="auto">
            <a:xfrm>
              <a:off x="-6" y="3935"/>
              <a:ext cx="5760" cy="223"/>
            </a:xfrm>
            <a:prstGeom prst="rect">
              <a:avLst/>
            </a:prstGeom>
            <a:solidFill>
              <a:schemeClr val="bg2">
                <a:alpha val="42999"/>
              </a:schemeClr>
            </a:solidFill>
            <a:ln w="3175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81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303" y="3908"/>
              <a:ext cx="397" cy="227"/>
            </a:xfrm>
            <a:prstGeom prst="rect">
              <a:avLst/>
            </a:prstGeom>
          </p:spPr>
          <p:txBody>
            <a:bodyPr wrap="none" fromWordArt="1">
              <a:prstTxWarp prst="textTriangle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Arial"/>
                  <a:cs typeface="Arial"/>
                </a:rPr>
                <a:t>Landfall</a:t>
              </a:r>
            </a:p>
          </p:txBody>
        </p:sp>
        <p:sp>
          <p:nvSpPr>
            <p:cNvPr id="32813" name="AutoShape 11"/>
            <p:cNvSpPr>
              <a:spLocks noChangeArrowheads="1"/>
            </p:cNvSpPr>
            <p:nvPr/>
          </p:nvSpPr>
          <p:spPr bwMode="auto">
            <a:xfrm>
              <a:off x="431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</a:t>
              </a:r>
              <a:endParaRPr lang="en-US" sz="1400" b="1" i="1">
                <a:solidFill>
                  <a:srgbClr val="B80000"/>
                </a:solidFill>
              </a:endParaRPr>
            </a:p>
          </p:txBody>
        </p:sp>
        <p:sp>
          <p:nvSpPr>
            <p:cNvPr id="32814" name="AutoShape 11"/>
            <p:cNvSpPr>
              <a:spLocks noChangeArrowheads="1"/>
            </p:cNvSpPr>
            <p:nvPr/>
          </p:nvSpPr>
          <p:spPr bwMode="auto">
            <a:xfrm>
              <a:off x="3495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H-30</a:t>
              </a:r>
            </a:p>
          </p:txBody>
        </p:sp>
        <p:sp>
          <p:nvSpPr>
            <p:cNvPr id="32815" name="AutoShape 11"/>
            <p:cNvSpPr>
              <a:spLocks noChangeArrowheads="1"/>
            </p:cNvSpPr>
            <p:nvPr/>
          </p:nvSpPr>
          <p:spPr bwMode="auto">
            <a:xfrm>
              <a:off x="2885" y="3959"/>
              <a:ext cx="955" cy="167"/>
            </a:xfrm>
            <a:prstGeom prst="rightArrow">
              <a:avLst>
                <a:gd name="adj1" fmla="val 100000"/>
                <a:gd name="adj2" fmla="val 132480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H-40</a:t>
              </a:r>
            </a:p>
          </p:txBody>
        </p:sp>
        <p:sp>
          <p:nvSpPr>
            <p:cNvPr id="32816" name="AutoShape 11"/>
            <p:cNvSpPr>
              <a:spLocks noChangeArrowheads="1"/>
            </p:cNvSpPr>
            <p:nvPr/>
          </p:nvSpPr>
          <p:spPr bwMode="auto">
            <a:xfrm>
              <a:off x="2026" y="3959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H-50</a:t>
              </a:r>
            </a:p>
          </p:txBody>
        </p:sp>
        <p:sp>
          <p:nvSpPr>
            <p:cNvPr id="32817" name="AutoShape 10"/>
            <p:cNvSpPr>
              <a:spLocks noChangeArrowheads="1"/>
            </p:cNvSpPr>
            <p:nvPr/>
          </p:nvSpPr>
          <p:spPr bwMode="auto">
            <a:xfrm>
              <a:off x="1355" y="3959"/>
              <a:ext cx="1001" cy="168"/>
            </a:xfrm>
            <a:prstGeom prst="rightArrow">
              <a:avLst>
                <a:gd name="adj1" fmla="val 100000"/>
                <a:gd name="adj2" fmla="val 135387"/>
              </a:avLst>
            </a:prstGeom>
            <a:solidFill>
              <a:srgbClr val="FFE393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H-72 </a:t>
              </a:r>
            </a:p>
          </p:txBody>
        </p:sp>
        <p:sp>
          <p:nvSpPr>
            <p:cNvPr id="32818" name="AutoShape 11"/>
            <p:cNvSpPr>
              <a:spLocks noChangeArrowheads="1"/>
            </p:cNvSpPr>
            <p:nvPr/>
          </p:nvSpPr>
          <p:spPr bwMode="auto">
            <a:xfrm>
              <a:off x="564" y="3957"/>
              <a:ext cx="1042" cy="170"/>
            </a:xfrm>
            <a:prstGeom prst="rightArrow">
              <a:avLst>
                <a:gd name="adj1" fmla="val 99111"/>
                <a:gd name="adj2" fmla="val 107321"/>
              </a:avLst>
            </a:prstGeom>
            <a:solidFill>
              <a:srgbClr val="E4924E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      H-96</a:t>
              </a:r>
            </a:p>
          </p:txBody>
        </p:sp>
        <p:sp>
          <p:nvSpPr>
            <p:cNvPr id="32819" name="AutoShape 9"/>
            <p:cNvSpPr>
              <a:spLocks noChangeArrowheads="1"/>
            </p:cNvSpPr>
            <p:nvPr/>
          </p:nvSpPr>
          <p:spPr bwMode="auto">
            <a:xfrm>
              <a:off x="-12" y="3959"/>
              <a:ext cx="899" cy="170"/>
            </a:xfrm>
            <a:prstGeom prst="rightArrow">
              <a:avLst>
                <a:gd name="adj1" fmla="val 99074"/>
                <a:gd name="adj2" fmla="val 121752"/>
              </a:avLst>
            </a:prstGeom>
            <a:solidFill>
              <a:srgbClr val="FFE393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>
                <a:lnSpc>
                  <a:spcPct val="115000"/>
                </a:lnSpc>
              </a:pPr>
              <a:r>
                <a:rPr lang="en-US" sz="1400" b="1">
                  <a:solidFill>
                    <a:srgbClr val="333333"/>
                  </a:solidFill>
                </a:rPr>
                <a:t>   H-120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88200" y="6243638"/>
            <a:ext cx="444500" cy="407987"/>
            <a:chOff x="1865" y="2434"/>
            <a:chExt cx="299" cy="275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873" y="2455"/>
              <a:ext cx="291" cy="254"/>
              <a:chOff x="734" y="2670"/>
              <a:chExt cx="291" cy="254"/>
            </a:xfrm>
          </p:grpSpPr>
          <p:sp>
            <p:nvSpPr>
              <p:cNvPr id="32807" name="AutoShape 22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" name="AutoShape 23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" name="Oval 24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rgbClr val="C0C0C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" name="Oval 25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865" y="2434"/>
              <a:ext cx="291" cy="254"/>
              <a:chOff x="734" y="2670"/>
              <a:chExt cx="291" cy="254"/>
            </a:xfrm>
          </p:grpSpPr>
          <p:sp>
            <p:nvSpPr>
              <p:cNvPr id="32803" name="AutoShape 27"/>
              <p:cNvSpPr>
                <a:spLocks noChangeArrowheads="1"/>
              </p:cNvSpPr>
              <p:nvPr/>
            </p:nvSpPr>
            <p:spPr bwMode="auto">
              <a:xfrm rot="-7495759">
                <a:off x="819" y="2719"/>
                <a:ext cx="131" cy="280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" name="AutoShape 28"/>
              <p:cNvSpPr>
                <a:spLocks noChangeArrowheads="1"/>
              </p:cNvSpPr>
              <p:nvPr/>
            </p:nvSpPr>
            <p:spPr bwMode="auto">
              <a:xfrm rot="3441437">
                <a:off x="801" y="2603"/>
                <a:ext cx="131" cy="266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" name="Oval 29"/>
              <p:cNvSpPr>
                <a:spLocks noChangeArrowheads="1"/>
              </p:cNvSpPr>
              <p:nvPr/>
            </p:nvSpPr>
            <p:spPr bwMode="auto">
              <a:xfrm rot="-1112760">
                <a:off x="763" y="2679"/>
                <a:ext cx="229" cy="239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" name="Oval 30"/>
              <p:cNvSpPr>
                <a:spLocks noChangeArrowheads="1"/>
              </p:cNvSpPr>
              <p:nvPr/>
            </p:nvSpPr>
            <p:spPr bwMode="auto">
              <a:xfrm rot="-1112760">
                <a:off x="836" y="2760"/>
                <a:ext cx="77" cy="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777" name="Freeform 43"/>
          <p:cNvSpPr>
            <a:spLocks/>
          </p:cNvSpPr>
          <p:nvPr/>
        </p:nvSpPr>
        <p:spPr bwMode="auto">
          <a:xfrm rot="1163722">
            <a:off x="747713" y="2122488"/>
            <a:ext cx="1000125" cy="1146175"/>
          </a:xfrm>
          <a:custGeom>
            <a:avLst/>
            <a:gdLst>
              <a:gd name="T0" fmla="*/ 1096765349 w 912"/>
              <a:gd name="T1" fmla="*/ 1954936349 h 672"/>
              <a:gd name="T2" fmla="*/ 988531455 w 912"/>
              <a:gd name="T3" fmla="*/ 1710568772 h 672"/>
              <a:gd name="T4" fmla="*/ 743202613 w 912"/>
              <a:gd name="T5" fmla="*/ 1309109185 h 672"/>
              <a:gd name="T6" fmla="*/ 598891852 w 912"/>
              <a:gd name="T7" fmla="*/ 977469027 h 672"/>
              <a:gd name="T8" fmla="*/ 483443106 w 912"/>
              <a:gd name="T9" fmla="*/ 506188092 h 672"/>
              <a:gd name="T10" fmla="*/ 476227294 w 912"/>
              <a:gd name="T11" fmla="*/ 366550832 h 672"/>
              <a:gd name="T12" fmla="*/ 418502989 w 912"/>
              <a:gd name="T13" fmla="*/ 157092490 h 672"/>
              <a:gd name="T14" fmla="*/ 389640837 w 912"/>
              <a:gd name="T15" fmla="*/ 69819456 h 672"/>
              <a:gd name="T16" fmla="*/ 303053284 w 912"/>
              <a:gd name="T17" fmla="*/ 0 h 672"/>
              <a:gd name="T18" fmla="*/ 245328911 w 912"/>
              <a:gd name="T19" fmla="*/ 0 h 672"/>
              <a:gd name="T20" fmla="*/ 151526642 w 912"/>
              <a:gd name="T21" fmla="*/ 87274740 h 672"/>
              <a:gd name="T22" fmla="*/ 79370679 w 912"/>
              <a:gd name="T23" fmla="*/ 296731402 h 672"/>
              <a:gd name="T24" fmla="*/ 14431629 w 912"/>
              <a:gd name="T25" fmla="*/ 680735813 h 672"/>
              <a:gd name="T26" fmla="*/ 0 w 912"/>
              <a:gd name="T27" fmla="*/ 925103176 h 672"/>
              <a:gd name="T28" fmla="*/ 36077982 w 912"/>
              <a:gd name="T29" fmla="*/ 1082197319 h 672"/>
              <a:gd name="T30" fmla="*/ 144310830 w 912"/>
              <a:gd name="T31" fmla="*/ 1309109185 h 672"/>
              <a:gd name="T32" fmla="*/ 310269096 w 912"/>
              <a:gd name="T33" fmla="*/ 1448746338 h 672"/>
              <a:gd name="T34" fmla="*/ 432933517 w 912"/>
              <a:gd name="T35" fmla="*/ 1623295765 h 672"/>
              <a:gd name="T36" fmla="*/ 620538192 w 912"/>
              <a:gd name="T37" fmla="*/ 1762932918 h 672"/>
              <a:gd name="T38" fmla="*/ 735987897 w 912"/>
              <a:gd name="T39" fmla="*/ 1832752774 h 672"/>
              <a:gd name="T40" fmla="*/ 858652319 w 912"/>
              <a:gd name="T41" fmla="*/ 1937481065 h 672"/>
              <a:gd name="T42" fmla="*/ 938022963 w 912"/>
              <a:gd name="T43" fmla="*/ 1937481065 h 672"/>
              <a:gd name="T44" fmla="*/ 1096765349 w 912"/>
              <a:gd name="T45" fmla="*/ 1954936349 h 6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12"/>
              <a:gd name="T70" fmla="*/ 0 h 672"/>
              <a:gd name="T71" fmla="*/ 912 w 912"/>
              <a:gd name="T72" fmla="*/ 672 h 67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12" h="672">
                <a:moveTo>
                  <a:pt x="912" y="672"/>
                </a:moveTo>
                <a:lnTo>
                  <a:pt x="822" y="588"/>
                </a:lnTo>
                <a:lnTo>
                  <a:pt x="618" y="450"/>
                </a:lnTo>
                <a:lnTo>
                  <a:pt x="498" y="336"/>
                </a:lnTo>
                <a:lnTo>
                  <a:pt x="402" y="174"/>
                </a:lnTo>
                <a:lnTo>
                  <a:pt x="396" y="126"/>
                </a:lnTo>
                <a:lnTo>
                  <a:pt x="348" y="54"/>
                </a:lnTo>
                <a:lnTo>
                  <a:pt x="324" y="24"/>
                </a:lnTo>
                <a:lnTo>
                  <a:pt x="252" y="0"/>
                </a:lnTo>
                <a:lnTo>
                  <a:pt x="204" y="0"/>
                </a:lnTo>
                <a:lnTo>
                  <a:pt x="126" y="30"/>
                </a:lnTo>
                <a:lnTo>
                  <a:pt x="66" y="102"/>
                </a:lnTo>
                <a:lnTo>
                  <a:pt x="12" y="234"/>
                </a:lnTo>
                <a:lnTo>
                  <a:pt x="0" y="318"/>
                </a:lnTo>
                <a:lnTo>
                  <a:pt x="30" y="372"/>
                </a:lnTo>
                <a:lnTo>
                  <a:pt x="120" y="450"/>
                </a:lnTo>
                <a:lnTo>
                  <a:pt x="258" y="498"/>
                </a:lnTo>
                <a:lnTo>
                  <a:pt x="360" y="558"/>
                </a:lnTo>
                <a:lnTo>
                  <a:pt x="516" y="606"/>
                </a:lnTo>
                <a:lnTo>
                  <a:pt x="612" y="630"/>
                </a:lnTo>
                <a:lnTo>
                  <a:pt x="714" y="666"/>
                </a:lnTo>
                <a:lnTo>
                  <a:pt x="780" y="666"/>
                </a:lnTo>
                <a:lnTo>
                  <a:pt x="912" y="67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3175">
            <a:solidFill>
              <a:srgbClr val="4D4D4D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Freeform 35"/>
          <p:cNvSpPr>
            <a:spLocks/>
          </p:cNvSpPr>
          <p:nvPr/>
        </p:nvSpPr>
        <p:spPr bwMode="auto">
          <a:xfrm rot="301491">
            <a:off x="1144588" y="2366963"/>
            <a:ext cx="236537" cy="868362"/>
          </a:xfrm>
          <a:custGeom>
            <a:avLst/>
            <a:gdLst>
              <a:gd name="T0" fmla="*/ 42354085 w 1321"/>
              <a:gd name="T1" fmla="*/ 895549360 h 842"/>
              <a:gd name="T2" fmla="*/ 25842161 w 1321"/>
              <a:gd name="T3" fmla="*/ 728565046 h 842"/>
              <a:gd name="T4" fmla="*/ 8945252 w 1321"/>
              <a:gd name="T5" fmla="*/ 547752948 h 842"/>
              <a:gd name="T6" fmla="*/ 0 w 1321"/>
              <a:gd name="T7" fmla="*/ 0 h 842"/>
              <a:gd name="T8" fmla="*/ 0 60000 65536"/>
              <a:gd name="T9" fmla="*/ 0 60000 65536"/>
              <a:gd name="T10" fmla="*/ 0 60000 65536"/>
              <a:gd name="T11" fmla="*/ 0 60000 65536"/>
              <a:gd name="T12" fmla="*/ 0 w 1321"/>
              <a:gd name="T13" fmla="*/ 0 h 842"/>
              <a:gd name="T14" fmla="*/ 1321 w 1321"/>
              <a:gd name="T15" fmla="*/ 842 h 8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21" h="842">
                <a:moveTo>
                  <a:pt x="1321" y="842"/>
                </a:moveTo>
                <a:cubicBezTo>
                  <a:pt x="1150" y="790"/>
                  <a:pt x="980" y="739"/>
                  <a:pt x="806" y="685"/>
                </a:cubicBezTo>
                <a:cubicBezTo>
                  <a:pt x="632" y="631"/>
                  <a:pt x="413" y="629"/>
                  <a:pt x="279" y="515"/>
                </a:cubicBezTo>
                <a:cubicBezTo>
                  <a:pt x="145" y="401"/>
                  <a:pt x="46" y="86"/>
                  <a:pt x="0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Rectangle 44"/>
          <p:cNvSpPr>
            <a:spLocks noChangeArrowheads="1"/>
          </p:cNvSpPr>
          <p:nvPr/>
        </p:nvSpPr>
        <p:spPr bwMode="auto">
          <a:xfrm>
            <a:off x="4381500" y="1181100"/>
            <a:ext cx="4448175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45"/>
          <p:cNvSpPr>
            <a:spLocks noChangeArrowheads="1"/>
          </p:cNvSpPr>
          <p:nvPr/>
        </p:nvSpPr>
        <p:spPr bwMode="auto">
          <a:xfrm>
            <a:off x="4391025" y="4067175"/>
            <a:ext cx="4448175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46"/>
          <p:cNvSpPr>
            <a:spLocks noChangeArrowheads="1"/>
          </p:cNvSpPr>
          <p:nvPr/>
        </p:nvSpPr>
        <p:spPr bwMode="auto">
          <a:xfrm>
            <a:off x="4386263" y="4814888"/>
            <a:ext cx="4448175" cy="352425"/>
          </a:xfrm>
          <a:prstGeom prst="rect">
            <a:avLst/>
          </a:prstGeom>
          <a:solidFill>
            <a:srgbClr val="F8F8F8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47"/>
          <p:cNvSpPr>
            <a:spLocks noChangeArrowheads="1"/>
          </p:cNvSpPr>
          <p:nvPr/>
        </p:nvSpPr>
        <p:spPr bwMode="auto">
          <a:xfrm>
            <a:off x="7559675" y="6354763"/>
            <a:ext cx="514350" cy="177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lnSpc>
                <a:spcPct val="115000"/>
              </a:lnSpc>
            </a:pPr>
            <a:r>
              <a:rPr lang="en-US" sz="1600" b="1" i="1">
                <a:solidFill>
                  <a:srgbClr val="A50021"/>
                </a:solidFill>
              </a:rPr>
              <a:t>H-20</a:t>
            </a:r>
          </a:p>
        </p:txBody>
      </p:sp>
      <p:sp>
        <p:nvSpPr>
          <p:cNvPr id="32783" name="WordArt 32"/>
          <p:cNvSpPr>
            <a:spLocks noChangeArrowheads="1" noChangeShapeType="1" noTextEdit="1"/>
          </p:cNvSpPr>
          <p:nvPr/>
        </p:nvSpPr>
        <p:spPr bwMode="auto">
          <a:xfrm>
            <a:off x="833438" y="1887538"/>
            <a:ext cx="1103312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>
                  <a:noFill/>
                  <a:round/>
                  <a:headEnd/>
                  <a:tailEnd/>
                </a:ln>
                <a:solidFill>
                  <a:schemeClr val="bg2">
                    <a:alpha val="47842"/>
                  </a:schemeClr>
                </a:solidFill>
                <a:latin typeface="Arial"/>
                <a:cs typeface="Arial"/>
              </a:rPr>
              <a:t>GULF OF MEXICO</a:t>
            </a:r>
          </a:p>
        </p:txBody>
      </p:sp>
      <p:sp>
        <p:nvSpPr>
          <p:cNvPr id="32784" name="WordArt 34"/>
          <p:cNvSpPr>
            <a:spLocks noChangeArrowheads="1" noChangeShapeType="1" noTextEdit="1"/>
          </p:cNvSpPr>
          <p:nvPr/>
        </p:nvSpPr>
        <p:spPr bwMode="auto">
          <a:xfrm>
            <a:off x="885825" y="1146175"/>
            <a:ext cx="166688" cy="90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B2B2B2"/>
                </a:solidFill>
                <a:latin typeface="Arial"/>
                <a:cs typeface="Arial"/>
              </a:rPr>
              <a:t>LA</a:t>
            </a:r>
          </a:p>
        </p:txBody>
      </p:sp>
      <p:pic>
        <p:nvPicPr>
          <p:cNvPr id="32785" name="Picture 36" descr="hurrcane"/>
          <p:cNvPicPr>
            <a:picLocks noChangeAspect="1" noChangeArrowheads="1" noCrop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1009650" y="29432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249238" y="4829175"/>
            <a:ext cx="4065587" cy="1295400"/>
            <a:chOff x="249238" y="1190624"/>
            <a:chExt cx="4065587" cy="1295401"/>
          </a:xfrm>
        </p:grpSpPr>
        <p:sp>
          <p:nvSpPr>
            <p:cNvPr id="32797" name="Rectangle 48"/>
            <p:cNvSpPr>
              <a:spLocks noChangeArrowheads="1"/>
            </p:cNvSpPr>
            <p:nvPr/>
          </p:nvSpPr>
          <p:spPr bwMode="auto">
            <a:xfrm>
              <a:off x="266700" y="1209675"/>
              <a:ext cx="4048125" cy="3524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249238" y="1190624"/>
              <a:ext cx="4062412" cy="1295401"/>
            </a:xfrm>
            <a:prstGeom prst="rect">
              <a:avLst/>
            </a:prstGeom>
            <a:solidFill>
              <a:srgbClr val="FF0000">
                <a:alpha val="56078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A50021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2100" dirty="0">
                  <a:solidFill>
                    <a:schemeClr val="bg1"/>
                  </a:solidFill>
                </a:rPr>
                <a:t>H+24 Anticipated Shortfalls </a:t>
              </a:r>
              <a:endParaRPr lang="en-US" sz="2200" dirty="0">
                <a:solidFill>
                  <a:schemeClr val="bg1"/>
                </a:solidFill>
              </a:endParaRP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Disaster Food Stamp Program Personnel </a:t>
              </a: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Pumps </a:t>
              </a:r>
              <a:r>
                <a:rPr lang="en-US" sz="1600" i="1" dirty="0">
                  <a:solidFill>
                    <a:schemeClr val="bg1"/>
                  </a:solidFill>
                </a:rPr>
                <a:t>(Sewer &amp; Water)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58763" y="1190625"/>
            <a:ext cx="4065587" cy="990600"/>
            <a:chOff x="258763" y="5057774"/>
            <a:chExt cx="4065587" cy="990601"/>
          </a:xfrm>
        </p:grpSpPr>
        <p:sp>
          <p:nvSpPr>
            <p:cNvPr id="32793" name="Rectangle 48"/>
            <p:cNvSpPr>
              <a:spLocks noChangeArrowheads="1"/>
            </p:cNvSpPr>
            <p:nvPr/>
          </p:nvSpPr>
          <p:spPr bwMode="auto">
            <a:xfrm>
              <a:off x="276225" y="5076825"/>
              <a:ext cx="4048125" cy="3524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37"/>
            <p:cNvSpPr>
              <a:spLocks noChangeArrowheads="1"/>
            </p:cNvSpPr>
            <p:nvPr/>
          </p:nvSpPr>
          <p:spPr bwMode="auto">
            <a:xfrm>
              <a:off x="258763" y="5057774"/>
              <a:ext cx="4062412" cy="990601"/>
            </a:xfrm>
            <a:prstGeom prst="rect">
              <a:avLst/>
            </a:prstGeom>
            <a:solidFill>
              <a:srgbClr val="FF0000">
                <a:alpha val="56078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A50021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2100" dirty="0">
                  <a:solidFill>
                    <a:schemeClr val="bg1"/>
                  </a:solidFill>
                </a:rPr>
                <a:t>H+ Anticipated Shortfalls </a:t>
              </a:r>
              <a:endParaRPr lang="en-US" sz="2200" dirty="0">
                <a:solidFill>
                  <a:schemeClr val="bg1"/>
                </a:solidFill>
              </a:endParaRP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MHE (Material Handling Equipment – Forklifts; Pallet Jacks, etc.)</a:t>
              </a:r>
              <a:endParaRPr lang="en-US" sz="1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249238" y="2295525"/>
            <a:ext cx="4065587" cy="2409825"/>
            <a:chOff x="258763" y="2571750"/>
            <a:chExt cx="4065587" cy="2409824"/>
          </a:xfrm>
        </p:grpSpPr>
        <p:sp>
          <p:nvSpPr>
            <p:cNvPr id="32789" name="Rectangle 48"/>
            <p:cNvSpPr>
              <a:spLocks noChangeArrowheads="1"/>
            </p:cNvSpPr>
            <p:nvPr/>
          </p:nvSpPr>
          <p:spPr bwMode="auto">
            <a:xfrm>
              <a:off x="276225" y="2571750"/>
              <a:ext cx="4048125" cy="3524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37"/>
            <p:cNvSpPr>
              <a:spLocks noChangeArrowheads="1"/>
            </p:cNvSpPr>
            <p:nvPr/>
          </p:nvSpPr>
          <p:spPr bwMode="auto">
            <a:xfrm>
              <a:off x="258763" y="2581273"/>
              <a:ext cx="4062412" cy="2400301"/>
            </a:xfrm>
            <a:prstGeom prst="rect">
              <a:avLst/>
            </a:prstGeom>
            <a:solidFill>
              <a:srgbClr val="FF0000">
                <a:alpha val="56078"/>
              </a:srgb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A50021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2100" dirty="0">
                  <a:solidFill>
                    <a:schemeClr val="bg1"/>
                  </a:solidFill>
                </a:rPr>
                <a:t>H+12 Anticipated Shortfalls </a:t>
              </a:r>
              <a:endParaRPr lang="en-US" sz="2200" dirty="0">
                <a:solidFill>
                  <a:schemeClr val="bg1"/>
                </a:solidFill>
              </a:endParaRP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Post Certified Law Enforcement Personnel w/standard equipment load </a:t>
              </a:r>
              <a:r>
                <a:rPr lang="en-US" sz="1600" i="1" dirty="0">
                  <a:solidFill>
                    <a:schemeClr val="bg1"/>
                  </a:solidFill>
                </a:rPr>
                <a:t>(with recommended vaccinations)</a:t>
              </a: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Public Works Infrastructure Assessment Teams</a:t>
              </a: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Aviation Support</a:t>
              </a: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Incident Management Teams</a:t>
              </a:r>
            </a:p>
            <a:p>
              <a:pPr marL="231775" indent="-231775">
                <a:lnSpc>
                  <a:spcPct val="90000"/>
                </a:lnSpc>
                <a:spcBef>
                  <a:spcPct val="45000"/>
                </a:spcBef>
                <a:buClr>
                  <a:srgbClr val="FFC000"/>
                </a:buClr>
                <a:buSzPct val="90000"/>
                <a:buFont typeface="Wingdings" pitchFamily="2" charset="2"/>
                <a:buChar char="ü"/>
                <a:defRPr/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51" descr="SDMI_Landscape_Bk-Purple_080311.JPG"/>
          <p:cNvPicPr>
            <a:picLocks noChangeAspect="1"/>
          </p:cNvPicPr>
          <p:nvPr/>
        </p:nvPicPr>
        <p:blipFill rotWithShape="1">
          <a:blip r:embed="rId4" cstate="print"/>
          <a:srcRect r="48869"/>
          <a:stretch/>
        </p:blipFill>
        <p:spPr>
          <a:xfrm>
            <a:off x="6967970" y="159423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36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traight Connector 140"/>
          <p:cNvCxnSpPr/>
          <p:nvPr/>
        </p:nvCxnSpPr>
        <p:spPr>
          <a:xfrm rot="10800000">
            <a:off x="5748267" y="4731631"/>
            <a:ext cx="548640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0800000">
            <a:off x="6966348" y="4725988"/>
            <a:ext cx="182880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971550" y="1103313"/>
            <a:ext cx="7023100" cy="5446712"/>
            <a:chOff x="704" y="1212"/>
            <a:chExt cx="4424" cy="2944"/>
          </a:xfrm>
        </p:grpSpPr>
        <p:sp>
          <p:nvSpPr>
            <p:cNvPr id="2180" name="Line 7"/>
            <p:cNvSpPr>
              <a:spLocks noChangeShapeType="1"/>
            </p:cNvSpPr>
            <p:nvPr/>
          </p:nvSpPr>
          <p:spPr bwMode="auto">
            <a:xfrm>
              <a:off x="704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Line 8"/>
            <p:cNvSpPr>
              <a:spLocks noChangeShapeType="1"/>
            </p:cNvSpPr>
            <p:nvPr/>
          </p:nvSpPr>
          <p:spPr bwMode="auto">
            <a:xfrm>
              <a:off x="1612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Line 10"/>
            <p:cNvSpPr>
              <a:spLocks noChangeShapeType="1"/>
            </p:cNvSpPr>
            <p:nvPr/>
          </p:nvSpPr>
          <p:spPr bwMode="auto">
            <a:xfrm>
              <a:off x="2491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Line 11"/>
            <p:cNvSpPr>
              <a:spLocks noChangeShapeType="1"/>
            </p:cNvSpPr>
            <p:nvPr/>
          </p:nvSpPr>
          <p:spPr bwMode="auto">
            <a:xfrm>
              <a:off x="3370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Line 12"/>
            <p:cNvSpPr>
              <a:spLocks noChangeShapeType="1"/>
            </p:cNvSpPr>
            <p:nvPr/>
          </p:nvSpPr>
          <p:spPr bwMode="auto">
            <a:xfrm>
              <a:off x="4198" y="1213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Line 14"/>
            <p:cNvSpPr>
              <a:spLocks noChangeShapeType="1"/>
            </p:cNvSpPr>
            <p:nvPr/>
          </p:nvSpPr>
          <p:spPr bwMode="auto">
            <a:xfrm>
              <a:off x="5128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Line 27"/>
          <p:cNvSpPr>
            <a:spLocks noChangeShapeType="1"/>
          </p:cNvSpPr>
          <p:nvPr/>
        </p:nvSpPr>
        <p:spPr bwMode="auto">
          <a:xfrm>
            <a:off x="195263" y="954088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Rectangle 3"/>
          <p:cNvSpPr>
            <a:spLocks noChangeArrowheads="1"/>
          </p:cNvSpPr>
          <p:nvPr/>
        </p:nvSpPr>
        <p:spPr bwMode="auto">
          <a:xfrm>
            <a:off x="849549" y="19420"/>
            <a:ext cx="7444902" cy="6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Louisiana Hurricane Response Story Board 2011 (Pre-Landfall)</a:t>
            </a:r>
          </a:p>
        </p:txBody>
      </p:sp>
      <p:sp>
        <p:nvSpPr>
          <p:cNvPr id="2053" name="TextBox 60"/>
          <p:cNvSpPr txBox="1">
            <a:spLocks noChangeArrowheads="1"/>
          </p:cNvSpPr>
          <p:nvPr/>
        </p:nvSpPr>
        <p:spPr bwMode="auto">
          <a:xfrm>
            <a:off x="68263" y="622300"/>
            <a:ext cx="827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entury Gothic" pitchFamily="34" charset="0"/>
              </a:rPr>
              <a:t>H-120</a:t>
            </a:r>
          </a:p>
        </p:txBody>
      </p:sp>
      <p:sp>
        <p:nvSpPr>
          <p:cNvPr id="2054" name="TextBox 61"/>
          <p:cNvSpPr txBox="1">
            <a:spLocks noChangeArrowheads="1"/>
          </p:cNvSpPr>
          <p:nvPr/>
        </p:nvSpPr>
        <p:spPr bwMode="auto">
          <a:xfrm>
            <a:off x="2751138" y="59848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entury Gothic" pitchFamily="34" charset="0"/>
              </a:rPr>
              <a:t>H-96</a:t>
            </a:r>
          </a:p>
        </p:txBody>
      </p:sp>
      <p:sp>
        <p:nvSpPr>
          <p:cNvPr id="2055" name="TextBox 62"/>
          <p:cNvSpPr txBox="1">
            <a:spLocks noChangeArrowheads="1"/>
          </p:cNvSpPr>
          <p:nvPr/>
        </p:nvSpPr>
        <p:spPr bwMode="auto">
          <a:xfrm>
            <a:off x="8123238" y="585788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entury Gothic" pitchFamily="34" charset="0"/>
              </a:rPr>
              <a:t>H-72</a:t>
            </a:r>
          </a:p>
        </p:txBody>
      </p:sp>
      <p:grpSp>
        <p:nvGrpSpPr>
          <p:cNvPr id="8" name="Group 218"/>
          <p:cNvGrpSpPr>
            <a:grpSpLocks/>
          </p:cNvGrpSpPr>
          <p:nvPr/>
        </p:nvGrpSpPr>
        <p:grpSpPr bwMode="auto">
          <a:xfrm>
            <a:off x="3871913" y="1500541"/>
            <a:ext cx="1276350" cy="889000"/>
            <a:chOff x="396334" y="1240148"/>
            <a:chExt cx="1276709" cy="888250"/>
          </a:xfrm>
        </p:grpSpPr>
        <p:pic>
          <p:nvPicPr>
            <p:cNvPr id="2156" name="Picture 16" descr="http://blog.nola.com/hurricane_impact/2008/08/large_jindal.JPG"/>
            <p:cNvPicPr>
              <a:picLocks noChangeAspect="1" noChangeArrowheads="1"/>
            </p:cNvPicPr>
            <p:nvPr/>
          </p:nvPicPr>
          <p:blipFill>
            <a:blip r:embed="rId3" cstate="print"/>
            <a:srcRect l="24724" r="15231"/>
            <a:stretch>
              <a:fillRect/>
            </a:stretch>
          </p:blipFill>
          <p:spPr bwMode="auto">
            <a:xfrm>
              <a:off x="814111" y="1240148"/>
              <a:ext cx="496851" cy="4683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79" name="Text Box 33"/>
            <p:cNvSpPr txBox="1">
              <a:spLocks noChangeArrowheads="1"/>
            </p:cNvSpPr>
            <p:nvPr/>
          </p:nvSpPr>
          <p:spPr bwMode="auto">
            <a:xfrm>
              <a:off x="396334" y="1666733"/>
              <a:ext cx="1276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Gov Request Pre-Disaster Presidential Declaration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(Between H-102 to H-84)</a:t>
              </a:r>
            </a:p>
          </p:txBody>
        </p:sp>
      </p:grpSp>
      <p:grpSp>
        <p:nvGrpSpPr>
          <p:cNvPr id="9" name="Group 235"/>
          <p:cNvGrpSpPr>
            <a:grpSpLocks/>
          </p:cNvGrpSpPr>
          <p:nvPr/>
        </p:nvGrpSpPr>
        <p:grpSpPr bwMode="auto">
          <a:xfrm>
            <a:off x="-57150" y="4286250"/>
            <a:ext cx="1062038" cy="903288"/>
            <a:chOff x="392113" y="3962470"/>
            <a:chExt cx="1062037" cy="903050"/>
          </a:xfrm>
        </p:grpSpPr>
        <p:sp>
          <p:nvSpPr>
            <p:cNvPr id="2175" name="Text Box 33"/>
            <p:cNvSpPr txBox="1">
              <a:spLocks noChangeArrowheads="1"/>
            </p:cNvSpPr>
            <p:nvPr/>
          </p:nvSpPr>
          <p:spPr bwMode="auto">
            <a:xfrm>
              <a:off x="392113" y="4280745"/>
              <a:ext cx="106203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DCO Request TRANSCOM Conduct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“Market Survey”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(H-120)</a:t>
              </a:r>
            </a:p>
          </p:txBody>
        </p:sp>
        <p:pic>
          <p:nvPicPr>
            <p:cNvPr id="217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5294" y="3962470"/>
              <a:ext cx="457200" cy="3827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177" name="Picture 101" descr="dod_se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9600" y="3995484"/>
              <a:ext cx="327885" cy="316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37"/>
          <p:cNvGrpSpPr/>
          <p:nvPr/>
        </p:nvGrpSpPr>
        <p:grpSpPr>
          <a:xfrm>
            <a:off x="8282165" y="2302935"/>
            <a:ext cx="933450" cy="873125"/>
            <a:chOff x="8169275" y="2133600"/>
            <a:chExt cx="933450" cy="873125"/>
          </a:xfrm>
        </p:grpSpPr>
        <p:sp>
          <p:nvSpPr>
            <p:cNvPr id="2058" name="Text Box 33"/>
            <p:cNvSpPr txBox="1">
              <a:spLocks noChangeArrowheads="1"/>
            </p:cNvSpPr>
            <p:nvPr/>
          </p:nvSpPr>
          <p:spPr bwMode="auto">
            <a:xfrm>
              <a:off x="8169275" y="2420938"/>
              <a:ext cx="93345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LA Conducts Evac Conf Call Identifies AMPs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 (H-72)</a:t>
              </a:r>
            </a:p>
          </p:txBody>
        </p:sp>
        <p:grpSp>
          <p:nvGrpSpPr>
            <p:cNvPr id="11" name="Group 178"/>
            <p:cNvGrpSpPr>
              <a:grpSpLocks/>
            </p:cNvGrpSpPr>
            <p:nvPr/>
          </p:nvGrpSpPr>
          <p:grpSpPr bwMode="auto">
            <a:xfrm>
              <a:off x="8262938" y="2133600"/>
              <a:ext cx="746125" cy="338138"/>
              <a:chOff x="5623996" y="2085721"/>
              <a:chExt cx="1085726" cy="465174"/>
            </a:xfrm>
          </p:grpSpPr>
          <p:pic>
            <p:nvPicPr>
              <p:cNvPr id="2" name="Picture 97" descr="http://www.darkgovernment.com/news/wp-content/uploads/2008/08/fema-hacked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29867" y="2099882"/>
                <a:ext cx="579855" cy="4350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3" name="Picture 43" descr="GOHSE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623996" y="2085721"/>
                <a:ext cx="505871" cy="46517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sp>
        <p:nvSpPr>
          <p:cNvPr id="2060" name="TextBox 238"/>
          <p:cNvSpPr txBox="1">
            <a:spLocks noChangeArrowheads="1"/>
          </p:cNvSpPr>
          <p:nvPr/>
        </p:nvSpPr>
        <p:spPr bwMode="auto">
          <a:xfrm>
            <a:off x="5532438" y="595313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entury Gothic" pitchFamily="34" charset="0"/>
              </a:rPr>
              <a:t>H-84</a:t>
            </a:r>
          </a:p>
        </p:txBody>
      </p:sp>
      <p:grpSp>
        <p:nvGrpSpPr>
          <p:cNvPr id="12" name="Group 240"/>
          <p:cNvGrpSpPr>
            <a:grpSpLocks/>
          </p:cNvGrpSpPr>
          <p:nvPr/>
        </p:nvGrpSpPr>
        <p:grpSpPr bwMode="auto">
          <a:xfrm>
            <a:off x="6079949" y="4242462"/>
            <a:ext cx="1062037" cy="920750"/>
            <a:chOff x="2563319" y="4073878"/>
            <a:chExt cx="1062037" cy="920292"/>
          </a:xfrm>
        </p:grpSpPr>
        <p:sp>
          <p:nvSpPr>
            <p:cNvPr id="2171" name="Text Box 33"/>
            <p:cNvSpPr txBox="1">
              <a:spLocks noChangeArrowheads="1"/>
            </p:cNvSpPr>
            <p:nvPr/>
          </p:nvSpPr>
          <p:spPr bwMode="auto">
            <a:xfrm>
              <a:off x="2563319" y="4409395"/>
              <a:ext cx="106203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TRANSCOM issues “Request  For Proposal”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(H-80)</a:t>
              </a:r>
            </a:p>
          </p:txBody>
        </p:sp>
        <p:pic>
          <p:nvPicPr>
            <p:cNvPr id="217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2616" y="4073878"/>
              <a:ext cx="457200" cy="382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3" name="Group 245"/>
          <p:cNvGrpSpPr>
            <a:grpSpLocks/>
          </p:cNvGrpSpPr>
          <p:nvPr/>
        </p:nvGrpSpPr>
        <p:grpSpPr bwMode="auto">
          <a:xfrm>
            <a:off x="7953578" y="4384086"/>
            <a:ext cx="1062038" cy="815975"/>
            <a:chOff x="6646465" y="4456647"/>
            <a:chExt cx="1062037" cy="816202"/>
          </a:xfrm>
        </p:grpSpPr>
        <p:pic>
          <p:nvPicPr>
            <p:cNvPr id="4" name="Picture 101" descr="http://www.businesspundit.com/wp-content/uploads/2009/12/TS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77900" y="4456647"/>
              <a:ext cx="395468" cy="38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70" name="Text Box 33"/>
            <p:cNvSpPr txBox="1">
              <a:spLocks noChangeArrowheads="1"/>
            </p:cNvSpPr>
            <p:nvPr/>
          </p:nvSpPr>
          <p:spPr bwMode="auto">
            <a:xfrm>
              <a:off x="6646465" y="4811184"/>
              <a:ext cx="10620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TSA Screening Facility Operational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(H-72)</a:t>
              </a:r>
            </a:p>
          </p:txBody>
        </p:sp>
      </p:grpSp>
      <p:grpSp>
        <p:nvGrpSpPr>
          <p:cNvPr id="14" name="Group 265"/>
          <p:cNvGrpSpPr>
            <a:grpSpLocks/>
          </p:cNvGrpSpPr>
          <p:nvPr/>
        </p:nvGrpSpPr>
        <p:grpSpPr bwMode="auto">
          <a:xfrm>
            <a:off x="3217863" y="5169537"/>
            <a:ext cx="5846762" cy="908387"/>
            <a:chOff x="3749869" y="5033752"/>
            <a:chExt cx="5372615" cy="908680"/>
          </a:xfrm>
        </p:grpSpPr>
        <p:grpSp>
          <p:nvGrpSpPr>
            <p:cNvPr id="15" name="Group 219"/>
            <p:cNvGrpSpPr>
              <a:grpSpLocks/>
            </p:cNvGrpSpPr>
            <p:nvPr/>
          </p:nvGrpSpPr>
          <p:grpSpPr bwMode="auto">
            <a:xfrm>
              <a:off x="8060447" y="5034423"/>
              <a:ext cx="1062037" cy="908009"/>
              <a:chOff x="2168106" y="4672428"/>
              <a:chExt cx="1062037" cy="908009"/>
            </a:xfrm>
          </p:grpSpPr>
          <p:pic>
            <p:nvPicPr>
              <p:cNvPr id="105" name="Picture 6" descr="IRV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125" t="11001" r="17490" b="22991"/>
              <a:stretch>
                <a:fillRect/>
              </a:stretch>
            </p:blipFill>
            <p:spPr bwMode="auto">
              <a:xfrm flipH="1">
                <a:off x="2337894" y="4672428"/>
                <a:ext cx="723958" cy="45788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166" name="Text Box 33"/>
              <p:cNvSpPr txBox="1">
                <a:spLocks noChangeArrowheads="1"/>
              </p:cNvSpPr>
              <p:nvPr/>
            </p:nvSpPr>
            <p:spPr bwMode="auto">
              <a:xfrm>
                <a:off x="2168106" y="5118770"/>
                <a:ext cx="1062037" cy="461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800" b="1" dirty="0">
                    <a:latin typeface="Calibri" pitchFamily="34" charset="0"/>
                  </a:rPr>
                  <a:t>MERS IRV arrives at MSY West </a:t>
                </a:r>
                <a:r>
                  <a:rPr lang="en-US" sz="800" b="1" dirty="0" smtClean="0">
                    <a:latin typeface="Calibri" pitchFamily="34" charset="0"/>
                  </a:rPr>
                  <a:t>Ramp NLT</a:t>
                </a:r>
                <a:endParaRPr lang="en-US" sz="800" b="1" dirty="0">
                  <a:latin typeface="Calibri" pitchFamily="34" charset="0"/>
                </a:endParaRPr>
              </a:p>
              <a:p>
                <a:pPr algn="ctr"/>
                <a:r>
                  <a:rPr lang="en-US" sz="800" b="1" dirty="0">
                    <a:solidFill>
                      <a:srgbClr val="0033CC"/>
                    </a:solidFill>
                    <a:latin typeface="Calibri" pitchFamily="34" charset="0"/>
                  </a:rPr>
                  <a:t>(H-72)</a:t>
                </a:r>
              </a:p>
            </p:txBody>
          </p:sp>
        </p:grpSp>
        <p:cxnSp>
          <p:nvCxnSpPr>
            <p:cNvPr id="258" name="Straight Arrow Connector 257"/>
            <p:cNvCxnSpPr/>
            <p:nvPr/>
          </p:nvCxnSpPr>
          <p:spPr>
            <a:xfrm>
              <a:off x="4643277" y="5444410"/>
              <a:ext cx="3542061" cy="36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254"/>
            <p:cNvGrpSpPr>
              <a:grpSpLocks/>
            </p:cNvGrpSpPr>
            <p:nvPr/>
          </p:nvGrpSpPr>
          <p:grpSpPr bwMode="auto">
            <a:xfrm>
              <a:off x="3749869" y="5033752"/>
              <a:ext cx="1062037" cy="897722"/>
              <a:chOff x="2832307" y="4671757"/>
              <a:chExt cx="1062037" cy="897722"/>
            </a:xfrm>
          </p:grpSpPr>
          <p:pic>
            <p:nvPicPr>
              <p:cNvPr id="256" name="Picture 6" descr="IRV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125" t="11001" r="17490" b="22991"/>
              <a:stretch>
                <a:fillRect/>
              </a:stretch>
            </p:blipFill>
            <p:spPr bwMode="auto">
              <a:xfrm flipH="1">
                <a:off x="3008618" y="4671757"/>
                <a:ext cx="707167" cy="4472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164" name="Text Box 33"/>
              <p:cNvSpPr txBox="1">
                <a:spLocks noChangeArrowheads="1"/>
              </p:cNvSpPr>
              <p:nvPr/>
            </p:nvSpPr>
            <p:spPr bwMode="auto">
              <a:xfrm>
                <a:off x="2832307" y="5107478"/>
                <a:ext cx="1062037" cy="462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800" b="1">
                    <a:latin typeface="Calibri" pitchFamily="34" charset="0"/>
                  </a:rPr>
                  <a:t>MERS Deploys</a:t>
                </a:r>
              </a:p>
              <a:p>
                <a:pPr algn="ctr"/>
                <a:r>
                  <a:rPr lang="en-US" sz="800" b="1">
                    <a:latin typeface="Calibri" pitchFamily="34" charset="0"/>
                  </a:rPr>
                  <a:t>IRV to MSY</a:t>
                </a:r>
              </a:p>
              <a:p>
                <a:pPr algn="ctr"/>
                <a:r>
                  <a:rPr lang="en-US" sz="800" b="1">
                    <a:solidFill>
                      <a:srgbClr val="0033CC"/>
                    </a:solidFill>
                    <a:latin typeface="Calibri" pitchFamily="34" charset="0"/>
                  </a:rPr>
                  <a:t>(H-96)</a:t>
                </a:r>
              </a:p>
            </p:txBody>
          </p:sp>
        </p:grpSp>
      </p:grpSp>
      <p:cxnSp>
        <p:nvCxnSpPr>
          <p:cNvPr id="269" name="Straight Arrow Connector 268"/>
          <p:cNvCxnSpPr/>
          <p:nvPr/>
        </p:nvCxnSpPr>
        <p:spPr>
          <a:xfrm rot="5400000">
            <a:off x="8408017" y="3093950"/>
            <a:ext cx="21590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>
            <a:off x="8821738" y="4725988"/>
            <a:ext cx="322262" cy="1587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rot="10800000">
            <a:off x="7847330" y="4725988"/>
            <a:ext cx="274320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8494887" y="3217863"/>
            <a:ext cx="640080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rot="10800000">
            <a:off x="7713663" y="3217863"/>
            <a:ext cx="4079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rot="10800000">
            <a:off x="1948711" y="3211513"/>
            <a:ext cx="5303520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73"/>
          <p:cNvGrpSpPr>
            <a:grpSpLocks/>
          </p:cNvGrpSpPr>
          <p:nvPr/>
        </p:nvGrpSpPr>
        <p:grpSpPr bwMode="auto">
          <a:xfrm>
            <a:off x="6778114" y="3032128"/>
            <a:ext cx="1349375" cy="962025"/>
            <a:chOff x="6746842" y="4905487"/>
            <a:chExt cx="1348907" cy="961444"/>
          </a:xfrm>
        </p:grpSpPr>
        <p:pic>
          <p:nvPicPr>
            <p:cNvPr id="2124" name="Picture 24" descr="http://upload.wikimedia.org/wikipedia/commons/e/ec/FEMA_-_37530_-_FEMA_Incident_Management_Assistance_Team_in_Florida.jpg"/>
            <p:cNvPicPr>
              <a:picLocks noChangeAspect="1" noChangeArrowheads="1"/>
            </p:cNvPicPr>
            <p:nvPr/>
          </p:nvPicPr>
          <p:blipFill>
            <a:blip r:embed="rId10" cstate="print"/>
            <a:srcRect t="9460"/>
            <a:stretch>
              <a:fillRect/>
            </a:stretch>
          </p:blipFill>
          <p:spPr bwMode="auto">
            <a:xfrm>
              <a:off x="7093772" y="4905487"/>
              <a:ext cx="685800" cy="4118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59" name="Text Box 33"/>
            <p:cNvSpPr txBox="1">
              <a:spLocks noChangeArrowheads="1"/>
            </p:cNvSpPr>
            <p:nvPr/>
          </p:nvSpPr>
          <p:spPr bwMode="auto">
            <a:xfrm>
              <a:off x="6746842" y="5282156"/>
              <a:ext cx="13489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Ambulance IRT and Sherwood Forrest Operational 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(H-74)</a:t>
              </a:r>
            </a:p>
          </p:txBody>
        </p:sp>
      </p:grpSp>
      <p:grpSp>
        <p:nvGrpSpPr>
          <p:cNvPr id="18" name="Group 313"/>
          <p:cNvGrpSpPr>
            <a:grpSpLocks/>
          </p:cNvGrpSpPr>
          <p:nvPr/>
        </p:nvGrpSpPr>
        <p:grpSpPr bwMode="auto">
          <a:xfrm>
            <a:off x="-138113" y="2471738"/>
            <a:ext cx="1295401" cy="809625"/>
            <a:chOff x="2270131" y="3565203"/>
            <a:chExt cx="1295399" cy="808897"/>
          </a:xfrm>
        </p:grpSpPr>
        <p:pic>
          <p:nvPicPr>
            <p:cNvPr id="2122" name="Picture 30" descr="http://irapl.altervista.org/cpm/albums/fema-04/normal_01896-Atlanta--GA--August-25--2005----FEMA-representatives-check-in---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65171" y="3565203"/>
              <a:ext cx="726756" cy="4832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57" name="Rectangle 171"/>
            <p:cNvSpPr>
              <a:spLocks noChangeArrowheads="1"/>
            </p:cNvSpPr>
            <p:nvPr/>
          </p:nvSpPr>
          <p:spPr bwMode="auto">
            <a:xfrm>
              <a:off x="2270131" y="4035499"/>
              <a:ext cx="1295399" cy="33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RRCC at Level 3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(H-120)</a:t>
              </a:r>
            </a:p>
          </p:txBody>
        </p:sp>
      </p:grpSp>
      <p:cxnSp>
        <p:nvCxnSpPr>
          <p:cNvPr id="319" name="Straight Arrow Connector 318"/>
          <p:cNvCxnSpPr/>
          <p:nvPr/>
        </p:nvCxnSpPr>
        <p:spPr>
          <a:xfrm flipV="1">
            <a:off x="1903411" y="1333676"/>
            <a:ext cx="722376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22"/>
          <p:cNvGrpSpPr>
            <a:grpSpLocks/>
          </p:cNvGrpSpPr>
          <p:nvPr/>
        </p:nvGrpSpPr>
        <p:grpSpPr bwMode="auto">
          <a:xfrm>
            <a:off x="835025" y="990952"/>
            <a:ext cx="1522413" cy="695678"/>
            <a:chOff x="1138687" y="1298055"/>
            <a:chExt cx="1522064" cy="695748"/>
          </a:xfrm>
        </p:grpSpPr>
        <p:sp>
          <p:nvSpPr>
            <p:cNvPr id="2154" name="Rectangle 171"/>
            <p:cNvSpPr>
              <a:spLocks noChangeArrowheads="1"/>
            </p:cNvSpPr>
            <p:nvPr/>
          </p:nvSpPr>
          <p:spPr bwMode="auto">
            <a:xfrm>
              <a:off x="1138687" y="1532138"/>
              <a:ext cx="1522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Activate Bus </a:t>
              </a:r>
            </a:p>
            <a:p>
              <a:pPr algn="ctr"/>
              <a:r>
                <a:rPr lang="en-US" sz="800" b="1" dirty="0">
                  <a:latin typeface="Calibri" pitchFamily="34" charset="0"/>
                </a:rPr>
                <a:t>Contracts (600 Coach Buses)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(H-102)</a:t>
              </a:r>
            </a:p>
          </p:txBody>
        </p:sp>
        <p:pic>
          <p:nvPicPr>
            <p:cNvPr id="2155" name="Picture 2" descr="http://www.faqs.org/photo-dict/photofiles/list/5620/7359tour_bus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9426" b="29359"/>
            <a:stretch>
              <a:fillRect/>
            </a:stretch>
          </p:blipFill>
          <p:spPr bwMode="auto">
            <a:xfrm>
              <a:off x="1515003" y="1298055"/>
              <a:ext cx="805500" cy="27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46"/>
          <p:cNvGrpSpPr>
            <a:grpSpLocks/>
          </p:cNvGrpSpPr>
          <p:nvPr/>
        </p:nvGrpSpPr>
        <p:grpSpPr bwMode="auto">
          <a:xfrm>
            <a:off x="735013" y="2952750"/>
            <a:ext cx="1720850" cy="790575"/>
            <a:chOff x="982663" y="3065993"/>
            <a:chExt cx="1720850" cy="790575"/>
          </a:xfrm>
        </p:grpSpPr>
        <p:sp>
          <p:nvSpPr>
            <p:cNvPr id="2152" name="Rectangle 171"/>
            <p:cNvSpPr>
              <a:spLocks noChangeArrowheads="1"/>
            </p:cNvSpPr>
            <p:nvPr/>
          </p:nvSpPr>
          <p:spPr bwMode="auto">
            <a:xfrm>
              <a:off x="982663" y="3394606"/>
              <a:ext cx="17208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Activate Para-Transit Contract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(600 Ambulances)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(H-102)</a:t>
              </a:r>
            </a:p>
          </p:txBody>
        </p:sp>
        <p:pic>
          <p:nvPicPr>
            <p:cNvPr id="2153" name="Picture 6" descr="http://fantasyknuckleheads.com/wp-content/uploads/2009/12/ambulance.jpg"/>
            <p:cNvPicPr>
              <a:picLocks noChangeAspect="1" noChangeArrowheads="1"/>
            </p:cNvPicPr>
            <p:nvPr/>
          </p:nvPicPr>
          <p:blipFill>
            <a:blip r:embed="rId13" cstate="print"/>
            <a:srcRect l="4366" t="7655" r="5048" b="6219"/>
            <a:stretch>
              <a:fillRect/>
            </a:stretch>
          </p:blipFill>
          <p:spPr bwMode="auto">
            <a:xfrm>
              <a:off x="1497013" y="3065993"/>
              <a:ext cx="668337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337"/>
          <p:cNvGrpSpPr>
            <a:grpSpLocks/>
          </p:cNvGrpSpPr>
          <p:nvPr/>
        </p:nvGrpSpPr>
        <p:grpSpPr bwMode="auto">
          <a:xfrm>
            <a:off x="558800" y="3811588"/>
            <a:ext cx="1720850" cy="868362"/>
            <a:chOff x="2186196" y="3048752"/>
            <a:chExt cx="1720472" cy="869066"/>
          </a:xfrm>
        </p:grpSpPr>
        <p:pic>
          <p:nvPicPr>
            <p:cNvPr id="2150" name="Picture 103" descr="http://www.pointclips.com/images/thumb/Distribution-Center-1---PC070077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8876" y="3048752"/>
              <a:ext cx="870968" cy="736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" name="Rectangle 171"/>
            <p:cNvSpPr>
              <a:spLocks noChangeArrowheads="1"/>
            </p:cNvSpPr>
            <p:nvPr/>
          </p:nvSpPr>
          <p:spPr bwMode="auto">
            <a:xfrm>
              <a:off x="2186196" y="3579264"/>
              <a:ext cx="17204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Fort Worth Log Center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(H-102)</a:t>
              </a:r>
            </a:p>
          </p:txBody>
        </p:sp>
      </p:grpSp>
      <p:grpSp>
        <p:nvGrpSpPr>
          <p:cNvPr id="22" name="Group 121"/>
          <p:cNvGrpSpPr>
            <a:grpSpLocks/>
          </p:cNvGrpSpPr>
          <p:nvPr/>
        </p:nvGrpSpPr>
        <p:grpSpPr bwMode="auto">
          <a:xfrm>
            <a:off x="9728" y="3326862"/>
            <a:ext cx="1009650" cy="923925"/>
            <a:chOff x="-4" y="1517653"/>
            <a:chExt cx="1009827" cy="923925"/>
          </a:xfrm>
        </p:grpSpPr>
        <p:pic>
          <p:nvPicPr>
            <p:cNvPr id="2148" name="Picture 26" descr="http://irapl.altervista.org/cpm/albums/fema-18/normal_00212-FEMA-Individual-Assistant-specialist-speaks-with-a-resident-a---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8151" y="1517653"/>
              <a:ext cx="563567" cy="3848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49" name="Rectangle 171"/>
            <p:cNvSpPr>
              <a:spLocks noChangeArrowheads="1"/>
            </p:cNvSpPr>
            <p:nvPr/>
          </p:nvSpPr>
          <p:spPr bwMode="auto">
            <a:xfrm>
              <a:off x="-4" y="1856510"/>
              <a:ext cx="1009827" cy="585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Deploy FEMA State 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LNO to State EOC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(if requested)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(H-120)</a:t>
              </a:r>
            </a:p>
          </p:txBody>
        </p:sp>
      </p:grpSp>
      <p:grpSp>
        <p:nvGrpSpPr>
          <p:cNvPr id="23" name="Group 118"/>
          <p:cNvGrpSpPr>
            <a:grpSpLocks/>
          </p:cNvGrpSpPr>
          <p:nvPr/>
        </p:nvGrpSpPr>
        <p:grpSpPr bwMode="auto">
          <a:xfrm>
            <a:off x="622124" y="2042054"/>
            <a:ext cx="1719262" cy="700087"/>
            <a:chOff x="483596" y="2205038"/>
            <a:chExt cx="1719262" cy="700087"/>
          </a:xfrm>
        </p:grpSpPr>
        <p:sp>
          <p:nvSpPr>
            <p:cNvPr id="2146" name="Rectangle 171"/>
            <p:cNvSpPr>
              <a:spLocks noChangeArrowheads="1"/>
            </p:cNvSpPr>
            <p:nvPr/>
          </p:nvSpPr>
          <p:spPr bwMode="auto">
            <a:xfrm>
              <a:off x="483596" y="2444750"/>
              <a:ext cx="171926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Activate Transportation 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Staging Areas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(H-102)</a:t>
              </a:r>
            </a:p>
          </p:txBody>
        </p:sp>
        <p:pic>
          <p:nvPicPr>
            <p:cNvPr id="2147" name="Picture 117" descr="http://static-p3.fotolia.com/jpg/00/06/23/60/400_F_6236043_RnHl9epsxfXiJMmfh2YKZCeSqLPyosj5.jpg"/>
            <p:cNvPicPr>
              <a:picLocks noChangeAspect="1" noChangeArrowheads="1"/>
            </p:cNvPicPr>
            <p:nvPr/>
          </p:nvPicPr>
          <p:blipFill>
            <a:blip r:embed="rId16" cstate="print"/>
            <a:srcRect l="11086" t="12837" r="10349" b="5716"/>
            <a:stretch>
              <a:fillRect/>
            </a:stretch>
          </p:blipFill>
          <p:spPr bwMode="auto">
            <a:xfrm>
              <a:off x="1044575" y="2205038"/>
              <a:ext cx="592138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336"/>
          <p:cNvGrpSpPr>
            <a:grpSpLocks/>
          </p:cNvGrpSpPr>
          <p:nvPr/>
        </p:nvGrpSpPr>
        <p:grpSpPr bwMode="auto">
          <a:xfrm>
            <a:off x="1964092" y="3284536"/>
            <a:ext cx="1525587" cy="909460"/>
            <a:chOff x="4242235" y="3450566"/>
            <a:chExt cx="1524920" cy="908853"/>
          </a:xfrm>
        </p:grpSpPr>
        <p:pic>
          <p:nvPicPr>
            <p:cNvPr id="2144" name="Picture 115" descr="http://static-p3.fotolia.com/jpg/00/06/23/60/400_F_6236040_qOgtwCMpyA6IWZCV2xNcOp4xDDyFBIMs.jp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13" t="10635" r="10574" b="7603"/>
            <a:stretch>
              <a:fillRect/>
            </a:stretch>
          </p:blipFill>
          <p:spPr bwMode="auto">
            <a:xfrm>
              <a:off x="4545113" y="3450566"/>
              <a:ext cx="503650" cy="37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5" name="Rectangle 171"/>
            <p:cNvSpPr>
              <a:spLocks noChangeArrowheads="1"/>
            </p:cNvSpPr>
            <p:nvPr/>
          </p:nvSpPr>
          <p:spPr bwMode="auto">
            <a:xfrm>
              <a:off x="4242235" y="3774488"/>
              <a:ext cx="1524920" cy="584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Deploy Teams</a:t>
              </a:r>
            </a:p>
            <a:p>
              <a:pPr algn="ctr"/>
              <a:r>
                <a:rPr lang="en-US" sz="800" b="1" dirty="0">
                  <a:latin typeface="Calibri" pitchFamily="34" charset="0"/>
                </a:rPr>
                <a:t>and establish  </a:t>
              </a:r>
            </a:p>
            <a:p>
              <a:pPr algn="ctr"/>
              <a:r>
                <a:rPr lang="en-US" sz="800" b="1" dirty="0">
                  <a:latin typeface="Calibri" pitchFamily="34" charset="0"/>
                </a:rPr>
                <a:t>Federal ISB 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(H-96)</a:t>
              </a:r>
            </a:p>
          </p:txBody>
        </p:sp>
      </p:grpSp>
      <p:grpSp>
        <p:nvGrpSpPr>
          <p:cNvPr id="25" name="Group 339"/>
          <p:cNvGrpSpPr>
            <a:grpSpLocks/>
          </p:cNvGrpSpPr>
          <p:nvPr/>
        </p:nvGrpSpPr>
        <p:grpSpPr bwMode="auto">
          <a:xfrm>
            <a:off x="2982913" y="3584575"/>
            <a:ext cx="1720850" cy="896938"/>
            <a:chOff x="3967475" y="4094891"/>
            <a:chExt cx="1720472" cy="896545"/>
          </a:xfrm>
        </p:grpSpPr>
        <p:pic>
          <p:nvPicPr>
            <p:cNvPr id="2142" name="Picture 113" descr="http://2.bp.blogspot.com/_DDFK3d6JkiA/TIHTPfh503I/AAAAAAAAAAU/09bEV7IcbXw/S250/commodities_icon.gi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17405" y="4094891"/>
              <a:ext cx="564054" cy="365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3" name="Rectangle 171"/>
            <p:cNvSpPr>
              <a:spLocks noChangeArrowheads="1"/>
            </p:cNvSpPr>
            <p:nvPr/>
          </p:nvSpPr>
          <p:spPr bwMode="auto">
            <a:xfrm>
              <a:off x="3967475" y="4406661"/>
              <a:ext cx="172047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Pre-stage commodities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 and Equipment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 for GenPop Evac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(H-96)</a:t>
              </a:r>
            </a:p>
          </p:txBody>
        </p:sp>
      </p:grpSp>
      <p:cxnSp>
        <p:nvCxnSpPr>
          <p:cNvPr id="341" name="Straight Connector 340"/>
          <p:cNvCxnSpPr/>
          <p:nvPr/>
        </p:nvCxnSpPr>
        <p:spPr>
          <a:xfrm rot="10800000" flipV="1">
            <a:off x="3444947" y="4719461"/>
            <a:ext cx="1737360" cy="3175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348"/>
          <p:cNvGrpSpPr>
            <a:grpSpLocks/>
          </p:cNvGrpSpPr>
          <p:nvPr/>
        </p:nvGrpSpPr>
        <p:grpSpPr bwMode="auto">
          <a:xfrm>
            <a:off x="3030538" y="2343150"/>
            <a:ext cx="1173162" cy="862013"/>
            <a:chOff x="4400931" y="2144073"/>
            <a:chExt cx="1174112" cy="862588"/>
          </a:xfrm>
        </p:grpSpPr>
        <p:pic>
          <p:nvPicPr>
            <p:cNvPr id="2140" name="Picture 105" descr="http://image.shutterstock.com/display_pic_with_logo/168430/168430,1205783348,1/stock-photo-supply-chain-and-logistics-series-diagram-set-object-10486942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AFAF8"/>
                </a:clrFrom>
                <a:clrTo>
                  <a:srgbClr val="FAFAF8">
                    <a:alpha val="0"/>
                  </a:srgbClr>
                </a:clrTo>
              </a:clrChange>
            </a:blip>
            <a:srcRect l="10660" t="10796" r="10246" b="9433"/>
            <a:stretch>
              <a:fillRect/>
            </a:stretch>
          </p:blipFill>
          <p:spPr bwMode="auto">
            <a:xfrm>
              <a:off x="4674089" y="2144073"/>
              <a:ext cx="460077" cy="354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1" name="Rectangle 171"/>
            <p:cNvSpPr>
              <a:spLocks noChangeArrowheads="1"/>
            </p:cNvSpPr>
            <p:nvPr/>
          </p:nvSpPr>
          <p:spPr bwMode="auto">
            <a:xfrm>
              <a:off x="4400931" y="2422365"/>
              <a:ext cx="1174112" cy="58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Region 6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Federal Staging 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Areas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(H-96)</a:t>
              </a:r>
            </a:p>
          </p:txBody>
        </p:sp>
      </p:grpSp>
      <p:cxnSp>
        <p:nvCxnSpPr>
          <p:cNvPr id="352" name="Straight Arrow Connector 351"/>
          <p:cNvCxnSpPr/>
          <p:nvPr/>
        </p:nvCxnSpPr>
        <p:spPr>
          <a:xfrm flipV="1">
            <a:off x="2771775" y="2608263"/>
            <a:ext cx="638175" cy="866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/>
          <p:nvPr/>
        </p:nvCxnSpPr>
        <p:spPr>
          <a:xfrm>
            <a:off x="2771775" y="3475038"/>
            <a:ext cx="762000" cy="292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 flipV="1">
            <a:off x="1708150" y="3589338"/>
            <a:ext cx="685800" cy="5667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19"/>
          <p:cNvGrpSpPr>
            <a:grpSpLocks/>
          </p:cNvGrpSpPr>
          <p:nvPr/>
        </p:nvGrpSpPr>
        <p:grpSpPr bwMode="auto">
          <a:xfrm>
            <a:off x="1205971" y="1579210"/>
            <a:ext cx="1719262" cy="642937"/>
            <a:chOff x="1544638" y="1870545"/>
            <a:chExt cx="1719262" cy="644055"/>
          </a:xfrm>
        </p:grpSpPr>
        <p:sp>
          <p:nvSpPr>
            <p:cNvPr id="2138" name="Rectangle 171"/>
            <p:cNvSpPr>
              <a:spLocks noChangeArrowheads="1"/>
            </p:cNvSpPr>
            <p:nvPr/>
          </p:nvSpPr>
          <p:spPr bwMode="auto">
            <a:xfrm>
              <a:off x="1544638" y="2052638"/>
              <a:ext cx="17192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Activate State School Bus 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Contracts (300 School Buses)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(H-102)</a:t>
              </a:r>
            </a:p>
          </p:txBody>
        </p:sp>
        <p:pic>
          <p:nvPicPr>
            <p:cNvPr id="2139" name="Picture 118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038" t="19611" r="7434" b="34100"/>
            <a:stretch>
              <a:fillRect/>
            </a:stretch>
          </p:blipFill>
          <p:spPr bwMode="auto">
            <a:xfrm>
              <a:off x="2104846" y="1870545"/>
              <a:ext cx="612476" cy="25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321"/>
          <p:cNvGrpSpPr>
            <a:grpSpLocks/>
          </p:cNvGrpSpPr>
          <p:nvPr/>
        </p:nvGrpSpPr>
        <p:grpSpPr bwMode="auto">
          <a:xfrm>
            <a:off x="-11113" y="1490663"/>
            <a:ext cx="1062038" cy="908050"/>
            <a:chOff x="6257474" y="909975"/>
            <a:chExt cx="1062037" cy="909447"/>
          </a:xfrm>
        </p:grpSpPr>
        <p:pic>
          <p:nvPicPr>
            <p:cNvPr id="124" name="Picture 28" descr="http://irapl.altervista.org/cpm/albums/fema-05/normal_02218-Atlanta--Georgia--July-8--2005----FEMA-Region-IV-staff--in-th---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427215" y="909975"/>
              <a:ext cx="716194" cy="4762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37" name="Text Box 33"/>
            <p:cNvSpPr txBox="1">
              <a:spLocks noChangeArrowheads="1"/>
            </p:cNvSpPr>
            <p:nvPr/>
          </p:nvSpPr>
          <p:spPr bwMode="auto">
            <a:xfrm>
              <a:off x="6257474" y="1357628"/>
              <a:ext cx="1062037" cy="46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GOHSEP CAT Activated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(H-120)</a:t>
              </a:r>
            </a:p>
          </p:txBody>
        </p:sp>
      </p:grpSp>
      <p:grpSp>
        <p:nvGrpSpPr>
          <p:cNvPr id="29" name="Group 130"/>
          <p:cNvGrpSpPr>
            <a:grpSpLocks/>
          </p:cNvGrpSpPr>
          <p:nvPr/>
        </p:nvGrpSpPr>
        <p:grpSpPr bwMode="auto">
          <a:xfrm>
            <a:off x="353" y="5520798"/>
            <a:ext cx="1062038" cy="1079500"/>
            <a:chOff x="-22578" y="5350933"/>
            <a:chExt cx="1062038" cy="1079678"/>
          </a:xfrm>
        </p:grpSpPr>
        <p:sp>
          <p:nvSpPr>
            <p:cNvPr id="2134" name="Text Box 33"/>
            <p:cNvSpPr txBox="1">
              <a:spLocks noChangeArrowheads="1"/>
            </p:cNvSpPr>
            <p:nvPr/>
          </p:nvSpPr>
          <p:spPr bwMode="auto">
            <a:xfrm>
              <a:off x="-22578" y="5845464"/>
              <a:ext cx="1062038" cy="585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IMAT &amp; DCE Deploys to State EOC &amp; Establishes IOF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(H-120)</a:t>
              </a:r>
            </a:p>
          </p:txBody>
        </p:sp>
        <p:pic>
          <p:nvPicPr>
            <p:cNvPr id="2167" name="Picture 119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13935" y="5350933"/>
              <a:ext cx="754508" cy="5162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0" name="Group 131"/>
          <p:cNvGrpSpPr>
            <a:grpSpLocks/>
          </p:cNvGrpSpPr>
          <p:nvPr/>
        </p:nvGrpSpPr>
        <p:grpSpPr bwMode="auto">
          <a:xfrm>
            <a:off x="2085624" y="5517270"/>
            <a:ext cx="1347788" cy="1093787"/>
            <a:chOff x="2468874" y="5370233"/>
            <a:chExt cx="1347787" cy="1094065"/>
          </a:xfrm>
        </p:grpSpPr>
        <p:sp>
          <p:nvSpPr>
            <p:cNvPr id="2132" name="Text Box 33"/>
            <p:cNvSpPr txBox="1">
              <a:spLocks noChangeArrowheads="1"/>
            </p:cNvSpPr>
            <p:nvPr/>
          </p:nvSpPr>
          <p:spPr bwMode="auto">
            <a:xfrm>
              <a:off x="2468874" y="5879152"/>
              <a:ext cx="1347787" cy="585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IMAT &amp; DCE Operational at State EOC &amp; IOF Operational 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(H-96)</a:t>
              </a:r>
            </a:p>
          </p:txBody>
        </p:sp>
        <p:pic>
          <p:nvPicPr>
            <p:cNvPr id="2168" name="Picture 120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743200" y="5370233"/>
              <a:ext cx="801512" cy="5224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1" name="Group 633"/>
          <p:cNvGrpSpPr>
            <a:grpSpLocks noChangeAspect="1"/>
          </p:cNvGrpSpPr>
          <p:nvPr/>
        </p:nvGrpSpPr>
        <p:grpSpPr bwMode="auto">
          <a:xfrm rot="-2512670">
            <a:off x="1593850" y="3702050"/>
            <a:ext cx="612775" cy="279400"/>
            <a:chOff x="4210443" y="5399739"/>
            <a:chExt cx="873183" cy="381000"/>
          </a:xfrm>
        </p:grpSpPr>
        <p:pic>
          <p:nvPicPr>
            <p:cNvPr id="2130" name="Picture 11" descr="http://www.ssheps.com/imagez/TruckSafety18wheeler.gif"/>
            <p:cNvPicPr>
              <a:picLocks noChangeAspect="1" noChangeArrowheads="1"/>
            </p:cNvPicPr>
            <p:nvPr/>
          </p:nvPicPr>
          <p:blipFill>
            <a:blip r:embed="rId24" cstate="print"/>
            <a:srcRect b="49922"/>
            <a:stretch>
              <a:fillRect/>
            </a:stretch>
          </p:blipFill>
          <p:spPr bwMode="auto">
            <a:xfrm>
              <a:off x="4340587" y="5399739"/>
              <a:ext cx="743039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1" name="TextBox 134"/>
            <p:cNvSpPr txBox="1">
              <a:spLocks noChangeArrowheads="1"/>
            </p:cNvSpPr>
            <p:nvPr/>
          </p:nvSpPr>
          <p:spPr bwMode="auto">
            <a:xfrm>
              <a:off x="4210443" y="5406704"/>
              <a:ext cx="638217" cy="27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FEMA</a:t>
              </a:r>
            </a:p>
          </p:txBody>
        </p:sp>
      </p:grpSp>
      <p:grpSp>
        <p:nvGrpSpPr>
          <p:cNvPr id="96" name="Group 633"/>
          <p:cNvGrpSpPr>
            <a:grpSpLocks noChangeAspect="1"/>
          </p:cNvGrpSpPr>
          <p:nvPr/>
        </p:nvGrpSpPr>
        <p:grpSpPr bwMode="auto">
          <a:xfrm rot="-3367963">
            <a:off x="2638425" y="2917826"/>
            <a:ext cx="612775" cy="279400"/>
            <a:chOff x="4210443" y="5399739"/>
            <a:chExt cx="873183" cy="381000"/>
          </a:xfrm>
        </p:grpSpPr>
        <p:pic>
          <p:nvPicPr>
            <p:cNvPr id="2128" name="Picture 11" descr="http://www.ssheps.com/imagez/TruckSafety18wheeler.gif"/>
            <p:cNvPicPr>
              <a:picLocks noChangeAspect="1" noChangeArrowheads="1"/>
            </p:cNvPicPr>
            <p:nvPr/>
          </p:nvPicPr>
          <p:blipFill>
            <a:blip r:embed="rId24" cstate="print"/>
            <a:srcRect b="49922"/>
            <a:stretch>
              <a:fillRect/>
            </a:stretch>
          </p:blipFill>
          <p:spPr bwMode="auto">
            <a:xfrm>
              <a:off x="4340587" y="5399739"/>
              <a:ext cx="743039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9" name="TextBox 137"/>
            <p:cNvSpPr txBox="1">
              <a:spLocks noChangeArrowheads="1"/>
            </p:cNvSpPr>
            <p:nvPr/>
          </p:nvSpPr>
          <p:spPr bwMode="auto">
            <a:xfrm>
              <a:off x="4210443" y="5406704"/>
              <a:ext cx="638217" cy="27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FEMA</a:t>
              </a:r>
            </a:p>
          </p:txBody>
        </p:sp>
      </p:grpSp>
      <p:grpSp>
        <p:nvGrpSpPr>
          <p:cNvPr id="97" name="Group 633"/>
          <p:cNvGrpSpPr>
            <a:grpSpLocks noChangeAspect="1"/>
          </p:cNvGrpSpPr>
          <p:nvPr/>
        </p:nvGrpSpPr>
        <p:grpSpPr bwMode="auto">
          <a:xfrm rot="1054036">
            <a:off x="2830513" y="3346450"/>
            <a:ext cx="612775" cy="279400"/>
            <a:chOff x="4210443" y="5399739"/>
            <a:chExt cx="873183" cy="381000"/>
          </a:xfrm>
        </p:grpSpPr>
        <p:pic>
          <p:nvPicPr>
            <p:cNvPr id="2126" name="Picture 11" descr="http://www.ssheps.com/imagez/TruckSafety18wheeler.gif"/>
            <p:cNvPicPr>
              <a:picLocks noChangeAspect="1" noChangeArrowheads="1"/>
            </p:cNvPicPr>
            <p:nvPr/>
          </p:nvPicPr>
          <p:blipFill>
            <a:blip r:embed="rId24" cstate="print"/>
            <a:srcRect b="49922"/>
            <a:stretch>
              <a:fillRect/>
            </a:stretch>
          </p:blipFill>
          <p:spPr bwMode="auto">
            <a:xfrm>
              <a:off x="4340587" y="5399739"/>
              <a:ext cx="743039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7" name="TextBox 140"/>
            <p:cNvSpPr txBox="1">
              <a:spLocks noChangeArrowheads="1"/>
            </p:cNvSpPr>
            <p:nvPr/>
          </p:nvSpPr>
          <p:spPr bwMode="auto">
            <a:xfrm rot="-445191">
              <a:off x="4210443" y="5406704"/>
              <a:ext cx="638217" cy="27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FEMA</a:t>
              </a:r>
            </a:p>
          </p:txBody>
        </p:sp>
      </p:grpSp>
      <p:grpSp>
        <p:nvGrpSpPr>
          <p:cNvPr id="98" name="Group 145"/>
          <p:cNvGrpSpPr>
            <a:grpSpLocks/>
          </p:cNvGrpSpPr>
          <p:nvPr/>
        </p:nvGrpSpPr>
        <p:grpSpPr bwMode="auto">
          <a:xfrm>
            <a:off x="3284538" y="6034088"/>
            <a:ext cx="5757861" cy="857250"/>
            <a:chOff x="3284886" y="6000751"/>
            <a:chExt cx="5757522" cy="857138"/>
          </a:xfrm>
        </p:grpSpPr>
        <p:grpSp>
          <p:nvGrpSpPr>
            <p:cNvPr id="99" name="Group 220"/>
            <p:cNvGrpSpPr>
              <a:grpSpLocks/>
            </p:cNvGrpSpPr>
            <p:nvPr/>
          </p:nvGrpSpPr>
          <p:grpSpPr bwMode="auto">
            <a:xfrm>
              <a:off x="3284886" y="6000751"/>
              <a:ext cx="1062037" cy="857138"/>
              <a:chOff x="1874811" y="3571336"/>
              <a:chExt cx="1062037" cy="856930"/>
            </a:xfrm>
          </p:grpSpPr>
          <p:pic>
            <p:nvPicPr>
              <p:cNvPr id="106" name="Picture 5" descr="meov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 l="26120" t="41152" r="4576" b="15096"/>
              <a:stretch>
                <a:fillRect/>
              </a:stretch>
            </p:blipFill>
            <p:spPr bwMode="auto">
              <a:xfrm flipH="1">
                <a:off x="2014511" y="3571336"/>
                <a:ext cx="814387" cy="42852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125" name="Text Box 33"/>
              <p:cNvSpPr txBox="1">
                <a:spLocks noChangeArrowheads="1"/>
              </p:cNvSpPr>
              <p:nvPr/>
            </p:nvSpPr>
            <p:spPr bwMode="auto">
              <a:xfrm>
                <a:off x="1874811" y="3966713"/>
                <a:ext cx="1062037" cy="461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800" b="1">
                    <a:latin typeface="Calibri" pitchFamily="34" charset="0"/>
                  </a:rPr>
                  <a:t>MERS Deploys MEOV to State EOC </a:t>
                </a:r>
              </a:p>
              <a:p>
                <a:pPr algn="ctr"/>
                <a:r>
                  <a:rPr lang="en-US" sz="800" b="1">
                    <a:solidFill>
                      <a:srgbClr val="0033CC"/>
                    </a:solidFill>
                    <a:latin typeface="Calibri" pitchFamily="34" charset="0"/>
                  </a:rPr>
                  <a:t>(H-96)</a:t>
                </a:r>
              </a:p>
            </p:txBody>
          </p:sp>
        </p:grpSp>
        <p:grpSp>
          <p:nvGrpSpPr>
            <p:cNvPr id="100" name="Group 248"/>
            <p:cNvGrpSpPr>
              <a:grpSpLocks/>
            </p:cNvGrpSpPr>
            <p:nvPr/>
          </p:nvGrpSpPr>
          <p:grpSpPr bwMode="auto">
            <a:xfrm>
              <a:off x="7980371" y="6000751"/>
              <a:ext cx="1062037" cy="857138"/>
              <a:chOff x="1842227" y="3571336"/>
              <a:chExt cx="1062037" cy="856930"/>
            </a:xfrm>
          </p:grpSpPr>
          <p:pic>
            <p:nvPicPr>
              <p:cNvPr id="250" name="Picture 5" descr="meov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 l="26120" t="41152" r="4576" b="15096"/>
              <a:stretch>
                <a:fillRect/>
              </a:stretch>
            </p:blipFill>
            <p:spPr bwMode="auto">
              <a:xfrm flipH="1">
                <a:off x="1958817" y="3571336"/>
                <a:ext cx="814388" cy="42852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123" name="Text Box 33"/>
              <p:cNvSpPr txBox="1">
                <a:spLocks noChangeArrowheads="1"/>
              </p:cNvSpPr>
              <p:nvPr/>
            </p:nvSpPr>
            <p:spPr bwMode="auto">
              <a:xfrm>
                <a:off x="1842227" y="3966713"/>
                <a:ext cx="1062037" cy="461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800" b="1" dirty="0">
                    <a:latin typeface="Calibri" pitchFamily="34" charset="0"/>
                  </a:rPr>
                  <a:t>MERS MEOV arrives at State EOC NLT</a:t>
                </a:r>
              </a:p>
              <a:p>
                <a:pPr algn="ctr"/>
                <a:r>
                  <a:rPr lang="en-US" sz="800" b="1" dirty="0">
                    <a:solidFill>
                      <a:srgbClr val="0033CC"/>
                    </a:solidFill>
                    <a:latin typeface="Calibri" pitchFamily="34" charset="0"/>
                  </a:rPr>
                  <a:t>(H-72)</a:t>
                </a:r>
              </a:p>
            </p:txBody>
          </p:sp>
        </p:grpSp>
        <p:cxnSp>
          <p:nvCxnSpPr>
            <p:cNvPr id="142" name="Straight Arrow Connector 141"/>
            <p:cNvCxnSpPr/>
            <p:nvPr/>
          </p:nvCxnSpPr>
          <p:spPr bwMode="auto">
            <a:xfrm>
              <a:off x="4275249" y="6342018"/>
              <a:ext cx="3748819" cy="7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Straight Arrow Connector 149"/>
          <p:cNvCxnSpPr/>
          <p:nvPr/>
        </p:nvCxnSpPr>
        <p:spPr bwMode="auto">
          <a:xfrm flipV="1">
            <a:off x="921808" y="5749047"/>
            <a:ext cx="1393375" cy="6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51"/>
          <p:cNvGrpSpPr>
            <a:grpSpLocks/>
          </p:cNvGrpSpPr>
          <p:nvPr/>
        </p:nvGrpSpPr>
        <p:grpSpPr bwMode="auto">
          <a:xfrm>
            <a:off x="8087969" y="982663"/>
            <a:ext cx="1062037" cy="876300"/>
            <a:chOff x="7997650" y="970843"/>
            <a:chExt cx="1062037" cy="877007"/>
          </a:xfrm>
        </p:grpSpPr>
        <p:sp>
          <p:nvSpPr>
            <p:cNvPr id="2117" name="Text Box 33"/>
            <p:cNvSpPr txBox="1">
              <a:spLocks noChangeArrowheads="1"/>
            </p:cNvSpPr>
            <p:nvPr/>
          </p:nvSpPr>
          <p:spPr bwMode="auto">
            <a:xfrm>
              <a:off x="7997650" y="1386169"/>
              <a:ext cx="1062037" cy="461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State Decision To Evacuate CTN’s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(H-72)</a:t>
              </a:r>
            </a:p>
          </p:txBody>
        </p:sp>
        <p:pic>
          <p:nvPicPr>
            <p:cNvPr id="2169" name="Picture 12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163133" y="970843"/>
              <a:ext cx="714871" cy="4490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2" name="Group 160"/>
          <p:cNvGrpSpPr>
            <a:grpSpLocks/>
          </p:cNvGrpSpPr>
          <p:nvPr/>
        </p:nvGrpSpPr>
        <p:grpSpPr bwMode="auto">
          <a:xfrm>
            <a:off x="2255838" y="4453125"/>
            <a:ext cx="1720850" cy="825500"/>
            <a:chOff x="2537525" y="4294508"/>
            <a:chExt cx="1720850" cy="824997"/>
          </a:xfrm>
        </p:grpSpPr>
        <p:sp>
          <p:nvSpPr>
            <p:cNvPr id="2115" name="Rectangle 171"/>
            <p:cNvSpPr>
              <a:spLocks noChangeArrowheads="1"/>
            </p:cNvSpPr>
            <p:nvPr/>
          </p:nvSpPr>
          <p:spPr bwMode="auto">
            <a:xfrm>
              <a:off x="2537525" y="4657840"/>
              <a:ext cx="1720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Activate advance elements of ICP, TSA, and FAMS  support staff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(H-96)</a:t>
              </a:r>
            </a:p>
          </p:txBody>
        </p:sp>
        <p:pic>
          <p:nvPicPr>
            <p:cNvPr id="160" name="Picture 14" descr="http://www.campussafetymagazine.com/_Images/news/cs9News-URIresized-2.jp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070581" y="4294508"/>
              <a:ext cx="620888" cy="4193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cxnSp>
        <p:nvCxnSpPr>
          <p:cNvPr id="165" name="Straight Connector 164"/>
          <p:cNvCxnSpPr/>
          <p:nvPr/>
        </p:nvCxnSpPr>
        <p:spPr>
          <a:xfrm rot="10800000" flipV="1">
            <a:off x="898176" y="4724224"/>
            <a:ext cx="1828800" cy="3175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67"/>
          <p:cNvGrpSpPr>
            <a:grpSpLocks/>
          </p:cNvGrpSpPr>
          <p:nvPr/>
        </p:nvGrpSpPr>
        <p:grpSpPr bwMode="auto">
          <a:xfrm>
            <a:off x="4956551" y="4212476"/>
            <a:ext cx="1062038" cy="923925"/>
            <a:chOff x="4878029" y="4163061"/>
            <a:chExt cx="1062037" cy="924068"/>
          </a:xfrm>
        </p:grpSpPr>
        <p:sp>
          <p:nvSpPr>
            <p:cNvPr id="2113" name="Text Box 33"/>
            <p:cNvSpPr txBox="1">
              <a:spLocks noChangeArrowheads="1"/>
            </p:cNvSpPr>
            <p:nvPr/>
          </p:nvSpPr>
          <p:spPr bwMode="auto">
            <a:xfrm>
              <a:off x="4878029" y="4625464"/>
              <a:ext cx="10620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Begin MSY Equipment Setup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(H-84)</a:t>
              </a:r>
            </a:p>
          </p:txBody>
        </p:sp>
        <p:pic>
          <p:nvPicPr>
            <p:cNvPr id="2114" name="Picture 122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8FF"/>
                </a:clrFrom>
                <a:clrTo>
                  <a:srgbClr val="FFF8FF">
                    <a:alpha val="0"/>
                  </a:srgbClr>
                </a:clrTo>
              </a:clrChange>
            </a:blip>
            <a:srcRect t="37601"/>
            <a:stretch>
              <a:fillRect/>
            </a:stretch>
          </p:blipFill>
          <p:spPr bwMode="auto">
            <a:xfrm>
              <a:off x="5068712" y="4163061"/>
              <a:ext cx="671513" cy="49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Group 170"/>
          <p:cNvGrpSpPr>
            <a:grpSpLocks/>
          </p:cNvGrpSpPr>
          <p:nvPr/>
        </p:nvGrpSpPr>
        <p:grpSpPr bwMode="auto">
          <a:xfrm>
            <a:off x="2762094" y="1495602"/>
            <a:ext cx="1062037" cy="781050"/>
            <a:chOff x="2773541" y="1450622"/>
            <a:chExt cx="1062038" cy="780345"/>
          </a:xfrm>
        </p:grpSpPr>
        <p:sp>
          <p:nvSpPr>
            <p:cNvPr id="2111" name="Text Box 33"/>
            <p:cNvSpPr txBox="1">
              <a:spLocks noChangeArrowheads="1"/>
            </p:cNvSpPr>
            <p:nvPr/>
          </p:nvSpPr>
          <p:spPr bwMode="auto">
            <a:xfrm>
              <a:off x="2773541" y="1892508"/>
              <a:ext cx="1062038" cy="33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State EOC at Level 3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(H-96)</a:t>
              </a:r>
            </a:p>
          </p:txBody>
        </p:sp>
        <p:pic>
          <p:nvPicPr>
            <p:cNvPr id="169" name="Picture 28" descr="http://irapl.altervista.org/cpm/albums/fema-05/normal_02218-Atlanta--Georgia--July-8--2005----FEMA-Region-IV-staff--in-th---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941162" y="1450622"/>
              <a:ext cx="716195" cy="4761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7" name="Group 172"/>
          <p:cNvGrpSpPr>
            <a:grpSpLocks/>
          </p:cNvGrpSpPr>
          <p:nvPr/>
        </p:nvGrpSpPr>
        <p:grpSpPr bwMode="auto">
          <a:xfrm>
            <a:off x="7567359" y="1682750"/>
            <a:ext cx="1062038" cy="790575"/>
            <a:chOff x="7396399" y="1444979"/>
            <a:chExt cx="1062038" cy="791631"/>
          </a:xfrm>
        </p:grpSpPr>
        <p:sp>
          <p:nvSpPr>
            <p:cNvPr id="2109" name="Text Box 33"/>
            <p:cNvSpPr txBox="1">
              <a:spLocks noChangeArrowheads="1"/>
            </p:cNvSpPr>
            <p:nvPr/>
          </p:nvSpPr>
          <p:spPr bwMode="auto">
            <a:xfrm>
              <a:off x="7396399" y="1898151"/>
              <a:ext cx="1062038" cy="33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State EOC at Level 2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(H-72)</a:t>
              </a:r>
            </a:p>
          </p:txBody>
        </p:sp>
        <p:pic>
          <p:nvPicPr>
            <p:cNvPr id="172" name="Picture 28" descr="http://irapl.altervista.org/cpm/albums/fema-05/normal_02218-Atlanta--Georgia--July-8--2005----FEMA-Region-IV-staff--in-th---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552648" y="1444979"/>
              <a:ext cx="716195" cy="4761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8" name="Group 174"/>
          <p:cNvGrpSpPr>
            <a:grpSpLocks/>
          </p:cNvGrpSpPr>
          <p:nvPr/>
        </p:nvGrpSpPr>
        <p:grpSpPr bwMode="auto">
          <a:xfrm>
            <a:off x="7101631" y="4448689"/>
            <a:ext cx="809625" cy="855663"/>
            <a:chOff x="7158745" y="4232417"/>
            <a:chExt cx="809625" cy="856230"/>
          </a:xfrm>
        </p:grpSpPr>
        <p:sp>
          <p:nvSpPr>
            <p:cNvPr id="2107" name="Text Box 33"/>
            <p:cNvSpPr txBox="1">
              <a:spLocks noChangeArrowheads="1"/>
            </p:cNvSpPr>
            <p:nvPr/>
          </p:nvSpPr>
          <p:spPr bwMode="auto">
            <a:xfrm>
              <a:off x="7158745" y="4626913"/>
              <a:ext cx="809625" cy="46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MSY ICP Operational 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(H-74)</a:t>
              </a:r>
            </a:p>
          </p:txBody>
        </p:sp>
        <p:pic>
          <p:nvPicPr>
            <p:cNvPr id="174" name="Picture 14" descr="http://www.campussafetymagazine.com/_Images/news/cs9News-URIresized-2.jp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253112" y="4232417"/>
              <a:ext cx="620888" cy="4193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9" name="Group 176"/>
          <p:cNvGrpSpPr>
            <a:grpSpLocks/>
          </p:cNvGrpSpPr>
          <p:nvPr/>
        </p:nvGrpSpPr>
        <p:grpSpPr bwMode="auto">
          <a:xfrm>
            <a:off x="6973226" y="2187752"/>
            <a:ext cx="976312" cy="833437"/>
            <a:chOff x="6999113" y="2187222"/>
            <a:chExt cx="975957" cy="834589"/>
          </a:xfrm>
        </p:grpSpPr>
        <p:pic>
          <p:nvPicPr>
            <p:cNvPr id="2106" name="Picture 123"/>
            <p:cNvPicPr>
              <a:picLocks noChangeAspect="1" noChangeArrowheads="1"/>
            </p:cNvPicPr>
            <p:nvPr/>
          </p:nvPicPr>
          <p:blipFill>
            <a:blip r:embed="rId29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61579" y="2187222"/>
              <a:ext cx="437443" cy="43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5" name="Text Box 33"/>
            <p:cNvSpPr txBox="1">
              <a:spLocks noChangeArrowheads="1"/>
            </p:cNvSpPr>
            <p:nvPr/>
          </p:nvSpPr>
          <p:spPr bwMode="auto">
            <a:xfrm>
              <a:off x="6999113" y="2560146"/>
              <a:ext cx="975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DHHS Conducts Fed </a:t>
              </a:r>
              <a:r>
                <a:rPr lang="en-US" sz="800" b="1" dirty="0" err="1">
                  <a:latin typeface="Calibri" pitchFamily="34" charset="0"/>
                </a:rPr>
                <a:t>Evac</a:t>
              </a:r>
              <a:r>
                <a:rPr lang="en-US" sz="800" b="1" dirty="0">
                  <a:latin typeface="Calibri" pitchFamily="34" charset="0"/>
                </a:rPr>
                <a:t> Conf Call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(H-74)</a:t>
              </a:r>
            </a:p>
          </p:txBody>
        </p:sp>
      </p:grpSp>
      <p:grpSp>
        <p:nvGrpSpPr>
          <p:cNvPr id="110" name="Group 266"/>
          <p:cNvGrpSpPr>
            <a:grpSpLocks/>
          </p:cNvGrpSpPr>
          <p:nvPr/>
        </p:nvGrpSpPr>
        <p:grpSpPr bwMode="auto">
          <a:xfrm>
            <a:off x="7732535" y="3097566"/>
            <a:ext cx="1241425" cy="739598"/>
            <a:chOff x="7841561" y="1281709"/>
            <a:chExt cx="1233778" cy="739853"/>
          </a:xfrm>
        </p:grpSpPr>
        <p:pic>
          <p:nvPicPr>
            <p:cNvPr id="5" name="Picture 6" descr="http://fantasyknuckleheads.com/wp-content/uploads/2009/12/ambulance.jp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</a:blip>
            <a:srcRect l="4366" t="7655" r="5048" b="6219"/>
            <a:stretch>
              <a:fillRect/>
            </a:stretch>
          </p:blipFill>
          <p:spPr bwMode="auto">
            <a:xfrm>
              <a:off x="8147187" y="1281709"/>
              <a:ext cx="639301" cy="346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7841561" y="1559897"/>
              <a:ext cx="1233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>
                  <a:latin typeface="Calibri" pitchFamily="34" charset="0"/>
                </a:rPr>
                <a:t>State Executes </a:t>
              </a:r>
            </a:p>
            <a:p>
              <a:pPr algn="ctr"/>
              <a:r>
                <a:rPr lang="en-US" sz="800" b="1">
                  <a:latin typeface="Calibri" pitchFamily="34" charset="0"/>
                </a:rPr>
                <a:t>Medevac Plan</a:t>
              </a:r>
            </a:p>
            <a:p>
              <a:pPr algn="ctr"/>
              <a:r>
                <a:rPr lang="en-US" sz="800" b="1">
                  <a:solidFill>
                    <a:srgbClr val="0033CC"/>
                  </a:solidFill>
                  <a:latin typeface="Calibri" pitchFamily="34" charset="0"/>
                </a:rPr>
                <a:t>(H-72)</a:t>
              </a:r>
            </a:p>
          </p:txBody>
        </p:sp>
      </p:grpSp>
      <p:grpSp>
        <p:nvGrpSpPr>
          <p:cNvPr id="111" name="Group 313"/>
          <p:cNvGrpSpPr>
            <a:grpSpLocks/>
          </p:cNvGrpSpPr>
          <p:nvPr/>
        </p:nvGrpSpPr>
        <p:grpSpPr bwMode="auto">
          <a:xfrm>
            <a:off x="7430311" y="3810913"/>
            <a:ext cx="1295401" cy="809625"/>
            <a:chOff x="2270131" y="3565203"/>
            <a:chExt cx="1295399" cy="808897"/>
          </a:xfrm>
        </p:grpSpPr>
        <p:pic>
          <p:nvPicPr>
            <p:cNvPr id="140" name="Picture 30" descr="http://irapl.altervista.org/cpm/albums/fema-04/normal_01896-Atlanta--GA--August-25--2005----FEMA-representatives-check-in---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65171" y="3565203"/>
              <a:ext cx="726756" cy="4832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3" name="Rectangle 171"/>
            <p:cNvSpPr>
              <a:spLocks noChangeArrowheads="1"/>
            </p:cNvSpPr>
            <p:nvPr/>
          </p:nvSpPr>
          <p:spPr bwMode="auto">
            <a:xfrm>
              <a:off x="2270131" y="4035499"/>
              <a:ext cx="1295399" cy="33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RRCC at Level </a:t>
              </a:r>
              <a:r>
                <a:rPr lang="en-US" sz="800" b="1" dirty="0" smtClean="0">
                  <a:latin typeface="Calibri" pitchFamily="34" charset="0"/>
                </a:rPr>
                <a:t>2</a:t>
              </a:r>
              <a:endParaRPr lang="en-US" sz="800" b="1" dirty="0">
                <a:latin typeface="Calibri" pitchFamily="34" charset="0"/>
              </a:endParaRP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</a:t>
              </a:r>
              <a:r>
                <a:rPr lang="en-US" sz="800" b="1" dirty="0" smtClean="0">
                  <a:solidFill>
                    <a:srgbClr val="0033CC"/>
                  </a:solidFill>
                  <a:latin typeface="Calibri" pitchFamily="34" charset="0"/>
                </a:rPr>
                <a:t>H-72)</a:t>
              </a:r>
              <a:endParaRPr lang="en-US" sz="8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2100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71550" y="1103313"/>
            <a:ext cx="7023100" cy="5446712"/>
            <a:chOff x="704" y="1212"/>
            <a:chExt cx="4424" cy="2944"/>
          </a:xfrm>
        </p:grpSpPr>
        <p:sp>
          <p:nvSpPr>
            <p:cNvPr id="3186" name="Line 7"/>
            <p:cNvSpPr>
              <a:spLocks noChangeShapeType="1"/>
            </p:cNvSpPr>
            <p:nvPr/>
          </p:nvSpPr>
          <p:spPr bwMode="auto">
            <a:xfrm>
              <a:off x="704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Line 8"/>
            <p:cNvSpPr>
              <a:spLocks noChangeShapeType="1"/>
            </p:cNvSpPr>
            <p:nvPr/>
          </p:nvSpPr>
          <p:spPr bwMode="auto">
            <a:xfrm>
              <a:off x="1612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Line 10"/>
            <p:cNvSpPr>
              <a:spLocks noChangeShapeType="1"/>
            </p:cNvSpPr>
            <p:nvPr/>
          </p:nvSpPr>
          <p:spPr bwMode="auto">
            <a:xfrm>
              <a:off x="2491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Line 11"/>
            <p:cNvSpPr>
              <a:spLocks noChangeShapeType="1"/>
            </p:cNvSpPr>
            <p:nvPr/>
          </p:nvSpPr>
          <p:spPr bwMode="auto">
            <a:xfrm>
              <a:off x="3370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Line 12"/>
            <p:cNvSpPr>
              <a:spLocks noChangeShapeType="1"/>
            </p:cNvSpPr>
            <p:nvPr/>
          </p:nvSpPr>
          <p:spPr bwMode="auto">
            <a:xfrm>
              <a:off x="4198" y="1213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Line 14"/>
            <p:cNvSpPr>
              <a:spLocks noChangeShapeType="1"/>
            </p:cNvSpPr>
            <p:nvPr/>
          </p:nvSpPr>
          <p:spPr bwMode="auto">
            <a:xfrm>
              <a:off x="5128" y="1212"/>
              <a:ext cx="0" cy="294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0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62975" y="6584245"/>
            <a:ext cx="457200" cy="304800"/>
          </a:xfrm>
        </p:spPr>
        <p:txBody>
          <a:bodyPr/>
          <a:lstStyle/>
          <a:p>
            <a:pPr algn="l">
              <a:defRPr/>
            </a:pPr>
            <a:fld id="{68E1A305-6A9E-4523-B5A5-2B031E3E8E0D}" type="slidenum">
              <a:rPr lang="en-US">
                <a:latin typeface="Arial" pitchFamily="34" charset="0"/>
              </a:rPr>
              <a:pPr algn="l">
                <a:defRPr/>
              </a:pPr>
              <a:t>33</a:t>
            </a:fld>
            <a:endParaRPr lang="en-US">
              <a:latin typeface="Arial" pitchFamily="34" charset="0"/>
            </a:endParaRPr>
          </a:p>
        </p:txBody>
      </p:sp>
      <p:sp>
        <p:nvSpPr>
          <p:cNvPr id="3076" name="Line 27"/>
          <p:cNvSpPr>
            <a:spLocks noChangeShapeType="1"/>
          </p:cNvSpPr>
          <p:nvPr/>
        </p:nvSpPr>
        <p:spPr bwMode="auto">
          <a:xfrm>
            <a:off x="0" y="1009650"/>
            <a:ext cx="91440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Box 63"/>
          <p:cNvSpPr txBox="1">
            <a:spLocks noChangeArrowheads="1"/>
          </p:cNvSpPr>
          <p:nvPr/>
        </p:nvSpPr>
        <p:spPr bwMode="auto">
          <a:xfrm>
            <a:off x="2821165" y="684213"/>
            <a:ext cx="69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entury Gothic" pitchFamily="34" charset="0"/>
              </a:rPr>
              <a:t>H-48</a:t>
            </a:r>
          </a:p>
        </p:txBody>
      </p:sp>
      <p:sp>
        <p:nvSpPr>
          <p:cNvPr id="3078" name="TextBox 64"/>
          <p:cNvSpPr txBox="1">
            <a:spLocks noChangeArrowheads="1"/>
          </p:cNvSpPr>
          <p:nvPr/>
        </p:nvSpPr>
        <p:spPr bwMode="auto">
          <a:xfrm>
            <a:off x="5526088" y="68738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entury Gothic" pitchFamily="34" charset="0"/>
              </a:rPr>
              <a:t>H-24</a:t>
            </a:r>
          </a:p>
        </p:txBody>
      </p:sp>
      <p:sp>
        <p:nvSpPr>
          <p:cNvPr id="3079" name="TextBox 65"/>
          <p:cNvSpPr txBox="1">
            <a:spLocks noChangeArrowheads="1"/>
          </p:cNvSpPr>
          <p:nvPr/>
        </p:nvSpPr>
        <p:spPr bwMode="auto">
          <a:xfrm>
            <a:off x="8475663" y="663575"/>
            <a:ext cx="668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entury Gothic" pitchFamily="34" charset="0"/>
              </a:rPr>
              <a:t>H-Hr</a:t>
            </a:r>
          </a:p>
        </p:txBody>
      </p:sp>
      <p:sp>
        <p:nvSpPr>
          <p:cNvPr id="3080" name="TextBox 80"/>
          <p:cNvSpPr txBox="1">
            <a:spLocks noChangeArrowheads="1"/>
          </p:cNvSpPr>
          <p:nvPr/>
        </p:nvSpPr>
        <p:spPr bwMode="auto">
          <a:xfrm>
            <a:off x="119063" y="69215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entury Gothic" pitchFamily="34" charset="0"/>
              </a:rPr>
              <a:t>H-60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790575" y="5574595"/>
            <a:ext cx="1295400" cy="858838"/>
            <a:chOff x="2270131" y="3515096"/>
            <a:chExt cx="1295399" cy="858957"/>
          </a:xfrm>
        </p:grpSpPr>
        <p:pic>
          <p:nvPicPr>
            <p:cNvPr id="3184" name="Picture 30" descr="http://irapl.altervista.org/cpm/albums/fema-04/normal_01896-Atlanta--GA--August-25--2005----FEMA-representatives-check-in---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3690" y="3515096"/>
              <a:ext cx="802105" cy="533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85" name="Rectangle 171"/>
            <p:cNvSpPr>
              <a:spLocks noChangeArrowheads="1"/>
            </p:cNvSpPr>
            <p:nvPr/>
          </p:nvSpPr>
          <p:spPr bwMode="auto">
            <a:xfrm>
              <a:off x="2270131" y="4035499"/>
              <a:ext cx="12953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RRCC at Level </a:t>
              </a:r>
              <a:r>
                <a:rPr lang="en-US" sz="800" b="1" dirty="0" smtClean="0">
                  <a:latin typeface="Calibri" pitchFamily="34" charset="0"/>
                </a:rPr>
                <a:t>1</a:t>
              </a:r>
              <a:endParaRPr lang="en-US" sz="800" b="1" dirty="0">
                <a:latin typeface="Calibri" pitchFamily="34" charset="0"/>
              </a:endParaRP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(H-54)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56445" y="1344613"/>
            <a:ext cx="7680960" cy="190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Rectangle 171"/>
          <p:cNvSpPr>
            <a:spLocks noChangeArrowheads="1"/>
          </p:cNvSpPr>
          <p:nvPr/>
        </p:nvSpPr>
        <p:spPr bwMode="auto">
          <a:xfrm>
            <a:off x="3089275" y="1176338"/>
            <a:ext cx="2035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rgbClr val="0033CC"/>
                </a:solidFill>
                <a:latin typeface="Calibri" pitchFamily="34" charset="0"/>
              </a:rPr>
              <a:t>LA Has Approx 54 hrs to Evac 44K by Bus</a:t>
            </a:r>
          </a:p>
        </p:txBody>
      </p:sp>
      <p:sp>
        <p:nvSpPr>
          <p:cNvPr id="3084" name="Rectangle 171"/>
          <p:cNvSpPr>
            <a:spLocks noChangeArrowheads="1"/>
          </p:cNvSpPr>
          <p:nvPr/>
        </p:nvSpPr>
        <p:spPr bwMode="auto">
          <a:xfrm>
            <a:off x="6485304" y="1762125"/>
            <a:ext cx="1295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dirty="0">
                <a:solidFill>
                  <a:srgbClr val="0033CC"/>
                </a:solidFill>
                <a:latin typeface="Calibri" pitchFamily="34" charset="0"/>
              </a:rPr>
              <a:t>LA Mandatory/Volunteer Self-Evacuation</a:t>
            </a: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2689225" y="2043113"/>
            <a:ext cx="61214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Rectangle 171"/>
          <p:cNvSpPr>
            <a:spLocks noChangeArrowheads="1"/>
          </p:cNvSpPr>
          <p:nvPr/>
        </p:nvSpPr>
        <p:spPr bwMode="auto">
          <a:xfrm>
            <a:off x="4663300" y="3096508"/>
            <a:ext cx="2173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dirty="0">
                <a:solidFill>
                  <a:srgbClr val="0033CC"/>
                </a:solidFill>
                <a:latin typeface="Calibri" pitchFamily="34" charset="0"/>
              </a:rPr>
              <a:t>Approx 30 Hrs to </a:t>
            </a:r>
            <a:r>
              <a:rPr lang="en-US" sz="800" b="1" dirty="0" smtClean="0">
                <a:solidFill>
                  <a:srgbClr val="0033CC"/>
                </a:solidFill>
                <a:latin typeface="Calibri" pitchFamily="34" charset="0"/>
              </a:rPr>
              <a:t>Aero-Medical Evacuate (AE) Patients</a:t>
            </a:r>
            <a:endParaRPr lang="en-US" sz="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43039" y="4793725"/>
            <a:ext cx="7680960" cy="1270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43038" y="3255258"/>
            <a:ext cx="7680960" cy="9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Rectangle 171"/>
          <p:cNvSpPr>
            <a:spLocks noChangeArrowheads="1"/>
          </p:cNvSpPr>
          <p:nvPr/>
        </p:nvSpPr>
        <p:spPr bwMode="auto">
          <a:xfrm>
            <a:off x="4496329" y="4634975"/>
            <a:ext cx="2449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dirty="0">
                <a:solidFill>
                  <a:srgbClr val="0033CC"/>
                </a:solidFill>
                <a:latin typeface="Calibri" pitchFamily="34" charset="0"/>
              </a:rPr>
              <a:t>Approx 30 Hrs to Air </a:t>
            </a:r>
            <a:r>
              <a:rPr lang="en-US" sz="800" b="1" dirty="0" smtClean="0">
                <a:solidFill>
                  <a:srgbClr val="0033CC"/>
                </a:solidFill>
                <a:latin typeface="Calibri" pitchFamily="34" charset="0"/>
              </a:rPr>
              <a:t>Evacuate CTN’s</a:t>
            </a:r>
            <a:endParaRPr lang="en-US" sz="8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grpSp>
        <p:nvGrpSpPr>
          <p:cNvPr id="4" name="Group 210"/>
          <p:cNvGrpSpPr>
            <a:grpSpLocks/>
          </p:cNvGrpSpPr>
          <p:nvPr/>
        </p:nvGrpSpPr>
        <p:grpSpPr bwMode="auto">
          <a:xfrm>
            <a:off x="6524802" y="4686304"/>
            <a:ext cx="1295400" cy="770316"/>
            <a:chOff x="7057000" y="4280198"/>
            <a:chExt cx="1295399" cy="769493"/>
          </a:xfrm>
        </p:grpSpPr>
        <p:pic>
          <p:nvPicPr>
            <p:cNvPr id="3170" name="Picture 4" descr="halt,road signs,signs,stop signs,stops,traffic signs,transporta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86720" y="4280198"/>
              <a:ext cx="244849" cy="24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1" name="Rectangle 171"/>
            <p:cNvSpPr>
              <a:spLocks noChangeArrowheads="1"/>
            </p:cNvSpPr>
            <p:nvPr/>
          </p:nvSpPr>
          <p:spPr bwMode="auto">
            <a:xfrm>
              <a:off x="7057000" y="4465541"/>
              <a:ext cx="1295399" cy="5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 smtClean="0">
                  <a:latin typeface="Calibri" pitchFamily="34" charset="0"/>
                </a:rPr>
                <a:t>Gen Pop Air </a:t>
              </a:r>
            </a:p>
            <a:p>
              <a:pPr algn="ctr"/>
              <a:r>
                <a:rPr lang="en-US" sz="800" b="1" dirty="0" smtClean="0">
                  <a:latin typeface="Calibri" pitchFamily="34" charset="0"/>
                </a:rPr>
                <a:t>Evacuation </a:t>
              </a:r>
              <a:endParaRPr lang="en-US" sz="800" b="1" dirty="0">
                <a:latin typeface="Calibri" pitchFamily="34" charset="0"/>
              </a:endParaRPr>
            </a:p>
            <a:p>
              <a:pPr algn="ctr"/>
              <a:r>
                <a:rPr lang="en-US" sz="800" b="1" dirty="0">
                  <a:latin typeface="Calibri" pitchFamily="34" charset="0"/>
                </a:rPr>
                <a:t>Ends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(H-18)</a:t>
              </a:r>
            </a:p>
          </p:txBody>
        </p:sp>
      </p:grp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1786644" y="2990145"/>
            <a:ext cx="1295400" cy="827088"/>
            <a:chOff x="1762541" y="3796938"/>
            <a:chExt cx="1295399" cy="826498"/>
          </a:xfrm>
        </p:grpSpPr>
        <p:pic>
          <p:nvPicPr>
            <p:cNvPr id="3168" name="Picture 10" descr="http://t1.gstatic.com/images?q=tbn:v3AN3yg5JNy_SM:http://www.ok.ngb.army.mil/j1/images/c130.jpg&amp;t=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775011" y="3796938"/>
              <a:ext cx="1014371" cy="40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9" name="Rectangle 171"/>
            <p:cNvSpPr>
              <a:spLocks noChangeArrowheads="1"/>
            </p:cNvSpPr>
            <p:nvPr/>
          </p:nvSpPr>
          <p:spPr bwMode="auto">
            <a:xfrm>
              <a:off x="1762541" y="4161771"/>
              <a:ext cx="1295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1</a:t>
              </a:r>
              <a:r>
                <a:rPr lang="en-US" sz="800" b="1" baseline="30000" dirty="0">
                  <a:latin typeface="Calibri" pitchFamily="34" charset="0"/>
                </a:rPr>
                <a:t>st</a:t>
              </a:r>
              <a:r>
                <a:rPr lang="en-US" sz="800" b="1" dirty="0">
                  <a:latin typeface="Calibri" pitchFamily="34" charset="0"/>
                </a:rPr>
                <a:t> </a:t>
              </a:r>
              <a:r>
                <a:rPr lang="en-US" sz="800" b="1" dirty="0" err="1">
                  <a:latin typeface="Calibri" pitchFamily="34" charset="0"/>
                </a:rPr>
                <a:t>DoD</a:t>
              </a:r>
              <a:r>
                <a:rPr lang="en-US" sz="800" b="1" dirty="0">
                  <a:latin typeface="Calibri" pitchFamily="34" charset="0"/>
                </a:rPr>
                <a:t> </a:t>
              </a:r>
              <a:r>
                <a:rPr lang="en-US" sz="800" b="1" dirty="0" smtClean="0">
                  <a:latin typeface="Calibri" pitchFamily="34" charset="0"/>
                </a:rPr>
                <a:t>AE </a:t>
              </a:r>
              <a:r>
                <a:rPr lang="en-US" sz="800" b="1" dirty="0" err="1" smtClean="0">
                  <a:latin typeface="Calibri" pitchFamily="34" charset="0"/>
                </a:rPr>
                <a:t>Aircaft</a:t>
              </a:r>
              <a:r>
                <a:rPr lang="en-US" sz="800" b="1" dirty="0" smtClean="0">
                  <a:latin typeface="Calibri" pitchFamily="34" charset="0"/>
                </a:rPr>
                <a:t> </a:t>
              </a:r>
              <a:r>
                <a:rPr lang="en-US" sz="800" b="1" dirty="0">
                  <a:latin typeface="Calibri" pitchFamily="34" charset="0"/>
                </a:rPr>
                <a:t>Arrives at AMP(s)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(H-50)</a:t>
              </a:r>
            </a:p>
          </p:txBody>
        </p:sp>
      </p:grpSp>
      <p:grpSp>
        <p:nvGrpSpPr>
          <p:cNvPr id="6" name="Group 120"/>
          <p:cNvGrpSpPr/>
          <p:nvPr/>
        </p:nvGrpSpPr>
        <p:grpSpPr>
          <a:xfrm>
            <a:off x="-52388" y="3039005"/>
            <a:ext cx="2022476" cy="1368425"/>
            <a:chOff x="-52388" y="2982560"/>
            <a:chExt cx="2022476" cy="1368425"/>
          </a:xfrm>
        </p:grpSpPr>
        <p:sp>
          <p:nvSpPr>
            <p:cNvPr id="120" name="Rectangle 119"/>
            <p:cNvSpPr/>
            <p:nvPr/>
          </p:nvSpPr>
          <p:spPr>
            <a:xfrm>
              <a:off x="11291" y="3680178"/>
              <a:ext cx="1873955" cy="632177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02"/>
            <p:cNvGrpSpPr>
              <a:grpSpLocks/>
            </p:cNvGrpSpPr>
            <p:nvPr/>
          </p:nvGrpSpPr>
          <p:grpSpPr bwMode="auto">
            <a:xfrm>
              <a:off x="-52388" y="2982560"/>
              <a:ext cx="2022476" cy="1368425"/>
              <a:chOff x="21512" y="2437411"/>
              <a:chExt cx="2022438" cy="1369020"/>
            </a:xfrm>
          </p:grpSpPr>
          <p:grpSp>
            <p:nvGrpSpPr>
              <p:cNvPr id="8" name="Group 101"/>
              <p:cNvGrpSpPr>
                <a:grpSpLocks/>
              </p:cNvGrpSpPr>
              <p:nvPr/>
            </p:nvGrpSpPr>
            <p:grpSpPr bwMode="auto">
              <a:xfrm>
                <a:off x="676894" y="2437411"/>
                <a:ext cx="506680" cy="341416"/>
                <a:chOff x="676894" y="2437411"/>
                <a:chExt cx="506680" cy="341416"/>
              </a:xfrm>
            </p:grpSpPr>
            <p:pic>
              <p:nvPicPr>
                <p:cNvPr id="3164" name="Picture 32" descr="http://image.made-in-china.com/2f0j00dMBTLEQJCtqN/Refugee-and-Military-Tent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7159" t="4292" r="5145" b="58498"/>
                <a:stretch>
                  <a:fillRect/>
                </a:stretch>
              </p:blipFill>
              <p:spPr bwMode="auto">
                <a:xfrm>
                  <a:off x="676894" y="2437411"/>
                  <a:ext cx="506680" cy="341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9" name="Group 100"/>
                <p:cNvGrpSpPr>
                  <a:grpSpLocks/>
                </p:cNvGrpSpPr>
                <p:nvPr/>
              </p:nvGrpSpPr>
              <p:grpSpPr bwMode="auto">
                <a:xfrm>
                  <a:off x="1031081" y="2481261"/>
                  <a:ext cx="71438" cy="73819"/>
                  <a:chOff x="1202531" y="2307430"/>
                  <a:chExt cx="71438" cy="73819"/>
                </a:xfrm>
              </p:grpSpPr>
              <p:cxnSp>
                <p:nvCxnSpPr>
                  <p:cNvPr id="95" name="Straight Connector 94"/>
                  <p:cNvCxnSpPr/>
                  <p:nvPr/>
                </p:nvCxnSpPr>
                <p:spPr>
                  <a:xfrm rot="5400000">
                    <a:off x="1204165" y="2344578"/>
                    <a:ext cx="73057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1202594" y="2346166"/>
                    <a:ext cx="71436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89" name="Rectangle 171"/>
              <p:cNvSpPr>
                <a:spLocks noChangeArrowheads="1"/>
              </p:cNvSpPr>
              <p:nvPr/>
            </p:nvSpPr>
            <p:spPr bwMode="auto">
              <a:xfrm>
                <a:off x="21512" y="2729638"/>
                <a:ext cx="2022438" cy="1076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n-lt"/>
                    <a:cs typeface="+mn-cs"/>
                  </a:rPr>
                  <a:t>DoD </a:t>
                </a:r>
                <a:r>
                  <a:rPr lang="en-US" sz="800" b="1" dirty="0" err="1">
                    <a:latin typeface="+mn-lt"/>
                    <a:cs typeface="+mn-cs"/>
                  </a:rPr>
                  <a:t>Medevac</a:t>
                </a:r>
                <a:r>
                  <a:rPr lang="en-US" sz="800" b="1" dirty="0">
                    <a:latin typeface="+mn-lt"/>
                    <a:cs typeface="+mn-cs"/>
                  </a:rPr>
                  <a:t> Forces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n-lt"/>
                    <a:cs typeface="+mn-cs"/>
                  </a:rPr>
                  <a:t>In Place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rgbClr val="0033CC"/>
                    </a:solidFill>
                    <a:latin typeface="+mn-lt"/>
                    <a:cs typeface="+mn-cs"/>
                  </a:rPr>
                  <a:t>(H-56)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n-lt"/>
                    <a:cs typeface="+mn-cs"/>
                  </a:rPr>
                  <a:t> (At least Three AMPS:)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solidFill>
                      <a:srgbClr val="0033CC"/>
                    </a:solidFill>
                    <a:latin typeface="+mn-lt"/>
                    <a:cs typeface="+mn-cs"/>
                  </a:rPr>
                  <a:t>Southeast Strike:              Southwest Strike:</a:t>
                </a:r>
              </a:p>
              <a:p>
                <a:pPr marL="228600" indent="-228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n-lt"/>
                    <a:cs typeface="+mn-cs"/>
                  </a:rPr>
                  <a:t>1. Lakefront                        1. Acadiana</a:t>
                </a:r>
              </a:p>
              <a:p>
                <a:pPr marL="228600" indent="-228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n-lt"/>
                    <a:cs typeface="+mn-cs"/>
                  </a:rPr>
                  <a:t>2. Houma-Terrebonne     2. Chennault</a:t>
                </a:r>
              </a:p>
              <a:p>
                <a:pPr marL="228600" indent="-228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 dirty="0">
                    <a:latin typeface="+mn-lt"/>
                    <a:cs typeface="+mn-cs"/>
                  </a:rPr>
                  <a:t>3. Belle Chase (Alt)</a:t>
                </a:r>
              </a:p>
            </p:txBody>
          </p:sp>
        </p:grpSp>
      </p:grpSp>
      <p:pic>
        <p:nvPicPr>
          <p:cNvPr id="3099" name="Picture 6" descr="EU,Europe,European,European Union,healthcare,hospitals,road signs,signs,traffic signs,transportation"/>
          <p:cNvPicPr>
            <a:picLocks noChangeAspect="1" noChangeArrowheads="1"/>
          </p:cNvPicPr>
          <p:nvPr/>
        </p:nvPicPr>
        <p:blipFill>
          <a:blip r:embed="rId7" cstate="print"/>
          <a:srcRect r="8788"/>
          <a:stretch>
            <a:fillRect/>
          </a:stretch>
        </p:blipFill>
        <p:spPr bwMode="auto">
          <a:xfrm>
            <a:off x="3592513" y="3128258"/>
            <a:ext cx="2365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0" name="Rectangle 171"/>
          <p:cNvSpPr>
            <a:spLocks noChangeArrowheads="1"/>
          </p:cNvSpPr>
          <p:nvPr/>
        </p:nvSpPr>
        <p:spPr bwMode="auto">
          <a:xfrm>
            <a:off x="3400425" y="3350508"/>
            <a:ext cx="623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latin typeface="Calibri" pitchFamily="34" charset="0"/>
              </a:rPr>
              <a:t>FCC</a:t>
            </a:r>
          </a:p>
          <a:p>
            <a:pPr algn="ctr"/>
            <a:r>
              <a:rPr lang="en-US" sz="800" b="1">
                <a:latin typeface="Calibri" pitchFamily="34" charset="0"/>
              </a:rPr>
              <a:t>MS</a:t>
            </a:r>
          </a:p>
        </p:txBody>
      </p:sp>
      <p:sp>
        <p:nvSpPr>
          <p:cNvPr id="3101" name="Rectangle 171"/>
          <p:cNvSpPr>
            <a:spLocks noChangeArrowheads="1"/>
          </p:cNvSpPr>
          <p:nvPr/>
        </p:nvSpPr>
        <p:spPr bwMode="auto">
          <a:xfrm>
            <a:off x="3856038" y="3350508"/>
            <a:ext cx="623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latin typeface="Calibri" pitchFamily="34" charset="0"/>
              </a:rPr>
              <a:t>FCC</a:t>
            </a:r>
          </a:p>
          <a:p>
            <a:pPr algn="ctr"/>
            <a:r>
              <a:rPr lang="en-US" sz="800" b="1">
                <a:latin typeface="Calibri" pitchFamily="34" charset="0"/>
              </a:rPr>
              <a:t>OK</a:t>
            </a:r>
          </a:p>
        </p:txBody>
      </p:sp>
      <p:pic>
        <p:nvPicPr>
          <p:cNvPr id="3102" name="Picture 6" descr="EU,Europe,European,European Union,healthcare,hospitals,road signs,signs,traffic signs,transportation"/>
          <p:cNvPicPr>
            <a:picLocks noChangeAspect="1" noChangeArrowheads="1"/>
          </p:cNvPicPr>
          <p:nvPr/>
        </p:nvPicPr>
        <p:blipFill>
          <a:blip r:embed="rId7" cstate="print"/>
          <a:srcRect r="8788"/>
          <a:stretch>
            <a:fillRect/>
          </a:stretch>
        </p:blipFill>
        <p:spPr bwMode="auto">
          <a:xfrm>
            <a:off x="4049713" y="3128258"/>
            <a:ext cx="2365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3" name="Rectangle 171"/>
          <p:cNvSpPr>
            <a:spLocks noChangeArrowheads="1"/>
          </p:cNvSpPr>
          <p:nvPr/>
        </p:nvSpPr>
        <p:spPr bwMode="auto">
          <a:xfrm>
            <a:off x="4278313" y="3350508"/>
            <a:ext cx="623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latin typeface="Calibri" pitchFamily="34" charset="0"/>
              </a:rPr>
              <a:t>FCC</a:t>
            </a:r>
          </a:p>
          <a:p>
            <a:pPr algn="ctr"/>
            <a:r>
              <a:rPr lang="en-US" sz="800" b="1">
                <a:latin typeface="Calibri" pitchFamily="34" charset="0"/>
              </a:rPr>
              <a:t>TX</a:t>
            </a:r>
          </a:p>
        </p:txBody>
      </p:sp>
      <p:pic>
        <p:nvPicPr>
          <p:cNvPr id="3104" name="Picture 6" descr="EU,Europe,European,European Union,healthcare,hospitals,road signs,signs,traffic signs,transportation"/>
          <p:cNvPicPr>
            <a:picLocks noChangeAspect="1" noChangeArrowheads="1"/>
          </p:cNvPicPr>
          <p:nvPr/>
        </p:nvPicPr>
        <p:blipFill>
          <a:blip r:embed="rId8" cstate="print"/>
          <a:srcRect r="8788"/>
          <a:stretch>
            <a:fillRect/>
          </a:stretch>
        </p:blipFill>
        <p:spPr bwMode="auto">
          <a:xfrm>
            <a:off x="4462463" y="3128258"/>
            <a:ext cx="238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58"/>
          <p:cNvGrpSpPr>
            <a:grpSpLocks/>
          </p:cNvGrpSpPr>
          <p:nvPr/>
        </p:nvGrpSpPr>
        <p:grpSpPr bwMode="auto">
          <a:xfrm>
            <a:off x="3590925" y="4660375"/>
            <a:ext cx="238125" cy="260350"/>
            <a:chOff x="4367606" y="4665415"/>
            <a:chExt cx="237440" cy="260313"/>
          </a:xfrm>
        </p:grpSpPr>
        <p:pic>
          <p:nvPicPr>
            <p:cNvPr id="3159" name="Picture 6" descr="EU,Europe,European,European Union,healthcare,hospitals,road signs,signs,traffic signs,transportation"/>
            <p:cNvPicPr>
              <a:picLocks noChangeAspect="1" noChangeArrowheads="1"/>
            </p:cNvPicPr>
            <p:nvPr/>
          </p:nvPicPr>
          <p:blipFill>
            <a:blip r:embed="rId8" cstate="print"/>
            <a:srcRect r="8788"/>
            <a:stretch>
              <a:fillRect/>
            </a:stretch>
          </p:blipFill>
          <p:spPr bwMode="auto">
            <a:xfrm>
              <a:off x="4367606" y="4665415"/>
              <a:ext cx="237440" cy="26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0" name="Picture 10" descr="http://www.clipartclipart.com/_images/090522-130604-75801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5400000">
              <a:off x="4406024" y="4707845"/>
              <a:ext cx="166811" cy="16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8" name="Straight Connector 157"/>
            <p:cNvCxnSpPr/>
            <p:nvPr/>
          </p:nvCxnSpPr>
          <p:spPr>
            <a:xfrm rot="16200000" flipH="1">
              <a:off x="4406160" y="4790016"/>
              <a:ext cx="166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59"/>
          <p:cNvGrpSpPr>
            <a:grpSpLocks/>
          </p:cNvGrpSpPr>
          <p:nvPr/>
        </p:nvGrpSpPr>
        <p:grpSpPr bwMode="auto">
          <a:xfrm>
            <a:off x="4038600" y="4660375"/>
            <a:ext cx="238125" cy="260350"/>
            <a:chOff x="4367606" y="4665415"/>
            <a:chExt cx="237440" cy="260313"/>
          </a:xfrm>
        </p:grpSpPr>
        <p:pic>
          <p:nvPicPr>
            <p:cNvPr id="3156" name="Picture 6" descr="EU,Europe,European,European Union,healthcare,hospitals,road signs,signs,traffic signs,transportation"/>
            <p:cNvPicPr>
              <a:picLocks noChangeAspect="1" noChangeArrowheads="1"/>
            </p:cNvPicPr>
            <p:nvPr/>
          </p:nvPicPr>
          <p:blipFill>
            <a:blip r:embed="rId8" cstate="print"/>
            <a:srcRect r="8788"/>
            <a:stretch>
              <a:fillRect/>
            </a:stretch>
          </p:blipFill>
          <p:spPr bwMode="auto">
            <a:xfrm>
              <a:off x="4367606" y="4665415"/>
              <a:ext cx="237440" cy="26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57" name="Picture 10" descr="http://www.clipartclipart.com/_images/090522-130604-75801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5400000">
              <a:off x="4406024" y="4707845"/>
              <a:ext cx="166811" cy="16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3" name="Straight Connector 162"/>
            <p:cNvCxnSpPr/>
            <p:nvPr/>
          </p:nvCxnSpPr>
          <p:spPr>
            <a:xfrm rot="16200000" flipH="1">
              <a:off x="4406160" y="4790016"/>
              <a:ext cx="166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63"/>
          <p:cNvGrpSpPr>
            <a:grpSpLocks/>
          </p:cNvGrpSpPr>
          <p:nvPr/>
        </p:nvGrpSpPr>
        <p:grpSpPr bwMode="auto">
          <a:xfrm>
            <a:off x="4495800" y="4660375"/>
            <a:ext cx="238125" cy="260350"/>
            <a:chOff x="4367606" y="4665415"/>
            <a:chExt cx="237440" cy="260313"/>
          </a:xfrm>
        </p:grpSpPr>
        <p:pic>
          <p:nvPicPr>
            <p:cNvPr id="3153" name="Picture 6" descr="EU,Europe,European,European Union,healthcare,hospitals,road signs,signs,traffic signs,transportation"/>
            <p:cNvPicPr>
              <a:picLocks noChangeAspect="1" noChangeArrowheads="1"/>
            </p:cNvPicPr>
            <p:nvPr/>
          </p:nvPicPr>
          <p:blipFill>
            <a:blip r:embed="rId8" cstate="print"/>
            <a:srcRect r="8788"/>
            <a:stretch>
              <a:fillRect/>
            </a:stretch>
          </p:blipFill>
          <p:spPr bwMode="auto">
            <a:xfrm>
              <a:off x="4367606" y="4665415"/>
              <a:ext cx="237440" cy="26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54" name="Picture 10" descr="http://www.clipartclipart.com/_images/090522-130604-75801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-5400000">
              <a:off x="4406024" y="4707845"/>
              <a:ext cx="166811" cy="16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7" name="Straight Connector 166"/>
            <p:cNvCxnSpPr/>
            <p:nvPr/>
          </p:nvCxnSpPr>
          <p:spPr>
            <a:xfrm rot="16200000" flipH="1">
              <a:off x="4406160" y="4790016"/>
              <a:ext cx="166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8" name="Rectangle 171"/>
          <p:cNvSpPr>
            <a:spLocks noChangeArrowheads="1"/>
          </p:cNvSpPr>
          <p:nvPr/>
        </p:nvSpPr>
        <p:spPr bwMode="auto">
          <a:xfrm>
            <a:off x="3400425" y="4868337"/>
            <a:ext cx="623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latin typeface="Calibri" pitchFamily="34" charset="0"/>
              </a:rPr>
              <a:t>IN</a:t>
            </a:r>
          </a:p>
          <a:p>
            <a:pPr algn="ctr"/>
            <a:r>
              <a:rPr lang="en-US" sz="800" b="1">
                <a:latin typeface="Calibri" pitchFamily="34" charset="0"/>
              </a:rPr>
              <a:t>2K</a:t>
            </a:r>
          </a:p>
        </p:txBody>
      </p:sp>
      <p:sp>
        <p:nvSpPr>
          <p:cNvPr id="3109" name="Rectangle 171"/>
          <p:cNvSpPr>
            <a:spLocks noChangeArrowheads="1"/>
          </p:cNvSpPr>
          <p:nvPr/>
        </p:nvSpPr>
        <p:spPr bwMode="auto">
          <a:xfrm>
            <a:off x="3843338" y="4868337"/>
            <a:ext cx="623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dirty="0">
                <a:latin typeface="Calibri" pitchFamily="34" charset="0"/>
              </a:rPr>
              <a:t>TN</a:t>
            </a:r>
          </a:p>
          <a:p>
            <a:pPr algn="ctr"/>
            <a:r>
              <a:rPr lang="en-US" sz="800" b="1" dirty="0" smtClean="0">
                <a:latin typeface="Calibri" pitchFamily="34" charset="0"/>
              </a:rPr>
              <a:t>3.5K</a:t>
            </a:r>
            <a:endParaRPr lang="en-US" sz="800" b="1" dirty="0">
              <a:latin typeface="Calibri" pitchFamily="34" charset="0"/>
            </a:endParaRPr>
          </a:p>
        </p:txBody>
      </p:sp>
      <p:sp>
        <p:nvSpPr>
          <p:cNvPr id="3110" name="Rectangle 171"/>
          <p:cNvSpPr>
            <a:spLocks noChangeArrowheads="1"/>
          </p:cNvSpPr>
          <p:nvPr/>
        </p:nvSpPr>
        <p:spPr bwMode="auto">
          <a:xfrm>
            <a:off x="4306888" y="4868337"/>
            <a:ext cx="623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 dirty="0">
                <a:latin typeface="Calibri" pitchFamily="34" charset="0"/>
              </a:rPr>
              <a:t>MO</a:t>
            </a:r>
          </a:p>
          <a:p>
            <a:pPr algn="ctr"/>
            <a:r>
              <a:rPr lang="en-US" sz="800" b="1" dirty="0" smtClean="0">
                <a:latin typeface="Calibri" pitchFamily="34" charset="0"/>
              </a:rPr>
              <a:t>3K</a:t>
            </a:r>
            <a:endParaRPr lang="en-US" sz="800" b="1" dirty="0">
              <a:latin typeface="Calibri" pitchFamily="34" charset="0"/>
            </a:endParaRPr>
          </a:p>
        </p:txBody>
      </p:sp>
      <p:grpSp>
        <p:nvGrpSpPr>
          <p:cNvPr id="13" name="Group 180"/>
          <p:cNvGrpSpPr>
            <a:grpSpLocks/>
          </p:cNvGrpSpPr>
          <p:nvPr/>
        </p:nvGrpSpPr>
        <p:grpSpPr bwMode="auto">
          <a:xfrm>
            <a:off x="4780669" y="3458106"/>
            <a:ext cx="2114550" cy="998537"/>
            <a:chOff x="4761781" y="3322608"/>
            <a:chExt cx="2113471" cy="998076"/>
          </a:xfrm>
        </p:grpSpPr>
        <p:pic>
          <p:nvPicPr>
            <p:cNvPr id="3151" name="Picture 20" descr="http://upload.wikimedia.org/wikipedia/commons/5/5f/FEMA_-_37447_-_FEMA_IMAT_team_in_Louisiana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74898" y="3322608"/>
              <a:ext cx="685800" cy="457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52" name="Rectangle 171"/>
            <p:cNvSpPr>
              <a:spLocks noChangeArrowheads="1"/>
            </p:cNvSpPr>
            <p:nvPr/>
          </p:nvSpPr>
          <p:spPr bwMode="auto">
            <a:xfrm>
              <a:off x="4761781" y="3735909"/>
              <a:ext cx="21134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DFW Airport ICP &amp; Staging Area Operational (Ready to Accept Up to 910 Fed, State and Local First Responders)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(H-24)</a:t>
              </a:r>
            </a:p>
          </p:txBody>
        </p:sp>
      </p:grpSp>
      <p:grpSp>
        <p:nvGrpSpPr>
          <p:cNvPr id="14" name="Group 173"/>
          <p:cNvGrpSpPr>
            <a:grpSpLocks/>
          </p:cNvGrpSpPr>
          <p:nvPr/>
        </p:nvGrpSpPr>
        <p:grpSpPr bwMode="auto">
          <a:xfrm>
            <a:off x="2405944" y="3558284"/>
            <a:ext cx="1473200" cy="975266"/>
            <a:chOff x="2451270" y="3522663"/>
            <a:chExt cx="1473756" cy="976301"/>
          </a:xfrm>
        </p:grpSpPr>
        <p:pic>
          <p:nvPicPr>
            <p:cNvPr id="3149" name="Picture 107" descr="http://www.usace.army.mil/Emergency/NRF/PublishingImages/bottledwater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65894" y="3522663"/>
              <a:ext cx="634226" cy="4228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50" name="Rectangle 171"/>
            <p:cNvSpPr>
              <a:spLocks noChangeArrowheads="1"/>
            </p:cNvSpPr>
            <p:nvPr/>
          </p:nvSpPr>
          <p:spPr bwMode="auto">
            <a:xfrm>
              <a:off x="2451270" y="3914189"/>
              <a:ext cx="14737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 smtClean="0">
                  <a:latin typeface="Calibri" pitchFamily="34" charset="0"/>
                </a:rPr>
                <a:t>Stage </a:t>
              </a:r>
              <a:r>
                <a:rPr lang="en-US" sz="800" b="1" dirty="0">
                  <a:latin typeface="Calibri" pitchFamily="34" charset="0"/>
                </a:rPr>
                <a:t>2 Pallets of Water and </a:t>
              </a:r>
              <a:r>
                <a:rPr lang="en-US" sz="800" b="1" dirty="0" smtClean="0">
                  <a:latin typeface="Calibri" pitchFamily="34" charset="0"/>
                </a:rPr>
                <a:t>Meals </a:t>
              </a:r>
              <a:r>
                <a:rPr lang="en-US" sz="800" b="1" dirty="0">
                  <a:latin typeface="Calibri" pitchFamily="34" charset="0"/>
                </a:rPr>
                <a:t>at Sherwood Forrest (Contingency Stock)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(H-48)</a:t>
              </a:r>
            </a:p>
          </p:txBody>
        </p:sp>
      </p:grpSp>
      <p:grpSp>
        <p:nvGrpSpPr>
          <p:cNvPr id="15" name="Group 174"/>
          <p:cNvGrpSpPr>
            <a:grpSpLocks/>
          </p:cNvGrpSpPr>
          <p:nvPr/>
        </p:nvGrpSpPr>
        <p:grpSpPr bwMode="auto">
          <a:xfrm>
            <a:off x="-130175" y="4600752"/>
            <a:ext cx="1465263" cy="798512"/>
            <a:chOff x="6780362" y="4735902"/>
            <a:chExt cx="1464707" cy="798369"/>
          </a:xfrm>
        </p:grpSpPr>
        <p:grpSp>
          <p:nvGrpSpPr>
            <p:cNvPr id="16" name="Group 305"/>
            <p:cNvGrpSpPr>
              <a:grpSpLocks/>
            </p:cNvGrpSpPr>
            <p:nvPr/>
          </p:nvGrpSpPr>
          <p:grpSpPr bwMode="auto">
            <a:xfrm>
              <a:off x="7203064" y="4735902"/>
              <a:ext cx="603848" cy="388188"/>
              <a:chOff x="491706" y="1914526"/>
              <a:chExt cx="2303252" cy="1518787"/>
            </a:xfrm>
          </p:grpSpPr>
          <p:pic>
            <p:nvPicPr>
              <p:cNvPr id="3146" name="Picture 109" descr="http://t0.gstatic.com/images?q=tbn:ANd9GcQIkLVRpeZCXORNIKPlK1ECKyrDKYO9-tJQml4IBZ9M3qIthFHHPQ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152" r="3485" b="27872"/>
              <a:stretch>
                <a:fillRect/>
              </a:stretch>
            </p:blipFill>
            <p:spPr bwMode="auto">
              <a:xfrm flipH="1">
                <a:off x="491706" y="2100502"/>
                <a:ext cx="2303252" cy="1332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47" name="Picture 8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099388" y="1914526"/>
                <a:ext cx="644357" cy="665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48" name="Line 9"/>
              <p:cNvSpPr>
                <a:spLocks noChangeShapeType="1"/>
              </p:cNvSpPr>
              <p:nvPr/>
            </p:nvSpPr>
            <p:spPr bwMode="auto">
              <a:xfrm>
                <a:off x="818911" y="2603860"/>
                <a:ext cx="968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45" name="Text Box 33"/>
            <p:cNvSpPr txBox="1">
              <a:spLocks noChangeArrowheads="1"/>
            </p:cNvSpPr>
            <p:nvPr/>
          </p:nvSpPr>
          <p:spPr bwMode="auto">
            <a:xfrm>
              <a:off x="6780362" y="5072606"/>
              <a:ext cx="14647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 err="1">
                  <a:latin typeface="Calibri" pitchFamily="34" charset="0"/>
                </a:rPr>
                <a:t>DoD</a:t>
              </a:r>
              <a:r>
                <a:rPr lang="en-US" sz="800" b="1" dirty="0">
                  <a:latin typeface="Calibri" pitchFamily="34" charset="0"/>
                </a:rPr>
                <a:t> Prepared to Bridge First Responders Radios at MSY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(H-60)</a:t>
              </a:r>
            </a:p>
          </p:txBody>
        </p:sp>
      </p:grpSp>
      <p:grpSp>
        <p:nvGrpSpPr>
          <p:cNvPr id="17" name="Group 147"/>
          <p:cNvGrpSpPr/>
          <p:nvPr/>
        </p:nvGrpSpPr>
        <p:grpSpPr>
          <a:xfrm>
            <a:off x="-135468" y="1659467"/>
            <a:ext cx="1295400" cy="953558"/>
            <a:chOff x="0" y="1659467"/>
            <a:chExt cx="1295400" cy="953558"/>
          </a:xfrm>
        </p:grpSpPr>
        <p:pic>
          <p:nvPicPr>
            <p:cNvPr id="183" name="Picture 42" descr="Photograph of Waterford 3"/>
            <p:cNvPicPr>
              <a:picLocks noChangeAspect="1" noChangeArrowheads="1"/>
            </p:cNvPicPr>
            <p:nvPr/>
          </p:nvPicPr>
          <p:blipFill>
            <a:blip r:embed="rId14" cstate="print"/>
            <a:srcRect t="16220" r="8788" b="29097"/>
            <a:stretch>
              <a:fillRect/>
            </a:stretch>
          </p:blipFill>
          <p:spPr bwMode="auto">
            <a:xfrm>
              <a:off x="213005" y="1659467"/>
              <a:ext cx="864379" cy="3852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15" name="Rectangle 171"/>
            <p:cNvSpPr>
              <a:spLocks noChangeArrowheads="1"/>
            </p:cNvSpPr>
            <p:nvPr/>
          </p:nvSpPr>
          <p:spPr bwMode="auto">
            <a:xfrm>
              <a:off x="0" y="2027238"/>
              <a:ext cx="129540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FF0000"/>
                  </a:solidFill>
                  <a:latin typeface="Calibri" pitchFamily="34" charset="0"/>
                </a:rPr>
                <a:t>Shutdown </a:t>
              </a:r>
              <a:r>
                <a:rPr lang="en-US" sz="800" b="1" dirty="0" smtClean="0">
                  <a:solidFill>
                    <a:srgbClr val="FF0000"/>
                  </a:solidFill>
                  <a:latin typeface="Calibri" pitchFamily="34" charset="0"/>
                </a:rPr>
                <a:t>Waterford </a:t>
              </a:r>
              <a:r>
                <a:rPr lang="en-US" sz="800" b="1" dirty="0">
                  <a:solidFill>
                    <a:srgbClr val="FF0000"/>
                  </a:solidFill>
                  <a:latin typeface="Calibri" pitchFamily="34" charset="0"/>
                </a:rPr>
                <a:t>3 Pressurized </a:t>
              </a:r>
              <a:r>
                <a:rPr lang="en-US" sz="800" b="1" dirty="0" smtClean="0">
                  <a:solidFill>
                    <a:srgbClr val="FF0000"/>
                  </a:solidFill>
                  <a:latin typeface="Calibri" pitchFamily="34" charset="0"/>
                </a:rPr>
                <a:t>Water</a:t>
              </a:r>
            </a:p>
            <a:p>
              <a:pPr algn="ctr"/>
              <a:r>
                <a:rPr lang="en-US" sz="800" b="1" dirty="0" smtClean="0">
                  <a:solidFill>
                    <a:srgbClr val="FF0000"/>
                  </a:solidFill>
                  <a:latin typeface="Calibri" pitchFamily="34" charset="0"/>
                </a:rPr>
                <a:t>Nuclear </a:t>
              </a:r>
              <a:r>
                <a:rPr lang="en-US" sz="800" b="1" dirty="0">
                  <a:solidFill>
                    <a:srgbClr val="FF0000"/>
                  </a:solidFill>
                  <a:latin typeface="Calibri" pitchFamily="34" charset="0"/>
                </a:rPr>
                <a:t>Reactor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</a:t>
              </a:r>
              <a:r>
                <a:rPr lang="en-US" sz="800" b="1" dirty="0" smtClean="0">
                  <a:solidFill>
                    <a:srgbClr val="0033CC"/>
                  </a:solidFill>
                  <a:latin typeface="Calibri" pitchFamily="34" charset="0"/>
                </a:rPr>
                <a:t>H-60)</a:t>
              </a:r>
              <a:endParaRPr lang="en-US" sz="8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1012825" y="1182158"/>
            <a:ext cx="1295400" cy="687741"/>
            <a:chOff x="990600" y="1461137"/>
            <a:chExt cx="1295399" cy="688596"/>
          </a:xfrm>
        </p:grpSpPr>
        <p:sp>
          <p:nvSpPr>
            <p:cNvPr id="3142" name="Rectangle 171"/>
            <p:cNvSpPr>
              <a:spLocks noChangeArrowheads="1"/>
            </p:cNvSpPr>
            <p:nvPr/>
          </p:nvSpPr>
          <p:spPr bwMode="auto">
            <a:xfrm>
              <a:off x="990600" y="1688068"/>
              <a:ext cx="1295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LA Bus </a:t>
              </a:r>
              <a:r>
                <a:rPr lang="en-US" sz="800" b="1" dirty="0" err="1">
                  <a:latin typeface="Calibri" pitchFamily="34" charset="0"/>
                </a:rPr>
                <a:t>Evac</a:t>
              </a:r>
              <a:r>
                <a:rPr lang="en-US" sz="800" b="1" dirty="0">
                  <a:latin typeface="Calibri" pitchFamily="34" charset="0"/>
                </a:rPr>
                <a:t>  For </a:t>
              </a:r>
              <a:endParaRPr lang="en-US" sz="800" b="1" dirty="0" smtClean="0">
                <a:latin typeface="Calibri" pitchFamily="34" charset="0"/>
              </a:endParaRPr>
            </a:p>
            <a:p>
              <a:pPr algn="ctr"/>
              <a:r>
                <a:rPr lang="en-US" sz="800" b="1" dirty="0" smtClean="0">
                  <a:latin typeface="Calibri" pitchFamily="34" charset="0"/>
                </a:rPr>
                <a:t>Gen Pop </a:t>
              </a:r>
              <a:r>
                <a:rPr lang="en-US" sz="800" b="1" dirty="0">
                  <a:latin typeface="Calibri" pitchFamily="34" charset="0"/>
                </a:rPr>
                <a:t>Begins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(H-54)</a:t>
              </a:r>
            </a:p>
          </p:txBody>
        </p:sp>
        <p:pic>
          <p:nvPicPr>
            <p:cNvPr id="3143" name="Picture 2" descr="http://www.faqs.org/photo-dict/photofiles/list/5620/7359tour_bus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9426" b="29359"/>
            <a:stretch>
              <a:fillRect/>
            </a:stretch>
          </p:blipFill>
          <p:spPr bwMode="auto">
            <a:xfrm>
              <a:off x="1254126" y="1461137"/>
              <a:ext cx="784552" cy="26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79748" y="1916113"/>
            <a:ext cx="1295400" cy="657225"/>
            <a:chOff x="7029088" y="3048897"/>
            <a:chExt cx="1295399" cy="657673"/>
          </a:xfrm>
        </p:grpSpPr>
        <p:pic>
          <p:nvPicPr>
            <p:cNvPr id="3140" name="Picture 4" descr="halt,road signs,signs,stop signs,stops,traffic signs,transporta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32930" y="3048897"/>
              <a:ext cx="244849" cy="24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1" name="Rectangle 171"/>
            <p:cNvSpPr>
              <a:spLocks noChangeArrowheads="1"/>
            </p:cNvSpPr>
            <p:nvPr/>
          </p:nvSpPr>
          <p:spPr bwMode="auto">
            <a:xfrm>
              <a:off x="7029088" y="3244905"/>
              <a:ext cx="1295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Contra-Flow </a:t>
              </a:r>
            </a:p>
            <a:p>
              <a:pPr algn="ctr"/>
              <a:r>
                <a:rPr lang="en-US" sz="800" b="1" dirty="0">
                  <a:latin typeface="Calibri" pitchFamily="34" charset="0"/>
                </a:rPr>
                <a:t>Ends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(H-20)</a:t>
              </a:r>
            </a:p>
          </p:txBody>
        </p:sp>
      </p:grpSp>
      <p:grpSp>
        <p:nvGrpSpPr>
          <p:cNvPr id="20" name="Group 202"/>
          <p:cNvGrpSpPr>
            <a:grpSpLocks/>
          </p:cNvGrpSpPr>
          <p:nvPr/>
        </p:nvGrpSpPr>
        <p:grpSpPr bwMode="auto">
          <a:xfrm>
            <a:off x="7682088" y="5568439"/>
            <a:ext cx="1241425" cy="882292"/>
            <a:chOff x="7901793" y="3316572"/>
            <a:chExt cx="1242207" cy="882264"/>
          </a:xfrm>
        </p:grpSpPr>
        <p:pic>
          <p:nvPicPr>
            <p:cNvPr id="3132" name="Picture 18" descr="http://static.howstuffworks.com/gif/fema-6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85737" y="3316572"/>
              <a:ext cx="670567" cy="4442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33" name="Text Box 33"/>
            <p:cNvSpPr txBox="1">
              <a:spLocks noChangeArrowheads="1"/>
            </p:cNvSpPr>
            <p:nvPr/>
          </p:nvSpPr>
          <p:spPr bwMode="auto">
            <a:xfrm>
              <a:off x="7901793" y="3737171"/>
              <a:ext cx="12422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Verify All Fed Forces Sheltered 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(H-8)</a:t>
              </a:r>
            </a:p>
          </p:txBody>
        </p:sp>
      </p:grpSp>
      <p:grpSp>
        <p:nvGrpSpPr>
          <p:cNvPr id="21" name="Group 205"/>
          <p:cNvGrpSpPr>
            <a:grpSpLocks/>
          </p:cNvGrpSpPr>
          <p:nvPr/>
        </p:nvGrpSpPr>
        <p:grpSpPr bwMode="auto">
          <a:xfrm>
            <a:off x="7226124" y="1222375"/>
            <a:ext cx="1295400" cy="657225"/>
            <a:chOff x="7006510" y="3048897"/>
            <a:chExt cx="1295399" cy="657673"/>
          </a:xfrm>
        </p:grpSpPr>
        <p:pic>
          <p:nvPicPr>
            <p:cNvPr id="3128" name="Picture 4" descr="halt,road signs,signs,stop signs,stops,traffic signs,transporta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32930" y="3048897"/>
              <a:ext cx="244849" cy="24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29" name="Rectangle 171"/>
            <p:cNvSpPr>
              <a:spLocks noChangeArrowheads="1"/>
            </p:cNvSpPr>
            <p:nvPr/>
          </p:nvSpPr>
          <p:spPr bwMode="auto">
            <a:xfrm>
              <a:off x="7006510" y="3244905"/>
              <a:ext cx="12953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Bus </a:t>
              </a:r>
              <a:r>
                <a:rPr lang="en-US" sz="800" b="1" dirty="0" err="1">
                  <a:latin typeface="Calibri" pitchFamily="34" charset="0"/>
                </a:rPr>
                <a:t>Evac</a:t>
              </a:r>
              <a:endParaRPr lang="en-US" sz="800" b="1" dirty="0">
                <a:latin typeface="Calibri" pitchFamily="34" charset="0"/>
              </a:endParaRPr>
            </a:p>
            <a:p>
              <a:pPr algn="ctr"/>
              <a:r>
                <a:rPr lang="en-US" sz="800" b="1" dirty="0">
                  <a:latin typeface="Calibri" pitchFamily="34" charset="0"/>
                </a:rPr>
                <a:t>Ends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(H-12)</a:t>
              </a:r>
            </a:p>
          </p:txBody>
        </p:sp>
      </p:grpSp>
      <p:sp>
        <p:nvSpPr>
          <p:cNvPr id="227" name="Rectangle 3"/>
          <p:cNvSpPr>
            <a:spLocks noChangeArrowheads="1"/>
          </p:cNvSpPr>
          <p:nvPr/>
        </p:nvSpPr>
        <p:spPr bwMode="auto">
          <a:xfrm>
            <a:off x="747409" y="77788"/>
            <a:ext cx="76491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Louisiana Hurricane Response Story Board 2011 (Pre-Landfall)</a:t>
            </a:r>
          </a:p>
        </p:txBody>
      </p: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1723144" y="4515912"/>
            <a:ext cx="1384300" cy="893763"/>
            <a:chOff x="1688631" y="4188178"/>
            <a:chExt cx="1384769" cy="893410"/>
          </a:xfrm>
        </p:grpSpPr>
        <p:sp>
          <p:nvSpPr>
            <p:cNvPr id="3126" name="Rectangle 171"/>
            <p:cNvSpPr>
              <a:spLocks noChangeArrowheads="1"/>
            </p:cNvSpPr>
            <p:nvPr/>
          </p:nvSpPr>
          <p:spPr bwMode="auto">
            <a:xfrm>
              <a:off x="1743544" y="4496575"/>
              <a:ext cx="1294931" cy="58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1</a:t>
              </a:r>
              <a:r>
                <a:rPr lang="en-US" sz="800" b="1" baseline="30000" dirty="0">
                  <a:latin typeface="Calibri" pitchFamily="34" charset="0"/>
                </a:rPr>
                <a:t>st</a:t>
              </a:r>
              <a:r>
                <a:rPr lang="en-US" sz="800" b="1" dirty="0">
                  <a:latin typeface="Calibri" pitchFamily="34" charset="0"/>
                </a:rPr>
                <a:t> </a:t>
              </a:r>
              <a:r>
                <a:rPr lang="en-US" sz="800" b="1" dirty="0" err="1">
                  <a:latin typeface="Calibri" pitchFamily="34" charset="0"/>
                </a:rPr>
                <a:t>DoD</a:t>
              </a:r>
              <a:r>
                <a:rPr lang="en-US" sz="800" b="1" dirty="0">
                  <a:latin typeface="Calibri" pitchFamily="34" charset="0"/>
                </a:rPr>
                <a:t> General Population </a:t>
              </a:r>
              <a:r>
                <a:rPr lang="en-US" sz="800" b="1" dirty="0" smtClean="0">
                  <a:latin typeface="Calibri" pitchFamily="34" charset="0"/>
                </a:rPr>
                <a:t>Aircraft </a:t>
              </a:r>
              <a:r>
                <a:rPr lang="en-US" sz="800" b="1" dirty="0">
                  <a:latin typeface="Calibri" pitchFamily="34" charset="0"/>
                </a:rPr>
                <a:t>Arrives at MSY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(H-50)</a:t>
              </a:r>
            </a:p>
          </p:txBody>
        </p:sp>
        <p:pic>
          <p:nvPicPr>
            <p:cNvPr id="3127" name="Picture 4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8631" y="4188178"/>
              <a:ext cx="1384769" cy="36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95"/>
          <p:cNvGrpSpPr>
            <a:grpSpLocks/>
          </p:cNvGrpSpPr>
          <p:nvPr/>
        </p:nvGrpSpPr>
        <p:grpSpPr bwMode="auto">
          <a:xfrm>
            <a:off x="7248879" y="3848638"/>
            <a:ext cx="1243013" cy="750887"/>
            <a:chOff x="7841561" y="1270416"/>
            <a:chExt cx="1233778" cy="751146"/>
          </a:xfrm>
        </p:grpSpPr>
        <p:pic>
          <p:nvPicPr>
            <p:cNvPr id="3134" name="Picture 6" descr="http://fantasyknuckleheads.com/wp-content/uploads/2009/12/ambulance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66" t="7655" r="5048" b="6219"/>
            <a:stretch>
              <a:fillRect/>
            </a:stretch>
          </p:blipFill>
          <p:spPr bwMode="auto">
            <a:xfrm>
              <a:off x="8158406" y="1270416"/>
              <a:ext cx="639301" cy="34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5" name="Text Box 33"/>
            <p:cNvSpPr txBox="1">
              <a:spLocks noChangeArrowheads="1"/>
            </p:cNvSpPr>
            <p:nvPr/>
          </p:nvSpPr>
          <p:spPr bwMode="auto">
            <a:xfrm>
              <a:off x="7841561" y="1559897"/>
              <a:ext cx="12337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Recall </a:t>
              </a:r>
            </a:p>
            <a:p>
              <a:pPr algn="ctr"/>
              <a:r>
                <a:rPr lang="en-US" sz="800" b="1" dirty="0">
                  <a:latin typeface="Calibri" pitchFamily="34" charset="0"/>
                </a:rPr>
                <a:t>Ambulances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(H-12)</a:t>
              </a:r>
            </a:p>
          </p:txBody>
        </p:sp>
      </p:grpSp>
      <p:grpSp>
        <p:nvGrpSpPr>
          <p:cNvPr id="24" name="Group 126"/>
          <p:cNvGrpSpPr/>
          <p:nvPr/>
        </p:nvGrpSpPr>
        <p:grpSpPr>
          <a:xfrm>
            <a:off x="1781176" y="1738489"/>
            <a:ext cx="1295400" cy="1107899"/>
            <a:chOff x="1781176" y="1738489"/>
            <a:chExt cx="1295400" cy="1107899"/>
          </a:xfrm>
        </p:grpSpPr>
        <p:sp>
          <p:nvSpPr>
            <p:cNvPr id="3179" name="Rectangle 171"/>
            <p:cNvSpPr>
              <a:spLocks noChangeArrowheads="1"/>
            </p:cNvSpPr>
            <p:nvPr/>
          </p:nvSpPr>
          <p:spPr bwMode="auto">
            <a:xfrm>
              <a:off x="1781176" y="2261495"/>
              <a:ext cx="1295400" cy="584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Begin Phase I Contra-Flow </a:t>
              </a:r>
              <a:r>
                <a:rPr lang="en-US" sz="800" b="1" dirty="0">
                  <a:solidFill>
                    <a:srgbClr val="FF0000"/>
                  </a:solidFill>
                  <a:latin typeface="Calibri" pitchFamily="34" charset="0"/>
                </a:rPr>
                <a:t>Areas South of Inter-coastal Waterways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(H-50)</a:t>
              </a:r>
            </a:p>
          </p:txBody>
        </p:sp>
        <p:pic>
          <p:nvPicPr>
            <p:cNvPr id="3192" name="Picture 12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153913" y="1738489"/>
              <a:ext cx="535489" cy="552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5" name="Group 127"/>
          <p:cNvGrpSpPr/>
          <p:nvPr/>
        </p:nvGrpSpPr>
        <p:grpSpPr>
          <a:xfrm>
            <a:off x="3098450" y="1755421"/>
            <a:ext cx="1428750" cy="1102256"/>
            <a:chOff x="3098450" y="1744132"/>
            <a:chExt cx="1428750" cy="1102256"/>
          </a:xfrm>
        </p:grpSpPr>
        <p:sp>
          <p:nvSpPr>
            <p:cNvPr id="3176" name="Rectangle 171"/>
            <p:cNvSpPr>
              <a:spLocks noChangeArrowheads="1"/>
            </p:cNvSpPr>
            <p:nvPr/>
          </p:nvSpPr>
          <p:spPr bwMode="auto">
            <a:xfrm>
              <a:off x="3098450" y="2261495"/>
              <a:ext cx="1428750" cy="584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Begin Phase II Contra-Flow </a:t>
              </a:r>
              <a:r>
                <a:rPr lang="en-US" sz="800" b="1" dirty="0">
                  <a:solidFill>
                    <a:srgbClr val="FF6600"/>
                  </a:solidFill>
                  <a:latin typeface="Calibri" pitchFamily="34" charset="0"/>
                </a:rPr>
                <a:t>Areas South of the Mississippi River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(H-40)</a:t>
              </a:r>
            </a:p>
          </p:txBody>
        </p:sp>
        <p:pic>
          <p:nvPicPr>
            <p:cNvPr id="124" name="Picture 12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548103" y="1744132"/>
              <a:ext cx="535489" cy="552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6" name="Group 128"/>
          <p:cNvGrpSpPr/>
          <p:nvPr/>
        </p:nvGrpSpPr>
        <p:grpSpPr>
          <a:xfrm>
            <a:off x="4457528" y="1761067"/>
            <a:ext cx="1509712" cy="1107899"/>
            <a:chOff x="4457528" y="1738489"/>
            <a:chExt cx="1509712" cy="1107899"/>
          </a:xfrm>
        </p:grpSpPr>
        <p:sp>
          <p:nvSpPr>
            <p:cNvPr id="3175" name="Rectangle 171"/>
            <p:cNvSpPr>
              <a:spLocks noChangeArrowheads="1"/>
            </p:cNvSpPr>
            <p:nvPr/>
          </p:nvSpPr>
          <p:spPr bwMode="auto">
            <a:xfrm>
              <a:off x="4457528" y="2261495"/>
              <a:ext cx="1509712" cy="584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Begin Phase III Contra-Flow of </a:t>
              </a:r>
              <a:r>
                <a:rPr lang="en-US" sz="800" b="1" dirty="0">
                  <a:solidFill>
                    <a:srgbClr val="BC9800"/>
                  </a:solidFill>
                  <a:latin typeface="Calibri" pitchFamily="34" charset="0"/>
                </a:rPr>
                <a:t>East Bank of the Mississippi River in the New Orleans area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(H-30)</a:t>
              </a:r>
            </a:p>
          </p:txBody>
        </p:sp>
        <p:pic>
          <p:nvPicPr>
            <p:cNvPr id="125" name="Picture 12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31007" y="1738489"/>
              <a:ext cx="535489" cy="552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7" name="Group 135"/>
          <p:cNvGrpSpPr/>
          <p:nvPr/>
        </p:nvGrpSpPr>
        <p:grpSpPr>
          <a:xfrm>
            <a:off x="6768572" y="2269067"/>
            <a:ext cx="811212" cy="894645"/>
            <a:chOff x="6757283" y="2201333"/>
            <a:chExt cx="811212" cy="894645"/>
          </a:xfrm>
        </p:grpSpPr>
        <p:sp>
          <p:nvSpPr>
            <p:cNvPr id="3138" name="Text Box 33"/>
            <p:cNvSpPr txBox="1">
              <a:spLocks noChangeArrowheads="1"/>
            </p:cNvSpPr>
            <p:nvPr/>
          </p:nvSpPr>
          <p:spPr bwMode="auto">
            <a:xfrm>
              <a:off x="6757283" y="2511178"/>
              <a:ext cx="811212" cy="58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latin typeface="Calibri" pitchFamily="34" charset="0"/>
                </a:rPr>
                <a:t>LA Conducts Final </a:t>
              </a:r>
              <a:r>
                <a:rPr lang="en-US" sz="800" b="1" dirty="0" err="1">
                  <a:latin typeface="Calibri" pitchFamily="34" charset="0"/>
                </a:rPr>
                <a:t>Evac</a:t>
              </a:r>
              <a:r>
                <a:rPr lang="en-US" sz="800" b="1" dirty="0">
                  <a:latin typeface="Calibri" pitchFamily="34" charset="0"/>
                </a:rPr>
                <a:t> Conf Call</a:t>
              </a:r>
            </a:p>
            <a:p>
              <a:pPr algn="ctr"/>
              <a:r>
                <a:rPr lang="en-US" sz="800" b="1" dirty="0" smtClean="0">
                  <a:solidFill>
                    <a:srgbClr val="0033CC"/>
                  </a:solidFill>
                  <a:latin typeface="Calibri" pitchFamily="34" charset="0"/>
                </a:rPr>
                <a:t>(H-18)</a:t>
              </a:r>
              <a:endParaRPr lang="en-US" sz="8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  <p:grpSp>
          <p:nvGrpSpPr>
            <p:cNvPr id="28" name="Group 178"/>
            <p:cNvGrpSpPr>
              <a:grpSpLocks/>
            </p:cNvGrpSpPr>
            <p:nvPr/>
          </p:nvGrpSpPr>
          <p:grpSpPr bwMode="auto">
            <a:xfrm>
              <a:off x="6806671" y="2201333"/>
              <a:ext cx="746125" cy="338138"/>
              <a:chOff x="5623996" y="2085721"/>
              <a:chExt cx="1085726" cy="465174"/>
            </a:xfrm>
          </p:grpSpPr>
          <p:pic>
            <p:nvPicPr>
              <p:cNvPr id="133" name="Picture 97" descr="http://www.darkgovernment.com/news/wp-content/uploads/2008/08/fema-hacked.jp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129867" y="2099882"/>
                <a:ext cx="579855" cy="43504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134" name="Picture 43" descr="GOHSEP Logo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5623996" y="2085721"/>
                <a:ext cx="505871" cy="46517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29" name="Group 143"/>
          <p:cNvGrpSpPr>
            <a:grpSpLocks/>
          </p:cNvGrpSpPr>
          <p:nvPr/>
        </p:nvGrpSpPr>
        <p:grpSpPr bwMode="auto">
          <a:xfrm>
            <a:off x="6536267" y="3145545"/>
            <a:ext cx="1295400" cy="657536"/>
            <a:chOff x="7006510" y="3048897"/>
            <a:chExt cx="1295399" cy="657984"/>
          </a:xfrm>
        </p:grpSpPr>
        <p:pic>
          <p:nvPicPr>
            <p:cNvPr id="3172" name="Picture 4" descr="halt,road signs,signs,stop signs,stops,traffic signs,transporta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32930" y="3048897"/>
              <a:ext cx="244849" cy="24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3" name="Rectangle 171"/>
            <p:cNvSpPr>
              <a:spLocks noChangeArrowheads="1"/>
            </p:cNvSpPr>
            <p:nvPr/>
          </p:nvSpPr>
          <p:spPr bwMode="auto">
            <a:xfrm>
              <a:off x="7006510" y="3244902"/>
              <a:ext cx="1295399" cy="46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 smtClean="0">
                  <a:latin typeface="Calibri" pitchFamily="34" charset="0"/>
                </a:rPr>
                <a:t>Patient </a:t>
              </a:r>
              <a:r>
                <a:rPr lang="en-US" sz="800" b="1" dirty="0" err="1" smtClean="0">
                  <a:latin typeface="Calibri" pitchFamily="34" charset="0"/>
                </a:rPr>
                <a:t>Evac</a:t>
              </a:r>
              <a:endParaRPr lang="en-US" sz="800" b="1" dirty="0" smtClean="0">
                <a:latin typeface="Calibri" pitchFamily="34" charset="0"/>
              </a:endParaRPr>
            </a:p>
            <a:p>
              <a:pPr algn="ctr"/>
              <a:r>
                <a:rPr lang="en-US" sz="800" b="1" dirty="0" smtClean="0">
                  <a:latin typeface="Calibri" pitchFamily="34" charset="0"/>
                </a:rPr>
                <a:t>Ends</a:t>
              </a:r>
              <a:endParaRPr lang="en-US" sz="800" b="1" dirty="0">
                <a:latin typeface="Calibri" pitchFamily="34" charset="0"/>
              </a:endParaRP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(H-18)</a:t>
              </a:r>
            </a:p>
          </p:txBody>
        </p:sp>
      </p:grpSp>
      <p:grpSp>
        <p:nvGrpSpPr>
          <p:cNvPr id="30" name="Group 138"/>
          <p:cNvGrpSpPr/>
          <p:nvPr/>
        </p:nvGrpSpPr>
        <p:grpSpPr>
          <a:xfrm>
            <a:off x="2360084" y="5246618"/>
            <a:ext cx="1595438" cy="902155"/>
            <a:chOff x="2292350" y="5754620"/>
            <a:chExt cx="1595438" cy="902155"/>
          </a:xfrm>
        </p:grpSpPr>
        <p:sp>
          <p:nvSpPr>
            <p:cNvPr id="3131" name="Rectangle 171"/>
            <p:cNvSpPr>
              <a:spLocks noChangeArrowheads="1"/>
            </p:cNvSpPr>
            <p:nvPr/>
          </p:nvSpPr>
          <p:spPr bwMode="auto">
            <a:xfrm>
              <a:off x="2292350" y="6195110"/>
              <a:ext cx="15954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 smtClean="0">
                  <a:latin typeface="Calibri" pitchFamily="34" charset="0"/>
                </a:rPr>
                <a:t>USACE Deploy </a:t>
              </a:r>
            </a:p>
            <a:p>
              <a:pPr algn="ctr"/>
              <a:r>
                <a:rPr lang="en-US" sz="800" b="1" dirty="0" smtClean="0">
                  <a:latin typeface="Calibri" pitchFamily="34" charset="0"/>
                </a:rPr>
                <a:t>Generator </a:t>
              </a:r>
              <a:r>
                <a:rPr lang="en-US" sz="800" b="1" dirty="0">
                  <a:latin typeface="Calibri" pitchFamily="34" charset="0"/>
                </a:rPr>
                <a:t>PRTs</a:t>
              </a: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(H-48)</a:t>
              </a:r>
            </a:p>
          </p:txBody>
        </p:sp>
        <p:pic>
          <p:nvPicPr>
            <p:cNvPr id="3194" name="Picture 122"/>
            <p:cNvPicPr preferRelativeResize="0">
              <a:picLocks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743194" y="5754620"/>
              <a:ext cx="692274" cy="4643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1" name="Group 143"/>
          <p:cNvGrpSpPr>
            <a:grpSpLocks/>
          </p:cNvGrpSpPr>
          <p:nvPr/>
        </p:nvGrpSpPr>
        <p:grpSpPr bwMode="auto">
          <a:xfrm>
            <a:off x="7219243" y="3151190"/>
            <a:ext cx="1295400" cy="657538"/>
            <a:chOff x="7006510" y="3048897"/>
            <a:chExt cx="1295399" cy="657986"/>
          </a:xfrm>
        </p:grpSpPr>
        <p:pic>
          <p:nvPicPr>
            <p:cNvPr id="141" name="Picture 4" descr="halt,road signs,signs,stop signs,stops,traffic signs,transporta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32930" y="3048897"/>
              <a:ext cx="244849" cy="24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Rectangle 171"/>
            <p:cNvSpPr>
              <a:spLocks noChangeArrowheads="1"/>
            </p:cNvSpPr>
            <p:nvPr/>
          </p:nvSpPr>
          <p:spPr bwMode="auto">
            <a:xfrm>
              <a:off x="7006510" y="3244903"/>
              <a:ext cx="1295399" cy="46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 smtClean="0">
                  <a:latin typeface="Calibri" pitchFamily="34" charset="0"/>
                </a:rPr>
                <a:t>Support Per</a:t>
              </a:r>
            </a:p>
            <a:p>
              <a:pPr algn="ctr"/>
              <a:r>
                <a:rPr lang="en-US" sz="800" b="1" dirty="0" err="1" smtClean="0">
                  <a:latin typeface="Calibri" pitchFamily="34" charset="0"/>
                </a:rPr>
                <a:t>Evac</a:t>
              </a:r>
              <a:r>
                <a:rPr lang="en-US" sz="800" b="1" dirty="0" smtClean="0">
                  <a:latin typeface="Calibri" pitchFamily="34" charset="0"/>
                </a:rPr>
                <a:t> Ends</a:t>
              </a:r>
              <a:endParaRPr lang="en-US" sz="800" b="1" dirty="0">
                <a:latin typeface="Calibri" pitchFamily="34" charset="0"/>
              </a:endParaRP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</a:t>
              </a:r>
              <a:r>
                <a:rPr lang="en-US" sz="800" b="1" dirty="0" smtClean="0">
                  <a:solidFill>
                    <a:srgbClr val="0033CC"/>
                  </a:solidFill>
                  <a:latin typeface="Calibri" pitchFamily="34" charset="0"/>
                </a:rPr>
                <a:t>H-12)</a:t>
              </a:r>
              <a:endParaRPr lang="en-US" sz="8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</p:grpSp>
      <p:grpSp>
        <p:nvGrpSpPr>
          <p:cNvPr id="64" name="Group 210"/>
          <p:cNvGrpSpPr>
            <a:grpSpLocks/>
          </p:cNvGrpSpPr>
          <p:nvPr/>
        </p:nvGrpSpPr>
        <p:grpSpPr bwMode="auto">
          <a:xfrm>
            <a:off x="7219074" y="4691942"/>
            <a:ext cx="1295400" cy="770317"/>
            <a:chOff x="7057000" y="4280198"/>
            <a:chExt cx="1295399" cy="769495"/>
          </a:xfrm>
        </p:grpSpPr>
        <p:pic>
          <p:nvPicPr>
            <p:cNvPr id="144" name="Picture 4" descr="halt,road signs,signs,stop signs,stops,traffic signs,transporta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86720" y="4280198"/>
              <a:ext cx="244849" cy="24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" name="Rectangle 171"/>
            <p:cNvSpPr>
              <a:spLocks noChangeArrowheads="1"/>
            </p:cNvSpPr>
            <p:nvPr/>
          </p:nvSpPr>
          <p:spPr bwMode="auto">
            <a:xfrm>
              <a:off x="7057000" y="4465542"/>
              <a:ext cx="1295399" cy="58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 smtClean="0">
                  <a:latin typeface="Calibri" pitchFamily="34" charset="0"/>
                </a:rPr>
                <a:t>Support Per </a:t>
              </a:r>
              <a:endParaRPr lang="en-US" sz="800" b="1" dirty="0">
                <a:latin typeface="Calibri" pitchFamily="34" charset="0"/>
              </a:endParaRPr>
            </a:p>
            <a:p>
              <a:pPr algn="ctr"/>
              <a:r>
                <a:rPr lang="en-US" sz="800" b="1" dirty="0" smtClean="0">
                  <a:latin typeface="Calibri" pitchFamily="34" charset="0"/>
                </a:rPr>
                <a:t>Evacuation to </a:t>
              </a:r>
            </a:p>
            <a:p>
              <a:pPr algn="ctr"/>
              <a:r>
                <a:rPr lang="en-US" sz="800" b="1" dirty="0" smtClean="0">
                  <a:latin typeface="Calibri" pitchFamily="34" charset="0"/>
                </a:rPr>
                <a:t>DFW Ends</a:t>
              </a:r>
              <a:endParaRPr lang="en-US" sz="800" b="1" dirty="0">
                <a:latin typeface="Calibri" pitchFamily="34" charset="0"/>
              </a:endParaRPr>
            </a:p>
            <a:p>
              <a:pPr algn="ctr"/>
              <a:r>
                <a:rPr lang="en-US" sz="800" b="1" dirty="0">
                  <a:solidFill>
                    <a:srgbClr val="0033CC"/>
                  </a:solidFill>
                  <a:latin typeface="Calibri" pitchFamily="34" charset="0"/>
                </a:rPr>
                <a:t>(</a:t>
              </a:r>
              <a:r>
                <a:rPr lang="en-US" sz="800" b="1" dirty="0" smtClean="0">
                  <a:solidFill>
                    <a:srgbClr val="0033CC"/>
                  </a:solidFill>
                  <a:latin typeface="Calibri" pitchFamily="34" charset="0"/>
                </a:rPr>
                <a:t>H-12)</a:t>
              </a:r>
              <a:endParaRPr lang="en-US" sz="800" b="1" dirty="0">
                <a:solidFill>
                  <a:srgbClr val="0033CC"/>
                </a:solidFill>
                <a:latin typeface="Calibri" pitchFamily="34" charset="0"/>
              </a:endParaRPr>
            </a:p>
          </p:txBody>
        </p:sp>
      </p:grpSp>
      <p:grpSp>
        <p:nvGrpSpPr>
          <p:cNvPr id="65" name="Group 146"/>
          <p:cNvGrpSpPr/>
          <p:nvPr/>
        </p:nvGrpSpPr>
        <p:grpSpPr>
          <a:xfrm>
            <a:off x="1785938" y="5955138"/>
            <a:ext cx="4873830" cy="892878"/>
            <a:chOff x="1785938" y="5774514"/>
            <a:chExt cx="4873830" cy="892878"/>
          </a:xfrm>
        </p:grpSpPr>
        <p:grpSp>
          <p:nvGrpSpPr>
            <p:cNvPr id="66" name="Group 110"/>
            <p:cNvGrpSpPr>
              <a:grpSpLocks/>
            </p:cNvGrpSpPr>
            <p:nvPr/>
          </p:nvGrpSpPr>
          <p:grpSpPr bwMode="auto">
            <a:xfrm>
              <a:off x="1785938" y="5780156"/>
              <a:ext cx="1295400" cy="879229"/>
              <a:chOff x="2409793" y="4628519"/>
              <a:chExt cx="1295399" cy="878817"/>
            </a:xfrm>
          </p:grpSpPr>
          <p:pic>
            <p:nvPicPr>
              <p:cNvPr id="3182" name="Picture 26" descr="http://irapl.altervista.org/cpm/albums/fema-18/normal_00212-FEMA-Individual-Assistant-specialist-speaks-with-a-resident-a---.jp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716332" y="4628519"/>
                <a:ext cx="662010" cy="45182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183" name="Rectangle 171"/>
              <p:cNvSpPr>
                <a:spLocks noChangeArrowheads="1"/>
              </p:cNvSpPr>
              <p:nvPr/>
            </p:nvSpPr>
            <p:spPr bwMode="auto">
              <a:xfrm>
                <a:off x="2409793" y="5045671"/>
                <a:ext cx="129539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800" b="1" dirty="0">
                    <a:latin typeface="Calibri" pitchFamily="34" charset="0"/>
                  </a:rPr>
                  <a:t>FEMA Div Supervisors Arrive at IOF</a:t>
                </a:r>
              </a:p>
              <a:p>
                <a:pPr algn="ctr"/>
                <a:r>
                  <a:rPr lang="en-US" sz="800" b="1" dirty="0">
                    <a:solidFill>
                      <a:srgbClr val="0033CC"/>
                    </a:solidFill>
                    <a:latin typeface="Calibri" pitchFamily="34" charset="0"/>
                  </a:rPr>
                  <a:t>(H-50)</a:t>
                </a:r>
              </a:p>
            </p:txBody>
          </p:sp>
        </p:grpSp>
        <p:grpSp>
          <p:nvGrpSpPr>
            <p:cNvPr id="67" name="Group 130"/>
            <p:cNvGrpSpPr/>
            <p:nvPr/>
          </p:nvGrpSpPr>
          <p:grpSpPr>
            <a:xfrm>
              <a:off x="5064331" y="5774514"/>
              <a:ext cx="1595437" cy="892878"/>
              <a:chOff x="4951413" y="4939128"/>
              <a:chExt cx="1595437" cy="892878"/>
            </a:xfrm>
          </p:grpSpPr>
          <p:sp>
            <p:nvSpPr>
              <p:cNvPr id="3181" name="Rectangle 171"/>
              <p:cNvSpPr>
                <a:spLocks noChangeArrowheads="1"/>
              </p:cNvSpPr>
              <p:nvPr/>
            </p:nvSpPr>
            <p:spPr bwMode="auto">
              <a:xfrm>
                <a:off x="4951413" y="5370341"/>
                <a:ext cx="159543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800" b="1" dirty="0">
                    <a:latin typeface="Calibri" pitchFamily="34" charset="0"/>
                  </a:rPr>
                  <a:t>FEMA Div Supervisors </a:t>
                </a:r>
                <a:r>
                  <a:rPr lang="en-US" sz="800" b="1" dirty="0" smtClean="0">
                    <a:latin typeface="Calibri" pitchFamily="34" charset="0"/>
                  </a:rPr>
                  <a:t>Linked </a:t>
                </a:r>
                <a:r>
                  <a:rPr lang="en-US" sz="800" b="1" dirty="0">
                    <a:latin typeface="Calibri" pitchFamily="34" charset="0"/>
                  </a:rPr>
                  <a:t>Up with State Regional Coordinators </a:t>
                </a:r>
                <a:r>
                  <a:rPr lang="en-US" sz="800" b="1" dirty="0" smtClean="0">
                    <a:latin typeface="Calibri" pitchFamily="34" charset="0"/>
                  </a:rPr>
                  <a:t>NLT </a:t>
                </a:r>
                <a:r>
                  <a:rPr lang="en-US" sz="800" b="1" dirty="0" smtClean="0">
                    <a:solidFill>
                      <a:srgbClr val="0033CC"/>
                    </a:solidFill>
                    <a:latin typeface="Calibri" pitchFamily="34" charset="0"/>
                  </a:rPr>
                  <a:t>(H-24</a:t>
                </a:r>
                <a:r>
                  <a:rPr lang="en-US" sz="800" b="1" dirty="0">
                    <a:solidFill>
                      <a:srgbClr val="0033CC"/>
                    </a:solidFill>
                    <a:latin typeface="Calibri" pitchFamily="34" charset="0"/>
                  </a:rPr>
                  <a:t>)</a:t>
                </a:r>
              </a:p>
            </p:txBody>
          </p:sp>
          <p:pic>
            <p:nvPicPr>
              <p:cNvPr id="130" name="Picture 26" descr="http://irapl.altervista.org/cpm/albums/fema-18/normal_00212-FEMA-Individual-Assistant-specialist-speaks-with-a-resident-a---.jp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5417054" y="4939128"/>
                <a:ext cx="662011" cy="452034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cxnSp>
          <p:nvCxnSpPr>
            <p:cNvPr id="146" name="Straight Arrow Connector 145"/>
            <p:cNvCxnSpPr/>
            <p:nvPr/>
          </p:nvCxnSpPr>
          <p:spPr bwMode="auto">
            <a:xfrm>
              <a:off x="2750609" y="5958769"/>
              <a:ext cx="2743200" cy="79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19448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ds.yahoo.com/_ylt=A2KJkIWx_nhN4GQAJB6jzbkF/SIG=12o6tdoe6/EXP=1299803953/**http%3a/forgotston.com/wp-content/uploads/2008/08/hurricane_flags.jpg"/>
          <p:cNvPicPr>
            <a:picLocks noChangeAspect="1" noChangeArrowheads="1"/>
          </p:cNvPicPr>
          <p:nvPr/>
        </p:nvPicPr>
        <p:blipFill>
          <a:blip r:embed="rId2" cstate="print"/>
          <a:srcRect l="15764" t="49218" r="71179"/>
          <a:stretch>
            <a:fillRect/>
          </a:stretch>
        </p:blipFill>
        <p:spPr bwMode="auto">
          <a:xfrm rot="819435" flipH="1">
            <a:off x="796207" y="3326358"/>
            <a:ext cx="114958" cy="623894"/>
          </a:xfrm>
          <a:prstGeom prst="rect">
            <a:avLst/>
          </a:prstGeom>
          <a:noFill/>
        </p:spPr>
      </p:pic>
      <p:pic>
        <p:nvPicPr>
          <p:cNvPr id="4" name="Picture 2" descr="http://rds.yahoo.com/_ylt=A2KJkIWx_nhN4GQAJB6jzbkF/SIG=12o6tdoe6/EXP=1299803953/**http%3a/forgotston.com/wp-content/uploads/2008/08/hurricane_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9435" flipH="1">
            <a:off x="314475" y="2372575"/>
            <a:ext cx="880450" cy="12285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428627" y="3947288"/>
            <a:ext cx="1276350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23901" y="3737738"/>
            <a:ext cx="1257299" cy="414585"/>
            <a:chOff x="1271588" y="3567111"/>
            <a:chExt cx="1257299" cy="414585"/>
          </a:xfrm>
        </p:grpSpPr>
        <p:pic>
          <p:nvPicPr>
            <p:cNvPr id="8" name="Picture 6" descr="http://rds.yahoo.com/_ylt=A2KJkIVgAnlNoWQARk2jzbkF/SIG=12bmcn236/EXP=1299804896/**http%3a/www.rockeyshores.com/graphics/logos/Waves3BW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81113" y="3567111"/>
              <a:ext cx="1247774" cy="400298"/>
            </a:xfrm>
            <a:prstGeom prst="rect">
              <a:avLst/>
            </a:prstGeom>
            <a:noFill/>
          </p:spPr>
        </p:pic>
        <p:pic>
          <p:nvPicPr>
            <p:cNvPr id="9" name="Picture 6" descr="http://rds.yahoo.com/_ylt=A2KJkIVgAnlNoWQARk2jzbkF/SIG=12bmcn236/EXP=1299804896/**http%3a/www.rockeyshores.com/graphics/logos/Waves3BW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/>
            <a:stretch>
              <a:fillRect/>
            </a:stretch>
          </p:blipFill>
          <p:spPr bwMode="auto">
            <a:xfrm>
              <a:off x="1271588" y="3581398"/>
              <a:ext cx="1247774" cy="400298"/>
            </a:xfrm>
            <a:prstGeom prst="rect">
              <a:avLst/>
            </a:prstGeom>
            <a:noFill/>
          </p:spPr>
        </p:pic>
      </p:grpSp>
      <p:pic>
        <p:nvPicPr>
          <p:cNvPr id="10" name="Picture 6" descr="http://rds.yahoo.com/_ylt=A2KJkIVgAnlNoWQARk2jzbkF/SIG=12bmcn236/EXP=1299804896/**http%3a/www.rockeyshores.com/graphics/logos/Waves3B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519239" y="4034485"/>
            <a:ext cx="604838" cy="194038"/>
          </a:xfrm>
          <a:prstGeom prst="rect">
            <a:avLst/>
          </a:prstGeom>
          <a:noFill/>
        </p:spPr>
      </p:pic>
      <p:pic>
        <p:nvPicPr>
          <p:cNvPr id="11" name="Picture 6" descr="http://rds.yahoo.com/_ylt=A2KJkIVgAnlNoWQARk2jzbkF/SIG=12bmcn236/EXP=1299804896/**http%3a/www.rockeyshores.com/graphics/logos/Waves3B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H="1">
            <a:off x="114301" y="3797876"/>
            <a:ext cx="852487" cy="273486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3650" y="2599501"/>
            <a:ext cx="9144000" cy="143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6600" b="1" i="1" spc="300" dirty="0" err="1" smtClean="0">
                <a:ln w="1905"/>
                <a:solidFill>
                  <a:srgbClr val="490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Contraflow</a:t>
            </a:r>
            <a:r>
              <a:rPr lang="en-US" sz="6600" b="1" i="1" spc="300" dirty="0" smtClean="0">
                <a:ln w="1905"/>
                <a:solidFill>
                  <a:srgbClr val="490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Process</a:t>
            </a:r>
            <a:endParaRPr lang="en-US" sz="6600" b="1" i="1" spc="300" dirty="0">
              <a:ln w="1905"/>
              <a:solidFill>
                <a:srgbClr val="490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29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-9525" y="5838164"/>
            <a:ext cx="914400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738935"/>
            <a:ext cx="89947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77788" y="5760198"/>
            <a:ext cx="1760537" cy="87312"/>
          </a:xfrm>
          <a:prstGeom prst="rect">
            <a:avLst/>
          </a:prstGeom>
          <a:solidFill>
            <a:srgbClr val="AAC4C6">
              <a:alpha val="9607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5207" name="Freeform 71"/>
          <p:cNvSpPr>
            <a:spLocks/>
          </p:cNvSpPr>
          <p:nvPr/>
        </p:nvSpPr>
        <p:spPr bwMode="auto">
          <a:xfrm>
            <a:off x="71438" y="2724898"/>
            <a:ext cx="8982075" cy="3143250"/>
          </a:xfrm>
          <a:custGeom>
            <a:avLst/>
            <a:gdLst>
              <a:gd name="T0" fmla="*/ 0 w 5658"/>
              <a:gd name="T1" fmla="*/ 1968 h 1980"/>
              <a:gd name="T2" fmla="*/ 21 w 5658"/>
              <a:gd name="T3" fmla="*/ 663 h 1980"/>
              <a:gd name="T4" fmla="*/ 96 w 5658"/>
              <a:gd name="T5" fmla="*/ 753 h 1980"/>
              <a:gd name="T6" fmla="*/ 258 w 5658"/>
              <a:gd name="T7" fmla="*/ 837 h 1980"/>
              <a:gd name="T8" fmla="*/ 510 w 5658"/>
              <a:gd name="T9" fmla="*/ 903 h 1980"/>
              <a:gd name="T10" fmla="*/ 960 w 5658"/>
              <a:gd name="T11" fmla="*/ 753 h 1980"/>
              <a:gd name="T12" fmla="*/ 1191 w 5658"/>
              <a:gd name="T13" fmla="*/ 867 h 1980"/>
              <a:gd name="T14" fmla="*/ 1302 w 5658"/>
              <a:gd name="T15" fmla="*/ 945 h 1980"/>
              <a:gd name="T16" fmla="*/ 1467 w 5658"/>
              <a:gd name="T17" fmla="*/ 960 h 1980"/>
              <a:gd name="T18" fmla="*/ 1680 w 5658"/>
              <a:gd name="T19" fmla="*/ 1008 h 1980"/>
              <a:gd name="T20" fmla="*/ 1929 w 5658"/>
              <a:gd name="T21" fmla="*/ 1176 h 1980"/>
              <a:gd name="T22" fmla="*/ 2247 w 5658"/>
              <a:gd name="T23" fmla="*/ 1248 h 1980"/>
              <a:gd name="T24" fmla="*/ 2472 w 5658"/>
              <a:gd name="T25" fmla="*/ 1131 h 1980"/>
              <a:gd name="T26" fmla="*/ 2616 w 5658"/>
              <a:gd name="T27" fmla="*/ 1188 h 1980"/>
              <a:gd name="T28" fmla="*/ 2694 w 5658"/>
              <a:gd name="T29" fmla="*/ 1257 h 1980"/>
              <a:gd name="T30" fmla="*/ 2778 w 5658"/>
              <a:gd name="T31" fmla="*/ 1290 h 1980"/>
              <a:gd name="T32" fmla="*/ 2958 w 5658"/>
              <a:gd name="T33" fmla="*/ 1371 h 1980"/>
              <a:gd name="T34" fmla="*/ 3039 w 5658"/>
              <a:gd name="T35" fmla="*/ 1458 h 1980"/>
              <a:gd name="T36" fmla="*/ 3348 w 5658"/>
              <a:gd name="T37" fmla="*/ 1506 h 1980"/>
              <a:gd name="T38" fmla="*/ 3450 w 5658"/>
              <a:gd name="T39" fmla="*/ 1434 h 1980"/>
              <a:gd name="T40" fmla="*/ 3498 w 5658"/>
              <a:gd name="T41" fmla="*/ 1317 h 1980"/>
              <a:gd name="T42" fmla="*/ 3648 w 5658"/>
              <a:gd name="T43" fmla="*/ 1380 h 1980"/>
              <a:gd name="T44" fmla="*/ 3846 w 5658"/>
              <a:gd name="T45" fmla="*/ 1446 h 1980"/>
              <a:gd name="T46" fmla="*/ 4113 w 5658"/>
              <a:gd name="T47" fmla="*/ 1464 h 1980"/>
              <a:gd name="T48" fmla="*/ 4200 w 5658"/>
              <a:gd name="T49" fmla="*/ 1341 h 1980"/>
              <a:gd name="T50" fmla="*/ 4392 w 5658"/>
              <a:gd name="T51" fmla="*/ 1236 h 1980"/>
              <a:gd name="T52" fmla="*/ 4560 w 5658"/>
              <a:gd name="T53" fmla="*/ 1143 h 1980"/>
              <a:gd name="T54" fmla="*/ 4764 w 5658"/>
              <a:gd name="T55" fmla="*/ 939 h 1980"/>
              <a:gd name="T56" fmla="*/ 4803 w 5658"/>
              <a:gd name="T57" fmla="*/ 828 h 1980"/>
              <a:gd name="T58" fmla="*/ 5037 w 5658"/>
              <a:gd name="T59" fmla="*/ 534 h 1980"/>
              <a:gd name="T60" fmla="*/ 5184 w 5658"/>
              <a:gd name="T61" fmla="*/ 342 h 1980"/>
              <a:gd name="T62" fmla="*/ 5553 w 5658"/>
              <a:gd name="T63" fmla="*/ 45 h 1980"/>
              <a:gd name="T64" fmla="*/ 5658 w 5658"/>
              <a:gd name="T65" fmla="*/ 1980 h 19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58"/>
              <a:gd name="T100" fmla="*/ 0 h 1980"/>
              <a:gd name="T101" fmla="*/ 5658 w 5658"/>
              <a:gd name="T102" fmla="*/ 1980 h 198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58" h="1980">
                <a:moveTo>
                  <a:pt x="5658" y="1980"/>
                </a:moveTo>
                <a:lnTo>
                  <a:pt x="0" y="1968"/>
                </a:lnTo>
                <a:lnTo>
                  <a:pt x="0" y="663"/>
                </a:lnTo>
                <a:lnTo>
                  <a:pt x="21" y="663"/>
                </a:lnTo>
                <a:lnTo>
                  <a:pt x="36" y="687"/>
                </a:lnTo>
                <a:cubicBezTo>
                  <a:pt x="48" y="702"/>
                  <a:pt x="69" y="736"/>
                  <a:pt x="96" y="753"/>
                </a:cubicBezTo>
                <a:cubicBezTo>
                  <a:pt x="123" y="770"/>
                  <a:pt x="168" y="772"/>
                  <a:pt x="195" y="786"/>
                </a:cubicBezTo>
                <a:cubicBezTo>
                  <a:pt x="222" y="800"/>
                  <a:pt x="220" y="816"/>
                  <a:pt x="258" y="837"/>
                </a:cubicBezTo>
                <a:cubicBezTo>
                  <a:pt x="296" y="858"/>
                  <a:pt x="381" y="901"/>
                  <a:pt x="423" y="912"/>
                </a:cubicBezTo>
                <a:cubicBezTo>
                  <a:pt x="465" y="923"/>
                  <a:pt x="459" y="918"/>
                  <a:pt x="510" y="903"/>
                </a:cubicBezTo>
                <a:cubicBezTo>
                  <a:pt x="561" y="888"/>
                  <a:pt x="654" y="844"/>
                  <a:pt x="729" y="819"/>
                </a:cubicBezTo>
                <a:cubicBezTo>
                  <a:pt x="804" y="794"/>
                  <a:pt x="890" y="762"/>
                  <a:pt x="960" y="753"/>
                </a:cubicBezTo>
                <a:cubicBezTo>
                  <a:pt x="1030" y="744"/>
                  <a:pt x="1111" y="746"/>
                  <a:pt x="1149" y="765"/>
                </a:cubicBezTo>
                <a:cubicBezTo>
                  <a:pt x="1187" y="784"/>
                  <a:pt x="1179" y="842"/>
                  <a:pt x="1191" y="867"/>
                </a:cubicBezTo>
                <a:cubicBezTo>
                  <a:pt x="1203" y="892"/>
                  <a:pt x="1203" y="902"/>
                  <a:pt x="1221" y="915"/>
                </a:cubicBezTo>
                <a:cubicBezTo>
                  <a:pt x="1239" y="928"/>
                  <a:pt x="1273" y="941"/>
                  <a:pt x="1302" y="945"/>
                </a:cubicBezTo>
                <a:cubicBezTo>
                  <a:pt x="1331" y="949"/>
                  <a:pt x="1368" y="940"/>
                  <a:pt x="1395" y="942"/>
                </a:cubicBezTo>
                <a:cubicBezTo>
                  <a:pt x="1422" y="944"/>
                  <a:pt x="1430" y="956"/>
                  <a:pt x="1467" y="960"/>
                </a:cubicBezTo>
                <a:cubicBezTo>
                  <a:pt x="1504" y="964"/>
                  <a:pt x="1585" y="958"/>
                  <a:pt x="1620" y="966"/>
                </a:cubicBezTo>
                <a:cubicBezTo>
                  <a:pt x="1655" y="974"/>
                  <a:pt x="1643" y="981"/>
                  <a:pt x="1680" y="1008"/>
                </a:cubicBezTo>
                <a:cubicBezTo>
                  <a:pt x="1717" y="1035"/>
                  <a:pt x="1801" y="1103"/>
                  <a:pt x="1842" y="1131"/>
                </a:cubicBezTo>
                <a:cubicBezTo>
                  <a:pt x="1883" y="1159"/>
                  <a:pt x="1891" y="1157"/>
                  <a:pt x="1929" y="1176"/>
                </a:cubicBezTo>
                <a:cubicBezTo>
                  <a:pt x="1967" y="1195"/>
                  <a:pt x="2017" y="1236"/>
                  <a:pt x="2070" y="1248"/>
                </a:cubicBezTo>
                <a:cubicBezTo>
                  <a:pt x="2123" y="1260"/>
                  <a:pt x="2195" y="1254"/>
                  <a:pt x="2247" y="1248"/>
                </a:cubicBezTo>
                <a:cubicBezTo>
                  <a:pt x="2299" y="1242"/>
                  <a:pt x="2347" y="1231"/>
                  <a:pt x="2385" y="1212"/>
                </a:cubicBezTo>
                <a:cubicBezTo>
                  <a:pt x="2423" y="1193"/>
                  <a:pt x="2445" y="1143"/>
                  <a:pt x="2472" y="1131"/>
                </a:cubicBezTo>
                <a:cubicBezTo>
                  <a:pt x="2499" y="1119"/>
                  <a:pt x="2526" y="1134"/>
                  <a:pt x="2550" y="1143"/>
                </a:cubicBezTo>
                <a:cubicBezTo>
                  <a:pt x="2574" y="1152"/>
                  <a:pt x="2597" y="1171"/>
                  <a:pt x="2616" y="1188"/>
                </a:cubicBezTo>
                <a:cubicBezTo>
                  <a:pt x="2635" y="1205"/>
                  <a:pt x="2648" y="1231"/>
                  <a:pt x="2661" y="1242"/>
                </a:cubicBezTo>
                <a:lnTo>
                  <a:pt x="2694" y="1257"/>
                </a:lnTo>
                <a:lnTo>
                  <a:pt x="2727" y="1284"/>
                </a:lnTo>
                <a:cubicBezTo>
                  <a:pt x="2741" y="1289"/>
                  <a:pt x="2747" y="1286"/>
                  <a:pt x="2778" y="1290"/>
                </a:cubicBezTo>
                <a:cubicBezTo>
                  <a:pt x="2809" y="1294"/>
                  <a:pt x="2883" y="1295"/>
                  <a:pt x="2913" y="1308"/>
                </a:cubicBezTo>
                <a:cubicBezTo>
                  <a:pt x="2943" y="1321"/>
                  <a:pt x="2944" y="1353"/>
                  <a:pt x="2958" y="1371"/>
                </a:cubicBezTo>
                <a:cubicBezTo>
                  <a:pt x="2972" y="1389"/>
                  <a:pt x="2984" y="1399"/>
                  <a:pt x="2997" y="1413"/>
                </a:cubicBezTo>
                <a:cubicBezTo>
                  <a:pt x="3010" y="1427"/>
                  <a:pt x="3011" y="1443"/>
                  <a:pt x="3039" y="1458"/>
                </a:cubicBezTo>
                <a:cubicBezTo>
                  <a:pt x="3067" y="1473"/>
                  <a:pt x="3111" y="1498"/>
                  <a:pt x="3162" y="1506"/>
                </a:cubicBezTo>
                <a:cubicBezTo>
                  <a:pt x="3213" y="1514"/>
                  <a:pt x="3307" y="1514"/>
                  <a:pt x="3348" y="1506"/>
                </a:cubicBezTo>
                <a:cubicBezTo>
                  <a:pt x="3389" y="1498"/>
                  <a:pt x="3391" y="1467"/>
                  <a:pt x="3408" y="1455"/>
                </a:cubicBezTo>
                <a:cubicBezTo>
                  <a:pt x="3425" y="1443"/>
                  <a:pt x="3441" y="1447"/>
                  <a:pt x="3450" y="1434"/>
                </a:cubicBezTo>
                <a:cubicBezTo>
                  <a:pt x="3459" y="1421"/>
                  <a:pt x="3454" y="1397"/>
                  <a:pt x="3462" y="1377"/>
                </a:cubicBezTo>
                <a:cubicBezTo>
                  <a:pt x="3470" y="1357"/>
                  <a:pt x="3477" y="1321"/>
                  <a:pt x="3498" y="1317"/>
                </a:cubicBezTo>
                <a:cubicBezTo>
                  <a:pt x="3519" y="1313"/>
                  <a:pt x="3560" y="1346"/>
                  <a:pt x="3585" y="1356"/>
                </a:cubicBezTo>
                <a:cubicBezTo>
                  <a:pt x="3610" y="1366"/>
                  <a:pt x="3623" y="1373"/>
                  <a:pt x="3648" y="1380"/>
                </a:cubicBezTo>
                <a:cubicBezTo>
                  <a:pt x="3673" y="1387"/>
                  <a:pt x="3705" y="1390"/>
                  <a:pt x="3738" y="1401"/>
                </a:cubicBezTo>
                <a:cubicBezTo>
                  <a:pt x="3771" y="1412"/>
                  <a:pt x="3793" y="1436"/>
                  <a:pt x="3846" y="1446"/>
                </a:cubicBezTo>
                <a:cubicBezTo>
                  <a:pt x="3899" y="1456"/>
                  <a:pt x="4012" y="1458"/>
                  <a:pt x="4056" y="1461"/>
                </a:cubicBezTo>
                <a:cubicBezTo>
                  <a:pt x="4100" y="1464"/>
                  <a:pt x="4099" y="1468"/>
                  <a:pt x="4113" y="1464"/>
                </a:cubicBezTo>
                <a:cubicBezTo>
                  <a:pt x="4127" y="1460"/>
                  <a:pt x="4126" y="1457"/>
                  <a:pt x="4140" y="1437"/>
                </a:cubicBezTo>
                <a:cubicBezTo>
                  <a:pt x="4154" y="1417"/>
                  <a:pt x="4178" y="1372"/>
                  <a:pt x="4200" y="1341"/>
                </a:cubicBezTo>
                <a:cubicBezTo>
                  <a:pt x="4222" y="1310"/>
                  <a:pt x="4243" y="1266"/>
                  <a:pt x="4275" y="1248"/>
                </a:cubicBezTo>
                <a:cubicBezTo>
                  <a:pt x="4307" y="1230"/>
                  <a:pt x="4354" y="1243"/>
                  <a:pt x="4392" y="1236"/>
                </a:cubicBezTo>
                <a:cubicBezTo>
                  <a:pt x="4430" y="1229"/>
                  <a:pt x="4478" y="1218"/>
                  <a:pt x="4506" y="1203"/>
                </a:cubicBezTo>
                <a:cubicBezTo>
                  <a:pt x="4534" y="1188"/>
                  <a:pt x="4528" y="1184"/>
                  <a:pt x="4560" y="1143"/>
                </a:cubicBezTo>
                <a:cubicBezTo>
                  <a:pt x="4592" y="1102"/>
                  <a:pt x="4664" y="994"/>
                  <a:pt x="4698" y="960"/>
                </a:cubicBezTo>
                <a:cubicBezTo>
                  <a:pt x="4732" y="926"/>
                  <a:pt x="4745" y="948"/>
                  <a:pt x="4764" y="939"/>
                </a:cubicBezTo>
                <a:cubicBezTo>
                  <a:pt x="4783" y="930"/>
                  <a:pt x="4809" y="921"/>
                  <a:pt x="4815" y="903"/>
                </a:cubicBezTo>
                <a:cubicBezTo>
                  <a:pt x="4821" y="885"/>
                  <a:pt x="4788" y="854"/>
                  <a:pt x="4803" y="828"/>
                </a:cubicBezTo>
                <a:cubicBezTo>
                  <a:pt x="4818" y="802"/>
                  <a:pt x="4869" y="796"/>
                  <a:pt x="4908" y="747"/>
                </a:cubicBezTo>
                <a:cubicBezTo>
                  <a:pt x="4947" y="698"/>
                  <a:pt x="5010" y="589"/>
                  <a:pt x="5037" y="534"/>
                </a:cubicBezTo>
                <a:cubicBezTo>
                  <a:pt x="5064" y="479"/>
                  <a:pt x="5049" y="446"/>
                  <a:pt x="5073" y="414"/>
                </a:cubicBezTo>
                <a:cubicBezTo>
                  <a:pt x="5097" y="382"/>
                  <a:pt x="5132" y="373"/>
                  <a:pt x="5184" y="342"/>
                </a:cubicBezTo>
                <a:cubicBezTo>
                  <a:pt x="5236" y="311"/>
                  <a:pt x="5323" y="277"/>
                  <a:pt x="5385" y="228"/>
                </a:cubicBezTo>
                <a:cubicBezTo>
                  <a:pt x="5447" y="179"/>
                  <a:pt x="5508" y="83"/>
                  <a:pt x="5553" y="45"/>
                </a:cubicBezTo>
                <a:lnTo>
                  <a:pt x="5655" y="0"/>
                </a:lnTo>
                <a:lnTo>
                  <a:pt x="5658" y="198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90488" y="1607298"/>
            <a:ext cx="6391275" cy="1403350"/>
          </a:xfrm>
          <a:custGeom>
            <a:avLst/>
            <a:gdLst>
              <a:gd name="T0" fmla="*/ 4026 w 4026"/>
              <a:gd name="T1" fmla="*/ 884 h 884"/>
              <a:gd name="T2" fmla="*/ 3864 w 4026"/>
              <a:gd name="T3" fmla="*/ 830 h 884"/>
              <a:gd name="T4" fmla="*/ 3495 w 4026"/>
              <a:gd name="T5" fmla="*/ 800 h 884"/>
              <a:gd name="T6" fmla="*/ 3363 w 4026"/>
              <a:gd name="T7" fmla="*/ 755 h 884"/>
              <a:gd name="T8" fmla="*/ 3219 w 4026"/>
              <a:gd name="T9" fmla="*/ 719 h 884"/>
              <a:gd name="T10" fmla="*/ 3099 w 4026"/>
              <a:gd name="T11" fmla="*/ 677 h 884"/>
              <a:gd name="T12" fmla="*/ 2991 w 4026"/>
              <a:gd name="T13" fmla="*/ 614 h 884"/>
              <a:gd name="T14" fmla="*/ 2934 w 4026"/>
              <a:gd name="T15" fmla="*/ 533 h 884"/>
              <a:gd name="T16" fmla="*/ 2886 w 4026"/>
              <a:gd name="T17" fmla="*/ 431 h 884"/>
              <a:gd name="T18" fmla="*/ 2874 w 4026"/>
              <a:gd name="T19" fmla="*/ 353 h 884"/>
              <a:gd name="T20" fmla="*/ 2853 w 4026"/>
              <a:gd name="T21" fmla="*/ 320 h 884"/>
              <a:gd name="T22" fmla="*/ 2772 w 4026"/>
              <a:gd name="T23" fmla="*/ 218 h 884"/>
              <a:gd name="T24" fmla="*/ 2625 w 4026"/>
              <a:gd name="T25" fmla="*/ 92 h 884"/>
              <a:gd name="T26" fmla="*/ 2526 w 4026"/>
              <a:gd name="T27" fmla="*/ 80 h 884"/>
              <a:gd name="T28" fmla="*/ 2496 w 4026"/>
              <a:gd name="T29" fmla="*/ 44 h 884"/>
              <a:gd name="T30" fmla="*/ 2430 w 4026"/>
              <a:gd name="T31" fmla="*/ 44 h 884"/>
              <a:gd name="T32" fmla="*/ 2319 w 4026"/>
              <a:gd name="T33" fmla="*/ 20 h 884"/>
              <a:gd name="T34" fmla="*/ 2094 w 4026"/>
              <a:gd name="T35" fmla="*/ 50 h 884"/>
              <a:gd name="T36" fmla="*/ 1236 w 4026"/>
              <a:gd name="T37" fmla="*/ 320 h 884"/>
              <a:gd name="T38" fmla="*/ 975 w 4026"/>
              <a:gd name="T39" fmla="*/ 380 h 884"/>
              <a:gd name="T40" fmla="*/ 891 w 4026"/>
              <a:gd name="T41" fmla="*/ 419 h 884"/>
              <a:gd name="T42" fmla="*/ 675 w 4026"/>
              <a:gd name="T43" fmla="*/ 494 h 884"/>
              <a:gd name="T44" fmla="*/ 240 w 4026"/>
              <a:gd name="T45" fmla="*/ 482 h 884"/>
              <a:gd name="T46" fmla="*/ 72 w 4026"/>
              <a:gd name="T47" fmla="*/ 521 h 884"/>
              <a:gd name="T48" fmla="*/ 0 w 4026"/>
              <a:gd name="T49" fmla="*/ 521 h 8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26"/>
              <a:gd name="T76" fmla="*/ 0 h 884"/>
              <a:gd name="T77" fmla="*/ 4026 w 4026"/>
              <a:gd name="T78" fmla="*/ 884 h 88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26" h="884">
                <a:moveTo>
                  <a:pt x="4026" y="884"/>
                </a:moveTo>
                <a:cubicBezTo>
                  <a:pt x="3999" y="875"/>
                  <a:pt x="3952" y="844"/>
                  <a:pt x="3864" y="830"/>
                </a:cubicBezTo>
                <a:cubicBezTo>
                  <a:pt x="3776" y="816"/>
                  <a:pt x="3578" y="812"/>
                  <a:pt x="3495" y="800"/>
                </a:cubicBezTo>
                <a:cubicBezTo>
                  <a:pt x="3412" y="788"/>
                  <a:pt x="3409" y="768"/>
                  <a:pt x="3363" y="755"/>
                </a:cubicBezTo>
                <a:cubicBezTo>
                  <a:pt x="3317" y="742"/>
                  <a:pt x="3263" y="732"/>
                  <a:pt x="3219" y="719"/>
                </a:cubicBezTo>
                <a:cubicBezTo>
                  <a:pt x="3175" y="706"/>
                  <a:pt x="3137" y="695"/>
                  <a:pt x="3099" y="677"/>
                </a:cubicBezTo>
                <a:cubicBezTo>
                  <a:pt x="3061" y="659"/>
                  <a:pt x="3018" y="638"/>
                  <a:pt x="2991" y="614"/>
                </a:cubicBezTo>
                <a:cubicBezTo>
                  <a:pt x="2964" y="590"/>
                  <a:pt x="2951" y="563"/>
                  <a:pt x="2934" y="533"/>
                </a:cubicBezTo>
                <a:cubicBezTo>
                  <a:pt x="2917" y="503"/>
                  <a:pt x="2896" y="461"/>
                  <a:pt x="2886" y="431"/>
                </a:cubicBezTo>
                <a:cubicBezTo>
                  <a:pt x="2876" y="401"/>
                  <a:pt x="2879" y="371"/>
                  <a:pt x="2874" y="353"/>
                </a:cubicBezTo>
                <a:cubicBezTo>
                  <a:pt x="2869" y="335"/>
                  <a:pt x="2870" y="343"/>
                  <a:pt x="2853" y="320"/>
                </a:cubicBezTo>
                <a:cubicBezTo>
                  <a:pt x="2836" y="297"/>
                  <a:pt x="2810" y="256"/>
                  <a:pt x="2772" y="218"/>
                </a:cubicBezTo>
                <a:cubicBezTo>
                  <a:pt x="2734" y="180"/>
                  <a:pt x="2666" y="115"/>
                  <a:pt x="2625" y="92"/>
                </a:cubicBezTo>
                <a:cubicBezTo>
                  <a:pt x="2584" y="69"/>
                  <a:pt x="2547" y="88"/>
                  <a:pt x="2526" y="80"/>
                </a:cubicBezTo>
                <a:cubicBezTo>
                  <a:pt x="2505" y="72"/>
                  <a:pt x="2512" y="50"/>
                  <a:pt x="2496" y="44"/>
                </a:cubicBezTo>
                <a:cubicBezTo>
                  <a:pt x="2480" y="38"/>
                  <a:pt x="2459" y="48"/>
                  <a:pt x="2430" y="44"/>
                </a:cubicBezTo>
                <a:cubicBezTo>
                  <a:pt x="2401" y="40"/>
                  <a:pt x="2375" y="19"/>
                  <a:pt x="2319" y="20"/>
                </a:cubicBezTo>
                <a:cubicBezTo>
                  <a:pt x="2263" y="21"/>
                  <a:pt x="2274" y="0"/>
                  <a:pt x="2094" y="50"/>
                </a:cubicBezTo>
                <a:cubicBezTo>
                  <a:pt x="1914" y="100"/>
                  <a:pt x="1423" y="265"/>
                  <a:pt x="1236" y="320"/>
                </a:cubicBezTo>
                <a:cubicBezTo>
                  <a:pt x="1049" y="375"/>
                  <a:pt x="1032" y="364"/>
                  <a:pt x="975" y="380"/>
                </a:cubicBezTo>
                <a:cubicBezTo>
                  <a:pt x="918" y="396"/>
                  <a:pt x="941" y="400"/>
                  <a:pt x="891" y="419"/>
                </a:cubicBezTo>
                <a:cubicBezTo>
                  <a:pt x="841" y="438"/>
                  <a:pt x="783" y="484"/>
                  <a:pt x="675" y="494"/>
                </a:cubicBezTo>
                <a:cubicBezTo>
                  <a:pt x="567" y="504"/>
                  <a:pt x="340" y="478"/>
                  <a:pt x="240" y="482"/>
                </a:cubicBezTo>
                <a:cubicBezTo>
                  <a:pt x="140" y="486"/>
                  <a:pt x="112" y="515"/>
                  <a:pt x="72" y="521"/>
                </a:cubicBezTo>
                <a:cubicBezTo>
                  <a:pt x="32" y="527"/>
                  <a:pt x="15" y="521"/>
                  <a:pt x="0" y="521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1120775" y="757985"/>
            <a:ext cx="207963" cy="1585913"/>
          </a:xfrm>
          <a:custGeom>
            <a:avLst/>
            <a:gdLst>
              <a:gd name="T0" fmla="*/ 131 w 131"/>
              <a:gd name="T1" fmla="*/ 999 h 999"/>
              <a:gd name="T2" fmla="*/ 80 w 131"/>
              <a:gd name="T3" fmla="*/ 819 h 999"/>
              <a:gd name="T4" fmla="*/ 47 w 131"/>
              <a:gd name="T5" fmla="*/ 696 h 999"/>
              <a:gd name="T6" fmla="*/ 56 w 131"/>
              <a:gd name="T7" fmla="*/ 624 h 999"/>
              <a:gd name="T8" fmla="*/ 8 w 131"/>
              <a:gd name="T9" fmla="*/ 546 h 999"/>
              <a:gd name="T10" fmla="*/ 8 w 131"/>
              <a:gd name="T11" fmla="*/ 447 h 999"/>
              <a:gd name="T12" fmla="*/ 32 w 131"/>
              <a:gd name="T13" fmla="*/ 354 h 999"/>
              <a:gd name="T14" fmla="*/ 65 w 131"/>
              <a:gd name="T15" fmla="*/ 267 h 999"/>
              <a:gd name="T16" fmla="*/ 77 w 131"/>
              <a:gd name="T17" fmla="*/ 138 h 999"/>
              <a:gd name="T18" fmla="*/ 47 w 131"/>
              <a:gd name="T19" fmla="*/ 63 h 999"/>
              <a:gd name="T20" fmla="*/ 14 w 131"/>
              <a:gd name="T21" fmla="*/ 0 h 9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"/>
              <a:gd name="T34" fmla="*/ 0 h 999"/>
              <a:gd name="T35" fmla="*/ 131 w 131"/>
              <a:gd name="T36" fmla="*/ 999 h 9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" h="999">
                <a:moveTo>
                  <a:pt x="131" y="999"/>
                </a:moveTo>
                <a:cubicBezTo>
                  <a:pt x="123" y="969"/>
                  <a:pt x="94" y="869"/>
                  <a:pt x="80" y="819"/>
                </a:cubicBezTo>
                <a:cubicBezTo>
                  <a:pt x="66" y="769"/>
                  <a:pt x="51" y="728"/>
                  <a:pt x="47" y="696"/>
                </a:cubicBezTo>
                <a:cubicBezTo>
                  <a:pt x="43" y="664"/>
                  <a:pt x="62" y="649"/>
                  <a:pt x="56" y="624"/>
                </a:cubicBezTo>
                <a:cubicBezTo>
                  <a:pt x="50" y="599"/>
                  <a:pt x="16" y="575"/>
                  <a:pt x="8" y="546"/>
                </a:cubicBezTo>
                <a:cubicBezTo>
                  <a:pt x="0" y="517"/>
                  <a:pt x="4" y="479"/>
                  <a:pt x="8" y="447"/>
                </a:cubicBezTo>
                <a:cubicBezTo>
                  <a:pt x="12" y="415"/>
                  <a:pt x="23" y="384"/>
                  <a:pt x="32" y="354"/>
                </a:cubicBezTo>
                <a:cubicBezTo>
                  <a:pt x="41" y="324"/>
                  <a:pt x="58" y="303"/>
                  <a:pt x="65" y="267"/>
                </a:cubicBezTo>
                <a:cubicBezTo>
                  <a:pt x="72" y="231"/>
                  <a:pt x="80" y="172"/>
                  <a:pt x="77" y="138"/>
                </a:cubicBezTo>
                <a:cubicBezTo>
                  <a:pt x="74" y="104"/>
                  <a:pt x="57" y="86"/>
                  <a:pt x="47" y="63"/>
                </a:cubicBezTo>
                <a:cubicBezTo>
                  <a:pt x="37" y="40"/>
                  <a:pt x="21" y="13"/>
                  <a:pt x="14" y="0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6310313" y="1534273"/>
            <a:ext cx="296862" cy="1466850"/>
          </a:xfrm>
          <a:custGeom>
            <a:avLst/>
            <a:gdLst>
              <a:gd name="T0" fmla="*/ 105 w 187"/>
              <a:gd name="T1" fmla="*/ 924 h 924"/>
              <a:gd name="T2" fmla="*/ 87 w 187"/>
              <a:gd name="T3" fmla="*/ 789 h 924"/>
              <a:gd name="T4" fmla="*/ 96 w 187"/>
              <a:gd name="T5" fmla="*/ 696 h 924"/>
              <a:gd name="T6" fmla="*/ 162 w 187"/>
              <a:gd name="T7" fmla="*/ 585 h 924"/>
              <a:gd name="T8" fmla="*/ 180 w 187"/>
              <a:gd name="T9" fmla="*/ 420 h 924"/>
              <a:gd name="T10" fmla="*/ 123 w 187"/>
              <a:gd name="T11" fmla="*/ 213 h 924"/>
              <a:gd name="T12" fmla="*/ 99 w 187"/>
              <a:gd name="T13" fmla="*/ 144 h 924"/>
              <a:gd name="T14" fmla="*/ 54 w 187"/>
              <a:gd name="T15" fmla="*/ 90 h 924"/>
              <a:gd name="T16" fmla="*/ 0 w 187"/>
              <a:gd name="T17" fmla="*/ 0 h 9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7"/>
              <a:gd name="T28" fmla="*/ 0 h 924"/>
              <a:gd name="T29" fmla="*/ 187 w 187"/>
              <a:gd name="T30" fmla="*/ 924 h 9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7" h="924">
                <a:moveTo>
                  <a:pt x="105" y="924"/>
                </a:moveTo>
                <a:cubicBezTo>
                  <a:pt x="102" y="902"/>
                  <a:pt x="89" y="827"/>
                  <a:pt x="87" y="789"/>
                </a:cubicBezTo>
                <a:cubicBezTo>
                  <a:pt x="85" y="751"/>
                  <a:pt x="83" y="730"/>
                  <a:pt x="96" y="696"/>
                </a:cubicBezTo>
                <a:cubicBezTo>
                  <a:pt x="109" y="662"/>
                  <a:pt x="148" y="631"/>
                  <a:pt x="162" y="585"/>
                </a:cubicBezTo>
                <a:cubicBezTo>
                  <a:pt x="176" y="539"/>
                  <a:pt x="187" y="482"/>
                  <a:pt x="180" y="420"/>
                </a:cubicBezTo>
                <a:cubicBezTo>
                  <a:pt x="173" y="358"/>
                  <a:pt x="136" y="259"/>
                  <a:pt x="123" y="213"/>
                </a:cubicBezTo>
                <a:cubicBezTo>
                  <a:pt x="110" y="167"/>
                  <a:pt x="110" y="164"/>
                  <a:pt x="99" y="144"/>
                </a:cubicBezTo>
                <a:cubicBezTo>
                  <a:pt x="88" y="124"/>
                  <a:pt x="70" y="114"/>
                  <a:pt x="54" y="90"/>
                </a:cubicBezTo>
                <a:cubicBezTo>
                  <a:pt x="38" y="66"/>
                  <a:pt x="11" y="19"/>
                  <a:pt x="0" y="0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6481763" y="2997948"/>
            <a:ext cx="838200" cy="336550"/>
          </a:xfrm>
          <a:custGeom>
            <a:avLst/>
            <a:gdLst>
              <a:gd name="T0" fmla="*/ 528 w 528"/>
              <a:gd name="T1" fmla="*/ 212 h 212"/>
              <a:gd name="T2" fmla="*/ 441 w 528"/>
              <a:gd name="T3" fmla="*/ 188 h 212"/>
              <a:gd name="T4" fmla="*/ 276 w 528"/>
              <a:gd name="T5" fmla="*/ 182 h 212"/>
              <a:gd name="T6" fmla="*/ 66 w 528"/>
              <a:gd name="T7" fmla="*/ 29 h 212"/>
              <a:gd name="T8" fmla="*/ 0 w 528"/>
              <a:gd name="T9" fmla="*/ 5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12"/>
              <a:gd name="T17" fmla="*/ 528 w 528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12">
                <a:moveTo>
                  <a:pt x="528" y="212"/>
                </a:moveTo>
                <a:cubicBezTo>
                  <a:pt x="514" y="208"/>
                  <a:pt x="483" y="193"/>
                  <a:pt x="441" y="188"/>
                </a:cubicBezTo>
                <a:cubicBezTo>
                  <a:pt x="399" y="183"/>
                  <a:pt x="339" y="209"/>
                  <a:pt x="276" y="182"/>
                </a:cubicBezTo>
                <a:cubicBezTo>
                  <a:pt x="213" y="155"/>
                  <a:pt x="112" y="58"/>
                  <a:pt x="66" y="29"/>
                </a:cubicBezTo>
                <a:cubicBezTo>
                  <a:pt x="20" y="0"/>
                  <a:pt x="14" y="10"/>
                  <a:pt x="0" y="5"/>
                </a:cubicBezTo>
              </a:path>
            </a:pathLst>
          </a:custGeom>
          <a:noFill/>
          <a:ln w="57150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6578600" y="3324973"/>
            <a:ext cx="365125" cy="395287"/>
          </a:xfrm>
          <a:custGeom>
            <a:avLst/>
            <a:gdLst>
              <a:gd name="T0" fmla="*/ 26 w 230"/>
              <a:gd name="T1" fmla="*/ 249 h 249"/>
              <a:gd name="T2" fmla="*/ 5 w 230"/>
              <a:gd name="T3" fmla="*/ 213 h 249"/>
              <a:gd name="T4" fmla="*/ 56 w 230"/>
              <a:gd name="T5" fmla="*/ 174 h 249"/>
              <a:gd name="T6" fmla="*/ 101 w 230"/>
              <a:gd name="T7" fmla="*/ 102 h 249"/>
              <a:gd name="T8" fmla="*/ 176 w 230"/>
              <a:gd name="T9" fmla="*/ 81 h 249"/>
              <a:gd name="T10" fmla="*/ 230 w 230"/>
              <a:gd name="T11" fmla="*/ 0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0"/>
              <a:gd name="T19" fmla="*/ 0 h 249"/>
              <a:gd name="T20" fmla="*/ 230 w 230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0" h="249">
                <a:moveTo>
                  <a:pt x="26" y="249"/>
                </a:moveTo>
                <a:cubicBezTo>
                  <a:pt x="23" y="243"/>
                  <a:pt x="0" y="225"/>
                  <a:pt x="5" y="213"/>
                </a:cubicBezTo>
                <a:cubicBezTo>
                  <a:pt x="10" y="201"/>
                  <a:pt x="40" y="192"/>
                  <a:pt x="56" y="174"/>
                </a:cubicBezTo>
                <a:cubicBezTo>
                  <a:pt x="72" y="156"/>
                  <a:pt x="81" y="117"/>
                  <a:pt x="101" y="102"/>
                </a:cubicBezTo>
                <a:cubicBezTo>
                  <a:pt x="121" y="87"/>
                  <a:pt x="154" y="98"/>
                  <a:pt x="176" y="81"/>
                </a:cubicBezTo>
                <a:cubicBezTo>
                  <a:pt x="198" y="64"/>
                  <a:pt x="219" y="17"/>
                  <a:pt x="230" y="0"/>
                </a:cubicBezTo>
              </a:path>
            </a:pathLst>
          </a:custGeom>
          <a:noFill/>
          <a:ln w="57150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7305675" y="2148635"/>
            <a:ext cx="1743075" cy="1368425"/>
          </a:xfrm>
          <a:custGeom>
            <a:avLst/>
            <a:gdLst>
              <a:gd name="T0" fmla="*/ 0 w 1098"/>
              <a:gd name="T1" fmla="*/ 744 h 862"/>
              <a:gd name="T2" fmla="*/ 147 w 1098"/>
              <a:gd name="T3" fmla="*/ 753 h 862"/>
              <a:gd name="T4" fmla="*/ 162 w 1098"/>
              <a:gd name="T5" fmla="*/ 819 h 862"/>
              <a:gd name="T6" fmla="*/ 210 w 1098"/>
              <a:gd name="T7" fmla="*/ 855 h 862"/>
              <a:gd name="T8" fmla="*/ 279 w 1098"/>
              <a:gd name="T9" fmla="*/ 774 h 862"/>
              <a:gd name="T10" fmla="*/ 303 w 1098"/>
              <a:gd name="T11" fmla="*/ 738 h 862"/>
              <a:gd name="T12" fmla="*/ 357 w 1098"/>
              <a:gd name="T13" fmla="*/ 723 h 862"/>
              <a:gd name="T14" fmla="*/ 357 w 1098"/>
              <a:gd name="T15" fmla="*/ 687 h 862"/>
              <a:gd name="T16" fmla="*/ 438 w 1098"/>
              <a:gd name="T17" fmla="*/ 654 h 862"/>
              <a:gd name="T18" fmla="*/ 510 w 1098"/>
              <a:gd name="T19" fmla="*/ 603 h 862"/>
              <a:gd name="T20" fmla="*/ 678 w 1098"/>
              <a:gd name="T21" fmla="*/ 384 h 862"/>
              <a:gd name="T22" fmla="*/ 774 w 1098"/>
              <a:gd name="T23" fmla="*/ 273 h 862"/>
              <a:gd name="T24" fmla="*/ 840 w 1098"/>
              <a:gd name="T25" fmla="*/ 207 h 862"/>
              <a:gd name="T26" fmla="*/ 876 w 1098"/>
              <a:gd name="T27" fmla="*/ 120 h 862"/>
              <a:gd name="T28" fmla="*/ 918 w 1098"/>
              <a:gd name="T29" fmla="*/ 15 h 862"/>
              <a:gd name="T30" fmla="*/ 1002 w 1098"/>
              <a:gd name="T31" fmla="*/ 30 h 862"/>
              <a:gd name="T32" fmla="*/ 1053 w 1098"/>
              <a:gd name="T33" fmla="*/ 33 h 862"/>
              <a:gd name="T34" fmla="*/ 1098 w 1098"/>
              <a:gd name="T35" fmla="*/ 9 h 8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98"/>
              <a:gd name="T55" fmla="*/ 0 h 862"/>
              <a:gd name="T56" fmla="*/ 1098 w 1098"/>
              <a:gd name="T57" fmla="*/ 862 h 8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98" h="862">
                <a:moveTo>
                  <a:pt x="0" y="744"/>
                </a:moveTo>
                <a:cubicBezTo>
                  <a:pt x="24" y="745"/>
                  <a:pt x="120" y="741"/>
                  <a:pt x="147" y="753"/>
                </a:cubicBezTo>
                <a:cubicBezTo>
                  <a:pt x="174" y="765"/>
                  <a:pt x="152" y="802"/>
                  <a:pt x="162" y="819"/>
                </a:cubicBezTo>
                <a:cubicBezTo>
                  <a:pt x="172" y="836"/>
                  <a:pt x="190" y="862"/>
                  <a:pt x="210" y="855"/>
                </a:cubicBezTo>
                <a:cubicBezTo>
                  <a:pt x="230" y="848"/>
                  <a:pt x="264" y="793"/>
                  <a:pt x="279" y="774"/>
                </a:cubicBezTo>
                <a:cubicBezTo>
                  <a:pt x="294" y="755"/>
                  <a:pt x="290" y="747"/>
                  <a:pt x="303" y="738"/>
                </a:cubicBezTo>
                <a:cubicBezTo>
                  <a:pt x="316" y="729"/>
                  <a:pt x="348" y="731"/>
                  <a:pt x="357" y="723"/>
                </a:cubicBezTo>
                <a:cubicBezTo>
                  <a:pt x="366" y="715"/>
                  <a:pt x="344" y="698"/>
                  <a:pt x="357" y="687"/>
                </a:cubicBezTo>
                <a:cubicBezTo>
                  <a:pt x="370" y="676"/>
                  <a:pt x="413" y="668"/>
                  <a:pt x="438" y="654"/>
                </a:cubicBezTo>
                <a:cubicBezTo>
                  <a:pt x="463" y="640"/>
                  <a:pt x="470" y="648"/>
                  <a:pt x="510" y="603"/>
                </a:cubicBezTo>
                <a:cubicBezTo>
                  <a:pt x="550" y="558"/>
                  <a:pt x="634" y="439"/>
                  <a:pt x="678" y="384"/>
                </a:cubicBezTo>
                <a:cubicBezTo>
                  <a:pt x="722" y="329"/>
                  <a:pt x="747" y="302"/>
                  <a:pt x="774" y="273"/>
                </a:cubicBezTo>
                <a:cubicBezTo>
                  <a:pt x="801" y="244"/>
                  <a:pt x="823" y="233"/>
                  <a:pt x="840" y="207"/>
                </a:cubicBezTo>
                <a:cubicBezTo>
                  <a:pt x="857" y="181"/>
                  <a:pt x="863" y="152"/>
                  <a:pt x="876" y="120"/>
                </a:cubicBezTo>
                <a:cubicBezTo>
                  <a:pt x="889" y="88"/>
                  <a:pt x="897" y="30"/>
                  <a:pt x="918" y="15"/>
                </a:cubicBezTo>
                <a:cubicBezTo>
                  <a:pt x="939" y="0"/>
                  <a:pt x="980" y="27"/>
                  <a:pt x="1002" y="30"/>
                </a:cubicBezTo>
                <a:cubicBezTo>
                  <a:pt x="1024" y="33"/>
                  <a:pt x="1037" y="36"/>
                  <a:pt x="1053" y="33"/>
                </a:cubicBezTo>
                <a:cubicBezTo>
                  <a:pt x="1069" y="30"/>
                  <a:pt x="1089" y="14"/>
                  <a:pt x="1098" y="9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8751888" y="1262810"/>
            <a:ext cx="296862" cy="895350"/>
          </a:xfrm>
          <a:custGeom>
            <a:avLst/>
            <a:gdLst>
              <a:gd name="T0" fmla="*/ 7 w 187"/>
              <a:gd name="T1" fmla="*/ 564 h 564"/>
              <a:gd name="T2" fmla="*/ 13 w 187"/>
              <a:gd name="T3" fmla="*/ 501 h 564"/>
              <a:gd name="T4" fmla="*/ 1 w 187"/>
              <a:gd name="T5" fmla="*/ 426 h 564"/>
              <a:gd name="T6" fmla="*/ 22 w 187"/>
              <a:gd name="T7" fmla="*/ 360 h 564"/>
              <a:gd name="T8" fmla="*/ 43 w 187"/>
              <a:gd name="T9" fmla="*/ 300 h 564"/>
              <a:gd name="T10" fmla="*/ 97 w 187"/>
              <a:gd name="T11" fmla="*/ 174 h 564"/>
              <a:gd name="T12" fmla="*/ 124 w 187"/>
              <a:gd name="T13" fmla="*/ 156 h 564"/>
              <a:gd name="T14" fmla="*/ 187 w 187"/>
              <a:gd name="T15" fmla="*/ 0 h 5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7"/>
              <a:gd name="T25" fmla="*/ 0 h 564"/>
              <a:gd name="T26" fmla="*/ 187 w 187"/>
              <a:gd name="T27" fmla="*/ 564 h 5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7" h="564">
                <a:moveTo>
                  <a:pt x="7" y="564"/>
                </a:moveTo>
                <a:cubicBezTo>
                  <a:pt x="8" y="554"/>
                  <a:pt x="14" y="524"/>
                  <a:pt x="13" y="501"/>
                </a:cubicBezTo>
                <a:cubicBezTo>
                  <a:pt x="12" y="478"/>
                  <a:pt x="0" y="449"/>
                  <a:pt x="1" y="426"/>
                </a:cubicBezTo>
                <a:cubicBezTo>
                  <a:pt x="2" y="403"/>
                  <a:pt x="15" y="381"/>
                  <a:pt x="22" y="360"/>
                </a:cubicBezTo>
                <a:cubicBezTo>
                  <a:pt x="29" y="339"/>
                  <a:pt x="31" y="331"/>
                  <a:pt x="43" y="300"/>
                </a:cubicBezTo>
                <a:cubicBezTo>
                  <a:pt x="55" y="269"/>
                  <a:pt x="84" y="198"/>
                  <a:pt x="97" y="174"/>
                </a:cubicBezTo>
                <a:cubicBezTo>
                  <a:pt x="110" y="150"/>
                  <a:pt x="109" y="185"/>
                  <a:pt x="124" y="156"/>
                </a:cubicBezTo>
                <a:cubicBezTo>
                  <a:pt x="139" y="127"/>
                  <a:pt x="174" y="32"/>
                  <a:pt x="187" y="0"/>
                </a:cubicBezTo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148388" y="748460"/>
            <a:ext cx="152400" cy="776288"/>
          </a:xfrm>
          <a:custGeom>
            <a:avLst/>
            <a:gdLst>
              <a:gd name="T0" fmla="*/ 96 w 96"/>
              <a:gd name="T1" fmla="*/ 489 h 489"/>
              <a:gd name="T2" fmla="*/ 75 w 96"/>
              <a:gd name="T3" fmla="*/ 435 h 489"/>
              <a:gd name="T4" fmla="*/ 69 w 96"/>
              <a:gd name="T5" fmla="*/ 261 h 489"/>
              <a:gd name="T6" fmla="*/ 48 w 96"/>
              <a:gd name="T7" fmla="*/ 159 h 489"/>
              <a:gd name="T8" fmla="*/ 6 w 96"/>
              <a:gd name="T9" fmla="*/ 60 h 489"/>
              <a:gd name="T10" fmla="*/ 9 w 96"/>
              <a:gd name="T11" fmla="*/ 0 h 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489"/>
              <a:gd name="T20" fmla="*/ 96 w 96"/>
              <a:gd name="T21" fmla="*/ 489 h 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489">
                <a:moveTo>
                  <a:pt x="96" y="489"/>
                </a:moveTo>
                <a:cubicBezTo>
                  <a:pt x="92" y="480"/>
                  <a:pt x="79" y="473"/>
                  <a:pt x="75" y="435"/>
                </a:cubicBezTo>
                <a:cubicBezTo>
                  <a:pt x="71" y="397"/>
                  <a:pt x="73" y="307"/>
                  <a:pt x="69" y="261"/>
                </a:cubicBezTo>
                <a:cubicBezTo>
                  <a:pt x="65" y="215"/>
                  <a:pt x="58" y="192"/>
                  <a:pt x="48" y="159"/>
                </a:cubicBezTo>
                <a:cubicBezTo>
                  <a:pt x="38" y="126"/>
                  <a:pt x="12" y="86"/>
                  <a:pt x="6" y="60"/>
                </a:cubicBezTo>
                <a:cubicBezTo>
                  <a:pt x="0" y="34"/>
                  <a:pt x="9" y="12"/>
                  <a:pt x="9" y="0"/>
                </a:cubicBezTo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b="0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6281738" y="1510460"/>
            <a:ext cx="1370012" cy="1814513"/>
          </a:xfrm>
          <a:custGeom>
            <a:avLst/>
            <a:gdLst>
              <a:gd name="T0" fmla="*/ 708 w 863"/>
              <a:gd name="T1" fmla="*/ 1143 h 1143"/>
              <a:gd name="T2" fmla="*/ 834 w 863"/>
              <a:gd name="T3" fmla="*/ 264 h 1143"/>
              <a:gd name="T4" fmla="*/ 855 w 863"/>
              <a:gd name="T5" fmla="*/ 135 h 1143"/>
              <a:gd name="T6" fmla="*/ 783 w 863"/>
              <a:gd name="T7" fmla="*/ 99 h 1143"/>
              <a:gd name="T8" fmla="*/ 726 w 863"/>
              <a:gd name="T9" fmla="*/ 78 h 1143"/>
              <a:gd name="T10" fmla="*/ 603 w 863"/>
              <a:gd name="T11" fmla="*/ 39 h 1143"/>
              <a:gd name="T12" fmla="*/ 540 w 863"/>
              <a:gd name="T13" fmla="*/ 9 h 1143"/>
              <a:gd name="T14" fmla="*/ 420 w 863"/>
              <a:gd name="T15" fmla="*/ 0 h 1143"/>
              <a:gd name="T16" fmla="*/ 324 w 863"/>
              <a:gd name="T17" fmla="*/ 6 h 1143"/>
              <a:gd name="T18" fmla="*/ 231 w 863"/>
              <a:gd name="T19" fmla="*/ 15 h 1143"/>
              <a:gd name="T20" fmla="*/ 123 w 863"/>
              <a:gd name="T21" fmla="*/ 15 h 1143"/>
              <a:gd name="T22" fmla="*/ 0 w 863"/>
              <a:gd name="T23" fmla="*/ 9 h 11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3"/>
              <a:gd name="T37" fmla="*/ 0 h 1143"/>
              <a:gd name="T38" fmla="*/ 863 w 863"/>
              <a:gd name="T39" fmla="*/ 1143 h 11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3" h="1143">
                <a:moveTo>
                  <a:pt x="708" y="1143"/>
                </a:moveTo>
                <a:cubicBezTo>
                  <a:pt x="729" y="997"/>
                  <a:pt x="809" y="432"/>
                  <a:pt x="834" y="264"/>
                </a:cubicBezTo>
                <a:cubicBezTo>
                  <a:pt x="859" y="96"/>
                  <a:pt x="863" y="162"/>
                  <a:pt x="855" y="135"/>
                </a:cubicBezTo>
                <a:cubicBezTo>
                  <a:pt x="847" y="108"/>
                  <a:pt x="804" y="108"/>
                  <a:pt x="783" y="99"/>
                </a:cubicBezTo>
                <a:cubicBezTo>
                  <a:pt x="762" y="90"/>
                  <a:pt x="756" y="88"/>
                  <a:pt x="726" y="78"/>
                </a:cubicBezTo>
                <a:cubicBezTo>
                  <a:pt x="696" y="68"/>
                  <a:pt x="634" y="50"/>
                  <a:pt x="603" y="39"/>
                </a:cubicBezTo>
                <a:cubicBezTo>
                  <a:pt x="572" y="28"/>
                  <a:pt x="570" y="15"/>
                  <a:pt x="540" y="9"/>
                </a:cubicBezTo>
                <a:cubicBezTo>
                  <a:pt x="510" y="3"/>
                  <a:pt x="456" y="0"/>
                  <a:pt x="420" y="0"/>
                </a:cubicBezTo>
                <a:cubicBezTo>
                  <a:pt x="384" y="0"/>
                  <a:pt x="355" y="4"/>
                  <a:pt x="324" y="6"/>
                </a:cubicBezTo>
                <a:cubicBezTo>
                  <a:pt x="293" y="8"/>
                  <a:pt x="264" y="14"/>
                  <a:pt x="231" y="15"/>
                </a:cubicBezTo>
                <a:cubicBezTo>
                  <a:pt x="198" y="16"/>
                  <a:pt x="161" y="16"/>
                  <a:pt x="123" y="15"/>
                </a:cubicBezTo>
                <a:cubicBezTo>
                  <a:pt x="85" y="14"/>
                  <a:pt x="26" y="10"/>
                  <a:pt x="0" y="9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8110538" y="3124948"/>
            <a:ext cx="4762" cy="157162"/>
          </a:xfrm>
          <a:custGeom>
            <a:avLst/>
            <a:gdLst>
              <a:gd name="T0" fmla="*/ 0 w 3"/>
              <a:gd name="T1" fmla="*/ 99 h 99"/>
              <a:gd name="T2" fmla="*/ 3 w 3"/>
              <a:gd name="T3" fmla="*/ 0 h 99"/>
              <a:gd name="T4" fmla="*/ 0 60000 65536"/>
              <a:gd name="T5" fmla="*/ 0 60000 65536"/>
              <a:gd name="T6" fmla="*/ 0 w 3"/>
              <a:gd name="T7" fmla="*/ 0 h 99"/>
              <a:gd name="T8" fmla="*/ 3 w 3"/>
              <a:gd name="T9" fmla="*/ 99 h 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99">
                <a:moveTo>
                  <a:pt x="0" y="99"/>
                </a:moveTo>
                <a:lnTo>
                  <a:pt x="3" y="0"/>
                </a:lnTo>
              </a:path>
            </a:pathLst>
          </a:custGeom>
          <a:noFill/>
          <a:ln w="57150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7524750" y="3515473"/>
            <a:ext cx="288925" cy="219075"/>
          </a:xfrm>
          <a:custGeom>
            <a:avLst/>
            <a:gdLst>
              <a:gd name="T0" fmla="*/ 69 w 182"/>
              <a:gd name="T1" fmla="*/ 0 h 138"/>
              <a:gd name="T2" fmla="*/ 102 w 182"/>
              <a:gd name="T3" fmla="*/ 27 h 138"/>
              <a:gd name="T4" fmla="*/ 177 w 182"/>
              <a:gd name="T5" fmla="*/ 33 h 138"/>
              <a:gd name="T6" fmla="*/ 132 w 182"/>
              <a:gd name="T7" fmla="*/ 99 h 138"/>
              <a:gd name="T8" fmla="*/ 78 w 182"/>
              <a:gd name="T9" fmla="*/ 126 h 138"/>
              <a:gd name="T10" fmla="*/ 0 w 182"/>
              <a:gd name="T11" fmla="*/ 138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"/>
              <a:gd name="T19" fmla="*/ 0 h 138"/>
              <a:gd name="T20" fmla="*/ 182 w 182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" h="138">
                <a:moveTo>
                  <a:pt x="69" y="0"/>
                </a:moveTo>
                <a:cubicBezTo>
                  <a:pt x="74" y="4"/>
                  <a:pt x="84" y="22"/>
                  <a:pt x="102" y="27"/>
                </a:cubicBezTo>
                <a:cubicBezTo>
                  <a:pt x="120" y="32"/>
                  <a:pt x="172" y="21"/>
                  <a:pt x="177" y="33"/>
                </a:cubicBezTo>
                <a:cubicBezTo>
                  <a:pt x="182" y="45"/>
                  <a:pt x="148" y="84"/>
                  <a:pt x="132" y="99"/>
                </a:cubicBezTo>
                <a:cubicBezTo>
                  <a:pt x="116" y="114"/>
                  <a:pt x="100" y="119"/>
                  <a:pt x="78" y="126"/>
                </a:cubicBezTo>
                <a:cubicBezTo>
                  <a:pt x="56" y="133"/>
                  <a:pt x="16" y="136"/>
                  <a:pt x="0" y="138"/>
                </a:cubicBezTo>
              </a:path>
            </a:pathLst>
          </a:custGeom>
          <a:noFill/>
          <a:ln w="57150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6781800" y="1419973"/>
            <a:ext cx="1919288" cy="876300"/>
          </a:xfrm>
          <a:custGeom>
            <a:avLst/>
            <a:gdLst>
              <a:gd name="T0" fmla="*/ 1209 w 1209"/>
              <a:gd name="T1" fmla="*/ 552 h 552"/>
              <a:gd name="T2" fmla="*/ 834 w 1209"/>
              <a:gd name="T3" fmla="*/ 483 h 552"/>
              <a:gd name="T4" fmla="*/ 375 w 1209"/>
              <a:gd name="T5" fmla="*/ 243 h 552"/>
              <a:gd name="T6" fmla="*/ 75 w 1209"/>
              <a:gd name="T7" fmla="*/ 165 h 552"/>
              <a:gd name="T8" fmla="*/ 0 w 1209"/>
              <a:gd name="T9" fmla="*/ 0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9"/>
              <a:gd name="T16" fmla="*/ 0 h 552"/>
              <a:gd name="T17" fmla="*/ 1209 w 1209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9" h="552">
                <a:moveTo>
                  <a:pt x="1209" y="552"/>
                </a:moveTo>
                <a:cubicBezTo>
                  <a:pt x="1147" y="541"/>
                  <a:pt x="973" y="534"/>
                  <a:pt x="834" y="483"/>
                </a:cubicBezTo>
                <a:cubicBezTo>
                  <a:pt x="695" y="432"/>
                  <a:pt x="501" y="296"/>
                  <a:pt x="375" y="243"/>
                </a:cubicBezTo>
                <a:cubicBezTo>
                  <a:pt x="249" y="190"/>
                  <a:pt x="137" y="205"/>
                  <a:pt x="75" y="165"/>
                </a:cubicBezTo>
                <a:cubicBezTo>
                  <a:pt x="13" y="125"/>
                  <a:pt x="16" y="34"/>
                  <a:pt x="0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1209675" y="1229473"/>
            <a:ext cx="6454775" cy="457200"/>
          </a:xfrm>
          <a:custGeom>
            <a:avLst/>
            <a:gdLst>
              <a:gd name="T0" fmla="*/ 0 w 4066"/>
              <a:gd name="T1" fmla="*/ 36 h 288"/>
              <a:gd name="T2" fmla="*/ 96 w 4066"/>
              <a:gd name="T3" fmla="*/ 27 h 288"/>
              <a:gd name="T4" fmla="*/ 357 w 4066"/>
              <a:gd name="T5" fmla="*/ 18 h 288"/>
              <a:gd name="T6" fmla="*/ 579 w 4066"/>
              <a:gd name="T7" fmla="*/ 27 h 288"/>
              <a:gd name="T8" fmla="*/ 780 w 4066"/>
              <a:gd name="T9" fmla="*/ 3 h 288"/>
              <a:gd name="T10" fmla="*/ 972 w 4066"/>
              <a:gd name="T11" fmla="*/ 6 h 288"/>
              <a:gd name="T12" fmla="*/ 1182 w 4066"/>
              <a:gd name="T13" fmla="*/ 9 h 288"/>
              <a:gd name="T14" fmla="*/ 1212 w 4066"/>
              <a:gd name="T15" fmla="*/ 9 h 288"/>
              <a:gd name="T16" fmla="*/ 1254 w 4066"/>
              <a:gd name="T17" fmla="*/ 33 h 288"/>
              <a:gd name="T18" fmla="*/ 1350 w 4066"/>
              <a:gd name="T19" fmla="*/ 63 h 288"/>
              <a:gd name="T20" fmla="*/ 1584 w 4066"/>
              <a:gd name="T21" fmla="*/ 162 h 288"/>
              <a:gd name="T22" fmla="*/ 1692 w 4066"/>
              <a:gd name="T23" fmla="*/ 129 h 288"/>
              <a:gd name="T24" fmla="*/ 1731 w 4066"/>
              <a:gd name="T25" fmla="*/ 129 h 288"/>
              <a:gd name="T26" fmla="*/ 1803 w 4066"/>
              <a:gd name="T27" fmla="*/ 117 h 288"/>
              <a:gd name="T28" fmla="*/ 1860 w 4066"/>
              <a:gd name="T29" fmla="*/ 117 h 288"/>
              <a:gd name="T30" fmla="*/ 1905 w 4066"/>
              <a:gd name="T31" fmla="*/ 147 h 288"/>
              <a:gd name="T32" fmla="*/ 1962 w 4066"/>
              <a:gd name="T33" fmla="*/ 243 h 288"/>
              <a:gd name="T34" fmla="*/ 2052 w 4066"/>
              <a:gd name="T35" fmla="*/ 231 h 288"/>
              <a:gd name="T36" fmla="*/ 2223 w 4066"/>
              <a:gd name="T37" fmla="*/ 210 h 288"/>
              <a:gd name="T38" fmla="*/ 2262 w 4066"/>
              <a:gd name="T39" fmla="*/ 177 h 288"/>
              <a:gd name="T40" fmla="*/ 2445 w 4066"/>
              <a:gd name="T41" fmla="*/ 168 h 288"/>
              <a:gd name="T42" fmla="*/ 2559 w 4066"/>
              <a:gd name="T43" fmla="*/ 132 h 288"/>
              <a:gd name="T44" fmla="*/ 2763 w 4066"/>
              <a:gd name="T45" fmla="*/ 129 h 288"/>
              <a:gd name="T46" fmla="*/ 3225 w 4066"/>
              <a:gd name="T47" fmla="*/ 132 h 288"/>
              <a:gd name="T48" fmla="*/ 3363 w 4066"/>
              <a:gd name="T49" fmla="*/ 108 h 288"/>
              <a:gd name="T50" fmla="*/ 3459 w 4066"/>
              <a:gd name="T51" fmla="*/ 120 h 288"/>
              <a:gd name="T52" fmla="*/ 3660 w 4066"/>
              <a:gd name="T53" fmla="*/ 120 h 288"/>
              <a:gd name="T54" fmla="*/ 3738 w 4066"/>
              <a:gd name="T55" fmla="*/ 123 h 288"/>
              <a:gd name="T56" fmla="*/ 4014 w 4066"/>
              <a:gd name="T57" fmla="*/ 159 h 288"/>
              <a:gd name="T58" fmla="*/ 4053 w 4066"/>
              <a:gd name="T59" fmla="*/ 288 h 2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66"/>
              <a:gd name="T91" fmla="*/ 0 h 288"/>
              <a:gd name="T92" fmla="*/ 4066 w 4066"/>
              <a:gd name="T93" fmla="*/ 288 h 28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66" h="288">
                <a:moveTo>
                  <a:pt x="0" y="36"/>
                </a:moveTo>
                <a:cubicBezTo>
                  <a:pt x="16" y="34"/>
                  <a:pt x="37" y="30"/>
                  <a:pt x="96" y="27"/>
                </a:cubicBezTo>
                <a:cubicBezTo>
                  <a:pt x="155" y="24"/>
                  <a:pt x="277" y="18"/>
                  <a:pt x="357" y="18"/>
                </a:cubicBezTo>
                <a:cubicBezTo>
                  <a:pt x="437" y="18"/>
                  <a:pt x="509" y="29"/>
                  <a:pt x="579" y="27"/>
                </a:cubicBezTo>
                <a:cubicBezTo>
                  <a:pt x="649" y="25"/>
                  <a:pt x="715" y="6"/>
                  <a:pt x="780" y="3"/>
                </a:cubicBezTo>
                <a:cubicBezTo>
                  <a:pt x="845" y="0"/>
                  <a:pt x="905" y="5"/>
                  <a:pt x="972" y="6"/>
                </a:cubicBezTo>
                <a:cubicBezTo>
                  <a:pt x="1039" y="7"/>
                  <a:pt x="1142" y="9"/>
                  <a:pt x="1182" y="9"/>
                </a:cubicBezTo>
                <a:cubicBezTo>
                  <a:pt x="1222" y="9"/>
                  <a:pt x="1200" y="5"/>
                  <a:pt x="1212" y="9"/>
                </a:cubicBezTo>
                <a:cubicBezTo>
                  <a:pt x="1224" y="13"/>
                  <a:pt x="1231" y="24"/>
                  <a:pt x="1254" y="33"/>
                </a:cubicBezTo>
                <a:cubicBezTo>
                  <a:pt x="1277" y="42"/>
                  <a:pt x="1295" y="42"/>
                  <a:pt x="1350" y="63"/>
                </a:cubicBezTo>
                <a:cubicBezTo>
                  <a:pt x="1405" y="84"/>
                  <a:pt x="1527" y="151"/>
                  <a:pt x="1584" y="162"/>
                </a:cubicBezTo>
                <a:cubicBezTo>
                  <a:pt x="1641" y="173"/>
                  <a:pt x="1668" y="134"/>
                  <a:pt x="1692" y="129"/>
                </a:cubicBezTo>
                <a:cubicBezTo>
                  <a:pt x="1716" y="124"/>
                  <a:pt x="1713" y="131"/>
                  <a:pt x="1731" y="129"/>
                </a:cubicBezTo>
                <a:cubicBezTo>
                  <a:pt x="1749" y="127"/>
                  <a:pt x="1782" y="119"/>
                  <a:pt x="1803" y="117"/>
                </a:cubicBezTo>
                <a:cubicBezTo>
                  <a:pt x="1824" y="115"/>
                  <a:pt x="1843" y="112"/>
                  <a:pt x="1860" y="117"/>
                </a:cubicBezTo>
                <a:cubicBezTo>
                  <a:pt x="1877" y="122"/>
                  <a:pt x="1888" y="126"/>
                  <a:pt x="1905" y="147"/>
                </a:cubicBezTo>
                <a:cubicBezTo>
                  <a:pt x="1922" y="168"/>
                  <a:pt x="1938" y="229"/>
                  <a:pt x="1962" y="243"/>
                </a:cubicBezTo>
                <a:cubicBezTo>
                  <a:pt x="1986" y="257"/>
                  <a:pt x="2009" y="236"/>
                  <a:pt x="2052" y="231"/>
                </a:cubicBezTo>
                <a:cubicBezTo>
                  <a:pt x="2095" y="226"/>
                  <a:pt x="2188" y="219"/>
                  <a:pt x="2223" y="210"/>
                </a:cubicBezTo>
                <a:cubicBezTo>
                  <a:pt x="2258" y="201"/>
                  <a:pt x="2225" y="184"/>
                  <a:pt x="2262" y="177"/>
                </a:cubicBezTo>
                <a:cubicBezTo>
                  <a:pt x="2299" y="170"/>
                  <a:pt x="2396" y="175"/>
                  <a:pt x="2445" y="168"/>
                </a:cubicBezTo>
                <a:cubicBezTo>
                  <a:pt x="2494" y="161"/>
                  <a:pt x="2506" y="139"/>
                  <a:pt x="2559" y="132"/>
                </a:cubicBezTo>
                <a:cubicBezTo>
                  <a:pt x="2612" y="125"/>
                  <a:pt x="2652" y="129"/>
                  <a:pt x="2763" y="129"/>
                </a:cubicBezTo>
                <a:cubicBezTo>
                  <a:pt x="2874" y="129"/>
                  <a:pt x="3125" y="135"/>
                  <a:pt x="3225" y="132"/>
                </a:cubicBezTo>
                <a:cubicBezTo>
                  <a:pt x="3325" y="129"/>
                  <a:pt x="3324" y="110"/>
                  <a:pt x="3363" y="108"/>
                </a:cubicBezTo>
                <a:cubicBezTo>
                  <a:pt x="3402" y="106"/>
                  <a:pt x="3410" y="118"/>
                  <a:pt x="3459" y="120"/>
                </a:cubicBezTo>
                <a:cubicBezTo>
                  <a:pt x="3508" y="122"/>
                  <a:pt x="3614" y="120"/>
                  <a:pt x="3660" y="120"/>
                </a:cubicBezTo>
                <a:cubicBezTo>
                  <a:pt x="3706" y="120"/>
                  <a:pt x="3679" y="117"/>
                  <a:pt x="3738" y="123"/>
                </a:cubicBezTo>
                <a:cubicBezTo>
                  <a:pt x="3797" y="129"/>
                  <a:pt x="3962" y="132"/>
                  <a:pt x="4014" y="159"/>
                </a:cubicBezTo>
                <a:cubicBezTo>
                  <a:pt x="4066" y="186"/>
                  <a:pt x="4045" y="261"/>
                  <a:pt x="4053" y="288"/>
                </a:cubicBezTo>
              </a:path>
            </a:pathLst>
          </a:custGeom>
          <a:noFill/>
          <a:ln w="2857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1319213" y="2377235"/>
            <a:ext cx="6215062" cy="2543175"/>
          </a:xfrm>
          <a:custGeom>
            <a:avLst/>
            <a:gdLst>
              <a:gd name="T0" fmla="*/ 3915 w 3915"/>
              <a:gd name="T1" fmla="*/ 855 h 1602"/>
              <a:gd name="T2" fmla="*/ 3777 w 3915"/>
              <a:gd name="T3" fmla="*/ 822 h 1602"/>
              <a:gd name="T4" fmla="*/ 3474 w 3915"/>
              <a:gd name="T5" fmla="*/ 804 h 1602"/>
              <a:gd name="T6" fmla="*/ 3345 w 3915"/>
              <a:gd name="T7" fmla="*/ 849 h 1602"/>
              <a:gd name="T8" fmla="*/ 3243 w 3915"/>
              <a:gd name="T9" fmla="*/ 909 h 1602"/>
              <a:gd name="T10" fmla="*/ 3231 w 3915"/>
              <a:gd name="T11" fmla="*/ 981 h 1602"/>
              <a:gd name="T12" fmla="*/ 3201 w 3915"/>
              <a:gd name="T13" fmla="*/ 1032 h 1602"/>
              <a:gd name="T14" fmla="*/ 3165 w 3915"/>
              <a:gd name="T15" fmla="*/ 1035 h 1602"/>
              <a:gd name="T16" fmla="*/ 3096 w 3915"/>
              <a:gd name="T17" fmla="*/ 1113 h 1602"/>
              <a:gd name="T18" fmla="*/ 3033 w 3915"/>
              <a:gd name="T19" fmla="*/ 1173 h 1602"/>
              <a:gd name="T20" fmla="*/ 3015 w 3915"/>
              <a:gd name="T21" fmla="*/ 1191 h 1602"/>
              <a:gd name="T22" fmla="*/ 3000 w 3915"/>
              <a:gd name="T23" fmla="*/ 1272 h 1602"/>
              <a:gd name="T24" fmla="*/ 2952 w 3915"/>
              <a:gd name="T25" fmla="*/ 1347 h 1602"/>
              <a:gd name="T26" fmla="*/ 2844 w 3915"/>
              <a:gd name="T27" fmla="*/ 1344 h 1602"/>
              <a:gd name="T28" fmla="*/ 2766 w 3915"/>
              <a:gd name="T29" fmla="*/ 1419 h 1602"/>
              <a:gd name="T30" fmla="*/ 2706 w 3915"/>
              <a:gd name="T31" fmla="*/ 1491 h 1602"/>
              <a:gd name="T32" fmla="*/ 2682 w 3915"/>
              <a:gd name="T33" fmla="*/ 1542 h 1602"/>
              <a:gd name="T34" fmla="*/ 2655 w 3915"/>
              <a:gd name="T35" fmla="*/ 1599 h 1602"/>
              <a:gd name="T36" fmla="*/ 2529 w 3915"/>
              <a:gd name="T37" fmla="*/ 1524 h 1602"/>
              <a:gd name="T38" fmla="*/ 2511 w 3915"/>
              <a:gd name="T39" fmla="*/ 1512 h 1602"/>
              <a:gd name="T40" fmla="*/ 2478 w 3915"/>
              <a:gd name="T41" fmla="*/ 1449 h 1602"/>
              <a:gd name="T42" fmla="*/ 2466 w 3915"/>
              <a:gd name="T43" fmla="*/ 1416 h 1602"/>
              <a:gd name="T44" fmla="*/ 2469 w 3915"/>
              <a:gd name="T45" fmla="*/ 1368 h 1602"/>
              <a:gd name="T46" fmla="*/ 2268 w 3915"/>
              <a:gd name="T47" fmla="*/ 1308 h 1602"/>
              <a:gd name="T48" fmla="*/ 2100 w 3915"/>
              <a:gd name="T49" fmla="*/ 1356 h 1602"/>
              <a:gd name="T50" fmla="*/ 2022 w 3915"/>
              <a:gd name="T51" fmla="*/ 1404 h 1602"/>
              <a:gd name="T52" fmla="*/ 1824 w 3915"/>
              <a:gd name="T53" fmla="*/ 1389 h 1602"/>
              <a:gd name="T54" fmla="*/ 1794 w 3915"/>
              <a:gd name="T55" fmla="*/ 1344 h 1602"/>
              <a:gd name="T56" fmla="*/ 1701 w 3915"/>
              <a:gd name="T57" fmla="*/ 1326 h 1602"/>
              <a:gd name="T58" fmla="*/ 1656 w 3915"/>
              <a:gd name="T59" fmla="*/ 1323 h 1602"/>
              <a:gd name="T60" fmla="*/ 1563 w 3915"/>
              <a:gd name="T61" fmla="*/ 1377 h 1602"/>
              <a:gd name="T62" fmla="*/ 1488 w 3915"/>
              <a:gd name="T63" fmla="*/ 1377 h 1602"/>
              <a:gd name="T64" fmla="*/ 1449 w 3915"/>
              <a:gd name="T65" fmla="*/ 1347 h 1602"/>
              <a:gd name="T66" fmla="*/ 1314 w 3915"/>
              <a:gd name="T67" fmla="*/ 1326 h 1602"/>
              <a:gd name="T68" fmla="*/ 1167 w 3915"/>
              <a:gd name="T69" fmla="*/ 1197 h 1602"/>
              <a:gd name="T70" fmla="*/ 1116 w 3915"/>
              <a:gd name="T71" fmla="*/ 1185 h 1602"/>
              <a:gd name="T72" fmla="*/ 996 w 3915"/>
              <a:gd name="T73" fmla="*/ 1113 h 1602"/>
              <a:gd name="T74" fmla="*/ 975 w 3915"/>
              <a:gd name="T75" fmla="*/ 1044 h 1602"/>
              <a:gd name="T76" fmla="*/ 906 w 3915"/>
              <a:gd name="T77" fmla="*/ 993 h 1602"/>
              <a:gd name="T78" fmla="*/ 633 w 3915"/>
              <a:gd name="T79" fmla="*/ 843 h 1602"/>
              <a:gd name="T80" fmla="*/ 558 w 3915"/>
              <a:gd name="T81" fmla="*/ 771 h 1602"/>
              <a:gd name="T82" fmla="*/ 369 w 3915"/>
              <a:gd name="T83" fmla="*/ 690 h 1602"/>
              <a:gd name="T84" fmla="*/ 267 w 3915"/>
              <a:gd name="T85" fmla="*/ 591 h 1602"/>
              <a:gd name="T86" fmla="*/ 186 w 3915"/>
              <a:gd name="T87" fmla="*/ 540 h 1602"/>
              <a:gd name="T88" fmla="*/ 153 w 3915"/>
              <a:gd name="T89" fmla="*/ 417 h 1602"/>
              <a:gd name="T90" fmla="*/ 147 w 3915"/>
              <a:gd name="T91" fmla="*/ 264 h 1602"/>
              <a:gd name="T92" fmla="*/ 96 w 3915"/>
              <a:gd name="T93" fmla="*/ 219 h 1602"/>
              <a:gd name="T94" fmla="*/ 60 w 3915"/>
              <a:gd name="T95" fmla="*/ 177 h 1602"/>
              <a:gd name="T96" fmla="*/ 27 w 3915"/>
              <a:gd name="T97" fmla="*/ 99 h 1602"/>
              <a:gd name="T98" fmla="*/ 3 w 3915"/>
              <a:gd name="T99" fmla="*/ 48 h 1602"/>
              <a:gd name="T100" fmla="*/ 6 w 3915"/>
              <a:gd name="T101" fmla="*/ 0 h 16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915"/>
              <a:gd name="T154" fmla="*/ 0 h 1602"/>
              <a:gd name="T155" fmla="*/ 3915 w 3915"/>
              <a:gd name="T156" fmla="*/ 1602 h 16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915" h="1602">
                <a:moveTo>
                  <a:pt x="3915" y="855"/>
                </a:moveTo>
                <a:cubicBezTo>
                  <a:pt x="3893" y="850"/>
                  <a:pt x="3850" y="830"/>
                  <a:pt x="3777" y="822"/>
                </a:cubicBezTo>
                <a:cubicBezTo>
                  <a:pt x="3704" y="814"/>
                  <a:pt x="3546" y="800"/>
                  <a:pt x="3474" y="804"/>
                </a:cubicBezTo>
                <a:cubicBezTo>
                  <a:pt x="3402" y="808"/>
                  <a:pt x="3383" y="832"/>
                  <a:pt x="3345" y="849"/>
                </a:cubicBezTo>
                <a:cubicBezTo>
                  <a:pt x="3307" y="866"/>
                  <a:pt x="3262" y="887"/>
                  <a:pt x="3243" y="909"/>
                </a:cubicBezTo>
                <a:lnTo>
                  <a:pt x="3231" y="981"/>
                </a:lnTo>
                <a:cubicBezTo>
                  <a:pt x="3224" y="1001"/>
                  <a:pt x="3212" y="1023"/>
                  <a:pt x="3201" y="1032"/>
                </a:cubicBezTo>
                <a:lnTo>
                  <a:pt x="3165" y="1035"/>
                </a:lnTo>
                <a:cubicBezTo>
                  <a:pt x="3148" y="1048"/>
                  <a:pt x="3118" y="1090"/>
                  <a:pt x="3096" y="1113"/>
                </a:cubicBezTo>
                <a:cubicBezTo>
                  <a:pt x="3074" y="1136"/>
                  <a:pt x="3047" y="1160"/>
                  <a:pt x="3033" y="1173"/>
                </a:cubicBezTo>
                <a:lnTo>
                  <a:pt x="3015" y="1191"/>
                </a:lnTo>
                <a:cubicBezTo>
                  <a:pt x="3010" y="1207"/>
                  <a:pt x="3011" y="1246"/>
                  <a:pt x="3000" y="1272"/>
                </a:cubicBezTo>
                <a:cubicBezTo>
                  <a:pt x="2989" y="1298"/>
                  <a:pt x="2978" y="1335"/>
                  <a:pt x="2952" y="1347"/>
                </a:cubicBezTo>
                <a:cubicBezTo>
                  <a:pt x="2926" y="1359"/>
                  <a:pt x="2875" y="1332"/>
                  <a:pt x="2844" y="1344"/>
                </a:cubicBezTo>
                <a:cubicBezTo>
                  <a:pt x="2813" y="1356"/>
                  <a:pt x="2789" y="1395"/>
                  <a:pt x="2766" y="1419"/>
                </a:cubicBezTo>
                <a:cubicBezTo>
                  <a:pt x="2743" y="1443"/>
                  <a:pt x="2720" y="1471"/>
                  <a:pt x="2706" y="1491"/>
                </a:cubicBezTo>
                <a:cubicBezTo>
                  <a:pt x="2692" y="1511"/>
                  <a:pt x="2691" y="1524"/>
                  <a:pt x="2682" y="1542"/>
                </a:cubicBezTo>
                <a:cubicBezTo>
                  <a:pt x="2673" y="1560"/>
                  <a:pt x="2680" y="1602"/>
                  <a:pt x="2655" y="1599"/>
                </a:cubicBezTo>
                <a:cubicBezTo>
                  <a:pt x="2630" y="1596"/>
                  <a:pt x="2553" y="1538"/>
                  <a:pt x="2529" y="1524"/>
                </a:cubicBezTo>
                <a:lnTo>
                  <a:pt x="2511" y="1512"/>
                </a:lnTo>
                <a:cubicBezTo>
                  <a:pt x="2503" y="1500"/>
                  <a:pt x="2485" y="1465"/>
                  <a:pt x="2478" y="1449"/>
                </a:cubicBezTo>
                <a:cubicBezTo>
                  <a:pt x="2471" y="1433"/>
                  <a:pt x="2467" y="1429"/>
                  <a:pt x="2466" y="1416"/>
                </a:cubicBezTo>
                <a:cubicBezTo>
                  <a:pt x="2465" y="1403"/>
                  <a:pt x="2502" y="1386"/>
                  <a:pt x="2469" y="1368"/>
                </a:cubicBezTo>
                <a:cubicBezTo>
                  <a:pt x="2436" y="1350"/>
                  <a:pt x="2329" y="1310"/>
                  <a:pt x="2268" y="1308"/>
                </a:cubicBezTo>
                <a:cubicBezTo>
                  <a:pt x="2207" y="1306"/>
                  <a:pt x="2141" y="1340"/>
                  <a:pt x="2100" y="1356"/>
                </a:cubicBezTo>
                <a:cubicBezTo>
                  <a:pt x="2059" y="1372"/>
                  <a:pt x="2068" y="1398"/>
                  <a:pt x="2022" y="1404"/>
                </a:cubicBezTo>
                <a:cubicBezTo>
                  <a:pt x="1976" y="1410"/>
                  <a:pt x="1862" y="1399"/>
                  <a:pt x="1824" y="1389"/>
                </a:cubicBezTo>
                <a:cubicBezTo>
                  <a:pt x="1786" y="1379"/>
                  <a:pt x="1815" y="1354"/>
                  <a:pt x="1794" y="1344"/>
                </a:cubicBezTo>
                <a:cubicBezTo>
                  <a:pt x="1773" y="1334"/>
                  <a:pt x="1724" y="1329"/>
                  <a:pt x="1701" y="1326"/>
                </a:cubicBezTo>
                <a:cubicBezTo>
                  <a:pt x="1678" y="1323"/>
                  <a:pt x="1679" y="1314"/>
                  <a:pt x="1656" y="1323"/>
                </a:cubicBezTo>
                <a:cubicBezTo>
                  <a:pt x="1633" y="1332"/>
                  <a:pt x="1591" y="1368"/>
                  <a:pt x="1563" y="1377"/>
                </a:cubicBezTo>
                <a:cubicBezTo>
                  <a:pt x="1535" y="1386"/>
                  <a:pt x="1507" y="1382"/>
                  <a:pt x="1488" y="1377"/>
                </a:cubicBezTo>
                <a:cubicBezTo>
                  <a:pt x="1469" y="1372"/>
                  <a:pt x="1478" y="1355"/>
                  <a:pt x="1449" y="1347"/>
                </a:cubicBezTo>
                <a:cubicBezTo>
                  <a:pt x="1420" y="1339"/>
                  <a:pt x="1361" y="1351"/>
                  <a:pt x="1314" y="1326"/>
                </a:cubicBezTo>
                <a:cubicBezTo>
                  <a:pt x="1267" y="1301"/>
                  <a:pt x="1200" y="1220"/>
                  <a:pt x="1167" y="1197"/>
                </a:cubicBezTo>
                <a:cubicBezTo>
                  <a:pt x="1134" y="1174"/>
                  <a:pt x="1145" y="1199"/>
                  <a:pt x="1116" y="1185"/>
                </a:cubicBezTo>
                <a:cubicBezTo>
                  <a:pt x="1087" y="1171"/>
                  <a:pt x="1019" y="1136"/>
                  <a:pt x="996" y="1113"/>
                </a:cubicBezTo>
                <a:cubicBezTo>
                  <a:pt x="973" y="1090"/>
                  <a:pt x="990" y="1064"/>
                  <a:pt x="975" y="1044"/>
                </a:cubicBezTo>
                <a:cubicBezTo>
                  <a:pt x="960" y="1024"/>
                  <a:pt x="963" y="1026"/>
                  <a:pt x="906" y="993"/>
                </a:cubicBezTo>
                <a:cubicBezTo>
                  <a:pt x="849" y="960"/>
                  <a:pt x="691" y="880"/>
                  <a:pt x="633" y="843"/>
                </a:cubicBezTo>
                <a:cubicBezTo>
                  <a:pt x="575" y="806"/>
                  <a:pt x="602" y="796"/>
                  <a:pt x="558" y="771"/>
                </a:cubicBezTo>
                <a:cubicBezTo>
                  <a:pt x="514" y="746"/>
                  <a:pt x="417" y="720"/>
                  <a:pt x="369" y="690"/>
                </a:cubicBezTo>
                <a:cubicBezTo>
                  <a:pt x="321" y="660"/>
                  <a:pt x="297" y="616"/>
                  <a:pt x="267" y="591"/>
                </a:cubicBezTo>
                <a:cubicBezTo>
                  <a:pt x="237" y="566"/>
                  <a:pt x="205" y="569"/>
                  <a:pt x="186" y="540"/>
                </a:cubicBezTo>
                <a:cubicBezTo>
                  <a:pt x="167" y="511"/>
                  <a:pt x="159" y="463"/>
                  <a:pt x="153" y="417"/>
                </a:cubicBezTo>
                <a:cubicBezTo>
                  <a:pt x="147" y="371"/>
                  <a:pt x="157" y="297"/>
                  <a:pt x="147" y="264"/>
                </a:cubicBezTo>
                <a:cubicBezTo>
                  <a:pt x="137" y="231"/>
                  <a:pt x="110" y="233"/>
                  <a:pt x="96" y="219"/>
                </a:cubicBezTo>
                <a:cubicBezTo>
                  <a:pt x="82" y="205"/>
                  <a:pt x="71" y="197"/>
                  <a:pt x="60" y="177"/>
                </a:cubicBezTo>
                <a:cubicBezTo>
                  <a:pt x="49" y="157"/>
                  <a:pt x="36" y="120"/>
                  <a:pt x="27" y="99"/>
                </a:cubicBezTo>
                <a:cubicBezTo>
                  <a:pt x="18" y="78"/>
                  <a:pt x="6" y="64"/>
                  <a:pt x="3" y="48"/>
                </a:cubicBezTo>
                <a:cubicBezTo>
                  <a:pt x="0" y="32"/>
                  <a:pt x="5" y="10"/>
                  <a:pt x="6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3779838" y="1434260"/>
            <a:ext cx="2787650" cy="2219325"/>
          </a:xfrm>
          <a:custGeom>
            <a:avLst/>
            <a:gdLst>
              <a:gd name="T0" fmla="*/ 1756 w 1756"/>
              <a:gd name="T1" fmla="*/ 1398 h 1398"/>
              <a:gd name="T2" fmla="*/ 1708 w 1756"/>
              <a:gd name="T3" fmla="*/ 1302 h 1398"/>
              <a:gd name="T4" fmla="*/ 1576 w 1756"/>
              <a:gd name="T5" fmla="*/ 1221 h 1398"/>
              <a:gd name="T6" fmla="*/ 1438 w 1756"/>
              <a:gd name="T7" fmla="*/ 1161 h 1398"/>
              <a:gd name="T8" fmla="*/ 1402 w 1756"/>
              <a:gd name="T9" fmla="*/ 1161 h 1398"/>
              <a:gd name="T10" fmla="*/ 1339 w 1756"/>
              <a:gd name="T11" fmla="*/ 1200 h 1398"/>
              <a:gd name="T12" fmla="*/ 1291 w 1756"/>
              <a:gd name="T13" fmla="*/ 1215 h 1398"/>
              <a:gd name="T14" fmla="*/ 1252 w 1756"/>
              <a:gd name="T15" fmla="*/ 1212 h 1398"/>
              <a:gd name="T16" fmla="*/ 1219 w 1756"/>
              <a:gd name="T17" fmla="*/ 1230 h 1398"/>
              <a:gd name="T18" fmla="*/ 1042 w 1756"/>
              <a:gd name="T19" fmla="*/ 1245 h 1398"/>
              <a:gd name="T20" fmla="*/ 901 w 1756"/>
              <a:gd name="T21" fmla="*/ 1281 h 1398"/>
              <a:gd name="T22" fmla="*/ 757 w 1756"/>
              <a:gd name="T23" fmla="*/ 1185 h 1398"/>
              <a:gd name="T24" fmla="*/ 682 w 1756"/>
              <a:gd name="T25" fmla="*/ 1065 h 1398"/>
              <a:gd name="T26" fmla="*/ 565 w 1756"/>
              <a:gd name="T27" fmla="*/ 987 h 1398"/>
              <a:gd name="T28" fmla="*/ 535 w 1756"/>
              <a:gd name="T29" fmla="*/ 954 h 1398"/>
              <a:gd name="T30" fmla="*/ 457 w 1756"/>
              <a:gd name="T31" fmla="*/ 936 h 1398"/>
              <a:gd name="T32" fmla="*/ 409 w 1756"/>
              <a:gd name="T33" fmla="*/ 897 h 1398"/>
              <a:gd name="T34" fmla="*/ 250 w 1756"/>
              <a:gd name="T35" fmla="*/ 798 h 1398"/>
              <a:gd name="T36" fmla="*/ 181 w 1756"/>
              <a:gd name="T37" fmla="*/ 759 h 1398"/>
              <a:gd name="T38" fmla="*/ 112 w 1756"/>
              <a:gd name="T39" fmla="*/ 612 h 1398"/>
              <a:gd name="T40" fmla="*/ 64 w 1756"/>
              <a:gd name="T41" fmla="*/ 528 h 1398"/>
              <a:gd name="T42" fmla="*/ 13 w 1756"/>
              <a:gd name="T43" fmla="*/ 399 h 1398"/>
              <a:gd name="T44" fmla="*/ 16 w 1756"/>
              <a:gd name="T45" fmla="*/ 324 h 1398"/>
              <a:gd name="T46" fmla="*/ 112 w 1756"/>
              <a:gd name="T47" fmla="*/ 171 h 1398"/>
              <a:gd name="T48" fmla="*/ 109 w 1756"/>
              <a:gd name="T49" fmla="*/ 0 h 139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56"/>
              <a:gd name="T76" fmla="*/ 0 h 1398"/>
              <a:gd name="T77" fmla="*/ 1756 w 1756"/>
              <a:gd name="T78" fmla="*/ 1398 h 139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56" h="1398">
                <a:moveTo>
                  <a:pt x="1756" y="1398"/>
                </a:moveTo>
                <a:cubicBezTo>
                  <a:pt x="1748" y="1383"/>
                  <a:pt x="1738" y="1331"/>
                  <a:pt x="1708" y="1302"/>
                </a:cubicBezTo>
                <a:cubicBezTo>
                  <a:pt x="1678" y="1273"/>
                  <a:pt x="1621" y="1244"/>
                  <a:pt x="1576" y="1221"/>
                </a:cubicBezTo>
                <a:cubicBezTo>
                  <a:pt x="1531" y="1198"/>
                  <a:pt x="1467" y="1171"/>
                  <a:pt x="1438" y="1161"/>
                </a:cubicBezTo>
                <a:cubicBezTo>
                  <a:pt x="1409" y="1151"/>
                  <a:pt x="1418" y="1155"/>
                  <a:pt x="1402" y="1161"/>
                </a:cubicBezTo>
                <a:cubicBezTo>
                  <a:pt x="1386" y="1167"/>
                  <a:pt x="1357" y="1191"/>
                  <a:pt x="1339" y="1200"/>
                </a:cubicBezTo>
                <a:cubicBezTo>
                  <a:pt x="1321" y="1209"/>
                  <a:pt x="1305" y="1213"/>
                  <a:pt x="1291" y="1215"/>
                </a:cubicBezTo>
                <a:cubicBezTo>
                  <a:pt x="1277" y="1217"/>
                  <a:pt x="1264" y="1210"/>
                  <a:pt x="1252" y="1212"/>
                </a:cubicBezTo>
                <a:cubicBezTo>
                  <a:pt x="1240" y="1214"/>
                  <a:pt x="1254" y="1224"/>
                  <a:pt x="1219" y="1230"/>
                </a:cubicBezTo>
                <a:cubicBezTo>
                  <a:pt x="1184" y="1236"/>
                  <a:pt x="1095" y="1236"/>
                  <a:pt x="1042" y="1245"/>
                </a:cubicBezTo>
                <a:cubicBezTo>
                  <a:pt x="989" y="1254"/>
                  <a:pt x="948" y="1291"/>
                  <a:pt x="901" y="1281"/>
                </a:cubicBezTo>
                <a:cubicBezTo>
                  <a:pt x="854" y="1271"/>
                  <a:pt x="794" y="1221"/>
                  <a:pt x="757" y="1185"/>
                </a:cubicBezTo>
                <a:cubicBezTo>
                  <a:pt x="720" y="1149"/>
                  <a:pt x="714" y="1098"/>
                  <a:pt x="682" y="1065"/>
                </a:cubicBezTo>
                <a:cubicBezTo>
                  <a:pt x="650" y="1032"/>
                  <a:pt x="589" y="1006"/>
                  <a:pt x="565" y="987"/>
                </a:cubicBezTo>
                <a:cubicBezTo>
                  <a:pt x="541" y="968"/>
                  <a:pt x="553" y="962"/>
                  <a:pt x="535" y="954"/>
                </a:cubicBezTo>
                <a:cubicBezTo>
                  <a:pt x="517" y="946"/>
                  <a:pt x="478" y="945"/>
                  <a:pt x="457" y="936"/>
                </a:cubicBezTo>
                <a:cubicBezTo>
                  <a:pt x="436" y="927"/>
                  <a:pt x="444" y="920"/>
                  <a:pt x="409" y="897"/>
                </a:cubicBezTo>
                <a:cubicBezTo>
                  <a:pt x="374" y="874"/>
                  <a:pt x="288" y="821"/>
                  <a:pt x="250" y="798"/>
                </a:cubicBezTo>
                <a:cubicBezTo>
                  <a:pt x="212" y="775"/>
                  <a:pt x="204" y="790"/>
                  <a:pt x="181" y="759"/>
                </a:cubicBezTo>
                <a:cubicBezTo>
                  <a:pt x="158" y="728"/>
                  <a:pt x="131" y="650"/>
                  <a:pt x="112" y="612"/>
                </a:cubicBezTo>
                <a:lnTo>
                  <a:pt x="64" y="528"/>
                </a:lnTo>
                <a:cubicBezTo>
                  <a:pt x="48" y="493"/>
                  <a:pt x="21" y="433"/>
                  <a:pt x="13" y="399"/>
                </a:cubicBezTo>
                <a:cubicBezTo>
                  <a:pt x="5" y="365"/>
                  <a:pt x="0" y="362"/>
                  <a:pt x="16" y="324"/>
                </a:cubicBezTo>
                <a:cubicBezTo>
                  <a:pt x="32" y="286"/>
                  <a:pt x="96" y="225"/>
                  <a:pt x="112" y="171"/>
                </a:cubicBezTo>
                <a:cubicBezTo>
                  <a:pt x="128" y="117"/>
                  <a:pt x="110" y="36"/>
                  <a:pt x="109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4033838" y="1308848"/>
            <a:ext cx="98425" cy="344487"/>
          </a:xfrm>
          <a:custGeom>
            <a:avLst/>
            <a:gdLst>
              <a:gd name="T0" fmla="*/ 9 w 62"/>
              <a:gd name="T1" fmla="*/ 217 h 217"/>
              <a:gd name="T2" fmla="*/ 15 w 62"/>
              <a:gd name="T3" fmla="*/ 187 h 217"/>
              <a:gd name="T4" fmla="*/ 39 w 62"/>
              <a:gd name="T5" fmla="*/ 193 h 217"/>
              <a:gd name="T6" fmla="*/ 36 w 62"/>
              <a:gd name="T7" fmla="*/ 157 h 217"/>
              <a:gd name="T8" fmla="*/ 48 w 62"/>
              <a:gd name="T9" fmla="*/ 118 h 217"/>
              <a:gd name="T10" fmla="*/ 54 w 62"/>
              <a:gd name="T11" fmla="*/ 19 h 217"/>
              <a:gd name="T12" fmla="*/ 0 w 62"/>
              <a:gd name="T13" fmla="*/ 4 h 2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217"/>
              <a:gd name="T23" fmla="*/ 62 w 62"/>
              <a:gd name="T24" fmla="*/ 217 h 2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217">
                <a:moveTo>
                  <a:pt x="9" y="217"/>
                </a:moveTo>
                <a:cubicBezTo>
                  <a:pt x="10" y="212"/>
                  <a:pt x="10" y="191"/>
                  <a:pt x="15" y="187"/>
                </a:cubicBezTo>
                <a:cubicBezTo>
                  <a:pt x="20" y="183"/>
                  <a:pt x="36" y="198"/>
                  <a:pt x="39" y="193"/>
                </a:cubicBezTo>
                <a:cubicBezTo>
                  <a:pt x="42" y="188"/>
                  <a:pt x="35" y="169"/>
                  <a:pt x="36" y="157"/>
                </a:cubicBezTo>
                <a:cubicBezTo>
                  <a:pt x="37" y="145"/>
                  <a:pt x="45" y="141"/>
                  <a:pt x="48" y="118"/>
                </a:cubicBezTo>
                <a:cubicBezTo>
                  <a:pt x="51" y="95"/>
                  <a:pt x="62" y="38"/>
                  <a:pt x="54" y="19"/>
                </a:cubicBezTo>
                <a:cubicBezTo>
                  <a:pt x="46" y="0"/>
                  <a:pt x="11" y="7"/>
                  <a:pt x="0" y="4"/>
                </a:cubicBezTo>
              </a:path>
            </a:pathLst>
          </a:cu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3767138" y="762748"/>
            <a:ext cx="261937" cy="566737"/>
          </a:xfrm>
          <a:custGeom>
            <a:avLst/>
            <a:gdLst>
              <a:gd name="T0" fmla="*/ 165 w 165"/>
              <a:gd name="T1" fmla="*/ 357 h 357"/>
              <a:gd name="T2" fmla="*/ 0 w 165"/>
              <a:gd name="T3" fmla="*/ 0 h 357"/>
              <a:gd name="T4" fmla="*/ 0 60000 65536"/>
              <a:gd name="T5" fmla="*/ 0 60000 65536"/>
              <a:gd name="T6" fmla="*/ 0 w 165"/>
              <a:gd name="T7" fmla="*/ 0 h 357"/>
              <a:gd name="T8" fmla="*/ 165 w 165"/>
              <a:gd name="T9" fmla="*/ 357 h 3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" h="357">
                <a:moveTo>
                  <a:pt x="165" y="357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4314825" y="1615235"/>
            <a:ext cx="3214688" cy="1828800"/>
          </a:xfrm>
          <a:custGeom>
            <a:avLst/>
            <a:gdLst>
              <a:gd name="T0" fmla="*/ 2025 w 2025"/>
              <a:gd name="T1" fmla="*/ 1152 h 1152"/>
              <a:gd name="T2" fmla="*/ 1860 w 2025"/>
              <a:gd name="T3" fmla="*/ 1143 h 1152"/>
              <a:gd name="T4" fmla="*/ 1755 w 2025"/>
              <a:gd name="T5" fmla="*/ 1125 h 1152"/>
              <a:gd name="T6" fmla="*/ 1695 w 2025"/>
              <a:gd name="T7" fmla="*/ 1134 h 1152"/>
              <a:gd name="T8" fmla="*/ 1641 w 2025"/>
              <a:gd name="T9" fmla="*/ 1149 h 1152"/>
              <a:gd name="T10" fmla="*/ 1590 w 2025"/>
              <a:gd name="T11" fmla="*/ 1140 h 1152"/>
              <a:gd name="T12" fmla="*/ 1518 w 2025"/>
              <a:gd name="T13" fmla="*/ 1119 h 1152"/>
              <a:gd name="T14" fmla="*/ 1461 w 2025"/>
              <a:gd name="T15" fmla="*/ 1074 h 1152"/>
              <a:gd name="T16" fmla="*/ 1260 w 2025"/>
              <a:gd name="T17" fmla="*/ 915 h 1152"/>
              <a:gd name="T18" fmla="*/ 1119 w 2025"/>
              <a:gd name="T19" fmla="*/ 900 h 1152"/>
              <a:gd name="T20" fmla="*/ 882 w 2025"/>
              <a:gd name="T21" fmla="*/ 906 h 1152"/>
              <a:gd name="T22" fmla="*/ 795 w 2025"/>
              <a:gd name="T23" fmla="*/ 891 h 1152"/>
              <a:gd name="T24" fmla="*/ 597 w 2025"/>
              <a:gd name="T25" fmla="*/ 708 h 1152"/>
              <a:gd name="T26" fmla="*/ 363 w 2025"/>
              <a:gd name="T27" fmla="*/ 498 h 1152"/>
              <a:gd name="T28" fmla="*/ 258 w 2025"/>
              <a:gd name="T29" fmla="*/ 375 h 1152"/>
              <a:gd name="T30" fmla="*/ 249 w 2025"/>
              <a:gd name="T31" fmla="*/ 321 h 1152"/>
              <a:gd name="T32" fmla="*/ 210 w 2025"/>
              <a:gd name="T33" fmla="*/ 249 h 1152"/>
              <a:gd name="T34" fmla="*/ 150 w 2025"/>
              <a:gd name="T35" fmla="*/ 207 h 1152"/>
              <a:gd name="T36" fmla="*/ 51 w 2025"/>
              <a:gd name="T37" fmla="*/ 90 h 1152"/>
              <a:gd name="T38" fmla="*/ 0 w 2025"/>
              <a:gd name="T39" fmla="*/ 0 h 11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5"/>
              <a:gd name="T61" fmla="*/ 0 h 1152"/>
              <a:gd name="T62" fmla="*/ 2025 w 2025"/>
              <a:gd name="T63" fmla="*/ 1152 h 11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5" h="1152">
                <a:moveTo>
                  <a:pt x="2025" y="1152"/>
                </a:moveTo>
                <a:cubicBezTo>
                  <a:pt x="1998" y="1151"/>
                  <a:pt x="1905" y="1147"/>
                  <a:pt x="1860" y="1143"/>
                </a:cubicBezTo>
                <a:cubicBezTo>
                  <a:pt x="1815" y="1139"/>
                  <a:pt x="1782" y="1126"/>
                  <a:pt x="1755" y="1125"/>
                </a:cubicBezTo>
                <a:cubicBezTo>
                  <a:pt x="1728" y="1124"/>
                  <a:pt x="1714" y="1130"/>
                  <a:pt x="1695" y="1134"/>
                </a:cubicBezTo>
                <a:cubicBezTo>
                  <a:pt x="1676" y="1138"/>
                  <a:pt x="1658" y="1148"/>
                  <a:pt x="1641" y="1149"/>
                </a:cubicBezTo>
                <a:cubicBezTo>
                  <a:pt x="1624" y="1150"/>
                  <a:pt x="1610" y="1145"/>
                  <a:pt x="1590" y="1140"/>
                </a:cubicBezTo>
                <a:cubicBezTo>
                  <a:pt x="1570" y="1135"/>
                  <a:pt x="1539" y="1130"/>
                  <a:pt x="1518" y="1119"/>
                </a:cubicBezTo>
                <a:cubicBezTo>
                  <a:pt x="1497" y="1108"/>
                  <a:pt x="1504" y="1108"/>
                  <a:pt x="1461" y="1074"/>
                </a:cubicBezTo>
                <a:cubicBezTo>
                  <a:pt x="1418" y="1040"/>
                  <a:pt x="1317" y="944"/>
                  <a:pt x="1260" y="915"/>
                </a:cubicBezTo>
                <a:cubicBezTo>
                  <a:pt x="1203" y="886"/>
                  <a:pt x="1182" y="902"/>
                  <a:pt x="1119" y="900"/>
                </a:cubicBezTo>
                <a:cubicBezTo>
                  <a:pt x="1056" y="898"/>
                  <a:pt x="936" y="908"/>
                  <a:pt x="882" y="906"/>
                </a:cubicBezTo>
                <a:cubicBezTo>
                  <a:pt x="828" y="904"/>
                  <a:pt x="842" y="924"/>
                  <a:pt x="795" y="891"/>
                </a:cubicBezTo>
                <a:cubicBezTo>
                  <a:pt x="748" y="858"/>
                  <a:pt x="669" y="773"/>
                  <a:pt x="597" y="708"/>
                </a:cubicBezTo>
                <a:cubicBezTo>
                  <a:pt x="525" y="643"/>
                  <a:pt x="419" y="553"/>
                  <a:pt x="363" y="498"/>
                </a:cubicBezTo>
                <a:cubicBezTo>
                  <a:pt x="307" y="443"/>
                  <a:pt x="277" y="404"/>
                  <a:pt x="258" y="375"/>
                </a:cubicBezTo>
                <a:cubicBezTo>
                  <a:pt x="239" y="346"/>
                  <a:pt x="257" y="342"/>
                  <a:pt x="249" y="321"/>
                </a:cubicBezTo>
                <a:cubicBezTo>
                  <a:pt x="241" y="300"/>
                  <a:pt x="226" y="268"/>
                  <a:pt x="210" y="249"/>
                </a:cubicBezTo>
                <a:lnTo>
                  <a:pt x="150" y="207"/>
                </a:lnTo>
                <a:cubicBezTo>
                  <a:pt x="124" y="181"/>
                  <a:pt x="76" y="124"/>
                  <a:pt x="51" y="90"/>
                </a:cubicBezTo>
                <a:cubicBezTo>
                  <a:pt x="26" y="56"/>
                  <a:pt x="11" y="19"/>
                  <a:pt x="0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 rot="-4186194">
            <a:off x="7555706" y="31320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 rot="-4186194">
            <a:off x="5364956" y="25367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 rot="-5400000">
            <a:off x="8851106" y="19271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 rot="1313119">
            <a:off x="8739188" y="225341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 rot="-6763212">
            <a:off x="1383506" y="19890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 rot="-1619592">
            <a:off x="6529388" y="158666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 rot="-5400000">
            <a:off x="6412706" y="13032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 rot="-3796941">
            <a:off x="7727156" y="15318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 rot="2038912">
            <a:off x="6834188" y="349166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9</a:t>
            </a:r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 rot="1685555">
            <a:off x="6759575" y="3110660"/>
            <a:ext cx="165100" cy="246063"/>
          </a:xfrm>
          <a:prstGeom prst="upArrowCallout">
            <a:avLst>
              <a:gd name="adj1" fmla="val 25000"/>
              <a:gd name="adj2" fmla="val 25000"/>
              <a:gd name="adj3" fmla="val 24840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 rot="2038912">
            <a:off x="6605588" y="364406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8205788" y="311066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 rot="-6686674">
            <a:off x="4450556" y="14556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880540">
            <a:off x="1209675" y="1339010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 rot="880540">
            <a:off x="4167188" y="143426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 rot="-1546267">
            <a:off x="4776788" y="219626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15400" name="AutoShape 40"/>
          <p:cNvSpPr>
            <a:spLocks noChangeArrowheads="1"/>
          </p:cNvSpPr>
          <p:nvPr/>
        </p:nvSpPr>
        <p:spPr bwMode="auto">
          <a:xfrm rot="-2161868">
            <a:off x="4776788" y="194861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15401" name="AutoShape 41"/>
          <p:cNvSpPr>
            <a:spLocks noChangeArrowheads="1"/>
          </p:cNvSpPr>
          <p:nvPr/>
        </p:nvSpPr>
        <p:spPr bwMode="auto">
          <a:xfrm rot="-5536271">
            <a:off x="7022306" y="32844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15402" name="AutoShape 42"/>
          <p:cNvSpPr>
            <a:spLocks noChangeArrowheads="1"/>
          </p:cNvSpPr>
          <p:nvPr/>
        </p:nvSpPr>
        <p:spPr bwMode="auto">
          <a:xfrm rot="-3152562">
            <a:off x="6488906" y="29939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15403" name="AutoShape 43"/>
          <p:cNvSpPr>
            <a:spLocks noChangeArrowheads="1"/>
          </p:cNvSpPr>
          <p:nvPr/>
        </p:nvSpPr>
        <p:spPr bwMode="auto">
          <a:xfrm rot="-2814001">
            <a:off x="5498306" y="27653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15404" name="AutoShape 44"/>
          <p:cNvSpPr>
            <a:spLocks noChangeArrowheads="1"/>
          </p:cNvSpPr>
          <p:nvPr/>
        </p:nvSpPr>
        <p:spPr bwMode="auto">
          <a:xfrm rot="-2161868">
            <a:off x="4548188" y="172001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15405" name="AutoShape 45"/>
          <p:cNvSpPr>
            <a:spLocks noChangeArrowheads="1"/>
          </p:cNvSpPr>
          <p:nvPr/>
        </p:nvSpPr>
        <p:spPr bwMode="auto">
          <a:xfrm rot="-4918510">
            <a:off x="4221956" y="11651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15406" name="AutoShape 46"/>
          <p:cNvSpPr>
            <a:spLocks noChangeArrowheads="1"/>
          </p:cNvSpPr>
          <p:nvPr/>
        </p:nvSpPr>
        <p:spPr bwMode="auto">
          <a:xfrm rot="-5536271">
            <a:off x="6869906" y="37416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15407" name="AutoShape 47"/>
          <p:cNvSpPr>
            <a:spLocks noChangeArrowheads="1"/>
          </p:cNvSpPr>
          <p:nvPr/>
        </p:nvSpPr>
        <p:spPr bwMode="auto">
          <a:xfrm rot="2675816">
            <a:off x="5934075" y="4083798"/>
            <a:ext cx="165100" cy="246062"/>
          </a:xfrm>
          <a:prstGeom prst="upArrowCallout">
            <a:avLst>
              <a:gd name="adj1" fmla="val 25000"/>
              <a:gd name="adj2" fmla="val 25000"/>
              <a:gd name="adj3" fmla="val 24840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15408" name="AutoShape 48"/>
          <p:cNvSpPr>
            <a:spLocks noChangeArrowheads="1"/>
          </p:cNvSpPr>
          <p:nvPr/>
        </p:nvSpPr>
        <p:spPr bwMode="auto">
          <a:xfrm rot="-1634678">
            <a:off x="1438275" y="2348660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15409" name="AutoShape 49"/>
          <p:cNvSpPr>
            <a:spLocks noChangeArrowheads="1"/>
          </p:cNvSpPr>
          <p:nvPr/>
        </p:nvSpPr>
        <p:spPr bwMode="auto">
          <a:xfrm rot="634523">
            <a:off x="7672388" y="181526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 rot="-5400000">
            <a:off x="6488906" y="10889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15411" name="AutoShape 51"/>
          <p:cNvSpPr>
            <a:spLocks noChangeArrowheads="1"/>
          </p:cNvSpPr>
          <p:nvPr/>
        </p:nvSpPr>
        <p:spPr bwMode="auto">
          <a:xfrm rot="-6686674">
            <a:off x="4507706" y="12413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15412" name="AutoShape 52"/>
          <p:cNvSpPr>
            <a:spLocks noChangeArrowheads="1"/>
          </p:cNvSpPr>
          <p:nvPr/>
        </p:nvSpPr>
        <p:spPr bwMode="auto">
          <a:xfrm rot="-5400000">
            <a:off x="1402556" y="10127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15414" name="AutoShape 54"/>
          <p:cNvSpPr>
            <a:spLocks noChangeArrowheads="1"/>
          </p:cNvSpPr>
          <p:nvPr/>
        </p:nvSpPr>
        <p:spPr bwMode="auto">
          <a:xfrm rot="4692883">
            <a:off x="1859756" y="21557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 rot="5400000">
            <a:off x="792956" y="24462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416" name="AutoShape 56"/>
          <p:cNvSpPr>
            <a:spLocks noChangeArrowheads="1"/>
          </p:cNvSpPr>
          <p:nvPr/>
        </p:nvSpPr>
        <p:spPr bwMode="auto">
          <a:xfrm rot="-6208942">
            <a:off x="2755106" y="16080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417" name="AutoShape 57"/>
          <p:cNvSpPr>
            <a:spLocks noChangeArrowheads="1"/>
          </p:cNvSpPr>
          <p:nvPr/>
        </p:nvSpPr>
        <p:spPr bwMode="auto">
          <a:xfrm rot="4692883">
            <a:off x="3517106" y="16842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418" name="AutoShape 58"/>
          <p:cNvSpPr>
            <a:spLocks noChangeArrowheads="1"/>
          </p:cNvSpPr>
          <p:nvPr/>
        </p:nvSpPr>
        <p:spPr bwMode="auto">
          <a:xfrm rot="-4192145">
            <a:off x="7041356" y="30558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419" name="AutoShape 59"/>
          <p:cNvSpPr>
            <a:spLocks noChangeArrowheads="1"/>
          </p:cNvSpPr>
          <p:nvPr/>
        </p:nvSpPr>
        <p:spPr bwMode="auto">
          <a:xfrm rot="2176722">
            <a:off x="8296275" y="2863010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420" name="AutoShape 60"/>
          <p:cNvSpPr>
            <a:spLocks noChangeArrowheads="1"/>
          </p:cNvSpPr>
          <p:nvPr/>
        </p:nvSpPr>
        <p:spPr bwMode="auto">
          <a:xfrm rot="-8359355">
            <a:off x="8434388" y="2272460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 rot="10237278">
            <a:off x="6315075" y="1815260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422" name="AutoShape 62"/>
          <p:cNvSpPr>
            <a:spLocks noChangeArrowheads="1"/>
          </p:cNvSpPr>
          <p:nvPr/>
        </p:nvSpPr>
        <p:spPr bwMode="auto">
          <a:xfrm rot="5773015">
            <a:off x="6126956" y="2917779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15425" name="AutoShape 65"/>
          <p:cNvCxnSpPr>
            <a:cxnSpLocks noChangeShapeType="1"/>
            <a:endCxn id="15373" idx="3"/>
          </p:cNvCxnSpPr>
          <p:nvPr/>
        </p:nvCxnSpPr>
        <p:spPr bwMode="auto">
          <a:xfrm rot="10800000" flipV="1">
            <a:off x="6224588" y="963159"/>
            <a:ext cx="350836" cy="37713"/>
          </a:xfrm>
          <a:prstGeom prst="straightConnector1">
            <a:avLst/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cxnSp>
        <p:nvCxnSpPr>
          <p:cNvPr id="15429" name="AutoShape 69"/>
          <p:cNvCxnSpPr>
            <a:cxnSpLocks noChangeShapeType="1"/>
            <a:endCxn id="15378" idx="8"/>
          </p:cNvCxnSpPr>
          <p:nvPr/>
        </p:nvCxnSpPr>
        <p:spPr bwMode="auto">
          <a:xfrm flipV="1">
            <a:off x="2990997" y="1281861"/>
            <a:ext cx="209403" cy="216529"/>
          </a:xfrm>
          <a:prstGeom prst="straightConnector1">
            <a:avLst/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0" y="0"/>
            <a:ext cx="6302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800" b="1" dirty="0" smtClean="0">
                <a:solidFill>
                  <a:srgbClr val="490092"/>
                </a:solidFill>
                <a:latin typeface="+mj-lt"/>
              </a:rPr>
              <a:t> Phase </a:t>
            </a:r>
            <a:r>
              <a:rPr lang="en-US" sz="4800" b="1" dirty="0">
                <a:solidFill>
                  <a:srgbClr val="490092"/>
                </a:solidFill>
                <a:latin typeface="+mj-lt"/>
              </a:rPr>
              <a:t>1 Evacuation</a:t>
            </a:r>
          </a:p>
        </p:txBody>
      </p:sp>
      <p:sp>
        <p:nvSpPr>
          <p:cNvPr id="15432" name="Text Box 72"/>
          <p:cNvSpPr txBox="1">
            <a:spLocks noChangeArrowheads="1"/>
          </p:cNvSpPr>
          <p:nvPr/>
        </p:nvSpPr>
        <p:spPr bwMode="auto">
          <a:xfrm>
            <a:off x="427038" y="4950573"/>
            <a:ext cx="16578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Verdana" pitchFamily="34" charset="0"/>
              </a:rPr>
              <a:t>Phase 1</a:t>
            </a:r>
          </a:p>
        </p:txBody>
      </p:sp>
      <p:grpSp>
        <p:nvGrpSpPr>
          <p:cNvPr id="2" name="Group 108"/>
          <p:cNvGrpSpPr/>
          <p:nvPr/>
        </p:nvGrpSpPr>
        <p:grpSpPr>
          <a:xfrm>
            <a:off x="6148388" y="180135"/>
            <a:ext cx="2896947" cy="430887"/>
            <a:chOff x="5900738" y="1012825"/>
            <a:chExt cx="2896947" cy="430887"/>
          </a:xfrm>
        </p:grpSpPr>
        <p:sp>
          <p:nvSpPr>
            <p:cNvPr id="110" name="Text Box 3"/>
            <p:cNvSpPr txBox="1">
              <a:spLocks noChangeArrowheads="1"/>
            </p:cNvSpPr>
            <p:nvPr/>
          </p:nvSpPr>
          <p:spPr bwMode="auto">
            <a:xfrm>
              <a:off x="5900738" y="1012825"/>
              <a:ext cx="2896947" cy="4308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45720" rIns="45720">
              <a:spAutoFit/>
            </a:bodyPr>
            <a:lstStyle/>
            <a:p>
              <a:pPr algn="l" eaLnBrk="0" hangingPunct="0"/>
              <a:r>
                <a:rPr lang="en-US" sz="1100" b="0" dirty="0" smtClean="0">
                  <a:latin typeface="Verdana" pitchFamily="34" charset="0"/>
                </a:rPr>
                <a:t>       Portable </a:t>
              </a:r>
              <a:r>
                <a:rPr lang="en-US" sz="1100" b="0" dirty="0">
                  <a:latin typeface="Verdana" pitchFamily="34" charset="0"/>
                </a:rPr>
                <a:t>Variable Message Sign</a:t>
              </a:r>
            </a:p>
            <a:p>
              <a:pPr algn="l" eaLnBrk="0" hangingPunct="0"/>
              <a:r>
                <a:rPr lang="en-US" sz="1100" b="0" dirty="0" smtClean="0">
                  <a:latin typeface="Verdana" pitchFamily="34" charset="0"/>
                </a:rPr>
                <a:t>       Permanent </a:t>
              </a:r>
              <a:r>
                <a:rPr lang="en-US" sz="1100" b="0" dirty="0">
                  <a:latin typeface="Verdana" pitchFamily="34" charset="0"/>
                </a:rPr>
                <a:t>Variable Message Sign</a:t>
              </a:r>
            </a:p>
          </p:txBody>
        </p:sp>
        <p:sp>
          <p:nvSpPr>
            <p:cNvPr id="111" name="AutoShape 2"/>
            <p:cNvSpPr>
              <a:spLocks noChangeArrowheads="1"/>
            </p:cNvSpPr>
            <p:nvPr/>
          </p:nvSpPr>
          <p:spPr bwMode="auto">
            <a:xfrm rot="16200000">
              <a:off x="6034090" y="1014411"/>
              <a:ext cx="134938" cy="217491"/>
            </a:xfrm>
            <a:prstGeom prst="downArrowCallout">
              <a:avLst>
                <a:gd name="adj1" fmla="val 25000"/>
                <a:gd name="adj2" fmla="val 25000"/>
                <a:gd name="adj3" fmla="val 24762"/>
                <a:gd name="adj4" fmla="val 66667"/>
              </a:avLst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anchor="ctr"/>
            <a:lstStyle/>
            <a:p>
              <a:pPr algn="l" eaLnBrk="0" hangingPunct="0"/>
              <a:endParaRPr lang="en-US" sz="8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2" name="AutoShape 4"/>
            <p:cNvSpPr>
              <a:spLocks noChangeArrowheads="1"/>
            </p:cNvSpPr>
            <p:nvPr/>
          </p:nvSpPr>
          <p:spPr bwMode="auto">
            <a:xfrm rot="16200000">
              <a:off x="6034090" y="1204911"/>
              <a:ext cx="134938" cy="217489"/>
            </a:xfrm>
            <a:prstGeom prst="downArrowCallout">
              <a:avLst>
                <a:gd name="adj1" fmla="val 25000"/>
                <a:gd name="adj2" fmla="val 25000"/>
                <a:gd name="adj3" fmla="val 24762"/>
                <a:gd name="adj4" fmla="val 66667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anchor="ctr"/>
            <a:lstStyle/>
            <a:p>
              <a:pPr algn="l" eaLnBrk="0" hangingPunct="0"/>
              <a:endParaRPr lang="en-US" sz="8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17" name="Freeform 21"/>
          <p:cNvSpPr>
            <a:spLocks/>
          </p:cNvSpPr>
          <p:nvPr/>
        </p:nvSpPr>
        <p:spPr bwMode="auto">
          <a:xfrm>
            <a:off x="4014788" y="1337423"/>
            <a:ext cx="98425" cy="344487"/>
          </a:xfrm>
          <a:custGeom>
            <a:avLst/>
            <a:gdLst>
              <a:gd name="T0" fmla="*/ 9 w 62"/>
              <a:gd name="T1" fmla="*/ 217 h 217"/>
              <a:gd name="T2" fmla="*/ 15 w 62"/>
              <a:gd name="T3" fmla="*/ 187 h 217"/>
              <a:gd name="T4" fmla="*/ 39 w 62"/>
              <a:gd name="T5" fmla="*/ 193 h 217"/>
              <a:gd name="T6" fmla="*/ 36 w 62"/>
              <a:gd name="T7" fmla="*/ 157 h 217"/>
              <a:gd name="T8" fmla="*/ 48 w 62"/>
              <a:gd name="T9" fmla="*/ 118 h 217"/>
              <a:gd name="T10" fmla="*/ 54 w 62"/>
              <a:gd name="T11" fmla="*/ 19 h 217"/>
              <a:gd name="T12" fmla="*/ 0 w 62"/>
              <a:gd name="T13" fmla="*/ 4 h 2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217"/>
              <a:gd name="T23" fmla="*/ 62 w 62"/>
              <a:gd name="T24" fmla="*/ 217 h 2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217">
                <a:moveTo>
                  <a:pt x="9" y="217"/>
                </a:moveTo>
                <a:cubicBezTo>
                  <a:pt x="10" y="212"/>
                  <a:pt x="10" y="191"/>
                  <a:pt x="15" y="187"/>
                </a:cubicBezTo>
                <a:cubicBezTo>
                  <a:pt x="20" y="183"/>
                  <a:pt x="36" y="198"/>
                  <a:pt x="39" y="193"/>
                </a:cubicBezTo>
                <a:cubicBezTo>
                  <a:pt x="42" y="188"/>
                  <a:pt x="35" y="169"/>
                  <a:pt x="36" y="157"/>
                </a:cubicBezTo>
                <a:cubicBezTo>
                  <a:pt x="37" y="145"/>
                  <a:pt x="45" y="141"/>
                  <a:pt x="48" y="118"/>
                </a:cubicBezTo>
                <a:cubicBezTo>
                  <a:pt x="51" y="95"/>
                  <a:pt x="62" y="38"/>
                  <a:pt x="54" y="19"/>
                </a:cubicBezTo>
                <a:cubicBezTo>
                  <a:pt x="46" y="0"/>
                  <a:pt x="11" y="7"/>
                  <a:pt x="0" y="4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/>
          </a:p>
        </p:txBody>
      </p:sp>
      <p:sp>
        <p:nvSpPr>
          <p:cNvPr id="15413" name="AutoShape 53"/>
          <p:cNvSpPr>
            <a:spLocks noChangeArrowheads="1"/>
          </p:cNvSpPr>
          <p:nvPr/>
        </p:nvSpPr>
        <p:spPr bwMode="auto">
          <a:xfrm rot="1812482">
            <a:off x="3952875" y="1796210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15423" name="AutoShape 63"/>
          <p:cNvSpPr>
            <a:spLocks noChangeArrowheads="1"/>
          </p:cNvSpPr>
          <p:nvPr/>
        </p:nvSpPr>
        <p:spPr bwMode="auto">
          <a:xfrm rot="-4076678">
            <a:off x="4069556" y="1608092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9" name="Rectangular Callout 78"/>
          <p:cNvSpPr/>
          <p:nvPr/>
        </p:nvSpPr>
        <p:spPr bwMode="auto">
          <a:xfrm>
            <a:off x="1809752" y="767510"/>
            <a:ext cx="1438274" cy="266700"/>
          </a:xfrm>
          <a:prstGeom prst="wedgeRectCallout">
            <a:avLst>
              <a:gd name="adj1" fmla="val 7203"/>
              <a:gd name="adj2" fmla="val 127222"/>
            </a:avLst>
          </a:prstGeom>
          <a:solidFill>
            <a:srgbClr val="91602F">
              <a:alpha val="70980"/>
            </a:srgb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Alternate Route</a:t>
            </a:r>
          </a:p>
        </p:txBody>
      </p:sp>
      <p:sp>
        <p:nvSpPr>
          <p:cNvPr id="80" name="Rectangular Callout 79"/>
          <p:cNvSpPr/>
          <p:nvPr/>
        </p:nvSpPr>
        <p:spPr bwMode="auto">
          <a:xfrm>
            <a:off x="4267202" y="767510"/>
            <a:ext cx="1828798" cy="266700"/>
          </a:xfrm>
          <a:prstGeom prst="wedgeRectCallout">
            <a:avLst>
              <a:gd name="adj1" fmla="val 57217"/>
              <a:gd name="adj2" fmla="val 177222"/>
            </a:avLst>
          </a:prstGeom>
          <a:solidFill>
            <a:srgbClr val="91602F">
              <a:alpha val="70980"/>
            </a:srgb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b="0" dirty="0" err="1" smtClean="0">
                <a:solidFill>
                  <a:schemeClr val="bg1"/>
                </a:solidFill>
                <a:latin typeface="+mj-lt"/>
              </a:rPr>
              <a:t>Contraflow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 Segment</a:t>
            </a:r>
          </a:p>
        </p:txBody>
      </p:sp>
      <p:pic>
        <p:nvPicPr>
          <p:cNvPr id="76" name="Picture 75" descr="SDMI_Landscape_Bk-Purple_080311.JPG"/>
          <p:cNvPicPr>
            <a:picLocks noChangeAspect="1"/>
          </p:cNvPicPr>
          <p:nvPr/>
        </p:nvPicPr>
        <p:blipFill rotWithShape="1">
          <a:blip r:embed="rId3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5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207" grpId="0" animBg="1"/>
      <p:bldP spid="154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74209"/>
            <a:ext cx="89947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6231" name="Freeform 71"/>
          <p:cNvSpPr>
            <a:spLocks/>
          </p:cNvSpPr>
          <p:nvPr/>
        </p:nvSpPr>
        <p:spPr bwMode="auto">
          <a:xfrm>
            <a:off x="76200" y="1674322"/>
            <a:ext cx="8988425" cy="3494087"/>
          </a:xfrm>
          <a:custGeom>
            <a:avLst/>
            <a:gdLst>
              <a:gd name="T0" fmla="*/ 4848 w 5662"/>
              <a:gd name="T1" fmla="*/ 1167 h 2201"/>
              <a:gd name="T2" fmla="*/ 4752 w 5662"/>
              <a:gd name="T3" fmla="*/ 1284 h 2201"/>
              <a:gd name="T4" fmla="*/ 4623 w 5662"/>
              <a:gd name="T5" fmla="*/ 1188 h 2201"/>
              <a:gd name="T6" fmla="*/ 4479 w 5662"/>
              <a:gd name="T7" fmla="*/ 1173 h 2201"/>
              <a:gd name="T8" fmla="*/ 4227 w 5662"/>
              <a:gd name="T9" fmla="*/ 1227 h 2201"/>
              <a:gd name="T10" fmla="*/ 4041 w 5662"/>
              <a:gd name="T11" fmla="*/ 1092 h 2201"/>
              <a:gd name="T12" fmla="*/ 3924 w 5662"/>
              <a:gd name="T13" fmla="*/ 948 h 2201"/>
              <a:gd name="T14" fmla="*/ 3645 w 5662"/>
              <a:gd name="T15" fmla="*/ 996 h 2201"/>
              <a:gd name="T16" fmla="*/ 3339 w 5662"/>
              <a:gd name="T17" fmla="*/ 1047 h 2201"/>
              <a:gd name="T18" fmla="*/ 3216 w 5662"/>
              <a:gd name="T19" fmla="*/ 984 h 2201"/>
              <a:gd name="T20" fmla="*/ 3075 w 5662"/>
              <a:gd name="T21" fmla="*/ 891 h 2201"/>
              <a:gd name="T22" fmla="*/ 3012 w 5662"/>
              <a:gd name="T23" fmla="*/ 759 h 2201"/>
              <a:gd name="T24" fmla="*/ 2832 w 5662"/>
              <a:gd name="T25" fmla="*/ 777 h 2201"/>
              <a:gd name="T26" fmla="*/ 2817 w 5662"/>
              <a:gd name="T27" fmla="*/ 594 h 2201"/>
              <a:gd name="T28" fmla="*/ 2562 w 5662"/>
              <a:gd name="T29" fmla="*/ 651 h 2201"/>
              <a:gd name="T30" fmla="*/ 2646 w 5662"/>
              <a:gd name="T31" fmla="*/ 459 h 2201"/>
              <a:gd name="T32" fmla="*/ 2412 w 5662"/>
              <a:gd name="T33" fmla="*/ 366 h 2201"/>
              <a:gd name="T34" fmla="*/ 2586 w 5662"/>
              <a:gd name="T35" fmla="*/ 294 h 2201"/>
              <a:gd name="T36" fmla="*/ 2385 w 5662"/>
              <a:gd name="T37" fmla="*/ 222 h 2201"/>
              <a:gd name="T38" fmla="*/ 2472 w 5662"/>
              <a:gd name="T39" fmla="*/ 39 h 2201"/>
              <a:gd name="T40" fmla="*/ 1965 w 5662"/>
              <a:gd name="T41" fmla="*/ 90 h 2201"/>
              <a:gd name="T42" fmla="*/ 1014 w 5662"/>
              <a:gd name="T43" fmla="*/ 372 h 2201"/>
              <a:gd name="T44" fmla="*/ 672 w 5662"/>
              <a:gd name="T45" fmla="*/ 495 h 2201"/>
              <a:gd name="T46" fmla="*/ 60 w 5662"/>
              <a:gd name="T47" fmla="*/ 519 h 2201"/>
              <a:gd name="T48" fmla="*/ 21 w 5662"/>
              <a:gd name="T49" fmla="*/ 1350 h 2201"/>
              <a:gd name="T50" fmla="*/ 195 w 5662"/>
              <a:gd name="T51" fmla="*/ 1473 h 2201"/>
              <a:gd name="T52" fmla="*/ 510 w 5662"/>
              <a:gd name="T53" fmla="*/ 1590 h 2201"/>
              <a:gd name="T54" fmla="*/ 1149 w 5662"/>
              <a:gd name="T55" fmla="*/ 1452 h 2201"/>
              <a:gd name="T56" fmla="*/ 1302 w 5662"/>
              <a:gd name="T57" fmla="*/ 1632 h 2201"/>
              <a:gd name="T58" fmla="*/ 1620 w 5662"/>
              <a:gd name="T59" fmla="*/ 1653 h 2201"/>
              <a:gd name="T60" fmla="*/ 1929 w 5662"/>
              <a:gd name="T61" fmla="*/ 1863 h 2201"/>
              <a:gd name="T62" fmla="*/ 2385 w 5662"/>
              <a:gd name="T63" fmla="*/ 1899 h 2201"/>
              <a:gd name="T64" fmla="*/ 2616 w 5662"/>
              <a:gd name="T65" fmla="*/ 1875 h 2201"/>
              <a:gd name="T66" fmla="*/ 2727 w 5662"/>
              <a:gd name="T67" fmla="*/ 1971 h 2201"/>
              <a:gd name="T68" fmla="*/ 2958 w 5662"/>
              <a:gd name="T69" fmla="*/ 2058 h 2201"/>
              <a:gd name="T70" fmla="*/ 3162 w 5662"/>
              <a:gd name="T71" fmla="*/ 2193 h 2201"/>
              <a:gd name="T72" fmla="*/ 3450 w 5662"/>
              <a:gd name="T73" fmla="*/ 2121 h 2201"/>
              <a:gd name="T74" fmla="*/ 3585 w 5662"/>
              <a:gd name="T75" fmla="*/ 2043 h 2201"/>
              <a:gd name="T76" fmla="*/ 3846 w 5662"/>
              <a:gd name="T77" fmla="*/ 2133 h 2201"/>
              <a:gd name="T78" fmla="*/ 4140 w 5662"/>
              <a:gd name="T79" fmla="*/ 2124 h 2201"/>
              <a:gd name="T80" fmla="*/ 4392 w 5662"/>
              <a:gd name="T81" fmla="*/ 1923 h 2201"/>
              <a:gd name="T82" fmla="*/ 4698 w 5662"/>
              <a:gd name="T83" fmla="*/ 1647 h 2201"/>
              <a:gd name="T84" fmla="*/ 4803 w 5662"/>
              <a:gd name="T85" fmla="*/ 1515 h 2201"/>
              <a:gd name="T86" fmla="*/ 5235 w 5662"/>
              <a:gd name="T87" fmla="*/ 1002 h 2201"/>
              <a:gd name="T88" fmla="*/ 5655 w 5662"/>
              <a:gd name="T89" fmla="*/ 687 h 2201"/>
              <a:gd name="T90" fmla="*/ 5478 w 5662"/>
              <a:gd name="T91" fmla="*/ 645 h 2201"/>
              <a:gd name="T92" fmla="*/ 5334 w 5662"/>
              <a:gd name="T93" fmla="*/ 693 h 2201"/>
              <a:gd name="T94" fmla="*/ 5106 w 5662"/>
              <a:gd name="T95" fmla="*/ 912 h 2201"/>
              <a:gd name="T96" fmla="*/ 4935 w 5662"/>
              <a:gd name="T97" fmla="*/ 1071 h 2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662"/>
              <a:gd name="T148" fmla="*/ 0 h 2201"/>
              <a:gd name="T149" fmla="*/ 5662 w 5662"/>
              <a:gd name="T150" fmla="*/ 2201 h 220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662" h="2201">
                <a:moveTo>
                  <a:pt x="4935" y="1071"/>
                </a:moveTo>
                <a:cubicBezTo>
                  <a:pt x="4904" y="1083"/>
                  <a:pt x="4901" y="1157"/>
                  <a:pt x="4887" y="1173"/>
                </a:cubicBezTo>
                <a:cubicBezTo>
                  <a:pt x="4873" y="1189"/>
                  <a:pt x="4858" y="1165"/>
                  <a:pt x="4848" y="1167"/>
                </a:cubicBezTo>
                <a:lnTo>
                  <a:pt x="4827" y="1185"/>
                </a:lnTo>
                <a:cubicBezTo>
                  <a:pt x="4820" y="1201"/>
                  <a:pt x="4818" y="1249"/>
                  <a:pt x="4806" y="1266"/>
                </a:cubicBezTo>
                <a:cubicBezTo>
                  <a:pt x="4794" y="1283"/>
                  <a:pt x="4773" y="1283"/>
                  <a:pt x="4752" y="1284"/>
                </a:cubicBezTo>
                <a:cubicBezTo>
                  <a:pt x="4731" y="1285"/>
                  <a:pt x="4694" y="1291"/>
                  <a:pt x="4677" y="1275"/>
                </a:cubicBezTo>
                <a:cubicBezTo>
                  <a:pt x="4660" y="1259"/>
                  <a:pt x="4659" y="1199"/>
                  <a:pt x="4650" y="1185"/>
                </a:cubicBezTo>
                <a:cubicBezTo>
                  <a:pt x="4641" y="1171"/>
                  <a:pt x="4635" y="1179"/>
                  <a:pt x="4623" y="1188"/>
                </a:cubicBezTo>
                <a:cubicBezTo>
                  <a:pt x="4611" y="1197"/>
                  <a:pt x="4594" y="1232"/>
                  <a:pt x="4575" y="1242"/>
                </a:cubicBezTo>
                <a:cubicBezTo>
                  <a:pt x="4556" y="1252"/>
                  <a:pt x="4528" y="1259"/>
                  <a:pt x="4512" y="1248"/>
                </a:cubicBezTo>
                <a:cubicBezTo>
                  <a:pt x="4496" y="1237"/>
                  <a:pt x="4494" y="1189"/>
                  <a:pt x="4479" y="1173"/>
                </a:cubicBezTo>
                <a:cubicBezTo>
                  <a:pt x="4464" y="1157"/>
                  <a:pt x="4440" y="1153"/>
                  <a:pt x="4419" y="1152"/>
                </a:cubicBezTo>
                <a:cubicBezTo>
                  <a:pt x="4398" y="1151"/>
                  <a:pt x="4385" y="1152"/>
                  <a:pt x="4353" y="1164"/>
                </a:cubicBezTo>
                <a:cubicBezTo>
                  <a:pt x="4321" y="1176"/>
                  <a:pt x="4263" y="1224"/>
                  <a:pt x="4227" y="1227"/>
                </a:cubicBezTo>
                <a:cubicBezTo>
                  <a:pt x="4191" y="1230"/>
                  <a:pt x="4154" y="1201"/>
                  <a:pt x="4137" y="1182"/>
                </a:cubicBezTo>
                <a:cubicBezTo>
                  <a:pt x="4120" y="1163"/>
                  <a:pt x="4138" y="1128"/>
                  <a:pt x="4122" y="1113"/>
                </a:cubicBezTo>
                <a:cubicBezTo>
                  <a:pt x="4106" y="1098"/>
                  <a:pt x="4066" y="1101"/>
                  <a:pt x="4041" y="1092"/>
                </a:cubicBezTo>
                <a:cubicBezTo>
                  <a:pt x="4016" y="1083"/>
                  <a:pt x="3980" y="1073"/>
                  <a:pt x="3969" y="1056"/>
                </a:cubicBezTo>
                <a:cubicBezTo>
                  <a:pt x="3958" y="1039"/>
                  <a:pt x="3979" y="1008"/>
                  <a:pt x="3972" y="990"/>
                </a:cubicBezTo>
                <a:cubicBezTo>
                  <a:pt x="3965" y="972"/>
                  <a:pt x="3946" y="952"/>
                  <a:pt x="3924" y="948"/>
                </a:cubicBezTo>
                <a:cubicBezTo>
                  <a:pt x="3902" y="944"/>
                  <a:pt x="3869" y="965"/>
                  <a:pt x="3840" y="966"/>
                </a:cubicBezTo>
                <a:cubicBezTo>
                  <a:pt x="3811" y="967"/>
                  <a:pt x="3782" y="949"/>
                  <a:pt x="3750" y="954"/>
                </a:cubicBezTo>
                <a:cubicBezTo>
                  <a:pt x="3718" y="959"/>
                  <a:pt x="3674" y="995"/>
                  <a:pt x="3645" y="996"/>
                </a:cubicBezTo>
                <a:cubicBezTo>
                  <a:pt x="3616" y="997"/>
                  <a:pt x="3611" y="953"/>
                  <a:pt x="3576" y="963"/>
                </a:cubicBezTo>
                <a:cubicBezTo>
                  <a:pt x="3541" y="973"/>
                  <a:pt x="3471" y="1045"/>
                  <a:pt x="3432" y="1059"/>
                </a:cubicBezTo>
                <a:cubicBezTo>
                  <a:pt x="3393" y="1073"/>
                  <a:pt x="3367" y="1039"/>
                  <a:pt x="3339" y="1047"/>
                </a:cubicBezTo>
                <a:cubicBezTo>
                  <a:pt x="3311" y="1055"/>
                  <a:pt x="3279" y="1104"/>
                  <a:pt x="3261" y="1110"/>
                </a:cubicBezTo>
                <a:cubicBezTo>
                  <a:pt x="3243" y="1116"/>
                  <a:pt x="3238" y="1107"/>
                  <a:pt x="3231" y="1086"/>
                </a:cubicBezTo>
                <a:cubicBezTo>
                  <a:pt x="3224" y="1065"/>
                  <a:pt x="3220" y="1007"/>
                  <a:pt x="3216" y="984"/>
                </a:cubicBezTo>
                <a:cubicBezTo>
                  <a:pt x="3212" y="961"/>
                  <a:pt x="3219" y="953"/>
                  <a:pt x="3204" y="945"/>
                </a:cubicBezTo>
                <a:cubicBezTo>
                  <a:pt x="3189" y="937"/>
                  <a:pt x="3147" y="942"/>
                  <a:pt x="3126" y="933"/>
                </a:cubicBezTo>
                <a:cubicBezTo>
                  <a:pt x="3105" y="924"/>
                  <a:pt x="3084" y="907"/>
                  <a:pt x="3075" y="891"/>
                </a:cubicBezTo>
                <a:cubicBezTo>
                  <a:pt x="3066" y="875"/>
                  <a:pt x="3079" y="859"/>
                  <a:pt x="3075" y="840"/>
                </a:cubicBezTo>
                <a:cubicBezTo>
                  <a:pt x="3071" y="821"/>
                  <a:pt x="3058" y="791"/>
                  <a:pt x="3048" y="777"/>
                </a:cubicBezTo>
                <a:cubicBezTo>
                  <a:pt x="3038" y="763"/>
                  <a:pt x="3022" y="751"/>
                  <a:pt x="3012" y="759"/>
                </a:cubicBezTo>
                <a:cubicBezTo>
                  <a:pt x="3002" y="767"/>
                  <a:pt x="3015" y="813"/>
                  <a:pt x="2985" y="822"/>
                </a:cubicBezTo>
                <a:cubicBezTo>
                  <a:pt x="2955" y="831"/>
                  <a:pt x="2854" y="820"/>
                  <a:pt x="2829" y="813"/>
                </a:cubicBezTo>
                <a:cubicBezTo>
                  <a:pt x="2804" y="806"/>
                  <a:pt x="2822" y="791"/>
                  <a:pt x="2832" y="777"/>
                </a:cubicBezTo>
                <a:cubicBezTo>
                  <a:pt x="2842" y="763"/>
                  <a:pt x="2879" y="750"/>
                  <a:pt x="2886" y="732"/>
                </a:cubicBezTo>
                <a:cubicBezTo>
                  <a:pt x="2893" y="714"/>
                  <a:pt x="2888" y="692"/>
                  <a:pt x="2877" y="669"/>
                </a:cubicBezTo>
                <a:cubicBezTo>
                  <a:pt x="2866" y="646"/>
                  <a:pt x="2844" y="610"/>
                  <a:pt x="2817" y="594"/>
                </a:cubicBezTo>
                <a:cubicBezTo>
                  <a:pt x="2790" y="578"/>
                  <a:pt x="2750" y="564"/>
                  <a:pt x="2715" y="573"/>
                </a:cubicBezTo>
                <a:cubicBezTo>
                  <a:pt x="2680" y="582"/>
                  <a:pt x="2629" y="635"/>
                  <a:pt x="2604" y="648"/>
                </a:cubicBezTo>
                <a:cubicBezTo>
                  <a:pt x="2579" y="661"/>
                  <a:pt x="2571" y="659"/>
                  <a:pt x="2562" y="651"/>
                </a:cubicBezTo>
                <a:cubicBezTo>
                  <a:pt x="2553" y="643"/>
                  <a:pt x="2534" y="629"/>
                  <a:pt x="2550" y="603"/>
                </a:cubicBezTo>
                <a:cubicBezTo>
                  <a:pt x="2566" y="577"/>
                  <a:pt x="2642" y="519"/>
                  <a:pt x="2658" y="495"/>
                </a:cubicBezTo>
                <a:cubicBezTo>
                  <a:pt x="2674" y="471"/>
                  <a:pt x="2658" y="471"/>
                  <a:pt x="2646" y="459"/>
                </a:cubicBezTo>
                <a:cubicBezTo>
                  <a:pt x="2634" y="447"/>
                  <a:pt x="2609" y="426"/>
                  <a:pt x="2583" y="420"/>
                </a:cubicBezTo>
                <a:cubicBezTo>
                  <a:pt x="2557" y="414"/>
                  <a:pt x="2515" y="432"/>
                  <a:pt x="2487" y="423"/>
                </a:cubicBezTo>
                <a:cubicBezTo>
                  <a:pt x="2459" y="414"/>
                  <a:pt x="2420" y="381"/>
                  <a:pt x="2412" y="366"/>
                </a:cubicBezTo>
                <a:cubicBezTo>
                  <a:pt x="2404" y="351"/>
                  <a:pt x="2412" y="336"/>
                  <a:pt x="2439" y="330"/>
                </a:cubicBezTo>
                <a:cubicBezTo>
                  <a:pt x="2466" y="324"/>
                  <a:pt x="2553" y="336"/>
                  <a:pt x="2577" y="330"/>
                </a:cubicBezTo>
                <a:cubicBezTo>
                  <a:pt x="2601" y="324"/>
                  <a:pt x="2592" y="306"/>
                  <a:pt x="2586" y="294"/>
                </a:cubicBezTo>
                <a:cubicBezTo>
                  <a:pt x="2580" y="282"/>
                  <a:pt x="2570" y="264"/>
                  <a:pt x="2541" y="258"/>
                </a:cubicBezTo>
                <a:cubicBezTo>
                  <a:pt x="2512" y="252"/>
                  <a:pt x="2438" y="264"/>
                  <a:pt x="2412" y="258"/>
                </a:cubicBezTo>
                <a:cubicBezTo>
                  <a:pt x="2386" y="252"/>
                  <a:pt x="2387" y="234"/>
                  <a:pt x="2385" y="222"/>
                </a:cubicBezTo>
                <a:cubicBezTo>
                  <a:pt x="2383" y="210"/>
                  <a:pt x="2387" y="207"/>
                  <a:pt x="2400" y="186"/>
                </a:cubicBezTo>
                <a:cubicBezTo>
                  <a:pt x="2413" y="165"/>
                  <a:pt x="2454" y="117"/>
                  <a:pt x="2466" y="93"/>
                </a:cubicBezTo>
                <a:cubicBezTo>
                  <a:pt x="2478" y="69"/>
                  <a:pt x="2492" y="51"/>
                  <a:pt x="2472" y="39"/>
                </a:cubicBezTo>
                <a:cubicBezTo>
                  <a:pt x="2452" y="27"/>
                  <a:pt x="2387" y="22"/>
                  <a:pt x="2349" y="18"/>
                </a:cubicBezTo>
                <a:cubicBezTo>
                  <a:pt x="2311" y="14"/>
                  <a:pt x="2308" y="0"/>
                  <a:pt x="2244" y="12"/>
                </a:cubicBezTo>
                <a:cubicBezTo>
                  <a:pt x="2180" y="24"/>
                  <a:pt x="2111" y="45"/>
                  <a:pt x="1965" y="90"/>
                </a:cubicBezTo>
                <a:lnTo>
                  <a:pt x="1371" y="282"/>
                </a:lnTo>
                <a:lnTo>
                  <a:pt x="1143" y="345"/>
                </a:lnTo>
                <a:lnTo>
                  <a:pt x="1014" y="372"/>
                </a:lnTo>
                <a:lnTo>
                  <a:pt x="942" y="399"/>
                </a:lnTo>
                <a:lnTo>
                  <a:pt x="780" y="477"/>
                </a:lnTo>
                <a:lnTo>
                  <a:pt x="672" y="495"/>
                </a:lnTo>
                <a:lnTo>
                  <a:pt x="516" y="489"/>
                </a:lnTo>
                <a:lnTo>
                  <a:pt x="213" y="480"/>
                </a:lnTo>
                <a:lnTo>
                  <a:pt x="60" y="519"/>
                </a:lnTo>
                <a:lnTo>
                  <a:pt x="0" y="516"/>
                </a:lnTo>
                <a:lnTo>
                  <a:pt x="0" y="1350"/>
                </a:lnTo>
                <a:lnTo>
                  <a:pt x="21" y="1350"/>
                </a:lnTo>
                <a:lnTo>
                  <a:pt x="36" y="1374"/>
                </a:lnTo>
                <a:cubicBezTo>
                  <a:pt x="48" y="1389"/>
                  <a:pt x="69" y="1423"/>
                  <a:pt x="96" y="1440"/>
                </a:cubicBezTo>
                <a:cubicBezTo>
                  <a:pt x="123" y="1457"/>
                  <a:pt x="168" y="1459"/>
                  <a:pt x="195" y="1473"/>
                </a:cubicBezTo>
                <a:cubicBezTo>
                  <a:pt x="222" y="1487"/>
                  <a:pt x="220" y="1503"/>
                  <a:pt x="258" y="1524"/>
                </a:cubicBezTo>
                <a:cubicBezTo>
                  <a:pt x="296" y="1545"/>
                  <a:pt x="381" y="1588"/>
                  <a:pt x="423" y="1599"/>
                </a:cubicBezTo>
                <a:cubicBezTo>
                  <a:pt x="465" y="1610"/>
                  <a:pt x="459" y="1605"/>
                  <a:pt x="510" y="1590"/>
                </a:cubicBezTo>
                <a:cubicBezTo>
                  <a:pt x="561" y="1575"/>
                  <a:pt x="654" y="1531"/>
                  <a:pt x="729" y="1506"/>
                </a:cubicBezTo>
                <a:cubicBezTo>
                  <a:pt x="804" y="1481"/>
                  <a:pt x="890" y="1449"/>
                  <a:pt x="960" y="1440"/>
                </a:cubicBezTo>
                <a:cubicBezTo>
                  <a:pt x="1030" y="1431"/>
                  <a:pt x="1111" y="1433"/>
                  <a:pt x="1149" y="1452"/>
                </a:cubicBezTo>
                <a:cubicBezTo>
                  <a:pt x="1187" y="1471"/>
                  <a:pt x="1179" y="1529"/>
                  <a:pt x="1191" y="1554"/>
                </a:cubicBezTo>
                <a:cubicBezTo>
                  <a:pt x="1203" y="1579"/>
                  <a:pt x="1203" y="1589"/>
                  <a:pt x="1221" y="1602"/>
                </a:cubicBezTo>
                <a:cubicBezTo>
                  <a:pt x="1239" y="1615"/>
                  <a:pt x="1273" y="1628"/>
                  <a:pt x="1302" y="1632"/>
                </a:cubicBezTo>
                <a:cubicBezTo>
                  <a:pt x="1331" y="1636"/>
                  <a:pt x="1368" y="1627"/>
                  <a:pt x="1395" y="1629"/>
                </a:cubicBezTo>
                <a:cubicBezTo>
                  <a:pt x="1422" y="1631"/>
                  <a:pt x="1430" y="1643"/>
                  <a:pt x="1467" y="1647"/>
                </a:cubicBezTo>
                <a:cubicBezTo>
                  <a:pt x="1504" y="1651"/>
                  <a:pt x="1585" y="1645"/>
                  <a:pt x="1620" y="1653"/>
                </a:cubicBezTo>
                <a:cubicBezTo>
                  <a:pt x="1655" y="1661"/>
                  <a:pt x="1643" y="1668"/>
                  <a:pt x="1680" y="1695"/>
                </a:cubicBezTo>
                <a:cubicBezTo>
                  <a:pt x="1717" y="1722"/>
                  <a:pt x="1801" y="1790"/>
                  <a:pt x="1842" y="1818"/>
                </a:cubicBezTo>
                <a:cubicBezTo>
                  <a:pt x="1883" y="1846"/>
                  <a:pt x="1891" y="1844"/>
                  <a:pt x="1929" y="1863"/>
                </a:cubicBezTo>
                <a:cubicBezTo>
                  <a:pt x="1967" y="1882"/>
                  <a:pt x="2017" y="1923"/>
                  <a:pt x="2070" y="1935"/>
                </a:cubicBezTo>
                <a:cubicBezTo>
                  <a:pt x="2123" y="1947"/>
                  <a:pt x="2195" y="1941"/>
                  <a:pt x="2247" y="1935"/>
                </a:cubicBezTo>
                <a:cubicBezTo>
                  <a:pt x="2299" y="1929"/>
                  <a:pt x="2347" y="1918"/>
                  <a:pt x="2385" y="1899"/>
                </a:cubicBezTo>
                <a:cubicBezTo>
                  <a:pt x="2423" y="1880"/>
                  <a:pt x="2445" y="1830"/>
                  <a:pt x="2472" y="1818"/>
                </a:cubicBezTo>
                <a:cubicBezTo>
                  <a:pt x="2499" y="1806"/>
                  <a:pt x="2526" y="1821"/>
                  <a:pt x="2550" y="1830"/>
                </a:cubicBezTo>
                <a:cubicBezTo>
                  <a:pt x="2574" y="1839"/>
                  <a:pt x="2597" y="1858"/>
                  <a:pt x="2616" y="1875"/>
                </a:cubicBezTo>
                <a:cubicBezTo>
                  <a:pt x="2635" y="1892"/>
                  <a:pt x="2648" y="1918"/>
                  <a:pt x="2661" y="1929"/>
                </a:cubicBezTo>
                <a:lnTo>
                  <a:pt x="2694" y="1944"/>
                </a:lnTo>
                <a:lnTo>
                  <a:pt x="2727" y="1971"/>
                </a:lnTo>
                <a:cubicBezTo>
                  <a:pt x="2741" y="1976"/>
                  <a:pt x="2747" y="1973"/>
                  <a:pt x="2778" y="1977"/>
                </a:cubicBezTo>
                <a:cubicBezTo>
                  <a:pt x="2809" y="1981"/>
                  <a:pt x="2883" y="1982"/>
                  <a:pt x="2913" y="1995"/>
                </a:cubicBezTo>
                <a:cubicBezTo>
                  <a:pt x="2943" y="2008"/>
                  <a:pt x="2944" y="2040"/>
                  <a:pt x="2958" y="2058"/>
                </a:cubicBezTo>
                <a:cubicBezTo>
                  <a:pt x="2972" y="2076"/>
                  <a:pt x="2984" y="2086"/>
                  <a:pt x="2997" y="2100"/>
                </a:cubicBezTo>
                <a:cubicBezTo>
                  <a:pt x="3010" y="2114"/>
                  <a:pt x="3011" y="2130"/>
                  <a:pt x="3039" y="2145"/>
                </a:cubicBezTo>
                <a:cubicBezTo>
                  <a:pt x="3067" y="2160"/>
                  <a:pt x="3111" y="2185"/>
                  <a:pt x="3162" y="2193"/>
                </a:cubicBezTo>
                <a:cubicBezTo>
                  <a:pt x="3213" y="2201"/>
                  <a:pt x="3307" y="2201"/>
                  <a:pt x="3348" y="2193"/>
                </a:cubicBezTo>
                <a:cubicBezTo>
                  <a:pt x="3389" y="2185"/>
                  <a:pt x="3391" y="2154"/>
                  <a:pt x="3408" y="2142"/>
                </a:cubicBezTo>
                <a:cubicBezTo>
                  <a:pt x="3425" y="2130"/>
                  <a:pt x="3441" y="2134"/>
                  <a:pt x="3450" y="2121"/>
                </a:cubicBezTo>
                <a:cubicBezTo>
                  <a:pt x="3459" y="2108"/>
                  <a:pt x="3454" y="2084"/>
                  <a:pt x="3462" y="2064"/>
                </a:cubicBezTo>
                <a:cubicBezTo>
                  <a:pt x="3470" y="2044"/>
                  <a:pt x="3477" y="2008"/>
                  <a:pt x="3498" y="2004"/>
                </a:cubicBezTo>
                <a:cubicBezTo>
                  <a:pt x="3519" y="2000"/>
                  <a:pt x="3560" y="2033"/>
                  <a:pt x="3585" y="2043"/>
                </a:cubicBezTo>
                <a:cubicBezTo>
                  <a:pt x="3610" y="2053"/>
                  <a:pt x="3623" y="2060"/>
                  <a:pt x="3648" y="2067"/>
                </a:cubicBezTo>
                <a:cubicBezTo>
                  <a:pt x="3673" y="2074"/>
                  <a:pt x="3705" y="2077"/>
                  <a:pt x="3738" y="2088"/>
                </a:cubicBezTo>
                <a:cubicBezTo>
                  <a:pt x="3771" y="2099"/>
                  <a:pt x="3793" y="2123"/>
                  <a:pt x="3846" y="2133"/>
                </a:cubicBezTo>
                <a:cubicBezTo>
                  <a:pt x="3899" y="2143"/>
                  <a:pt x="4012" y="2145"/>
                  <a:pt x="4056" y="2148"/>
                </a:cubicBezTo>
                <a:cubicBezTo>
                  <a:pt x="4100" y="2151"/>
                  <a:pt x="4099" y="2155"/>
                  <a:pt x="4113" y="2151"/>
                </a:cubicBezTo>
                <a:cubicBezTo>
                  <a:pt x="4127" y="2147"/>
                  <a:pt x="4126" y="2144"/>
                  <a:pt x="4140" y="2124"/>
                </a:cubicBezTo>
                <a:cubicBezTo>
                  <a:pt x="4154" y="2104"/>
                  <a:pt x="4178" y="2059"/>
                  <a:pt x="4200" y="2028"/>
                </a:cubicBezTo>
                <a:cubicBezTo>
                  <a:pt x="4222" y="1997"/>
                  <a:pt x="4243" y="1953"/>
                  <a:pt x="4275" y="1935"/>
                </a:cubicBezTo>
                <a:cubicBezTo>
                  <a:pt x="4307" y="1917"/>
                  <a:pt x="4354" y="1930"/>
                  <a:pt x="4392" y="1923"/>
                </a:cubicBezTo>
                <a:cubicBezTo>
                  <a:pt x="4430" y="1916"/>
                  <a:pt x="4478" y="1905"/>
                  <a:pt x="4506" y="1890"/>
                </a:cubicBezTo>
                <a:cubicBezTo>
                  <a:pt x="4534" y="1875"/>
                  <a:pt x="4528" y="1871"/>
                  <a:pt x="4560" y="1830"/>
                </a:cubicBezTo>
                <a:cubicBezTo>
                  <a:pt x="4592" y="1789"/>
                  <a:pt x="4664" y="1681"/>
                  <a:pt x="4698" y="1647"/>
                </a:cubicBezTo>
                <a:cubicBezTo>
                  <a:pt x="4732" y="1613"/>
                  <a:pt x="4745" y="1635"/>
                  <a:pt x="4764" y="1626"/>
                </a:cubicBezTo>
                <a:cubicBezTo>
                  <a:pt x="4783" y="1617"/>
                  <a:pt x="4809" y="1608"/>
                  <a:pt x="4815" y="1590"/>
                </a:cubicBezTo>
                <a:cubicBezTo>
                  <a:pt x="4821" y="1572"/>
                  <a:pt x="4788" y="1541"/>
                  <a:pt x="4803" y="1515"/>
                </a:cubicBezTo>
                <a:cubicBezTo>
                  <a:pt x="4818" y="1489"/>
                  <a:pt x="4860" y="1503"/>
                  <a:pt x="4908" y="1434"/>
                </a:cubicBezTo>
                <a:cubicBezTo>
                  <a:pt x="4956" y="1365"/>
                  <a:pt x="5036" y="1173"/>
                  <a:pt x="5091" y="1101"/>
                </a:cubicBezTo>
                <a:cubicBezTo>
                  <a:pt x="5146" y="1029"/>
                  <a:pt x="5187" y="1031"/>
                  <a:pt x="5235" y="1002"/>
                </a:cubicBezTo>
                <a:cubicBezTo>
                  <a:pt x="5283" y="973"/>
                  <a:pt x="5329" y="969"/>
                  <a:pt x="5382" y="924"/>
                </a:cubicBezTo>
                <a:cubicBezTo>
                  <a:pt x="5435" y="879"/>
                  <a:pt x="5508" y="771"/>
                  <a:pt x="5553" y="732"/>
                </a:cubicBezTo>
                <a:lnTo>
                  <a:pt x="5655" y="687"/>
                </a:lnTo>
                <a:cubicBezTo>
                  <a:pt x="5662" y="673"/>
                  <a:pt x="5617" y="646"/>
                  <a:pt x="5595" y="645"/>
                </a:cubicBezTo>
                <a:cubicBezTo>
                  <a:pt x="5573" y="644"/>
                  <a:pt x="5539" y="678"/>
                  <a:pt x="5520" y="678"/>
                </a:cubicBezTo>
                <a:cubicBezTo>
                  <a:pt x="5501" y="678"/>
                  <a:pt x="5489" y="648"/>
                  <a:pt x="5478" y="645"/>
                </a:cubicBezTo>
                <a:cubicBezTo>
                  <a:pt x="5467" y="642"/>
                  <a:pt x="5466" y="648"/>
                  <a:pt x="5451" y="657"/>
                </a:cubicBezTo>
                <a:cubicBezTo>
                  <a:pt x="5436" y="666"/>
                  <a:pt x="5404" y="693"/>
                  <a:pt x="5385" y="699"/>
                </a:cubicBezTo>
                <a:cubicBezTo>
                  <a:pt x="5366" y="705"/>
                  <a:pt x="5345" y="701"/>
                  <a:pt x="5334" y="693"/>
                </a:cubicBezTo>
                <a:cubicBezTo>
                  <a:pt x="5323" y="685"/>
                  <a:pt x="5327" y="653"/>
                  <a:pt x="5319" y="651"/>
                </a:cubicBezTo>
                <a:cubicBezTo>
                  <a:pt x="5311" y="649"/>
                  <a:pt x="5321" y="635"/>
                  <a:pt x="5286" y="678"/>
                </a:cubicBezTo>
                <a:cubicBezTo>
                  <a:pt x="5251" y="721"/>
                  <a:pt x="5138" y="865"/>
                  <a:pt x="5106" y="912"/>
                </a:cubicBezTo>
                <a:cubicBezTo>
                  <a:pt x="5074" y="959"/>
                  <a:pt x="5096" y="940"/>
                  <a:pt x="5091" y="963"/>
                </a:cubicBezTo>
                <a:cubicBezTo>
                  <a:pt x="5086" y="986"/>
                  <a:pt x="5102" y="1035"/>
                  <a:pt x="5076" y="1053"/>
                </a:cubicBezTo>
                <a:cubicBezTo>
                  <a:pt x="5050" y="1071"/>
                  <a:pt x="4964" y="1067"/>
                  <a:pt x="4935" y="1071"/>
                </a:cubicBezTo>
                <a:close/>
              </a:path>
            </a:pathLst>
          </a:custGeom>
          <a:solidFill>
            <a:srgbClr val="680014">
              <a:alpha val="3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100013" y="1642572"/>
            <a:ext cx="6391275" cy="1403350"/>
          </a:xfrm>
          <a:custGeom>
            <a:avLst/>
            <a:gdLst>
              <a:gd name="T0" fmla="*/ 4026 w 4026"/>
              <a:gd name="T1" fmla="*/ 884 h 884"/>
              <a:gd name="T2" fmla="*/ 3864 w 4026"/>
              <a:gd name="T3" fmla="*/ 830 h 884"/>
              <a:gd name="T4" fmla="*/ 3495 w 4026"/>
              <a:gd name="T5" fmla="*/ 800 h 884"/>
              <a:gd name="T6" fmla="*/ 3363 w 4026"/>
              <a:gd name="T7" fmla="*/ 755 h 884"/>
              <a:gd name="T8" fmla="*/ 3219 w 4026"/>
              <a:gd name="T9" fmla="*/ 719 h 884"/>
              <a:gd name="T10" fmla="*/ 3099 w 4026"/>
              <a:gd name="T11" fmla="*/ 677 h 884"/>
              <a:gd name="T12" fmla="*/ 2991 w 4026"/>
              <a:gd name="T13" fmla="*/ 614 h 884"/>
              <a:gd name="T14" fmla="*/ 2934 w 4026"/>
              <a:gd name="T15" fmla="*/ 533 h 884"/>
              <a:gd name="T16" fmla="*/ 2886 w 4026"/>
              <a:gd name="T17" fmla="*/ 431 h 884"/>
              <a:gd name="T18" fmla="*/ 2874 w 4026"/>
              <a:gd name="T19" fmla="*/ 353 h 884"/>
              <a:gd name="T20" fmla="*/ 2853 w 4026"/>
              <a:gd name="T21" fmla="*/ 320 h 884"/>
              <a:gd name="T22" fmla="*/ 2772 w 4026"/>
              <a:gd name="T23" fmla="*/ 218 h 884"/>
              <a:gd name="T24" fmla="*/ 2625 w 4026"/>
              <a:gd name="T25" fmla="*/ 92 h 884"/>
              <a:gd name="T26" fmla="*/ 2526 w 4026"/>
              <a:gd name="T27" fmla="*/ 80 h 884"/>
              <a:gd name="T28" fmla="*/ 2496 w 4026"/>
              <a:gd name="T29" fmla="*/ 44 h 884"/>
              <a:gd name="T30" fmla="*/ 2430 w 4026"/>
              <a:gd name="T31" fmla="*/ 44 h 884"/>
              <a:gd name="T32" fmla="*/ 2319 w 4026"/>
              <a:gd name="T33" fmla="*/ 20 h 884"/>
              <a:gd name="T34" fmla="*/ 2094 w 4026"/>
              <a:gd name="T35" fmla="*/ 50 h 884"/>
              <a:gd name="T36" fmla="*/ 1236 w 4026"/>
              <a:gd name="T37" fmla="*/ 320 h 884"/>
              <a:gd name="T38" fmla="*/ 975 w 4026"/>
              <a:gd name="T39" fmla="*/ 380 h 884"/>
              <a:gd name="T40" fmla="*/ 891 w 4026"/>
              <a:gd name="T41" fmla="*/ 419 h 884"/>
              <a:gd name="T42" fmla="*/ 675 w 4026"/>
              <a:gd name="T43" fmla="*/ 494 h 884"/>
              <a:gd name="T44" fmla="*/ 240 w 4026"/>
              <a:gd name="T45" fmla="*/ 482 h 884"/>
              <a:gd name="T46" fmla="*/ 72 w 4026"/>
              <a:gd name="T47" fmla="*/ 521 h 884"/>
              <a:gd name="T48" fmla="*/ 0 w 4026"/>
              <a:gd name="T49" fmla="*/ 521 h 8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26"/>
              <a:gd name="T76" fmla="*/ 0 h 884"/>
              <a:gd name="T77" fmla="*/ 4026 w 4026"/>
              <a:gd name="T78" fmla="*/ 884 h 88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26" h="884">
                <a:moveTo>
                  <a:pt x="4026" y="884"/>
                </a:moveTo>
                <a:cubicBezTo>
                  <a:pt x="3999" y="875"/>
                  <a:pt x="3952" y="844"/>
                  <a:pt x="3864" y="830"/>
                </a:cubicBezTo>
                <a:cubicBezTo>
                  <a:pt x="3776" y="816"/>
                  <a:pt x="3578" y="812"/>
                  <a:pt x="3495" y="800"/>
                </a:cubicBezTo>
                <a:cubicBezTo>
                  <a:pt x="3412" y="788"/>
                  <a:pt x="3409" y="768"/>
                  <a:pt x="3363" y="755"/>
                </a:cubicBezTo>
                <a:cubicBezTo>
                  <a:pt x="3317" y="742"/>
                  <a:pt x="3263" y="732"/>
                  <a:pt x="3219" y="719"/>
                </a:cubicBezTo>
                <a:cubicBezTo>
                  <a:pt x="3175" y="706"/>
                  <a:pt x="3137" y="695"/>
                  <a:pt x="3099" y="677"/>
                </a:cubicBezTo>
                <a:cubicBezTo>
                  <a:pt x="3061" y="659"/>
                  <a:pt x="3018" y="638"/>
                  <a:pt x="2991" y="614"/>
                </a:cubicBezTo>
                <a:cubicBezTo>
                  <a:pt x="2964" y="590"/>
                  <a:pt x="2951" y="563"/>
                  <a:pt x="2934" y="533"/>
                </a:cubicBezTo>
                <a:cubicBezTo>
                  <a:pt x="2917" y="503"/>
                  <a:pt x="2896" y="461"/>
                  <a:pt x="2886" y="431"/>
                </a:cubicBezTo>
                <a:cubicBezTo>
                  <a:pt x="2876" y="401"/>
                  <a:pt x="2879" y="371"/>
                  <a:pt x="2874" y="353"/>
                </a:cubicBezTo>
                <a:cubicBezTo>
                  <a:pt x="2869" y="335"/>
                  <a:pt x="2870" y="343"/>
                  <a:pt x="2853" y="320"/>
                </a:cubicBezTo>
                <a:cubicBezTo>
                  <a:pt x="2836" y="297"/>
                  <a:pt x="2810" y="256"/>
                  <a:pt x="2772" y="218"/>
                </a:cubicBezTo>
                <a:cubicBezTo>
                  <a:pt x="2734" y="180"/>
                  <a:pt x="2666" y="115"/>
                  <a:pt x="2625" y="92"/>
                </a:cubicBezTo>
                <a:cubicBezTo>
                  <a:pt x="2584" y="69"/>
                  <a:pt x="2547" y="88"/>
                  <a:pt x="2526" y="80"/>
                </a:cubicBezTo>
                <a:cubicBezTo>
                  <a:pt x="2505" y="72"/>
                  <a:pt x="2512" y="50"/>
                  <a:pt x="2496" y="44"/>
                </a:cubicBezTo>
                <a:cubicBezTo>
                  <a:pt x="2480" y="38"/>
                  <a:pt x="2459" y="48"/>
                  <a:pt x="2430" y="44"/>
                </a:cubicBezTo>
                <a:cubicBezTo>
                  <a:pt x="2401" y="40"/>
                  <a:pt x="2375" y="19"/>
                  <a:pt x="2319" y="20"/>
                </a:cubicBezTo>
                <a:cubicBezTo>
                  <a:pt x="2263" y="21"/>
                  <a:pt x="2274" y="0"/>
                  <a:pt x="2094" y="50"/>
                </a:cubicBezTo>
                <a:cubicBezTo>
                  <a:pt x="1914" y="100"/>
                  <a:pt x="1423" y="265"/>
                  <a:pt x="1236" y="320"/>
                </a:cubicBezTo>
                <a:cubicBezTo>
                  <a:pt x="1049" y="375"/>
                  <a:pt x="1032" y="364"/>
                  <a:pt x="975" y="380"/>
                </a:cubicBezTo>
                <a:cubicBezTo>
                  <a:pt x="918" y="396"/>
                  <a:pt x="941" y="400"/>
                  <a:pt x="891" y="419"/>
                </a:cubicBezTo>
                <a:cubicBezTo>
                  <a:pt x="841" y="438"/>
                  <a:pt x="783" y="484"/>
                  <a:pt x="675" y="494"/>
                </a:cubicBezTo>
                <a:cubicBezTo>
                  <a:pt x="567" y="504"/>
                  <a:pt x="340" y="478"/>
                  <a:pt x="240" y="482"/>
                </a:cubicBezTo>
                <a:cubicBezTo>
                  <a:pt x="140" y="486"/>
                  <a:pt x="112" y="515"/>
                  <a:pt x="72" y="521"/>
                </a:cubicBezTo>
                <a:cubicBezTo>
                  <a:pt x="32" y="527"/>
                  <a:pt x="15" y="521"/>
                  <a:pt x="0" y="521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1130300" y="793259"/>
            <a:ext cx="207963" cy="1585913"/>
          </a:xfrm>
          <a:custGeom>
            <a:avLst/>
            <a:gdLst>
              <a:gd name="T0" fmla="*/ 131 w 131"/>
              <a:gd name="T1" fmla="*/ 999 h 999"/>
              <a:gd name="T2" fmla="*/ 80 w 131"/>
              <a:gd name="T3" fmla="*/ 819 h 999"/>
              <a:gd name="T4" fmla="*/ 47 w 131"/>
              <a:gd name="T5" fmla="*/ 696 h 999"/>
              <a:gd name="T6" fmla="*/ 56 w 131"/>
              <a:gd name="T7" fmla="*/ 624 h 999"/>
              <a:gd name="T8" fmla="*/ 8 w 131"/>
              <a:gd name="T9" fmla="*/ 546 h 999"/>
              <a:gd name="T10" fmla="*/ 8 w 131"/>
              <a:gd name="T11" fmla="*/ 447 h 999"/>
              <a:gd name="T12" fmla="*/ 32 w 131"/>
              <a:gd name="T13" fmla="*/ 354 h 999"/>
              <a:gd name="T14" fmla="*/ 65 w 131"/>
              <a:gd name="T15" fmla="*/ 267 h 999"/>
              <a:gd name="T16" fmla="*/ 77 w 131"/>
              <a:gd name="T17" fmla="*/ 138 h 999"/>
              <a:gd name="T18" fmla="*/ 47 w 131"/>
              <a:gd name="T19" fmla="*/ 63 h 999"/>
              <a:gd name="T20" fmla="*/ 14 w 131"/>
              <a:gd name="T21" fmla="*/ 0 h 9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"/>
              <a:gd name="T34" fmla="*/ 0 h 999"/>
              <a:gd name="T35" fmla="*/ 131 w 131"/>
              <a:gd name="T36" fmla="*/ 999 h 9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" h="999">
                <a:moveTo>
                  <a:pt x="131" y="999"/>
                </a:moveTo>
                <a:cubicBezTo>
                  <a:pt x="123" y="969"/>
                  <a:pt x="94" y="869"/>
                  <a:pt x="80" y="819"/>
                </a:cubicBezTo>
                <a:cubicBezTo>
                  <a:pt x="66" y="769"/>
                  <a:pt x="51" y="728"/>
                  <a:pt x="47" y="696"/>
                </a:cubicBezTo>
                <a:cubicBezTo>
                  <a:pt x="43" y="664"/>
                  <a:pt x="62" y="649"/>
                  <a:pt x="56" y="624"/>
                </a:cubicBezTo>
                <a:cubicBezTo>
                  <a:pt x="50" y="599"/>
                  <a:pt x="16" y="575"/>
                  <a:pt x="8" y="546"/>
                </a:cubicBezTo>
                <a:cubicBezTo>
                  <a:pt x="0" y="517"/>
                  <a:pt x="4" y="479"/>
                  <a:pt x="8" y="447"/>
                </a:cubicBezTo>
                <a:cubicBezTo>
                  <a:pt x="12" y="415"/>
                  <a:pt x="23" y="384"/>
                  <a:pt x="32" y="354"/>
                </a:cubicBezTo>
                <a:cubicBezTo>
                  <a:pt x="41" y="324"/>
                  <a:pt x="58" y="303"/>
                  <a:pt x="65" y="267"/>
                </a:cubicBezTo>
                <a:cubicBezTo>
                  <a:pt x="72" y="231"/>
                  <a:pt x="80" y="172"/>
                  <a:pt x="77" y="138"/>
                </a:cubicBezTo>
                <a:cubicBezTo>
                  <a:pt x="74" y="104"/>
                  <a:pt x="57" y="86"/>
                  <a:pt x="47" y="63"/>
                </a:cubicBezTo>
                <a:cubicBezTo>
                  <a:pt x="37" y="40"/>
                  <a:pt x="21" y="13"/>
                  <a:pt x="14" y="0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6319838" y="1569547"/>
            <a:ext cx="296862" cy="1466850"/>
          </a:xfrm>
          <a:custGeom>
            <a:avLst/>
            <a:gdLst>
              <a:gd name="T0" fmla="*/ 105 w 187"/>
              <a:gd name="T1" fmla="*/ 924 h 924"/>
              <a:gd name="T2" fmla="*/ 87 w 187"/>
              <a:gd name="T3" fmla="*/ 789 h 924"/>
              <a:gd name="T4" fmla="*/ 96 w 187"/>
              <a:gd name="T5" fmla="*/ 696 h 924"/>
              <a:gd name="T6" fmla="*/ 162 w 187"/>
              <a:gd name="T7" fmla="*/ 585 h 924"/>
              <a:gd name="T8" fmla="*/ 180 w 187"/>
              <a:gd name="T9" fmla="*/ 420 h 924"/>
              <a:gd name="T10" fmla="*/ 123 w 187"/>
              <a:gd name="T11" fmla="*/ 213 h 924"/>
              <a:gd name="T12" fmla="*/ 99 w 187"/>
              <a:gd name="T13" fmla="*/ 144 h 924"/>
              <a:gd name="T14" fmla="*/ 54 w 187"/>
              <a:gd name="T15" fmla="*/ 90 h 924"/>
              <a:gd name="T16" fmla="*/ 0 w 187"/>
              <a:gd name="T17" fmla="*/ 0 h 9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7"/>
              <a:gd name="T28" fmla="*/ 0 h 924"/>
              <a:gd name="T29" fmla="*/ 187 w 187"/>
              <a:gd name="T30" fmla="*/ 924 h 9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7" h="924">
                <a:moveTo>
                  <a:pt x="105" y="924"/>
                </a:moveTo>
                <a:cubicBezTo>
                  <a:pt x="102" y="902"/>
                  <a:pt x="89" y="827"/>
                  <a:pt x="87" y="789"/>
                </a:cubicBezTo>
                <a:cubicBezTo>
                  <a:pt x="85" y="751"/>
                  <a:pt x="83" y="730"/>
                  <a:pt x="96" y="696"/>
                </a:cubicBezTo>
                <a:cubicBezTo>
                  <a:pt x="109" y="662"/>
                  <a:pt x="148" y="631"/>
                  <a:pt x="162" y="585"/>
                </a:cubicBezTo>
                <a:cubicBezTo>
                  <a:pt x="176" y="539"/>
                  <a:pt x="187" y="482"/>
                  <a:pt x="180" y="420"/>
                </a:cubicBezTo>
                <a:cubicBezTo>
                  <a:pt x="173" y="358"/>
                  <a:pt x="136" y="259"/>
                  <a:pt x="123" y="213"/>
                </a:cubicBezTo>
                <a:cubicBezTo>
                  <a:pt x="110" y="167"/>
                  <a:pt x="110" y="164"/>
                  <a:pt x="99" y="144"/>
                </a:cubicBezTo>
                <a:cubicBezTo>
                  <a:pt x="88" y="124"/>
                  <a:pt x="70" y="114"/>
                  <a:pt x="54" y="90"/>
                </a:cubicBezTo>
                <a:cubicBezTo>
                  <a:pt x="38" y="66"/>
                  <a:pt x="11" y="19"/>
                  <a:pt x="0" y="0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6491288" y="3033222"/>
            <a:ext cx="838200" cy="336550"/>
          </a:xfrm>
          <a:custGeom>
            <a:avLst/>
            <a:gdLst>
              <a:gd name="T0" fmla="*/ 528 w 528"/>
              <a:gd name="T1" fmla="*/ 212 h 212"/>
              <a:gd name="T2" fmla="*/ 441 w 528"/>
              <a:gd name="T3" fmla="*/ 188 h 212"/>
              <a:gd name="T4" fmla="*/ 276 w 528"/>
              <a:gd name="T5" fmla="*/ 182 h 212"/>
              <a:gd name="T6" fmla="*/ 66 w 528"/>
              <a:gd name="T7" fmla="*/ 29 h 212"/>
              <a:gd name="T8" fmla="*/ 0 w 528"/>
              <a:gd name="T9" fmla="*/ 5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12"/>
              <a:gd name="T17" fmla="*/ 528 w 528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12">
                <a:moveTo>
                  <a:pt x="528" y="212"/>
                </a:moveTo>
                <a:cubicBezTo>
                  <a:pt x="514" y="208"/>
                  <a:pt x="483" y="193"/>
                  <a:pt x="441" y="188"/>
                </a:cubicBezTo>
                <a:cubicBezTo>
                  <a:pt x="399" y="183"/>
                  <a:pt x="339" y="209"/>
                  <a:pt x="276" y="182"/>
                </a:cubicBezTo>
                <a:cubicBezTo>
                  <a:pt x="213" y="155"/>
                  <a:pt x="112" y="58"/>
                  <a:pt x="66" y="29"/>
                </a:cubicBezTo>
                <a:cubicBezTo>
                  <a:pt x="20" y="0"/>
                  <a:pt x="14" y="10"/>
                  <a:pt x="0" y="5"/>
                </a:cubicBezTo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6588125" y="3360247"/>
            <a:ext cx="365125" cy="395287"/>
          </a:xfrm>
          <a:custGeom>
            <a:avLst/>
            <a:gdLst>
              <a:gd name="T0" fmla="*/ 26 w 230"/>
              <a:gd name="T1" fmla="*/ 249 h 249"/>
              <a:gd name="T2" fmla="*/ 5 w 230"/>
              <a:gd name="T3" fmla="*/ 213 h 249"/>
              <a:gd name="T4" fmla="*/ 56 w 230"/>
              <a:gd name="T5" fmla="*/ 174 h 249"/>
              <a:gd name="T6" fmla="*/ 101 w 230"/>
              <a:gd name="T7" fmla="*/ 102 h 249"/>
              <a:gd name="T8" fmla="*/ 176 w 230"/>
              <a:gd name="T9" fmla="*/ 81 h 249"/>
              <a:gd name="T10" fmla="*/ 230 w 230"/>
              <a:gd name="T11" fmla="*/ 0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0"/>
              <a:gd name="T19" fmla="*/ 0 h 249"/>
              <a:gd name="T20" fmla="*/ 230 w 230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0" h="249">
                <a:moveTo>
                  <a:pt x="26" y="249"/>
                </a:moveTo>
                <a:cubicBezTo>
                  <a:pt x="23" y="243"/>
                  <a:pt x="0" y="225"/>
                  <a:pt x="5" y="213"/>
                </a:cubicBezTo>
                <a:cubicBezTo>
                  <a:pt x="10" y="201"/>
                  <a:pt x="40" y="192"/>
                  <a:pt x="56" y="174"/>
                </a:cubicBezTo>
                <a:cubicBezTo>
                  <a:pt x="72" y="156"/>
                  <a:pt x="81" y="117"/>
                  <a:pt x="101" y="102"/>
                </a:cubicBezTo>
                <a:cubicBezTo>
                  <a:pt x="121" y="87"/>
                  <a:pt x="154" y="98"/>
                  <a:pt x="176" y="81"/>
                </a:cubicBezTo>
                <a:cubicBezTo>
                  <a:pt x="198" y="64"/>
                  <a:pt x="219" y="17"/>
                  <a:pt x="230" y="0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7315200" y="2183909"/>
            <a:ext cx="1743075" cy="1368425"/>
          </a:xfrm>
          <a:custGeom>
            <a:avLst/>
            <a:gdLst>
              <a:gd name="T0" fmla="*/ 0 w 1098"/>
              <a:gd name="T1" fmla="*/ 744 h 862"/>
              <a:gd name="T2" fmla="*/ 147 w 1098"/>
              <a:gd name="T3" fmla="*/ 753 h 862"/>
              <a:gd name="T4" fmla="*/ 162 w 1098"/>
              <a:gd name="T5" fmla="*/ 819 h 862"/>
              <a:gd name="T6" fmla="*/ 210 w 1098"/>
              <a:gd name="T7" fmla="*/ 855 h 862"/>
              <a:gd name="T8" fmla="*/ 279 w 1098"/>
              <a:gd name="T9" fmla="*/ 774 h 862"/>
              <a:gd name="T10" fmla="*/ 303 w 1098"/>
              <a:gd name="T11" fmla="*/ 738 h 862"/>
              <a:gd name="T12" fmla="*/ 357 w 1098"/>
              <a:gd name="T13" fmla="*/ 723 h 862"/>
              <a:gd name="T14" fmla="*/ 357 w 1098"/>
              <a:gd name="T15" fmla="*/ 687 h 862"/>
              <a:gd name="T16" fmla="*/ 438 w 1098"/>
              <a:gd name="T17" fmla="*/ 654 h 862"/>
              <a:gd name="T18" fmla="*/ 510 w 1098"/>
              <a:gd name="T19" fmla="*/ 603 h 862"/>
              <a:gd name="T20" fmla="*/ 678 w 1098"/>
              <a:gd name="T21" fmla="*/ 384 h 862"/>
              <a:gd name="T22" fmla="*/ 774 w 1098"/>
              <a:gd name="T23" fmla="*/ 273 h 862"/>
              <a:gd name="T24" fmla="*/ 840 w 1098"/>
              <a:gd name="T25" fmla="*/ 207 h 862"/>
              <a:gd name="T26" fmla="*/ 876 w 1098"/>
              <a:gd name="T27" fmla="*/ 120 h 862"/>
              <a:gd name="T28" fmla="*/ 918 w 1098"/>
              <a:gd name="T29" fmla="*/ 15 h 862"/>
              <a:gd name="T30" fmla="*/ 1002 w 1098"/>
              <a:gd name="T31" fmla="*/ 30 h 862"/>
              <a:gd name="T32" fmla="*/ 1053 w 1098"/>
              <a:gd name="T33" fmla="*/ 33 h 862"/>
              <a:gd name="T34" fmla="*/ 1098 w 1098"/>
              <a:gd name="T35" fmla="*/ 9 h 8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98"/>
              <a:gd name="T55" fmla="*/ 0 h 862"/>
              <a:gd name="T56" fmla="*/ 1098 w 1098"/>
              <a:gd name="T57" fmla="*/ 862 h 8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98" h="862">
                <a:moveTo>
                  <a:pt x="0" y="744"/>
                </a:moveTo>
                <a:cubicBezTo>
                  <a:pt x="24" y="745"/>
                  <a:pt x="120" y="741"/>
                  <a:pt x="147" y="753"/>
                </a:cubicBezTo>
                <a:cubicBezTo>
                  <a:pt x="174" y="765"/>
                  <a:pt x="152" y="802"/>
                  <a:pt x="162" y="819"/>
                </a:cubicBezTo>
                <a:cubicBezTo>
                  <a:pt x="172" y="836"/>
                  <a:pt x="190" y="862"/>
                  <a:pt x="210" y="855"/>
                </a:cubicBezTo>
                <a:cubicBezTo>
                  <a:pt x="230" y="848"/>
                  <a:pt x="264" y="793"/>
                  <a:pt x="279" y="774"/>
                </a:cubicBezTo>
                <a:cubicBezTo>
                  <a:pt x="294" y="755"/>
                  <a:pt x="290" y="747"/>
                  <a:pt x="303" y="738"/>
                </a:cubicBezTo>
                <a:cubicBezTo>
                  <a:pt x="316" y="729"/>
                  <a:pt x="348" y="731"/>
                  <a:pt x="357" y="723"/>
                </a:cubicBezTo>
                <a:cubicBezTo>
                  <a:pt x="366" y="715"/>
                  <a:pt x="344" y="698"/>
                  <a:pt x="357" y="687"/>
                </a:cubicBezTo>
                <a:cubicBezTo>
                  <a:pt x="370" y="676"/>
                  <a:pt x="413" y="668"/>
                  <a:pt x="438" y="654"/>
                </a:cubicBezTo>
                <a:cubicBezTo>
                  <a:pt x="463" y="640"/>
                  <a:pt x="470" y="648"/>
                  <a:pt x="510" y="603"/>
                </a:cubicBezTo>
                <a:cubicBezTo>
                  <a:pt x="550" y="558"/>
                  <a:pt x="634" y="439"/>
                  <a:pt x="678" y="384"/>
                </a:cubicBezTo>
                <a:cubicBezTo>
                  <a:pt x="722" y="329"/>
                  <a:pt x="747" y="302"/>
                  <a:pt x="774" y="273"/>
                </a:cubicBezTo>
                <a:cubicBezTo>
                  <a:pt x="801" y="244"/>
                  <a:pt x="823" y="233"/>
                  <a:pt x="840" y="207"/>
                </a:cubicBezTo>
                <a:cubicBezTo>
                  <a:pt x="857" y="181"/>
                  <a:pt x="863" y="152"/>
                  <a:pt x="876" y="120"/>
                </a:cubicBezTo>
                <a:cubicBezTo>
                  <a:pt x="889" y="88"/>
                  <a:pt x="897" y="30"/>
                  <a:pt x="918" y="15"/>
                </a:cubicBezTo>
                <a:cubicBezTo>
                  <a:pt x="939" y="0"/>
                  <a:pt x="980" y="27"/>
                  <a:pt x="1002" y="30"/>
                </a:cubicBezTo>
                <a:cubicBezTo>
                  <a:pt x="1024" y="33"/>
                  <a:pt x="1037" y="36"/>
                  <a:pt x="1053" y="33"/>
                </a:cubicBezTo>
                <a:cubicBezTo>
                  <a:pt x="1069" y="30"/>
                  <a:pt x="1089" y="14"/>
                  <a:pt x="1098" y="9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8761413" y="1298084"/>
            <a:ext cx="296862" cy="895350"/>
          </a:xfrm>
          <a:custGeom>
            <a:avLst/>
            <a:gdLst>
              <a:gd name="T0" fmla="*/ 7 w 187"/>
              <a:gd name="T1" fmla="*/ 564 h 564"/>
              <a:gd name="T2" fmla="*/ 13 w 187"/>
              <a:gd name="T3" fmla="*/ 501 h 564"/>
              <a:gd name="T4" fmla="*/ 1 w 187"/>
              <a:gd name="T5" fmla="*/ 426 h 564"/>
              <a:gd name="T6" fmla="*/ 22 w 187"/>
              <a:gd name="T7" fmla="*/ 360 h 564"/>
              <a:gd name="T8" fmla="*/ 43 w 187"/>
              <a:gd name="T9" fmla="*/ 300 h 564"/>
              <a:gd name="T10" fmla="*/ 97 w 187"/>
              <a:gd name="T11" fmla="*/ 174 h 564"/>
              <a:gd name="T12" fmla="*/ 124 w 187"/>
              <a:gd name="T13" fmla="*/ 156 h 564"/>
              <a:gd name="T14" fmla="*/ 187 w 187"/>
              <a:gd name="T15" fmla="*/ 0 h 5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7"/>
              <a:gd name="T25" fmla="*/ 0 h 564"/>
              <a:gd name="T26" fmla="*/ 187 w 187"/>
              <a:gd name="T27" fmla="*/ 564 h 5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7" h="564">
                <a:moveTo>
                  <a:pt x="7" y="564"/>
                </a:moveTo>
                <a:cubicBezTo>
                  <a:pt x="8" y="554"/>
                  <a:pt x="14" y="524"/>
                  <a:pt x="13" y="501"/>
                </a:cubicBezTo>
                <a:cubicBezTo>
                  <a:pt x="12" y="478"/>
                  <a:pt x="0" y="449"/>
                  <a:pt x="1" y="426"/>
                </a:cubicBezTo>
                <a:cubicBezTo>
                  <a:pt x="2" y="403"/>
                  <a:pt x="15" y="381"/>
                  <a:pt x="22" y="360"/>
                </a:cubicBezTo>
                <a:cubicBezTo>
                  <a:pt x="29" y="339"/>
                  <a:pt x="31" y="331"/>
                  <a:pt x="43" y="300"/>
                </a:cubicBezTo>
                <a:cubicBezTo>
                  <a:pt x="55" y="269"/>
                  <a:pt x="84" y="198"/>
                  <a:pt x="97" y="174"/>
                </a:cubicBezTo>
                <a:cubicBezTo>
                  <a:pt x="110" y="150"/>
                  <a:pt x="109" y="185"/>
                  <a:pt x="124" y="156"/>
                </a:cubicBezTo>
                <a:cubicBezTo>
                  <a:pt x="139" y="127"/>
                  <a:pt x="174" y="32"/>
                  <a:pt x="187" y="0"/>
                </a:cubicBezTo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6157913" y="783734"/>
            <a:ext cx="152400" cy="776288"/>
          </a:xfrm>
          <a:custGeom>
            <a:avLst/>
            <a:gdLst>
              <a:gd name="T0" fmla="*/ 96 w 96"/>
              <a:gd name="T1" fmla="*/ 489 h 489"/>
              <a:gd name="T2" fmla="*/ 75 w 96"/>
              <a:gd name="T3" fmla="*/ 435 h 489"/>
              <a:gd name="T4" fmla="*/ 69 w 96"/>
              <a:gd name="T5" fmla="*/ 261 h 489"/>
              <a:gd name="T6" fmla="*/ 48 w 96"/>
              <a:gd name="T7" fmla="*/ 159 h 489"/>
              <a:gd name="T8" fmla="*/ 6 w 96"/>
              <a:gd name="T9" fmla="*/ 60 h 489"/>
              <a:gd name="T10" fmla="*/ 9 w 96"/>
              <a:gd name="T11" fmla="*/ 0 h 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489"/>
              <a:gd name="T20" fmla="*/ 96 w 96"/>
              <a:gd name="T21" fmla="*/ 489 h 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489">
                <a:moveTo>
                  <a:pt x="96" y="489"/>
                </a:moveTo>
                <a:cubicBezTo>
                  <a:pt x="92" y="480"/>
                  <a:pt x="79" y="473"/>
                  <a:pt x="75" y="435"/>
                </a:cubicBezTo>
                <a:cubicBezTo>
                  <a:pt x="71" y="397"/>
                  <a:pt x="73" y="307"/>
                  <a:pt x="69" y="261"/>
                </a:cubicBezTo>
                <a:cubicBezTo>
                  <a:pt x="65" y="215"/>
                  <a:pt x="58" y="192"/>
                  <a:pt x="48" y="159"/>
                </a:cubicBezTo>
                <a:cubicBezTo>
                  <a:pt x="38" y="126"/>
                  <a:pt x="12" y="86"/>
                  <a:pt x="6" y="60"/>
                </a:cubicBezTo>
                <a:cubicBezTo>
                  <a:pt x="0" y="34"/>
                  <a:pt x="9" y="12"/>
                  <a:pt x="9" y="0"/>
                </a:cubicBezTo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6291263" y="1545734"/>
            <a:ext cx="1370012" cy="1814513"/>
          </a:xfrm>
          <a:custGeom>
            <a:avLst/>
            <a:gdLst>
              <a:gd name="T0" fmla="*/ 708 w 863"/>
              <a:gd name="T1" fmla="*/ 1143 h 1143"/>
              <a:gd name="T2" fmla="*/ 834 w 863"/>
              <a:gd name="T3" fmla="*/ 264 h 1143"/>
              <a:gd name="T4" fmla="*/ 855 w 863"/>
              <a:gd name="T5" fmla="*/ 135 h 1143"/>
              <a:gd name="T6" fmla="*/ 783 w 863"/>
              <a:gd name="T7" fmla="*/ 99 h 1143"/>
              <a:gd name="T8" fmla="*/ 726 w 863"/>
              <a:gd name="T9" fmla="*/ 78 h 1143"/>
              <a:gd name="T10" fmla="*/ 603 w 863"/>
              <a:gd name="T11" fmla="*/ 39 h 1143"/>
              <a:gd name="T12" fmla="*/ 540 w 863"/>
              <a:gd name="T13" fmla="*/ 9 h 1143"/>
              <a:gd name="T14" fmla="*/ 420 w 863"/>
              <a:gd name="T15" fmla="*/ 0 h 1143"/>
              <a:gd name="T16" fmla="*/ 324 w 863"/>
              <a:gd name="T17" fmla="*/ 6 h 1143"/>
              <a:gd name="T18" fmla="*/ 231 w 863"/>
              <a:gd name="T19" fmla="*/ 15 h 1143"/>
              <a:gd name="T20" fmla="*/ 123 w 863"/>
              <a:gd name="T21" fmla="*/ 15 h 1143"/>
              <a:gd name="T22" fmla="*/ 0 w 863"/>
              <a:gd name="T23" fmla="*/ 9 h 11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3"/>
              <a:gd name="T37" fmla="*/ 0 h 1143"/>
              <a:gd name="T38" fmla="*/ 863 w 863"/>
              <a:gd name="T39" fmla="*/ 1143 h 11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3" h="1143">
                <a:moveTo>
                  <a:pt x="708" y="1143"/>
                </a:moveTo>
                <a:cubicBezTo>
                  <a:pt x="729" y="997"/>
                  <a:pt x="809" y="432"/>
                  <a:pt x="834" y="264"/>
                </a:cubicBezTo>
                <a:cubicBezTo>
                  <a:pt x="859" y="96"/>
                  <a:pt x="863" y="162"/>
                  <a:pt x="855" y="135"/>
                </a:cubicBezTo>
                <a:cubicBezTo>
                  <a:pt x="847" y="108"/>
                  <a:pt x="804" y="108"/>
                  <a:pt x="783" y="99"/>
                </a:cubicBezTo>
                <a:cubicBezTo>
                  <a:pt x="762" y="90"/>
                  <a:pt x="756" y="88"/>
                  <a:pt x="726" y="78"/>
                </a:cubicBezTo>
                <a:cubicBezTo>
                  <a:pt x="696" y="68"/>
                  <a:pt x="634" y="50"/>
                  <a:pt x="603" y="39"/>
                </a:cubicBezTo>
                <a:cubicBezTo>
                  <a:pt x="572" y="28"/>
                  <a:pt x="570" y="15"/>
                  <a:pt x="540" y="9"/>
                </a:cubicBezTo>
                <a:cubicBezTo>
                  <a:pt x="510" y="3"/>
                  <a:pt x="456" y="0"/>
                  <a:pt x="420" y="0"/>
                </a:cubicBezTo>
                <a:cubicBezTo>
                  <a:pt x="384" y="0"/>
                  <a:pt x="355" y="4"/>
                  <a:pt x="324" y="6"/>
                </a:cubicBezTo>
                <a:cubicBezTo>
                  <a:pt x="293" y="8"/>
                  <a:pt x="264" y="14"/>
                  <a:pt x="231" y="15"/>
                </a:cubicBezTo>
                <a:cubicBezTo>
                  <a:pt x="198" y="16"/>
                  <a:pt x="161" y="16"/>
                  <a:pt x="123" y="15"/>
                </a:cubicBezTo>
                <a:cubicBezTo>
                  <a:pt x="85" y="14"/>
                  <a:pt x="26" y="10"/>
                  <a:pt x="0" y="9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8120063" y="3160222"/>
            <a:ext cx="4762" cy="157162"/>
          </a:xfrm>
          <a:custGeom>
            <a:avLst/>
            <a:gdLst>
              <a:gd name="T0" fmla="*/ 0 w 3"/>
              <a:gd name="T1" fmla="*/ 99 h 99"/>
              <a:gd name="T2" fmla="*/ 3 w 3"/>
              <a:gd name="T3" fmla="*/ 0 h 99"/>
              <a:gd name="T4" fmla="*/ 0 60000 65536"/>
              <a:gd name="T5" fmla="*/ 0 60000 65536"/>
              <a:gd name="T6" fmla="*/ 0 w 3"/>
              <a:gd name="T7" fmla="*/ 0 h 99"/>
              <a:gd name="T8" fmla="*/ 3 w 3"/>
              <a:gd name="T9" fmla="*/ 99 h 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99">
                <a:moveTo>
                  <a:pt x="0" y="99"/>
                </a:moveTo>
                <a:lnTo>
                  <a:pt x="3" y="0"/>
                </a:ln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7534275" y="3550747"/>
            <a:ext cx="288925" cy="219075"/>
          </a:xfrm>
          <a:custGeom>
            <a:avLst/>
            <a:gdLst>
              <a:gd name="T0" fmla="*/ 69 w 182"/>
              <a:gd name="T1" fmla="*/ 0 h 138"/>
              <a:gd name="T2" fmla="*/ 102 w 182"/>
              <a:gd name="T3" fmla="*/ 27 h 138"/>
              <a:gd name="T4" fmla="*/ 177 w 182"/>
              <a:gd name="T5" fmla="*/ 33 h 138"/>
              <a:gd name="T6" fmla="*/ 132 w 182"/>
              <a:gd name="T7" fmla="*/ 99 h 138"/>
              <a:gd name="T8" fmla="*/ 78 w 182"/>
              <a:gd name="T9" fmla="*/ 126 h 138"/>
              <a:gd name="T10" fmla="*/ 0 w 182"/>
              <a:gd name="T11" fmla="*/ 138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"/>
              <a:gd name="T19" fmla="*/ 0 h 138"/>
              <a:gd name="T20" fmla="*/ 182 w 182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" h="138">
                <a:moveTo>
                  <a:pt x="69" y="0"/>
                </a:moveTo>
                <a:cubicBezTo>
                  <a:pt x="74" y="4"/>
                  <a:pt x="84" y="22"/>
                  <a:pt x="102" y="27"/>
                </a:cubicBezTo>
                <a:cubicBezTo>
                  <a:pt x="120" y="32"/>
                  <a:pt x="172" y="21"/>
                  <a:pt x="177" y="33"/>
                </a:cubicBezTo>
                <a:cubicBezTo>
                  <a:pt x="182" y="45"/>
                  <a:pt x="148" y="84"/>
                  <a:pt x="132" y="99"/>
                </a:cubicBezTo>
                <a:cubicBezTo>
                  <a:pt x="116" y="114"/>
                  <a:pt x="100" y="119"/>
                  <a:pt x="78" y="126"/>
                </a:cubicBezTo>
                <a:cubicBezTo>
                  <a:pt x="56" y="133"/>
                  <a:pt x="16" y="136"/>
                  <a:pt x="0" y="138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6791325" y="1455247"/>
            <a:ext cx="1919288" cy="876300"/>
          </a:xfrm>
          <a:custGeom>
            <a:avLst/>
            <a:gdLst>
              <a:gd name="T0" fmla="*/ 1209 w 1209"/>
              <a:gd name="T1" fmla="*/ 552 h 552"/>
              <a:gd name="T2" fmla="*/ 834 w 1209"/>
              <a:gd name="T3" fmla="*/ 483 h 552"/>
              <a:gd name="T4" fmla="*/ 375 w 1209"/>
              <a:gd name="T5" fmla="*/ 243 h 552"/>
              <a:gd name="T6" fmla="*/ 75 w 1209"/>
              <a:gd name="T7" fmla="*/ 165 h 552"/>
              <a:gd name="T8" fmla="*/ 0 w 1209"/>
              <a:gd name="T9" fmla="*/ 0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9"/>
              <a:gd name="T16" fmla="*/ 0 h 552"/>
              <a:gd name="T17" fmla="*/ 1209 w 1209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9" h="552">
                <a:moveTo>
                  <a:pt x="1209" y="552"/>
                </a:moveTo>
                <a:cubicBezTo>
                  <a:pt x="1147" y="541"/>
                  <a:pt x="973" y="534"/>
                  <a:pt x="834" y="483"/>
                </a:cubicBezTo>
                <a:cubicBezTo>
                  <a:pt x="695" y="432"/>
                  <a:pt x="501" y="296"/>
                  <a:pt x="375" y="243"/>
                </a:cubicBezTo>
                <a:cubicBezTo>
                  <a:pt x="249" y="190"/>
                  <a:pt x="137" y="205"/>
                  <a:pt x="75" y="165"/>
                </a:cubicBezTo>
                <a:cubicBezTo>
                  <a:pt x="13" y="125"/>
                  <a:pt x="16" y="34"/>
                  <a:pt x="0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1219200" y="1264747"/>
            <a:ext cx="6454775" cy="457200"/>
          </a:xfrm>
          <a:custGeom>
            <a:avLst/>
            <a:gdLst>
              <a:gd name="T0" fmla="*/ 0 w 4066"/>
              <a:gd name="T1" fmla="*/ 36 h 288"/>
              <a:gd name="T2" fmla="*/ 96 w 4066"/>
              <a:gd name="T3" fmla="*/ 27 h 288"/>
              <a:gd name="T4" fmla="*/ 357 w 4066"/>
              <a:gd name="T5" fmla="*/ 18 h 288"/>
              <a:gd name="T6" fmla="*/ 579 w 4066"/>
              <a:gd name="T7" fmla="*/ 27 h 288"/>
              <a:gd name="T8" fmla="*/ 780 w 4066"/>
              <a:gd name="T9" fmla="*/ 3 h 288"/>
              <a:gd name="T10" fmla="*/ 972 w 4066"/>
              <a:gd name="T11" fmla="*/ 6 h 288"/>
              <a:gd name="T12" fmla="*/ 1182 w 4066"/>
              <a:gd name="T13" fmla="*/ 9 h 288"/>
              <a:gd name="T14" fmla="*/ 1212 w 4066"/>
              <a:gd name="T15" fmla="*/ 9 h 288"/>
              <a:gd name="T16" fmla="*/ 1254 w 4066"/>
              <a:gd name="T17" fmla="*/ 33 h 288"/>
              <a:gd name="T18" fmla="*/ 1350 w 4066"/>
              <a:gd name="T19" fmla="*/ 63 h 288"/>
              <a:gd name="T20" fmla="*/ 1584 w 4066"/>
              <a:gd name="T21" fmla="*/ 162 h 288"/>
              <a:gd name="T22" fmla="*/ 1692 w 4066"/>
              <a:gd name="T23" fmla="*/ 129 h 288"/>
              <a:gd name="T24" fmla="*/ 1731 w 4066"/>
              <a:gd name="T25" fmla="*/ 129 h 288"/>
              <a:gd name="T26" fmla="*/ 1803 w 4066"/>
              <a:gd name="T27" fmla="*/ 117 h 288"/>
              <a:gd name="T28" fmla="*/ 1860 w 4066"/>
              <a:gd name="T29" fmla="*/ 117 h 288"/>
              <a:gd name="T30" fmla="*/ 1905 w 4066"/>
              <a:gd name="T31" fmla="*/ 147 h 288"/>
              <a:gd name="T32" fmla="*/ 1962 w 4066"/>
              <a:gd name="T33" fmla="*/ 243 h 288"/>
              <a:gd name="T34" fmla="*/ 2052 w 4066"/>
              <a:gd name="T35" fmla="*/ 231 h 288"/>
              <a:gd name="T36" fmla="*/ 2223 w 4066"/>
              <a:gd name="T37" fmla="*/ 210 h 288"/>
              <a:gd name="T38" fmla="*/ 2262 w 4066"/>
              <a:gd name="T39" fmla="*/ 177 h 288"/>
              <a:gd name="T40" fmla="*/ 2445 w 4066"/>
              <a:gd name="T41" fmla="*/ 168 h 288"/>
              <a:gd name="T42" fmla="*/ 2559 w 4066"/>
              <a:gd name="T43" fmla="*/ 132 h 288"/>
              <a:gd name="T44" fmla="*/ 2763 w 4066"/>
              <a:gd name="T45" fmla="*/ 129 h 288"/>
              <a:gd name="T46" fmla="*/ 3225 w 4066"/>
              <a:gd name="T47" fmla="*/ 132 h 288"/>
              <a:gd name="T48" fmla="*/ 3363 w 4066"/>
              <a:gd name="T49" fmla="*/ 108 h 288"/>
              <a:gd name="T50" fmla="*/ 3459 w 4066"/>
              <a:gd name="T51" fmla="*/ 120 h 288"/>
              <a:gd name="T52" fmla="*/ 3660 w 4066"/>
              <a:gd name="T53" fmla="*/ 120 h 288"/>
              <a:gd name="T54" fmla="*/ 3738 w 4066"/>
              <a:gd name="T55" fmla="*/ 123 h 288"/>
              <a:gd name="T56" fmla="*/ 4014 w 4066"/>
              <a:gd name="T57" fmla="*/ 159 h 288"/>
              <a:gd name="T58" fmla="*/ 4053 w 4066"/>
              <a:gd name="T59" fmla="*/ 288 h 2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66"/>
              <a:gd name="T91" fmla="*/ 0 h 288"/>
              <a:gd name="T92" fmla="*/ 4066 w 4066"/>
              <a:gd name="T93" fmla="*/ 288 h 28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66" h="288">
                <a:moveTo>
                  <a:pt x="0" y="36"/>
                </a:moveTo>
                <a:cubicBezTo>
                  <a:pt x="16" y="34"/>
                  <a:pt x="37" y="30"/>
                  <a:pt x="96" y="27"/>
                </a:cubicBezTo>
                <a:cubicBezTo>
                  <a:pt x="155" y="24"/>
                  <a:pt x="277" y="18"/>
                  <a:pt x="357" y="18"/>
                </a:cubicBezTo>
                <a:cubicBezTo>
                  <a:pt x="437" y="18"/>
                  <a:pt x="509" y="29"/>
                  <a:pt x="579" y="27"/>
                </a:cubicBezTo>
                <a:cubicBezTo>
                  <a:pt x="649" y="25"/>
                  <a:pt x="715" y="6"/>
                  <a:pt x="780" y="3"/>
                </a:cubicBezTo>
                <a:cubicBezTo>
                  <a:pt x="845" y="0"/>
                  <a:pt x="905" y="5"/>
                  <a:pt x="972" y="6"/>
                </a:cubicBezTo>
                <a:cubicBezTo>
                  <a:pt x="1039" y="7"/>
                  <a:pt x="1142" y="9"/>
                  <a:pt x="1182" y="9"/>
                </a:cubicBezTo>
                <a:cubicBezTo>
                  <a:pt x="1222" y="9"/>
                  <a:pt x="1200" y="5"/>
                  <a:pt x="1212" y="9"/>
                </a:cubicBezTo>
                <a:cubicBezTo>
                  <a:pt x="1224" y="13"/>
                  <a:pt x="1231" y="24"/>
                  <a:pt x="1254" y="33"/>
                </a:cubicBezTo>
                <a:cubicBezTo>
                  <a:pt x="1277" y="42"/>
                  <a:pt x="1295" y="42"/>
                  <a:pt x="1350" y="63"/>
                </a:cubicBezTo>
                <a:cubicBezTo>
                  <a:pt x="1405" y="84"/>
                  <a:pt x="1527" y="151"/>
                  <a:pt x="1584" y="162"/>
                </a:cubicBezTo>
                <a:cubicBezTo>
                  <a:pt x="1641" y="173"/>
                  <a:pt x="1668" y="134"/>
                  <a:pt x="1692" y="129"/>
                </a:cubicBezTo>
                <a:cubicBezTo>
                  <a:pt x="1716" y="124"/>
                  <a:pt x="1713" y="131"/>
                  <a:pt x="1731" y="129"/>
                </a:cubicBezTo>
                <a:cubicBezTo>
                  <a:pt x="1749" y="127"/>
                  <a:pt x="1782" y="119"/>
                  <a:pt x="1803" y="117"/>
                </a:cubicBezTo>
                <a:cubicBezTo>
                  <a:pt x="1824" y="115"/>
                  <a:pt x="1843" y="112"/>
                  <a:pt x="1860" y="117"/>
                </a:cubicBezTo>
                <a:cubicBezTo>
                  <a:pt x="1877" y="122"/>
                  <a:pt x="1888" y="126"/>
                  <a:pt x="1905" y="147"/>
                </a:cubicBezTo>
                <a:cubicBezTo>
                  <a:pt x="1922" y="168"/>
                  <a:pt x="1938" y="229"/>
                  <a:pt x="1962" y="243"/>
                </a:cubicBezTo>
                <a:cubicBezTo>
                  <a:pt x="1986" y="257"/>
                  <a:pt x="2009" y="236"/>
                  <a:pt x="2052" y="231"/>
                </a:cubicBezTo>
                <a:cubicBezTo>
                  <a:pt x="2095" y="226"/>
                  <a:pt x="2188" y="219"/>
                  <a:pt x="2223" y="210"/>
                </a:cubicBezTo>
                <a:cubicBezTo>
                  <a:pt x="2258" y="201"/>
                  <a:pt x="2225" y="184"/>
                  <a:pt x="2262" y="177"/>
                </a:cubicBezTo>
                <a:cubicBezTo>
                  <a:pt x="2299" y="170"/>
                  <a:pt x="2396" y="175"/>
                  <a:pt x="2445" y="168"/>
                </a:cubicBezTo>
                <a:cubicBezTo>
                  <a:pt x="2494" y="161"/>
                  <a:pt x="2506" y="139"/>
                  <a:pt x="2559" y="132"/>
                </a:cubicBezTo>
                <a:cubicBezTo>
                  <a:pt x="2612" y="125"/>
                  <a:pt x="2652" y="129"/>
                  <a:pt x="2763" y="129"/>
                </a:cubicBezTo>
                <a:cubicBezTo>
                  <a:pt x="2874" y="129"/>
                  <a:pt x="3125" y="135"/>
                  <a:pt x="3225" y="132"/>
                </a:cubicBezTo>
                <a:cubicBezTo>
                  <a:pt x="3325" y="129"/>
                  <a:pt x="3324" y="110"/>
                  <a:pt x="3363" y="108"/>
                </a:cubicBezTo>
                <a:cubicBezTo>
                  <a:pt x="3402" y="106"/>
                  <a:pt x="3410" y="118"/>
                  <a:pt x="3459" y="120"/>
                </a:cubicBezTo>
                <a:cubicBezTo>
                  <a:pt x="3508" y="122"/>
                  <a:pt x="3614" y="120"/>
                  <a:pt x="3660" y="120"/>
                </a:cubicBezTo>
                <a:cubicBezTo>
                  <a:pt x="3706" y="120"/>
                  <a:pt x="3679" y="117"/>
                  <a:pt x="3738" y="123"/>
                </a:cubicBezTo>
                <a:cubicBezTo>
                  <a:pt x="3797" y="129"/>
                  <a:pt x="3962" y="132"/>
                  <a:pt x="4014" y="159"/>
                </a:cubicBezTo>
                <a:cubicBezTo>
                  <a:pt x="4066" y="186"/>
                  <a:pt x="4045" y="261"/>
                  <a:pt x="4053" y="288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1328738" y="2412509"/>
            <a:ext cx="6215062" cy="2543175"/>
          </a:xfrm>
          <a:custGeom>
            <a:avLst/>
            <a:gdLst>
              <a:gd name="T0" fmla="*/ 3915 w 3915"/>
              <a:gd name="T1" fmla="*/ 855 h 1602"/>
              <a:gd name="T2" fmla="*/ 3777 w 3915"/>
              <a:gd name="T3" fmla="*/ 822 h 1602"/>
              <a:gd name="T4" fmla="*/ 3474 w 3915"/>
              <a:gd name="T5" fmla="*/ 804 h 1602"/>
              <a:gd name="T6" fmla="*/ 3345 w 3915"/>
              <a:gd name="T7" fmla="*/ 849 h 1602"/>
              <a:gd name="T8" fmla="*/ 3243 w 3915"/>
              <a:gd name="T9" fmla="*/ 909 h 1602"/>
              <a:gd name="T10" fmla="*/ 3231 w 3915"/>
              <a:gd name="T11" fmla="*/ 981 h 1602"/>
              <a:gd name="T12" fmla="*/ 3201 w 3915"/>
              <a:gd name="T13" fmla="*/ 1032 h 1602"/>
              <a:gd name="T14" fmla="*/ 3165 w 3915"/>
              <a:gd name="T15" fmla="*/ 1035 h 1602"/>
              <a:gd name="T16" fmla="*/ 3096 w 3915"/>
              <a:gd name="T17" fmla="*/ 1113 h 1602"/>
              <a:gd name="T18" fmla="*/ 3033 w 3915"/>
              <a:gd name="T19" fmla="*/ 1173 h 1602"/>
              <a:gd name="T20" fmla="*/ 3015 w 3915"/>
              <a:gd name="T21" fmla="*/ 1191 h 1602"/>
              <a:gd name="T22" fmla="*/ 3000 w 3915"/>
              <a:gd name="T23" fmla="*/ 1272 h 1602"/>
              <a:gd name="T24" fmla="*/ 2952 w 3915"/>
              <a:gd name="T25" fmla="*/ 1347 h 1602"/>
              <a:gd name="T26" fmla="*/ 2844 w 3915"/>
              <a:gd name="T27" fmla="*/ 1344 h 1602"/>
              <a:gd name="T28" fmla="*/ 2766 w 3915"/>
              <a:gd name="T29" fmla="*/ 1419 h 1602"/>
              <a:gd name="T30" fmla="*/ 2706 w 3915"/>
              <a:gd name="T31" fmla="*/ 1491 h 1602"/>
              <a:gd name="T32" fmla="*/ 2682 w 3915"/>
              <a:gd name="T33" fmla="*/ 1542 h 1602"/>
              <a:gd name="T34" fmla="*/ 2655 w 3915"/>
              <a:gd name="T35" fmla="*/ 1599 h 1602"/>
              <a:gd name="T36" fmla="*/ 2529 w 3915"/>
              <a:gd name="T37" fmla="*/ 1524 h 1602"/>
              <a:gd name="T38" fmla="*/ 2511 w 3915"/>
              <a:gd name="T39" fmla="*/ 1512 h 1602"/>
              <a:gd name="T40" fmla="*/ 2478 w 3915"/>
              <a:gd name="T41" fmla="*/ 1449 h 1602"/>
              <a:gd name="T42" fmla="*/ 2466 w 3915"/>
              <a:gd name="T43" fmla="*/ 1416 h 1602"/>
              <a:gd name="T44" fmla="*/ 2469 w 3915"/>
              <a:gd name="T45" fmla="*/ 1368 h 1602"/>
              <a:gd name="T46" fmla="*/ 2268 w 3915"/>
              <a:gd name="T47" fmla="*/ 1308 h 1602"/>
              <a:gd name="T48" fmla="*/ 2100 w 3915"/>
              <a:gd name="T49" fmla="*/ 1356 h 1602"/>
              <a:gd name="T50" fmla="*/ 2022 w 3915"/>
              <a:gd name="T51" fmla="*/ 1404 h 1602"/>
              <a:gd name="T52" fmla="*/ 1824 w 3915"/>
              <a:gd name="T53" fmla="*/ 1389 h 1602"/>
              <a:gd name="T54" fmla="*/ 1794 w 3915"/>
              <a:gd name="T55" fmla="*/ 1344 h 1602"/>
              <a:gd name="T56" fmla="*/ 1701 w 3915"/>
              <a:gd name="T57" fmla="*/ 1326 h 1602"/>
              <a:gd name="T58" fmla="*/ 1656 w 3915"/>
              <a:gd name="T59" fmla="*/ 1323 h 1602"/>
              <a:gd name="T60" fmla="*/ 1563 w 3915"/>
              <a:gd name="T61" fmla="*/ 1377 h 1602"/>
              <a:gd name="T62" fmla="*/ 1488 w 3915"/>
              <a:gd name="T63" fmla="*/ 1377 h 1602"/>
              <a:gd name="T64" fmla="*/ 1449 w 3915"/>
              <a:gd name="T65" fmla="*/ 1347 h 1602"/>
              <a:gd name="T66" fmla="*/ 1314 w 3915"/>
              <a:gd name="T67" fmla="*/ 1326 h 1602"/>
              <a:gd name="T68" fmla="*/ 1167 w 3915"/>
              <a:gd name="T69" fmla="*/ 1197 h 1602"/>
              <a:gd name="T70" fmla="*/ 1116 w 3915"/>
              <a:gd name="T71" fmla="*/ 1185 h 1602"/>
              <a:gd name="T72" fmla="*/ 996 w 3915"/>
              <a:gd name="T73" fmla="*/ 1113 h 1602"/>
              <a:gd name="T74" fmla="*/ 975 w 3915"/>
              <a:gd name="T75" fmla="*/ 1044 h 1602"/>
              <a:gd name="T76" fmla="*/ 906 w 3915"/>
              <a:gd name="T77" fmla="*/ 993 h 1602"/>
              <a:gd name="T78" fmla="*/ 633 w 3915"/>
              <a:gd name="T79" fmla="*/ 843 h 1602"/>
              <a:gd name="T80" fmla="*/ 558 w 3915"/>
              <a:gd name="T81" fmla="*/ 771 h 1602"/>
              <a:gd name="T82" fmla="*/ 369 w 3915"/>
              <a:gd name="T83" fmla="*/ 690 h 1602"/>
              <a:gd name="T84" fmla="*/ 267 w 3915"/>
              <a:gd name="T85" fmla="*/ 591 h 1602"/>
              <a:gd name="T86" fmla="*/ 186 w 3915"/>
              <a:gd name="T87" fmla="*/ 540 h 1602"/>
              <a:gd name="T88" fmla="*/ 153 w 3915"/>
              <a:gd name="T89" fmla="*/ 417 h 1602"/>
              <a:gd name="T90" fmla="*/ 147 w 3915"/>
              <a:gd name="T91" fmla="*/ 264 h 1602"/>
              <a:gd name="T92" fmla="*/ 96 w 3915"/>
              <a:gd name="T93" fmla="*/ 219 h 1602"/>
              <a:gd name="T94" fmla="*/ 60 w 3915"/>
              <a:gd name="T95" fmla="*/ 177 h 1602"/>
              <a:gd name="T96" fmla="*/ 27 w 3915"/>
              <a:gd name="T97" fmla="*/ 99 h 1602"/>
              <a:gd name="T98" fmla="*/ 3 w 3915"/>
              <a:gd name="T99" fmla="*/ 48 h 1602"/>
              <a:gd name="T100" fmla="*/ 6 w 3915"/>
              <a:gd name="T101" fmla="*/ 0 h 16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915"/>
              <a:gd name="T154" fmla="*/ 0 h 1602"/>
              <a:gd name="T155" fmla="*/ 3915 w 3915"/>
              <a:gd name="T156" fmla="*/ 1602 h 16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915" h="1602">
                <a:moveTo>
                  <a:pt x="3915" y="855"/>
                </a:moveTo>
                <a:cubicBezTo>
                  <a:pt x="3893" y="850"/>
                  <a:pt x="3850" y="830"/>
                  <a:pt x="3777" y="822"/>
                </a:cubicBezTo>
                <a:cubicBezTo>
                  <a:pt x="3704" y="814"/>
                  <a:pt x="3546" y="800"/>
                  <a:pt x="3474" y="804"/>
                </a:cubicBezTo>
                <a:cubicBezTo>
                  <a:pt x="3402" y="808"/>
                  <a:pt x="3383" y="832"/>
                  <a:pt x="3345" y="849"/>
                </a:cubicBezTo>
                <a:cubicBezTo>
                  <a:pt x="3307" y="866"/>
                  <a:pt x="3262" y="887"/>
                  <a:pt x="3243" y="909"/>
                </a:cubicBezTo>
                <a:lnTo>
                  <a:pt x="3231" y="981"/>
                </a:lnTo>
                <a:cubicBezTo>
                  <a:pt x="3224" y="1001"/>
                  <a:pt x="3212" y="1023"/>
                  <a:pt x="3201" y="1032"/>
                </a:cubicBezTo>
                <a:lnTo>
                  <a:pt x="3165" y="1035"/>
                </a:lnTo>
                <a:cubicBezTo>
                  <a:pt x="3148" y="1048"/>
                  <a:pt x="3118" y="1090"/>
                  <a:pt x="3096" y="1113"/>
                </a:cubicBezTo>
                <a:cubicBezTo>
                  <a:pt x="3074" y="1136"/>
                  <a:pt x="3047" y="1160"/>
                  <a:pt x="3033" y="1173"/>
                </a:cubicBezTo>
                <a:lnTo>
                  <a:pt x="3015" y="1191"/>
                </a:lnTo>
                <a:cubicBezTo>
                  <a:pt x="3010" y="1207"/>
                  <a:pt x="3011" y="1246"/>
                  <a:pt x="3000" y="1272"/>
                </a:cubicBezTo>
                <a:cubicBezTo>
                  <a:pt x="2989" y="1298"/>
                  <a:pt x="2978" y="1335"/>
                  <a:pt x="2952" y="1347"/>
                </a:cubicBezTo>
                <a:cubicBezTo>
                  <a:pt x="2926" y="1359"/>
                  <a:pt x="2875" y="1332"/>
                  <a:pt x="2844" y="1344"/>
                </a:cubicBezTo>
                <a:cubicBezTo>
                  <a:pt x="2813" y="1356"/>
                  <a:pt x="2789" y="1395"/>
                  <a:pt x="2766" y="1419"/>
                </a:cubicBezTo>
                <a:cubicBezTo>
                  <a:pt x="2743" y="1443"/>
                  <a:pt x="2720" y="1471"/>
                  <a:pt x="2706" y="1491"/>
                </a:cubicBezTo>
                <a:cubicBezTo>
                  <a:pt x="2692" y="1511"/>
                  <a:pt x="2691" y="1524"/>
                  <a:pt x="2682" y="1542"/>
                </a:cubicBezTo>
                <a:cubicBezTo>
                  <a:pt x="2673" y="1560"/>
                  <a:pt x="2680" y="1602"/>
                  <a:pt x="2655" y="1599"/>
                </a:cubicBezTo>
                <a:cubicBezTo>
                  <a:pt x="2630" y="1596"/>
                  <a:pt x="2553" y="1538"/>
                  <a:pt x="2529" y="1524"/>
                </a:cubicBezTo>
                <a:lnTo>
                  <a:pt x="2511" y="1512"/>
                </a:lnTo>
                <a:cubicBezTo>
                  <a:pt x="2503" y="1500"/>
                  <a:pt x="2485" y="1465"/>
                  <a:pt x="2478" y="1449"/>
                </a:cubicBezTo>
                <a:cubicBezTo>
                  <a:pt x="2471" y="1433"/>
                  <a:pt x="2467" y="1429"/>
                  <a:pt x="2466" y="1416"/>
                </a:cubicBezTo>
                <a:cubicBezTo>
                  <a:pt x="2465" y="1403"/>
                  <a:pt x="2502" y="1386"/>
                  <a:pt x="2469" y="1368"/>
                </a:cubicBezTo>
                <a:cubicBezTo>
                  <a:pt x="2436" y="1350"/>
                  <a:pt x="2329" y="1310"/>
                  <a:pt x="2268" y="1308"/>
                </a:cubicBezTo>
                <a:cubicBezTo>
                  <a:pt x="2207" y="1306"/>
                  <a:pt x="2141" y="1340"/>
                  <a:pt x="2100" y="1356"/>
                </a:cubicBezTo>
                <a:cubicBezTo>
                  <a:pt x="2059" y="1372"/>
                  <a:pt x="2068" y="1398"/>
                  <a:pt x="2022" y="1404"/>
                </a:cubicBezTo>
                <a:cubicBezTo>
                  <a:pt x="1976" y="1410"/>
                  <a:pt x="1862" y="1399"/>
                  <a:pt x="1824" y="1389"/>
                </a:cubicBezTo>
                <a:cubicBezTo>
                  <a:pt x="1786" y="1379"/>
                  <a:pt x="1815" y="1354"/>
                  <a:pt x="1794" y="1344"/>
                </a:cubicBezTo>
                <a:cubicBezTo>
                  <a:pt x="1773" y="1334"/>
                  <a:pt x="1724" y="1329"/>
                  <a:pt x="1701" y="1326"/>
                </a:cubicBezTo>
                <a:cubicBezTo>
                  <a:pt x="1678" y="1323"/>
                  <a:pt x="1679" y="1314"/>
                  <a:pt x="1656" y="1323"/>
                </a:cubicBezTo>
                <a:cubicBezTo>
                  <a:pt x="1633" y="1332"/>
                  <a:pt x="1591" y="1368"/>
                  <a:pt x="1563" y="1377"/>
                </a:cubicBezTo>
                <a:cubicBezTo>
                  <a:pt x="1535" y="1386"/>
                  <a:pt x="1507" y="1382"/>
                  <a:pt x="1488" y="1377"/>
                </a:cubicBezTo>
                <a:cubicBezTo>
                  <a:pt x="1469" y="1372"/>
                  <a:pt x="1478" y="1355"/>
                  <a:pt x="1449" y="1347"/>
                </a:cubicBezTo>
                <a:cubicBezTo>
                  <a:pt x="1420" y="1339"/>
                  <a:pt x="1361" y="1351"/>
                  <a:pt x="1314" y="1326"/>
                </a:cubicBezTo>
                <a:cubicBezTo>
                  <a:pt x="1267" y="1301"/>
                  <a:pt x="1200" y="1220"/>
                  <a:pt x="1167" y="1197"/>
                </a:cubicBezTo>
                <a:cubicBezTo>
                  <a:pt x="1134" y="1174"/>
                  <a:pt x="1145" y="1199"/>
                  <a:pt x="1116" y="1185"/>
                </a:cubicBezTo>
                <a:cubicBezTo>
                  <a:pt x="1087" y="1171"/>
                  <a:pt x="1019" y="1136"/>
                  <a:pt x="996" y="1113"/>
                </a:cubicBezTo>
                <a:cubicBezTo>
                  <a:pt x="973" y="1090"/>
                  <a:pt x="990" y="1064"/>
                  <a:pt x="975" y="1044"/>
                </a:cubicBezTo>
                <a:cubicBezTo>
                  <a:pt x="960" y="1024"/>
                  <a:pt x="963" y="1026"/>
                  <a:pt x="906" y="993"/>
                </a:cubicBezTo>
                <a:cubicBezTo>
                  <a:pt x="849" y="960"/>
                  <a:pt x="691" y="880"/>
                  <a:pt x="633" y="843"/>
                </a:cubicBezTo>
                <a:cubicBezTo>
                  <a:pt x="575" y="806"/>
                  <a:pt x="602" y="796"/>
                  <a:pt x="558" y="771"/>
                </a:cubicBezTo>
                <a:cubicBezTo>
                  <a:pt x="514" y="746"/>
                  <a:pt x="417" y="720"/>
                  <a:pt x="369" y="690"/>
                </a:cubicBezTo>
                <a:cubicBezTo>
                  <a:pt x="321" y="660"/>
                  <a:pt x="297" y="616"/>
                  <a:pt x="267" y="591"/>
                </a:cubicBezTo>
                <a:cubicBezTo>
                  <a:pt x="237" y="566"/>
                  <a:pt x="205" y="569"/>
                  <a:pt x="186" y="540"/>
                </a:cubicBezTo>
                <a:cubicBezTo>
                  <a:pt x="167" y="511"/>
                  <a:pt x="159" y="463"/>
                  <a:pt x="153" y="417"/>
                </a:cubicBezTo>
                <a:cubicBezTo>
                  <a:pt x="147" y="371"/>
                  <a:pt x="157" y="297"/>
                  <a:pt x="147" y="264"/>
                </a:cubicBezTo>
                <a:cubicBezTo>
                  <a:pt x="137" y="231"/>
                  <a:pt x="110" y="233"/>
                  <a:pt x="96" y="219"/>
                </a:cubicBezTo>
                <a:cubicBezTo>
                  <a:pt x="82" y="205"/>
                  <a:pt x="71" y="197"/>
                  <a:pt x="60" y="177"/>
                </a:cubicBezTo>
                <a:cubicBezTo>
                  <a:pt x="49" y="157"/>
                  <a:pt x="36" y="120"/>
                  <a:pt x="27" y="99"/>
                </a:cubicBezTo>
                <a:cubicBezTo>
                  <a:pt x="18" y="78"/>
                  <a:pt x="6" y="64"/>
                  <a:pt x="3" y="48"/>
                </a:cubicBezTo>
                <a:cubicBezTo>
                  <a:pt x="0" y="32"/>
                  <a:pt x="5" y="10"/>
                  <a:pt x="6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3789363" y="1469534"/>
            <a:ext cx="2787650" cy="2219325"/>
          </a:xfrm>
          <a:custGeom>
            <a:avLst/>
            <a:gdLst>
              <a:gd name="T0" fmla="*/ 1756 w 1756"/>
              <a:gd name="T1" fmla="*/ 1398 h 1398"/>
              <a:gd name="T2" fmla="*/ 1708 w 1756"/>
              <a:gd name="T3" fmla="*/ 1302 h 1398"/>
              <a:gd name="T4" fmla="*/ 1576 w 1756"/>
              <a:gd name="T5" fmla="*/ 1221 h 1398"/>
              <a:gd name="T6" fmla="*/ 1438 w 1756"/>
              <a:gd name="T7" fmla="*/ 1161 h 1398"/>
              <a:gd name="T8" fmla="*/ 1402 w 1756"/>
              <a:gd name="T9" fmla="*/ 1161 h 1398"/>
              <a:gd name="T10" fmla="*/ 1339 w 1756"/>
              <a:gd name="T11" fmla="*/ 1200 h 1398"/>
              <a:gd name="T12" fmla="*/ 1291 w 1756"/>
              <a:gd name="T13" fmla="*/ 1215 h 1398"/>
              <a:gd name="T14" fmla="*/ 1252 w 1756"/>
              <a:gd name="T15" fmla="*/ 1212 h 1398"/>
              <a:gd name="T16" fmla="*/ 1219 w 1756"/>
              <a:gd name="T17" fmla="*/ 1230 h 1398"/>
              <a:gd name="T18" fmla="*/ 1042 w 1756"/>
              <a:gd name="T19" fmla="*/ 1245 h 1398"/>
              <a:gd name="T20" fmla="*/ 901 w 1756"/>
              <a:gd name="T21" fmla="*/ 1281 h 1398"/>
              <a:gd name="T22" fmla="*/ 757 w 1756"/>
              <a:gd name="T23" fmla="*/ 1185 h 1398"/>
              <a:gd name="T24" fmla="*/ 682 w 1756"/>
              <a:gd name="T25" fmla="*/ 1065 h 1398"/>
              <a:gd name="T26" fmla="*/ 565 w 1756"/>
              <a:gd name="T27" fmla="*/ 987 h 1398"/>
              <a:gd name="T28" fmla="*/ 535 w 1756"/>
              <a:gd name="T29" fmla="*/ 954 h 1398"/>
              <a:gd name="T30" fmla="*/ 457 w 1756"/>
              <a:gd name="T31" fmla="*/ 936 h 1398"/>
              <a:gd name="T32" fmla="*/ 409 w 1756"/>
              <a:gd name="T33" fmla="*/ 897 h 1398"/>
              <a:gd name="T34" fmla="*/ 250 w 1756"/>
              <a:gd name="T35" fmla="*/ 798 h 1398"/>
              <a:gd name="T36" fmla="*/ 181 w 1756"/>
              <a:gd name="T37" fmla="*/ 759 h 1398"/>
              <a:gd name="T38" fmla="*/ 112 w 1756"/>
              <a:gd name="T39" fmla="*/ 612 h 1398"/>
              <a:gd name="T40" fmla="*/ 64 w 1756"/>
              <a:gd name="T41" fmla="*/ 528 h 1398"/>
              <a:gd name="T42" fmla="*/ 13 w 1756"/>
              <a:gd name="T43" fmla="*/ 399 h 1398"/>
              <a:gd name="T44" fmla="*/ 16 w 1756"/>
              <a:gd name="T45" fmla="*/ 324 h 1398"/>
              <a:gd name="T46" fmla="*/ 112 w 1756"/>
              <a:gd name="T47" fmla="*/ 171 h 1398"/>
              <a:gd name="T48" fmla="*/ 109 w 1756"/>
              <a:gd name="T49" fmla="*/ 0 h 139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56"/>
              <a:gd name="T76" fmla="*/ 0 h 1398"/>
              <a:gd name="T77" fmla="*/ 1756 w 1756"/>
              <a:gd name="T78" fmla="*/ 1398 h 139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56" h="1398">
                <a:moveTo>
                  <a:pt x="1756" y="1398"/>
                </a:moveTo>
                <a:cubicBezTo>
                  <a:pt x="1748" y="1383"/>
                  <a:pt x="1738" y="1331"/>
                  <a:pt x="1708" y="1302"/>
                </a:cubicBezTo>
                <a:cubicBezTo>
                  <a:pt x="1678" y="1273"/>
                  <a:pt x="1621" y="1244"/>
                  <a:pt x="1576" y="1221"/>
                </a:cubicBezTo>
                <a:cubicBezTo>
                  <a:pt x="1531" y="1198"/>
                  <a:pt x="1467" y="1171"/>
                  <a:pt x="1438" y="1161"/>
                </a:cubicBezTo>
                <a:cubicBezTo>
                  <a:pt x="1409" y="1151"/>
                  <a:pt x="1418" y="1155"/>
                  <a:pt x="1402" y="1161"/>
                </a:cubicBezTo>
                <a:cubicBezTo>
                  <a:pt x="1386" y="1167"/>
                  <a:pt x="1357" y="1191"/>
                  <a:pt x="1339" y="1200"/>
                </a:cubicBezTo>
                <a:cubicBezTo>
                  <a:pt x="1321" y="1209"/>
                  <a:pt x="1305" y="1213"/>
                  <a:pt x="1291" y="1215"/>
                </a:cubicBezTo>
                <a:cubicBezTo>
                  <a:pt x="1277" y="1217"/>
                  <a:pt x="1264" y="1210"/>
                  <a:pt x="1252" y="1212"/>
                </a:cubicBezTo>
                <a:cubicBezTo>
                  <a:pt x="1240" y="1214"/>
                  <a:pt x="1254" y="1224"/>
                  <a:pt x="1219" y="1230"/>
                </a:cubicBezTo>
                <a:cubicBezTo>
                  <a:pt x="1184" y="1236"/>
                  <a:pt x="1095" y="1236"/>
                  <a:pt x="1042" y="1245"/>
                </a:cubicBezTo>
                <a:cubicBezTo>
                  <a:pt x="989" y="1254"/>
                  <a:pt x="948" y="1291"/>
                  <a:pt x="901" y="1281"/>
                </a:cubicBezTo>
                <a:cubicBezTo>
                  <a:pt x="854" y="1271"/>
                  <a:pt x="794" y="1221"/>
                  <a:pt x="757" y="1185"/>
                </a:cubicBezTo>
                <a:cubicBezTo>
                  <a:pt x="720" y="1149"/>
                  <a:pt x="714" y="1098"/>
                  <a:pt x="682" y="1065"/>
                </a:cubicBezTo>
                <a:cubicBezTo>
                  <a:pt x="650" y="1032"/>
                  <a:pt x="589" y="1006"/>
                  <a:pt x="565" y="987"/>
                </a:cubicBezTo>
                <a:cubicBezTo>
                  <a:pt x="541" y="968"/>
                  <a:pt x="553" y="962"/>
                  <a:pt x="535" y="954"/>
                </a:cubicBezTo>
                <a:cubicBezTo>
                  <a:pt x="517" y="946"/>
                  <a:pt x="478" y="945"/>
                  <a:pt x="457" y="936"/>
                </a:cubicBezTo>
                <a:cubicBezTo>
                  <a:pt x="436" y="927"/>
                  <a:pt x="444" y="920"/>
                  <a:pt x="409" y="897"/>
                </a:cubicBezTo>
                <a:cubicBezTo>
                  <a:pt x="374" y="874"/>
                  <a:pt x="288" y="821"/>
                  <a:pt x="250" y="798"/>
                </a:cubicBezTo>
                <a:cubicBezTo>
                  <a:pt x="212" y="775"/>
                  <a:pt x="204" y="790"/>
                  <a:pt x="181" y="759"/>
                </a:cubicBezTo>
                <a:cubicBezTo>
                  <a:pt x="158" y="728"/>
                  <a:pt x="131" y="650"/>
                  <a:pt x="112" y="612"/>
                </a:cubicBezTo>
                <a:lnTo>
                  <a:pt x="64" y="528"/>
                </a:lnTo>
                <a:cubicBezTo>
                  <a:pt x="48" y="493"/>
                  <a:pt x="21" y="433"/>
                  <a:pt x="13" y="399"/>
                </a:cubicBezTo>
                <a:cubicBezTo>
                  <a:pt x="5" y="365"/>
                  <a:pt x="0" y="362"/>
                  <a:pt x="16" y="324"/>
                </a:cubicBezTo>
                <a:cubicBezTo>
                  <a:pt x="32" y="286"/>
                  <a:pt x="96" y="225"/>
                  <a:pt x="112" y="171"/>
                </a:cubicBezTo>
                <a:cubicBezTo>
                  <a:pt x="128" y="117"/>
                  <a:pt x="110" y="36"/>
                  <a:pt x="109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4043363" y="1344122"/>
            <a:ext cx="98425" cy="344487"/>
          </a:xfrm>
          <a:custGeom>
            <a:avLst/>
            <a:gdLst>
              <a:gd name="T0" fmla="*/ 9 w 62"/>
              <a:gd name="T1" fmla="*/ 217 h 217"/>
              <a:gd name="T2" fmla="*/ 15 w 62"/>
              <a:gd name="T3" fmla="*/ 187 h 217"/>
              <a:gd name="T4" fmla="*/ 39 w 62"/>
              <a:gd name="T5" fmla="*/ 193 h 217"/>
              <a:gd name="T6" fmla="*/ 36 w 62"/>
              <a:gd name="T7" fmla="*/ 157 h 217"/>
              <a:gd name="T8" fmla="*/ 48 w 62"/>
              <a:gd name="T9" fmla="*/ 118 h 217"/>
              <a:gd name="T10" fmla="*/ 54 w 62"/>
              <a:gd name="T11" fmla="*/ 19 h 217"/>
              <a:gd name="T12" fmla="*/ 0 w 62"/>
              <a:gd name="T13" fmla="*/ 4 h 2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217"/>
              <a:gd name="T23" fmla="*/ 62 w 62"/>
              <a:gd name="T24" fmla="*/ 217 h 2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217">
                <a:moveTo>
                  <a:pt x="9" y="217"/>
                </a:moveTo>
                <a:cubicBezTo>
                  <a:pt x="10" y="212"/>
                  <a:pt x="10" y="191"/>
                  <a:pt x="15" y="187"/>
                </a:cubicBezTo>
                <a:cubicBezTo>
                  <a:pt x="20" y="183"/>
                  <a:pt x="36" y="198"/>
                  <a:pt x="39" y="193"/>
                </a:cubicBezTo>
                <a:cubicBezTo>
                  <a:pt x="42" y="188"/>
                  <a:pt x="35" y="169"/>
                  <a:pt x="36" y="157"/>
                </a:cubicBezTo>
                <a:cubicBezTo>
                  <a:pt x="37" y="145"/>
                  <a:pt x="45" y="141"/>
                  <a:pt x="48" y="118"/>
                </a:cubicBezTo>
                <a:cubicBezTo>
                  <a:pt x="51" y="95"/>
                  <a:pt x="62" y="38"/>
                  <a:pt x="54" y="19"/>
                </a:cubicBezTo>
                <a:cubicBezTo>
                  <a:pt x="46" y="0"/>
                  <a:pt x="11" y="7"/>
                  <a:pt x="0" y="4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30" name="Freeform 22"/>
          <p:cNvSpPr>
            <a:spLocks/>
          </p:cNvSpPr>
          <p:nvPr/>
        </p:nvSpPr>
        <p:spPr bwMode="auto">
          <a:xfrm>
            <a:off x="3776663" y="798022"/>
            <a:ext cx="261937" cy="566737"/>
          </a:xfrm>
          <a:custGeom>
            <a:avLst/>
            <a:gdLst>
              <a:gd name="T0" fmla="*/ 165 w 165"/>
              <a:gd name="T1" fmla="*/ 357 h 357"/>
              <a:gd name="T2" fmla="*/ 0 w 165"/>
              <a:gd name="T3" fmla="*/ 0 h 357"/>
              <a:gd name="T4" fmla="*/ 0 60000 65536"/>
              <a:gd name="T5" fmla="*/ 0 60000 65536"/>
              <a:gd name="T6" fmla="*/ 0 w 165"/>
              <a:gd name="T7" fmla="*/ 0 h 357"/>
              <a:gd name="T8" fmla="*/ 165 w 165"/>
              <a:gd name="T9" fmla="*/ 357 h 3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" h="357">
                <a:moveTo>
                  <a:pt x="165" y="357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4324350" y="1650509"/>
            <a:ext cx="3214688" cy="1828800"/>
          </a:xfrm>
          <a:custGeom>
            <a:avLst/>
            <a:gdLst>
              <a:gd name="T0" fmla="*/ 2025 w 2025"/>
              <a:gd name="T1" fmla="*/ 1152 h 1152"/>
              <a:gd name="T2" fmla="*/ 1860 w 2025"/>
              <a:gd name="T3" fmla="*/ 1143 h 1152"/>
              <a:gd name="T4" fmla="*/ 1755 w 2025"/>
              <a:gd name="T5" fmla="*/ 1125 h 1152"/>
              <a:gd name="T6" fmla="*/ 1695 w 2025"/>
              <a:gd name="T7" fmla="*/ 1134 h 1152"/>
              <a:gd name="T8" fmla="*/ 1641 w 2025"/>
              <a:gd name="T9" fmla="*/ 1149 h 1152"/>
              <a:gd name="T10" fmla="*/ 1590 w 2025"/>
              <a:gd name="T11" fmla="*/ 1140 h 1152"/>
              <a:gd name="T12" fmla="*/ 1518 w 2025"/>
              <a:gd name="T13" fmla="*/ 1119 h 1152"/>
              <a:gd name="T14" fmla="*/ 1461 w 2025"/>
              <a:gd name="T15" fmla="*/ 1074 h 1152"/>
              <a:gd name="T16" fmla="*/ 1260 w 2025"/>
              <a:gd name="T17" fmla="*/ 915 h 1152"/>
              <a:gd name="T18" fmla="*/ 1119 w 2025"/>
              <a:gd name="T19" fmla="*/ 900 h 1152"/>
              <a:gd name="T20" fmla="*/ 882 w 2025"/>
              <a:gd name="T21" fmla="*/ 906 h 1152"/>
              <a:gd name="T22" fmla="*/ 795 w 2025"/>
              <a:gd name="T23" fmla="*/ 891 h 1152"/>
              <a:gd name="T24" fmla="*/ 597 w 2025"/>
              <a:gd name="T25" fmla="*/ 708 h 1152"/>
              <a:gd name="T26" fmla="*/ 363 w 2025"/>
              <a:gd name="T27" fmla="*/ 498 h 1152"/>
              <a:gd name="T28" fmla="*/ 258 w 2025"/>
              <a:gd name="T29" fmla="*/ 375 h 1152"/>
              <a:gd name="T30" fmla="*/ 249 w 2025"/>
              <a:gd name="T31" fmla="*/ 321 h 1152"/>
              <a:gd name="T32" fmla="*/ 210 w 2025"/>
              <a:gd name="T33" fmla="*/ 249 h 1152"/>
              <a:gd name="T34" fmla="*/ 150 w 2025"/>
              <a:gd name="T35" fmla="*/ 207 h 1152"/>
              <a:gd name="T36" fmla="*/ 51 w 2025"/>
              <a:gd name="T37" fmla="*/ 90 h 1152"/>
              <a:gd name="T38" fmla="*/ 0 w 2025"/>
              <a:gd name="T39" fmla="*/ 0 h 11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5"/>
              <a:gd name="T61" fmla="*/ 0 h 1152"/>
              <a:gd name="T62" fmla="*/ 2025 w 2025"/>
              <a:gd name="T63" fmla="*/ 1152 h 11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5" h="1152">
                <a:moveTo>
                  <a:pt x="2025" y="1152"/>
                </a:moveTo>
                <a:cubicBezTo>
                  <a:pt x="1998" y="1151"/>
                  <a:pt x="1905" y="1147"/>
                  <a:pt x="1860" y="1143"/>
                </a:cubicBezTo>
                <a:cubicBezTo>
                  <a:pt x="1815" y="1139"/>
                  <a:pt x="1782" y="1126"/>
                  <a:pt x="1755" y="1125"/>
                </a:cubicBezTo>
                <a:cubicBezTo>
                  <a:pt x="1728" y="1124"/>
                  <a:pt x="1714" y="1130"/>
                  <a:pt x="1695" y="1134"/>
                </a:cubicBezTo>
                <a:cubicBezTo>
                  <a:pt x="1676" y="1138"/>
                  <a:pt x="1658" y="1148"/>
                  <a:pt x="1641" y="1149"/>
                </a:cubicBezTo>
                <a:cubicBezTo>
                  <a:pt x="1624" y="1150"/>
                  <a:pt x="1610" y="1145"/>
                  <a:pt x="1590" y="1140"/>
                </a:cubicBezTo>
                <a:cubicBezTo>
                  <a:pt x="1570" y="1135"/>
                  <a:pt x="1539" y="1130"/>
                  <a:pt x="1518" y="1119"/>
                </a:cubicBezTo>
                <a:cubicBezTo>
                  <a:pt x="1497" y="1108"/>
                  <a:pt x="1504" y="1108"/>
                  <a:pt x="1461" y="1074"/>
                </a:cubicBezTo>
                <a:cubicBezTo>
                  <a:pt x="1418" y="1040"/>
                  <a:pt x="1317" y="944"/>
                  <a:pt x="1260" y="915"/>
                </a:cubicBezTo>
                <a:cubicBezTo>
                  <a:pt x="1203" y="886"/>
                  <a:pt x="1182" y="902"/>
                  <a:pt x="1119" y="900"/>
                </a:cubicBezTo>
                <a:cubicBezTo>
                  <a:pt x="1056" y="898"/>
                  <a:pt x="936" y="908"/>
                  <a:pt x="882" y="906"/>
                </a:cubicBezTo>
                <a:cubicBezTo>
                  <a:pt x="828" y="904"/>
                  <a:pt x="842" y="924"/>
                  <a:pt x="795" y="891"/>
                </a:cubicBezTo>
                <a:cubicBezTo>
                  <a:pt x="748" y="858"/>
                  <a:pt x="669" y="773"/>
                  <a:pt x="597" y="708"/>
                </a:cubicBezTo>
                <a:cubicBezTo>
                  <a:pt x="525" y="643"/>
                  <a:pt x="419" y="553"/>
                  <a:pt x="363" y="498"/>
                </a:cubicBezTo>
                <a:cubicBezTo>
                  <a:pt x="307" y="443"/>
                  <a:pt x="277" y="404"/>
                  <a:pt x="258" y="375"/>
                </a:cubicBezTo>
                <a:cubicBezTo>
                  <a:pt x="239" y="346"/>
                  <a:pt x="257" y="342"/>
                  <a:pt x="249" y="321"/>
                </a:cubicBezTo>
                <a:cubicBezTo>
                  <a:pt x="241" y="300"/>
                  <a:pt x="226" y="268"/>
                  <a:pt x="210" y="249"/>
                </a:cubicBezTo>
                <a:lnTo>
                  <a:pt x="150" y="207"/>
                </a:lnTo>
                <a:cubicBezTo>
                  <a:pt x="124" y="181"/>
                  <a:pt x="76" y="124"/>
                  <a:pt x="51" y="90"/>
                </a:cubicBezTo>
                <a:cubicBezTo>
                  <a:pt x="26" y="56"/>
                  <a:pt x="11" y="19"/>
                  <a:pt x="0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 rot="-4186194">
            <a:off x="7565231" y="31673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+mj-lt"/>
              </a:rPr>
              <a:t>1</a:t>
            </a: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 rot="-4186194">
            <a:off x="5374481" y="25720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 rot="-5400000">
            <a:off x="8860631" y="19624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3</a:t>
            </a: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 rot="1313119">
            <a:off x="8748713" y="228868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4</a:t>
            </a:r>
          </a:p>
        </p:txBody>
      </p:sp>
      <p:sp>
        <p:nvSpPr>
          <p:cNvPr id="17436" name="AutoShape 28"/>
          <p:cNvSpPr>
            <a:spLocks noChangeArrowheads="1"/>
          </p:cNvSpPr>
          <p:nvPr/>
        </p:nvSpPr>
        <p:spPr bwMode="auto">
          <a:xfrm rot="-6763212">
            <a:off x="1393031" y="20243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 rot="-1619592">
            <a:off x="6538913" y="162193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 rot="-5400000">
            <a:off x="6422231" y="13385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7</a:t>
            </a:r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 rot="-3796941">
            <a:off x="7736681" y="15671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 rot="2038912">
            <a:off x="6843713" y="352693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9</a:t>
            </a:r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 rot="1685555">
            <a:off x="6769100" y="3145934"/>
            <a:ext cx="165100" cy="246063"/>
          </a:xfrm>
          <a:prstGeom prst="upArrowCallout">
            <a:avLst>
              <a:gd name="adj1" fmla="val 25000"/>
              <a:gd name="adj2" fmla="val 25000"/>
              <a:gd name="adj3" fmla="val 24840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10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 rot="2038912">
            <a:off x="6615113" y="367933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11</a:t>
            </a:r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8215313" y="314593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12</a:t>
            </a:r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 rot="-6686674">
            <a:off x="4460081" y="14909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13</a:t>
            </a:r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 rot="880540">
            <a:off x="1219200" y="1374284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14</a:t>
            </a:r>
          </a:p>
        </p:txBody>
      </p:sp>
      <p:sp>
        <p:nvSpPr>
          <p:cNvPr id="17446" name="AutoShape 38"/>
          <p:cNvSpPr>
            <a:spLocks noChangeArrowheads="1"/>
          </p:cNvSpPr>
          <p:nvPr/>
        </p:nvSpPr>
        <p:spPr bwMode="auto">
          <a:xfrm rot="880540">
            <a:off x="4176713" y="146953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15</a:t>
            </a:r>
          </a:p>
        </p:txBody>
      </p:sp>
      <p:sp>
        <p:nvSpPr>
          <p:cNvPr id="17447" name="AutoShape 39"/>
          <p:cNvSpPr>
            <a:spLocks noChangeArrowheads="1"/>
          </p:cNvSpPr>
          <p:nvPr/>
        </p:nvSpPr>
        <p:spPr bwMode="auto">
          <a:xfrm rot="-1546267">
            <a:off x="4786313" y="223153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16</a:t>
            </a:r>
          </a:p>
        </p:txBody>
      </p:sp>
      <p:sp>
        <p:nvSpPr>
          <p:cNvPr id="17448" name="AutoShape 40"/>
          <p:cNvSpPr>
            <a:spLocks noChangeArrowheads="1"/>
          </p:cNvSpPr>
          <p:nvPr/>
        </p:nvSpPr>
        <p:spPr bwMode="auto">
          <a:xfrm rot="-2161868">
            <a:off x="4786313" y="198388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17</a:t>
            </a:r>
          </a:p>
        </p:txBody>
      </p:sp>
      <p:sp>
        <p:nvSpPr>
          <p:cNvPr id="17449" name="AutoShape 41"/>
          <p:cNvSpPr>
            <a:spLocks noChangeArrowheads="1"/>
          </p:cNvSpPr>
          <p:nvPr/>
        </p:nvSpPr>
        <p:spPr bwMode="auto">
          <a:xfrm rot="-5536271">
            <a:off x="7031831" y="33197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18</a:t>
            </a:r>
          </a:p>
        </p:txBody>
      </p:sp>
      <p:sp>
        <p:nvSpPr>
          <p:cNvPr id="17450" name="AutoShape 42"/>
          <p:cNvSpPr>
            <a:spLocks noChangeArrowheads="1"/>
          </p:cNvSpPr>
          <p:nvPr/>
        </p:nvSpPr>
        <p:spPr bwMode="auto">
          <a:xfrm rot="-3152562">
            <a:off x="6498431" y="30292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19</a:t>
            </a:r>
          </a:p>
        </p:txBody>
      </p:sp>
      <p:sp>
        <p:nvSpPr>
          <p:cNvPr id="17451" name="AutoShape 43"/>
          <p:cNvSpPr>
            <a:spLocks noChangeArrowheads="1"/>
          </p:cNvSpPr>
          <p:nvPr/>
        </p:nvSpPr>
        <p:spPr bwMode="auto">
          <a:xfrm rot="-2814001">
            <a:off x="5507831" y="28006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20</a:t>
            </a:r>
          </a:p>
        </p:txBody>
      </p:sp>
      <p:sp>
        <p:nvSpPr>
          <p:cNvPr id="17452" name="AutoShape 44"/>
          <p:cNvSpPr>
            <a:spLocks noChangeArrowheads="1"/>
          </p:cNvSpPr>
          <p:nvPr/>
        </p:nvSpPr>
        <p:spPr bwMode="auto">
          <a:xfrm rot="-2161868">
            <a:off x="4557713" y="175528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21</a:t>
            </a:r>
          </a:p>
        </p:txBody>
      </p:sp>
      <p:sp>
        <p:nvSpPr>
          <p:cNvPr id="17453" name="AutoShape 45"/>
          <p:cNvSpPr>
            <a:spLocks noChangeArrowheads="1"/>
          </p:cNvSpPr>
          <p:nvPr/>
        </p:nvSpPr>
        <p:spPr bwMode="auto">
          <a:xfrm rot="-4918510">
            <a:off x="4231481" y="12004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22</a:t>
            </a:r>
          </a:p>
        </p:txBody>
      </p:sp>
      <p:sp>
        <p:nvSpPr>
          <p:cNvPr id="17454" name="AutoShape 46"/>
          <p:cNvSpPr>
            <a:spLocks noChangeArrowheads="1"/>
          </p:cNvSpPr>
          <p:nvPr/>
        </p:nvSpPr>
        <p:spPr bwMode="auto">
          <a:xfrm rot="-5536271">
            <a:off x="6879431" y="37769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23</a:t>
            </a:r>
          </a:p>
        </p:txBody>
      </p:sp>
      <p:sp>
        <p:nvSpPr>
          <p:cNvPr id="17455" name="AutoShape 47"/>
          <p:cNvSpPr>
            <a:spLocks noChangeArrowheads="1"/>
          </p:cNvSpPr>
          <p:nvPr/>
        </p:nvSpPr>
        <p:spPr bwMode="auto">
          <a:xfrm rot="2675816">
            <a:off x="5943600" y="4119072"/>
            <a:ext cx="165100" cy="246062"/>
          </a:xfrm>
          <a:prstGeom prst="upArrowCallout">
            <a:avLst>
              <a:gd name="adj1" fmla="val 25000"/>
              <a:gd name="adj2" fmla="val 25000"/>
              <a:gd name="adj3" fmla="val 24840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24</a:t>
            </a:r>
          </a:p>
        </p:txBody>
      </p:sp>
      <p:sp>
        <p:nvSpPr>
          <p:cNvPr id="17456" name="AutoShape 48"/>
          <p:cNvSpPr>
            <a:spLocks noChangeArrowheads="1"/>
          </p:cNvSpPr>
          <p:nvPr/>
        </p:nvSpPr>
        <p:spPr bwMode="auto">
          <a:xfrm rot="-1634678">
            <a:off x="1447800" y="2383934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25</a:t>
            </a:r>
          </a:p>
        </p:txBody>
      </p:sp>
      <p:sp>
        <p:nvSpPr>
          <p:cNvPr id="17457" name="AutoShape 49"/>
          <p:cNvSpPr>
            <a:spLocks noChangeArrowheads="1"/>
          </p:cNvSpPr>
          <p:nvPr/>
        </p:nvSpPr>
        <p:spPr bwMode="auto">
          <a:xfrm rot="634523">
            <a:off x="7681913" y="185053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26</a:t>
            </a:r>
          </a:p>
        </p:txBody>
      </p:sp>
      <p:sp>
        <p:nvSpPr>
          <p:cNvPr id="17458" name="AutoShape 50"/>
          <p:cNvSpPr>
            <a:spLocks noChangeArrowheads="1"/>
          </p:cNvSpPr>
          <p:nvPr/>
        </p:nvSpPr>
        <p:spPr bwMode="auto">
          <a:xfrm rot="-5400000">
            <a:off x="6498431" y="11242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27</a:t>
            </a:r>
          </a:p>
        </p:txBody>
      </p:sp>
      <p:sp>
        <p:nvSpPr>
          <p:cNvPr id="17459" name="AutoShape 51"/>
          <p:cNvSpPr>
            <a:spLocks noChangeArrowheads="1"/>
          </p:cNvSpPr>
          <p:nvPr/>
        </p:nvSpPr>
        <p:spPr bwMode="auto">
          <a:xfrm rot="-6686674">
            <a:off x="4517231" y="12766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+mj-lt"/>
              </a:rPr>
              <a:t>28</a:t>
            </a:r>
          </a:p>
        </p:txBody>
      </p:sp>
      <p:sp>
        <p:nvSpPr>
          <p:cNvPr id="17460" name="AutoShape 52"/>
          <p:cNvSpPr>
            <a:spLocks noChangeArrowheads="1"/>
          </p:cNvSpPr>
          <p:nvPr/>
        </p:nvSpPr>
        <p:spPr bwMode="auto">
          <a:xfrm rot="-5400000">
            <a:off x="1412081" y="10480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29</a:t>
            </a:r>
          </a:p>
        </p:txBody>
      </p:sp>
      <p:sp>
        <p:nvSpPr>
          <p:cNvPr id="17461" name="AutoShape 53"/>
          <p:cNvSpPr>
            <a:spLocks noChangeArrowheads="1"/>
          </p:cNvSpPr>
          <p:nvPr/>
        </p:nvSpPr>
        <p:spPr bwMode="auto">
          <a:xfrm rot="1812482">
            <a:off x="3962400" y="1831484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+mj-lt"/>
              </a:rPr>
              <a:t>30</a:t>
            </a:r>
          </a:p>
        </p:txBody>
      </p:sp>
      <p:sp>
        <p:nvSpPr>
          <p:cNvPr id="17462" name="AutoShape 54"/>
          <p:cNvSpPr>
            <a:spLocks noChangeArrowheads="1"/>
          </p:cNvSpPr>
          <p:nvPr/>
        </p:nvSpPr>
        <p:spPr bwMode="auto">
          <a:xfrm rot="4692883">
            <a:off x="1869281" y="21910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63" name="AutoShape 55"/>
          <p:cNvSpPr>
            <a:spLocks noChangeArrowheads="1"/>
          </p:cNvSpPr>
          <p:nvPr/>
        </p:nvSpPr>
        <p:spPr bwMode="auto">
          <a:xfrm rot="5400000">
            <a:off x="802481" y="24815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64" name="AutoShape 56"/>
          <p:cNvSpPr>
            <a:spLocks noChangeArrowheads="1"/>
          </p:cNvSpPr>
          <p:nvPr/>
        </p:nvSpPr>
        <p:spPr bwMode="auto">
          <a:xfrm rot="-6208942">
            <a:off x="2764631" y="16433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65" name="AutoShape 57"/>
          <p:cNvSpPr>
            <a:spLocks noChangeArrowheads="1"/>
          </p:cNvSpPr>
          <p:nvPr/>
        </p:nvSpPr>
        <p:spPr bwMode="auto">
          <a:xfrm rot="4692883">
            <a:off x="3526631" y="17195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66" name="AutoShape 58"/>
          <p:cNvSpPr>
            <a:spLocks noChangeArrowheads="1"/>
          </p:cNvSpPr>
          <p:nvPr/>
        </p:nvSpPr>
        <p:spPr bwMode="auto">
          <a:xfrm rot="-4192145">
            <a:off x="7050881" y="30911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67" name="AutoShape 59"/>
          <p:cNvSpPr>
            <a:spLocks noChangeArrowheads="1"/>
          </p:cNvSpPr>
          <p:nvPr/>
        </p:nvSpPr>
        <p:spPr bwMode="auto">
          <a:xfrm rot="2176722">
            <a:off x="8305800" y="2898284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68" name="AutoShape 60"/>
          <p:cNvSpPr>
            <a:spLocks noChangeArrowheads="1"/>
          </p:cNvSpPr>
          <p:nvPr/>
        </p:nvSpPr>
        <p:spPr bwMode="auto">
          <a:xfrm rot="-8359355">
            <a:off x="8443913" y="2307734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69" name="AutoShape 61"/>
          <p:cNvSpPr>
            <a:spLocks noChangeArrowheads="1"/>
          </p:cNvSpPr>
          <p:nvPr/>
        </p:nvSpPr>
        <p:spPr bwMode="auto">
          <a:xfrm rot="10237278">
            <a:off x="6324600" y="1850534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70" name="AutoShape 62"/>
          <p:cNvSpPr>
            <a:spLocks noChangeArrowheads="1"/>
          </p:cNvSpPr>
          <p:nvPr/>
        </p:nvSpPr>
        <p:spPr bwMode="auto">
          <a:xfrm rot="5773015">
            <a:off x="6136481" y="2953053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71" name="AutoShape 63"/>
          <p:cNvSpPr>
            <a:spLocks noChangeArrowheads="1"/>
          </p:cNvSpPr>
          <p:nvPr/>
        </p:nvSpPr>
        <p:spPr bwMode="auto">
          <a:xfrm rot="-4076678">
            <a:off x="4079081" y="164336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478" name="Rectangle 70"/>
          <p:cNvSpPr>
            <a:spLocks noChangeArrowheads="1"/>
          </p:cNvSpPr>
          <p:nvPr/>
        </p:nvSpPr>
        <p:spPr bwMode="auto">
          <a:xfrm>
            <a:off x="87313" y="5795472"/>
            <a:ext cx="1760537" cy="87312"/>
          </a:xfrm>
          <a:prstGeom prst="rect">
            <a:avLst/>
          </a:prstGeom>
          <a:solidFill>
            <a:srgbClr val="AAC4C6">
              <a:alpha val="9607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+mj-lt"/>
            </a:endParaRPr>
          </a:p>
        </p:txBody>
      </p:sp>
      <p:sp>
        <p:nvSpPr>
          <p:cNvPr id="17481" name="Rectangle 73"/>
          <p:cNvSpPr>
            <a:spLocks noChangeArrowheads="1"/>
          </p:cNvSpPr>
          <p:nvPr/>
        </p:nvSpPr>
        <p:spPr bwMode="auto">
          <a:xfrm>
            <a:off x="0" y="0"/>
            <a:ext cx="6058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800" b="1" dirty="0" smtClean="0">
                <a:solidFill>
                  <a:srgbClr val="490092"/>
                </a:solidFill>
                <a:latin typeface="+mj-lt"/>
              </a:rPr>
              <a:t> Phase </a:t>
            </a:r>
            <a:r>
              <a:rPr lang="en-US" sz="4800" b="1" dirty="0">
                <a:solidFill>
                  <a:srgbClr val="490092"/>
                </a:solidFill>
                <a:latin typeface="+mj-lt"/>
              </a:rPr>
              <a:t>2 Evacuation</a:t>
            </a:r>
          </a:p>
        </p:txBody>
      </p:sp>
      <p:sp>
        <p:nvSpPr>
          <p:cNvPr id="76" name="Text Box 72"/>
          <p:cNvSpPr txBox="1">
            <a:spLocks noChangeArrowheads="1"/>
          </p:cNvSpPr>
          <p:nvPr/>
        </p:nvSpPr>
        <p:spPr bwMode="auto">
          <a:xfrm>
            <a:off x="2717661" y="3223722"/>
            <a:ext cx="1348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bg1">
                    <a:lumMod val="8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Phase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2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grpSp>
        <p:nvGrpSpPr>
          <p:cNvPr id="2" name="Group 92"/>
          <p:cNvGrpSpPr/>
          <p:nvPr/>
        </p:nvGrpSpPr>
        <p:grpSpPr>
          <a:xfrm>
            <a:off x="6402200" y="205884"/>
            <a:ext cx="2641108" cy="430887"/>
            <a:chOff x="6078350" y="1012825"/>
            <a:chExt cx="2641108" cy="430887"/>
          </a:xfrm>
        </p:grpSpPr>
        <p:sp>
          <p:nvSpPr>
            <p:cNvPr id="94" name="Text Box 3"/>
            <p:cNvSpPr txBox="1">
              <a:spLocks noChangeArrowheads="1"/>
            </p:cNvSpPr>
            <p:nvPr/>
          </p:nvSpPr>
          <p:spPr bwMode="auto">
            <a:xfrm>
              <a:off x="6078350" y="1012825"/>
              <a:ext cx="2641108" cy="4308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45720" rIns="45720">
              <a:spAutoFit/>
            </a:bodyPr>
            <a:lstStyle/>
            <a:p>
              <a:pPr algn="l" eaLnBrk="0" hangingPunct="0"/>
              <a:r>
                <a:rPr lang="en-US" sz="1100" b="0" dirty="0" smtClean="0">
                  <a:latin typeface="+mj-lt"/>
                </a:rPr>
                <a:t>          Portable </a:t>
              </a:r>
              <a:r>
                <a:rPr lang="en-US" sz="1100" b="0" dirty="0">
                  <a:latin typeface="+mj-lt"/>
                </a:rPr>
                <a:t>Variable Message Sign</a:t>
              </a:r>
            </a:p>
            <a:p>
              <a:pPr algn="l" eaLnBrk="0" hangingPunct="0"/>
              <a:r>
                <a:rPr lang="en-US" sz="1100" b="0" dirty="0" smtClean="0">
                  <a:latin typeface="+mj-lt"/>
                </a:rPr>
                <a:t>          Permanent </a:t>
              </a:r>
              <a:r>
                <a:rPr lang="en-US" sz="1100" b="0" dirty="0">
                  <a:latin typeface="+mj-lt"/>
                </a:rPr>
                <a:t>Variable Message Sign</a:t>
              </a:r>
            </a:p>
          </p:txBody>
        </p:sp>
        <p:sp>
          <p:nvSpPr>
            <p:cNvPr id="95" name="AutoShape 2"/>
            <p:cNvSpPr>
              <a:spLocks noChangeArrowheads="1"/>
            </p:cNvSpPr>
            <p:nvPr/>
          </p:nvSpPr>
          <p:spPr bwMode="auto">
            <a:xfrm rot="16200000">
              <a:off x="6196015" y="1014411"/>
              <a:ext cx="134938" cy="217491"/>
            </a:xfrm>
            <a:prstGeom prst="downArrowCallout">
              <a:avLst>
                <a:gd name="adj1" fmla="val 25000"/>
                <a:gd name="adj2" fmla="val 25000"/>
                <a:gd name="adj3" fmla="val 24762"/>
                <a:gd name="adj4" fmla="val 66667"/>
              </a:avLst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anchor="ctr"/>
            <a:lstStyle/>
            <a:p>
              <a:pPr algn="ctr" eaLnBrk="0" hangingPunct="0"/>
              <a:endParaRPr lang="en-US" sz="800" b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6" name="AutoShape 4"/>
            <p:cNvSpPr>
              <a:spLocks noChangeArrowheads="1"/>
            </p:cNvSpPr>
            <p:nvPr/>
          </p:nvSpPr>
          <p:spPr bwMode="auto">
            <a:xfrm rot="16200000">
              <a:off x="6196015" y="1204911"/>
              <a:ext cx="134938" cy="217489"/>
            </a:xfrm>
            <a:prstGeom prst="downArrowCallout">
              <a:avLst>
                <a:gd name="adj1" fmla="val 25000"/>
                <a:gd name="adj2" fmla="val 25000"/>
                <a:gd name="adj3" fmla="val 24762"/>
                <a:gd name="adj4" fmla="val 66667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anchor="ctr"/>
            <a:lstStyle/>
            <a:p>
              <a:pPr algn="ctr" eaLnBrk="0" hangingPunct="0"/>
              <a:endParaRPr lang="en-US" sz="800" b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4" name="Rectangular Callout 73"/>
          <p:cNvSpPr/>
          <p:nvPr/>
        </p:nvSpPr>
        <p:spPr bwMode="auto">
          <a:xfrm>
            <a:off x="1809752" y="793259"/>
            <a:ext cx="1438274" cy="266700"/>
          </a:xfrm>
          <a:prstGeom prst="wedgeRectCallout">
            <a:avLst>
              <a:gd name="adj1" fmla="val 7203"/>
              <a:gd name="adj2" fmla="val 127222"/>
            </a:avLst>
          </a:prstGeom>
          <a:solidFill>
            <a:srgbClr val="91602F">
              <a:alpha val="70980"/>
            </a:srgb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Alternate Route</a:t>
            </a:r>
          </a:p>
        </p:txBody>
      </p:sp>
      <p:sp>
        <p:nvSpPr>
          <p:cNvPr id="75" name="Rectangular Callout 74"/>
          <p:cNvSpPr/>
          <p:nvPr/>
        </p:nvSpPr>
        <p:spPr bwMode="auto">
          <a:xfrm>
            <a:off x="4267202" y="793259"/>
            <a:ext cx="1828798" cy="266700"/>
          </a:xfrm>
          <a:prstGeom prst="wedgeRectCallout">
            <a:avLst>
              <a:gd name="adj1" fmla="val 57217"/>
              <a:gd name="adj2" fmla="val 177222"/>
            </a:avLst>
          </a:prstGeom>
          <a:solidFill>
            <a:srgbClr val="91602F">
              <a:alpha val="70980"/>
            </a:srgb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b="0" dirty="0" err="1" smtClean="0">
                <a:solidFill>
                  <a:schemeClr val="bg1"/>
                </a:solidFill>
                <a:latin typeface="+mj-lt"/>
              </a:rPr>
              <a:t>Contraflow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 Segment</a:t>
            </a:r>
          </a:p>
        </p:txBody>
      </p:sp>
      <p:pic>
        <p:nvPicPr>
          <p:cNvPr id="72" name="Picture 71" descr="SDMI_Landscape_Bk-Purple_080311.JPG"/>
          <p:cNvPicPr>
            <a:picLocks noChangeAspect="1"/>
          </p:cNvPicPr>
          <p:nvPr/>
        </p:nvPicPr>
        <p:blipFill rotWithShape="1">
          <a:blip r:embed="rId3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6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6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31" grpId="0" animBg="1"/>
      <p:bldP spid="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0" y="5852782"/>
            <a:ext cx="914400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+mj-lt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0561"/>
            <a:ext cx="89947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87313" y="5781824"/>
            <a:ext cx="1760537" cy="87312"/>
          </a:xfrm>
          <a:prstGeom prst="rect">
            <a:avLst/>
          </a:prstGeom>
          <a:solidFill>
            <a:srgbClr val="AAC4C6">
              <a:alpha val="9607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+mj-lt"/>
            </a:endParaRPr>
          </a:p>
        </p:txBody>
      </p:sp>
      <p:sp>
        <p:nvSpPr>
          <p:cNvPr id="477255" name="Freeform 71"/>
          <p:cNvSpPr>
            <a:spLocks/>
          </p:cNvSpPr>
          <p:nvPr/>
        </p:nvSpPr>
        <p:spPr bwMode="auto">
          <a:xfrm>
            <a:off x="6924676" y="2649686"/>
            <a:ext cx="1587500" cy="1063626"/>
          </a:xfrm>
          <a:custGeom>
            <a:avLst/>
            <a:gdLst>
              <a:gd name="T0" fmla="*/ 949 w 949"/>
              <a:gd name="T1" fmla="*/ 28 h 668"/>
              <a:gd name="T2" fmla="*/ 769 w 949"/>
              <a:gd name="T3" fmla="*/ 256 h 668"/>
              <a:gd name="T4" fmla="*/ 737 w 949"/>
              <a:gd name="T5" fmla="*/ 304 h 668"/>
              <a:gd name="T6" fmla="*/ 727 w 949"/>
              <a:gd name="T7" fmla="*/ 350 h 668"/>
              <a:gd name="T8" fmla="*/ 723 w 949"/>
              <a:gd name="T9" fmla="*/ 400 h 668"/>
              <a:gd name="T10" fmla="*/ 709 w 949"/>
              <a:gd name="T11" fmla="*/ 438 h 668"/>
              <a:gd name="T12" fmla="*/ 643 w 949"/>
              <a:gd name="T13" fmla="*/ 448 h 668"/>
              <a:gd name="T14" fmla="*/ 575 w 949"/>
              <a:gd name="T15" fmla="*/ 454 h 668"/>
              <a:gd name="T16" fmla="*/ 541 w 949"/>
              <a:gd name="T17" fmla="*/ 498 h 668"/>
              <a:gd name="T18" fmla="*/ 513 w 949"/>
              <a:gd name="T19" fmla="*/ 560 h 668"/>
              <a:gd name="T20" fmla="*/ 479 w 949"/>
              <a:gd name="T21" fmla="*/ 554 h 668"/>
              <a:gd name="T22" fmla="*/ 455 w 949"/>
              <a:gd name="T23" fmla="*/ 584 h 668"/>
              <a:gd name="T24" fmla="*/ 441 w 949"/>
              <a:gd name="T25" fmla="*/ 650 h 668"/>
              <a:gd name="T26" fmla="*/ 381 w 949"/>
              <a:gd name="T27" fmla="*/ 664 h 668"/>
              <a:gd name="T28" fmla="*/ 307 w 949"/>
              <a:gd name="T29" fmla="*/ 654 h 668"/>
              <a:gd name="T30" fmla="*/ 287 w 949"/>
              <a:gd name="T31" fmla="*/ 576 h 668"/>
              <a:gd name="T32" fmla="*/ 257 w 949"/>
              <a:gd name="T33" fmla="*/ 568 h 668"/>
              <a:gd name="T34" fmla="*/ 197 w 949"/>
              <a:gd name="T35" fmla="*/ 634 h 668"/>
              <a:gd name="T36" fmla="*/ 141 w 949"/>
              <a:gd name="T37" fmla="*/ 626 h 668"/>
              <a:gd name="T38" fmla="*/ 111 w 949"/>
              <a:gd name="T39" fmla="*/ 554 h 668"/>
              <a:gd name="T40" fmla="*/ 61 w 949"/>
              <a:gd name="T41" fmla="*/ 534 h 668"/>
              <a:gd name="T42" fmla="*/ 11 w 949"/>
              <a:gd name="T43" fmla="*/ 536 h 668"/>
              <a:gd name="T44" fmla="*/ 1 w 949"/>
              <a:gd name="T45" fmla="*/ 500 h 668"/>
              <a:gd name="T46" fmla="*/ 3 w 949"/>
              <a:gd name="T47" fmla="*/ 456 h 668"/>
              <a:gd name="T48" fmla="*/ 7 w 949"/>
              <a:gd name="T49" fmla="*/ 360 h 668"/>
              <a:gd name="T50" fmla="*/ 13 w 949"/>
              <a:gd name="T51" fmla="*/ 340 h 668"/>
              <a:gd name="T52" fmla="*/ 47 w 949"/>
              <a:gd name="T53" fmla="*/ 348 h 668"/>
              <a:gd name="T54" fmla="*/ 141 w 949"/>
              <a:gd name="T55" fmla="*/ 378 h 668"/>
              <a:gd name="T56" fmla="*/ 247 w 949"/>
              <a:gd name="T57" fmla="*/ 404 h 668"/>
              <a:gd name="T58" fmla="*/ 383 w 949"/>
              <a:gd name="T59" fmla="*/ 398 h 668"/>
              <a:gd name="T60" fmla="*/ 501 w 949"/>
              <a:gd name="T61" fmla="*/ 370 h 668"/>
              <a:gd name="T62" fmla="*/ 521 w 949"/>
              <a:gd name="T63" fmla="*/ 346 h 668"/>
              <a:gd name="T64" fmla="*/ 543 w 949"/>
              <a:gd name="T65" fmla="*/ 360 h 668"/>
              <a:gd name="T66" fmla="*/ 589 w 949"/>
              <a:gd name="T67" fmla="*/ 348 h 668"/>
              <a:gd name="T68" fmla="*/ 651 w 949"/>
              <a:gd name="T69" fmla="*/ 310 h 668"/>
              <a:gd name="T70" fmla="*/ 701 w 949"/>
              <a:gd name="T71" fmla="*/ 272 h 668"/>
              <a:gd name="T72" fmla="*/ 755 w 949"/>
              <a:gd name="T73" fmla="*/ 208 h 668"/>
              <a:gd name="T74" fmla="*/ 823 w 949"/>
              <a:gd name="T75" fmla="*/ 106 h 668"/>
              <a:gd name="T76" fmla="*/ 851 w 949"/>
              <a:gd name="T77" fmla="*/ 84 h 668"/>
              <a:gd name="T78" fmla="*/ 885 w 949"/>
              <a:gd name="T79" fmla="*/ 42 h 668"/>
              <a:gd name="T80" fmla="*/ 917 w 949"/>
              <a:gd name="T81" fmla="*/ 4 h 668"/>
              <a:gd name="T82" fmla="*/ 939 w 949"/>
              <a:gd name="T83" fmla="*/ 16 h 668"/>
              <a:gd name="T84" fmla="*/ 949 w 949"/>
              <a:gd name="T85" fmla="*/ 28 h 668"/>
              <a:gd name="T86" fmla="*/ 949 w 949"/>
              <a:gd name="T87" fmla="*/ 28 h 6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949"/>
              <a:gd name="T133" fmla="*/ 0 h 668"/>
              <a:gd name="T134" fmla="*/ 949 w 949"/>
              <a:gd name="T135" fmla="*/ 668 h 6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949" h="668">
                <a:moveTo>
                  <a:pt x="949" y="28"/>
                </a:moveTo>
                <a:cubicBezTo>
                  <a:pt x="919" y="66"/>
                  <a:pt x="804" y="210"/>
                  <a:pt x="769" y="256"/>
                </a:cubicBezTo>
                <a:cubicBezTo>
                  <a:pt x="734" y="302"/>
                  <a:pt x="744" y="288"/>
                  <a:pt x="737" y="304"/>
                </a:cubicBezTo>
                <a:cubicBezTo>
                  <a:pt x="730" y="320"/>
                  <a:pt x="729" y="334"/>
                  <a:pt x="727" y="350"/>
                </a:cubicBezTo>
                <a:cubicBezTo>
                  <a:pt x="725" y="366"/>
                  <a:pt x="726" y="385"/>
                  <a:pt x="723" y="400"/>
                </a:cubicBezTo>
                <a:cubicBezTo>
                  <a:pt x="720" y="415"/>
                  <a:pt x="722" y="430"/>
                  <a:pt x="709" y="438"/>
                </a:cubicBezTo>
                <a:cubicBezTo>
                  <a:pt x="696" y="446"/>
                  <a:pt x="665" y="445"/>
                  <a:pt x="643" y="448"/>
                </a:cubicBezTo>
                <a:cubicBezTo>
                  <a:pt x="621" y="451"/>
                  <a:pt x="592" y="446"/>
                  <a:pt x="575" y="454"/>
                </a:cubicBezTo>
                <a:cubicBezTo>
                  <a:pt x="558" y="462"/>
                  <a:pt x="551" y="480"/>
                  <a:pt x="541" y="498"/>
                </a:cubicBezTo>
                <a:cubicBezTo>
                  <a:pt x="531" y="516"/>
                  <a:pt x="523" y="551"/>
                  <a:pt x="513" y="560"/>
                </a:cubicBezTo>
                <a:cubicBezTo>
                  <a:pt x="503" y="569"/>
                  <a:pt x="488" y="550"/>
                  <a:pt x="479" y="554"/>
                </a:cubicBezTo>
                <a:cubicBezTo>
                  <a:pt x="470" y="558"/>
                  <a:pt x="461" y="568"/>
                  <a:pt x="455" y="584"/>
                </a:cubicBezTo>
                <a:cubicBezTo>
                  <a:pt x="449" y="600"/>
                  <a:pt x="453" y="637"/>
                  <a:pt x="441" y="650"/>
                </a:cubicBezTo>
                <a:cubicBezTo>
                  <a:pt x="429" y="663"/>
                  <a:pt x="403" y="663"/>
                  <a:pt x="381" y="664"/>
                </a:cubicBezTo>
                <a:cubicBezTo>
                  <a:pt x="359" y="665"/>
                  <a:pt x="322" y="668"/>
                  <a:pt x="307" y="654"/>
                </a:cubicBezTo>
                <a:cubicBezTo>
                  <a:pt x="292" y="640"/>
                  <a:pt x="295" y="590"/>
                  <a:pt x="287" y="576"/>
                </a:cubicBezTo>
                <a:cubicBezTo>
                  <a:pt x="279" y="562"/>
                  <a:pt x="272" y="558"/>
                  <a:pt x="257" y="568"/>
                </a:cubicBezTo>
                <a:cubicBezTo>
                  <a:pt x="242" y="578"/>
                  <a:pt x="216" y="624"/>
                  <a:pt x="197" y="634"/>
                </a:cubicBezTo>
                <a:cubicBezTo>
                  <a:pt x="178" y="644"/>
                  <a:pt x="155" y="639"/>
                  <a:pt x="141" y="626"/>
                </a:cubicBezTo>
                <a:cubicBezTo>
                  <a:pt x="127" y="613"/>
                  <a:pt x="124" y="569"/>
                  <a:pt x="111" y="554"/>
                </a:cubicBezTo>
                <a:cubicBezTo>
                  <a:pt x="98" y="539"/>
                  <a:pt x="78" y="537"/>
                  <a:pt x="61" y="534"/>
                </a:cubicBezTo>
                <a:cubicBezTo>
                  <a:pt x="44" y="531"/>
                  <a:pt x="21" y="542"/>
                  <a:pt x="11" y="536"/>
                </a:cubicBezTo>
                <a:cubicBezTo>
                  <a:pt x="1" y="530"/>
                  <a:pt x="2" y="513"/>
                  <a:pt x="1" y="500"/>
                </a:cubicBezTo>
                <a:cubicBezTo>
                  <a:pt x="0" y="487"/>
                  <a:pt x="2" y="479"/>
                  <a:pt x="3" y="456"/>
                </a:cubicBezTo>
                <a:cubicBezTo>
                  <a:pt x="4" y="433"/>
                  <a:pt x="5" y="379"/>
                  <a:pt x="7" y="360"/>
                </a:cubicBezTo>
                <a:cubicBezTo>
                  <a:pt x="9" y="341"/>
                  <a:pt x="6" y="342"/>
                  <a:pt x="13" y="340"/>
                </a:cubicBezTo>
                <a:cubicBezTo>
                  <a:pt x="20" y="338"/>
                  <a:pt x="26" y="342"/>
                  <a:pt x="47" y="348"/>
                </a:cubicBezTo>
                <a:cubicBezTo>
                  <a:pt x="68" y="354"/>
                  <a:pt x="108" y="369"/>
                  <a:pt x="141" y="378"/>
                </a:cubicBezTo>
                <a:cubicBezTo>
                  <a:pt x="174" y="387"/>
                  <a:pt x="207" y="401"/>
                  <a:pt x="247" y="404"/>
                </a:cubicBezTo>
                <a:cubicBezTo>
                  <a:pt x="287" y="407"/>
                  <a:pt x="341" y="404"/>
                  <a:pt x="383" y="398"/>
                </a:cubicBezTo>
                <a:cubicBezTo>
                  <a:pt x="425" y="392"/>
                  <a:pt x="478" y="379"/>
                  <a:pt x="501" y="370"/>
                </a:cubicBezTo>
                <a:cubicBezTo>
                  <a:pt x="524" y="361"/>
                  <a:pt x="514" y="348"/>
                  <a:pt x="521" y="346"/>
                </a:cubicBezTo>
                <a:cubicBezTo>
                  <a:pt x="528" y="344"/>
                  <a:pt x="532" y="360"/>
                  <a:pt x="543" y="360"/>
                </a:cubicBezTo>
                <a:cubicBezTo>
                  <a:pt x="554" y="360"/>
                  <a:pt x="571" y="356"/>
                  <a:pt x="589" y="348"/>
                </a:cubicBezTo>
                <a:cubicBezTo>
                  <a:pt x="607" y="340"/>
                  <a:pt x="632" y="323"/>
                  <a:pt x="651" y="310"/>
                </a:cubicBezTo>
                <a:cubicBezTo>
                  <a:pt x="670" y="297"/>
                  <a:pt x="684" y="289"/>
                  <a:pt x="701" y="272"/>
                </a:cubicBezTo>
                <a:cubicBezTo>
                  <a:pt x="718" y="255"/>
                  <a:pt x="735" y="236"/>
                  <a:pt x="755" y="208"/>
                </a:cubicBezTo>
                <a:cubicBezTo>
                  <a:pt x="775" y="180"/>
                  <a:pt x="807" y="127"/>
                  <a:pt x="823" y="106"/>
                </a:cubicBezTo>
                <a:cubicBezTo>
                  <a:pt x="839" y="85"/>
                  <a:pt x="841" y="95"/>
                  <a:pt x="851" y="84"/>
                </a:cubicBezTo>
                <a:cubicBezTo>
                  <a:pt x="861" y="73"/>
                  <a:pt x="874" y="55"/>
                  <a:pt x="885" y="42"/>
                </a:cubicBezTo>
                <a:cubicBezTo>
                  <a:pt x="896" y="29"/>
                  <a:pt x="908" y="8"/>
                  <a:pt x="917" y="4"/>
                </a:cubicBezTo>
                <a:cubicBezTo>
                  <a:pt x="926" y="0"/>
                  <a:pt x="934" y="12"/>
                  <a:pt x="939" y="16"/>
                </a:cubicBezTo>
                <a:cubicBezTo>
                  <a:pt x="944" y="20"/>
                  <a:pt x="947" y="25"/>
                  <a:pt x="949" y="28"/>
                </a:cubicBezTo>
                <a:cubicBezTo>
                  <a:pt x="949" y="28"/>
                  <a:pt x="949" y="28"/>
                  <a:pt x="949" y="28"/>
                </a:cubicBezTo>
                <a:close/>
              </a:path>
            </a:pathLst>
          </a:custGeom>
          <a:solidFill>
            <a:srgbClr val="000066">
              <a:alpha val="5803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100013" y="1628924"/>
            <a:ext cx="6391275" cy="1403350"/>
          </a:xfrm>
          <a:custGeom>
            <a:avLst/>
            <a:gdLst>
              <a:gd name="T0" fmla="*/ 4026 w 4026"/>
              <a:gd name="T1" fmla="*/ 884 h 884"/>
              <a:gd name="T2" fmla="*/ 3864 w 4026"/>
              <a:gd name="T3" fmla="*/ 830 h 884"/>
              <a:gd name="T4" fmla="*/ 3495 w 4026"/>
              <a:gd name="T5" fmla="*/ 800 h 884"/>
              <a:gd name="T6" fmla="*/ 3363 w 4026"/>
              <a:gd name="T7" fmla="*/ 755 h 884"/>
              <a:gd name="T8" fmla="*/ 3219 w 4026"/>
              <a:gd name="T9" fmla="*/ 719 h 884"/>
              <a:gd name="T10" fmla="*/ 3099 w 4026"/>
              <a:gd name="T11" fmla="*/ 677 h 884"/>
              <a:gd name="T12" fmla="*/ 2991 w 4026"/>
              <a:gd name="T13" fmla="*/ 614 h 884"/>
              <a:gd name="T14" fmla="*/ 2934 w 4026"/>
              <a:gd name="T15" fmla="*/ 533 h 884"/>
              <a:gd name="T16" fmla="*/ 2886 w 4026"/>
              <a:gd name="T17" fmla="*/ 431 h 884"/>
              <a:gd name="T18" fmla="*/ 2874 w 4026"/>
              <a:gd name="T19" fmla="*/ 353 h 884"/>
              <a:gd name="T20" fmla="*/ 2853 w 4026"/>
              <a:gd name="T21" fmla="*/ 320 h 884"/>
              <a:gd name="T22" fmla="*/ 2772 w 4026"/>
              <a:gd name="T23" fmla="*/ 218 h 884"/>
              <a:gd name="T24" fmla="*/ 2625 w 4026"/>
              <a:gd name="T25" fmla="*/ 92 h 884"/>
              <a:gd name="T26" fmla="*/ 2526 w 4026"/>
              <a:gd name="T27" fmla="*/ 80 h 884"/>
              <a:gd name="T28" fmla="*/ 2496 w 4026"/>
              <a:gd name="T29" fmla="*/ 44 h 884"/>
              <a:gd name="T30" fmla="*/ 2430 w 4026"/>
              <a:gd name="T31" fmla="*/ 44 h 884"/>
              <a:gd name="T32" fmla="*/ 2319 w 4026"/>
              <a:gd name="T33" fmla="*/ 20 h 884"/>
              <a:gd name="T34" fmla="*/ 2094 w 4026"/>
              <a:gd name="T35" fmla="*/ 50 h 884"/>
              <a:gd name="T36" fmla="*/ 1236 w 4026"/>
              <a:gd name="T37" fmla="*/ 320 h 884"/>
              <a:gd name="T38" fmla="*/ 975 w 4026"/>
              <a:gd name="T39" fmla="*/ 380 h 884"/>
              <a:gd name="T40" fmla="*/ 891 w 4026"/>
              <a:gd name="T41" fmla="*/ 419 h 884"/>
              <a:gd name="T42" fmla="*/ 675 w 4026"/>
              <a:gd name="T43" fmla="*/ 494 h 884"/>
              <a:gd name="T44" fmla="*/ 240 w 4026"/>
              <a:gd name="T45" fmla="*/ 482 h 884"/>
              <a:gd name="T46" fmla="*/ 72 w 4026"/>
              <a:gd name="T47" fmla="*/ 521 h 884"/>
              <a:gd name="T48" fmla="*/ 0 w 4026"/>
              <a:gd name="T49" fmla="*/ 521 h 8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26"/>
              <a:gd name="T76" fmla="*/ 0 h 884"/>
              <a:gd name="T77" fmla="*/ 4026 w 4026"/>
              <a:gd name="T78" fmla="*/ 884 h 88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26" h="884">
                <a:moveTo>
                  <a:pt x="4026" y="884"/>
                </a:moveTo>
                <a:cubicBezTo>
                  <a:pt x="3999" y="875"/>
                  <a:pt x="3952" y="844"/>
                  <a:pt x="3864" y="830"/>
                </a:cubicBezTo>
                <a:cubicBezTo>
                  <a:pt x="3776" y="816"/>
                  <a:pt x="3578" y="812"/>
                  <a:pt x="3495" y="800"/>
                </a:cubicBezTo>
                <a:cubicBezTo>
                  <a:pt x="3412" y="788"/>
                  <a:pt x="3409" y="768"/>
                  <a:pt x="3363" y="755"/>
                </a:cubicBezTo>
                <a:cubicBezTo>
                  <a:pt x="3317" y="742"/>
                  <a:pt x="3263" y="732"/>
                  <a:pt x="3219" y="719"/>
                </a:cubicBezTo>
                <a:cubicBezTo>
                  <a:pt x="3175" y="706"/>
                  <a:pt x="3137" y="695"/>
                  <a:pt x="3099" y="677"/>
                </a:cubicBezTo>
                <a:cubicBezTo>
                  <a:pt x="3061" y="659"/>
                  <a:pt x="3018" y="638"/>
                  <a:pt x="2991" y="614"/>
                </a:cubicBezTo>
                <a:cubicBezTo>
                  <a:pt x="2964" y="590"/>
                  <a:pt x="2951" y="563"/>
                  <a:pt x="2934" y="533"/>
                </a:cubicBezTo>
                <a:cubicBezTo>
                  <a:pt x="2917" y="503"/>
                  <a:pt x="2896" y="461"/>
                  <a:pt x="2886" y="431"/>
                </a:cubicBezTo>
                <a:cubicBezTo>
                  <a:pt x="2876" y="401"/>
                  <a:pt x="2879" y="371"/>
                  <a:pt x="2874" y="353"/>
                </a:cubicBezTo>
                <a:cubicBezTo>
                  <a:pt x="2869" y="335"/>
                  <a:pt x="2870" y="343"/>
                  <a:pt x="2853" y="320"/>
                </a:cubicBezTo>
                <a:cubicBezTo>
                  <a:pt x="2836" y="297"/>
                  <a:pt x="2810" y="256"/>
                  <a:pt x="2772" y="218"/>
                </a:cubicBezTo>
                <a:cubicBezTo>
                  <a:pt x="2734" y="180"/>
                  <a:pt x="2666" y="115"/>
                  <a:pt x="2625" y="92"/>
                </a:cubicBezTo>
                <a:cubicBezTo>
                  <a:pt x="2584" y="69"/>
                  <a:pt x="2547" y="88"/>
                  <a:pt x="2526" y="80"/>
                </a:cubicBezTo>
                <a:cubicBezTo>
                  <a:pt x="2505" y="72"/>
                  <a:pt x="2512" y="50"/>
                  <a:pt x="2496" y="44"/>
                </a:cubicBezTo>
                <a:cubicBezTo>
                  <a:pt x="2480" y="38"/>
                  <a:pt x="2459" y="48"/>
                  <a:pt x="2430" y="44"/>
                </a:cubicBezTo>
                <a:cubicBezTo>
                  <a:pt x="2401" y="40"/>
                  <a:pt x="2375" y="19"/>
                  <a:pt x="2319" y="20"/>
                </a:cubicBezTo>
                <a:cubicBezTo>
                  <a:pt x="2263" y="21"/>
                  <a:pt x="2274" y="0"/>
                  <a:pt x="2094" y="50"/>
                </a:cubicBezTo>
                <a:cubicBezTo>
                  <a:pt x="1914" y="100"/>
                  <a:pt x="1423" y="265"/>
                  <a:pt x="1236" y="320"/>
                </a:cubicBezTo>
                <a:cubicBezTo>
                  <a:pt x="1049" y="375"/>
                  <a:pt x="1032" y="364"/>
                  <a:pt x="975" y="380"/>
                </a:cubicBezTo>
                <a:cubicBezTo>
                  <a:pt x="918" y="396"/>
                  <a:pt x="941" y="400"/>
                  <a:pt x="891" y="419"/>
                </a:cubicBezTo>
                <a:cubicBezTo>
                  <a:pt x="841" y="438"/>
                  <a:pt x="783" y="484"/>
                  <a:pt x="675" y="494"/>
                </a:cubicBezTo>
                <a:cubicBezTo>
                  <a:pt x="567" y="504"/>
                  <a:pt x="340" y="478"/>
                  <a:pt x="240" y="482"/>
                </a:cubicBezTo>
                <a:cubicBezTo>
                  <a:pt x="140" y="486"/>
                  <a:pt x="112" y="515"/>
                  <a:pt x="72" y="521"/>
                </a:cubicBezTo>
                <a:cubicBezTo>
                  <a:pt x="32" y="527"/>
                  <a:pt x="15" y="521"/>
                  <a:pt x="0" y="521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1130300" y="779611"/>
            <a:ext cx="207963" cy="1585913"/>
          </a:xfrm>
          <a:custGeom>
            <a:avLst/>
            <a:gdLst>
              <a:gd name="T0" fmla="*/ 131 w 131"/>
              <a:gd name="T1" fmla="*/ 999 h 999"/>
              <a:gd name="T2" fmla="*/ 80 w 131"/>
              <a:gd name="T3" fmla="*/ 819 h 999"/>
              <a:gd name="T4" fmla="*/ 47 w 131"/>
              <a:gd name="T5" fmla="*/ 696 h 999"/>
              <a:gd name="T6" fmla="*/ 56 w 131"/>
              <a:gd name="T7" fmla="*/ 624 h 999"/>
              <a:gd name="T8" fmla="*/ 8 w 131"/>
              <a:gd name="T9" fmla="*/ 546 h 999"/>
              <a:gd name="T10" fmla="*/ 8 w 131"/>
              <a:gd name="T11" fmla="*/ 447 h 999"/>
              <a:gd name="T12" fmla="*/ 32 w 131"/>
              <a:gd name="T13" fmla="*/ 354 h 999"/>
              <a:gd name="T14" fmla="*/ 65 w 131"/>
              <a:gd name="T15" fmla="*/ 267 h 999"/>
              <a:gd name="T16" fmla="*/ 77 w 131"/>
              <a:gd name="T17" fmla="*/ 138 h 999"/>
              <a:gd name="T18" fmla="*/ 47 w 131"/>
              <a:gd name="T19" fmla="*/ 63 h 999"/>
              <a:gd name="T20" fmla="*/ 14 w 131"/>
              <a:gd name="T21" fmla="*/ 0 h 9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"/>
              <a:gd name="T34" fmla="*/ 0 h 999"/>
              <a:gd name="T35" fmla="*/ 131 w 131"/>
              <a:gd name="T36" fmla="*/ 999 h 9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" h="999">
                <a:moveTo>
                  <a:pt x="131" y="999"/>
                </a:moveTo>
                <a:cubicBezTo>
                  <a:pt x="123" y="969"/>
                  <a:pt x="94" y="869"/>
                  <a:pt x="80" y="819"/>
                </a:cubicBezTo>
                <a:cubicBezTo>
                  <a:pt x="66" y="769"/>
                  <a:pt x="51" y="728"/>
                  <a:pt x="47" y="696"/>
                </a:cubicBezTo>
                <a:cubicBezTo>
                  <a:pt x="43" y="664"/>
                  <a:pt x="62" y="649"/>
                  <a:pt x="56" y="624"/>
                </a:cubicBezTo>
                <a:cubicBezTo>
                  <a:pt x="50" y="599"/>
                  <a:pt x="16" y="575"/>
                  <a:pt x="8" y="546"/>
                </a:cubicBezTo>
                <a:cubicBezTo>
                  <a:pt x="0" y="517"/>
                  <a:pt x="4" y="479"/>
                  <a:pt x="8" y="447"/>
                </a:cubicBezTo>
                <a:cubicBezTo>
                  <a:pt x="12" y="415"/>
                  <a:pt x="23" y="384"/>
                  <a:pt x="32" y="354"/>
                </a:cubicBezTo>
                <a:cubicBezTo>
                  <a:pt x="41" y="324"/>
                  <a:pt x="58" y="303"/>
                  <a:pt x="65" y="267"/>
                </a:cubicBezTo>
                <a:cubicBezTo>
                  <a:pt x="72" y="231"/>
                  <a:pt x="80" y="172"/>
                  <a:pt x="77" y="138"/>
                </a:cubicBezTo>
                <a:cubicBezTo>
                  <a:pt x="74" y="104"/>
                  <a:pt x="57" y="86"/>
                  <a:pt x="47" y="63"/>
                </a:cubicBezTo>
                <a:cubicBezTo>
                  <a:pt x="37" y="40"/>
                  <a:pt x="21" y="13"/>
                  <a:pt x="14" y="0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6319838" y="1555899"/>
            <a:ext cx="296862" cy="1466850"/>
          </a:xfrm>
          <a:custGeom>
            <a:avLst/>
            <a:gdLst>
              <a:gd name="T0" fmla="*/ 105 w 187"/>
              <a:gd name="T1" fmla="*/ 924 h 924"/>
              <a:gd name="T2" fmla="*/ 87 w 187"/>
              <a:gd name="T3" fmla="*/ 789 h 924"/>
              <a:gd name="T4" fmla="*/ 96 w 187"/>
              <a:gd name="T5" fmla="*/ 696 h 924"/>
              <a:gd name="T6" fmla="*/ 162 w 187"/>
              <a:gd name="T7" fmla="*/ 585 h 924"/>
              <a:gd name="T8" fmla="*/ 180 w 187"/>
              <a:gd name="T9" fmla="*/ 420 h 924"/>
              <a:gd name="T10" fmla="*/ 123 w 187"/>
              <a:gd name="T11" fmla="*/ 213 h 924"/>
              <a:gd name="T12" fmla="*/ 99 w 187"/>
              <a:gd name="T13" fmla="*/ 144 h 924"/>
              <a:gd name="T14" fmla="*/ 54 w 187"/>
              <a:gd name="T15" fmla="*/ 90 h 924"/>
              <a:gd name="T16" fmla="*/ 0 w 187"/>
              <a:gd name="T17" fmla="*/ 0 h 9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7"/>
              <a:gd name="T28" fmla="*/ 0 h 924"/>
              <a:gd name="T29" fmla="*/ 187 w 187"/>
              <a:gd name="T30" fmla="*/ 924 h 9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7" h="924">
                <a:moveTo>
                  <a:pt x="105" y="924"/>
                </a:moveTo>
                <a:cubicBezTo>
                  <a:pt x="102" y="902"/>
                  <a:pt x="89" y="827"/>
                  <a:pt x="87" y="789"/>
                </a:cubicBezTo>
                <a:cubicBezTo>
                  <a:pt x="85" y="751"/>
                  <a:pt x="83" y="730"/>
                  <a:pt x="96" y="696"/>
                </a:cubicBezTo>
                <a:cubicBezTo>
                  <a:pt x="109" y="662"/>
                  <a:pt x="148" y="631"/>
                  <a:pt x="162" y="585"/>
                </a:cubicBezTo>
                <a:cubicBezTo>
                  <a:pt x="176" y="539"/>
                  <a:pt x="187" y="482"/>
                  <a:pt x="180" y="420"/>
                </a:cubicBezTo>
                <a:cubicBezTo>
                  <a:pt x="173" y="358"/>
                  <a:pt x="136" y="259"/>
                  <a:pt x="123" y="213"/>
                </a:cubicBezTo>
                <a:cubicBezTo>
                  <a:pt x="110" y="167"/>
                  <a:pt x="110" y="164"/>
                  <a:pt x="99" y="144"/>
                </a:cubicBezTo>
                <a:cubicBezTo>
                  <a:pt x="88" y="124"/>
                  <a:pt x="70" y="114"/>
                  <a:pt x="54" y="90"/>
                </a:cubicBezTo>
                <a:cubicBezTo>
                  <a:pt x="38" y="66"/>
                  <a:pt x="11" y="19"/>
                  <a:pt x="0" y="0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6491288" y="3019574"/>
            <a:ext cx="838200" cy="336550"/>
          </a:xfrm>
          <a:custGeom>
            <a:avLst/>
            <a:gdLst>
              <a:gd name="T0" fmla="*/ 528 w 528"/>
              <a:gd name="T1" fmla="*/ 212 h 212"/>
              <a:gd name="T2" fmla="*/ 441 w 528"/>
              <a:gd name="T3" fmla="*/ 188 h 212"/>
              <a:gd name="T4" fmla="*/ 276 w 528"/>
              <a:gd name="T5" fmla="*/ 182 h 212"/>
              <a:gd name="T6" fmla="*/ 66 w 528"/>
              <a:gd name="T7" fmla="*/ 29 h 212"/>
              <a:gd name="T8" fmla="*/ 0 w 528"/>
              <a:gd name="T9" fmla="*/ 5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212"/>
              <a:gd name="T17" fmla="*/ 528 w 528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212">
                <a:moveTo>
                  <a:pt x="528" y="212"/>
                </a:moveTo>
                <a:cubicBezTo>
                  <a:pt x="514" y="208"/>
                  <a:pt x="483" y="193"/>
                  <a:pt x="441" y="188"/>
                </a:cubicBezTo>
                <a:cubicBezTo>
                  <a:pt x="399" y="183"/>
                  <a:pt x="339" y="209"/>
                  <a:pt x="276" y="182"/>
                </a:cubicBezTo>
                <a:cubicBezTo>
                  <a:pt x="213" y="155"/>
                  <a:pt x="112" y="58"/>
                  <a:pt x="66" y="29"/>
                </a:cubicBezTo>
                <a:cubicBezTo>
                  <a:pt x="20" y="0"/>
                  <a:pt x="14" y="10"/>
                  <a:pt x="0" y="5"/>
                </a:cubicBezTo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6588125" y="3346599"/>
            <a:ext cx="365125" cy="395287"/>
          </a:xfrm>
          <a:custGeom>
            <a:avLst/>
            <a:gdLst>
              <a:gd name="T0" fmla="*/ 26 w 230"/>
              <a:gd name="T1" fmla="*/ 249 h 249"/>
              <a:gd name="T2" fmla="*/ 5 w 230"/>
              <a:gd name="T3" fmla="*/ 213 h 249"/>
              <a:gd name="T4" fmla="*/ 56 w 230"/>
              <a:gd name="T5" fmla="*/ 174 h 249"/>
              <a:gd name="T6" fmla="*/ 101 w 230"/>
              <a:gd name="T7" fmla="*/ 102 h 249"/>
              <a:gd name="T8" fmla="*/ 176 w 230"/>
              <a:gd name="T9" fmla="*/ 81 h 249"/>
              <a:gd name="T10" fmla="*/ 230 w 230"/>
              <a:gd name="T11" fmla="*/ 0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0"/>
              <a:gd name="T19" fmla="*/ 0 h 249"/>
              <a:gd name="T20" fmla="*/ 230 w 230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0" h="249">
                <a:moveTo>
                  <a:pt x="26" y="249"/>
                </a:moveTo>
                <a:cubicBezTo>
                  <a:pt x="23" y="243"/>
                  <a:pt x="0" y="225"/>
                  <a:pt x="5" y="213"/>
                </a:cubicBezTo>
                <a:cubicBezTo>
                  <a:pt x="10" y="201"/>
                  <a:pt x="40" y="192"/>
                  <a:pt x="56" y="174"/>
                </a:cubicBezTo>
                <a:cubicBezTo>
                  <a:pt x="72" y="156"/>
                  <a:pt x="81" y="117"/>
                  <a:pt x="101" y="102"/>
                </a:cubicBezTo>
                <a:cubicBezTo>
                  <a:pt x="121" y="87"/>
                  <a:pt x="154" y="98"/>
                  <a:pt x="176" y="81"/>
                </a:cubicBezTo>
                <a:cubicBezTo>
                  <a:pt x="198" y="64"/>
                  <a:pt x="219" y="17"/>
                  <a:pt x="230" y="0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7315200" y="2170261"/>
            <a:ext cx="1743075" cy="1368425"/>
          </a:xfrm>
          <a:custGeom>
            <a:avLst/>
            <a:gdLst>
              <a:gd name="T0" fmla="*/ 0 w 1098"/>
              <a:gd name="T1" fmla="*/ 744 h 862"/>
              <a:gd name="T2" fmla="*/ 147 w 1098"/>
              <a:gd name="T3" fmla="*/ 753 h 862"/>
              <a:gd name="T4" fmla="*/ 162 w 1098"/>
              <a:gd name="T5" fmla="*/ 819 h 862"/>
              <a:gd name="T6" fmla="*/ 210 w 1098"/>
              <a:gd name="T7" fmla="*/ 855 h 862"/>
              <a:gd name="T8" fmla="*/ 279 w 1098"/>
              <a:gd name="T9" fmla="*/ 774 h 862"/>
              <a:gd name="T10" fmla="*/ 303 w 1098"/>
              <a:gd name="T11" fmla="*/ 738 h 862"/>
              <a:gd name="T12" fmla="*/ 357 w 1098"/>
              <a:gd name="T13" fmla="*/ 723 h 862"/>
              <a:gd name="T14" fmla="*/ 357 w 1098"/>
              <a:gd name="T15" fmla="*/ 687 h 862"/>
              <a:gd name="T16" fmla="*/ 438 w 1098"/>
              <a:gd name="T17" fmla="*/ 654 h 862"/>
              <a:gd name="T18" fmla="*/ 510 w 1098"/>
              <a:gd name="T19" fmla="*/ 603 h 862"/>
              <a:gd name="T20" fmla="*/ 678 w 1098"/>
              <a:gd name="T21" fmla="*/ 384 h 862"/>
              <a:gd name="T22" fmla="*/ 774 w 1098"/>
              <a:gd name="T23" fmla="*/ 273 h 862"/>
              <a:gd name="T24" fmla="*/ 840 w 1098"/>
              <a:gd name="T25" fmla="*/ 207 h 862"/>
              <a:gd name="T26" fmla="*/ 876 w 1098"/>
              <a:gd name="T27" fmla="*/ 120 h 862"/>
              <a:gd name="T28" fmla="*/ 918 w 1098"/>
              <a:gd name="T29" fmla="*/ 15 h 862"/>
              <a:gd name="T30" fmla="*/ 1002 w 1098"/>
              <a:gd name="T31" fmla="*/ 30 h 862"/>
              <a:gd name="T32" fmla="*/ 1053 w 1098"/>
              <a:gd name="T33" fmla="*/ 33 h 862"/>
              <a:gd name="T34" fmla="*/ 1098 w 1098"/>
              <a:gd name="T35" fmla="*/ 9 h 8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98"/>
              <a:gd name="T55" fmla="*/ 0 h 862"/>
              <a:gd name="T56" fmla="*/ 1098 w 1098"/>
              <a:gd name="T57" fmla="*/ 862 h 8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98" h="862">
                <a:moveTo>
                  <a:pt x="0" y="744"/>
                </a:moveTo>
                <a:cubicBezTo>
                  <a:pt x="24" y="745"/>
                  <a:pt x="120" y="741"/>
                  <a:pt x="147" y="753"/>
                </a:cubicBezTo>
                <a:cubicBezTo>
                  <a:pt x="174" y="765"/>
                  <a:pt x="152" y="802"/>
                  <a:pt x="162" y="819"/>
                </a:cubicBezTo>
                <a:cubicBezTo>
                  <a:pt x="172" y="836"/>
                  <a:pt x="190" y="862"/>
                  <a:pt x="210" y="855"/>
                </a:cubicBezTo>
                <a:cubicBezTo>
                  <a:pt x="230" y="848"/>
                  <a:pt x="264" y="793"/>
                  <a:pt x="279" y="774"/>
                </a:cubicBezTo>
                <a:cubicBezTo>
                  <a:pt x="294" y="755"/>
                  <a:pt x="290" y="747"/>
                  <a:pt x="303" y="738"/>
                </a:cubicBezTo>
                <a:cubicBezTo>
                  <a:pt x="316" y="729"/>
                  <a:pt x="348" y="731"/>
                  <a:pt x="357" y="723"/>
                </a:cubicBezTo>
                <a:cubicBezTo>
                  <a:pt x="366" y="715"/>
                  <a:pt x="344" y="698"/>
                  <a:pt x="357" y="687"/>
                </a:cubicBezTo>
                <a:cubicBezTo>
                  <a:pt x="370" y="676"/>
                  <a:pt x="413" y="668"/>
                  <a:pt x="438" y="654"/>
                </a:cubicBezTo>
                <a:cubicBezTo>
                  <a:pt x="463" y="640"/>
                  <a:pt x="470" y="648"/>
                  <a:pt x="510" y="603"/>
                </a:cubicBezTo>
                <a:cubicBezTo>
                  <a:pt x="550" y="558"/>
                  <a:pt x="634" y="439"/>
                  <a:pt x="678" y="384"/>
                </a:cubicBezTo>
                <a:cubicBezTo>
                  <a:pt x="722" y="329"/>
                  <a:pt x="747" y="302"/>
                  <a:pt x="774" y="273"/>
                </a:cubicBezTo>
                <a:cubicBezTo>
                  <a:pt x="801" y="244"/>
                  <a:pt x="823" y="233"/>
                  <a:pt x="840" y="207"/>
                </a:cubicBezTo>
                <a:cubicBezTo>
                  <a:pt x="857" y="181"/>
                  <a:pt x="863" y="152"/>
                  <a:pt x="876" y="120"/>
                </a:cubicBezTo>
                <a:cubicBezTo>
                  <a:pt x="889" y="88"/>
                  <a:pt x="897" y="30"/>
                  <a:pt x="918" y="15"/>
                </a:cubicBezTo>
                <a:cubicBezTo>
                  <a:pt x="939" y="0"/>
                  <a:pt x="980" y="27"/>
                  <a:pt x="1002" y="30"/>
                </a:cubicBezTo>
                <a:cubicBezTo>
                  <a:pt x="1024" y="33"/>
                  <a:pt x="1037" y="36"/>
                  <a:pt x="1053" y="33"/>
                </a:cubicBezTo>
                <a:cubicBezTo>
                  <a:pt x="1069" y="30"/>
                  <a:pt x="1089" y="14"/>
                  <a:pt x="1098" y="9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8761413" y="1284436"/>
            <a:ext cx="296862" cy="895350"/>
          </a:xfrm>
          <a:custGeom>
            <a:avLst/>
            <a:gdLst>
              <a:gd name="T0" fmla="*/ 7 w 187"/>
              <a:gd name="T1" fmla="*/ 564 h 564"/>
              <a:gd name="T2" fmla="*/ 13 w 187"/>
              <a:gd name="T3" fmla="*/ 501 h 564"/>
              <a:gd name="T4" fmla="*/ 1 w 187"/>
              <a:gd name="T5" fmla="*/ 426 h 564"/>
              <a:gd name="T6" fmla="*/ 22 w 187"/>
              <a:gd name="T7" fmla="*/ 360 h 564"/>
              <a:gd name="T8" fmla="*/ 43 w 187"/>
              <a:gd name="T9" fmla="*/ 300 h 564"/>
              <a:gd name="T10" fmla="*/ 97 w 187"/>
              <a:gd name="T11" fmla="*/ 174 h 564"/>
              <a:gd name="T12" fmla="*/ 124 w 187"/>
              <a:gd name="T13" fmla="*/ 156 h 564"/>
              <a:gd name="T14" fmla="*/ 187 w 187"/>
              <a:gd name="T15" fmla="*/ 0 h 5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7"/>
              <a:gd name="T25" fmla="*/ 0 h 564"/>
              <a:gd name="T26" fmla="*/ 187 w 187"/>
              <a:gd name="T27" fmla="*/ 564 h 5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7" h="564">
                <a:moveTo>
                  <a:pt x="7" y="564"/>
                </a:moveTo>
                <a:cubicBezTo>
                  <a:pt x="8" y="554"/>
                  <a:pt x="14" y="524"/>
                  <a:pt x="13" y="501"/>
                </a:cubicBezTo>
                <a:cubicBezTo>
                  <a:pt x="12" y="478"/>
                  <a:pt x="0" y="449"/>
                  <a:pt x="1" y="426"/>
                </a:cubicBezTo>
                <a:cubicBezTo>
                  <a:pt x="2" y="403"/>
                  <a:pt x="15" y="381"/>
                  <a:pt x="22" y="360"/>
                </a:cubicBezTo>
                <a:cubicBezTo>
                  <a:pt x="29" y="339"/>
                  <a:pt x="31" y="331"/>
                  <a:pt x="43" y="300"/>
                </a:cubicBezTo>
                <a:cubicBezTo>
                  <a:pt x="55" y="269"/>
                  <a:pt x="84" y="198"/>
                  <a:pt x="97" y="174"/>
                </a:cubicBezTo>
                <a:cubicBezTo>
                  <a:pt x="110" y="150"/>
                  <a:pt x="109" y="185"/>
                  <a:pt x="124" y="156"/>
                </a:cubicBezTo>
                <a:cubicBezTo>
                  <a:pt x="139" y="127"/>
                  <a:pt x="174" y="32"/>
                  <a:pt x="187" y="0"/>
                </a:cubicBezTo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6157913" y="770086"/>
            <a:ext cx="152400" cy="776288"/>
          </a:xfrm>
          <a:custGeom>
            <a:avLst/>
            <a:gdLst>
              <a:gd name="T0" fmla="*/ 96 w 96"/>
              <a:gd name="T1" fmla="*/ 489 h 489"/>
              <a:gd name="T2" fmla="*/ 75 w 96"/>
              <a:gd name="T3" fmla="*/ 435 h 489"/>
              <a:gd name="T4" fmla="*/ 69 w 96"/>
              <a:gd name="T5" fmla="*/ 261 h 489"/>
              <a:gd name="T6" fmla="*/ 48 w 96"/>
              <a:gd name="T7" fmla="*/ 159 h 489"/>
              <a:gd name="T8" fmla="*/ 6 w 96"/>
              <a:gd name="T9" fmla="*/ 60 h 489"/>
              <a:gd name="T10" fmla="*/ 9 w 96"/>
              <a:gd name="T11" fmla="*/ 0 h 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489"/>
              <a:gd name="T20" fmla="*/ 96 w 96"/>
              <a:gd name="T21" fmla="*/ 489 h 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489">
                <a:moveTo>
                  <a:pt x="96" y="489"/>
                </a:moveTo>
                <a:cubicBezTo>
                  <a:pt x="92" y="480"/>
                  <a:pt x="79" y="473"/>
                  <a:pt x="75" y="435"/>
                </a:cubicBezTo>
                <a:cubicBezTo>
                  <a:pt x="71" y="397"/>
                  <a:pt x="73" y="307"/>
                  <a:pt x="69" y="261"/>
                </a:cubicBezTo>
                <a:cubicBezTo>
                  <a:pt x="65" y="215"/>
                  <a:pt x="58" y="192"/>
                  <a:pt x="48" y="159"/>
                </a:cubicBezTo>
                <a:cubicBezTo>
                  <a:pt x="38" y="126"/>
                  <a:pt x="12" y="86"/>
                  <a:pt x="6" y="60"/>
                </a:cubicBezTo>
                <a:cubicBezTo>
                  <a:pt x="0" y="34"/>
                  <a:pt x="9" y="12"/>
                  <a:pt x="9" y="0"/>
                </a:cubicBezTo>
              </a:path>
            </a:pathLst>
          </a:cu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6291263" y="1532086"/>
            <a:ext cx="1370012" cy="1814513"/>
          </a:xfrm>
          <a:custGeom>
            <a:avLst/>
            <a:gdLst>
              <a:gd name="T0" fmla="*/ 708 w 863"/>
              <a:gd name="T1" fmla="*/ 1143 h 1143"/>
              <a:gd name="T2" fmla="*/ 834 w 863"/>
              <a:gd name="T3" fmla="*/ 264 h 1143"/>
              <a:gd name="T4" fmla="*/ 855 w 863"/>
              <a:gd name="T5" fmla="*/ 135 h 1143"/>
              <a:gd name="T6" fmla="*/ 783 w 863"/>
              <a:gd name="T7" fmla="*/ 99 h 1143"/>
              <a:gd name="T8" fmla="*/ 726 w 863"/>
              <a:gd name="T9" fmla="*/ 78 h 1143"/>
              <a:gd name="T10" fmla="*/ 603 w 863"/>
              <a:gd name="T11" fmla="*/ 39 h 1143"/>
              <a:gd name="T12" fmla="*/ 540 w 863"/>
              <a:gd name="T13" fmla="*/ 9 h 1143"/>
              <a:gd name="T14" fmla="*/ 420 w 863"/>
              <a:gd name="T15" fmla="*/ 0 h 1143"/>
              <a:gd name="T16" fmla="*/ 324 w 863"/>
              <a:gd name="T17" fmla="*/ 6 h 1143"/>
              <a:gd name="T18" fmla="*/ 231 w 863"/>
              <a:gd name="T19" fmla="*/ 15 h 1143"/>
              <a:gd name="T20" fmla="*/ 123 w 863"/>
              <a:gd name="T21" fmla="*/ 15 h 1143"/>
              <a:gd name="T22" fmla="*/ 0 w 863"/>
              <a:gd name="T23" fmla="*/ 9 h 11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3"/>
              <a:gd name="T37" fmla="*/ 0 h 1143"/>
              <a:gd name="T38" fmla="*/ 863 w 863"/>
              <a:gd name="T39" fmla="*/ 1143 h 114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3" h="1143">
                <a:moveTo>
                  <a:pt x="708" y="1143"/>
                </a:moveTo>
                <a:cubicBezTo>
                  <a:pt x="729" y="997"/>
                  <a:pt x="809" y="432"/>
                  <a:pt x="834" y="264"/>
                </a:cubicBezTo>
                <a:cubicBezTo>
                  <a:pt x="859" y="96"/>
                  <a:pt x="863" y="162"/>
                  <a:pt x="855" y="135"/>
                </a:cubicBezTo>
                <a:cubicBezTo>
                  <a:pt x="847" y="108"/>
                  <a:pt x="804" y="108"/>
                  <a:pt x="783" y="99"/>
                </a:cubicBezTo>
                <a:cubicBezTo>
                  <a:pt x="762" y="90"/>
                  <a:pt x="756" y="88"/>
                  <a:pt x="726" y="78"/>
                </a:cubicBezTo>
                <a:cubicBezTo>
                  <a:pt x="696" y="68"/>
                  <a:pt x="634" y="50"/>
                  <a:pt x="603" y="39"/>
                </a:cubicBezTo>
                <a:cubicBezTo>
                  <a:pt x="572" y="28"/>
                  <a:pt x="570" y="15"/>
                  <a:pt x="540" y="9"/>
                </a:cubicBezTo>
                <a:cubicBezTo>
                  <a:pt x="510" y="3"/>
                  <a:pt x="456" y="0"/>
                  <a:pt x="420" y="0"/>
                </a:cubicBezTo>
                <a:cubicBezTo>
                  <a:pt x="384" y="0"/>
                  <a:pt x="355" y="4"/>
                  <a:pt x="324" y="6"/>
                </a:cubicBezTo>
                <a:cubicBezTo>
                  <a:pt x="293" y="8"/>
                  <a:pt x="264" y="14"/>
                  <a:pt x="231" y="15"/>
                </a:cubicBezTo>
                <a:cubicBezTo>
                  <a:pt x="198" y="16"/>
                  <a:pt x="161" y="16"/>
                  <a:pt x="123" y="15"/>
                </a:cubicBezTo>
                <a:cubicBezTo>
                  <a:pt x="85" y="14"/>
                  <a:pt x="26" y="10"/>
                  <a:pt x="0" y="9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8120063" y="3146574"/>
            <a:ext cx="4762" cy="157162"/>
          </a:xfrm>
          <a:custGeom>
            <a:avLst/>
            <a:gdLst>
              <a:gd name="T0" fmla="*/ 0 w 3"/>
              <a:gd name="T1" fmla="*/ 99 h 99"/>
              <a:gd name="T2" fmla="*/ 3 w 3"/>
              <a:gd name="T3" fmla="*/ 0 h 99"/>
              <a:gd name="T4" fmla="*/ 0 60000 65536"/>
              <a:gd name="T5" fmla="*/ 0 60000 65536"/>
              <a:gd name="T6" fmla="*/ 0 w 3"/>
              <a:gd name="T7" fmla="*/ 0 h 99"/>
              <a:gd name="T8" fmla="*/ 3 w 3"/>
              <a:gd name="T9" fmla="*/ 99 h 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99">
                <a:moveTo>
                  <a:pt x="0" y="99"/>
                </a:moveTo>
                <a:lnTo>
                  <a:pt x="3" y="0"/>
                </a:lnTo>
              </a:path>
            </a:pathLst>
          </a:cu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7534275" y="3537099"/>
            <a:ext cx="288925" cy="219075"/>
          </a:xfrm>
          <a:custGeom>
            <a:avLst/>
            <a:gdLst>
              <a:gd name="T0" fmla="*/ 69 w 182"/>
              <a:gd name="T1" fmla="*/ 0 h 138"/>
              <a:gd name="T2" fmla="*/ 102 w 182"/>
              <a:gd name="T3" fmla="*/ 27 h 138"/>
              <a:gd name="T4" fmla="*/ 177 w 182"/>
              <a:gd name="T5" fmla="*/ 33 h 138"/>
              <a:gd name="T6" fmla="*/ 132 w 182"/>
              <a:gd name="T7" fmla="*/ 99 h 138"/>
              <a:gd name="T8" fmla="*/ 78 w 182"/>
              <a:gd name="T9" fmla="*/ 126 h 138"/>
              <a:gd name="T10" fmla="*/ 0 w 182"/>
              <a:gd name="T11" fmla="*/ 138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"/>
              <a:gd name="T19" fmla="*/ 0 h 138"/>
              <a:gd name="T20" fmla="*/ 182 w 182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" h="138">
                <a:moveTo>
                  <a:pt x="69" y="0"/>
                </a:moveTo>
                <a:cubicBezTo>
                  <a:pt x="74" y="4"/>
                  <a:pt x="84" y="22"/>
                  <a:pt x="102" y="27"/>
                </a:cubicBezTo>
                <a:cubicBezTo>
                  <a:pt x="120" y="32"/>
                  <a:pt x="172" y="21"/>
                  <a:pt x="177" y="33"/>
                </a:cubicBezTo>
                <a:cubicBezTo>
                  <a:pt x="182" y="45"/>
                  <a:pt x="148" y="84"/>
                  <a:pt x="132" y="99"/>
                </a:cubicBezTo>
                <a:cubicBezTo>
                  <a:pt x="116" y="114"/>
                  <a:pt x="100" y="119"/>
                  <a:pt x="78" y="126"/>
                </a:cubicBezTo>
                <a:cubicBezTo>
                  <a:pt x="56" y="133"/>
                  <a:pt x="16" y="136"/>
                  <a:pt x="0" y="138"/>
                </a:cubicBezTo>
              </a:path>
            </a:pathLst>
          </a:custGeom>
          <a:noFill/>
          <a:ln w="5715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6791325" y="1441599"/>
            <a:ext cx="1919288" cy="876300"/>
          </a:xfrm>
          <a:custGeom>
            <a:avLst/>
            <a:gdLst>
              <a:gd name="T0" fmla="*/ 1209 w 1209"/>
              <a:gd name="T1" fmla="*/ 552 h 552"/>
              <a:gd name="T2" fmla="*/ 834 w 1209"/>
              <a:gd name="T3" fmla="*/ 483 h 552"/>
              <a:gd name="T4" fmla="*/ 375 w 1209"/>
              <a:gd name="T5" fmla="*/ 243 h 552"/>
              <a:gd name="T6" fmla="*/ 75 w 1209"/>
              <a:gd name="T7" fmla="*/ 165 h 552"/>
              <a:gd name="T8" fmla="*/ 0 w 1209"/>
              <a:gd name="T9" fmla="*/ 0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9"/>
              <a:gd name="T16" fmla="*/ 0 h 552"/>
              <a:gd name="T17" fmla="*/ 1209 w 1209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9" h="552">
                <a:moveTo>
                  <a:pt x="1209" y="552"/>
                </a:moveTo>
                <a:cubicBezTo>
                  <a:pt x="1147" y="541"/>
                  <a:pt x="973" y="534"/>
                  <a:pt x="834" y="483"/>
                </a:cubicBezTo>
                <a:cubicBezTo>
                  <a:pt x="695" y="432"/>
                  <a:pt x="501" y="296"/>
                  <a:pt x="375" y="243"/>
                </a:cubicBezTo>
                <a:cubicBezTo>
                  <a:pt x="249" y="190"/>
                  <a:pt x="137" y="205"/>
                  <a:pt x="75" y="165"/>
                </a:cubicBezTo>
                <a:cubicBezTo>
                  <a:pt x="13" y="125"/>
                  <a:pt x="16" y="34"/>
                  <a:pt x="0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1219200" y="1251099"/>
            <a:ext cx="6454775" cy="457200"/>
          </a:xfrm>
          <a:custGeom>
            <a:avLst/>
            <a:gdLst>
              <a:gd name="T0" fmla="*/ 0 w 4066"/>
              <a:gd name="T1" fmla="*/ 36 h 288"/>
              <a:gd name="T2" fmla="*/ 96 w 4066"/>
              <a:gd name="T3" fmla="*/ 27 h 288"/>
              <a:gd name="T4" fmla="*/ 357 w 4066"/>
              <a:gd name="T5" fmla="*/ 18 h 288"/>
              <a:gd name="T6" fmla="*/ 579 w 4066"/>
              <a:gd name="T7" fmla="*/ 27 h 288"/>
              <a:gd name="T8" fmla="*/ 780 w 4066"/>
              <a:gd name="T9" fmla="*/ 3 h 288"/>
              <a:gd name="T10" fmla="*/ 972 w 4066"/>
              <a:gd name="T11" fmla="*/ 6 h 288"/>
              <a:gd name="T12" fmla="*/ 1182 w 4066"/>
              <a:gd name="T13" fmla="*/ 9 h 288"/>
              <a:gd name="T14" fmla="*/ 1212 w 4066"/>
              <a:gd name="T15" fmla="*/ 9 h 288"/>
              <a:gd name="T16" fmla="*/ 1254 w 4066"/>
              <a:gd name="T17" fmla="*/ 33 h 288"/>
              <a:gd name="T18" fmla="*/ 1350 w 4066"/>
              <a:gd name="T19" fmla="*/ 63 h 288"/>
              <a:gd name="T20" fmla="*/ 1584 w 4066"/>
              <a:gd name="T21" fmla="*/ 162 h 288"/>
              <a:gd name="T22" fmla="*/ 1692 w 4066"/>
              <a:gd name="T23" fmla="*/ 129 h 288"/>
              <a:gd name="T24" fmla="*/ 1731 w 4066"/>
              <a:gd name="T25" fmla="*/ 129 h 288"/>
              <a:gd name="T26" fmla="*/ 1803 w 4066"/>
              <a:gd name="T27" fmla="*/ 117 h 288"/>
              <a:gd name="T28" fmla="*/ 1860 w 4066"/>
              <a:gd name="T29" fmla="*/ 117 h 288"/>
              <a:gd name="T30" fmla="*/ 1905 w 4066"/>
              <a:gd name="T31" fmla="*/ 147 h 288"/>
              <a:gd name="T32" fmla="*/ 1962 w 4066"/>
              <a:gd name="T33" fmla="*/ 243 h 288"/>
              <a:gd name="T34" fmla="*/ 2052 w 4066"/>
              <a:gd name="T35" fmla="*/ 231 h 288"/>
              <a:gd name="T36" fmla="*/ 2223 w 4066"/>
              <a:gd name="T37" fmla="*/ 210 h 288"/>
              <a:gd name="T38" fmla="*/ 2262 w 4066"/>
              <a:gd name="T39" fmla="*/ 177 h 288"/>
              <a:gd name="T40" fmla="*/ 2445 w 4066"/>
              <a:gd name="T41" fmla="*/ 168 h 288"/>
              <a:gd name="T42" fmla="*/ 2559 w 4066"/>
              <a:gd name="T43" fmla="*/ 132 h 288"/>
              <a:gd name="T44" fmla="*/ 2763 w 4066"/>
              <a:gd name="T45" fmla="*/ 129 h 288"/>
              <a:gd name="T46" fmla="*/ 3225 w 4066"/>
              <a:gd name="T47" fmla="*/ 132 h 288"/>
              <a:gd name="T48" fmla="*/ 3363 w 4066"/>
              <a:gd name="T49" fmla="*/ 108 h 288"/>
              <a:gd name="T50" fmla="*/ 3459 w 4066"/>
              <a:gd name="T51" fmla="*/ 120 h 288"/>
              <a:gd name="T52" fmla="*/ 3660 w 4066"/>
              <a:gd name="T53" fmla="*/ 120 h 288"/>
              <a:gd name="T54" fmla="*/ 3738 w 4066"/>
              <a:gd name="T55" fmla="*/ 123 h 288"/>
              <a:gd name="T56" fmla="*/ 4014 w 4066"/>
              <a:gd name="T57" fmla="*/ 159 h 288"/>
              <a:gd name="T58" fmla="*/ 4053 w 4066"/>
              <a:gd name="T59" fmla="*/ 288 h 2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66"/>
              <a:gd name="T91" fmla="*/ 0 h 288"/>
              <a:gd name="T92" fmla="*/ 4066 w 4066"/>
              <a:gd name="T93" fmla="*/ 288 h 28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66" h="288">
                <a:moveTo>
                  <a:pt x="0" y="36"/>
                </a:moveTo>
                <a:cubicBezTo>
                  <a:pt x="16" y="34"/>
                  <a:pt x="37" y="30"/>
                  <a:pt x="96" y="27"/>
                </a:cubicBezTo>
                <a:cubicBezTo>
                  <a:pt x="155" y="24"/>
                  <a:pt x="277" y="18"/>
                  <a:pt x="357" y="18"/>
                </a:cubicBezTo>
                <a:cubicBezTo>
                  <a:pt x="437" y="18"/>
                  <a:pt x="509" y="29"/>
                  <a:pt x="579" y="27"/>
                </a:cubicBezTo>
                <a:cubicBezTo>
                  <a:pt x="649" y="25"/>
                  <a:pt x="715" y="6"/>
                  <a:pt x="780" y="3"/>
                </a:cubicBezTo>
                <a:cubicBezTo>
                  <a:pt x="845" y="0"/>
                  <a:pt x="905" y="5"/>
                  <a:pt x="972" y="6"/>
                </a:cubicBezTo>
                <a:cubicBezTo>
                  <a:pt x="1039" y="7"/>
                  <a:pt x="1142" y="9"/>
                  <a:pt x="1182" y="9"/>
                </a:cubicBezTo>
                <a:cubicBezTo>
                  <a:pt x="1222" y="9"/>
                  <a:pt x="1200" y="5"/>
                  <a:pt x="1212" y="9"/>
                </a:cubicBezTo>
                <a:cubicBezTo>
                  <a:pt x="1224" y="13"/>
                  <a:pt x="1231" y="24"/>
                  <a:pt x="1254" y="33"/>
                </a:cubicBezTo>
                <a:cubicBezTo>
                  <a:pt x="1277" y="42"/>
                  <a:pt x="1295" y="42"/>
                  <a:pt x="1350" y="63"/>
                </a:cubicBezTo>
                <a:cubicBezTo>
                  <a:pt x="1405" y="84"/>
                  <a:pt x="1527" y="151"/>
                  <a:pt x="1584" y="162"/>
                </a:cubicBezTo>
                <a:cubicBezTo>
                  <a:pt x="1641" y="173"/>
                  <a:pt x="1668" y="134"/>
                  <a:pt x="1692" y="129"/>
                </a:cubicBezTo>
                <a:cubicBezTo>
                  <a:pt x="1716" y="124"/>
                  <a:pt x="1713" y="131"/>
                  <a:pt x="1731" y="129"/>
                </a:cubicBezTo>
                <a:cubicBezTo>
                  <a:pt x="1749" y="127"/>
                  <a:pt x="1782" y="119"/>
                  <a:pt x="1803" y="117"/>
                </a:cubicBezTo>
                <a:cubicBezTo>
                  <a:pt x="1824" y="115"/>
                  <a:pt x="1843" y="112"/>
                  <a:pt x="1860" y="117"/>
                </a:cubicBezTo>
                <a:cubicBezTo>
                  <a:pt x="1877" y="122"/>
                  <a:pt x="1888" y="126"/>
                  <a:pt x="1905" y="147"/>
                </a:cubicBezTo>
                <a:cubicBezTo>
                  <a:pt x="1922" y="168"/>
                  <a:pt x="1938" y="229"/>
                  <a:pt x="1962" y="243"/>
                </a:cubicBezTo>
                <a:cubicBezTo>
                  <a:pt x="1986" y="257"/>
                  <a:pt x="2009" y="236"/>
                  <a:pt x="2052" y="231"/>
                </a:cubicBezTo>
                <a:cubicBezTo>
                  <a:pt x="2095" y="226"/>
                  <a:pt x="2188" y="219"/>
                  <a:pt x="2223" y="210"/>
                </a:cubicBezTo>
                <a:cubicBezTo>
                  <a:pt x="2258" y="201"/>
                  <a:pt x="2225" y="184"/>
                  <a:pt x="2262" y="177"/>
                </a:cubicBezTo>
                <a:cubicBezTo>
                  <a:pt x="2299" y="170"/>
                  <a:pt x="2396" y="175"/>
                  <a:pt x="2445" y="168"/>
                </a:cubicBezTo>
                <a:cubicBezTo>
                  <a:pt x="2494" y="161"/>
                  <a:pt x="2506" y="139"/>
                  <a:pt x="2559" y="132"/>
                </a:cubicBezTo>
                <a:cubicBezTo>
                  <a:pt x="2612" y="125"/>
                  <a:pt x="2652" y="129"/>
                  <a:pt x="2763" y="129"/>
                </a:cubicBezTo>
                <a:cubicBezTo>
                  <a:pt x="2874" y="129"/>
                  <a:pt x="3125" y="135"/>
                  <a:pt x="3225" y="132"/>
                </a:cubicBezTo>
                <a:cubicBezTo>
                  <a:pt x="3325" y="129"/>
                  <a:pt x="3324" y="110"/>
                  <a:pt x="3363" y="108"/>
                </a:cubicBezTo>
                <a:cubicBezTo>
                  <a:pt x="3402" y="106"/>
                  <a:pt x="3410" y="118"/>
                  <a:pt x="3459" y="120"/>
                </a:cubicBezTo>
                <a:cubicBezTo>
                  <a:pt x="3508" y="122"/>
                  <a:pt x="3614" y="120"/>
                  <a:pt x="3660" y="120"/>
                </a:cubicBezTo>
                <a:cubicBezTo>
                  <a:pt x="3706" y="120"/>
                  <a:pt x="3679" y="117"/>
                  <a:pt x="3738" y="123"/>
                </a:cubicBezTo>
                <a:cubicBezTo>
                  <a:pt x="3797" y="129"/>
                  <a:pt x="3962" y="132"/>
                  <a:pt x="4014" y="159"/>
                </a:cubicBezTo>
                <a:cubicBezTo>
                  <a:pt x="4066" y="186"/>
                  <a:pt x="4045" y="261"/>
                  <a:pt x="4053" y="288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1328738" y="2398861"/>
            <a:ext cx="6215062" cy="2543175"/>
          </a:xfrm>
          <a:custGeom>
            <a:avLst/>
            <a:gdLst>
              <a:gd name="T0" fmla="*/ 3915 w 3915"/>
              <a:gd name="T1" fmla="*/ 855 h 1602"/>
              <a:gd name="T2" fmla="*/ 3777 w 3915"/>
              <a:gd name="T3" fmla="*/ 822 h 1602"/>
              <a:gd name="T4" fmla="*/ 3474 w 3915"/>
              <a:gd name="T5" fmla="*/ 804 h 1602"/>
              <a:gd name="T6" fmla="*/ 3345 w 3915"/>
              <a:gd name="T7" fmla="*/ 849 h 1602"/>
              <a:gd name="T8" fmla="*/ 3243 w 3915"/>
              <a:gd name="T9" fmla="*/ 909 h 1602"/>
              <a:gd name="T10" fmla="*/ 3231 w 3915"/>
              <a:gd name="T11" fmla="*/ 981 h 1602"/>
              <a:gd name="T12" fmla="*/ 3201 w 3915"/>
              <a:gd name="T13" fmla="*/ 1032 h 1602"/>
              <a:gd name="T14" fmla="*/ 3165 w 3915"/>
              <a:gd name="T15" fmla="*/ 1035 h 1602"/>
              <a:gd name="T16" fmla="*/ 3096 w 3915"/>
              <a:gd name="T17" fmla="*/ 1113 h 1602"/>
              <a:gd name="T18" fmla="*/ 3033 w 3915"/>
              <a:gd name="T19" fmla="*/ 1173 h 1602"/>
              <a:gd name="T20" fmla="*/ 3015 w 3915"/>
              <a:gd name="T21" fmla="*/ 1191 h 1602"/>
              <a:gd name="T22" fmla="*/ 3000 w 3915"/>
              <a:gd name="T23" fmla="*/ 1272 h 1602"/>
              <a:gd name="T24" fmla="*/ 2952 w 3915"/>
              <a:gd name="T25" fmla="*/ 1347 h 1602"/>
              <a:gd name="T26" fmla="*/ 2844 w 3915"/>
              <a:gd name="T27" fmla="*/ 1344 h 1602"/>
              <a:gd name="T28" fmla="*/ 2766 w 3915"/>
              <a:gd name="T29" fmla="*/ 1419 h 1602"/>
              <a:gd name="T30" fmla="*/ 2706 w 3915"/>
              <a:gd name="T31" fmla="*/ 1491 h 1602"/>
              <a:gd name="T32" fmla="*/ 2682 w 3915"/>
              <a:gd name="T33" fmla="*/ 1542 h 1602"/>
              <a:gd name="T34" fmla="*/ 2655 w 3915"/>
              <a:gd name="T35" fmla="*/ 1599 h 1602"/>
              <a:gd name="T36" fmla="*/ 2529 w 3915"/>
              <a:gd name="T37" fmla="*/ 1524 h 1602"/>
              <a:gd name="T38" fmla="*/ 2511 w 3915"/>
              <a:gd name="T39" fmla="*/ 1512 h 1602"/>
              <a:gd name="T40" fmla="*/ 2478 w 3915"/>
              <a:gd name="T41" fmla="*/ 1449 h 1602"/>
              <a:gd name="T42" fmla="*/ 2466 w 3915"/>
              <a:gd name="T43" fmla="*/ 1416 h 1602"/>
              <a:gd name="T44" fmla="*/ 2469 w 3915"/>
              <a:gd name="T45" fmla="*/ 1368 h 1602"/>
              <a:gd name="T46" fmla="*/ 2268 w 3915"/>
              <a:gd name="T47" fmla="*/ 1308 h 1602"/>
              <a:gd name="T48" fmla="*/ 2100 w 3915"/>
              <a:gd name="T49" fmla="*/ 1356 h 1602"/>
              <a:gd name="T50" fmla="*/ 2022 w 3915"/>
              <a:gd name="T51" fmla="*/ 1404 h 1602"/>
              <a:gd name="T52" fmla="*/ 1824 w 3915"/>
              <a:gd name="T53" fmla="*/ 1389 h 1602"/>
              <a:gd name="T54" fmla="*/ 1794 w 3915"/>
              <a:gd name="T55" fmla="*/ 1344 h 1602"/>
              <a:gd name="T56" fmla="*/ 1701 w 3915"/>
              <a:gd name="T57" fmla="*/ 1326 h 1602"/>
              <a:gd name="T58" fmla="*/ 1656 w 3915"/>
              <a:gd name="T59" fmla="*/ 1323 h 1602"/>
              <a:gd name="T60" fmla="*/ 1563 w 3915"/>
              <a:gd name="T61" fmla="*/ 1377 h 1602"/>
              <a:gd name="T62" fmla="*/ 1488 w 3915"/>
              <a:gd name="T63" fmla="*/ 1377 h 1602"/>
              <a:gd name="T64" fmla="*/ 1449 w 3915"/>
              <a:gd name="T65" fmla="*/ 1347 h 1602"/>
              <a:gd name="T66" fmla="*/ 1314 w 3915"/>
              <a:gd name="T67" fmla="*/ 1326 h 1602"/>
              <a:gd name="T68" fmla="*/ 1167 w 3915"/>
              <a:gd name="T69" fmla="*/ 1197 h 1602"/>
              <a:gd name="T70" fmla="*/ 1116 w 3915"/>
              <a:gd name="T71" fmla="*/ 1185 h 1602"/>
              <a:gd name="T72" fmla="*/ 996 w 3915"/>
              <a:gd name="T73" fmla="*/ 1113 h 1602"/>
              <a:gd name="T74" fmla="*/ 975 w 3915"/>
              <a:gd name="T75" fmla="*/ 1044 h 1602"/>
              <a:gd name="T76" fmla="*/ 906 w 3915"/>
              <a:gd name="T77" fmla="*/ 993 h 1602"/>
              <a:gd name="T78" fmla="*/ 633 w 3915"/>
              <a:gd name="T79" fmla="*/ 843 h 1602"/>
              <a:gd name="T80" fmla="*/ 558 w 3915"/>
              <a:gd name="T81" fmla="*/ 771 h 1602"/>
              <a:gd name="T82" fmla="*/ 369 w 3915"/>
              <a:gd name="T83" fmla="*/ 690 h 1602"/>
              <a:gd name="T84" fmla="*/ 267 w 3915"/>
              <a:gd name="T85" fmla="*/ 591 h 1602"/>
              <a:gd name="T86" fmla="*/ 186 w 3915"/>
              <a:gd name="T87" fmla="*/ 540 h 1602"/>
              <a:gd name="T88" fmla="*/ 153 w 3915"/>
              <a:gd name="T89" fmla="*/ 417 h 1602"/>
              <a:gd name="T90" fmla="*/ 147 w 3915"/>
              <a:gd name="T91" fmla="*/ 264 h 1602"/>
              <a:gd name="T92" fmla="*/ 96 w 3915"/>
              <a:gd name="T93" fmla="*/ 219 h 1602"/>
              <a:gd name="T94" fmla="*/ 60 w 3915"/>
              <a:gd name="T95" fmla="*/ 177 h 1602"/>
              <a:gd name="T96" fmla="*/ 27 w 3915"/>
              <a:gd name="T97" fmla="*/ 99 h 1602"/>
              <a:gd name="T98" fmla="*/ 3 w 3915"/>
              <a:gd name="T99" fmla="*/ 48 h 1602"/>
              <a:gd name="T100" fmla="*/ 6 w 3915"/>
              <a:gd name="T101" fmla="*/ 0 h 16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915"/>
              <a:gd name="T154" fmla="*/ 0 h 1602"/>
              <a:gd name="T155" fmla="*/ 3915 w 3915"/>
              <a:gd name="T156" fmla="*/ 1602 h 16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915" h="1602">
                <a:moveTo>
                  <a:pt x="3915" y="855"/>
                </a:moveTo>
                <a:cubicBezTo>
                  <a:pt x="3893" y="850"/>
                  <a:pt x="3850" y="830"/>
                  <a:pt x="3777" y="822"/>
                </a:cubicBezTo>
                <a:cubicBezTo>
                  <a:pt x="3704" y="814"/>
                  <a:pt x="3546" y="800"/>
                  <a:pt x="3474" y="804"/>
                </a:cubicBezTo>
                <a:cubicBezTo>
                  <a:pt x="3402" y="808"/>
                  <a:pt x="3383" y="832"/>
                  <a:pt x="3345" y="849"/>
                </a:cubicBezTo>
                <a:cubicBezTo>
                  <a:pt x="3307" y="866"/>
                  <a:pt x="3262" y="887"/>
                  <a:pt x="3243" y="909"/>
                </a:cubicBezTo>
                <a:lnTo>
                  <a:pt x="3231" y="981"/>
                </a:lnTo>
                <a:cubicBezTo>
                  <a:pt x="3224" y="1001"/>
                  <a:pt x="3212" y="1023"/>
                  <a:pt x="3201" y="1032"/>
                </a:cubicBezTo>
                <a:lnTo>
                  <a:pt x="3165" y="1035"/>
                </a:lnTo>
                <a:cubicBezTo>
                  <a:pt x="3148" y="1048"/>
                  <a:pt x="3118" y="1090"/>
                  <a:pt x="3096" y="1113"/>
                </a:cubicBezTo>
                <a:cubicBezTo>
                  <a:pt x="3074" y="1136"/>
                  <a:pt x="3047" y="1160"/>
                  <a:pt x="3033" y="1173"/>
                </a:cubicBezTo>
                <a:lnTo>
                  <a:pt x="3015" y="1191"/>
                </a:lnTo>
                <a:cubicBezTo>
                  <a:pt x="3010" y="1207"/>
                  <a:pt x="3011" y="1246"/>
                  <a:pt x="3000" y="1272"/>
                </a:cubicBezTo>
                <a:cubicBezTo>
                  <a:pt x="2989" y="1298"/>
                  <a:pt x="2978" y="1335"/>
                  <a:pt x="2952" y="1347"/>
                </a:cubicBezTo>
                <a:cubicBezTo>
                  <a:pt x="2926" y="1359"/>
                  <a:pt x="2875" y="1332"/>
                  <a:pt x="2844" y="1344"/>
                </a:cubicBezTo>
                <a:cubicBezTo>
                  <a:pt x="2813" y="1356"/>
                  <a:pt x="2789" y="1395"/>
                  <a:pt x="2766" y="1419"/>
                </a:cubicBezTo>
                <a:cubicBezTo>
                  <a:pt x="2743" y="1443"/>
                  <a:pt x="2720" y="1471"/>
                  <a:pt x="2706" y="1491"/>
                </a:cubicBezTo>
                <a:cubicBezTo>
                  <a:pt x="2692" y="1511"/>
                  <a:pt x="2691" y="1524"/>
                  <a:pt x="2682" y="1542"/>
                </a:cubicBezTo>
                <a:cubicBezTo>
                  <a:pt x="2673" y="1560"/>
                  <a:pt x="2680" y="1602"/>
                  <a:pt x="2655" y="1599"/>
                </a:cubicBezTo>
                <a:cubicBezTo>
                  <a:pt x="2630" y="1596"/>
                  <a:pt x="2553" y="1538"/>
                  <a:pt x="2529" y="1524"/>
                </a:cubicBezTo>
                <a:lnTo>
                  <a:pt x="2511" y="1512"/>
                </a:lnTo>
                <a:cubicBezTo>
                  <a:pt x="2503" y="1500"/>
                  <a:pt x="2485" y="1465"/>
                  <a:pt x="2478" y="1449"/>
                </a:cubicBezTo>
                <a:cubicBezTo>
                  <a:pt x="2471" y="1433"/>
                  <a:pt x="2467" y="1429"/>
                  <a:pt x="2466" y="1416"/>
                </a:cubicBezTo>
                <a:cubicBezTo>
                  <a:pt x="2465" y="1403"/>
                  <a:pt x="2502" y="1386"/>
                  <a:pt x="2469" y="1368"/>
                </a:cubicBezTo>
                <a:cubicBezTo>
                  <a:pt x="2436" y="1350"/>
                  <a:pt x="2329" y="1310"/>
                  <a:pt x="2268" y="1308"/>
                </a:cubicBezTo>
                <a:cubicBezTo>
                  <a:pt x="2207" y="1306"/>
                  <a:pt x="2141" y="1340"/>
                  <a:pt x="2100" y="1356"/>
                </a:cubicBezTo>
                <a:cubicBezTo>
                  <a:pt x="2059" y="1372"/>
                  <a:pt x="2068" y="1398"/>
                  <a:pt x="2022" y="1404"/>
                </a:cubicBezTo>
                <a:cubicBezTo>
                  <a:pt x="1976" y="1410"/>
                  <a:pt x="1862" y="1399"/>
                  <a:pt x="1824" y="1389"/>
                </a:cubicBezTo>
                <a:cubicBezTo>
                  <a:pt x="1786" y="1379"/>
                  <a:pt x="1815" y="1354"/>
                  <a:pt x="1794" y="1344"/>
                </a:cubicBezTo>
                <a:cubicBezTo>
                  <a:pt x="1773" y="1334"/>
                  <a:pt x="1724" y="1329"/>
                  <a:pt x="1701" y="1326"/>
                </a:cubicBezTo>
                <a:cubicBezTo>
                  <a:pt x="1678" y="1323"/>
                  <a:pt x="1679" y="1314"/>
                  <a:pt x="1656" y="1323"/>
                </a:cubicBezTo>
                <a:cubicBezTo>
                  <a:pt x="1633" y="1332"/>
                  <a:pt x="1591" y="1368"/>
                  <a:pt x="1563" y="1377"/>
                </a:cubicBezTo>
                <a:cubicBezTo>
                  <a:pt x="1535" y="1386"/>
                  <a:pt x="1507" y="1382"/>
                  <a:pt x="1488" y="1377"/>
                </a:cubicBezTo>
                <a:cubicBezTo>
                  <a:pt x="1469" y="1372"/>
                  <a:pt x="1478" y="1355"/>
                  <a:pt x="1449" y="1347"/>
                </a:cubicBezTo>
                <a:cubicBezTo>
                  <a:pt x="1420" y="1339"/>
                  <a:pt x="1361" y="1351"/>
                  <a:pt x="1314" y="1326"/>
                </a:cubicBezTo>
                <a:cubicBezTo>
                  <a:pt x="1267" y="1301"/>
                  <a:pt x="1200" y="1220"/>
                  <a:pt x="1167" y="1197"/>
                </a:cubicBezTo>
                <a:cubicBezTo>
                  <a:pt x="1134" y="1174"/>
                  <a:pt x="1145" y="1199"/>
                  <a:pt x="1116" y="1185"/>
                </a:cubicBezTo>
                <a:cubicBezTo>
                  <a:pt x="1087" y="1171"/>
                  <a:pt x="1019" y="1136"/>
                  <a:pt x="996" y="1113"/>
                </a:cubicBezTo>
                <a:cubicBezTo>
                  <a:pt x="973" y="1090"/>
                  <a:pt x="990" y="1064"/>
                  <a:pt x="975" y="1044"/>
                </a:cubicBezTo>
                <a:cubicBezTo>
                  <a:pt x="960" y="1024"/>
                  <a:pt x="963" y="1026"/>
                  <a:pt x="906" y="993"/>
                </a:cubicBezTo>
                <a:cubicBezTo>
                  <a:pt x="849" y="960"/>
                  <a:pt x="691" y="880"/>
                  <a:pt x="633" y="843"/>
                </a:cubicBezTo>
                <a:cubicBezTo>
                  <a:pt x="575" y="806"/>
                  <a:pt x="602" y="796"/>
                  <a:pt x="558" y="771"/>
                </a:cubicBezTo>
                <a:cubicBezTo>
                  <a:pt x="514" y="746"/>
                  <a:pt x="417" y="720"/>
                  <a:pt x="369" y="690"/>
                </a:cubicBezTo>
                <a:cubicBezTo>
                  <a:pt x="321" y="660"/>
                  <a:pt x="297" y="616"/>
                  <a:pt x="267" y="591"/>
                </a:cubicBezTo>
                <a:cubicBezTo>
                  <a:pt x="237" y="566"/>
                  <a:pt x="205" y="569"/>
                  <a:pt x="186" y="540"/>
                </a:cubicBezTo>
                <a:cubicBezTo>
                  <a:pt x="167" y="511"/>
                  <a:pt x="159" y="463"/>
                  <a:pt x="153" y="417"/>
                </a:cubicBezTo>
                <a:cubicBezTo>
                  <a:pt x="147" y="371"/>
                  <a:pt x="157" y="297"/>
                  <a:pt x="147" y="264"/>
                </a:cubicBezTo>
                <a:cubicBezTo>
                  <a:pt x="137" y="231"/>
                  <a:pt x="110" y="233"/>
                  <a:pt x="96" y="219"/>
                </a:cubicBezTo>
                <a:cubicBezTo>
                  <a:pt x="82" y="205"/>
                  <a:pt x="71" y="197"/>
                  <a:pt x="60" y="177"/>
                </a:cubicBezTo>
                <a:cubicBezTo>
                  <a:pt x="49" y="157"/>
                  <a:pt x="36" y="120"/>
                  <a:pt x="27" y="99"/>
                </a:cubicBezTo>
                <a:cubicBezTo>
                  <a:pt x="18" y="78"/>
                  <a:pt x="6" y="64"/>
                  <a:pt x="3" y="48"/>
                </a:cubicBezTo>
                <a:cubicBezTo>
                  <a:pt x="0" y="32"/>
                  <a:pt x="5" y="10"/>
                  <a:pt x="6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3789363" y="1455886"/>
            <a:ext cx="2787650" cy="2219325"/>
          </a:xfrm>
          <a:custGeom>
            <a:avLst/>
            <a:gdLst>
              <a:gd name="T0" fmla="*/ 1756 w 1756"/>
              <a:gd name="T1" fmla="*/ 1398 h 1398"/>
              <a:gd name="T2" fmla="*/ 1708 w 1756"/>
              <a:gd name="T3" fmla="*/ 1302 h 1398"/>
              <a:gd name="T4" fmla="*/ 1576 w 1756"/>
              <a:gd name="T5" fmla="*/ 1221 h 1398"/>
              <a:gd name="T6" fmla="*/ 1438 w 1756"/>
              <a:gd name="T7" fmla="*/ 1161 h 1398"/>
              <a:gd name="T8" fmla="*/ 1402 w 1756"/>
              <a:gd name="T9" fmla="*/ 1161 h 1398"/>
              <a:gd name="T10" fmla="*/ 1339 w 1756"/>
              <a:gd name="T11" fmla="*/ 1200 h 1398"/>
              <a:gd name="T12" fmla="*/ 1291 w 1756"/>
              <a:gd name="T13" fmla="*/ 1215 h 1398"/>
              <a:gd name="T14" fmla="*/ 1252 w 1756"/>
              <a:gd name="T15" fmla="*/ 1212 h 1398"/>
              <a:gd name="T16" fmla="*/ 1219 w 1756"/>
              <a:gd name="T17" fmla="*/ 1230 h 1398"/>
              <a:gd name="T18" fmla="*/ 1042 w 1756"/>
              <a:gd name="T19" fmla="*/ 1245 h 1398"/>
              <a:gd name="T20" fmla="*/ 901 w 1756"/>
              <a:gd name="T21" fmla="*/ 1281 h 1398"/>
              <a:gd name="T22" fmla="*/ 757 w 1756"/>
              <a:gd name="T23" fmla="*/ 1185 h 1398"/>
              <a:gd name="T24" fmla="*/ 682 w 1756"/>
              <a:gd name="T25" fmla="*/ 1065 h 1398"/>
              <a:gd name="T26" fmla="*/ 565 w 1756"/>
              <a:gd name="T27" fmla="*/ 987 h 1398"/>
              <a:gd name="T28" fmla="*/ 535 w 1756"/>
              <a:gd name="T29" fmla="*/ 954 h 1398"/>
              <a:gd name="T30" fmla="*/ 457 w 1756"/>
              <a:gd name="T31" fmla="*/ 936 h 1398"/>
              <a:gd name="T32" fmla="*/ 409 w 1756"/>
              <a:gd name="T33" fmla="*/ 897 h 1398"/>
              <a:gd name="T34" fmla="*/ 250 w 1756"/>
              <a:gd name="T35" fmla="*/ 798 h 1398"/>
              <a:gd name="T36" fmla="*/ 181 w 1756"/>
              <a:gd name="T37" fmla="*/ 759 h 1398"/>
              <a:gd name="T38" fmla="*/ 112 w 1756"/>
              <a:gd name="T39" fmla="*/ 612 h 1398"/>
              <a:gd name="T40" fmla="*/ 64 w 1756"/>
              <a:gd name="T41" fmla="*/ 528 h 1398"/>
              <a:gd name="T42" fmla="*/ 13 w 1756"/>
              <a:gd name="T43" fmla="*/ 399 h 1398"/>
              <a:gd name="T44" fmla="*/ 16 w 1756"/>
              <a:gd name="T45" fmla="*/ 324 h 1398"/>
              <a:gd name="T46" fmla="*/ 112 w 1756"/>
              <a:gd name="T47" fmla="*/ 171 h 1398"/>
              <a:gd name="T48" fmla="*/ 109 w 1756"/>
              <a:gd name="T49" fmla="*/ 0 h 139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56"/>
              <a:gd name="T76" fmla="*/ 0 h 1398"/>
              <a:gd name="T77" fmla="*/ 1756 w 1756"/>
              <a:gd name="T78" fmla="*/ 1398 h 139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56" h="1398">
                <a:moveTo>
                  <a:pt x="1756" y="1398"/>
                </a:moveTo>
                <a:cubicBezTo>
                  <a:pt x="1748" y="1383"/>
                  <a:pt x="1738" y="1331"/>
                  <a:pt x="1708" y="1302"/>
                </a:cubicBezTo>
                <a:cubicBezTo>
                  <a:pt x="1678" y="1273"/>
                  <a:pt x="1621" y="1244"/>
                  <a:pt x="1576" y="1221"/>
                </a:cubicBezTo>
                <a:cubicBezTo>
                  <a:pt x="1531" y="1198"/>
                  <a:pt x="1467" y="1171"/>
                  <a:pt x="1438" y="1161"/>
                </a:cubicBezTo>
                <a:cubicBezTo>
                  <a:pt x="1409" y="1151"/>
                  <a:pt x="1418" y="1155"/>
                  <a:pt x="1402" y="1161"/>
                </a:cubicBezTo>
                <a:cubicBezTo>
                  <a:pt x="1386" y="1167"/>
                  <a:pt x="1357" y="1191"/>
                  <a:pt x="1339" y="1200"/>
                </a:cubicBezTo>
                <a:cubicBezTo>
                  <a:pt x="1321" y="1209"/>
                  <a:pt x="1305" y="1213"/>
                  <a:pt x="1291" y="1215"/>
                </a:cubicBezTo>
                <a:cubicBezTo>
                  <a:pt x="1277" y="1217"/>
                  <a:pt x="1264" y="1210"/>
                  <a:pt x="1252" y="1212"/>
                </a:cubicBezTo>
                <a:cubicBezTo>
                  <a:pt x="1240" y="1214"/>
                  <a:pt x="1254" y="1224"/>
                  <a:pt x="1219" y="1230"/>
                </a:cubicBezTo>
                <a:cubicBezTo>
                  <a:pt x="1184" y="1236"/>
                  <a:pt x="1095" y="1236"/>
                  <a:pt x="1042" y="1245"/>
                </a:cubicBezTo>
                <a:cubicBezTo>
                  <a:pt x="989" y="1254"/>
                  <a:pt x="948" y="1291"/>
                  <a:pt x="901" y="1281"/>
                </a:cubicBezTo>
                <a:cubicBezTo>
                  <a:pt x="854" y="1271"/>
                  <a:pt x="794" y="1221"/>
                  <a:pt x="757" y="1185"/>
                </a:cubicBezTo>
                <a:cubicBezTo>
                  <a:pt x="720" y="1149"/>
                  <a:pt x="714" y="1098"/>
                  <a:pt x="682" y="1065"/>
                </a:cubicBezTo>
                <a:cubicBezTo>
                  <a:pt x="650" y="1032"/>
                  <a:pt x="589" y="1006"/>
                  <a:pt x="565" y="987"/>
                </a:cubicBezTo>
                <a:cubicBezTo>
                  <a:pt x="541" y="968"/>
                  <a:pt x="553" y="962"/>
                  <a:pt x="535" y="954"/>
                </a:cubicBezTo>
                <a:cubicBezTo>
                  <a:pt x="517" y="946"/>
                  <a:pt x="478" y="945"/>
                  <a:pt x="457" y="936"/>
                </a:cubicBezTo>
                <a:cubicBezTo>
                  <a:pt x="436" y="927"/>
                  <a:pt x="444" y="920"/>
                  <a:pt x="409" y="897"/>
                </a:cubicBezTo>
                <a:cubicBezTo>
                  <a:pt x="374" y="874"/>
                  <a:pt x="288" y="821"/>
                  <a:pt x="250" y="798"/>
                </a:cubicBezTo>
                <a:cubicBezTo>
                  <a:pt x="212" y="775"/>
                  <a:pt x="204" y="790"/>
                  <a:pt x="181" y="759"/>
                </a:cubicBezTo>
                <a:cubicBezTo>
                  <a:pt x="158" y="728"/>
                  <a:pt x="131" y="650"/>
                  <a:pt x="112" y="612"/>
                </a:cubicBezTo>
                <a:lnTo>
                  <a:pt x="64" y="528"/>
                </a:lnTo>
                <a:cubicBezTo>
                  <a:pt x="48" y="493"/>
                  <a:pt x="21" y="433"/>
                  <a:pt x="13" y="399"/>
                </a:cubicBezTo>
                <a:cubicBezTo>
                  <a:pt x="5" y="365"/>
                  <a:pt x="0" y="362"/>
                  <a:pt x="16" y="324"/>
                </a:cubicBezTo>
                <a:cubicBezTo>
                  <a:pt x="32" y="286"/>
                  <a:pt x="96" y="225"/>
                  <a:pt x="112" y="171"/>
                </a:cubicBezTo>
                <a:cubicBezTo>
                  <a:pt x="128" y="117"/>
                  <a:pt x="110" y="36"/>
                  <a:pt x="109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4043363" y="1330474"/>
            <a:ext cx="98425" cy="344487"/>
          </a:xfrm>
          <a:custGeom>
            <a:avLst/>
            <a:gdLst>
              <a:gd name="T0" fmla="*/ 9 w 62"/>
              <a:gd name="T1" fmla="*/ 217 h 217"/>
              <a:gd name="T2" fmla="*/ 15 w 62"/>
              <a:gd name="T3" fmla="*/ 187 h 217"/>
              <a:gd name="T4" fmla="*/ 39 w 62"/>
              <a:gd name="T5" fmla="*/ 193 h 217"/>
              <a:gd name="T6" fmla="*/ 36 w 62"/>
              <a:gd name="T7" fmla="*/ 157 h 217"/>
              <a:gd name="T8" fmla="*/ 48 w 62"/>
              <a:gd name="T9" fmla="*/ 118 h 217"/>
              <a:gd name="T10" fmla="*/ 54 w 62"/>
              <a:gd name="T11" fmla="*/ 19 h 217"/>
              <a:gd name="T12" fmla="*/ 0 w 62"/>
              <a:gd name="T13" fmla="*/ 4 h 2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"/>
              <a:gd name="T22" fmla="*/ 0 h 217"/>
              <a:gd name="T23" fmla="*/ 62 w 62"/>
              <a:gd name="T24" fmla="*/ 217 h 2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" h="217">
                <a:moveTo>
                  <a:pt x="9" y="217"/>
                </a:moveTo>
                <a:cubicBezTo>
                  <a:pt x="10" y="212"/>
                  <a:pt x="10" y="191"/>
                  <a:pt x="15" y="187"/>
                </a:cubicBezTo>
                <a:cubicBezTo>
                  <a:pt x="20" y="183"/>
                  <a:pt x="36" y="198"/>
                  <a:pt x="39" y="193"/>
                </a:cubicBezTo>
                <a:cubicBezTo>
                  <a:pt x="42" y="188"/>
                  <a:pt x="35" y="169"/>
                  <a:pt x="36" y="157"/>
                </a:cubicBezTo>
                <a:cubicBezTo>
                  <a:pt x="37" y="145"/>
                  <a:pt x="45" y="141"/>
                  <a:pt x="48" y="118"/>
                </a:cubicBezTo>
                <a:cubicBezTo>
                  <a:pt x="51" y="95"/>
                  <a:pt x="62" y="38"/>
                  <a:pt x="54" y="19"/>
                </a:cubicBezTo>
                <a:cubicBezTo>
                  <a:pt x="46" y="0"/>
                  <a:pt x="11" y="7"/>
                  <a:pt x="0" y="4"/>
                </a:cubicBezTo>
              </a:path>
            </a:pathLst>
          </a:cu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3776663" y="784374"/>
            <a:ext cx="261937" cy="566737"/>
          </a:xfrm>
          <a:custGeom>
            <a:avLst/>
            <a:gdLst>
              <a:gd name="T0" fmla="*/ 165 w 165"/>
              <a:gd name="T1" fmla="*/ 357 h 357"/>
              <a:gd name="T2" fmla="*/ 0 w 165"/>
              <a:gd name="T3" fmla="*/ 0 h 357"/>
              <a:gd name="T4" fmla="*/ 0 60000 65536"/>
              <a:gd name="T5" fmla="*/ 0 60000 65536"/>
              <a:gd name="T6" fmla="*/ 0 w 165"/>
              <a:gd name="T7" fmla="*/ 0 h 357"/>
              <a:gd name="T8" fmla="*/ 165 w 165"/>
              <a:gd name="T9" fmla="*/ 357 h 3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" h="357">
                <a:moveTo>
                  <a:pt x="165" y="357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4324350" y="1636861"/>
            <a:ext cx="3214688" cy="1828800"/>
          </a:xfrm>
          <a:custGeom>
            <a:avLst/>
            <a:gdLst>
              <a:gd name="T0" fmla="*/ 2025 w 2025"/>
              <a:gd name="T1" fmla="*/ 1152 h 1152"/>
              <a:gd name="T2" fmla="*/ 1860 w 2025"/>
              <a:gd name="T3" fmla="*/ 1143 h 1152"/>
              <a:gd name="T4" fmla="*/ 1755 w 2025"/>
              <a:gd name="T5" fmla="*/ 1125 h 1152"/>
              <a:gd name="T6" fmla="*/ 1695 w 2025"/>
              <a:gd name="T7" fmla="*/ 1134 h 1152"/>
              <a:gd name="T8" fmla="*/ 1641 w 2025"/>
              <a:gd name="T9" fmla="*/ 1149 h 1152"/>
              <a:gd name="T10" fmla="*/ 1590 w 2025"/>
              <a:gd name="T11" fmla="*/ 1140 h 1152"/>
              <a:gd name="T12" fmla="*/ 1518 w 2025"/>
              <a:gd name="T13" fmla="*/ 1119 h 1152"/>
              <a:gd name="T14" fmla="*/ 1461 w 2025"/>
              <a:gd name="T15" fmla="*/ 1074 h 1152"/>
              <a:gd name="T16" fmla="*/ 1260 w 2025"/>
              <a:gd name="T17" fmla="*/ 915 h 1152"/>
              <a:gd name="T18" fmla="*/ 1119 w 2025"/>
              <a:gd name="T19" fmla="*/ 900 h 1152"/>
              <a:gd name="T20" fmla="*/ 882 w 2025"/>
              <a:gd name="T21" fmla="*/ 906 h 1152"/>
              <a:gd name="T22" fmla="*/ 795 w 2025"/>
              <a:gd name="T23" fmla="*/ 891 h 1152"/>
              <a:gd name="T24" fmla="*/ 597 w 2025"/>
              <a:gd name="T25" fmla="*/ 708 h 1152"/>
              <a:gd name="T26" fmla="*/ 363 w 2025"/>
              <a:gd name="T27" fmla="*/ 498 h 1152"/>
              <a:gd name="T28" fmla="*/ 258 w 2025"/>
              <a:gd name="T29" fmla="*/ 375 h 1152"/>
              <a:gd name="T30" fmla="*/ 249 w 2025"/>
              <a:gd name="T31" fmla="*/ 321 h 1152"/>
              <a:gd name="T32" fmla="*/ 210 w 2025"/>
              <a:gd name="T33" fmla="*/ 249 h 1152"/>
              <a:gd name="T34" fmla="*/ 150 w 2025"/>
              <a:gd name="T35" fmla="*/ 207 h 1152"/>
              <a:gd name="T36" fmla="*/ 51 w 2025"/>
              <a:gd name="T37" fmla="*/ 90 h 1152"/>
              <a:gd name="T38" fmla="*/ 0 w 2025"/>
              <a:gd name="T39" fmla="*/ 0 h 11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5"/>
              <a:gd name="T61" fmla="*/ 0 h 1152"/>
              <a:gd name="T62" fmla="*/ 2025 w 2025"/>
              <a:gd name="T63" fmla="*/ 1152 h 11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5" h="1152">
                <a:moveTo>
                  <a:pt x="2025" y="1152"/>
                </a:moveTo>
                <a:cubicBezTo>
                  <a:pt x="1998" y="1151"/>
                  <a:pt x="1905" y="1147"/>
                  <a:pt x="1860" y="1143"/>
                </a:cubicBezTo>
                <a:cubicBezTo>
                  <a:pt x="1815" y="1139"/>
                  <a:pt x="1782" y="1126"/>
                  <a:pt x="1755" y="1125"/>
                </a:cubicBezTo>
                <a:cubicBezTo>
                  <a:pt x="1728" y="1124"/>
                  <a:pt x="1714" y="1130"/>
                  <a:pt x="1695" y="1134"/>
                </a:cubicBezTo>
                <a:cubicBezTo>
                  <a:pt x="1676" y="1138"/>
                  <a:pt x="1658" y="1148"/>
                  <a:pt x="1641" y="1149"/>
                </a:cubicBezTo>
                <a:cubicBezTo>
                  <a:pt x="1624" y="1150"/>
                  <a:pt x="1610" y="1145"/>
                  <a:pt x="1590" y="1140"/>
                </a:cubicBezTo>
                <a:cubicBezTo>
                  <a:pt x="1570" y="1135"/>
                  <a:pt x="1539" y="1130"/>
                  <a:pt x="1518" y="1119"/>
                </a:cubicBezTo>
                <a:cubicBezTo>
                  <a:pt x="1497" y="1108"/>
                  <a:pt x="1504" y="1108"/>
                  <a:pt x="1461" y="1074"/>
                </a:cubicBezTo>
                <a:cubicBezTo>
                  <a:pt x="1418" y="1040"/>
                  <a:pt x="1317" y="944"/>
                  <a:pt x="1260" y="915"/>
                </a:cubicBezTo>
                <a:cubicBezTo>
                  <a:pt x="1203" y="886"/>
                  <a:pt x="1182" y="902"/>
                  <a:pt x="1119" y="900"/>
                </a:cubicBezTo>
                <a:cubicBezTo>
                  <a:pt x="1056" y="898"/>
                  <a:pt x="936" y="908"/>
                  <a:pt x="882" y="906"/>
                </a:cubicBezTo>
                <a:cubicBezTo>
                  <a:pt x="828" y="904"/>
                  <a:pt x="842" y="924"/>
                  <a:pt x="795" y="891"/>
                </a:cubicBezTo>
                <a:cubicBezTo>
                  <a:pt x="748" y="858"/>
                  <a:pt x="669" y="773"/>
                  <a:pt x="597" y="708"/>
                </a:cubicBezTo>
                <a:cubicBezTo>
                  <a:pt x="525" y="643"/>
                  <a:pt x="419" y="553"/>
                  <a:pt x="363" y="498"/>
                </a:cubicBezTo>
                <a:cubicBezTo>
                  <a:pt x="307" y="443"/>
                  <a:pt x="277" y="404"/>
                  <a:pt x="258" y="375"/>
                </a:cubicBezTo>
                <a:cubicBezTo>
                  <a:pt x="239" y="346"/>
                  <a:pt x="257" y="342"/>
                  <a:pt x="249" y="321"/>
                </a:cubicBezTo>
                <a:cubicBezTo>
                  <a:pt x="241" y="300"/>
                  <a:pt x="226" y="268"/>
                  <a:pt x="210" y="249"/>
                </a:cubicBezTo>
                <a:lnTo>
                  <a:pt x="150" y="207"/>
                </a:lnTo>
                <a:cubicBezTo>
                  <a:pt x="124" y="181"/>
                  <a:pt x="76" y="124"/>
                  <a:pt x="51" y="90"/>
                </a:cubicBezTo>
                <a:cubicBezTo>
                  <a:pt x="26" y="56"/>
                  <a:pt x="11" y="19"/>
                  <a:pt x="0" y="0"/>
                </a:cubicBezTo>
              </a:path>
            </a:pathLst>
          </a:cu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b="0">
              <a:latin typeface="+mj-lt"/>
            </a:endParaRP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 rot="-4186194">
            <a:off x="7565231" y="31537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</a:t>
            </a:r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 rot="-4186194">
            <a:off x="5374481" y="25584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 rot="-5400000">
            <a:off x="8860631" y="19488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3</a:t>
            </a:r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 rot="1313119">
            <a:off x="8748713" y="227503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4</a:t>
            </a:r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 rot="-6763212">
            <a:off x="1393031" y="20107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sp>
        <p:nvSpPr>
          <p:cNvPr id="19485" name="AutoShape 29"/>
          <p:cNvSpPr>
            <a:spLocks noChangeArrowheads="1"/>
          </p:cNvSpPr>
          <p:nvPr/>
        </p:nvSpPr>
        <p:spPr bwMode="auto">
          <a:xfrm rot="-1619592">
            <a:off x="6538913" y="160828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 rot="-5400000">
            <a:off x="6422231" y="13249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7</a:t>
            </a:r>
          </a:p>
        </p:txBody>
      </p:sp>
      <p:sp>
        <p:nvSpPr>
          <p:cNvPr id="19487" name="AutoShape 31"/>
          <p:cNvSpPr>
            <a:spLocks noChangeArrowheads="1"/>
          </p:cNvSpPr>
          <p:nvPr/>
        </p:nvSpPr>
        <p:spPr bwMode="auto">
          <a:xfrm rot="-3796941">
            <a:off x="7736681" y="15535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8</a:t>
            </a:r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 rot="2038912">
            <a:off x="6843713" y="351328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9</a:t>
            </a: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 rot="1685555">
            <a:off x="6769100" y="3132286"/>
            <a:ext cx="165100" cy="246063"/>
          </a:xfrm>
          <a:prstGeom prst="upArrowCallout">
            <a:avLst>
              <a:gd name="adj1" fmla="val 25000"/>
              <a:gd name="adj2" fmla="val 25000"/>
              <a:gd name="adj3" fmla="val 24840"/>
              <a:gd name="adj4" fmla="val 66667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10</a:t>
            </a:r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 rot="2038912">
            <a:off x="6615113" y="366568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11</a:t>
            </a:r>
          </a:p>
        </p:txBody>
      </p:sp>
      <p:sp>
        <p:nvSpPr>
          <p:cNvPr id="19491" name="AutoShape 35"/>
          <p:cNvSpPr>
            <a:spLocks noChangeArrowheads="1"/>
          </p:cNvSpPr>
          <p:nvPr/>
        </p:nvSpPr>
        <p:spPr bwMode="auto">
          <a:xfrm>
            <a:off x="8215313" y="313228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12</a:t>
            </a:r>
          </a:p>
        </p:txBody>
      </p:sp>
      <p:sp>
        <p:nvSpPr>
          <p:cNvPr id="19492" name="AutoShape 36"/>
          <p:cNvSpPr>
            <a:spLocks noChangeArrowheads="1"/>
          </p:cNvSpPr>
          <p:nvPr/>
        </p:nvSpPr>
        <p:spPr bwMode="auto">
          <a:xfrm rot="-6686674">
            <a:off x="4460081" y="14773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13</a:t>
            </a:r>
          </a:p>
        </p:txBody>
      </p:sp>
      <p:sp>
        <p:nvSpPr>
          <p:cNvPr id="19493" name="AutoShape 37"/>
          <p:cNvSpPr>
            <a:spLocks noChangeArrowheads="1"/>
          </p:cNvSpPr>
          <p:nvPr/>
        </p:nvSpPr>
        <p:spPr bwMode="auto">
          <a:xfrm rot="880540">
            <a:off x="1219200" y="1360636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14</a:t>
            </a:r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 rot="880540">
            <a:off x="4176713" y="145588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15</a:t>
            </a:r>
          </a:p>
        </p:txBody>
      </p:sp>
      <p:sp>
        <p:nvSpPr>
          <p:cNvPr id="19495" name="AutoShape 39"/>
          <p:cNvSpPr>
            <a:spLocks noChangeArrowheads="1"/>
          </p:cNvSpPr>
          <p:nvPr/>
        </p:nvSpPr>
        <p:spPr bwMode="auto">
          <a:xfrm rot="-1546267">
            <a:off x="4786313" y="221788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16</a:t>
            </a: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 rot="-2161868">
            <a:off x="4786313" y="197023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17</a:t>
            </a:r>
          </a:p>
        </p:txBody>
      </p:sp>
      <p:sp>
        <p:nvSpPr>
          <p:cNvPr id="19498" name="AutoShape 42"/>
          <p:cNvSpPr>
            <a:spLocks noChangeArrowheads="1"/>
          </p:cNvSpPr>
          <p:nvPr/>
        </p:nvSpPr>
        <p:spPr bwMode="auto">
          <a:xfrm rot="-3152562">
            <a:off x="6498431" y="30156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 dirty="0">
                <a:solidFill>
                  <a:srgbClr val="000000"/>
                </a:solidFill>
                <a:latin typeface="+mj-lt"/>
              </a:rPr>
              <a:t>19</a:t>
            </a:r>
          </a:p>
        </p:txBody>
      </p:sp>
      <p:sp>
        <p:nvSpPr>
          <p:cNvPr id="19499" name="AutoShape 43"/>
          <p:cNvSpPr>
            <a:spLocks noChangeArrowheads="1"/>
          </p:cNvSpPr>
          <p:nvPr/>
        </p:nvSpPr>
        <p:spPr bwMode="auto">
          <a:xfrm rot="-2814001">
            <a:off x="5507831" y="27870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20</a:t>
            </a:r>
          </a:p>
        </p:txBody>
      </p:sp>
      <p:sp>
        <p:nvSpPr>
          <p:cNvPr id="19500" name="AutoShape 44"/>
          <p:cNvSpPr>
            <a:spLocks noChangeArrowheads="1"/>
          </p:cNvSpPr>
          <p:nvPr/>
        </p:nvSpPr>
        <p:spPr bwMode="auto">
          <a:xfrm rot="-2161868">
            <a:off x="4557713" y="174163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21</a:t>
            </a:r>
          </a:p>
        </p:txBody>
      </p:sp>
      <p:sp>
        <p:nvSpPr>
          <p:cNvPr id="19501" name="AutoShape 45"/>
          <p:cNvSpPr>
            <a:spLocks noChangeArrowheads="1"/>
          </p:cNvSpPr>
          <p:nvPr/>
        </p:nvSpPr>
        <p:spPr bwMode="auto">
          <a:xfrm rot="-4918510">
            <a:off x="4231481" y="11868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22</a:t>
            </a:r>
          </a:p>
        </p:txBody>
      </p:sp>
      <p:sp>
        <p:nvSpPr>
          <p:cNvPr id="19502" name="AutoShape 46"/>
          <p:cNvSpPr>
            <a:spLocks noChangeArrowheads="1"/>
          </p:cNvSpPr>
          <p:nvPr/>
        </p:nvSpPr>
        <p:spPr bwMode="auto">
          <a:xfrm rot="-5536271">
            <a:off x="6879431" y="37633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23</a:t>
            </a:r>
          </a:p>
        </p:txBody>
      </p:sp>
      <p:sp>
        <p:nvSpPr>
          <p:cNvPr id="19503" name="AutoShape 47"/>
          <p:cNvSpPr>
            <a:spLocks noChangeArrowheads="1"/>
          </p:cNvSpPr>
          <p:nvPr/>
        </p:nvSpPr>
        <p:spPr bwMode="auto">
          <a:xfrm rot="2675816">
            <a:off x="5943600" y="4105424"/>
            <a:ext cx="165100" cy="246062"/>
          </a:xfrm>
          <a:prstGeom prst="upArrowCallout">
            <a:avLst>
              <a:gd name="adj1" fmla="val 25000"/>
              <a:gd name="adj2" fmla="val 25000"/>
              <a:gd name="adj3" fmla="val 24840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24</a:t>
            </a:r>
          </a:p>
        </p:txBody>
      </p:sp>
      <p:sp>
        <p:nvSpPr>
          <p:cNvPr id="19504" name="AutoShape 48"/>
          <p:cNvSpPr>
            <a:spLocks noChangeArrowheads="1"/>
          </p:cNvSpPr>
          <p:nvPr/>
        </p:nvSpPr>
        <p:spPr bwMode="auto">
          <a:xfrm rot="-1634678">
            <a:off x="1447800" y="2370286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25</a:t>
            </a:r>
          </a:p>
        </p:txBody>
      </p:sp>
      <p:sp>
        <p:nvSpPr>
          <p:cNvPr id="19505" name="AutoShape 49"/>
          <p:cNvSpPr>
            <a:spLocks noChangeArrowheads="1"/>
          </p:cNvSpPr>
          <p:nvPr/>
        </p:nvSpPr>
        <p:spPr bwMode="auto">
          <a:xfrm rot="634523">
            <a:off x="7681913" y="183688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26</a:t>
            </a:r>
          </a:p>
        </p:txBody>
      </p:sp>
      <p:sp>
        <p:nvSpPr>
          <p:cNvPr id="19506" name="AutoShape 50"/>
          <p:cNvSpPr>
            <a:spLocks noChangeArrowheads="1"/>
          </p:cNvSpPr>
          <p:nvPr/>
        </p:nvSpPr>
        <p:spPr bwMode="auto">
          <a:xfrm rot="-5400000">
            <a:off x="6498431" y="11106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27</a:t>
            </a:r>
          </a:p>
        </p:txBody>
      </p:sp>
      <p:sp>
        <p:nvSpPr>
          <p:cNvPr id="19507" name="AutoShape 51"/>
          <p:cNvSpPr>
            <a:spLocks noChangeArrowheads="1"/>
          </p:cNvSpPr>
          <p:nvPr/>
        </p:nvSpPr>
        <p:spPr bwMode="auto">
          <a:xfrm rot="-6686674">
            <a:off x="4517231" y="12630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28</a:t>
            </a:r>
          </a:p>
        </p:txBody>
      </p:sp>
      <p:sp>
        <p:nvSpPr>
          <p:cNvPr id="19508" name="AutoShape 52"/>
          <p:cNvSpPr>
            <a:spLocks noChangeArrowheads="1"/>
          </p:cNvSpPr>
          <p:nvPr/>
        </p:nvSpPr>
        <p:spPr bwMode="auto">
          <a:xfrm rot="-5400000">
            <a:off x="1412081" y="10344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29</a:t>
            </a:r>
          </a:p>
        </p:txBody>
      </p:sp>
      <p:sp>
        <p:nvSpPr>
          <p:cNvPr id="19509" name="AutoShape 53"/>
          <p:cNvSpPr>
            <a:spLocks noChangeArrowheads="1"/>
          </p:cNvSpPr>
          <p:nvPr/>
        </p:nvSpPr>
        <p:spPr bwMode="auto">
          <a:xfrm rot="1812482">
            <a:off x="3962400" y="1817836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30</a:t>
            </a:r>
          </a:p>
        </p:txBody>
      </p:sp>
      <p:sp>
        <p:nvSpPr>
          <p:cNvPr id="19510" name="AutoShape 54"/>
          <p:cNvSpPr>
            <a:spLocks noChangeArrowheads="1"/>
          </p:cNvSpPr>
          <p:nvPr/>
        </p:nvSpPr>
        <p:spPr bwMode="auto">
          <a:xfrm rot="4692883">
            <a:off x="1869281" y="21774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11" name="AutoShape 55"/>
          <p:cNvSpPr>
            <a:spLocks noChangeArrowheads="1"/>
          </p:cNvSpPr>
          <p:nvPr/>
        </p:nvSpPr>
        <p:spPr bwMode="auto">
          <a:xfrm rot="5400000">
            <a:off x="802481" y="24679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12" name="AutoShape 56"/>
          <p:cNvSpPr>
            <a:spLocks noChangeArrowheads="1"/>
          </p:cNvSpPr>
          <p:nvPr/>
        </p:nvSpPr>
        <p:spPr bwMode="auto">
          <a:xfrm rot="-6208942">
            <a:off x="2764631" y="16297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13" name="AutoShape 57"/>
          <p:cNvSpPr>
            <a:spLocks noChangeArrowheads="1"/>
          </p:cNvSpPr>
          <p:nvPr/>
        </p:nvSpPr>
        <p:spPr bwMode="auto">
          <a:xfrm rot="4692883">
            <a:off x="3526631" y="17059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14" name="AutoShape 58"/>
          <p:cNvSpPr>
            <a:spLocks noChangeArrowheads="1"/>
          </p:cNvSpPr>
          <p:nvPr/>
        </p:nvSpPr>
        <p:spPr bwMode="auto">
          <a:xfrm rot="-4192145">
            <a:off x="7050881" y="30775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15" name="AutoShape 59"/>
          <p:cNvSpPr>
            <a:spLocks noChangeArrowheads="1"/>
          </p:cNvSpPr>
          <p:nvPr/>
        </p:nvSpPr>
        <p:spPr bwMode="auto">
          <a:xfrm rot="2176722">
            <a:off x="8305800" y="2884636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16" name="AutoShape 60"/>
          <p:cNvSpPr>
            <a:spLocks noChangeArrowheads="1"/>
          </p:cNvSpPr>
          <p:nvPr/>
        </p:nvSpPr>
        <p:spPr bwMode="auto">
          <a:xfrm rot="-8359355">
            <a:off x="8443913" y="2294086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17" name="AutoShape 61"/>
          <p:cNvSpPr>
            <a:spLocks noChangeArrowheads="1"/>
          </p:cNvSpPr>
          <p:nvPr/>
        </p:nvSpPr>
        <p:spPr bwMode="auto">
          <a:xfrm rot="10237278">
            <a:off x="6324600" y="1836886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18" name="AutoShape 62"/>
          <p:cNvSpPr>
            <a:spLocks noChangeArrowheads="1"/>
          </p:cNvSpPr>
          <p:nvPr/>
        </p:nvSpPr>
        <p:spPr bwMode="auto">
          <a:xfrm rot="5773015">
            <a:off x="6136481" y="2939405"/>
            <a:ext cx="166688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19" name="AutoShape 63"/>
          <p:cNvSpPr>
            <a:spLocks noChangeArrowheads="1"/>
          </p:cNvSpPr>
          <p:nvPr/>
        </p:nvSpPr>
        <p:spPr bwMode="auto">
          <a:xfrm rot="-4076678">
            <a:off x="4079081" y="16297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endParaRPr lang="en-US" sz="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528" name="Rectangle 72"/>
          <p:cNvSpPr>
            <a:spLocks noChangeArrowheads="1"/>
          </p:cNvSpPr>
          <p:nvPr/>
        </p:nvSpPr>
        <p:spPr bwMode="auto">
          <a:xfrm>
            <a:off x="0" y="0"/>
            <a:ext cx="60692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800" b="1" dirty="0" smtClean="0">
                <a:solidFill>
                  <a:srgbClr val="490092"/>
                </a:solidFill>
                <a:latin typeface="+mj-lt"/>
              </a:rPr>
              <a:t>Phase </a:t>
            </a:r>
            <a:r>
              <a:rPr lang="en-US" sz="4800" b="1" dirty="0">
                <a:solidFill>
                  <a:srgbClr val="490092"/>
                </a:solidFill>
                <a:latin typeface="+mj-lt"/>
              </a:rPr>
              <a:t>3 Evacuation</a:t>
            </a:r>
          </a:p>
        </p:txBody>
      </p:sp>
      <p:grpSp>
        <p:nvGrpSpPr>
          <p:cNvPr id="2" name="Group 81"/>
          <p:cNvGrpSpPr/>
          <p:nvPr/>
        </p:nvGrpSpPr>
        <p:grpSpPr>
          <a:xfrm>
            <a:off x="6364100" y="201761"/>
            <a:ext cx="2675125" cy="430887"/>
            <a:chOff x="6078350" y="1012825"/>
            <a:chExt cx="2675125" cy="430887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6078350" y="1012825"/>
              <a:ext cx="2675125" cy="43088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20" rIns="45720">
              <a:spAutoFit/>
            </a:bodyPr>
            <a:lstStyle/>
            <a:p>
              <a:pPr algn="l" eaLnBrk="0" hangingPunct="0"/>
              <a:r>
                <a:rPr lang="en-US" sz="1100" b="0" dirty="0" smtClean="0">
                  <a:latin typeface="+mj-lt"/>
                </a:rPr>
                <a:t>         Portable </a:t>
              </a:r>
              <a:r>
                <a:rPr lang="en-US" sz="1100" b="0" dirty="0">
                  <a:latin typeface="+mj-lt"/>
                </a:rPr>
                <a:t>Variable Message Sign</a:t>
              </a:r>
            </a:p>
            <a:p>
              <a:pPr algn="l" eaLnBrk="0" hangingPunct="0"/>
              <a:r>
                <a:rPr lang="en-US" sz="1100" b="0" dirty="0" smtClean="0">
                  <a:latin typeface="+mj-lt"/>
                </a:rPr>
                <a:t>         Permanent </a:t>
              </a:r>
              <a:r>
                <a:rPr lang="en-US" sz="1100" b="0" dirty="0">
                  <a:latin typeface="+mj-lt"/>
                </a:rPr>
                <a:t>Variable Message Sign</a:t>
              </a:r>
            </a:p>
          </p:txBody>
        </p:sp>
        <p:sp>
          <p:nvSpPr>
            <p:cNvPr id="19458" name="AutoShape 2"/>
            <p:cNvSpPr>
              <a:spLocks noChangeArrowheads="1"/>
            </p:cNvSpPr>
            <p:nvPr/>
          </p:nvSpPr>
          <p:spPr bwMode="auto">
            <a:xfrm rot="16200000">
              <a:off x="6176965" y="1014411"/>
              <a:ext cx="134938" cy="217491"/>
            </a:xfrm>
            <a:prstGeom prst="downArrowCallout">
              <a:avLst>
                <a:gd name="adj1" fmla="val 25000"/>
                <a:gd name="adj2" fmla="val 25000"/>
                <a:gd name="adj3" fmla="val 24762"/>
                <a:gd name="adj4" fmla="val 66667"/>
              </a:avLst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anchor="ctr"/>
            <a:lstStyle/>
            <a:p>
              <a:pPr algn="l" eaLnBrk="0" hangingPunct="0"/>
              <a:endParaRPr lang="en-US" sz="800" b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460" name="AutoShape 4"/>
            <p:cNvSpPr>
              <a:spLocks noChangeArrowheads="1"/>
            </p:cNvSpPr>
            <p:nvPr/>
          </p:nvSpPr>
          <p:spPr bwMode="auto">
            <a:xfrm rot="16200000">
              <a:off x="6176965" y="1204911"/>
              <a:ext cx="134938" cy="217489"/>
            </a:xfrm>
            <a:prstGeom prst="downArrowCallout">
              <a:avLst>
                <a:gd name="adj1" fmla="val 25000"/>
                <a:gd name="adj2" fmla="val 25000"/>
                <a:gd name="adj3" fmla="val 24762"/>
                <a:gd name="adj4" fmla="val 66667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anchor="ctr"/>
            <a:lstStyle/>
            <a:p>
              <a:pPr algn="l" eaLnBrk="0" hangingPunct="0"/>
              <a:endParaRPr lang="en-US" sz="800" b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9497" name="AutoShape 41"/>
          <p:cNvSpPr>
            <a:spLocks noChangeArrowheads="1"/>
          </p:cNvSpPr>
          <p:nvPr/>
        </p:nvSpPr>
        <p:spPr bwMode="auto">
          <a:xfrm rot="-5536271">
            <a:off x="7031831" y="3306118"/>
            <a:ext cx="166687" cy="247650"/>
          </a:xfrm>
          <a:prstGeom prst="downArrowCallout">
            <a:avLst>
              <a:gd name="adj1" fmla="val 25000"/>
              <a:gd name="adj2" fmla="val 25000"/>
              <a:gd name="adj3" fmla="val 24762"/>
              <a:gd name="adj4" fmla="val 66667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anchor="ctr"/>
          <a:lstStyle/>
          <a:p>
            <a:pPr algn="ctr" eaLnBrk="0" hangingPunct="0"/>
            <a:r>
              <a:rPr lang="en-US" sz="800" b="0">
                <a:solidFill>
                  <a:srgbClr val="000000"/>
                </a:solidFill>
                <a:latin typeface="+mj-lt"/>
              </a:rPr>
              <a:t>18</a:t>
            </a:r>
          </a:p>
        </p:txBody>
      </p:sp>
      <p:sp>
        <p:nvSpPr>
          <p:cNvPr id="73" name="Text Box 72"/>
          <p:cNvSpPr txBox="1">
            <a:spLocks noChangeArrowheads="1"/>
          </p:cNvSpPr>
          <p:nvPr/>
        </p:nvSpPr>
        <p:spPr bwMode="auto">
          <a:xfrm>
            <a:off x="7028514" y="2800499"/>
            <a:ext cx="958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>
                    <a:lumMod val="8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Phase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3</a:t>
            </a:r>
            <a:endParaRPr lang="en-US" sz="1600" dirty="0">
              <a:solidFill>
                <a:schemeClr val="bg1">
                  <a:lumMod val="8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74" name="Rectangular Callout 73"/>
          <p:cNvSpPr/>
          <p:nvPr/>
        </p:nvSpPr>
        <p:spPr bwMode="auto">
          <a:xfrm>
            <a:off x="1809752" y="789136"/>
            <a:ext cx="1438274" cy="266700"/>
          </a:xfrm>
          <a:prstGeom prst="wedgeRectCallout">
            <a:avLst>
              <a:gd name="adj1" fmla="val 7203"/>
              <a:gd name="adj2" fmla="val 127222"/>
            </a:avLst>
          </a:prstGeom>
          <a:solidFill>
            <a:srgbClr val="91602F">
              <a:alpha val="70980"/>
            </a:srgb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Alternate Route</a:t>
            </a:r>
          </a:p>
        </p:txBody>
      </p:sp>
      <p:sp>
        <p:nvSpPr>
          <p:cNvPr id="75" name="Rectangular Callout 74"/>
          <p:cNvSpPr/>
          <p:nvPr/>
        </p:nvSpPr>
        <p:spPr bwMode="auto">
          <a:xfrm>
            <a:off x="4267202" y="789136"/>
            <a:ext cx="1828798" cy="266700"/>
          </a:xfrm>
          <a:prstGeom prst="wedgeRectCallout">
            <a:avLst>
              <a:gd name="adj1" fmla="val 57217"/>
              <a:gd name="adj2" fmla="val 177222"/>
            </a:avLst>
          </a:prstGeom>
          <a:solidFill>
            <a:srgbClr val="91602F">
              <a:alpha val="70980"/>
            </a:srgb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b="0" dirty="0" err="1" smtClean="0">
                <a:solidFill>
                  <a:schemeClr val="bg1"/>
                </a:solidFill>
                <a:latin typeface="+mj-lt"/>
              </a:rPr>
              <a:t>Contraflow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 Segment</a:t>
            </a:r>
          </a:p>
        </p:txBody>
      </p:sp>
      <p:pic>
        <p:nvPicPr>
          <p:cNvPr id="76" name="Picture 75" descr="SDMI_Landscape_Bk-Purple_080311.JPG"/>
          <p:cNvPicPr>
            <a:picLocks noChangeAspect="1"/>
          </p:cNvPicPr>
          <p:nvPr/>
        </p:nvPicPr>
        <p:blipFill rotWithShape="1">
          <a:blip r:embed="rId3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30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7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7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55" grpId="0" animBg="1"/>
      <p:bldP spid="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1"/>
          <p:cNvSpPr>
            <a:spLocks noChangeArrowheads="1"/>
          </p:cNvSpPr>
          <p:nvPr/>
        </p:nvSpPr>
        <p:spPr bwMode="auto">
          <a:xfrm>
            <a:off x="0" y="4246958"/>
            <a:ext cx="9144000" cy="178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 l="4141" t="13853" r="156" b="11111"/>
          <a:stretch>
            <a:fillRect/>
          </a:stretch>
        </p:blipFill>
        <p:spPr bwMode="auto">
          <a:xfrm>
            <a:off x="117475" y="645847"/>
            <a:ext cx="8902700" cy="523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432300" y="525912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0">
              <a:latin typeface="+mj-lt"/>
            </a:endParaRPr>
          </a:p>
        </p:txBody>
      </p:sp>
      <p:sp>
        <p:nvSpPr>
          <p:cNvPr id="20486" name="Freeform 5"/>
          <p:cNvSpPr>
            <a:spLocks/>
          </p:cNvSpPr>
          <p:nvPr/>
        </p:nvSpPr>
        <p:spPr bwMode="auto">
          <a:xfrm rot="1277110">
            <a:off x="7300913" y="2731822"/>
            <a:ext cx="300037" cy="219075"/>
          </a:xfrm>
          <a:custGeom>
            <a:avLst/>
            <a:gdLst>
              <a:gd name="T0" fmla="*/ 189 w 189"/>
              <a:gd name="T1" fmla="*/ 90 h 138"/>
              <a:gd name="T2" fmla="*/ 114 w 189"/>
              <a:gd name="T3" fmla="*/ 129 h 138"/>
              <a:gd name="T4" fmla="*/ 57 w 189"/>
              <a:gd name="T5" fmla="*/ 117 h 138"/>
              <a:gd name="T6" fmla="*/ 0 w 189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189"/>
              <a:gd name="T13" fmla="*/ 0 h 138"/>
              <a:gd name="T14" fmla="*/ 189 w 189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" h="138">
                <a:moveTo>
                  <a:pt x="189" y="90"/>
                </a:moveTo>
                <a:cubicBezTo>
                  <a:pt x="177" y="97"/>
                  <a:pt x="136" y="125"/>
                  <a:pt x="114" y="129"/>
                </a:cubicBezTo>
                <a:cubicBezTo>
                  <a:pt x="92" y="133"/>
                  <a:pt x="76" y="138"/>
                  <a:pt x="57" y="117"/>
                </a:cubicBezTo>
                <a:cubicBezTo>
                  <a:pt x="38" y="96"/>
                  <a:pt x="12" y="24"/>
                  <a:pt x="0" y="0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87" name="Freeform 6"/>
          <p:cNvSpPr>
            <a:spLocks/>
          </p:cNvSpPr>
          <p:nvPr/>
        </p:nvSpPr>
        <p:spPr bwMode="auto">
          <a:xfrm>
            <a:off x="6962775" y="2169847"/>
            <a:ext cx="152400" cy="346075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88" name="Freeform 7"/>
          <p:cNvSpPr>
            <a:spLocks/>
          </p:cNvSpPr>
          <p:nvPr/>
        </p:nvSpPr>
        <p:spPr bwMode="auto">
          <a:xfrm>
            <a:off x="4110038" y="1836472"/>
            <a:ext cx="261937" cy="277813"/>
          </a:xfrm>
          <a:custGeom>
            <a:avLst/>
            <a:gdLst>
              <a:gd name="T0" fmla="*/ 165 w 165"/>
              <a:gd name="T1" fmla="*/ 171 h 175"/>
              <a:gd name="T2" fmla="*/ 69 w 165"/>
              <a:gd name="T3" fmla="*/ 168 h 175"/>
              <a:gd name="T4" fmla="*/ 15 w 165"/>
              <a:gd name="T5" fmla="*/ 126 h 175"/>
              <a:gd name="T6" fmla="*/ 0 w 165"/>
              <a:gd name="T7" fmla="*/ 0 h 175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175"/>
              <a:gd name="T14" fmla="*/ 165 w 165"/>
              <a:gd name="T15" fmla="*/ 175 h 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175">
                <a:moveTo>
                  <a:pt x="165" y="171"/>
                </a:moveTo>
                <a:cubicBezTo>
                  <a:pt x="150" y="171"/>
                  <a:pt x="94" y="175"/>
                  <a:pt x="69" y="168"/>
                </a:cubicBezTo>
                <a:cubicBezTo>
                  <a:pt x="44" y="161"/>
                  <a:pt x="26" y="154"/>
                  <a:pt x="15" y="126"/>
                </a:cubicBezTo>
                <a:cubicBezTo>
                  <a:pt x="4" y="98"/>
                  <a:pt x="3" y="26"/>
                  <a:pt x="0" y="0"/>
                </a:cubicBezTo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89" name="Freeform 8"/>
          <p:cNvSpPr>
            <a:spLocks/>
          </p:cNvSpPr>
          <p:nvPr/>
        </p:nvSpPr>
        <p:spPr bwMode="auto">
          <a:xfrm>
            <a:off x="5019675" y="4411397"/>
            <a:ext cx="590550" cy="203200"/>
          </a:xfrm>
          <a:custGeom>
            <a:avLst/>
            <a:gdLst>
              <a:gd name="T0" fmla="*/ 372 w 372"/>
              <a:gd name="T1" fmla="*/ 22 h 128"/>
              <a:gd name="T2" fmla="*/ 255 w 372"/>
              <a:gd name="T3" fmla="*/ 16 h 128"/>
              <a:gd name="T4" fmla="*/ 156 w 372"/>
              <a:gd name="T5" fmla="*/ 115 h 128"/>
              <a:gd name="T6" fmla="*/ 0 w 372"/>
              <a:gd name="T7" fmla="*/ 97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372"/>
              <a:gd name="T13" fmla="*/ 0 h 128"/>
              <a:gd name="T14" fmla="*/ 372 w 372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" h="128">
                <a:moveTo>
                  <a:pt x="372" y="22"/>
                </a:moveTo>
                <a:cubicBezTo>
                  <a:pt x="353" y="21"/>
                  <a:pt x="291" y="0"/>
                  <a:pt x="255" y="16"/>
                </a:cubicBezTo>
                <a:cubicBezTo>
                  <a:pt x="219" y="32"/>
                  <a:pt x="198" y="102"/>
                  <a:pt x="156" y="115"/>
                </a:cubicBezTo>
                <a:cubicBezTo>
                  <a:pt x="114" y="128"/>
                  <a:pt x="32" y="101"/>
                  <a:pt x="0" y="97"/>
                </a:cubicBezTo>
              </a:path>
            </a:pathLst>
          </a:custGeom>
          <a:noFill/>
          <a:ln w="57150">
            <a:solidFill>
              <a:srgbClr val="3333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0" name="Freeform 9"/>
          <p:cNvSpPr>
            <a:spLocks/>
          </p:cNvSpPr>
          <p:nvPr/>
        </p:nvSpPr>
        <p:spPr bwMode="auto">
          <a:xfrm rot="-4736695">
            <a:off x="4433888" y="4246297"/>
            <a:ext cx="234950" cy="533400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3333FF"/>
            </a:solidFill>
            <a:prstDash val="sysDot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1" name="Freeform 10"/>
          <p:cNvSpPr>
            <a:spLocks/>
          </p:cNvSpPr>
          <p:nvPr/>
        </p:nvSpPr>
        <p:spPr bwMode="auto">
          <a:xfrm>
            <a:off x="3714750" y="3836722"/>
            <a:ext cx="509588" cy="352425"/>
          </a:xfrm>
          <a:custGeom>
            <a:avLst/>
            <a:gdLst>
              <a:gd name="T0" fmla="*/ 321 w 321"/>
              <a:gd name="T1" fmla="*/ 222 h 222"/>
              <a:gd name="T2" fmla="*/ 207 w 321"/>
              <a:gd name="T3" fmla="*/ 171 h 222"/>
              <a:gd name="T4" fmla="*/ 156 w 321"/>
              <a:gd name="T5" fmla="*/ 48 h 222"/>
              <a:gd name="T6" fmla="*/ 0 w 321"/>
              <a:gd name="T7" fmla="*/ 0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321"/>
              <a:gd name="T13" fmla="*/ 0 h 222"/>
              <a:gd name="T14" fmla="*/ 321 w 321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" h="222">
                <a:moveTo>
                  <a:pt x="321" y="222"/>
                </a:moveTo>
                <a:cubicBezTo>
                  <a:pt x="302" y="214"/>
                  <a:pt x="234" y="200"/>
                  <a:pt x="207" y="171"/>
                </a:cubicBezTo>
                <a:cubicBezTo>
                  <a:pt x="180" y="142"/>
                  <a:pt x="190" y="76"/>
                  <a:pt x="156" y="48"/>
                </a:cubicBezTo>
                <a:cubicBezTo>
                  <a:pt x="122" y="20"/>
                  <a:pt x="32" y="10"/>
                  <a:pt x="0" y="0"/>
                </a:cubicBezTo>
              </a:path>
            </a:pathLst>
          </a:custGeom>
          <a:noFill/>
          <a:ln w="57150">
            <a:solidFill>
              <a:srgbClr val="3333FF"/>
            </a:solidFill>
            <a:prstDash val="sysDot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2" name="Freeform 11"/>
          <p:cNvSpPr>
            <a:spLocks/>
          </p:cNvSpPr>
          <p:nvPr/>
        </p:nvSpPr>
        <p:spPr bwMode="auto">
          <a:xfrm rot="-1583763">
            <a:off x="4029075" y="1366572"/>
            <a:ext cx="152400" cy="346075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3" name="Freeform 12"/>
          <p:cNvSpPr>
            <a:spLocks/>
          </p:cNvSpPr>
          <p:nvPr/>
        </p:nvSpPr>
        <p:spPr bwMode="auto">
          <a:xfrm rot="-1583763">
            <a:off x="3686175" y="1299897"/>
            <a:ext cx="152400" cy="346075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66FF33"/>
            </a:solidFill>
            <a:prstDash val="sysDot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4" name="Freeform 13"/>
          <p:cNvSpPr>
            <a:spLocks/>
          </p:cNvSpPr>
          <p:nvPr/>
        </p:nvSpPr>
        <p:spPr bwMode="auto">
          <a:xfrm>
            <a:off x="7191375" y="1671372"/>
            <a:ext cx="152400" cy="346075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5" name="Freeform 14"/>
          <p:cNvSpPr>
            <a:spLocks/>
          </p:cNvSpPr>
          <p:nvPr/>
        </p:nvSpPr>
        <p:spPr bwMode="auto">
          <a:xfrm>
            <a:off x="7372350" y="1899972"/>
            <a:ext cx="295275" cy="650875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6" name="Freeform 15"/>
          <p:cNvSpPr>
            <a:spLocks/>
          </p:cNvSpPr>
          <p:nvPr/>
        </p:nvSpPr>
        <p:spPr bwMode="auto">
          <a:xfrm rot="1492577">
            <a:off x="4300538" y="3770047"/>
            <a:ext cx="261937" cy="277813"/>
          </a:xfrm>
          <a:custGeom>
            <a:avLst/>
            <a:gdLst>
              <a:gd name="T0" fmla="*/ 165 w 165"/>
              <a:gd name="T1" fmla="*/ 171 h 175"/>
              <a:gd name="T2" fmla="*/ 69 w 165"/>
              <a:gd name="T3" fmla="*/ 168 h 175"/>
              <a:gd name="T4" fmla="*/ 15 w 165"/>
              <a:gd name="T5" fmla="*/ 126 h 175"/>
              <a:gd name="T6" fmla="*/ 0 w 165"/>
              <a:gd name="T7" fmla="*/ 0 h 175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175"/>
              <a:gd name="T14" fmla="*/ 165 w 165"/>
              <a:gd name="T15" fmla="*/ 175 h 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175">
                <a:moveTo>
                  <a:pt x="165" y="171"/>
                </a:moveTo>
                <a:cubicBezTo>
                  <a:pt x="150" y="171"/>
                  <a:pt x="94" y="175"/>
                  <a:pt x="69" y="168"/>
                </a:cubicBezTo>
                <a:cubicBezTo>
                  <a:pt x="44" y="161"/>
                  <a:pt x="26" y="154"/>
                  <a:pt x="15" y="126"/>
                </a:cubicBezTo>
                <a:cubicBezTo>
                  <a:pt x="4" y="98"/>
                  <a:pt x="3" y="26"/>
                  <a:pt x="0" y="0"/>
                </a:cubicBezTo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3076575" y="3750997"/>
            <a:ext cx="381000" cy="762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2143125" y="3293797"/>
            <a:ext cx="381000" cy="3048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499" name="Freeform 18"/>
          <p:cNvSpPr>
            <a:spLocks/>
          </p:cNvSpPr>
          <p:nvPr/>
        </p:nvSpPr>
        <p:spPr bwMode="auto">
          <a:xfrm rot="-4736695">
            <a:off x="4266407" y="2711978"/>
            <a:ext cx="442912" cy="206375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0" name="Freeform 19"/>
          <p:cNvSpPr>
            <a:spLocks/>
          </p:cNvSpPr>
          <p:nvPr/>
        </p:nvSpPr>
        <p:spPr bwMode="auto">
          <a:xfrm rot="16863305" flipH="1">
            <a:off x="6324600" y="3998647"/>
            <a:ext cx="457200" cy="247650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1" name="Freeform 20"/>
          <p:cNvSpPr>
            <a:spLocks/>
          </p:cNvSpPr>
          <p:nvPr/>
        </p:nvSpPr>
        <p:spPr bwMode="auto">
          <a:xfrm rot="-4736695">
            <a:off x="4800600" y="4084372"/>
            <a:ext cx="76200" cy="381000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2" name="Freeform 21"/>
          <p:cNvSpPr>
            <a:spLocks/>
          </p:cNvSpPr>
          <p:nvPr/>
        </p:nvSpPr>
        <p:spPr bwMode="auto">
          <a:xfrm>
            <a:off x="5553075" y="2303197"/>
            <a:ext cx="266700" cy="438150"/>
          </a:xfrm>
          <a:custGeom>
            <a:avLst/>
            <a:gdLst>
              <a:gd name="T0" fmla="*/ 96 w 112"/>
              <a:gd name="T1" fmla="*/ 240 h 240"/>
              <a:gd name="T2" fmla="*/ 96 w 112"/>
              <a:gd name="T3" fmla="*/ 48 h 240"/>
              <a:gd name="T4" fmla="*/ 0 w 112"/>
              <a:gd name="T5" fmla="*/ 0 h 240"/>
              <a:gd name="T6" fmla="*/ 0 60000 65536"/>
              <a:gd name="T7" fmla="*/ 0 60000 65536"/>
              <a:gd name="T8" fmla="*/ 0 60000 65536"/>
              <a:gd name="T9" fmla="*/ 0 w 112"/>
              <a:gd name="T10" fmla="*/ 0 h 240"/>
              <a:gd name="T11" fmla="*/ 112 w 11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240">
                <a:moveTo>
                  <a:pt x="96" y="240"/>
                </a:moveTo>
                <a:cubicBezTo>
                  <a:pt x="104" y="164"/>
                  <a:pt x="112" y="88"/>
                  <a:pt x="96" y="48"/>
                </a:cubicBezTo>
                <a:cubicBezTo>
                  <a:pt x="80" y="8"/>
                  <a:pt x="16" y="8"/>
                  <a:pt x="0" y="0"/>
                </a:cubicBezTo>
              </a:path>
            </a:pathLst>
          </a:cu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>
            <a:off x="4600575" y="2093647"/>
            <a:ext cx="3810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4" name="Freeform 23"/>
          <p:cNvSpPr>
            <a:spLocks/>
          </p:cNvSpPr>
          <p:nvPr/>
        </p:nvSpPr>
        <p:spPr bwMode="auto">
          <a:xfrm>
            <a:off x="3838575" y="1788846"/>
            <a:ext cx="361950" cy="657225"/>
          </a:xfrm>
          <a:custGeom>
            <a:avLst/>
            <a:gdLst>
              <a:gd name="T0" fmla="*/ 240 w 240"/>
              <a:gd name="T1" fmla="*/ 336 h 336"/>
              <a:gd name="T2" fmla="*/ 192 w 240"/>
              <a:gd name="T3" fmla="*/ 240 h 336"/>
              <a:gd name="T4" fmla="*/ 48 w 240"/>
              <a:gd name="T5" fmla="*/ 192 h 336"/>
              <a:gd name="T6" fmla="*/ 0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240" y="336"/>
                </a:moveTo>
                <a:cubicBezTo>
                  <a:pt x="232" y="300"/>
                  <a:pt x="224" y="264"/>
                  <a:pt x="192" y="240"/>
                </a:cubicBezTo>
                <a:cubicBezTo>
                  <a:pt x="160" y="216"/>
                  <a:pt x="80" y="232"/>
                  <a:pt x="48" y="192"/>
                </a:cubicBezTo>
                <a:cubicBezTo>
                  <a:pt x="16" y="152"/>
                  <a:pt x="8" y="32"/>
                  <a:pt x="0" y="0"/>
                </a:cubicBezTo>
              </a:path>
            </a:pathLst>
          </a:custGeom>
          <a:noFill/>
          <a:ln w="57150">
            <a:solidFill>
              <a:srgbClr val="66FF33"/>
            </a:solidFill>
            <a:prstDash val="sysDot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5" name="Freeform 24"/>
          <p:cNvSpPr>
            <a:spLocks/>
          </p:cNvSpPr>
          <p:nvPr/>
        </p:nvSpPr>
        <p:spPr bwMode="auto">
          <a:xfrm>
            <a:off x="6886575" y="2779447"/>
            <a:ext cx="304800" cy="533400"/>
          </a:xfrm>
          <a:custGeom>
            <a:avLst/>
            <a:gdLst>
              <a:gd name="T0" fmla="*/ 240 w 240"/>
              <a:gd name="T1" fmla="*/ 336 h 336"/>
              <a:gd name="T2" fmla="*/ 192 w 240"/>
              <a:gd name="T3" fmla="*/ 240 h 336"/>
              <a:gd name="T4" fmla="*/ 48 w 240"/>
              <a:gd name="T5" fmla="*/ 192 h 336"/>
              <a:gd name="T6" fmla="*/ 0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240" y="336"/>
                </a:moveTo>
                <a:cubicBezTo>
                  <a:pt x="232" y="300"/>
                  <a:pt x="224" y="264"/>
                  <a:pt x="192" y="240"/>
                </a:cubicBezTo>
                <a:cubicBezTo>
                  <a:pt x="160" y="216"/>
                  <a:pt x="80" y="232"/>
                  <a:pt x="48" y="192"/>
                </a:cubicBezTo>
                <a:cubicBezTo>
                  <a:pt x="16" y="152"/>
                  <a:pt x="8" y="32"/>
                  <a:pt x="0" y="0"/>
                </a:cubicBez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6" name="Freeform 25"/>
          <p:cNvSpPr>
            <a:spLocks/>
          </p:cNvSpPr>
          <p:nvPr/>
        </p:nvSpPr>
        <p:spPr bwMode="auto">
          <a:xfrm rot="16863305" flipH="1">
            <a:off x="6743700" y="3493822"/>
            <a:ext cx="457200" cy="247650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1743075" y="2550847"/>
            <a:ext cx="285750" cy="3429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8" name="Line 27"/>
          <p:cNvSpPr>
            <a:spLocks noChangeShapeType="1"/>
          </p:cNvSpPr>
          <p:nvPr/>
        </p:nvSpPr>
        <p:spPr bwMode="auto">
          <a:xfrm flipH="1">
            <a:off x="5667375" y="4379647"/>
            <a:ext cx="457200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09" name="Line 28"/>
          <p:cNvSpPr>
            <a:spLocks noChangeShapeType="1"/>
          </p:cNvSpPr>
          <p:nvPr/>
        </p:nvSpPr>
        <p:spPr bwMode="auto">
          <a:xfrm rot="21062216" flipH="1">
            <a:off x="5749626" y="2847140"/>
            <a:ext cx="37091" cy="306372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 rot="21382879" flipH="1">
            <a:off x="5553075" y="3846247"/>
            <a:ext cx="76200" cy="3810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20511" name="Freeform 30"/>
          <p:cNvSpPr>
            <a:spLocks/>
          </p:cNvSpPr>
          <p:nvPr/>
        </p:nvSpPr>
        <p:spPr bwMode="auto">
          <a:xfrm rot="7790364" flipH="1">
            <a:off x="8010526" y="2560371"/>
            <a:ext cx="457200" cy="247650"/>
          </a:xfrm>
          <a:custGeom>
            <a:avLst/>
            <a:gdLst>
              <a:gd name="T0" fmla="*/ 0 w 96"/>
              <a:gd name="T1" fmla="*/ 218 h 218"/>
              <a:gd name="T2" fmla="*/ 96 w 96"/>
              <a:gd name="T3" fmla="*/ 0 h 218"/>
              <a:gd name="T4" fmla="*/ 0 60000 65536"/>
              <a:gd name="T5" fmla="*/ 0 60000 65536"/>
              <a:gd name="T6" fmla="*/ 0 w 96"/>
              <a:gd name="T7" fmla="*/ 0 h 218"/>
              <a:gd name="T8" fmla="*/ 96 w 96"/>
              <a:gd name="T9" fmla="*/ 218 h 2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" h="218">
                <a:moveTo>
                  <a:pt x="0" y="218"/>
                </a:moveTo>
                <a:lnTo>
                  <a:pt x="96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 b="0">
              <a:latin typeface="+mj-lt"/>
            </a:endParaRPr>
          </a:p>
        </p:txBody>
      </p:sp>
      <p:sp>
        <p:nvSpPr>
          <p:cNvPr id="478239" name="Text Box 31"/>
          <p:cNvSpPr txBox="1">
            <a:spLocks noChangeArrowheads="1"/>
          </p:cNvSpPr>
          <p:nvPr/>
        </p:nvSpPr>
        <p:spPr bwMode="auto">
          <a:xfrm>
            <a:off x="5995404" y="798247"/>
            <a:ext cx="2714205" cy="769441"/>
          </a:xfrm>
          <a:prstGeom prst="rect">
            <a:avLst/>
          </a:prstGeom>
          <a:solidFill>
            <a:srgbClr val="000042">
              <a:alpha val="65097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I-59 North </a:t>
            </a:r>
            <a:r>
              <a:rPr lang="en-US" sz="1100" b="0" dirty="0" err="1" smtClean="0">
                <a:solidFill>
                  <a:schemeClr val="bg1"/>
                </a:solidFill>
                <a:latin typeface="+mj-lt"/>
              </a:rPr>
              <a:t>Contraflow</a:t>
            </a:r>
            <a:endParaRPr lang="en-US" sz="1100" b="0" dirty="0">
              <a:solidFill>
                <a:schemeClr val="bg1"/>
              </a:solidFill>
              <a:latin typeface="+mj-lt"/>
            </a:endParaRP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I-10 to Mississippi Milepost 21 </a:t>
            </a:r>
            <a:r>
              <a:rPr lang="en-US" sz="1100" b="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100" b="0" dirty="0">
                <a:solidFill>
                  <a:schemeClr val="bg1"/>
                </a:solidFill>
                <a:latin typeface="+mj-lt"/>
              </a:rPr>
              <a:t>32 miles</a:t>
            </a: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Slidell to Pearl River County MS</a:t>
            </a: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1 Loading Point </a:t>
            </a:r>
            <a:r>
              <a:rPr lang="en-US" sz="1100" b="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100" b="0" dirty="0">
                <a:solidFill>
                  <a:schemeClr val="bg1"/>
                </a:solidFill>
                <a:latin typeface="+mj-lt"/>
              </a:rPr>
              <a:t>I-10</a:t>
            </a:r>
          </a:p>
        </p:txBody>
      </p:sp>
      <p:sp>
        <p:nvSpPr>
          <p:cNvPr id="478240" name="Text Box 32"/>
          <p:cNvSpPr txBox="1">
            <a:spLocks noChangeArrowheads="1"/>
          </p:cNvSpPr>
          <p:nvPr/>
        </p:nvSpPr>
        <p:spPr bwMode="auto">
          <a:xfrm>
            <a:off x="437566" y="820472"/>
            <a:ext cx="2714205" cy="769441"/>
          </a:xfrm>
          <a:prstGeom prst="rect">
            <a:avLst/>
          </a:prstGeom>
          <a:solidFill>
            <a:srgbClr val="000042">
              <a:alpha val="65097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I-55 North </a:t>
            </a:r>
            <a:r>
              <a:rPr lang="en-US" sz="1100" b="0" dirty="0" err="1">
                <a:solidFill>
                  <a:schemeClr val="bg1"/>
                </a:solidFill>
                <a:latin typeface="+mj-lt"/>
              </a:rPr>
              <a:t>Contraflow</a:t>
            </a:r>
            <a:endParaRPr lang="en-US" sz="1100" b="0" dirty="0">
              <a:solidFill>
                <a:schemeClr val="bg1"/>
              </a:solidFill>
              <a:latin typeface="+mj-lt"/>
            </a:endParaRP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I-12 to Mississippi Milepost 31 </a:t>
            </a:r>
            <a:r>
              <a:rPr lang="en-US" sz="1100" b="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100" b="0" dirty="0">
                <a:solidFill>
                  <a:schemeClr val="bg1"/>
                </a:solidFill>
                <a:latin typeface="+mj-lt"/>
              </a:rPr>
              <a:t>63 miles</a:t>
            </a: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Hammond to Lincoln County MS</a:t>
            </a: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1 Loading Point </a:t>
            </a:r>
            <a:r>
              <a:rPr lang="en-US" sz="1100" b="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100" b="0" dirty="0">
                <a:solidFill>
                  <a:schemeClr val="bg1"/>
                </a:solidFill>
                <a:latin typeface="+mj-lt"/>
              </a:rPr>
              <a:t>I-12</a:t>
            </a:r>
          </a:p>
        </p:txBody>
      </p:sp>
      <p:sp>
        <p:nvSpPr>
          <p:cNvPr id="478241" name="Text Box 33"/>
          <p:cNvSpPr txBox="1">
            <a:spLocks noChangeArrowheads="1"/>
          </p:cNvSpPr>
          <p:nvPr/>
        </p:nvSpPr>
        <p:spPr bwMode="auto">
          <a:xfrm>
            <a:off x="533205" y="4932097"/>
            <a:ext cx="3946914" cy="769441"/>
          </a:xfrm>
          <a:prstGeom prst="rect">
            <a:avLst/>
          </a:prstGeom>
          <a:solidFill>
            <a:srgbClr val="000042">
              <a:alpha val="65097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100" b="0" u="sng" dirty="0">
                <a:solidFill>
                  <a:schemeClr val="bg1"/>
                </a:solidFill>
                <a:latin typeface="+mj-lt"/>
              </a:rPr>
              <a:t>I-10 West </a:t>
            </a:r>
            <a:r>
              <a:rPr lang="en-US" sz="1100" b="0" u="sng" dirty="0" err="1">
                <a:solidFill>
                  <a:schemeClr val="bg1"/>
                </a:solidFill>
                <a:latin typeface="+mj-lt"/>
              </a:rPr>
              <a:t>Contraflow</a:t>
            </a:r>
            <a:endParaRPr lang="en-US" sz="1100" b="0" u="sng" dirty="0">
              <a:solidFill>
                <a:schemeClr val="bg1"/>
              </a:solidFill>
              <a:latin typeface="+mj-lt"/>
            </a:endParaRPr>
          </a:p>
          <a:p>
            <a:pPr eaLnBrk="0" hangingPunct="0"/>
            <a:r>
              <a:rPr lang="en-US" sz="1100" b="0" dirty="0" err="1">
                <a:solidFill>
                  <a:schemeClr val="bg1"/>
                </a:solidFill>
                <a:latin typeface="+mj-lt"/>
              </a:rPr>
              <a:t>Clearview</a:t>
            </a:r>
            <a:r>
              <a:rPr lang="en-US" sz="1100" b="0" dirty="0">
                <a:solidFill>
                  <a:schemeClr val="bg1"/>
                </a:solidFill>
                <a:latin typeface="+mj-lt"/>
              </a:rPr>
              <a:t> to US 51 </a:t>
            </a:r>
            <a:r>
              <a:rPr lang="en-US" sz="1100" b="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100" b="0" dirty="0">
                <a:solidFill>
                  <a:schemeClr val="bg1"/>
                </a:solidFill>
                <a:latin typeface="+mj-lt"/>
              </a:rPr>
              <a:t>17 miles</a:t>
            </a: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Metairie to </a:t>
            </a:r>
            <a:r>
              <a:rPr lang="en-US" sz="1100" b="0" dirty="0" err="1">
                <a:solidFill>
                  <a:schemeClr val="bg1"/>
                </a:solidFill>
                <a:latin typeface="+mj-lt"/>
              </a:rPr>
              <a:t>LaPlace</a:t>
            </a:r>
            <a:endParaRPr lang="en-US" sz="1100" b="0" dirty="0">
              <a:solidFill>
                <a:schemeClr val="bg1"/>
              </a:solidFill>
              <a:latin typeface="+mj-lt"/>
            </a:endParaRP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4 Loading Points </a:t>
            </a:r>
            <a:r>
              <a:rPr lang="en-US" sz="1100" b="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1100" b="0" dirty="0" err="1">
                <a:solidFill>
                  <a:schemeClr val="bg1"/>
                </a:solidFill>
                <a:latin typeface="+mj-lt"/>
              </a:rPr>
              <a:t>Clearview</a:t>
            </a:r>
            <a:r>
              <a:rPr lang="en-US" sz="11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100" b="0" i="1" dirty="0">
                <a:solidFill>
                  <a:schemeClr val="bg1"/>
                </a:solidFill>
                <a:latin typeface="+mj-lt"/>
              </a:rPr>
              <a:t>(2 points), </a:t>
            </a:r>
            <a:r>
              <a:rPr lang="en-US" sz="1100" b="0" dirty="0">
                <a:solidFill>
                  <a:schemeClr val="bg1"/>
                </a:solidFill>
                <a:latin typeface="+mj-lt"/>
              </a:rPr>
              <a:t>Veterans &amp; Williams</a:t>
            </a:r>
          </a:p>
        </p:txBody>
      </p:sp>
      <p:sp>
        <p:nvSpPr>
          <p:cNvPr id="478242" name="Text Box 34"/>
          <p:cNvSpPr txBox="1">
            <a:spLocks noChangeArrowheads="1"/>
          </p:cNvSpPr>
          <p:nvPr/>
        </p:nvSpPr>
        <p:spPr bwMode="auto">
          <a:xfrm>
            <a:off x="6646828" y="4298685"/>
            <a:ext cx="2108269" cy="600164"/>
          </a:xfrm>
          <a:prstGeom prst="rect">
            <a:avLst/>
          </a:prstGeom>
          <a:solidFill>
            <a:srgbClr val="000042">
              <a:alpha val="65097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100" b="0">
                <a:solidFill>
                  <a:schemeClr val="bg1"/>
                </a:solidFill>
                <a:latin typeface="+mj-lt"/>
              </a:rPr>
              <a:t>I-10 East</a:t>
            </a:r>
          </a:p>
          <a:p>
            <a:pPr eaLnBrk="0" hangingPunct="0"/>
            <a:r>
              <a:rPr lang="en-US" sz="1100" b="0">
                <a:solidFill>
                  <a:schemeClr val="bg1"/>
                </a:solidFill>
                <a:latin typeface="+mj-lt"/>
              </a:rPr>
              <a:t>3 Lanes EB from I-510 to I-12</a:t>
            </a:r>
          </a:p>
          <a:p>
            <a:pPr eaLnBrk="0" hangingPunct="0"/>
            <a:r>
              <a:rPr lang="en-US" sz="1100" b="0">
                <a:solidFill>
                  <a:schemeClr val="bg1"/>
                </a:solidFill>
                <a:latin typeface="+mj-lt"/>
              </a:rPr>
              <a:t>21 miles</a:t>
            </a:r>
          </a:p>
        </p:txBody>
      </p:sp>
      <p:sp>
        <p:nvSpPr>
          <p:cNvPr id="478243" name="Text Box 35"/>
          <p:cNvSpPr txBox="1">
            <a:spLocks noChangeArrowheads="1"/>
          </p:cNvSpPr>
          <p:nvPr/>
        </p:nvSpPr>
        <p:spPr bwMode="auto">
          <a:xfrm>
            <a:off x="4644131" y="3220772"/>
            <a:ext cx="1957587" cy="600164"/>
          </a:xfrm>
          <a:prstGeom prst="rect">
            <a:avLst/>
          </a:prstGeom>
          <a:solidFill>
            <a:srgbClr val="000042">
              <a:alpha val="65097"/>
            </a:srgb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Causeway/US 190 North</a:t>
            </a: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2 Lanes NB from I-10 to I-12</a:t>
            </a:r>
          </a:p>
          <a:p>
            <a:pPr eaLnBrk="0" hangingPunct="0"/>
            <a:r>
              <a:rPr lang="en-US" sz="1100" b="0" dirty="0">
                <a:solidFill>
                  <a:schemeClr val="bg1"/>
                </a:solidFill>
                <a:latin typeface="+mj-lt"/>
              </a:rPr>
              <a:t>30 miles</a:t>
            </a:r>
          </a:p>
        </p:txBody>
      </p:sp>
      <p:sp>
        <p:nvSpPr>
          <p:cNvPr id="20517" name="Rectangle 40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err="1" smtClean="0">
                <a:solidFill>
                  <a:srgbClr val="490092"/>
                </a:solidFill>
                <a:latin typeface="+mj-lt"/>
              </a:rPr>
              <a:t>Contraflow</a:t>
            </a:r>
            <a:endParaRPr lang="en-US" sz="4400" b="1" dirty="0">
              <a:solidFill>
                <a:srgbClr val="490092"/>
              </a:solidFill>
              <a:latin typeface="+mj-lt"/>
            </a:endParaRPr>
          </a:p>
        </p:txBody>
      </p:sp>
      <p:pic>
        <p:nvPicPr>
          <p:cNvPr id="39" name="Picture 38" descr="SDMI_Landscape_Bk-Purple_080311.JPG"/>
          <p:cNvPicPr>
            <a:picLocks noChangeAspect="1"/>
          </p:cNvPicPr>
          <p:nvPr/>
        </p:nvPicPr>
        <p:blipFill rotWithShape="1">
          <a:blip r:embed="rId3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8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8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7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7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7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8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7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39" grpId="0" animBg="1"/>
      <p:bldP spid="478240" grpId="0" animBg="1"/>
      <p:bldP spid="478241" grpId="0" animBg="1"/>
      <p:bldP spid="478242" grpId="0" animBg="1"/>
      <p:bldP spid="4782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ds.yahoo.com/_ylt=A2KJkIWx_nhN4GQAJB6jzbkF/SIG=12o6tdoe6/EXP=1299803953/**http%3a/forgotston.com/wp-content/uploads/2008/08/hurricane_flags.jpg"/>
          <p:cNvPicPr>
            <a:picLocks noChangeAspect="1" noChangeArrowheads="1"/>
          </p:cNvPicPr>
          <p:nvPr/>
        </p:nvPicPr>
        <p:blipFill>
          <a:blip r:embed="rId2" cstate="print"/>
          <a:srcRect l="15764" t="49218" r="71179"/>
          <a:stretch>
            <a:fillRect/>
          </a:stretch>
        </p:blipFill>
        <p:spPr bwMode="auto">
          <a:xfrm rot="819435" flipH="1">
            <a:off x="796207" y="3326358"/>
            <a:ext cx="114958" cy="623894"/>
          </a:xfrm>
          <a:prstGeom prst="rect">
            <a:avLst/>
          </a:prstGeom>
          <a:noFill/>
        </p:spPr>
      </p:pic>
      <p:pic>
        <p:nvPicPr>
          <p:cNvPr id="4" name="Picture 2" descr="http://rds.yahoo.com/_ylt=A2KJkIWx_nhN4GQAJB6jzbkF/SIG=12o6tdoe6/EXP=1299803953/**http%3a/forgotston.com/wp-content/uploads/2008/08/hurricane_fl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9435" flipH="1">
            <a:off x="314475" y="2372575"/>
            <a:ext cx="880450" cy="12285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428627" y="3947288"/>
            <a:ext cx="1276350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23901" y="3737738"/>
            <a:ext cx="1257299" cy="414585"/>
            <a:chOff x="1271588" y="3567111"/>
            <a:chExt cx="1257299" cy="414585"/>
          </a:xfrm>
        </p:grpSpPr>
        <p:pic>
          <p:nvPicPr>
            <p:cNvPr id="8" name="Picture 6" descr="http://rds.yahoo.com/_ylt=A2KJkIVgAnlNoWQARk2jzbkF/SIG=12bmcn236/EXP=1299804896/**http%3a/www.rockeyshores.com/graphics/logos/Waves3BW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81113" y="3567111"/>
              <a:ext cx="1247774" cy="400298"/>
            </a:xfrm>
            <a:prstGeom prst="rect">
              <a:avLst/>
            </a:prstGeom>
            <a:noFill/>
          </p:spPr>
        </p:pic>
        <p:pic>
          <p:nvPicPr>
            <p:cNvPr id="9" name="Picture 6" descr="http://rds.yahoo.com/_ylt=A2KJkIVgAnlNoWQARk2jzbkF/SIG=12bmcn236/EXP=1299804896/**http%3a/www.rockeyshores.com/graphics/logos/Waves3BW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0000"/>
            </a:blip>
            <a:srcRect/>
            <a:stretch>
              <a:fillRect/>
            </a:stretch>
          </p:blipFill>
          <p:spPr bwMode="auto">
            <a:xfrm>
              <a:off x="1271588" y="3581398"/>
              <a:ext cx="1247774" cy="400298"/>
            </a:xfrm>
            <a:prstGeom prst="rect">
              <a:avLst/>
            </a:prstGeom>
            <a:noFill/>
          </p:spPr>
        </p:pic>
      </p:grpSp>
      <p:pic>
        <p:nvPicPr>
          <p:cNvPr id="10" name="Picture 6" descr="http://rds.yahoo.com/_ylt=A2KJkIVgAnlNoWQARk2jzbkF/SIG=12bmcn236/EXP=1299804896/**http%3a/www.rockeyshores.com/graphics/logos/Waves3B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519239" y="4034485"/>
            <a:ext cx="604838" cy="194038"/>
          </a:xfrm>
          <a:prstGeom prst="rect">
            <a:avLst/>
          </a:prstGeom>
          <a:noFill/>
        </p:spPr>
      </p:pic>
      <p:pic>
        <p:nvPicPr>
          <p:cNvPr id="11" name="Picture 6" descr="http://rds.yahoo.com/_ylt=A2KJkIVgAnlNoWQARk2jzbkF/SIG=12bmcn236/EXP=1299804896/**http%3a/www.rockeyshores.com/graphics/logos/Waves3B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 flipH="1">
            <a:off x="114301" y="3797876"/>
            <a:ext cx="852487" cy="273486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3650" y="2599501"/>
            <a:ext cx="9144000" cy="143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6600" b="1" i="1" spc="300" dirty="0" smtClean="0">
                <a:ln w="1905"/>
                <a:solidFill>
                  <a:srgbClr val="49009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Citizens Assisted Evacuation Plan</a:t>
            </a:r>
            <a:endParaRPr lang="en-US" sz="6600" b="1" i="1" spc="300" dirty="0">
              <a:ln w="1905"/>
              <a:solidFill>
                <a:srgbClr val="49009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940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9771" y="609600"/>
            <a:ext cx="7886700" cy="376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2400"/>
              </a:spcBef>
            </a:pPr>
            <a:r>
              <a:rPr lang="en-US" sz="4300" b="1" dirty="0">
                <a:latin typeface="Arial"/>
                <a:cs typeface="Arial"/>
              </a:rPr>
              <a:t>Pre-Katrina</a:t>
            </a:r>
            <a:r>
              <a:rPr lang="en-US" sz="3200" b="1" dirty="0">
                <a:latin typeface="Arial"/>
                <a:cs typeface="Arial"/>
              </a:rPr>
              <a:t> </a:t>
            </a:r>
          </a:p>
          <a:p>
            <a:pPr marL="857250" lvl="2" indent="-457200">
              <a:lnSpc>
                <a:spcPct val="90000"/>
              </a:lnSpc>
              <a:spcBef>
                <a:spcPts val="2400"/>
              </a:spcBef>
              <a:buSzPct val="115000"/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State was prepared to open several Medical Special Needs Shelters</a:t>
            </a:r>
          </a:p>
          <a:p>
            <a:pPr marL="857250" lvl="2" indent="-457200">
              <a:lnSpc>
                <a:spcPct val="90000"/>
              </a:lnSpc>
              <a:spcBef>
                <a:spcPts val="3000"/>
              </a:spcBef>
              <a:buSzPct val="115000"/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No pet plans or pet shelters</a:t>
            </a:r>
          </a:p>
          <a:p>
            <a:pPr marL="857250" lvl="2" indent="-457200">
              <a:lnSpc>
                <a:spcPct val="90000"/>
              </a:lnSpc>
              <a:spcBef>
                <a:spcPts val="3000"/>
              </a:spcBef>
              <a:buSzPct val="115000"/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Parishes provided shelters within their own jurisdictions citizens seeking safety from wind and/or water</a:t>
            </a:r>
          </a:p>
        </p:txBody>
      </p:sp>
      <p:pic>
        <p:nvPicPr>
          <p:cNvPr id="6" name="Picture 5" descr="http://blog.tice.de/a_icons/icons/512%20Time%20Machine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561975" y="851029"/>
            <a:ext cx="285749" cy="3143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71499" y="879603"/>
            <a:ext cx="266700" cy="25717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SDMI_Landscape_Bk-Purple_080311.JPG"/>
          <p:cNvPicPr>
            <a:picLocks noChangeAspect="1"/>
          </p:cNvPicPr>
          <p:nvPr/>
        </p:nvPicPr>
        <p:blipFill rotWithShape="1">
          <a:blip r:embed="rId3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494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9144000" cy="2362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b="1" dirty="0" smtClean="0"/>
              <a:t>Goal 1: Create &amp; maintain an environment where the decision to evacuate becomes more desirable than remaining behind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91440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 conjunction with state officials, enhance the sheltering plan to make it more “user friendly”</a:t>
            </a:r>
          </a:p>
          <a:p>
            <a:pPr eaLnBrk="1" hangingPunct="1">
              <a:defRPr/>
            </a:pPr>
            <a:r>
              <a:rPr lang="en-US" dirty="0" smtClean="0"/>
              <a:t>Provide more information early in the season to enable citizens to better formulate their own evacuation plans 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601662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0" marR="0" lvl="0" indent="0" algn="ctr" defTabSz="914400" rtl="0" eaLnBrk="1" fontAlgn="base" latinLnBrk="0" hangingPunct="1">
              <a:lnSpc>
                <a:spcPts val="6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u="none" strike="noStrike" kern="0" cap="none" spc="200" normalizeH="0" baseline="0" noProof="0" dirty="0" smtClean="0">
                <a:ln>
                  <a:noFill/>
                </a:ln>
                <a:solidFill>
                  <a:srgbClr val="490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 of New Orleans Citizens Assisted Evacuation Plan</a:t>
            </a:r>
          </a:p>
        </p:txBody>
      </p:sp>
      <p:pic>
        <p:nvPicPr>
          <p:cNvPr id="6" name="Picture 5" descr="SDMI_Landscape_Bk-Purple_080311.JPG"/>
          <p:cNvPicPr>
            <a:picLocks noChangeAspect="1"/>
          </p:cNvPicPr>
          <p:nvPr/>
        </p:nvPicPr>
        <p:blipFill rotWithShape="1">
          <a:blip r:embed="rId2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8382000" cy="2743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/>
              <a:t>Goal 2: Provide greater support to citizens who need special assistance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8229600" cy="22685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Medical “special needs” citizens.</a:t>
            </a:r>
          </a:p>
          <a:p>
            <a:pPr eaLnBrk="1" hangingPunct="1">
              <a:defRPr/>
            </a:pPr>
            <a:r>
              <a:rPr lang="en-US" dirty="0" smtClean="0"/>
              <a:t>Elderly, hospital cases</a:t>
            </a:r>
          </a:p>
          <a:p>
            <a:pPr eaLnBrk="1" hangingPunct="1">
              <a:defRPr/>
            </a:pPr>
            <a:r>
              <a:rPr lang="en-US" dirty="0" smtClean="0"/>
              <a:t>No self evacuation transportation available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601662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0" marR="0" lvl="0" indent="0" algn="ctr" defTabSz="914400" rtl="0" eaLnBrk="1" fontAlgn="base" latinLnBrk="0" hangingPunct="1">
              <a:lnSpc>
                <a:spcPts val="6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u="none" strike="noStrike" kern="0" cap="none" spc="200" normalizeH="0" baseline="0" noProof="0" dirty="0" smtClean="0">
                <a:ln>
                  <a:noFill/>
                </a:ln>
                <a:solidFill>
                  <a:srgbClr val="490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 of New Orleans Citizens Assisted Evacuation Plan</a:t>
            </a:r>
          </a:p>
        </p:txBody>
      </p:sp>
      <p:pic>
        <p:nvPicPr>
          <p:cNvPr id="6" name="Picture 5" descr="SDMI_Landscape_Bk-Purple_080311.JPG"/>
          <p:cNvPicPr>
            <a:picLocks noChangeAspect="1"/>
          </p:cNvPicPr>
          <p:nvPr/>
        </p:nvPicPr>
        <p:blipFill rotWithShape="1">
          <a:blip r:embed="rId2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9144000" cy="2209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b="1" dirty="0" smtClean="0"/>
              <a:t>Goal 3: Implement measures to greatly enhance the security of city resources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52800"/>
            <a:ext cx="8540750" cy="26701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To include:</a:t>
            </a:r>
          </a:p>
          <a:p>
            <a:pPr lvl="1" eaLnBrk="1" hangingPunct="1">
              <a:defRPr/>
            </a:pPr>
            <a:r>
              <a:rPr lang="en-US" sz="2400" dirty="0" smtClean="0"/>
              <a:t>Accounting for and providing safety measures to city employees</a:t>
            </a:r>
          </a:p>
          <a:p>
            <a:pPr lvl="1" eaLnBrk="1" hangingPunct="1">
              <a:defRPr/>
            </a:pPr>
            <a:r>
              <a:rPr lang="en-US" sz="2400" dirty="0" smtClean="0"/>
              <a:t>Comprehensive plans to protect vehicles and other equipment items</a:t>
            </a:r>
          </a:p>
          <a:p>
            <a:pPr lvl="1" eaLnBrk="1" hangingPunct="1">
              <a:defRPr/>
            </a:pPr>
            <a:r>
              <a:rPr lang="en-US" sz="2400" dirty="0" smtClean="0"/>
              <a:t>Anti-looting plan  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144000" cy="601662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0" marR="0" lvl="0" indent="0" algn="ctr" defTabSz="914400" rtl="0" eaLnBrk="1" fontAlgn="base" latinLnBrk="0" hangingPunct="1">
              <a:lnSpc>
                <a:spcPts val="6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u="none" strike="noStrike" kern="0" cap="none" spc="200" normalizeH="0" baseline="0" noProof="0" dirty="0" smtClean="0">
                <a:ln>
                  <a:noFill/>
                </a:ln>
                <a:solidFill>
                  <a:srgbClr val="4900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City of New Orleans Citizens Assisted Evacuation Plan</a:t>
            </a:r>
          </a:p>
        </p:txBody>
      </p:sp>
      <p:pic>
        <p:nvPicPr>
          <p:cNvPr id="6" name="Picture 5" descr="SDMI_Landscape_Bk-Purple_080311.JPG"/>
          <p:cNvPicPr>
            <a:picLocks noChangeAspect="1"/>
          </p:cNvPicPr>
          <p:nvPr/>
        </p:nvPicPr>
        <p:blipFill rotWithShape="1">
          <a:blip r:embed="rId2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282575"/>
            <a:ext cx="9144000" cy="455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New Orleans City Assisted Evacuation Plan Model Timeline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June 1, 2007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3538" y="6219825"/>
            <a:ext cx="7267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1" tIns="41026" rIns="82051" bIns="4102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Note:  This is only to be used as a guideline.  It is thought to be a reasonable timeline; however, in practice, there may be more or less time available depending on the circumstances of the actual event.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060575" y="3363913"/>
            <a:ext cx="6376988" cy="158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8437563" y="3311525"/>
            <a:ext cx="0" cy="115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74838" y="3421063"/>
            <a:ext cx="3698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6" tIns="45710" rIns="8206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60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272463" y="3357563"/>
            <a:ext cx="2190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94513" y="3357563"/>
            <a:ext cx="522287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12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240213" y="3416300"/>
            <a:ext cx="407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36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38350" y="917575"/>
            <a:ext cx="1619250" cy="466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Launch CAEP; Dispatch buses and Security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2060575" y="1373188"/>
            <a:ext cx="1588" cy="19383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958975" y="3714750"/>
            <a:ext cx="1028700" cy="260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Make Ready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92425" y="3021013"/>
            <a:ext cx="2217738" cy="260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EXECUTE CAEP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072063" y="809625"/>
            <a:ext cx="1577975" cy="466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Buses with last passengers leave city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5110163" y="1266825"/>
            <a:ext cx="0" cy="195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69188" y="1322388"/>
            <a:ext cx="1085850" cy="466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City Hunkers Down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7827963" y="1778000"/>
            <a:ext cx="0" cy="1525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8437563" y="2782888"/>
            <a:ext cx="0" cy="528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8015288" y="2160588"/>
            <a:ext cx="914400" cy="6381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TS Winds Reach Coastal LA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7693025" y="4286250"/>
            <a:ext cx="1450975" cy="466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chemeClr val="bg1"/>
                </a:solidFill>
                <a:cs typeface="Arial" charset="0"/>
              </a:rPr>
              <a:t> ~12 hrs prior to hurricane landfall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8418513" y="3643313"/>
            <a:ext cx="19050" cy="6429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903788" y="3416300"/>
            <a:ext cx="4000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30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824288" y="3409950"/>
            <a:ext cx="4048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40</a:t>
            </a: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2060575" y="3311525"/>
            <a:ext cx="0" cy="115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540000" y="4000500"/>
            <a:ext cx="1336675" cy="809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State Phase 1: Evacuation of areas outside of any levee protection system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3990975" y="3654425"/>
            <a:ext cx="11113" cy="1203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3411538" y="4857750"/>
            <a:ext cx="1246187" cy="1322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State Phase 2: Evacuation of areas north of Intracoastal Canal &amp; south/west of Interstate 10 and Mississippi River</a:t>
            </a: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 flipV="1">
            <a:off x="5110163" y="3654425"/>
            <a:ext cx="0" cy="339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7164388" y="3311525"/>
            <a:ext cx="0" cy="115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5110163" y="3311525"/>
            <a:ext cx="0" cy="115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4002088" y="3311525"/>
            <a:ext cx="0" cy="115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4446588" y="3311525"/>
            <a:ext cx="0" cy="115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>
            <a:off x="1246188" y="3367088"/>
            <a:ext cx="814387" cy="158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1246188" y="3303588"/>
            <a:ext cx="0" cy="117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144463" y="3357563"/>
            <a:ext cx="5080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84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 flipV="1">
            <a:off x="396875" y="3649663"/>
            <a:ext cx="0" cy="2065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381000" y="5619750"/>
            <a:ext cx="1543050" cy="6381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State/Feds lean forward with Evacuation buses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415925" y="1679575"/>
            <a:ext cx="996950" cy="6381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TSA/USDOT lean forward with packages</a:t>
            </a:r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2373313" y="3306763"/>
            <a:ext cx="0" cy="117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 flipH="1">
            <a:off x="2373313" y="2057400"/>
            <a:ext cx="3175" cy="12350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2327275" y="1601788"/>
            <a:ext cx="1247775" cy="4667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RTA begins Airport runs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2892425" y="3292475"/>
            <a:ext cx="0" cy="117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2684463" y="3429000"/>
            <a:ext cx="40481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54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2173288" y="3421063"/>
            <a:ext cx="4048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58</a:t>
            </a:r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5756275" y="3303588"/>
            <a:ext cx="0" cy="117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5568950" y="3409950"/>
            <a:ext cx="4000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24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7827963" y="3292475"/>
            <a:ext cx="0" cy="117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7651750" y="3403600"/>
            <a:ext cx="3635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6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4738688" y="3948113"/>
            <a:ext cx="1579562" cy="1665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State Phase 3: Evacuation of areas north/east of the Mississippi River and south of Interstate 12; State implements Contraflow; Mayor orders Mandatory Evacuation</a:t>
            </a: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381000" y="838200"/>
            <a:ext cx="996950" cy="635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AMTRAK leans forward with railcars</a:t>
            </a:r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3227388" y="3292475"/>
            <a:ext cx="0" cy="1174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2857500" y="2327275"/>
            <a:ext cx="1382713" cy="466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RTA begins pickups at 17 locations</a:t>
            </a:r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H="1">
            <a:off x="2892425" y="2782888"/>
            <a:ext cx="0" cy="4397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 flipH="1">
            <a:off x="396875" y="3367088"/>
            <a:ext cx="814388" cy="158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396875" y="3311525"/>
            <a:ext cx="0" cy="115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H="1" flipV="1">
            <a:off x="396875" y="3649663"/>
            <a:ext cx="15875" cy="1431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412750" y="3933825"/>
            <a:ext cx="1581150" cy="809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NOPD, LSP, LANG, OPCS lean forward w/ security/staging areas established</a:t>
            </a:r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 flipH="1">
            <a:off x="381000" y="1447800"/>
            <a:ext cx="0" cy="18875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>
            <a:off x="2892425" y="3268663"/>
            <a:ext cx="22177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 flipV="1">
            <a:off x="2032000" y="3714750"/>
            <a:ext cx="871538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3005138" y="3429000"/>
            <a:ext cx="403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0" rIns="91421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50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1042988" y="3429000"/>
            <a:ext cx="369887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6" tIns="45710" rIns="8206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>
                <a:solidFill>
                  <a:srgbClr val="000000"/>
                </a:solidFill>
                <a:cs typeface="Arial" charset="0"/>
              </a:rPr>
              <a:t>72</a:t>
            </a: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6530975" y="4429125"/>
            <a:ext cx="1033463" cy="466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MSY Shuts Down</a:t>
            </a:r>
          </a:p>
        </p:txBody>
      </p:sp>
      <p:sp>
        <p:nvSpPr>
          <p:cNvPr id="8257" name="Line 65"/>
          <p:cNvSpPr>
            <a:spLocks noChangeShapeType="1"/>
          </p:cNvSpPr>
          <p:nvPr/>
        </p:nvSpPr>
        <p:spPr bwMode="auto">
          <a:xfrm flipH="1" flipV="1">
            <a:off x="7180263" y="3649663"/>
            <a:ext cx="4762" cy="779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7161213" y="2825750"/>
            <a:ext cx="3175" cy="396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6738938" y="2203450"/>
            <a:ext cx="912812" cy="6397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Last Amtrak Train leaves City</a:t>
            </a: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381000" y="4799013"/>
            <a:ext cx="1582738" cy="809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RTA, MSY, NOMCVB, SPCA, and others activating hurricane plans</a:t>
            </a:r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>
            <a:off x="5127625" y="3268663"/>
            <a:ext cx="2033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2" name="Text Box 70"/>
          <p:cNvSpPr txBox="1">
            <a:spLocks noChangeArrowheads="1"/>
          </p:cNvSpPr>
          <p:nvPr/>
        </p:nvSpPr>
        <p:spPr bwMode="auto">
          <a:xfrm>
            <a:off x="5072063" y="2995613"/>
            <a:ext cx="2217737" cy="29686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latin typeface="Arial Black" pitchFamily="34" charset="0"/>
                <a:cs typeface="Arial" charset="0"/>
              </a:rPr>
              <a:t>PHASE DOWN CAEP</a:t>
            </a:r>
          </a:p>
        </p:txBody>
      </p:sp>
      <p:sp>
        <p:nvSpPr>
          <p:cNvPr id="8263" name="Text Box 71"/>
          <p:cNvSpPr txBox="1">
            <a:spLocks noChangeArrowheads="1"/>
          </p:cNvSpPr>
          <p:nvPr/>
        </p:nvSpPr>
        <p:spPr bwMode="auto">
          <a:xfrm>
            <a:off x="5127625" y="1435100"/>
            <a:ext cx="912813" cy="6381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Amtrak continues operations</a:t>
            </a:r>
          </a:p>
        </p:txBody>
      </p:sp>
      <p:sp>
        <p:nvSpPr>
          <p:cNvPr id="8264" name="Line 72"/>
          <p:cNvSpPr>
            <a:spLocks noChangeShapeType="1"/>
          </p:cNvSpPr>
          <p:nvPr/>
        </p:nvSpPr>
        <p:spPr bwMode="auto">
          <a:xfrm flipH="1">
            <a:off x="5127625" y="1989138"/>
            <a:ext cx="3175" cy="1233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5" name="Text Box 73"/>
          <p:cNvSpPr txBox="1">
            <a:spLocks noChangeArrowheads="1"/>
          </p:cNvSpPr>
          <p:nvPr/>
        </p:nvSpPr>
        <p:spPr bwMode="auto">
          <a:xfrm>
            <a:off x="5127625" y="2327275"/>
            <a:ext cx="1382713" cy="4667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RTA ends pickups at 17 locations</a:t>
            </a:r>
          </a:p>
        </p:txBody>
      </p:sp>
      <p:sp>
        <p:nvSpPr>
          <p:cNvPr id="8266" name="Line 74"/>
          <p:cNvSpPr>
            <a:spLocks noChangeShapeType="1"/>
          </p:cNvSpPr>
          <p:nvPr/>
        </p:nvSpPr>
        <p:spPr bwMode="auto">
          <a:xfrm flipH="1">
            <a:off x="5110163" y="2782888"/>
            <a:ext cx="0" cy="4397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67" name="Picture 75" descr="OHSPS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13" y="5837238"/>
            <a:ext cx="123507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8" name="Text Box 76"/>
          <p:cNvSpPr txBox="1">
            <a:spLocks noChangeArrowheads="1"/>
          </p:cNvSpPr>
          <p:nvPr/>
        </p:nvSpPr>
        <p:spPr bwMode="auto">
          <a:xfrm>
            <a:off x="581025" y="2471738"/>
            <a:ext cx="1160463" cy="5984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45710" rIns="0" bIns="45710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Regional information  fusion CTR activated</a:t>
            </a:r>
          </a:p>
        </p:txBody>
      </p:sp>
      <p:cxnSp>
        <p:nvCxnSpPr>
          <p:cNvPr id="8269" name="AutoShape 77"/>
          <p:cNvCxnSpPr>
            <a:cxnSpLocks noChangeShapeType="1"/>
            <a:stCxn id="8218" idx="0"/>
          </p:cNvCxnSpPr>
          <p:nvPr/>
        </p:nvCxnSpPr>
        <p:spPr bwMode="auto">
          <a:xfrm flipH="1" flipV="1">
            <a:off x="3192463" y="3619500"/>
            <a:ext cx="15875" cy="3619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8270" name="Line 78"/>
          <p:cNvSpPr>
            <a:spLocks noChangeShapeType="1"/>
          </p:cNvSpPr>
          <p:nvPr/>
        </p:nvSpPr>
        <p:spPr bwMode="auto">
          <a:xfrm>
            <a:off x="1233488" y="3071813"/>
            <a:ext cx="0" cy="214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" name="Rectangle 79"/>
          <p:cNvSpPr>
            <a:spLocks noChangeArrowheads="1"/>
          </p:cNvSpPr>
          <p:nvPr/>
        </p:nvSpPr>
        <p:spPr bwMode="auto">
          <a:xfrm>
            <a:off x="7185025" y="5072063"/>
            <a:ext cx="1741488" cy="571500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lIns="86493" tIns="43247" rIns="86493" bIns="43247" anchor="ctr"/>
          <a:lstStyle/>
          <a:p>
            <a:pPr algn="ctr" eaLnBrk="0" hangingPunct="0"/>
            <a:r>
              <a:rPr lang="en-US" sz="1100" b="1">
                <a:solidFill>
                  <a:schemeClr val="bg1"/>
                </a:solidFill>
                <a:latin typeface="Tahoma" pitchFamily="34" charset="0"/>
              </a:rPr>
              <a:t>“H Hour” Tropical Force Winds Reach Coastal LA</a:t>
            </a:r>
          </a:p>
        </p:txBody>
      </p:sp>
    </p:spTree>
    <p:extLst>
      <p:ext uri="{BB962C8B-B14F-4D97-AF65-F5344CB8AC3E}">
        <p14:creationId xmlns:p14="http://schemas.microsoft.com/office/powerpoint/2010/main" val="11954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EP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1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5137519" y="4066067"/>
            <a:ext cx="974725" cy="876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4319588" y="957263"/>
            <a:ext cx="666750" cy="5905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4052888" y="1309688"/>
            <a:ext cx="752475" cy="6477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7588" name="Oval 4"/>
          <p:cNvSpPr>
            <a:spLocks noChangeArrowheads="1"/>
          </p:cNvSpPr>
          <p:nvPr/>
        </p:nvSpPr>
        <p:spPr bwMode="auto">
          <a:xfrm>
            <a:off x="3519488" y="2757488"/>
            <a:ext cx="933450" cy="9810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1933575" y="1181100"/>
            <a:ext cx="974725" cy="876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 b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7590" name="Picture 6" descr="map of Louisiana citi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6000"/>
          </a:blip>
          <a:srcRect/>
          <a:stretch>
            <a:fillRect/>
          </a:stretch>
        </p:blipFill>
        <p:spPr bwMode="auto">
          <a:xfrm>
            <a:off x="1957388" y="979488"/>
            <a:ext cx="6557962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5288" name="AutoShape 8"/>
          <p:cNvSpPr>
            <a:spLocks noChangeArrowheads="1"/>
          </p:cNvSpPr>
          <p:nvPr/>
        </p:nvSpPr>
        <p:spPr bwMode="auto">
          <a:xfrm>
            <a:off x="173482" y="2847975"/>
            <a:ext cx="1407668" cy="666750"/>
          </a:xfrm>
          <a:prstGeom prst="wedgeRectCallout">
            <a:avLst>
              <a:gd name="adj1" fmla="val 104245"/>
              <a:gd name="adj2" fmla="val -232084"/>
            </a:avLst>
          </a:prstGeom>
          <a:solidFill>
            <a:schemeClr val="accent1">
              <a:lumMod val="50000"/>
              <a:alpha val="74902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lnSpc>
                <a:spcPts val="1400"/>
              </a:lnSpc>
              <a:defRPr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Shreveport</a:t>
            </a:r>
          </a:p>
          <a:p>
            <a:pPr algn="ctr">
              <a:lnSpc>
                <a:spcPts val="1400"/>
              </a:lnSpc>
              <a:defRPr/>
            </a:pPr>
            <a:r>
              <a:rPr lang="en-US" sz="1200" b="0" dirty="0" err="1">
                <a:solidFill>
                  <a:srgbClr val="FFFFFF"/>
                </a:solidFill>
                <a:latin typeface="+mj-lt"/>
              </a:rPr>
              <a:t>Westpark</a:t>
            </a:r>
            <a:r>
              <a:rPr lang="en-US" sz="1200" b="0" dirty="0">
                <a:solidFill>
                  <a:srgbClr val="FFFFFF"/>
                </a:solidFill>
                <a:latin typeface="+mj-lt"/>
              </a:rPr>
              <a:t/>
            </a:r>
            <a:br>
              <a:rPr lang="en-US" sz="1200" b="0" dirty="0">
                <a:solidFill>
                  <a:srgbClr val="FFFFFF"/>
                </a:solidFill>
                <a:latin typeface="+mj-lt"/>
              </a:rPr>
            </a:br>
            <a:r>
              <a:rPr lang="en-US" sz="1200" b="0" dirty="0">
                <a:solidFill>
                  <a:srgbClr val="FFFF00"/>
                </a:solidFill>
                <a:latin typeface="+mj-lt"/>
              </a:rPr>
              <a:t>Potential </a:t>
            </a:r>
            <a:r>
              <a:rPr lang="en-US" sz="1200" b="0" dirty="0" smtClean="0">
                <a:solidFill>
                  <a:srgbClr val="FFFF00"/>
                </a:solidFill>
                <a:latin typeface="+mj-lt"/>
              </a:rPr>
              <a:t>1,500</a:t>
            </a:r>
            <a:endParaRPr lang="en-US" sz="1200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65290" name="AutoShape 10"/>
          <p:cNvSpPr>
            <a:spLocks noChangeArrowheads="1"/>
          </p:cNvSpPr>
          <p:nvPr/>
        </p:nvSpPr>
        <p:spPr bwMode="auto">
          <a:xfrm>
            <a:off x="7115174" y="1462884"/>
            <a:ext cx="1681107" cy="685801"/>
          </a:xfrm>
          <a:prstGeom prst="wedgeRectCallout">
            <a:avLst>
              <a:gd name="adj1" fmla="val -194994"/>
              <a:gd name="adj2" fmla="val -68541"/>
            </a:avLst>
          </a:prstGeom>
          <a:solidFill>
            <a:schemeClr val="accent1">
              <a:lumMod val="50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Bastrop</a:t>
            </a:r>
          </a:p>
          <a:p>
            <a:pPr algn="ctr">
              <a:defRPr/>
            </a:pPr>
            <a:r>
              <a:rPr lang="en-US" sz="1200" b="0" dirty="0">
                <a:solidFill>
                  <a:srgbClr val="FFFFFF"/>
                </a:solidFill>
                <a:latin typeface="+mj-lt"/>
              </a:rPr>
              <a:t>Former Wal-Mart</a:t>
            </a:r>
            <a:br>
              <a:rPr lang="en-US" sz="1200" b="0" dirty="0">
                <a:solidFill>
                  <a:srgbClr val="FFFFFF"/>
                </a:solidFill>
                <a:latin typeface="+mj-lt"/>
              </a:rPr>
            </a:br>
            <a:r>
              <a:rPr lang="en-US" sz="1200" b="0" dirty="0" smtClean="0">
                <a:solidFill>
                  <a:srgbClr val="FFFF00"/>
                </a:solidFill>
                <a:latin typeface="+mj-lt"/>
              </a:rPr>
              <a:t>1,600</a:t>
            </a:r>
            <a:endParaRPr lang="en-US" sz="1200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65292" name="AutoShape 12"/>
          <p:cNvSpPr>
            <a:spLocks noChangeArrowheads="1"/>
          </p:cNvSpPr>
          <p:nvPr/>
        </p:nvSpPr>
        <p:spPr bwMode="auto">
          <a:xfrm>
            <a:off x="160184" y="876300"/>
            <a:ext cx="1386041" cy="649288"/>
          </a:xfrm>
          <a:prstGeom prst="wedgeRectCallout">
            <a:avLst>
              <a:gd name="adj1" fmla="val 112500"/>
              <a:gd name="adj2" fmla="val 73959"/>
            </a:avLst>
          </a:prstGeom>
          <a:solidFill>
            <a:schemeClr val="accent1">
              <a:lumMod val="50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lnSpc>
                <a:spcPts val="1400"/>
              </a:lnSpc>
              <a:defRPr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Shreveport</a:t>
            </a:r>
          </a:p>
          <a:p>
            <a:pPr algn="ctr">
              <a:lnSpc>
                <a:spcPts val="1400"/>
              </a:lnSpc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+mj-lt"/>
              </a:rPr>
              <a:t>Hirsch</a:t>
            </a:r>
            <a:br>
              <a:rPr lang="en-US" sz="1200" b="0" dirty="0" smtClean="0">
                <a:solidFill>
                  <a:srgbClr val="FFFFFF"/>
                </a:solidFill>
                <a:latin typeface="+mj-lt"/>
              </a:rPr>
            </a:br>
            <a:r>
              <a:rPr lang="en-US" sz="1200" b="0" dirty="0" smtClean="0">
                <a:solidFill>
                  <a:srgbClr val="FFFF00"/>
                </a:solidFill>
                <a:latin typeface="+mj-lt"/>
              </a:rPr>
              <a:t>1,600</a:t>
            </a:r>
            <a:endParaRPr lang="en-US" sz="1200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65293" name="AutoShape 13"/>
          <p:cNvSpPr>
            <a:spLocks noChangeArrowheads="1"/>
          </p:cNvSpPr>
          <p:nvPr/>
        </p:nvSpPr>
        <p:spPr bwMode="auto">
          <a:xfrm>
            <a:off x="7122096" y="3033582"/>
            <a:ext cx="1713560" cy="715963"/>
          </a:xfrm>
          <a:prstGeom prst="wedgeRectCallout">
            <a:avLst>
              <a:gd name="adj1" fmla="val -237971"/>
              <a:gd name="adj2" fmla="val -9961"/>
            </a:avLst>
          </a:prstGeom>
          <a:solidFill>
            <a:schemeClr val="accent1">
              <a:lumMod val="50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Alexandria</a:t>
            </a:r>
          </a:p>
          <a:p>
            <a:pPr algn="ctr"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+mj-lt"/>
              </a:rPr>
              <a:t>State </a:t>
            </a:r>
            <a:r>
              <a:rPr lang="en-US" sz="1200" b="0" dirty="0">
                <a:solidFill>
                  <a:srgbClr val="FFFFFF"/>
                </a:solidFill>
                <a:latin typeface="+mj-lt"/>
              </a:rPr>
              <a:t>Shelter</a:t>
            </a:r>
          </a:p>
          <a:p>
            <a:pPr algn="ctr">
              <a:defRPr/>
            </a:pPr>
            <a:r>
              <a:rPr lang="en-US" sz="1200" b="0" dirty="0" smtClean="0">
                <a:solidFill>
                  <a:srgbClr val="FFFF00"/>
                </a:solidFill>
                <a:latin typeface="+mj-lt"/>
              </a:rPr>
              <a:t>2,500</a:t>
            </a:r>
            <a:endParaRPr lang="en-US" sz="1200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65294" name="AutoShape 14"/>
          <p:cNvSpPr>
            <a:spLocks noChangeArrowheads="1"/>
          </p:cNvSpPr>
          <p:nvPr/>
        </p:nvSpPr>
        <p:spPr bwMode="auto">
          <a:xfrm>
            <a:off x="171450" y="1665288"/>
            <a:ext cx="1365250" cy="668337"/>
          </a:xfrm>
          <a:prstGeom prst="wedgeRectCallout">
            <a:avLst>
              <a:gd name="adj1" fmla="val 105076"/>
              <a:gd name="adj2" fmla="val -51525"/>
            </a:avLst>
          </a:prstGeom>
          <a:solidFill>
            <a:schemeClr val="accent1">
              <a:lumMod val="50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lnSpc>
                <a:spcPts val="1400"/>
              </a:lnSpc>
              <a:defRPr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Shreveport</a:t>
            </a:r>
          </a:p>
          <a:p>
            <a:pPr algn="ctr">
              <a:lnSpc>
                <a:spcPts val="1400"/>
              </a:lnSpc>
              <a:defRPr/>
            </a:pPr>
            <a:r>
              <a:rPr lang="en-US" sz="1200" b="0" dirty="0" err="1">
                <a:solidFill>
                  <a:srgbClr val="FFFFFF"/>
                </a:solidFill>
                <a:latin typeface="+mj-lt"/>
              </a:rPr>
              <a:t>Jewella</a:t>
            </a:r>
            <a:r>
              <a:rPr lang="en-US" sz="1200" b="0" dirty="0">
                <a:solidFill>
                  <a:srgbClr val="FFFFFF"/>
                </a:solidFill>
                <a:latin typeface="+mj-lt"/>
              </a:rPr>
              <a:t> Building</a:t>
            </a:r>
            <a:br>
              <a:rPr lang="en-US" sz="1200" b="0" dirty="0">
                <a:solidFill>
                  <a:srgbClr val="FFFFFF"/>
                </a:solidFill>
                <a:latin typeface="+mj-lt"/>
              </a:rPr>
            </a:br>
            <a:r>
              <a:rPr lang="en-US" sz="1200" b="0" dirty="0" smtClean="0">
                <a:solidFill>
                  <a:srgbClr val="FFFF00"/>
                </a:solidFill>
                <a:latin typeface="+mj-lt"/>
              </a:rPr>
              <a:t>2,400</a:t>
            </a:r>
            <a:endParaRPr lang="en-US" sz="1200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65295" name="AutoShape 15"/>
          <p:cNvSpPr>
            <a:spLocks noChangeArrowheads="1"/>
          </p:cNvSpPr>
          <p:nvPr/>
        </p:nvSpPr>
        <p:spPr bwMode="auto">
          <a:xfrm>
            <a:off x="7116029" y="3864696"/>
            <a:ext cx="1689220" cy="696912"/>
          </a:xfrm>
          <a:prstGeom prst="wedgeRectCallout">
            <a:avLst>
              <a:gd name="adj1" fmla="val -138564"/>
              <a:gd name="adj2" fmla="val 36284"/>
            </a:avLst>
          </a:prstGeom>
          <a:solidFill>
            <a:schemeClr val="accent6">
              <a:lumMod val="75000"/>
              <a:alpha val="7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defRPr/>
            </a:pPr>
            <a:r>
              <a:rPr lang="en-US" sz="1400" b="0" dirty="0" smtClean="0">
                <a:solidFill>
                  <a:srgbClr val="FFFFFF"/>
                </a:solidFill>
                <a:latin typeface="+mj-lt"/>
              </a:rPr>
              <a:t>Baton Rouge</a:t>
            </a:r>
            <a:endParaRPr lang="en-US" sz="1400" b="0" dirty="0">
              <a:solidFill>
                <a:srgbClr val="FFFFFF"/>
              </a:solidFill>
              <a:latin typeface="+mj-lt"/>
            </a:endParaRPr>
          </a:p>
          <a:p>
            <a:pPr algn="ctr"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+mj-lt"/>
              </a:rPr>
              <a:t>Undisclosed</a:t>
            </a:r>
            <a:endParaRPr lang="en-US" sz="1200" b="0" dirty="0">
              <a:solidFill>
                <a:srgbClr val="FFFFFF"/>
              </a:solidFill>
              <a:latin typeface="+mj-lt"/>
            </a:endParaRPr>
          </a:p>
          <a:p>
            <a:pPr algn="ctr">
              <a:defRPr/>
            </a:pPr>
            <a:r>
              <a:rPr lang="en-US" sz="1200" b="0" dirty="0" smtClean="0">
                <a:solidFill>
                  <a:srgbClr val="FFFF00"/>
                </a:solidFill>
                <a:latin typeface="+mj-lt"/>
              </a:rPr>
              <a:t>60</a:t>
            </a:r>
            <a:endParaRPr lang="en-US" sz="1200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7599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-29683" y="-20158"/>
            <a:ext cx="9144000" cy="914400"/>
          </a:xfrm>
          <a:noFill/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200" b="1" i="1" spc="-150" dirty="0" smtClean="0">
                <a:solidFill>
                  <a:srgbClr val="490092"/>
                </a:solidFill>
              </a:rPr>
              <a:t>Critical Transportation Needs Shelters</a:t>
            </a:r>
          </a:p>
        </p:txBody>
      </p:sp>
      <p:sp>
        <p:nvSpPr>
          <p:cNvPr id="865299" name="AutoShape 19"/>
          <p:cNvSpPr>
            <a:spLocks noChangeArrowheads="1"/>
          </p:cNvSpPr>
          <p:nvPr/>
        </p:nvSpPr>
        <p:spPr bwMode="auto">
          <a:xfrm>
            <a:off x="1114425" y="3735387"/>
            <a:ext cx="1504950" cy="674687"/>
          </a:xfrm>
          <a:prstGeom prst="wedgeRectCallout">
            <a:avLst>
              <a:gd name="adj1" fmla="val 31152"/>
              <a:gd name="adj2" fmla="val -351591"/>
            </a:avLst>
          </a:prstGeom>
          <a:solidFill>
            <a:schemeClr val="accent1">
              <a:lumMod val="50000"/>
              <a:alpha val="74902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0" anchor="ctr"/>
          <a:lstStyle/>
          <a:p>
            <a:pPr algn="ctr">
              <a:lnSpc>
                <a:spcPts val="1400"/>
              </a:lnSpc>
              <a:defRPr/>
            </a:pPr>
            <a:r>
              <a:rPr lang="en-US" sz="1400" b="0" dirty="0">
                <a:solidFill>
                  <a:srgbClr val="FFFFFF"/>
                </a:solidFill>
                <a:latin typeface="+mj-lt"/>
              </a:rPr>
              <a:t>Shreveport</a:t>
            </a:r>
          </a:p>
          <a:p>
            <a:pPr>
              <a:lnSpc>
                <a:spcPts val="1400"/>
              </a:lnSpc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+mj-lt"/>
              </a:rPr>
              <a:t> Riverview Theater</a:t>
            </a:r>
            <a:endParaRPr lang="en-US" sz="1200" b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400"/>
              </a:lnSpc>
              <a:defRPr/>
            </a:pPr>
            <a:r>
              <a:rPr lang="en-US" sz="1200" b="0" dirty="0" smtClean="0">
                <a:solidFill>
                  <a:srgbClr val="FFFF00"/>
                </a:solidFill>
                <a:latin typeface="+mj-lt"/>
              </a:rPr>
              <a:t>  500 </a:t>
            </a:r>
            <a:endParaRPr lang="en-US" sz="1200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036760" y="699611"/>
            <a:ext cx="1756366" cy="597344"/>
          </a:xfrm>
          <a:prstGeom prst="wedgeRectCallout">
            <a:avLst>
              <a:gd name="adj1" fmla="val -266270"/>
              <a:gd name="adj2" fmla="val 29867"/>
            </a:avLst>
          </a:prstGeom>
          <a:solidFill>
            <a:srgbClr val="404040">
              <a:alpha val="76078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solidFill>
                  <a:schemeClr val="bg1"/>
                </a:solidFill>
                <a:latin typeface="+mj-lt"/>
              </a:rPr>
              <a:t>Homer</a:t>
            </a:r>
          </a:p>
          <a:p>
            <a:pPr algn="ctr">
              <a:defRPr/>
            </a:pPr>
            <a:r>
              <a:rPr lang="en-US" sz="1050" b="0" dirty="0" smtClean="0">
                <a:solidFill>
                  <a:schemeClr val="bg1"/>
                </a:solidFill>
                <a:latin typeface="+mj-lt"/>
              </a:rPr>
              <a:t>Wade Correctional Ctr.</a:t>
            </a:r>
          </a:p>
          <a:p>
            <a:pPr algn="ctr">
              <a:defRPr/>
            </a:pPr>
            <a:r>
              <a:rPr lang="en-US" sz="1050" b="0" dirty="0" smtClean="0">
                <a:solidFill>
                  <a:srgbClr val="FFFF00"/>
                </a:solidFill>
                <a:latin typeface="+mj-lt"/>
              </a:rPr>
              <a:t>120</a:t>
            </a:r>
            <a:endParaRPr lang="en-US" sz="1050" b="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27642" y="5825976"/>
            <a:ext cx="330517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7858" y="5241592"/>
            <a:ext cx="16597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0" dirty="0" smtClean="0">
                <a:latin typeface="+mj-lt"/>
              </a:rPr>
              <a:t>CTNS</a:t>
            </a:r>
            <a:endParaRPr lang="en-US" sz="2000" b="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64806" y="5698792"/>
            <a:ext cx="168847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0" dirty="0" smtClean="0">
                <a:latin typeface="+mj-lt"/>
              </a:rPr>
              <a:t>Sex Offender</a:t>
            </a:r>
            <a:endParaRPr lang="en-US" sz="2000" b="0" dirty="0">
              <a:latin typeface="+mj-lt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035207" y="5166516"/>
            <a:ext cx="1847851" cy="485775"/>
            <a:chOff x="885824" y="5429250"/>
            <a:chExt cx="1847851" cy="485775"/>
          </a:xfrm>
        </p:grpSpPr>
        <p:sp>
          <p:nvSpPr>
            <p:cNvPr id="67600" name="Rectangle 17"/>
            <p:cNvSpPr>
              <a:spLocks noChangeArrowheads="1"/>
            </p:cNvSpPr>
            <p:nvPr/>
          </p:nvSpPr>
          <p:spPr bwMode="auto">
            <a:xfrm>
              <a:off x="943683" y="5467350"/>
              <a:ext cx="1734168" cy="4154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100" b="0" dirty="0" smtClean="0">
                  <a:solidFill>
                    <a:srgbClr val="FFFFFF"/>
                  </a:solidFill>
                  <a:latin typeface="+mj-lt"/>
                </a:rPr>
                <a:t>Total 10,100</a:t>
              </a:r>
              <a:endParaRPr lang="en-US" sz="2100" b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85824" y="5429250"/>
              <a:ext cx="1847851" cy="485775"/>
            </a:xfrm>
            <a:prstGeom prst="rect">
              <a:avLst/>
            </a:prstGeom>
            <a:noFill/>
            <a:ln w="3175" cap="rnd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3035207" y="5653399"/>
            <a:ext cx="1847851" cy="485775"/>
            <a:chOff x="885824" y="5429250"/>
            <a:chExt cx="1847851" cy="485775"/>
          </a:xfrm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933450" y="5467350"/>
              <a:ext cx="1752600" cy="40005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76863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971551" y="5467350"/>
              <a:ext cx="127528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100" b="0" dirty="0" smtClean="0">
                  <a:solidFill>
                    <a:srgbClr val="FFFFFF"/>
                  </a:solidFill>
                  <a:latin typeface="+mj-lt"/>
                </a:rPr>
                <a:t>Total 120</a:t>
              </a:r>
              <a:endParaRPr lang="en-US" sz="2100" b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85824" y="5429250"/>
              <a:ext cx="1847851" cy="485775"/>
            </a:xfrm>
            <a:prstGeom prst="rect">
              <a:avLst/>
            </a:prstGeom>
            <a:noFill/>
            <a:ln w="3175" cap="rnd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33" name="Rectangle 699"/>
          <p:cNvSpPr>
            <a:spLocks noChangeArrowheads="1"/>
          </p:cNvSpPr>
          <p:nvPr/>
        </p:nvSpPr>
        <p:spPr bwMode="auto">
          <a:xfrm>
            <a:off x="5837267" y="6342542"/>
            <a:ext cx="3030721" cy="239011"/>
          </a:xfrm>
          <a:prstGeom prst="rect">
            <a:avLst/>
          </a:prstGeom>
          <a:solidFill>
            <a:srgbClr val="FFFFFF">
              <a:alpha val="87843"/>
            </a:srgbClr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latin typeface="+mj-lt"/>
            </a:endParaRPr>
          </a:p>
        </p:txBody>
      </p:sp>
      <p:sp>
        <p:nvSpPr>
          <p:cNvPr id="34" name="Text Box 687"/>
          <p:cNvSpPr txBox="1">
            <a:spLocks noChangeArrowheads="1"/>
          </p:cNvSpPr>
          <p:nvPr/>
        </p:nvSpPr>
        <p:spPr bwMode="auto">
          <a:xfrm>
            <a:off x="5890430" y="6239355"/>
            <a:ext cx="3057890" cy="3841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>
              <a:lnSpc>
                <a:spcPts val="2700"/>
              </a:lnSpc>
              <a:spcBef>
                <a:spcPts val="1200"/>
              </a:spcBef>
              <a:buSzTx/>
              <a:tabLst>
                <a:tab pos="627063" algn="l"/>
              </a:tabLst>
            </a:pPr>
            <a:r>
              <a:rPr lang="en-US" sz="1100" b="0" dirty="0" smtClean="0">
                <a:latin typeface="+mj-lt"/>
              </a:rPr>
              <a:t>DOTD in coordination with contractor &amp; DOE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6666608" y="5656519"/>
            <a:ext cx="1597319" cy="786513"/>
            <a:chOff x="5972175" y="5349014"/>
            <a:chExt cx="2419349" cy="1115285"/>
          </a:xfrm>
        </p:grpSpPr>
        <p:pic>
          <p:nvPicPr>
            <p:cNvPr id="28674" name="Picture 2" descr="http://rds.yahoo.com/_ylt=A2KJke4v_T9O6ksAU7ajzbkF/SIG=1286j2aj7/EXP=1312845231/**http%3a/edtech2.boisestate.edu/storckj/images/bus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5972175" y="5349014"/>
              <a:ext cx="2419349" cy="11152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Freeform 37"/>
            <p:cNvSpPr/>
            <p:nvPr/>
          </p:nvSpPr>
          <p:spPr>
            <a:xfrm>
              <a:off x="7265406" y="5807799"/>
              <a:ext cx="1077362" cy="108641"/>
            </a:xfrm>
            <a:custGeom>
              <a:avLst/>
              <a:gdLst>
                <a:gd name="connsiteX0" fmla="*/ 0 w 905347"/>
                <a:gd name="connsiteY0" fmla="*/ 58847 h 131275"/>
                <a:gd name="connsiteX1" fmla="*/ 905347 w 905347"/>
                <a:gd name="connsiteY1" fmla="*/ 0 h 131275"/>
                <a:gd name="connsiteX2" fmla="*/ 905347 w 905347"/>
                <a:gd name="connsiteY2" fmla="*/ 67901 h 131275"/>
                <a:gd name="connsiteX3" fmla="*/ 9054 w 905347"/>
                <a:gd name="connsiteY3" fmla="*/ 131275 h 131275"/>
                <a:gd name="connsiteX4" fmla="*/ 0 w 905347"/>
                <a:gd name="connsiteY4" fmla="*/ 58847 h 13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347" h="131275">
                  <a:moveTo>
                    <a:pt x="0" y="58847"/>
                  </a:moveTo>
                  <a:lnTo>
                    <a:pt x="905347" y="0"/>
                  </a:lnTo>
                  <a:lnTo>
                    <a:pt x="905347" y="67901"/>
                  </a:lnTo>
                  <a:lnTo>
                    <a:pt x="9054" y="131275"/>
                  </a:lnTo>
                  <a:lnTo>
                    <a:pt x="0" y="58847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+mj-lt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66877" y="6180805"/>
            <a:ext cx="287931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2000" b="0" dirty="0" smtClean="0">
                <a:latin typeface="+mj-lt"/>
              </a:rPr>
              <a:t>Unaccompanied Minors</a:t>
            </a:r>
            <a:endParaRPr lang="en-US" sz="2000" b="0" dirty="0">
              <a:latin typeface="+mj-lt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2987749" y="6135412"/>
            <a:ext cx="1888218" cy="485775"/>
            <a:chOff x="845457" y="5429250"/>
            <a:chExt cx="1888218" cy="485775"/>
          </a:xfrm>
        </p:grpSpPr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933450" y="5467350"/>
              <a:ext cx="1752600" cy="400050"/>
            </a:xfrm>
            <a:prstGeom prst="rect">
              <a:avLst/>
            </a:prstGeom>
            <a:solidFill>
              <a:srgbClr val="E275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845457" y="5467350"/>
              <a:ext cx="1796901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2100" b="0" dirty="0" smtClean="0">
                  <a:solidFill>
                    <a:srgbClr val="FFFFFF"/>
                  </a:solidFill>
                  <a:latin typeface="+mj-lt"/>
                </a:rPr>
                <a:t>  Total 60</a:t>
              </a:r>
              <a:endParaRPr lang="en-US" sz="2100" b="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85824" y="5429250"/>
              <a:ext cx="1847851" cy="485775"/>
            </a:xfrm>
            <a:prstGeom prst="rect">
              <a:avLst/>
            </a:prstGeom>
            <a:noFill/>
            <a:ln w="3175" cap="rnd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64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40895" y="1090926"/>
            <a:ext cx="7691905" cy="514689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927100" y="1455738"/>
            <a:ext cx="45166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6000" b="1" dirty="0">
                <a:solidFill>
                  <a:srgbClr val="000066"/>
                </a:solidFill>
              </a:rPr>
              <a:t>Declaration </a:t>
            </a:r>
            <a:br>
              <a:rPr lang="en-US" sz="6000" b="1" dirty="0">
                <a:solidFill>
                  <a:srgbClr val="000066"/>
                </a:solidFill>
              </a:rPr>
            </a:br>
            <a:r>
              <a:rPr lang="en-US" sz="6000" b="1" dirty="0">
                <a:solidFill>
                  <a:srgbClr val="000066"/>
                </a:solidFill>
              </a:rPr>
              <a:t>Process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70571" y="1957817"/>
            <a:ext cx="7442365" cy="3536950"/>
            <a:chOff x="68375" y="1836738"/>
            <a:chExt cx="9436571" cy="4484687"/>
          </a:xfrm>
        </p:grpSpPr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 rot="-2009450">
              <a:off x="68375" y="2358181"/>
              <a:ext cx="9436571" cy="2623583"/>
            </a:xfrm>
            <a:prstGeom prst="rightArrow">
              <a:avLst>
                <a:gd name="adj1" fmla="val 50000"/>
                <a:gd name="adj2" fmla="val 76494"/>
              </a:avLst>
            </a:prstGeom>
            <a:solidFill>
              <a:schemeClr val="bg1">
                <a:lumMod val="50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"/>
            <p:cNvSpPr>
              <a:spLocks noChangeArrowheads="1"/>
            </p:cNvSpPr>
            <p:nvPr/>
          </p:nvSpPr>
          <p:spPr bwMode="auto">
            <a:xfrm>
              <a:off x="1101725" y="4975225"/>
              <a:ext cx="2336800" cy="134620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6116638" y="1836738"/>
              <a:ext cx="2335212" cy="134620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3675063" y="3438525"/>
              <a:ext cx="2336800" cy="1346200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" name="Group 5"/>
            <p:cNvGrpSpPr>
              <a:grpSpLocks/>
            </p:cNvGrpSpPr>
            <p:nvPr/>
          </p:nvGrpSpPr>
          <p:grpSpPr bwMode="auto">
            <a:xfrm>
              <a:off x="4473575" y="2170113"/>
              <a:ext cx="1273175" cy="1085850"/>
              <a:chOff x="2680" y="1253"/>
              <a:chExt cx="802" cy="684"/>
            </a:xfrm>
          </p:grpSpPr>
          <p:sp>
            <p:nvSpPr>
              <p:cNvPr id="56" name="Freeform 6"/>
              <p:cNvSpPr>
                <a:spLocks/>
              </p:cNvSpPr>
              <p:nvPr/>
            </p:nvSpPr>
            <p:spPr bwMode="auto">
              <a:xfrm>
                <a:off x="2680" y="1253"/>
                <a:ext cx="802" cy="684"/>
              </a:xfrm>
              <a:custGeom>
                <a:avLst/>
                <a:gdLst>
                  <a:gd name="T0" fmla="*/ 335 w 802"/>
                  <a:gd name="T1" fmla="*/ 628 h 684"/>
                  <a:gd name="T2" fmla="*/ 306 w 802"/>
                  <a:gd name="T3" fmla="*/ 601 h 684"/>
                  <a:gd name="T4" fmla="*/ 267 w 802"/>
                  <a:gd name="T5" fmla="*/ 579 h 684"/>
                  <a:gd name="T6" fmla="*/ 225 w 802"/>
                  <a:gd name="T7" fmla="*/ 551 h 684"/>
                  <a:gd name="T8" fmla="*/ 190 w 802"/>
                  <a:gd name="T9" fmla="*/ 518 h 684"/>
                  <a:gd name="T10" fmla="*/ 168 w 802"/>
                  <a:gd name="T11" fmla="*/ 486 h 684"/>
                  <a:gd name="T12" fmla="*/ 155 w 802"/>
                  <a:gd name="T13" fmla="*/ 459 h 684"/>
                  <a:gd name="T14" fmla="*/ 147 w 802"/>
                  <a:gd name="T15" fmla="*/ 430 h 684"/>
                  <a:gd name="T16" fmla="*/ 146 w 802"/>
                  <a:gd name="T17" fmla="*/ 399 h 684"/>
                  <a:gd name="T18" fmla="*/ 150 w 802"/>
                  <a:gd name="T19" fmla="*/ 370 h 684"/>
                  <a:gd name="T20" fmla="*/ 163 w 802"/>
                  <a:gd name="T21" fmla="*/ 341 h 684"/>
                  <a:gd name="T22" fmla="*/ 211 w 802"/>
                  <a:gd name="T23" fmla="*/ 285 h 684"/>
                  <a:gd name="T24" fmla="*/ 281 w 802"/>
                  <a:gd name="T25" fmla="*/ 238 h 684"/>
                  <a:gd name="T26" fmla="*/ 370 w 802"/>
                  <a:gd name="T27" fmla="*/ 208 h 684"/>
                  <a:gd name="T28" fmla="*/ 490 w 802"/>
                  <a:gd name="T29" fmla="*/ 193 h 684"/>
                  <a:gd name="T30" fmla="*/ 470 w 802"/>
                  <a:gd name="T31" fmla="*/ 213 h 684"/>
                  <a:gd name="T32" fmla="*/ 464 w 802"/>
                  <a:gd name="T33" fmla="*/ 233 h 684"/>
                  <a:gd name="T34" fmla="*/ 489 w 802"/>
                  <a:gd name="T35" fmla="*/ 264 h 684"/>
                  <a:gd name="T36" fmla="*/ 573 w 802"/>
                  <a:gd name="T37" fmla="*/ 259 h 684"/>
                  <a:gd name="T38" fmla="*/ 662 w 802"/>
                  <a:gd name="T39" fmla="*/ 221 h 684"/>
                  <a:gd name="T40" fmla="*/ 711 w 802"/>
                  <a:gd name="T41" fmla="*/ 200 h 684"/>
                  <a:gd name="T42" fmla="*/ 756 w 802"/>
                  <a:gd name="T43" fmla="*/ 182 h 684"/>
                  <a:gd name="T44" fmla="*/ 789 w 802"/>
                  <a:gd name="T45" fmla="*/ 159 h 684"/>
                  <a:gd name="T46" fmla="*/ 799 w 802"/>
                  <a:gd name="T47" fmla="*/ 133 h 684"/>
                  <a:gd name="T48" fmla="*/ 782 w 802"/>
                  <a:gd name="T49" fmla="*/ 113 h 684"/>
                  <a:gd name="T50" fmla="*/ 750 w 802"/>
                  <a:gd name="T51" fmla="*/ 95 h 684"/>
                  <a:gd name="T52" fmla="*/ 709 w 802"/>
                  <a:gd name="T53" fmla="*/ 72 h 684"/>
                  <a:gd name="T54" fmla="*/ 668 w 802"/>
                  <a:gd name="T55" fmla="*/ 49 h 684"/>
                  <a:gd name="T56" fmla="*/ 633 w 802"/>
                  <a:gd name="T57" fmla="*/ 27 h 684"/>
                  <a:gd name="T58" fmla="*/ 594 w 802"/>
                  <a:gd name="T59" fmla="*/ 7 h 684"/>
                  <a:gd name="T60" fmla="*/ 549 w 802"/>
                  <a:gd name="T61" fmla="*/ 1 h 684"/>
                  <a:gd name="T62" fmla="*/ 508 w 802"/>
                  <a:gd name="T63" fmla="*/ 21 h 684"/>
                  <a:gd name="T64" fmla="*/ 510 w 802"/>
                  <a:gd name="T65" fmla="*/ 54 h 684"/>
                  <a:gd name="T66" fmla="*/ 494 w 802"/>
                  <a:gd name="T67" fmla="*/ 77 h 684"/>
                  <a:gd name="T68" fmla="*/ 385 w 802"/>
                  <a:gd name="T69" fmla="*/ 88 h 684"/>
                  <a:gd name="T70" fmla="*/ 261 w 802"/>
                  <a:gd name="T71" fmla="*/ 131 h 684"/>
                  <a:gd name="T72" fmla="*/ 145 w 802"/>
                  <a:gd name="T73" fmla="*/ 202 h 684"/>
                  <a:gd name="T74" fmla="*/ 55 w 802"/>
                  <a:gd name="T75" fmla="*/ 290 h 684"/>
                  <a:gd name="T76" fmla="*/ 4 w 802"/>
                  <a:gd name="T77" fmla="*/ 387 h 684"/>
                  <a:gd name="T78" fmla="*/ 11 w 802"/>
                  <a:gd name="T79" fmla="*/ 482 h 684"/>
                  <a:gd name="T80" fmla="*/ 49 w 802"/>
                  <a:gd name="T81" fmla="*/ 534 h 684"/>
                  <a:gd name="T82" fmla="*/ 81 w 802"/>
                  <a:gd name="T83" fmla="*/ 570 h 684"/>
                  <a:gd name="T84" fmla="*/ 118 w 802"/>
                  <a:gd name="T85" fmla="*/ 606 h 684"/>
                  <a:gd name="T86" fmla="*/ 160 w 802"/>
                  <a:gd name="T87" fmla="*/ 638 h 684"/>
                  <a:gd name="T88" fmla="*/ 208 w 802"/>
                  <a:gd name="T89" fmla="*/ 664 h 684"/>
                  <a:gd name="T90" fmla="*/ 254 w 802"/>
                  <a:gd name="T91" fmla="*/ 680 h 684"/>
                  <a:gd name="T92" fmla="*/ 298 w 802"/>
                  <a:gd name="T93" fmla="*/ 681 h 684"/>
                  <a:gd name="T94" fmla="*/ 331 w 802"/>
                  <a:gd name="T95" fmla="*/ 665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2" h="684">
                    <a:moveTo>
                      <a:pt x="338" y="652"/>
                    </a:moveTo>
                    <a:lnTo>
                      <a:pt x="340" y="640"/>
                    </a:lnTo>
                    <a:lnTo>
                      <a:pt x="335" y="628"/>
                    </a:lnTo>
                    <a:lnTo>
                      <a:pt x="328" y="617"/>
                    </a:lnTo>
                    <a:lnTo>
                      <a:pt x="318" y="608"/>
                    </a:lnTo>
                    <a:lnTo>
                      <a:pt x="306" y="601"/>
                    </a:lnTo>
                    <a:lnTo>
                      <a:pt x="292" y="593"/>
                    </a:lnTo>
                    <a:lnTo>
                      <a:pt x="279" y="586"/>
                    </a:lnTo>
                    <a:lnTo>
                      <a:pt x="267" y="579"/>
                    </a:lnTo>
                    <a:lnTo>
                      <a:pt x="251" y="571"/>
                    </a:lnTo>
                    <a:lnTo>
                      <a:pt x="239" y="561"/>
                    </a:lnTo>
                    <a:lnTo>
                      <a:pt x="225" y="551"/>
                    </a:lnTo>
                    <a:lnTo>
                      <a:pt x="213" y="540"/>
                    </a:lnTo>
                    <a:lnTo>
                      <a:pt x="202" y="530"/>
                    </a:lnTo>
                    <a:lnTo>
                      <a:pt x="190" y="518"/>
                    </a:lnTo>
                    <a:lnTo>
                      <a:pt x="180" y="505"/>
                    </a:lnTo>
                    <a:lnTo>
                      <a:pt x="172" y="493"/>
                    </a:lnTo>
                    <a:lnTo>
                      <a:pt x="168" y="486"/>
                    </a:lnTo>
                    <a:lnTo>
                      <a:pt x="163" y="477"/>
                    </a:lnTo>
                    <a:lnTo>
                      <a:pt x="158" y="469"/>
                    </a:lnTo>
                    <a:lnTo>
                      <a:pt x="155" y="459"/>
                    </a:lnTo>
                    <a:lnTo>
                      <a:pt x="151" y="449"/>
                    </a:lnTo>
                    <a:lnTo>
                      <a:pt x="149" y="440"/>
                    </a:lnTo>
                    <a:lnTo>
                      <a:pt x="147" y="430"/>
                    </a:lnTo>
                    <a:lnTo>
                      <a:pt x="146" y="419"/>
                    </a:lnTo>
                    <a:lnTo>
                      <a:pt x="145" y="410"/>
                    </a:lnTo>
                    <a:lnTo>
                      <a:pt x="146" y="399"/>
                    </a:lnTo>
                    <a:lnTo>
                      <a:pt x="147" y="390"/>
                    </a:lnTo>
                    <a:lnTo>
                      <a:pt x="148" y="379"/>
                    </a:lnTo>
                    <a:lnTo>
                      <a:pt x="150" y="370"/>
                    </a:lnTo>
                    <a:lnTo>
                      <a:pt x="153" y="359"/>
                    </a:lnTo>
                    <a:lnTo>
                      <a:pt x="158" y="350"/>
                    </a:lnTo>
                    <a:lnTo>
                      <a:pt x="163" y="341"/>
                    </a:lnTo>
                    <a:lnTo>
                      <a:pt x="176" y="323"/>
                    </a:lnTo>
                    <a:lnTo>
                      <a:pt x="192" y="304"/>
                    </a:lnTo>
                    <a:lnTo>
                      <a:pt x="211" y="285"/>
                    </a:lnTo>
                    <a:lnTo>
                      <a:pt x="233" y="269"/>
                    </a:lnTo>
                    <a:lnTo>
                      <a:pt x="256" y="252"/>
                    </a:lnTo>
                    <a:lnTo>
                      <a:pt x="281" y="238"/>
                    </a:lnTo>
                    <a:lnTo>
                      <a:pt x="305" y="226"/>
                    </a:lnTo>
                    <a:lnTo>
                      <a:pt x="332" y="218"/>
                    </a:lnTo>
                    <a:lnTo>
                      <a:pt x="370" y="208"/>
                    </a:lnTo>
                    <a:lnTo>
                      <a:pt x="408" y="202"/>
                    </a:lnTo>
                    <a:lnTo>
                      <a:pt x="448" y="197"/>
                    </a:lnTo>
                    <a:lnTo>
                      <a:pt x="490" y="193"/>
                    </a:lnTo>
                    <a:lnTo>
                      <a:pt x="483" y="199"/>
                    </a:lnTo>
                    <a:lnTo>
                      <a:pt x="476" y="206"/>
                    </a:lnTo>
                    <a:lnTo>
                      <a:pt x="470" y="213"/>
                    </a:lnTo>
                    <a:lnTo>
                      <a:pt x="466" y="220"/>
                    </a:lnTo>
                    <a:lnTo>
                      <a:pt x="465" y="226"/>
                    </a:lnTo>
                    <a:lnTo>
                      <a:pt x="464" y="233"/>
                    </a:lnTo>
                    <a:lnTo>
                      <a:pt x="466" y="241"/>
                    </a:lnTo>
                    <a:lnTo>
                      <a:pt x="470" y="249"/>
                    </a:lnTo>
                    <a:lnTo>
                      <a:pt x="489" y="264"/>
                    </a:lnTo>
                    <a:lnTo>
                      <a:pt x="512" y="269"/>
                    </a:lnTo>
                    <a:lnTo>
                      <a:pt x="542" y="267"/>
                    </a:lnTo>
                    <a:lnTo>
                      <a:pt x="573" y="259"/>
                    </a:lnTo>
                    <a:lnTo>
                      <a:pt x="605" y="247"/>
                    </a:lnTo>
                    <a:lnTo>
                      <a:pt x="636" y="234"/>
                    </a:lnTo>
                    <a:lnTo>
                      <a:pt x="662" y="221"/>
                    </a:lnTo>
                    <a:lnTo>
                      <a:pt x="684" y="211"/>
                    </a:lnTo>
                    <a:lnTo>
                      <a:pt x="698" y="205"/>
                    </a:lnTo>
                    <a:lnTo>
                      <a:pt x="711" y="200"/>
                    </a:lnTo>
                    <a:lnTo>
                      <a:pt x="726" y="194"/>
                    </a:lnTo>
                    <a:lnTo>
                      <a:pt x="741" y="188"/>
                    </a:lnTo>
                    <a:lnTo>
                      <a:pt x="756" y="182"/>
                    </a:lnTo>
                    <a:lnTo>
                      <a:pt x="770" y="175"/>
                    </a:lnTo>
                    <a:lnTo>
                      <a:pt x="781" y="167"/>
                    </a:lnTo>
                    <a:lnTo>
                      <a:pt x="789" y="159"/>
                    </a:lnTo>
                    <a:lnTo>
                      <a:pt x="797" y="150"/>
                    </a:lnTo>
                    <a:lnTo>
                      <a:pt x="801" y="141"/>
                    </a:lnTo>
                    <a:lnTo>
                      <a:pt x="799" y="133"/>
                    </a:lnTo>
                    <a:lnTo>
                      <a:pt x="796" y="126"/>
                    </a:lnTo>
                    <a:lnTo>
                      <a:pt x="789" y="119"/>
                    </a:lnTo>
                    <a:lnTo>
                      <a:pt x="782" y="113"/>
                    </a:lnTo>
                    <a:lnTo>
                      <a:pt x="772" y="108"/>
                    </a:lnTo>
                    <a:lnTo>
                      <a:pt x="763" y="102"/>
                    </a:lnTo>
                    <a:lnTo>
                      <a:pt x="750" y="95"/>
                    </a:lnTo>
                    <a:lnTo>
                      <a:pt x="736" y="86"/>
                    </a:lnTo>
                    <a:lnTo>
                      <a:pt x="723" y="78"/>
                    </a:lnTo>
                    <a:lnTo>
                      <a:pt x="709" y="72"/>
                    </a:lnTo>
                    <a:lnTo>
                      <a:pt x="695" y="64"/>
                    </a:lnTo>
                    <a:lnTo>
                      <a:pt x="682" y="56"/>
                    </a:lnTo>
                    <a:lnTo>
                      <a:pt x="668" y="49"/>
                    </a:lnTo>
                    <a:lnTo>
                      <a:pt x="654" y="42"/>
                    </a:lnTo>
                    <a:lnTo>
                      <a:pt x="643" y="35"/>
                    </a:lnTo>
                    <a:lnTo>
                      <a:pt x="633" y="27"/>
                    </a:lnTo>
                    <a:lnTo>
                      <a:pt x="620" y="19"/>
                    </a:lnTo>
                    <a:lnTo>
                      <a:pt x="607" y="13"/>
                    </a:lnTo>
                    <a:lnTo>
                      <a:pt x="594" y="7"/>
                    </a:lnTo>
                    <a:lnTo>
                      <a:pt x="579" y="2"/>
                    </a:lnTo>
                    <a:lnTo>
                      <a:pt x="565" y="0"/>
                    </a:lnTo>
                    <a:lnTo>
                      <a:pt x="549" y="1"/>
                    </a:lnTo>
                    <a:lnTo>
                      <a:pt x="529" y="5"/>
                    </a:lnTo>
                    <a:lnTo>
                      <a:pt x="515" y="12"/>
                    </a:lnTo>
                    <a:lnTo>
                      <a:pt x="508" y="21"/>
                    </a:lnTo>
                    <a:lnTo>
                      <a:pt x="504" y="30"/>
                    </a:lnTo>
                    <a:lnTo>
                      <a:pt x="505" y="42"/>
                    </a:lnTo>
                    <a:lnTo>
                      <a:pt x="510" y="54"/>
                    </a:lnTo>
                    <a:lnTo>
                      <a:pt x="519" y="66"/>
                    </a:lnTo>
                    <a:lnTo>
                      <a:pt x="530" y="80"/>
                    </a:lnTo>
                    <a:lnTo>
                      <a:pt x="494" y="77"/>
                    </a:lnTo>
                    <a:lnTo>
                      <a:pt x="458" y="78"/>
                    </a:lnTo>
                    <a:lnTo>
                      <a:pt x="422" y="82"/>
                    </a:lnTo>
                    <a:lnTo>
                      <a:pt x="385" y="88"/>
                    </a:lnTo>
                    <a:lnTo>
                      <a:pt x="344" y="98"/>
                    </a:lnTo>
                    <a:lnTo>
                      <a:pt x="303" y="113"/>
                    </a:lnTo>
                    <a:lnTo>
                      <a:pt x="261" y="131"/>
                    </a:lnTo>
                    <a:lnTo>
                      <a:pt x="222" y="152"/>
                    </a:lnTo>
                    <a:lnTo>
                      <a:pt x="182" y="175"/>
                    </a:lnTo>
                    <a:lnTo>
                      <a:pt x="145" y="202"/>
                    </a:lnTo>
                    <a:lnTo>
                      <a:pt x="111" y="229"/>
                    </a:lnTo>
                    <a:lnTo>
                      <a:pt x="82" y="260"/>
                    </a:lnTo>
                    <a:lnTo>
                      <a:pt x="55" y="290"/>
                    </a:lnTo>
                    <a:lnTo>
                      <a:pt x="33" y="322"/>
                    </a:lnTo>
                    <a:lnTo>
                      <a:pt x="15" y="355"/>
                    </a:lnTo>
                    <a:lnTo>
                      <a:pt x="4" y="387"/>
                    </a:lnTo>
                    <a:lnTo>
                      <a:pt x="0" y="419"/>
                    </a:lnTo>
                    <a:lnTo>
                      <a:pt x="1" y="451"/>
                    </a:lnTo>
                    <a:lnTo>
                      <a:pt x="11" y="482"/>
                    </a:lnTo>
                    <a:lnTo>
                      <a:pt x="30" y="510"/>
                    </a:lnTo>
                    <a:lnTo>
                      <a:pt x="38" y="522"/>
                    </a:lnTo>
                    <a:lnTo>
                      <a:pt x="49" y="534"/>
                    </a:lnTo>
                    <a:lnTo>
                      <a:pt x="59" y="547"/>
                    </a:lnTo>
                    <a:lnTo>
                      <a:pt x="70" y="558"/>
                    </a:lnTo>
                    <a:lnTo>
                      <a:pt x="81" y="570"/>
                    </a:lnTo>
                    <a:lnTo>
                      <a:pt x="93" y="583"/>
                    </a:lnTo>
                    <a:lnTo>
                      <a:pt x="105" y="595"/>
                    </a:lnTo>
                    <a:lnTo>
                      <a:pt x="118" y="606"/>
                    </a:lnTo>
                    <a:lnTo>
                      <a:pt x="132" y="617"/>
                    </a:lnTo>
                    <a:lnTo>
                      <a:pt x="146" y="628"/>
                    </a:lnTo>
                    <a:lnTo>
                      <a:pt x="160" y="638"/>
                    </a:lnTo>
                    <a:lnTo>
                      <a:pt x="175" y="647"/>
                    </a:lnTo>
                    <a:lnTo>
                      <a:pt x="191" y="656"/>
                    </a:lnTo>
                    <a:lnTo>
                      <a:pt x="208" y="664"/>
                    </a:lnTo>
                    <a:lnTo>
                      <a:pt x="224" y="671"/>
                    </a:lnTo>
                    <a:lnTo>
                      <a:pt x="242" y="677"/>
                    </a:lnTo>
                    <a:lnTo>
                      <a:pt x="254" y="680"/>
                    </a:lnTo>
                    <a:lnTo>
                      <a:pt x="268" y="683"/>
                    </a:lnTo>
                    <a:lnTo>
                      <a:pt x="283" y="683"/>
                    </a:lnTo>
                    <a:lnTo>
                      <a:pt x="298" y="681"/>
                    </a:lnTo>
                    <a:lnTo>
                      <a:pt x="310" y="678"/>
                    </a:lnTo>
                    <a:lnTo>
                      <a:pt x="323" y="673"/>
                    </a:lnTo>
                    <a:lnTo>
                      <a:pt x="331" y="665"/>
                    </a:lnTo>
                    <a:lnTo>
                      <a:pt x="338" y="652"/>
                    </a:lnTo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3177" y="1294"/>
                <a:ext cx="244" cy="200"/>
              </a:xfrm>
              <a:custGeom>
                <a:avLst/>
                <a:gdLst>
                  <a:gd name="T0" fmla="*/ 238 w 244"/>
                  <a:gd name="T1" fmla="*/ 97 h 200"/>
                  <a:gd name="T2" fmla="*/ 225 w 244"/>
                  <a:gd name="T3" fmla="*/ 89 h 200"/>
                  <a:gd name="T4" fmla="*/ 211 w 244"/>
                  <a:gd name="T5" fmla="*/ 80 h 200"/>
                  <a:gd name="T6" fmla="*/ 197 w 244"/>
                  <a:gd name="T7" fmla="*/ 72 h 200"/>
                  <a:gd name="T8" fmla="*/ 183 w 244"/>
                  <a:gd name="T9" fmla="*/ 63 h 200"/>
                  <a:gd name="T10" fmla="*/ 168 w 244"/>
                  <a:gd name="T11" fmla="*/ 55 h 200"/>
                  <a:gd name="T12" fmla="*/ 153 w 244"/>
                  <a:gd name="T13" fmla="*/ 46 h 200"/>
                  <a:gd name="T14" fmla="*/ 138 w 244"/>
                  <a:gd name="T15" fmla="*/ 37 h 200"/>
                  <a:gd name="T16" fmla="*/ 124 w 244"/>
                  <a:gd name="T17" fmla="*/ 29 h 200"/>
                  <a:gd name="T18" fmla="*/ 75 w 244"/>
                  <a:gd name="T19" fmla="*/ 1 h 200"/>
                  <a:gd name="T20" fmla="*/ 71 w 244"/>
                  <a:gd name="T21" fmla="*/ 0 h 200"/>
                  <a:gd name="T22" fmla="*/ 65 w 244"/>
                  <a:gd name="T23" fmla="*/ 0 h 200"/>
                  <a:gd name="T24" fmla="*/ 59 w 244"/>
                  <a:gd name="T25" fmla="*/ 2 h 200"/>
                  <a:gd name="T26" fmla="*/ 56 w 244"/>
                  <a:gd name="T27" fmla="*/ 4 h 200"/>
                  <a:gd name="T28" fmla="*/ 52 w 244"/>
                  <a:gd name="T29" fmla="*/ 7 h 200"/>
                  <a:gd name="T30" fmla="*/ 51 w 244"/>
                  <a:gd name="T31" fmla="*/ 12 h 200"/>
                  <a:gd name="T32" fmla="*/ 52 w 244"/>
                  <a:gd name="T33" fmla="*/ 16 h 200"/>
                  <a:gd name="T34" fmla="*/ 56 w 244"/>
                  <a:gd name="T35" fmla="*/ 17 h 200"/>
                  <a:gd name="T36" fmla="*/ 104 w 244"/>
                  <a:gd name="T37" fmla="*/ 46 h 200"/>
                  <a:gd name="T38" fmla="*/ 118 w 244"/>
                  <a:gd name="T39" fmla="*/ 53 h 200"/>
                  <a:gd name="T40" fmla="*/ 130 w 244"/>
                  <a:gd name="T41" fmla="*/ 60 h 200"/>
                  <a:gd name="T42" fmla="*/ 143 w 244"/>
                  <a:gd name="T43" fmla="*/ 67 h 200"/>
                  <a:gd name="T44" fmla="*/ 157 w 244"/>
                  <a:gd name="T45" fmla="*/ 75 h 200"/>
                  <a:gd name="T46" fmla="*/ 169 w 244"/>
                  <a:gd name="T47" fmla="*/ 82 h 200"/>
                  <a:gd name="T48" fmla="*/ 181 w 244"/>
                  <a:gd name="T49" fmla="*/ 90 h 200"/>
                  <a:gd name="T50" fmla="*/ 192 w 244"/>
                  <a:gd name="T51" fmla="*/ 97 h 200"/>
                  <a:gd name="T52" fmla="*/ 204 w 244"/>
                  <a:gd name="T53" fmla="*/ 104 h 200"/>
                  <a:gd name="T54" fmla="*/ 182 w 244"/>
                  <a:gd name="T55" fmla="*/ 111 h 200"/>
                  <a:gd name="T56" fmla="*/ 160 w 244"/>
                  <a:gd name="T57" fmla="*/ 120 h 200"/>
                  <a:gd name="T58" fmla="*/ 138 w 244"/>
                  <a:gd name="T59" fmla="*/ 130 h 200"/>
                  <a:gd name="T60" fmla="*/ 116 w 244"/>
                  <a:gd name="T61" fmla="*/ 138 h 200"/>
                  <a:gd name="T62" fmla="*/ 91 w 244"/>
                  <a:gd name="T63" fmla="*/ 149 h 200"/>
                  <a:gd name="T64" fmla="*/ 64 w 244"/>
                  <a:gd name="T65" fmla="*/ 160 h 200"/>
                  <a:gd name="T66" fmla="*/ 38 w 244"/>
                  <a:gd name="T67" fmla="*/ 171 h 200"/>
                  <a:gd name="T68" fmla="*/ 9 w 244"/>
                  <a:gd name="T69" fmla="*/ 180 h 200"/>
                  <a:gd name="T70" fmla="*/ 5 w 244"/>
                  <a:gd name="T71" fmla="*/ 182 h 200"/>
                  <a:gd name="T72" fmla="*/ 1 w 244"/>
                  <a:gd name="T73" fmla="*/ 186 h 200"/>
                  <a:gd name="T74" fmla="*/ 0 w 244"/>
                  <a:gd name="T75" fmla="*/ 189 h 200"/>
                  <a:gd name="T76" fmla="*/ 1 w 244"/>
                  <a:gd name="T77" fmla="*/ 192 h 200"/>
                  <a:gd name="T78" fmla="*/ 2 w 244"/>
                  <a:gd name="T79" fmla="*/ 195 h 200"/>
                  <a:gd name="T80" fmla="*/ 5 w 244"/>
                  <a:gd name="T81" fmla="*/ 198 h 200"/>
                  <a:gd name="T82" fmla="*/ 11 w 244"/>
                  <a:gd name="T83" fmla="*/ 199 h 200"/>
                  <a:gd name="T84" fmla="*/ 17 w 244"/>
                  <a:gd name="T85" fmla="*/ 198 h 200"/>
                  <a:gd name="T86" fmla="*/ 45 w 244"/>
                  <a:gd name="T87" fmla="*/ 189 h 200"/>
                  <a:gd name="T88" fmla="*/ 74 w 244"/>
                  <a:gd name="T89" fmla="*/ 178 h 200"/>
                  <a:gd name="T90" fmla="*/ 100 w 244"/>
                  <a:gd name="T91" fmla="*/ 166 h 200"/>
                  <a:gd name="T92" fmla="*/ 128 w 244"/>
                  <a:gd name="T93" fmla="*/ 155 h 200"/>
                  <a:gd name="T94" fmla="*/ 155 w 244"/>
                  <a:gd name="T95" fmla="*/ 145 h 200"/>
                  <a:gd name="T96" fmla="*/ 180 w 244"/>
                  <a:gd name="T97" fmla="*/ 134 h 200"/>
                  <a:gd name="T98" fmla="*/ 206 w 244"/>
                  <a:gd name="T99" fmla="*/ 123 h 200"/>
                  <a:gd name="T100" fmla="*/ 233 w 244"/>
                  <a:gd name="T101" fmla="*/ 115 h 200"/>
                  <a:gd name="T102" fmla="*/ 236 w 244"/>
                  <a:gd name="T103" fmla="*/ 113 h 200"/>
                  <a:gd name="T104" fmla="*/ 238 w 244"/>
                  <a:gd name="T105" fmla="*/ 111 h 200"/>
                  <a:gd name="T106" fmla="*/ 240 w 244"/>
                  <a:gd name="T107" fmla="*/ 109 h 200"/>
                  <a:gd name="T108" fmla="*/ 242 w 244"/>
                  <a:gd name="T109" fmla="*/ 107 h 200"/>
                  <a:gd name="T110" fmla="*/ 243 w 244"/>
                  <a:gd name="T111" fmla="*/ 104 h 200"/>
                  <a:gd name="T112" fmla="*/ 243 w 244"/>
                  <a:gd name="T113" fmla="*/ 101 h 200"/>
                  <a:gd name="T114" fmla="*/ 240 w 244"/>
                  <a:gd name="T115" fmla="*/ 99 h 200"/>
                  <a:gd name="T116" fmla="*/ 238 w 244"/>
                  <a:gd name="T117" fmla="*/ 9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4" h="200">
                    <a:moveTo>
                      <a:pt x="238" y="97"/>
                    </a:moveTo>
                    <a:lnTo>
                      <a:pt x="225" y="89"/>
                    </a:lnTo>
                    <a:lnTo>
                      <a:pt x="211" y="80"/>
                    </a:lnTo>
                    <a:lnTo>
                      <a:pt x="197" y="72"/>
                    </a:lnTo>
                    <a:lnTo>
                      <a:pt x="183" y="63"/>
                    </a:lnTo>
                    <a:lnTo>
                      <a:pt x="168" y="55"/>
                    </a:lnTo>
                    <a:lnTo>
                      <a:pt x="153" y="46"/>
                    </a:lnTo>
                    <a:lnTo>
                      <a:pt x="138" y="37"/>
                    </a:lnTo>
                    <a:lnTo>
                      <a:pt x="124" y="29"/>
                    </a:lnTo>
                    <a:lnTo>
                      <a:pt x="75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2"/>
                    </a:lnTo>
                    <a:lnTo>
                      <a:pt x="56" y="4"/>
                    </a:lnTo>
                    <a:lnTo>
                      <a:pt x="52" y="7"/>
                    </a:lnTo>
                    <a:lnTo>
                      <a:pt x="51" y="12"/>
                    </a:lnTo>
                    <a:lnTo>
                      <a:pt x="52" y="16"/>
                    </a:lnTo>
                    <a:lnTo>
                      <a:pt x="56" y="17"/>
                    </a:lnTo>
                    <a:lnTo>
                      <a:pt x="104" y="46"/>
                    </a:lnTo>
                    <a:lnTo>
                      <a:pt x="118" y="53"/>
                    </a:lnTo>
                    <a:lnTo>
                      <a:pt x="130" y="60"/>
                    </a:lnTo>
                    <a:lnTo>
                      <a:pt x="143" y="67"/>
                    </a:lnTo>
                    <a:lnTo>
                      <a:pt x="157" y="75"/>
                    </a:lnTo>
                    <a:lnTo>
                      <a:pt x="169" y="82"/>
                    </a:lnTo>
                    <a:lnTo>
                      <a:pt x="181" y="90"/>
                    </a:lnTo>
                    <a:lnTo>
                      <a:pt x="192" y="97"/>
                    </a:lnTo>
                    <a:lnTo>
                      <a:pt x="204" y="104"/>
                    </a:lnTo>
                    <a:lnTo>
                      <a:pt x="182" y="111"/>
                    </a:lnTo>
                    <a:lnTo>
                      <a:pt x="160" y="120"/>
                    </a:lnTo>
                    <a:lnTo>
                      <a:pt x="138" y="130"/>
                    </a:lnTo>
                    <a:lnTo>
                      <a:pt x="116" y="138"/>
                    </a:lnTo>
                    <a:lnTo>
                      <a:pt x="91" y="149"/>
                    </a:lnTo>
                    <a:lnTo>
                      <a:pt x="64" y="160"/>
                    </a:lnTo>
                    <a:lnTo>
                      <a:pt x="38" y="171"/>
                    </a:lnTo>
                    <a:lnTo>
                      <a:pt x="9" y="180"/>
                    </a:lnTo>
                    <a:lnTo>
                      <a:pt x="5" y="182"/>
                    </a:lnTo>
                    <a:lnTo>
                      <a:pt x="1" y="186"/>
                    </a:lnTo>
                    <a:lnTo>
                      <a:pt x="0" y="189"/>
                    </a:lnTo>
                    <a:lnTo>
                      <a:pt x="1" y="192"/>
                    </a:lnTo>
                    <a:lnTo>
                      <a:pt x="2" y="195"/>
                    </a:lnTo>
                    <a:lnTo>
                      <a:pt x="5" y="198"/>
                    </a:lnTo>
                    <a:lnTo>
                      <a:pt x="11" y="199"/>
                    </a:lnTo>
                    <a:lnTo>
                      <a:pt x="17" y="198"/>
                    </a:lnTo>
                    <a:lnTo>
                      <a:pt x="45" y="189"/>
                    </a:lnTo>
                    <a:lnTo>
                      <a:pt x="74" y="178"/>
                    </a:lnTo>
                    <a:lnTo>
                      <a:pt x="100" y="166"/>
                    </a:lnTo>
                    <a:lnTo>
                      <a:pt x="128" y="155"/>
                    </a:lnTo>
                    <a:lnTo>
                      <a:pt x="155" y="145"/>
                    </a:lnTo>
                    <a:lnTo>
                      <a:pt x="180" y="134"/>
                    </a:lnTo>
                    <a:lnTo>
                      <a:pt x="206" y="123"/>
                    </a:lnTo>
                    <a:lnTo>
                      <a:pt x="233" y="115"/>
                    </a:lnTo>
                    <a:lnTo>
                      <a:pt x="236" y="113"/>
                    </a:lnTo>
                    <a:lnTo>
                      <a:pt x="238" y="111"/>
                    </a:lnTo>
                    <a:lnTo>
                      <a:pt x="240" y="109"/>
                    </a:lnTo>
                    <a:lnTo>
                      <a:pt x="242" y="107"/>
                    </a:lnTo>
                    <a:lnTo>
                      <a:pt x="243" y="104"/>
                    </a:lnTo>
                    <a:lnTo>
                      <a:pt x="243" y="101"/>
                    </a:lnTo>
                    <a:lnTo>
                      <a:pt x="240" y="99"/>
                    </a:lnTo>
                    <a:lnTo>
                      <a:pt x="238" y="9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8"/>
              <p:cNvSpPr>
                <a:spLocks/>
              </p:cNvSpPr>
              <p:nvPr/>
            </p:nvSpPr>
            <p:spPr bwMode="auto">
              <a:xfrm>
                <a:off x="2745" y="1372"/>
                <a:ext cx="526" cy="537"/>
              </a:xfrm>
              <a:custGeom>
                <a:avLst/>
                <a:gdLst>
                  <a:gd name="T0" fmla="*/ 490 w 526"/>
                  <a:gd name="T1" fmla="*/ 0 h 537"/>
                  <a:gd name="T2" fmla="*/ 427 w 526"/>
                  <a:gd name="T3" fmla="*/ 2 h 537"/>
                  <a:gd name="T4" fmla="*/ 354 w 526"/>
                  <a:gd name="T5" fmla="*/ 12 h 537"/>
                  <a:gd name="T6" fmla="*/ 272 w 526"/>
                  <a:gd name="T7" fmla="*/ 35 h 537"/>
                  <a:gd name="T8" fmla="*/ 190 w 526"/>
                  <a:gd name="T9" fmla="*/ 64 h 537"/>
                  <a:gd name="T10" fmla="*/ 124 w 526"/>
                  <a:gd name="T11" fmla="*/ 103 h 537"/>
                  <a:gd name="T12" fmla="*/ 69 w 526"/>
                  <a:gd name="T13" fmla="*/ 152 h 537"/>
                  <a:gd name="T14" fmla="*/ 27 w 526"/>
                  <a:gd name="T15" fmla="*/ 213 h 537"/>
                  <a:gd name="T16" fmla="*/ 3 w 526"/>
                  <a:gd name="T17" fmla="*/ 270 h 537"/>
                  <a:gd name="T18" fmla="*/ 0 w 526"/>
                  <a:gd name="T19" fmla="*/ 316 h 537"/>
                  <a:gd name="T20" fmla="*/ 12 w 526"/>
                  <a:gd name="T21" fmla="*/ 360 h 537"/>
                  <a:gd name="T22" fmla="*/ 36 w 526"/>
                  <a:gd name="T23" fmla="*/ 400 h 537"/>
                  <a:gd name="T24" fmla="*/ 69 w 526"/>
                  <a:gd name="T25" fmla="*/ 439 h 537"/>
                  <a:gd name="T26" fmla="*/ 108 w 526"/>
                  <a:gd name="T27" fmla="*/ 472 h 537"/>
                  <a:gd name="T28" fmla="*/ 150 w 526"/>
                  <a:gd name="T29" fmla="*/ 502 h 537"/>
                  <a:gd name="T30" fmla="*/ 192 w 526"/>
                  <a:gd name="T31" fmla="*/ 525 h 537"/>
                  <a:gd name="T32" fmla="*/ 216 w 526"/>
                  <a:gd name="T33" fmla="*/ 536 h 537"/>
                  <a:gd name="T34" fmla="*/ 227 w 526"/>
                  <a:gd name="T35" fmla="*/ 534 h 537"/>
                  <a:gd name="T36" fmla="*/ 232 w 526"/>
                  <a:gd name="T37" fmla="*/ 528 h 537"/>
                  <a:gd name="T38" fmla="*/ 230 w 526"/>
                  <a:gd name="T39" fmla="*/ 520 h 537"/>
                  <a:gd name="T40" fmla="*/ 207 w 526"/>
                  <a:gd name="T41" fmla="*/ 508 h 537"/>
                  <a:gd name="T42" fmla="*/ 167 w 526"/>
                  <a:gd name="T43" fmla="*/ 485 h 537"/>
                  <a:gd name="T44" fmla="*/ 127 w 526"/>
                  <a:gd name="T45" fmla="*/ 457 h 537"/>
                  <a:gd name="T46" fmla="*/ 91 w 526"/>
                  <a:gd name="T47" fmla="*/ 425 h 537"/>
                  <a:gd name="T48" fmla="*/ 59 w 526"/>
                  <a:gd name="T49" fmla="*/ 389 h 537"/>
                  <a:gd name="T50" fmla="*/ 38 w 526"/>
                  <a:gd name="T51" fmla="*/ 350 h 537"/>
                  <a:gd name="T52" fmla="*/ 28 w 526"/>
                  <a:gd name="T53" fmla="*/ 310 h 537"/>
                  <a:gd name="T54" fmla="*/ 30 w 526"/>
                  <a:gd name="T55" fmla="*/ 270 h 537"/>
                  <a:gd name="T56" fmla="*/ 47 w 526"/>
                  <a:gd name="T57" fmla="*/ 227 h 537"/>
                  <a:gd name="T58" fmla="*/ 79 w 526"/>
                  <a:gd name="T59" fmla="*/ 176 h 537"/>
                  <a:gd name="T60" fmla="*/ 127 w 526"/>
                  <a:gd name="T61" fmla="*/ 127 h 537"/>
                  <a:gd name="T62" fmla="*/ 194 w 526"/>
                  <a:gd name="T63" fmla="*/ 84 h 537"/>
                  <a:gd name="T64" fmla="*/ 266 w 526"/>
                  <a:gd name="T65" fmla="*/ 57 h 537"/>
                  <a:gd name="T66" fmla="*/ 335 w 526"/>
                  <a:gd name="T67" fmla="*/ 37 h 537"/>
                  <a:gd name="T68" fmla="*/ 408 w 526"/>
                  <a:gd name="T69" fmla="*/ 24 h 537"/>
                  <a:gd name="T70" fmla="*/ 477 w 526"/>
                  <a:gd name="T71" fmla="*/ 20 h 537"/>
                  <a:gd name="T72" fmla="*/ 514 w 526"/>
                  <a:gd name="T73" fmla="*/ 24 h 537"/>
                  <a:gd name="T74" fmla="*/ 522 w 526"/>
                  <a:gd name="T75" fmla="*/ 20 h 537"/>
                  <a:gd name="T76" fmla="*/ 525 w 526"/>
                  <a:gd name="T77" fmla="*/ 12 h 537"/>
                  <a:gd name="T78" fmla="*/ 522 w 526"/>
                  <a:gd name="T79" fmla="*/ 6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26" h="537">
                    <a:moveTo>
                      <a:pt x="518" y="4"/>
                    </a:moveTo>
                    <a:lnTo>
                      <a:pt x="490" y="0"/>
                    </a:lnTo>
                    <a:lnTo>
                      <a:pt x="460" y="0"/>
                    </a:lnTo>
                    <a:lnTo>
                      <a:pt x="427" y="2"/>
                    </a:lnTo>
                    <a:lnTo>
                      <a:pt x="392" y="7"/>
                    </a:lnTo>
                    <a:lnTo>
                      <a:pt x="354" y="12"/>
                    </a:lnTo>
                    <a:lnTo>
                      <a:pt x="315" y="22"/>
                    </a:lnTo>
                    <a:lnTo>
                      <a:pt x="272" y="35"/>
                    </a:lnTo>
                    <a:lnTo>
                      <a:pt x="227" y="49"/>
                    </a:lnTo>
                    <a:lnTo>
                      <a:pt x="190" y="64"/>
                    </a:lnTo>
                    <a:lnTo>
                      <a:pt x="155" y="82"/>
                    </a:lnTo>
                    <a:lnTo>
                      <a:pt x="124" y="103"/>
                    </a:lnTo>
                    <a:lnTo>
                      <a:pt x="95" y="125"/>
                    </a:lnTo>
                    <a:lnTo>
                      <a:pt x="69" y="152"/>
                    </a:lnTo>
                    <a:lnTo>
                      <a:pt x="46" y="181"/>
                    </a:lnTo>
                    <a:lnTo>
                      <a:pt x="27" y="213"/>
                    </a:lnTo>
                    <a:lnTo>
                      <a:pt x="10" y="247"/>
                    </a:lnTo>
                    <a:lnTo>
                      <a:pt x="3" y="270"/>
                    </a:lnTo>
                    <a:lnTo>
                      <a:pt x="0" y="293"/>
                    </a:lnTo>
                    <a:lnTo>
                      <a:pt x="0" y="316"/>
                    </a:lnTo>
                    <a:lnTo>
                      <a:pt x="4" y="338"/>
                    </a:lnTo>
                    <a:lnTo>
                      <a:pt x="12" y="360"/>
                    </a:lnTo>
                    <a:lnTo>
                      <a:pt x="23" y="380"/>
                    </a:lnTo>
                    <a:lnTo>
                      <a:pt x="36" y="400"/>
                    </a:lnTo>
                    <a:lnTo>
                      <a:pt x="52" y="420"/>
                    </a:lnTo>
                    <a:lnTo>
                      <a:pt x="69" y="439"/>
                    </a:lnTo>
                    <a:lnTo>
                      <a:pt x="88" y="457"/>
                    </a:lnTo>
                    <a:lnTo>
                      <a:pt x="108" y="472"/>
                    </a:lnTo>
                    <a:lnTo>
                      <a:pt x="129" y="488"/>
                    </a:lnTo>
                    <a:lnTo>
                      <a:pt x="150" y="502"/>
                    </a:lnTo>
                    <a:lnTo>
                      <a:pt x="171" y="515"/>
                    </a:lnTo>
                    <a:lnTo>
                      <a:pt x="192" y="525"/>
                    </a:lnTo>
                    <a:lnTo>
                      <a:pt x="213" y="535"/>
                    </a:lnTo>
                    <a:lnTo>
                      <a:pt x="216" y="536"/>
                    </a:lnTo>
                    <a:lnTo>
                      <a:pt x="222" y="536"/>
                    </a:lnTo>
                    <a:lnTo>
                      <a:pt x="227" y="534"/>
                    </a:lnTo>
                    <a:lnTo>
                      <a:pt x="230" y="532"/>
                    </a:lnTo>
                    <a:lnTo>
                      <a:pt x="232" y="528"/>
                    </a:lnTo>
                    <a:lnTo>
                      <a:pt x="232" y="524"/>
                    </a:lnTo>
                    <a:lnTo>
                      <a:pt x="230" y="520"/>
                    </a:lnTo>
                    <a:lnTo>
                      <a:pt x="227" y="517"/>
                    </a:lnTo>
                    <a:lnTo>
                      <a:pt x="207" y="508"/>
                    </a:lnTo>
                    <a:lnTo>
                      <a:pt x="187" y="497"/>
                    </a:lnTo>
                    <a:lnTo>
                      <a:pt x="167" y="485"/>
                    </a:lnTo>
                    <a:lnTo>
                      <a:pt x="146" y="471"/>
                    </a:lnTo>
                    <a:lnTo>
                      <a:pt x="127" y="457"/>
                    </a:lnTo>
                    <a:lnTo>
                      <a:pt x="107" y="441"/>
                    </a:lnTo>
                    <a:lnTo>
                      <a:pt x="91" y="425"/>
                    </a:lnTo>
                    <a:lnTo>
                      <a:pt x="74" y="407"/>
                    </a:lnTo>
                    <a:lnTo>
                      <a:pt x="59" y="389"/>
                    </a:lnTo>
                    <a:lnTo>
                      <a:pt x="47" y="371"/>
                    </a:lnTo>
                    <a:lnTo>
                      <a:pt x="38" y="350"/>
                    </a:lnTo>
                    <a:lnTo>
                      <a:pt x="31" y="331"/>
                    </a:lnTo>
                    <a:lnTo>
                      <a:pt x="28" y="310"/>
                    </a:lnTo>
                    <a:lnTo>
                      <a:pt x="26" y="291"/>
                    </a:lnTo>
                    <a:lnTo>
                      <a:pt x="30" y="270"/>
                    </a:lnTo>
                    <a:lnTo>
                      <a:pt x="36" y="250"/>
                    </a:lnTo>
                    <a:lnTo>
                      <a:pt x="47" y="227"/>
                    </a:lnTo>
                    <a:lnTo>
                      <a:pt x="61" y="201"/>
                    </a:lnTo>
                    <a:lnTo>
                      <a:pt x="79" y="176"/>
                    </a:lnTo>
                    <a:lnTo>
                      <a:pt x="102" y="151"/>
                    </a:lnTo>
                    <a:lnTo>
                      <a:pt x="127" y="127"/>
                    </a:lnTo>
                    <a:lnTo>
                      <a:pt x="158" y="104"/>
                    </a:lnTo>
                    <a:lnTo>
                      <a:pt x="194" y="84"/>
                    </a:lnTo>
                    <a:lnTo>
                      <a:pt x="235" y="67"/>
                    </a:lnTo>
                    <a:lnTo>
                      <a:pt x="266" y="57"/>
                    </a:lnTo>
                    <a:lnTo>
                      <a:pt x="300" y="47"/>
                    </a:lnTo>
                    <a:lnTo>
                      <a:pt x="335" y="37"/>
                    </a:lnTo>
                    <a:lnTo>
                      <a:pt x="373" y="30"/>
                    </a:lnTo>
                    <a:lnTo>
                      <a:pt x="408" y="24"/>
                    </a:lnTo>
                    <a:lnTo>
                      <a:pt x="443" y="20"/>
                    </a:lnTo>
                    <a:lnTo>
                      <a:pt x="477" y="20"/>
                    </a:lnTo>
                    <a:lnTo>
                      <a:pt x="508" y="23"/>
                    </a:lnTo>
                    <a:lnTo>
                      <a:pt x="514" y="24"/>
                    </a:lnTo>
                    <a:lnTo>
                      <a:pt x="518" y="23"/>
                    </a:lnTo>
                    <a:lnTo>
                      <a:pt x="522" y="20"/>
                    </a:lnTo>
                    <a:lnTo>
                      <a:pt x="525" y="16"/>
                    </a:lnTo>
                    <a:lnTo>
                      <a:pt x="525" y="12"/>
                    </a:lnTo>
                    <a:lnTo>
                      <a:pt x="525" y="9"/>
                    </a:lnTo>
                    <a:lnTo>
                      <a:pt x="522" y="6"/>
                    </a:lnTo>
                    <a:lnTo>
                      <a:pt x="518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9"/>
            <p:cNvGrpSpPr>
              <a:grpSpLocks/>
            </p:cNvGrpSpPr>
            <p:nvPr/>
          </p:nvGrpSpPr>
          <p:grpSpPr bwMode="auto">
            <a:xfrm>
              <a:off x="1825625" y="3665538"/>
              <a:ext cx="1273175" cy="1085850"/>
              <a:chOff x="1012" y="2195"/>
              <a:chExt cx="802" cy="684"/>
            </a:xfrm>
          </p:grpSpPr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1012" y="2195"/>
                <a:ext cx="802" cy="684"/>
              </a:xfrm>
              <a:custGeom>
                <a:avLst/>
                <a:gdLst>
                  <a:gd name="T0" fmla="*/ 335 w 802"/>
                  <a:gd name="T1" fmla="*/ 628 h 684"/>
                  <a:gd name="T2" fmla="*/ 306 w 802"/>
                  <a:gd name="T3" fmla="*/ 601 h 684"/>
                  <a:gd name="T4" fmla="*/ 267 w 802"/>
                  <a:gd name="T5" fmla="*/ 579 h 684"/>
                  <a:gd name="T6" fmla="*/ 225 w 802"/>
                  <a:gd name="T7" fmla="*/ 551 h 684"/>
                  <a:gd name="T8" fmla="*/ 190 w 802"/>
                  <a:gd name="T9" fmla="*/ 518 h 684"/>
                  <a:gd name="T10" fmla="*/ 168 w 802"/>
                  <a:gd name="T11" fmla="*/ 486 h 684"/>
                  <a:gd name="T12" fmla="*/ 155 w 802"/>
                  <a:gd name="T13" fmla="*/ 459 h 684"/>
                  <a:gd name="T14" fmla="*/ 147 w 802"/>
                  <a:gd name="T15" fmla="*/ 430 h 684"/>
                  <a:gd name="T16" fmla="*/ 146 w 802"/>
                  <a:gd name="T17" fmla="*/ 399 h 684"/>
                  <a:gd name="T18" fmla="*/ 150 w 802"/>
                  <a:gd name="T19" fmla="*/ 370 h 684"/>
                  <a:gd name="T20" fmla="*/ 163 w 802"/>
                  <a:gd name="T21" fmla="*/ 341 h 684"/>
                  <a:gd name="T22" fmla="*/ 211 w 802"/>
                  <a:gd name="T23" fmla="*/ 285 h 684"/>
                  <a:gd name="T24" fmla="*/ 281 w 802"/>
                  <a:gd name="T25" fmla="*/ 238 h 684"/>
                  <a:gd name="T26" fmla="*/ 370 w 802"/>
                  <a:gd name="T27" fmla="*/ 208 h 684"/>
                  <a:gd name="T28" fmla="*/ 490 w 802"/>
                  <a:gd name="T29" fmla="*/ 193 h 684"/>
                  <a:gd name="T30" fmla="*/ 470 w 802"/>
                  <a:gd name="T31" fmla="*/ 213 h 684"/>
                  <a:gd name="T32" fmla="*/ 464 w 802"/>
                  <a:gd name="T33" fmla="*/ 233 h 684"/>
                  <a:gd name="T34" fmla="*/ 489 w 802"/>
                  <a:gd name="T35" fmla="*/ 264 h 684"/>
                  <a:gd name="T36" fmla="*/ 573 w 802"/>
                  <a:gd name="T37" fmla="*/ 259 h 684"/>
                  <a:gd name="T38" fmla="*/ 662 w 802"/>
                  <a:gd name="T39" fmla="*/ 221 h 684"/>
                  <a:gd name="T40" fmla="*/ 711 w 802"/>
                  <a:gd name="T41" fmla="*/ 200 h 684"/>
                  <a:gd name="T42" fmla="*/ 756 w 802"/>
                  <a:gd name="T43" fmla="*/ 182 h 684"/>
                  <a:gd name="T44" fmla="*/ 789 w 802"/>
                  <a:gd name="T45" fmla="*/ 159 h 684"/>
                  <a:gd name="T46" fmla="*/ 799 w 802"/>
                  <a:gd name="T47" fmla="*/ 133 h 684"/>
                  <a:gd name="T48" fmla="*/ 782 w 802"/>
                  <a:gd name="T49" fmla="*/ 113 h 684"/>
                  <a:gd name="T50" fmla="*/ 750 w 802"/>
                  <a:gd name="T51" fmla="*/ 95 h 684"/>
                  <a:gd name="T52" fmla="*/ 709 w 802"/>
                  <a:gd name="T53" fmla="*/ 72 h 684"/>
                  <a:gd name="T54" fmla="*/ 668 w 802"/>
                  <a:gd name="T55" fmla="*/ 49 h 684"/>
                  <a:gd name="T56" fmla="*/ 633 w 802"/>
                  <a:gd name="T57" fmla="*/ 27 h 684"/>
                  <a:gd name="T58" fmla="*/ 594 w 802"/>
                  <a:gd name="T59" fmla="*/ 7 h 684"/>
                  <a:gd name="T60" fmla="*/ 549 w 802"/>
                  <a:gd name="T61" fmla="*/ 1 h 684"/>
                  <a:gd name="T62" fmla="*/ 508 w 802"/>
                  <a:gd name="T63" fmla="*/ 21 h 684"/>
                  <a:gd name="T64" fmla="*/ 510 w 802"/>
                  <a:gd name="T65" fmla="*/ 54 h 684"/>
                  <a:gd name="T66" fmla="*/ 494 w 802"/>
                  <a:gd name="T67" fmla="*/ 77 h 684"/>
                  <a:gd name="T68" fmla="*/ 385 w 802"/>
                  <a:gd name="T69" fmla="*/ 88 h 684"/>
                  <a:gd name="T70" fmla="*/ 261 w 802"/>
                  <a:gd name="T71" fmla="*/ 131 h 684"/>
                  <a:gd name="T72" fmla="*/ 145 w 802"/>
                  <a:gd name="T73" fmla="*/ 202 h 684"/>
                  <a:gd name="T74" fmla="*/ 55 w 802"/>
                  <a:gd name="T75" fmla="*/ 290 h 684"/>
                  <a:gd name="T76" fmla="*/ 4 w 802"/>
                  <a:gd name="T77" fmla="*/ 387 h 684"/>
                  <a:gd name="T78" fmla="*/ 11 w 802"/>
                  <a:gd name="T79" fmla="*/ 482 h 684"/>
                  <a:gd name="T80" fmla="*/ 49 w 802"/>
                  <a:gd name="T81" fmla="*/ 534 h 684"/>
                  <a:gd name="T82" fmla="*/ 81 w 802"/>
                  <a:gd name="T83" fmla="*/ 570 h 684"/>
                  <a:gd name="T84" fmla="*/ 118 w 802"/>
                  <a:gd name="T85" fmla="*/ 606 h 684"/>
                  <a:gd name="T86" fmla="*/ 160 w 802"/>
                  <a:gd name="T87" fmla="*/ 638 h 684"/>
                  <a:gd name="T88" fmla="*/ 208 w 802"/>
                  <a:gd name="T89" fmla="*/ 664 h 684"/>
                  <a:gd name="T90" fmla="*/ 254 w 802"/>
                  <a:gd name="T91" fmla="*/ 680 h 684"/>
                  <a:gd name="T92" fmla="*/ 298 w 802"/>
                  <a:gd name="T93" fmla="*/ 681 h 684"/>
                  <a:gd name="T94" fmla="*/ 331 w 802"/>
                  <a:gd name="T95" fmla="*/ 665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2" h="684">
                    <a:moveTo>
                      <a:pt x="338" y="652"/>
                    </a:moveTo>
                    <a:lnTo>
                      <a:pt x="340" y="640"/>
                    </a:lnTo>
                    <a:lnTo>
                      <a:pt x="335" y="628"/>
                    </a:lnTo>
                    <a:lnTo>
                      <a:pt x="328" y="617"/>
                    </a:lnTo>
                    <a:lnTo>
                      <a:pt x="318" y="608"/>
                    </a:lnTo>
                    <a:lnTo>
                      <a:pt x="306" y="601"/>
                    </a:lnTo>
                    <a:lnTo>
                      <a:pt x="292" y="593"/>
                    </a:lnTo>
                    <a:lnTo>
                      <a:pt x="279" y="586"/>
                    </a:lnTo>
                    <a:lnTo>
                      <a:pt x="267" y="579"/>
                    </a:lnTo>
                    <a:lnTo>
                      <a:pt x="251" y="571"/>
                    </a:lnTo>
                    <a:lnTo>
                      <a:pt x="239" y="561"/>
                    </a:lnTo>
                    <a:lnTo>
                      <a:pt x="225" y="551"/>
                    </a:lnTo>
                    <a:lnTo>
                      <a:pt x="213" y="540"/>
                    </a:lnTo>
                    <a:lnTo>
                      <a:pt x="202" y="530"/>
                    </a:lnTo>
                    <a:lnTo>
                      <a:pt x="190" y="518"/>
                    </a:lnTo>
                    <a:lnTo>
                      <a:pt x="180" y="505"/>
                    </a:lnTo>
                    <a:lnTo>
                      <a:pt x="172" y="493"/>
                    </a:lnTo>
                    <a:lnTo>
                      <a:pt x="168" y="486"/>
                    </a:lnTo>
                    <a:lnTo>
                      <a:pt x="163" y="477"/>
                    </a:lnTo>
                    <a:lnTo>
                      <a:pt x="158" y="469"/>
                    </a:lnTo>
                    <a:lnTo>
                      <a:pt x="155" y="459"/>
                    </a:lnTo>
                    <a:lnTo>
                      <a:pt x="151" y="449"/>
                    </a:lnTo>
                    <a:lnTo>
                      <a:pt x="149" y="440"/>
                    </a:lnTo>
                    <a:lnTo>
                      <a:pt x="147" y="430"/>
                    </a:lnTo>
                    <a:lnTo>
                      <a:pt x="146" y="419"/>
                    </a:lnTo>
                    <a:lnTo>
                      <a:pt x="145" y="410"/>
                    </a:lnTo>
                    <a:lnTo>
                      <a:pt x="146" y="399"/>
                    </a:lnTo>
                    <a:lnTo>
                      <a:pt x="147" y="390"/>
                    </a:lnTo>
                    <a:lnTo>
                      <a:pt x="148" y="379"/>
                    </a:lnTo>
                    <a:lnTo>
                      <a:pt x="150" y="370"/>
                    </a:lnTo>
                    <a:lnTo>
                      <a:pt x="153" y="359"/>
                    </a:lnTo>
                    <a:lnTo>
                      <a:pt x="158" y="350"/>
                    </a:lnTo>
                    <a:lnTo>
                      <a:pt x="163" y="341"/>
                    </a:lnTo>
                    <a:lnTo>
                      <a:pt x="176" y="323"/>
                    </a:lnTo>
                    <a:lnTo>
                      <a:pt x="192" y="304"/>
                    </a:lnTo>
                    <a:lnTo>
                      <a:pt x="211" y="285"/>
                    </a:lnTo>
                    <a:lnTo>
                      <a:pt x="233" y="269"/>
                    </a:lnTo>
                    <a:lnTo>
                      <a:pt x="256" y="252"/>
                    </a:lnTo>
                    <a:lnTo>
                      <a:pt x="281" y="238"/>
                    </a:lnTo>
                    <a:lnTo>
                      <a:pt x="305" y="226"/>
                    </a:lnTo>
                    <a:lnTo>
                      <a:pt x="332" y="218"/>
                    </a:lnTo>
                    <a:lnTo>
                      <a:pt x="370" y="208"/>
                    </a:lnTo>
                    <a:lnTo>
                      <a:pt x="408" y="202"/>
                    </a:lnTo>
                    <a:lnTo>
                      <a:pt x="448" y="197"/>
                    </a:lnTo>
                    <a:lnTo>
                      <a:pt x="490" y="193"/>
                    </a:lnTo>
                    <a:lnTo>
                      <a:pt x="483" y="199"/>
                    </a:lnTo>
                    <a:lnTo>
                      <a:pt x="476" y="206"/>
                    </a:lnTo>
                    <a:lnTo>
                      <a:pt x="470" y="213"/>
                    </a:lnTo>
                    <a:lnTo>
                      <a:pt x="466" y="220"/>
                    </a:lnTo>
                    <a:lnTo>
                      <a:pt x="465" y="226"/>
                    </a:lnTo>
                    <a:lnTo>
                      <a:pt x="464" y="233"/>
                    </a:lnTo>
                    <a:lnTo>
                      <a:pt x="466" y="241"/>
                    </a:lnTo>
                    <a:lnTo>
                      <a:pt x="470" y="249"/>
                    </a:lnTo>
                    <a:lnTo>
                      <a:pt x="489" y="264"/>
                    </a:lnTo>
                    <a:lnTo>
                      <a:pt x="512" y="269"/>
                    </a:lnTo>
                    <a:lnTo>
                      <a:pt x="542" y="267"/>
                    </a:lnTo>
                    <a:lnTo>
                      <a:pt x="573" y="259"/>
                    </a:lnTo>
                    <a:lnTo>
                      <a:pt x="605" y="247"/>
                    </a:lnTo>
                    <a:lnTo>
                      <a:pt x="636" y="234"/>
                    </a:lnTo>
                    <a:lnTo>
                      <a:pt x="662" y="221"/>
                    </a:lnTo>
                    <a:lnTo>
                      <a:pt x="684" y="211"/>
                    </a:lnTo>
                    <a:lnTo>
                      <a:pt x="698" y="205"/>
                    </a:lnTo>
                    <a:lnTo>
                      <a:pt x="711" y="200"/>
                    </a:lnTo>
                    <a:lnTo>
                      <a:pt x="726" y="194"/>
                    </a:lnTo>
                    <a:lnTo>
                      <a:pt x="741" y="188"/>
                    </a:lnTo>
                    <a:lnTo>
                      <a:pt x="756" y="182"/>
                    </a:lnTo>
                    <a:lnTo>
                      <a:pt x="770" y="175"/>
                    </a:lnTo>
                    <a:lnTo>
                      <a:pt x="781" y="167"/>
                    </a:lnTo>
                    <a:lnTo>
                      <a:pt x="789" y="159"/>
                    </a:lnTo>
                    <a:lnTo>
                      <a:pt x="797" y="150"/>
                    </a:lnTo>
                    <a:lnTo>
                      <a:pt x="801" y="141"/>
                    </a:lnTo>
                    <a:lnTo>
                      <a:pt x="799" y="133"/>
                    </a:lnTo>
                    <a:lnTo>
                      <a:pt x="796" y="126"/>
                    </a:lnTo>
                    <a:lnTo>
                      <a:pt x="789" y="119"/>
                    </a:lnTo>
                    <a:lnTo>
                      <a:pt x="782" y="113"/>
                    </a:lnTo>
                    <a:lnTo>
                      <a:pt x="772" y="108"/>
                    </a:lnTo>
                    <a:lnTo>
                      <a:pt x="763" y="102"/>
                    </a:lnTo>
                    <a:lnTo>
                      <a:pt x="750" y="95"/>
                    </a:lnTo>
                    <a:lnTo>
                      <a:pt x="736" y="86"/>
                    </a:lnTo>
                    <a:lnTo>
                      <a:pt x="723" y="78"/>
                    </a:lnTo>
                    <a:lnTo>
                      <a:pt x="709" y="72"/>
                    </a:lnTo>
                    <a:lnTo>
                      <a:pt x="695" y="64"/>
                    </a:lnTo>
                    <a:lnTo>
                      <a:pt x="682" y="56"/>
                    </a:lnTo>
                    <a:lnTo>
                      <a:pt x="668" y="49"/>
                    </a:lnTo>
                    <a:lnTo>
                      <a:pt x="654" y="42"/>
                    </a:lnTo>
                    <a:lnTo>
                      <a:pt x="643" y="35"/>
                    </a:lnTo>
                    <a:lnTo>
                      <a:pt x="633" y="27"/>
                    </a:lnTo>
                    <a:lnTo>
                      <a:pt x="620" y="19"/>
                    </a:lnTo>
                    <a:lnTo>
                      <a:pt x="607" y="13"/>
                    </a:lnTo>
                    <a:lnTo>
                      <a:pt x="594" y="7"/>
                    </a:lnTo>
                    <a:lnTo>
                      <a:pt x="579" y="2"/>
                    </a:lnTo>
                    <a:lnTo>
                      <a:pt x="565" y="0"/>
                    </a:lnTo>
                    <a:lnTo>
                      <a:pt x="549" y="1"/>
                    </a:lnTo>
                    <a:lnTo>
                      <a:pt x="529" y="5"/>
                    </a:lnTo>
                    <a:lnTo>
                      <a:pt x="515" y="12"/>
                    </a:lnTo>
                    <a:lnTo>
                      <a:pt x="508" y="21"/>
                    </a:lnTo>
                    <a:lnTo>
                      <a:pt x="504" y="30"/>
                    </a:lnTo>
                    <a:lnTo>
                      <a:pt x="505" y="42"/>
                    </a:lnTo>
                    <a:lnTo>
                      <a:pt x="510" y="54"/>
                    </a:lnTo>
                    <a:lnTo>
                      <a:pt x="519" y="66"/>
                    </a:lnTo>
                    <a:lnTo>
                      <a:pt x="530" y="80"/>
                    </a:lnTo>
                    <a:lnTo>
                      <a:pt x="494" y="77"/>
                    </a:lnTo>
                    <a:lnTo>
                      <a:pt x="458" y="78"/>
                    </a:lnTo>
                    <a:lnTo>
                      <a:pt x="422" y="82"/>
                    </a:lnTo>
                    <a:lnTo>
                      <a:pt x="385" y="88"/>
                    </a:lnTo>
                    <a:lnTo>
                      <a:pt x="344" y="98"/>
                    </a:lnTo>
                    <a:lnTo>
                      <a:pt x="303" y="113"/>
                    </a:lnTo>
                    <a:lnTo>
                      <a:pt x="261" y="131"/>
                    </a:lnTo>
                    <a:lnTo>
                      <a:pt x="222" y="152"/>
                    </a:lnTo>
                    <a:lnTo>
                      <a:pt x="182" y="175"/>
                    </a:lnTo>
                    <a:lnTo>
                      <a:pt x="145" y="202"/>
                    </a:lnTo>
                    <a:lnTo>
                      <a:pt x="111" y="229"/>
                    </a:lnTo>
                    <a:lnTo>
                      <a:pt x="82" y="260"/>
                    </a:lnTo>
                    <a:lnTo>
                      <a:pt x="55" y="290"/>
                    </a:lnTo>
                    <a:lnTo>
                      <a:pt x="33" y="322"/>
                    </a:lnTo>
                    <a:lnTo>
                      <a:pt x="15" y="355"/>
                    </a:lnTo>
                    <a:lnTo>
                      <a:pt x="4" y="387"/>
                    </a:lnTo>
                    <a:lnTo>
                      <a:pt x="0" y="419"/>
                    </a:lnTo>
                    <a:lnTo>
                      <a:pt x="1" y="451"/>
                    </a:lnTo>
                    <a:lnTo>
                      <a:pt x="11" y="482"/>
                    </a:lnTo>
                    <a:lnTo>
                      <a:pt x="30" y="510"/>
                    </a:lnTo>
                    <a:lnTo>
                      <a:pt x="38" y="522"/>
                    </a:lnTo>
                    <a:lnTo>
                      <a:pt x="49" y="534"/>
                    </a:lnTo>
                    <a:lnTo>
                      <a:pt x="59" y="547"/>
                    </a:lnTo>
                    <a:lnTo>
                      <a:pt x="70" y="558"/>
                    </a:lnTo>
                    <a:lnTo>
                      <a:pt x="81" y="570"/>
                    </a:lnTo>
                    <a:lnTo>
                      <a:pt x="93" y="583"/>
                    </a:lnTo>
                    <a:lnTo>
                      <a:pt x="105" y="595"/>
                    </a:lnTo>
                    <a:lnTo>
                      <a:pt x="118" y="606"/>
                    </a:lnTo>
                    <a:lnTo>
                      <a:pt x="132" y="617"/>
                    </a:lnTo>
                    <a:lnTo>
                      <a:pt x="146" y="628"/>
                    </a:lnTo>
                    <a:lnTo>
                      <a:pt x="160" y="638"/>
                    </a:lnTo>
                    <a:lnTo>
                      <a:pt x="175" y="647"/>
                    </a:lnTo>
                    <a:lnTo>
                      <a:pt x="191" y="656"/>
                    </a:lnTo>
                    <a:lnTo>
                      <a:pt x="208" y="664"/>
                    </a:lnTo>
                    <a:lnTo>
                      <a:pt x="224" y="671"/>
                    </a:lnTo>
                    <a:lnTo>
                      <a:pt x="242" y="677"/>
                    </a:lnTo>
                    <a:lnTo>
                      <a:pt x="254" y="680"/>
                    </a:lnTo>
                    <a:lnTo>
                      <a:pt x="268" y="683"/>
                    </a:lnTo>
                    <a:lnTo>
                      <a:pt x="283" y="683"/>
                    </a:lnTo>
                    <a:lnTo>
                      <a:pt x="298" y="681"/>
                    </a:lnTo>
                    <a:lnTo>
                      <a:pt x="310" y="678"/>
                    </a:lnTo>
                    <a:lnTo>
                      <a:pt x="323" y="673"/>
                    </a:lnTo>
                    <a:lnTo>
                      <a:pt x="331" y="665"/>
                    </a:lnTo>
                    <a:lnTo>
                      <a:pt x="338" y="652"/>
                    </a:lnTo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1"/>
              <p:cNvSpPr>
                <a:spLocks/>
              </p:cNvSpPr>
              <p:nvPr/>
            </p:nvSpPr>
            <p:spPr bwMode="auto">
              <a:xfrm>
                <a:off x="1509" y="2236"/>
                <a:ext cx="244" cy="200"/>
              </a:xfrm>
              <a:custGeom>
                <a:avLst/>
                <a:gdLst>
                  <a:gd name="T0" fmla="*/ 238 w 244"/>
                  <a:gd name="T1" fmla="*/ 97 h 200"/>
                  <a:gd name="T2" fmla="*/ 225 w 244"/>
                  <a:gd name="T3" fmla="*/ 89 h 200"/>
                  <a:gd name="T4" fmla="*/ 211 w 244"/>
                  <a:gd name="T5" fmla="*/ 80 h 200"/>
                  <a:gd name="T6" fmla="*/ 197 w 244"/>
                  <a:gd name="T7" fmla="*/ 72 h 200"/>
                  <a:gd name="T8" fmla="*/ 183 w 244"/>
                  <a:gd name="T9" fmla="*/ 63 h 200"/>
                  <a:gd name="T10" fmla="*/ 168 w 244"/>
                  <a:gd name="T11" fmla="*/ 55 h 200"/>
                  <a:gd name="T12" fmla="*/ 153 w 244"/>
                  <a:gd name="T13" fmla="*/ 46 h 200"/>
                  <a:gd name="T14" fmla="*/ 138 w 244"/>
                  <a:gd name="T15" fmla="*/ 37 h 200"/>
                  <a:gd name="T16" fmla="*/ 124 w 244"/>
                  <a:gd name="T17" fmla="*/ 29 h 200"/>
                  <a:gd name="T18" fmla="*/ 75 w 244"/>
                  <a:gd name="T19" fmla="*/ 1 h 200"/>
                  <a:gd name="T20" fmla="*/ 71 w 244"/>
                  <a:gd name="T21" fmla="*/ 0 h 200"/>
                  <a:gd name="T22" fmla="*/ 65 w 244"/>
                  <a:gd name="T23" fmla="*/ 0 h 200"/>
                  <a:gd name="T24" fmla="*/ 59 w 244"/>
                  <a:gd name="T25" fmla="*/ 2 h 200"/>
                  <a:gd name="T26" fmla="*/ 56 w 244"/>
                  <a:gd name="T27" fmla="*/ 4 h 200"/>
                  <a:gd name="T28" fmla="*/ 52 w 244"/>
                  <a:gd name="T29" fmla="*/ 7 h 200"/>
                  <a:gd name="T30" fmla="*/ 51 w 244"/>
                  <a:gd name="T31" fmla="*/ 12 h 200"/>
                  <a:gd name="T32" fmla="*/ 52 w 244"/>
                  <a:gd name="T33" fmla="*/ 16 h 200"/>
                  <a:gd name="T34" fmla="*/ 56 w 244"/>
                  <a:gd name="T35" fmla="*/ 17 h 200"/>
                  <a:gd name="T36" fmla="*/ 104 w 244"/>
                  <a:gd name="T37" fmla="*/ 46 h 200"/>
                  <a:gd name="T38" fmla="*/ 118 w 244"/>
                  <a:gd name="T39" fmla="*/ 53 h 200"/>
                  <a:gd name="T40" fmla="*/ 130 w 244"/>
                  <a:gd name="T41" fmla="*/ 60 h 200"/>
                  <a:gd name="T42" fmla="*/ 143 w 244"/>
                  <a:gd name="T43" fmla="*/ 67 h 200"/>
                  <a:gd name="T44" fmla="*/ 157 w 244"/>
                  <a:gd name="T45" fmla="*/ 75 h 200"/>
                  <a:gd name="T46" fmla="*/ 169 w 244"/>
                  <a:gd name="T47" fmla="*/ 82 h 200"/>
                  <a:gd name="T48" fmla="*/ 181 w 244"/>
                  <a:gd name="T49" fmla="*/ 90 h 200"/>
                  <a:gd name="T50" fmla="*/ 192 w 244"/>
                  <a:gd name="T51" fmla="*/ 97 h 200"/>
                  <a:gd name="T52" fmla="*/ 204 w 244"/>
                  <a:gd name="T53" fmla="*/ 104 h 200"/>
                  <a:gd name="T54" fmla="*/ 182 w 244"/>
                  <a:gd name="T55" fmla="*/ 111 h 200"/>
                  <a:gd name="T56" fmla="*/ 160 w 244"/>
                  <a:gd name="T57" fmla="*/ 120 h 200"/>
                  <a:gd name="T58" fmla="*/ 138 w 244"/>
                  <a:gd name="T59" fmla="*/ 130 h 200"/>
                  <a:gd name="T60" fmla="*/ 116 w 244"/>
                  <a:gd name="T61" fmla="*/ 138 h 200"/>
                  <a:gd name="T62" fmla="*/ 91 w 244"/>
                  <a:gd name="T63" fmla="*/ 149 h 200"/>
                  <a:gd name="T64" fmla="*/ 64 w 244"/>
                  <a:gd name="T65" fmla="*/ 160 h 200"/>
                  <a:gd name="T66" fmla="*/ 38 w 244"/>
                  <a:gd name="T67" fmla="*/ 171 h 200"/>
                  <a:gd name="T68" fmla="*/ 9 w 244"/>
                  <a:gd name="T69" fmla="*/ 180 h 200"/>
                  <a:gd name="T70" fmla="*/ 5 w 244"/>
                  <a:gd name="T71" fmla="*/ 182 h 200"/>
                  <a:gd name="T72" fmla="*/ 1 w 244"/>
                  <a:gd name="T73" fmla="*/ 186 h 200"/>
                  <a:gd name="T74" fmla="*/ 0 w 244"/>
                  <a:gd name="T75" fmla="*/ 189 h 200"/>
                  <a:gd name="T76" fmla="*/ 1 w 244"/>
                  <a:gd name="T77" fmla="*/ 192 h 200"/>
                  <a:gd name="T78" fmla="*/ 2 w 244"/>
                  <a:gd name="T79" fmla="*/ 195 h 200"/>
                  <a:gd name="T80" fmla="*/ 5 w 244"/>
                  <a:gd name="T81" fmla="*/ 198 h 200"/>
                  <a:gd name="T82" fmla="*/ 11 w 244"/>
                  <a:gd name="T83" fmla="*/ 199 h 200"/>
                  <a:gd name="T84" fmla="*/ 17 w 244"/>
                  <a:gd name="T85" fmla="*/ 198 h 200"/>
                  <a:gd name="T86" fmla="*/ 45 w 244"/>
                  <a:gd name="T87" fmla="*/ 189 h 200"/>
                  <a:gd name="T88" fmla="*/ 74 w 244"/>
                  <a:gd name="T89" fmla="*/ 178 h 200"/>
                  <a:gd name="T90" fmla="*/ 100 w 244"/>
                  <a:gd name="T91" fmla="*/ 166 h 200"/>
                  <a:gd name="T92" fmla="*/ 128 w 244"/>
                  <a:gd name="T93" fmla="*/ 155 h 200"/>
                  <a:gd name="T94" fmla="*/ 155 w 244"/>
                  <a:gd name="T95" fmla="*/ 145 h 200"/>
                  <a:gd name="T96" fmla="*/ 180 w 244"/>
                  <a:gd name="T97" fmla="*/ 134 h 200"/>
                  <a:gd name="T98" fmla="*/ 206 w 244"/>
                  <a:gd name="T99" fmla="*/ 123 h 200"/>
                  <a:gd name="T100" fmla="*/ 233 w 244"/>
                  <a:gd name="T101" fmla="*/ 115 h 200"/>
                  <a:gd name="T102" fmla="*/ 236 w 244"/>
                  <a:gd name="T103" fmla="*/ 113 h 200"/>
                  <a:gd name="T104" fmla="*/ 238 w 244"/>
                  <a:gd name="T105" fmla="*/ 111 h 200"/>
                  <a:gd name="T106" fmla="*/ 240 w 244"/>
                  <a:gd name="T107" fmla="*/ 109 h 200"/>
                  <a:gd name="T108" fmla="*/ 242 w 244"/>
                  <a:gd name="T109" fmla="*/ 107 h 200"/>
                  <a:gd name="T110" fmla="*/ 243 w 244"/>
                  <a:gd name="T111" fmla="*/ 104 h 200"/>
                  <a:gd name="T112" fmla="*/ 243 w 244"/>
                  <a:gd name="T113" fmla="*/ 101 h 200"/>
                  <a:gd name="T114" fmla="*/ 240 w 244"/>
                  <a:gd name="T115" fmla="*/ 99 h 200"/>
                  <a:gd name="T116" fmla="*/ 238 w 244"/>
                  <a:gd name="T117" fmla="*/ 9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4" h="200">
                    <a:moveTo>
                      <a:pt x="238" y="97"/>
                    </a:moveTo>
                    <a:lnTo>
                      <a:pt x="225" y="89"/>
                    </a:lnTo>
                    <a:lnTo>
                      <a:pt x="211" y="80"/>
                    </a:lnTo>
                    <a:lnTo>
                      <a:pt x="197" y="72"/>
                    </a:lnTo>
                    <a:lnTo>
                      <a:pt x="183" y="63"/>
                    </a:lnTo>
                    <a:lnTo>
                      <a:pt x="168" y="55"/>
                    </a:lnTo>
                    <a:lnTo>
                      <a:pt x="153" y="46"/>
                    </a:lnTo>
                    <a:lnTo>
                      <a:pt x="138" y="37"/>
                    </a:lnTo>
                    <a:lnTo>
                      <a:pt x="124" y="29"/>
                    </a:lnTo>
                    <a:lnTo>
                      <a:pt x="75" y="1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2"/>
                    </a:lnTo>
                    <a:lnTo>
                      <a:pt x="56" y="4"/>
                    </a:lnTo>
                    <a:lnTo>
                      <a:pt x="52" y="7"/>
                    </a:lnTo>
                    <a:lnTo>
                      <a:pt x="51" y="12"/>
                    </a:lnTo>
                    <a:lnTo>
                      <a:pt x="52" y="16"/>
                    </a:lnTo>
                    <a:lnTo>
                      <a:pt x="56" y="17"/>
                    </a:lnTo>
                    <a:lnTo>
                      <a:pt x="104" y="46"/>
                    </a:lnTo>
                    <a:lnTo>
                      <a:pt x="118" y="53"/>
                    </a:lnTo>
                    <a:lnTo>
                      <a:pt x="130" y="60"/>
                    </a:lnTo>
                    <a:lnTo>
                      <a:pt x="143" y="67"/>
                    </a:lnTo>
                    <a:lnTo>
                      <a:pt x="157" y="75"/>
                    </a:lnTo>
                    <a:lnTo>
                      <a:pt x="169" y="82"/>
                    </a:lnTo>
                    <a:lnTo>
                      <a:pt x="181" y="90"/>
                    </a:lnTo>
                    <a:lnTo>
                      <a:pt x="192" y="97"/>
                    </a:lnTo>
                    <a:lnTo>
                      <a:pt x="204" y="104"/>
                    </a:lnTo>
                    <a:lnTo>
                      <a:pt x="182" y="111"/>
                    </a:lnTo>
                    <a:lnTo>
                      <a:pt x="160" y="120"/>
                    </a:lnTo>
                    <a:lnTo>
                      <a:pt x="138" y="130"/>
                    </a:lnTo>
                    <a:lnTo>
                      <a:pt x="116" y="138"/>
                    </a:lnTo>
                    <a:lnTo>
                      <a:pt x="91" y="149"/>
                    </a:lnTo>
                    <a:lnTo>
                      <a:pt x="64" y="160"/>
                    </a:lnTo>
                    <a:lnTo>
                      <a:pt x="38" y="171"/>
                    </a:lnTo>
                    <a:lnTo>
                      <a:pt x="9" y="180"/>
                    </a:lnTo>
                    <a:lnTo>
                      <a:pt x="5" y="182"/>
                    </a:lnTo>
                    <a:lnTo>
                      <a:pt x="1" y="186"/>
                    </a:lnTo>
                    <a:lnTo>
                      <a:pt x="0" y="189"/>
                    </a:lnTo>
                    <a:lnTo>
                      <a:pt x="1" y="192"/>
                    </a:lnTo>
                    <a:lnTo>
                      <a:pt x="2" y="195"/>
                    </a:lnTo>
                    <a:lnTo>
                      <a:pt x="5" y="198"/>
                    </a:lnTo>
                    <a:lnTo>
                      <a:pt x="11" y="199"/>
                    </a:lnTo>
                    <a:lnTo>
                      <a:pt x="17" y="198"/>
                    </a:lnTo>
                    <a:lnTo>
                      <a:pt x="45" y="189"/>
                    </a:lnTo>
                    <a:lnTo>
                      <a:pt x="74" y="178"/>
                    </a:lnTo>
                    <a:lnTo>
                      <a:pt x="100" y="166"/>
                    </a:lnTo>
                    <a:lnTo>
                      <a:pt x="128" y="155"/>
                    </a:lnTo>
                    <a:lnTo>
                      <a:pt x="155" y="145"/>
                    </a:lnTo>
                    <a:lnTo>
                      <a:pt x="180" y="134"/>
                    </a:lnTo>
                    <a:lnTo>
                      <a:pt x="206" y="123"/>
                    </a:lnTo>
                    <a:lnTo>
                      <a:pt x="233" y="115"/>
                    </a:lnTo>
                    <a:lnTo>
                      <a:pt x="236" y="113"/>
                    </a:lnTo>
                    <a:lnTo>
                      <a:pt x="238" y="111"/>
                    </a:lnTo>
                    <a:lnTo>
                      <a:pt x="240" y="109"/>
                    </a:lnTo>
                    <a:lnTo>
                      <a:pt x="242" y="107"/>
                    </a:lnTo>
                    <a:lnTo>
                      <a:pt x="243" y="104"/>
                    </a:lnTo>
                    <a:lnTo>
                      <a:pt x="243" y="101"/>
                    </a:lnTo>
                    <a:lnTo>
                      <a:pt x="240" y="99"/>
                    </a:lnTo>
                    <a:lnTo>
                      <a:pt x="238" y="9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1077" y="2314"/>
                <a:ext cx="526" cy="537"/>
              </a:xfrm>
              <a:custGeom>
                <a:avLst/>
                <a:gdLst>
                  <a:gd name="T0" fmla="*/ 490 w 526"/>
                  <a:gd name="T1" fmla="*/ 0 h 537"/>
                  <a:gd name="T2" fmla="*/ 427 w 526"/>
                  <a:gd name="T3" fmla="*/ 2 h 537"/>
                  <a:gd name="T4" fmla="*/ 354 w 526"/>
                  <a:gd name="T5" fmla="*/ 12 h 537"/>
                  <a:gd name="T6" fmla="*/ 272 w 526"/>
                  <a:gd name="T7" fmla="*/ 35 h 537"/>
                  <a:gd name="T8" fmla="*/ 190 w 526"/>
                  <a:gd name="T9" fmla="*/ 64 h 537"/>
                  <a:gd name="T10" fmla="*/ 124 w 526"/>
                  <a:gd name="T11" fmla="*/ 103 h 537"/>
                  <a:gd name="T12" fmla="*/ 69 w 526"/>
                  <a:gd name="T13" fmla="*/ 152 h 537"/>
                  <a:gd name="T14" fmla="*/ 27 w 526"/>
                  <a:gd name="T15" fmla="*/ 213 h 537"/>
                  <a:gd name="T16" fmla="*/ 3 w 526"/>
                  <a:gd name="T17" fmla="*/ 270 h 537"/>
                  <a:gd name="T18" fmla="*/ 0 w 526"/>
                  <a:gd name="T19" fmla="*/ 316 h 537"/>
                  <a:gd name="T20" fmla="*/ 12 w 526"/>
                  <a:gd name="T21" fmla="*/ 360 h 537"/>
                  <a:gd name="T22" fmla="*/ 36 w 526"/>
                  <a:gd name="T23" fmla="*/ 400 h 537"/>
                  <a:gd name="T24" fmla="*/ 69 w 526"/>
                  <a:gd name="T25" fmla="*/ 439 h 537"/>
                  <a:gd name="T26" fmla="*/ 108 w 526"/>
                  <a:gd name="T27" fmla="*/ 472 h 537"/>
                  <a:gd name="T28" fmla="*/ 150 w 526"/>
                  <a:gd name="T29" fmla="*/ 502 h 537"/>
                  <a:gd name="T30" fmla="*/ 192 w 526"/>
                  <a:gd name="T31" fmla="*/ 525 h 537"/>
                  <a:gd name="T32" fmla="*/ 216 w 526"/>
                  <a:gd name="T33" fmla="*/ 536 h 537"/>
                  <a:gd name="T34" fmla="*/ 227 w 526"/>
                  <a:gd name="T35" fmla="*/ 534 h 537"/>
                  <a:gd name="T36" fmla="*/ 232 w 526"/>
                  <a:gd name="T37" fmla="*/ 528 h 537"/>
                  <a:gd name="T38" fmla="*/ 230 w 526"/>
                  <a:gd name="T39" fmla="*/ 520 h 537"/>
                  <a:gd name="T40" fmla="*/ 207 w 526"/>
                  <a:gd name="T41" fmla="*/ 508 h 537"/>
                  <a:gd name="T42" fmla="*/ 167 w 526"/>
                  <a:gd name="T43" fmla="*/ 485 h 537"/>
                  <a:gd name="T44" fmla="*/ 127 w 526"/>
                  <a:gd name="T45" fmla="*/ 457 h 537"/>
                  <a:gd name="T46" fmla="*/ 91 w 526"/>
                  <a:gd name="T47" fmla="*/ 425 h 537"/>
                  <a:gd name="T48" fmla="*/ 59 w 526"/>
                  <a:gd name="T49" fmla="*/ 389 h 537"/>
                  <a:gd name="T50" fmla="*/ 38 w 526"/>
                  <a:gd name="T51" fmla="*/ 350 h 537"/>
                  <a:gd name="T52" fmla="*/ 28 w 526"/>
                  <a:gd name="T53" fmla="*/ 310 h 537"/>
                  <a:gd name="T54" fmla="*/ 30 w 526"/>
                  <a:gd name="T55" fmla="*/ 270 h 537"/>
                  <a:gd name="T56" fmla="*/ 47 w 526"/>
                  <a:gd name="T57" fmla="*/ 227 h 537"/>
                  <a:gd name="T58" fmla="*/ 79 w 526"/>
                  <a:gd name="T59" fmla="*/ 176 h 537"/>
                  <a:gd name="T60" fmla="*/ 127 w 526"/>
                  <a:gd name="T61" fmla="*/ 127 h 537"/>
                  <a:gd name="T62" fmla="*/ 194 w 526"/>
                  <a:gd name="T63" fmla="*/ 84 h 537"/>
                  <a:gd name="T64" fmla="*/ 266 w 526"/>
                  <a:gd name="T65" fmla="*/ 57 h 537"/>
                  <a:gd name="T66" fmla="*/ 335 w 526"/>
                  <a:gd name="T67" fmla="*/ 37 h 537"/>
                  <a:gd name="T68" fmla="*/ 408 w 526"/>
                  <a:gd name="T69" fmla="*/ 24 h 537"/>
                  <a:gd name="T70" fmla="*/ 477 w 526"/>
                  <a:gd name="T71" fmla="*/ 20 h 537"/>
                  <a:gd name="T72" fmla="*/ 514 w 526"/>
                  <a:gd name="T73" fmla="*/ 24 h 537"/>
                  <a:gd name="T74" fmla="*/ 522 w 526"/>
                  <a:gd name="T75" fmla="*/ 20 h 537"/>
                  <a:gd name="T76" fmla="*/ 525 w 526"/>
                  <a:gd name="T77" fmla="*/ 12 h 537"/>
                  <a:gd name="T78" fmla="*/ 522 w 526"/>
                  <a:gd name="T79" fmla="*/ 6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26" h="537">
                    <a:moveTo>
                      <a:pt x="518" y="4"/>
                    </a:moveTo>
                    <a:lnTo>
                      <a:pt x="490" y="0"/>
                    </a:lnTo>
                    <a:lnTo>
                      <a:pt x="460" y="0"/>
                    </a:lnTo>
                    <a:lnTo>
                      <a:pt x="427" y="2"/>
                    </a:lnTo>
                    <a:lnTo>
                      <a:pt x="392" y="7"/>
                    </a:lnTo>
                    <a:lnTo>
                      <a:pt x="354" y="12"/>
                    </a:lnTo>
                    <a:lnTo>
                      <a:pt x="315" y="22"/>
                    </a:lnTo>
                    <a:lnTo>
                      <a:pt x="272" y="35"/>
                    </a:lnTo>
                    <a:lnTo>
                      <a:pt x="227" y="49"/>
                    </a:lnTo>
                    <a:lnTo>
                      <a:pt x="190" y="64"/>
                    </a:lnTo>
                    <a:lnTo>
                      <a:pt x="155" y="82"/>
                    </a:lnTo>
                    <a:lnTo>
                      <a:pt x="124" y="103"/>
                    </a:lnTo>
                    <a:lnTo>
                      <a:pt x="95" y="125"/>
                    </a:lnTo>
                    <a:lnTo>
                      <a:pt x="69" y="152"/>
                    </a:lnTo>
                    <a:lnTo>
                      <a:pt x="46" y="181"/>
                    </a:lnTo>
                    <a:lnTo>
                      <a:pt x="27" y="213"/>
                    </a:lnTo>
                    <a:lnTo>
                      <a:pt x="10" y="247"/>
                    </a:lnTo>
                    <a:lnTo>
                      <a:pt x="3" y="270"/>
                    </a:lnTo>
                    <a:lnTo>
                      <a:pt x="0" y="293"/>
                    </a:lnTo>
                    <a:lnTo>
                      <a:pt x="0" y="316"/>
                    </a:lnTo>
                    <a:lnTo>
                      <a:pt x="4" y="338"/>
                    </a:lnTo>
                    <a:lnTo>
                      <a:pt x="12" y="360"/>
                    </a:lnTo>
                    <a:lnTo>
                      <a:pt x="23" y="380"/>
                    </a:lnTo>
                    <a:lnTo>
                      <a:pt x="36" y="400"/>
                    </a:lnTo>
                    <a:lnTo>
                      <a:pt x="52" y="420"/>
                    </a:lnTo>
                    <a:lnTo>
                      <a:pt x="69" y="439"/>
                    </a:lnTo>
                    <a:lnTo>
                      <a:pt x="88" y="457"/>
                    </a:lnTo>
                    <a:lnTo>
                      <a:pt x="108" y="472"/>
                    </a:lnTo>
                    <a:lnTo>
                      <a:pt x="129" y="488"/>
                    </a:lnTo>
                    <a:lnTo>
                      <a:pt x="150" y="502"/>
                    </a:lnTo>
                    <a:lnTo>
                      <a:pt x="171" y="515"/>
                    </a:lnTo>
                    <a:lnTo>
                      <a:pt x="192" y="525"/>
                    </a:lnTo>
                    <a:lnTo>
                      <a:pt x="213" y="535"/>
                    </a:lnTo>
                    <a:lnTo>
                      <a:pt x="216" y="536"/>
                    </a:lnTo>
                    <a:lnTo>
                      <a:pt x="222" y="536"/>
                    </a:lnTo>
                    <a:lnTo>
                      <a:pt x="227" y="534"/>
                    </a:lnTo>
                    <a:lnTo>
                      <a:pt x="230" y="532"/>
                    </a:lnTo>
                    <a:lnTo>
                      <a:pt x="232" y="528"/>
                    </a:lnTo>
                    <a:lnTo>
                      <a:pt x="232" y="524"/>
                    </a:lnTo>
                    <a:lnTo>
                      <a:pt x="230" y="520"/>
                    </a:lnTo>
                    <a:lnTo>
                      <a:pt x="227" y="517"/>
                    </a:lnTo>
                    <a:lnTo>
                      <a:pt x="207" y="508"/>
                    </a:lnTo>
                    <a:lnTo>
                      <a:pt x="187" y="497"/>
                    </a:lnTo>
                    <a:lnTo>
                      <a:pt x="167" y="485"/>
                    </a:lnTo>
                    <a:lnTo>
                      <a:pt x="146" y="471"/>
                    </a:lnTo>
                    <a:lnTo>
                      <a:pt x="127" y="457"/>
                    </a:lnTo>
                    <a:lnTo>
                      <a:pt x="107" y="441"/>
                    </a:lnTo>
                    <a:lnTo>
                      <a:pt x="91" y="425"/>
                    </a:lnTo>
                    <a:lnTo>
                      <a:pt x="74" y="407"/>
                    </a:lnTo>
                    <a:lnTo>
                      <a:pt x="59" y="389"/>
                    </a:lnTo>
                    <a:lnTo>
                      <a:pt x="47" y="371"/>
                    </a:lnTo>
                    <a:lnTo>
                      <a:pt x="38" y="350"/>
                    </a:lnTo>
                    <a:lnTo>
                      <a:pt x="31" y="331"/>
                    </a:lnTo>
                    <a:lnTo>
                      <a:pt x="28" y="310"/>
                    </a:lnTo>
                    <a:lnTo>
                      <a:pt x="26" y="291"/>
                    </a:lnTo>
                    <a:lnTo>
                      <a:pt x="30" y="270"/>
                    </a:lnTo>
                    <a:lnTo>
                      <a:pt x="36" y="250"/>
                    </a:lnTo>
                    <a:lnTo>
                      <a:pt x="47" y="227"/>
                    </a:lnTo>
                    <a:lnTo>
                      <a:pt x="61" y="201"/>
                    </a:lnTo>
                    <a:lnTo>
                      <a:pt x="79" y="176"/>
                    </a:lnTo>
                    <a:lnTo>
                      <a:pt x="102" y="151"/>
                    </a:lnTo>
                    <a:lnTo>
                      <a:pt x="127" y="127"/>
                    </a:lnTo>
                    <a:lnTo>
                      <a:pt x="158" y="104"/>
                    </a:lnTo>
                    <a:lnTo>
                      <a:pt x="194" y="84"/>
                    </a:lnTo>
                    <a:lnTo>
                      <a:pt x="235" y="67"/>
                    </a:lnTo>
                    <a:lnTo>
                      <a:pt x="266" y="57"/>
                    </a:lnTo>
                    <a:lnTo>
                      <a:pt x="300" y="47"/>
                    </a:lnTo>
                    <a:lnTo>
                      <a:pt x="335" y="37"/>
                    </a:lnTo>
                    <a:lnTo>
                      <a:pt x="373" y="30"/>
                    </a:lnTo>
                    <a:lnTo>
                      <a:pt x="408" y="24"/>
                    </a:lnTo>
                    <a:lnTo>
                      <a:pt x="443" y="20"/>
                    </a:lnTo>
                    <a:lnTo>
                      <a:pt x="477" y="20"/>
                    </a:lnTo>
                    <a:lnTo>
                      <a:pt x="508" y="23"/>
                    </a:lnTo>
                    <a:lnTo>
                      <a:pt x="514" y="24"/>
                    </a:lnTo>
                    <a:lnTo>
                      <a:pt x="518" y="23"/>
                    </a:lnTo>
                    <a:lnTo>
                      <a:pt x="522" y="20"/>
                    </a:lnTo>
                    <a:lnTo>
                      <a:pt x="525" y="16"/>
                    </a:lnTo>
                    <a:lnTo>
                      <a:pt x="525" y="12"/>
                    </a:lnTo>
                    <a:lnTo>
                      <a:pt x="525" y="9"/>
                    </a:lnTo>
                    <a:lnTo>
                      <a:pt x="522" y="6"/>
                    </a:lnTo>
                    <a:lnTo>
                      <a:pt x="518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9" name="Picture 1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175" y="3544888"/>
              <a:ext cx="1073150" cy="2540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14"/>
            <p:cNvGrpSpPr>
              <a:grpSpLocks/>
            </p:cNvGrpSpPr>
            <p:nvPr/>
          </p:nvGrpSpPr>
          <p:grpSpPr bwMode="auto">
            <a:xfrm>
              <a:off x="6364288" y="3395663"/>
              <a:ext cx="1328737" cy="1012825"/>
              <a:chOff x="3871" y="2025"/>
              <a:chExt cx="837" cy="638"/>
            </a:xfrm>
          </p:grpSpPr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3871" y="2025"/>
                <a:ext cx="837" cy="638"/>
              </a:xfrm>
              <a:custGeom>
                <a:avLst/>
                <a:gdLst>
                  <a:gd name="T0" fmla="*/ 531 w 837"/>
                  <a:gd name="T1" fmla="*/ 47 h 638"/>
                  <a:gd name="T2" fmla="*/ 556 w 837"/>
                  <a:gd name="T3" fmla="*/ 78 h 638"/>
                  <a:gd name="T4" fmla="*/ 591 w 837"/>
                  <a:gd name="T5" fmla="*/ 105 h 638"/>
                  <a:gd name="T6" fmla="*/ 629 w 837"/>
                  <a:gd name="T7" fmla="*/ 139 h 638"/>
                  <a:gd name="T8" fmla="*/ 659 w 837"/>
                  <a:gd name="T9" fmla="*/ 177 h 638"/>
                  <a:gd name="T10" fmla="*/ 676 w 837"/>
                  <a:gd name="T11" fmla="*/ 212 h 638"/>
                  <a:gd name="T12" fmla="*/ 685 w 837"/>
                  <a:gd name="T13" fmla="*/ 241 h 638"/>
                  <a:gd name="T14" fmla="*/ 688 w 837"/>
                  <a:gd name="T15" fmla="*/ 270 h 638"/>
                  <a:gd name="T16" fmla="*/ 685 w 837"/>
                  <a:gd name="T17" fmla="*/ 301 h 638"/>
                  <a:gd name="T18" fmla="*/ 677 w 837"/>
                  <a:gd name="T19" fmla="*/ 329 h 638"/>
                  <a:gd name="T20" fmla="*/ 660 w 837"/>
                  <a:gd name="T21" fmla="*/ 355 h 638"/>
                  <a:gd name="T22" fmla="*/ 604 w 837"/>
                  <a:gd name="T23" fmla="*/ 404 h 638"/>
                  <a:gd name="T24" fmla="*/ 528 w 837"/>
                  <a:gd name="T25" fmla="*/ 441 h 638"/>
                  <a:gd name="T26" fmla="*/ 436 w 837"/>
                  <a:gd name="T27" fmla="*/ 457 h 638"/>
                  <a:gd name="T28" fmla="*/ 315 w 837"/>
                  <a:gd name="T29" fmla="*/ 455 h 638"/>
                  <a:gd name="T30" fmla="*/ 337 w 837"/>
                  <a:gd name="T31" fmla="*/ 438 h 638"/>
                  <a:gd name="T32" fmla="*/ 346 w 837"/>
                  <a:gd name="T33" fmla="*/ 419 h 638"/>
                  <a:gd name="T34" fmla="*/ 327 w 837"/>
                  <a:gd name="T35" fmla="*/ 385 h 638"/>
                  <a:gd name="T36" fmla="*/ 243 w 837"/>
                  <a:gd name="T37" fmla="*/ 378 h 638"/>
                  <a:gd name="T38" fmla="*/ 149 w 837"/>
                  <a:gd name="T39" fmla="*/ 402 h 638"/>
                  <a:gd name="T40" fmla="*/ 97 w 837"/>
                  <a:gd name="T41" fmla="*/ 416 h 638"/>
                  <a:gd name="T42" fmla="*/ 50 w 837"/>
                  <a:gd name="T43" fmla="*/ 428 h 638"/>
                  <a:gd name="T44" fmla="*/ 14 w 837"/>
                  <a:gd name="T45" fmla="*/ 446 h 638"/>
                  <a:gd name="T46" fmla="*/ 1 w 837"/>
                  <a:gd name="T47" fmla="*/ 470 h 638"/>
                  <a:gd name="T48" fmla="*/ 15 w 837"/>
                  <a:gd name="T49" fmla="*/ 492 h 638"/>
                  <a:gd name="T50" fmla="*/ 44 w 837"/>
                  <a:gd name="T51" fmla="*/ 515 h 638"/>
                  <a:gd name="T52" fmla="*/ 81 w 837"/>
                  <a:gd name="T53" fmla="*/ 543 h 638"/>
                  <a:gd name="T54" fmla="*/ 119 w 837"/>
                  <a:gd name="T55" fmla="*/ 572 h 638"/>
                  <a:gd name="T56" fmla="*/ 150 w 837"/>
                  <a:gd name="T57" fmla="*/ 599 h 638"/>
                  <a:gd name="T58" fmla="*/ 185 w 837"/>
                  <a:gd name="T59" fmla="*/ 625 h 638"/>
                  <a:gd name="T60" fmla="*/ 229 w 837"/>
                  <a:gd name="T61" fmla="*/ 637 h 638"/>
                  <a:gd name="T62" fmla="*/ 273 w 837"/>
                  <a:gd name="T63" fmla="*/ 623 h 638"/>
                  <a:gd name="T64" fmla="*/ 275 w 837"/>
                  <a:gd name="T65" fmla="*/ 590 h 638"/>
                  <a:gd name="T66" fmla="*/ 294 w 837"/>
                  <a:gd name="T67" fmla="*/ 570 h 638"/>
                  <a:gd name="T68" fmla="*/ 404 w 837"/>
                  <a:gd name="T69" fmla="*/ 574 h 638"/>
                  <a:gd name="T70" fmla="*/ 533 w 837"/>
                  <a:gd name="T71" fmla="*/ 550 h 638"/>
                  <a:gd name="T72" fmla="*/ 658 w 837"/>
                  <a:gd name="T73" fmla="*/ 496 h 638"/>
                  <a:gd name="T74" fmla="*/ 760 w 837"/>
                  <a:gd name="T75" fmla="*/ 421 h 638"/>
                  <a:gd name="T76" fmla="*/ 824 w 837"/>
                  <a:gd name="T77" fmla="*/ 333 h 638"/>
                  <a:gd name="T78" fmla="*/ 831 w 837"/>
                  <a:gd name="T79" fmla="*/ 238 h 638"/>
                  <a:gd name="T80" fmla="*/ 801 w 837"/>
                  <a:gd name="T81" fmla="*/ 181 h 638"/>
                  <a:gd name="T82" fmla="*/ 774 w 837"/>
                  <a:gd name="T83" fmla="*/ 141 h 638"/>
                  <a:gd name="T84" fmla="*/ 743 w 837"/>
                  <a:gd name="T85" fmla="*/ 100 h 638"/>
                  <a:gd name="T86" fmla="*/ 706 w 837"/>
                  <a:gd name="T87" fmla="*/ 62 h 638"/>
                  <a:gd name="T88" fmla="*/ 662 w 837"/>
                  <a:gd name="T89" fmla="*/ 29 h 638"/>
                  <a:gd name="T90" fmla="*/ 618 w 837"/>
                  <a:gd name="T91" fmla="*/ 7 h 638"/>
                  <a:gd name="T92" fmla="*/ 576 w 837"/>
                  <a:gd name="T93" fmla="*/ 0 h 638"/>
                  <a:gd name="T94" fmla="*/ 540 w 837"/>
                  <a:gd name="T95" fmla="*/ 1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7" h="638">
                    <a:moveTo>
                      <a:pt x="532" y="22"/>
                    </a:moveTo>
                    <a:lnTo>
                      <a:pt x="528" y="35"/>
                    </a:lnTo>
                    <a:lnTo>
                      <a:pt x="531" y="47"/>
                    </a:lnTo>
                    <a:lnTo>
                      <a:pt x="536" y="59"/>
                    </a:lnTo>
                    <a:lnTo>
                      <a:pt x="545" y="69"/>
                    </a:lnTo>
                    <a:lnTo>
                      <a:pt x="556" y="78"/>
                    </a:lnTo>
                    <a:lnTo>
                      <a:pt x="568" y="88"/>
                    </a:lnTo>
                    <a:lnTo>
                      <a:pt x="580" y="96"/>
                    </a:lnTo>
                    <a:lnTo>
                      <a:pt x="591" y="105"/>
                    </a:lnTo>
                    <a:lnTo>
                      <a:pt x="606" y="115"/>
                    </a:lnTo>
                    <a:lnTo>
                      <a:pt x="617" y="127"/>
                    </a:lnTo>
                    <a:lnTo>
                      <a:pt x="629" y="139"/>
                    </a:lnTo>
                    <a:lnTo>
                      <a:pt x="639" y="151"/>
                    </a:lnTo>
                    <a:lnTo>
                      <a:pt x="649" y="164"/>
                    </a:lnTo>
                    <a:lnTo>
                      <a:pt x="659" y="177"/>
                    </a:lnTo>
                    <a:lnTo>
                      <a:pt x="667" y="191"/>
                    </a:lnTo>
                    <a:lnTo>
                      <a:pt x="674" y="204"/>
                    </a:lnTo>
                    <a:lnTo>
                      <a:pt x="676" y="212"/>
                    </a:lnTo>
                    <a:lnTo>
                      <a:pt x="679" y="221"/>
                    </a:lnTo>
                    <a:lnTo>
                      <a:pt x="683" y="230"/>
                    </a:lnTo>
                    <a:lnTo>
                      <a:pt x="685" y="241"/>
                    </a:lnTo>
                    <a:lnTo>
                      <a:pt x="687" y="250"/>
                    </a:lnTo>
                    <a:lnTo>
                      <a:pt x="688" y="260"/>
                    </a:lnTo>
                    <a:lnTo>
                      <a:pt x="688" y="270"/>
                    </a:lnTo>
                    <a:lnTo>
                      <a:pt x="688" y="281"/>
                    </a:lnTo>
                    <a:lnTo>
                      <a:pt x="688" y="290"/>
                    </a:lnTo>
                    <a:lnTo>
                      <a:pt x="685" y="301"/>
                    </a:lnTo>
                    <a:lnTo>
                      <a:pt x="683" y="310"/>
                    </a:lnTo>
                    <a:lnTo>
                      <a:pt x="681" y="321"/>
                    </a:lnTo>
                    <a:lnTo>
                      <a:pt x="677" y="329"/>
                    </a:lnTo>
                    <a:lnTo>
                      <a:pt x="673" y="339"/>
                    </a:lnTo>
                    <a:lnTo>
                      <a:pt x="667" y="348"/>
                    </a:lnTo>
                    <a:lnTo>
                      <a:pt x="660" y="355"/>
                    </a:lnTo>
                    <a:lnTo>
                      <a:pt x="644" y="372"/>
                    </a:lnTo>
                    <a:lnTo>
                      <a:pt x="626" y="388"/>
                    </a:lnTo>
                    <a:lnTo>
                      <a:pt x="604" y="404"/>
                    </a:lnTo>
                    <a:lnTo>
                      <a:pt x="580" y="417"/>
                    </a:lnTo>
                    <a:lnTo>
                      <a:pt x="555" y="430"/>
                    </a:lnTo>
                    <a:lnTo>
                      <a:pt x="528" y="441"/>
                    </a:lnTo>
                    <a:lnTo>
                      <a:pt x="503" y="449"/>
                    </a:lnTo>
                    <a:lnTo>
                      <a:pt x="475" y="453"/>
                    </a:lnTo>
                    <a:lnTo>
                      <a:pt x="436" y="457"/>
                    </a:lnTo>
                    <a:lnTo>
                      <a:pt x="397" y="458"/>
                    </a:lnTo>
                    <a:lnTo>
                      <a:pt x="357" y="457"/>
                    </a:lnTo>
                    <a:lnTo>
                      <a:pt x="315" y="455"/>
                    </a:lnTo>
                    <a:lnTo>
                      <a:pt x="323" y="450"/>
                    </a:lnTo>
                    <a:lnTo>
                      <a:pt x="331" y="444"/>
                    </a:lnTo>
                    <a:lnTo>
                      <a:pt x="337" y="438"/>
                    </a:lnTo>
                    <a:lnTo>
                      <a:pt x="343" y="432"/>
                    </a:lnTo>
                    <a:lnTo>
                      <a:pt x="345" y="426"/>
                    </a:lnTo>
                    <a:lnTo>
                      <a:pt x="346" y="419"/>
                    </a:lnTo>
                    <a:lnTo>
                      <a:pt x="346" y="411"/>
                    </a:lnTo>
                    <a:lnTo>
                      <a:pt x="343" y="402"/>
                    </a:lnTo>
                    <a:lnTo>
                      <a:pt x="327" y="385"/>
                    </a:lnTo>
                    <a:lnTo>
                      <a:pt x="305" y="376"/>
                    </a:lnTo>
                    <a:lnTo>
                      <a:pt x="275" y="375"/>
                    </a:lnTo>
                    <a:lnTo>
                      <a:pt x="243" y="378"/>
                    </a:lnTo>
                    <a:lnTo>
                      <a:pt x="209" y="385"/>
                    </a:lnTo>
                    <a:lnTo>
                      <a:pt x="177" y="394"/>
                    </a:lnTo>
                    <a:lnTo>
                      <a:pt x="149" y="402"/>
                    </a:lnTo>
                    <a:lnTo>
                      <a:pt x="125" y="410"/>
                    </a:lnTo>
                    <a:lnTo>
                      <a:pt x="111" y="413"/>
                    </a:lnTo>
                    <a:lnTo>
                      <a:pt x="97" y="416"/>
                    </a:lnTo>
                    <a:lnTo>
                      <a:pt x="82" y="420"/>
                    </a:lnTo>
                    <a:lnTo>
                      <a:pt x="66" y="424"/>
                    </a:lnTo>
                    <a:lnTo>
                      <a:pt x="50" y="428"/>
                    </a:lnTo>
                    <a:lnTo>
                      <a:pt x="36" y="433"/>
                    </a:lnTo>
                    <a:lnTo>
                      <a:pt x="24" y="440"/>
                    </a:lnTo>
                    <a:lnTo>
                      <a:pt x="14" y="446"/>
                    </a:lnTo>
                    <a:lnTo>
                      <a:pt x="5" y="454"/>
                    </a:lnTo>
                    <a:lnTo>
                      <a:pt x="0" y="462"/>
                    </a:lnTo>
                    <a:lnTo>
                      <a:pt x="1" y="470"/>
                    </a:lnTo>
                    <a:lnTo>
                      <a:pt x="2" y="478"/>
                    </a:lnTo>
                    <a:lnTo>
                      <a:pt x="9" y="485"/>
                    </a:lnTo>
                    <a:lnTo>
                      <a:pt x="15" y="492"/>
                    </a:lnTo>
                    <a:lnTo>
                      <a:pt x="23" y="499"/>
                    </a:lnTo>
                    <a:lnTo>
                      <a:pt x="32" y="506"/>
                    </a:lnTo>
                    <a:lnTo>
                      <a:pt x="44" y="515"/>
                    </a:lnTo>
                    <a:lnTo>
                      <a:pt x="56" y="526"/>
                    </a:lnTo>
                    <a:lnTo>
                      <a:pt x="68" y="535"/>
                    </a:lnTo>
                    <a:lnTo>
                      <a:pt x="81" y="543"/>
                    </a:lnTo>
                    <a:lnTo>
                      <a:pt x="93" y="553"/>
                    </a:lnTo>
                    <a:lnTo>
                      <a:pt x="106" y="563"/>
                    </a:lnTo>
                    <a:lnTo>
                      <a:pt x="119" y="572"/>
                    </a:lnTo>
                    <a:lnTo>
                      <a:pt x="131" y="581"/>
                    </a:lnTo>
                    <a:lnTo>
                      <a:pt x="141" y="590"/>
                    </a:lnTo>
                    <a:lnTo>
                      <a:pt x="150" y="599"/>
                    </a:lnTo>
                    <a:lnTo>
                      <a:pt x="161" y="608"/>
                    </a:lnTo>
                    <a:lnTo>
                      <a:pt x="173" y="617"/>
                    </a:lnTo>
                    <a:lnTo>
                      <a:pt x="185" y="625"/>
                    </a:lnTo>
                    <a:lnTo>
                      <a:pt x="199" y="631"/>
                    </a:lnTo>
                    <a:lnTo>
                      <a:pt x="213" y="636"/>
                    </a:lnTo>
                    <a:lnTo>
                      <a:pt x="229" y="637"/>
                    </a:lnTo>
                    <a:lnTo>
                      <a:pt x="250" y="635"/>
                    </a:lnTo>
                    <a:lnTo>
                      <a:pt x="264" y="630"/>
                    </a:lnTo>
                    <a:lnTo>
                      <a:pt x="273" y="623"/>
                    </a:lnTo>
                    <a:lnTo>
                      <a:pt x="278" y="614"/>
                    </a:lnTo>
                    <a:lnTo>
                      <a:pt x="278" y="603"/>
                    </a:lnTo>
                    <a:lnTo>
                      <a:pt x="275" y="590"/>
                    </a:lnTo>
                    <a:lnTo>
                      <a:pt x="269" y="576"/>
                    </a:lnTo>
                    <a:lnTo>
                      <a:pt x="260" y="562"/>
                    </a:lnTo>
                    <a:lnTo>
                      <a:pt x="294" y="570"/>
                    </a:lnTo>
                    <a:lnTo>
                      <a:pt x="330" y="574"/>
                    </a:lnTo>
                    <a:lnTo>
                      <a:pt x="367" y="575"/>
                    </a:lnTo>
                    <a:lnTo>
                      <a:pt x="404" y="574"/>
                    </a:lnTo>
                    <a:lnTo>
                      <a:pt x="446" y="570"/>
                    </a:lnTo>
                    <a:lnTo>
                      <a:pt x="489" y="562"/>
                    </a:lnTo>
                    <a:lnTo>
                      <a:pt x="533" y="550"/>
                    </a:lnTo>
                    <a:lnTo>
                      <a:pt x="575" y="534"/>
                    </a:lnTo>
                    <a:lnTo>
                      <a:pt x="617" y="517"/>
                    </a:lnTo>
                    <a:lnTo>
                      <a:pt x="658" y="496"/>
                    </a:lnTo>
                    <a:lnTo>
                      <a:pt x="695" y="474"/>
                    </a:lnTo>
                    <a:lnTo>
                      <a:pt x="729" y="448"/>
                    </a:lnTo>
                    <a:lnTo>
                      <a:pt x="760" y="421"/>
                    </a:lnTo>
                    <a:lnTo>
                      <a:pt x="786" y="393"/>
                    </a:lnTo>
                    <a:lnTo>
                      <a:pt x="808" y="363"/>
                    </a:lnTo>
                    <a:lnTo>
                      <a:pt x="824" y="333"/>
                    </a:lnTo>
                    <a:lnTo>
                      <a:pt x="832" y="302"/>
                    </a:lnTo>
                    <a:lnTo>
                      <a:pt x="836" y="270"/>
                    </a:lnTo>
                    <a:lnTo>
                      <a:pt x="831" y="238"/>
                    </a:lnTo>
                    <a:lnTo>
                      <a:pt x="816" y="208"/>
                    </a:lnTo>
                    <a:lnTo>
                      <a:pt x="810" y="194"/>
                    </a:lnTo>
                    <a:lnTo>
                      <a:pt x="801" y="181"/>
                    </a:lnTo>
                    <a:lnTo>
                      <a:pt x="793" y="167"/>
                    </a:lnTo>
                    <a:lnTo>
                      <a:pt x="783" y="154"/>
                    </a:lnTo>
                    <a:lnTo>
                      <a:pt x="774" y="141"/>
                    </a:lnTo>
                    <a:lnTo>
                      <a:pt x="764" y="126"/>
                    </a:lnTo>
                    <a:lnTo>
                      <a:pt x="754" y="113"/>
                    </a:lnTo>
                    <a:lnTo>
                      <a:pt x="743" y="100"/>
                    </a:lnTo>
                    <a:lnTo>
                      <a:pt x="730" y="87"/>
                    </a:lnTo>
                    <a:lnTo>
                      <a:pt x="718" y="74"/>
                    </a:lnTo>
                    <a:lnTo>
                      <a:pt x="706" y="62"/>
                    </a:lnTo>
                    <a:lnTo>
                      <a:pt x="692" y="51"/>
                    </a:lnTo>
                    <a:lnTo>
                      <a:pt x="678" y="40"/>
                    </a:lnTo>
                    <a:lnTo>
                      <a:pt x="662" y="29"/>
                    </a:lnTo>
                    <a:lnTo>
                      <a:pt x="647" y="21"/>
                    </a:lnTo>
                    <a:lnTo>
                      <a:pt x="630" y="12"/>
                    </a:lnTo>
                    <a:lnTo>
                      <a:pt x="618" y="7"/>
                    </a:lnTo>
                    <a:lnTo>
                      <a:pt x="606" y="3"/>
                    </a:lnTo>
                    <a:lnTo>
                      <a:pt x="591" y="0"/>
                    </a:lnTo>
                    <a:lnTo>
                      <a:pt x="576" y="0"/>
                    </a:lnTo>
                    <a:lnTo>
                      <a:pt x="563" y="1"/>
                    </a:lnTo>
                    <a:lnTo>
                      <a:pt x="550" y="4"/>
                    </a:lnTo>
                    <a:lnTo>
                      <a:pt x="540" y="11"/>
                    </a:lnTo>
                    <a:lnTo>
                      <a:pt x="532" y="22"/>
                    </a:lnTo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auto">
              <a:xfrm>
                <a:off x="3932" y="2430"/>
                <a:ext cx="254" cy="190"/>
              </a:xfrm>
              <a:custGeom>
                <a:avLst/>
                <a:gdLst>
                  <a:gd name="T0" fmla="*/ 4 w 254"/>
                  <a:gd name="T1" fmla="*/ 68 h 190"/>
                  <a:gd name="T2" fmla="*/ 16 w 254"/>
                  <a:gd name="T3" fmla="*/ 79 h 190"/>
                  <a:gd name="T4" fmla="*/ 28 w 254"/>
                  <a:gd name="T5" fmla="*/ 89 h 190"/>
                  <a:gd name="T6" fmla="*/ 41 w 254"/>
                  <a:gd name="T7" fmla="*/ 99 h 190"/>
                  <a:gd name="T8" fmla="*/ 53 w 254"/>
                  <a:gd name="T9" fmla="*/ 110 h 190"/>
                  <a:gd name="T10" fmla="*/ 68 w 254"/>
                  <a:gd name="T11" fmla="*/ 120 h 190"/>
                  <a:gd name="T12" fmla="*/ 81 w 254"/>
                  <a:gd name="T13" fmla="*/ 131 h 190"/>
                  <a:gd name="T14" fmla="*/ 94 w 254"/>
                  <a:gd name="T15" fmla="*/ 142 h 190"/>
                  <a:gd name="T16" fmla="*/ 107 w 254"/>
                  <a:gd name="T17" fmla="*/ 152 h 190"/>
                  <a:gd name="T18" fmla="*/ 152 w 254"/>
                  <a:gd name="T19" fmla="*/ 187 h 190"/>
                  <a:gd name="T20" fmla="*/ 156 w 254"/>
                  <a:gd name="T21" fmla="*/ 189 h 190"/>
                  <a:gd name="T22" fmla="*/ 161 w 254"/>
                  <a:gd name="T23" fmla="*/ 189 h 190"/>
                  <a:gd name="T24" fmla="*/ 168 w 254"/>
                  <a:gd name="T25" fmla="*/ 189 h 190"/>
                  <a:gd name="T26" fmla="*/ 171 w 254"/>
                  <a:gd name="T27" fmla="*/ 187 h 190"/>
                  <a:gd name="T28" fmla="*/ 176 w 254"/>
                  <a:gd name="T29" fmla="*/ 184 h 190"/>
                  <a:gd name="T30" fmla="*/ 176 w 254"/>
                  <a:gd name="T31" fmla="*/ 180 h 190"/>
                  <a:gd name="T32" fmla="*/ 176 w 254"/>
                  <a:gd name="T33" fmla="*/ 176 h 190"/>
                  <a:gd name="T34" fmla="*/ 173 w 254"/>
                  <a:gd name="T35" fmla="*/ 174 h 190"/>
                  <a:gd name="T36" fmla="*/ 129 w 254"/>
                  <a:gd name="T37" fmla="*/ 138 h 190"/>
                  <a:gd name="T38" fmla="*/ 116 w 254"/>
                  <a:gd name="T39" fmla="*/ 130 h 190"/>
                  <a:gd name="T40" fmla="*/ 105 w 254"/>
                  <a:gd name="T41" fmla="*/ 120 h 190"/>
                  <a:gd name="T42" fmla="*/ 94 w 254"/>
                  <a:gd name="T43" fmla="*/ 111 h 190"/>
                  <a:gd name="T44" fmla="*/ 81 w 254"/>
                  <a:gd name="T45" fmla="*/ 102 h 190"/>
                  <a:gd name="T46" fmla="*/ 70 w 254"/>
                  <a:gd name="T47" fmla="*/ 94 h 190"/>
                  <a:gd name="T48" fmla="*/ 59 w 254"/>
                  <a:gd name="T49" fmla="*/ 84 h 190"/>
                  <a:gd name="T50" fmla="*/ 50 w 254"/>
                  <a:gd name="T51" fmla="*/ 76 h 190"/>
                  <a:gd name="T52" fmla="*/ 39 w 254"/>
                  <a:gd name="T53" fmla="*/ 66 h 190"/>
                  <a:gd name="T54" fmla="*/ 61 w 254"/>
                  <a:gd name="T55" fmla="*/ 62 h 190"/>
                  <a:gd name="T56" fmla="*/ 85 w 254"/>
                  <a:gd name="T57" fmla="*/ 57 h 190"/>
                  <a:gd name="T58" fmla="*/ 108 w 254"/>
                  <a:gd name="T59" fmla="*/ 50 h 190"/>
                  <a:gd name="T60" fmla="*/ 131 w 254"/>
                  <a:gd name="T61" fmla="*/ 45 h 190"/>
                  <a:gd name="T62" fmla="*/ 157 w 254"/>
                  <a:gd name="T63" fmla="*/ 38 h 190"/>
                  <a:gd name="T64" fmla="*/ 185 w 254"/>
                  <a:gd name="T65" fmla="*/ 31 h 190"/>
                  <a:gd name="T66" fmla="*/ 213 w 254"/>
                  <a:gd name="T67" fmla="*/ 24 h 190"/>
                  <a:gd name="T68" fmla="*/ 242 w 254"/>
                  <a:gd name="T69" fmla="*/ 19 h 190"/>
                  <a:gd name="T70" fmla="*/ 247 w 254"/>
                  <a:gd name="T71" fmla="*/ 18 h 190"/>
                  <a:gd name="T72" fmla="*/ 251 w 254"/>
                  <a:gd name="T73" fmla="*/ 15 h 190"/>
                  <a:gd name="T74" fmla="*/ 253 w 254"/>
                  <a:gd name="T75" fmla="*/ 12 h 190"/>
                  <a:gd name="T76" fmla="*/ 253 w 254"/>
                  <a:gd name="T77" fmla="*/ 8 h 190"/>
                  <a:gd name="T78" fmla="*/ 251 w 254"/>
                  <a:gd name="T79" fmla="*/ 5 h 190"/>
                  <a:gd name="T80" fmla="*/ 249 w 254"/>
                  <a:gd name="T81" fmla="*/ 2 h 190"/>
                  <a:gd name="T82" fmla="*/ 243 w 254"/>
                  <a:gd name="T83" fmla="*/ 1 h 190"/>
                  <a:gd name="T84" fmla="*/ 238 w 254"/>
                  <a:gd name="T85" fmla="*/ 0 h 190"/>
                  <a:gd name="T86" fmla="*/ 208 w 254"/>
                  <a:gd name="T87" fmla="*/ 6 h 190"/>
                  <a:gd name="T88" fmla="*/ 178 w 254"/>
                  <a:gd name="T89" fmla="*/ 12 h 190"/>
                  <a:gd name="T90" fmla="*/ 150 w 254"/>
                  <a:gd name="T91" fmla="*/ 19 h 190"/>
                  <a:gd name="T92" fmla="*/ 121 w 254"/>
                  <a:gd name="T93" fmla="*/ 27 h 190"/>
                  <a:gd name="T94" fmla="*/ 93 w 254"/>
                  <a:gd name="T95" fmla="*/ 33 h 190"/>
                  <a:gd name="T96" fmla="*/ 67 w 254"/>
                  <a:gd name="T97" fmla="*/ 40 h 190"/>
                  <a:gd name="T98" fmla="*/ 40 w 254"/>
                  <a:gd name="T99" fmla="*/ 47 h 190"/>
                  <a:gd name="T100" fmla="*/ 12 w 254"/>
                  <a:gd name="T101" fmla="*/ 51 h 190"/>
                  <a:gd name="T102" fmla="*/ 8 w 254"/>
                  <a:gd name="T103" fmla="*/ 53 h 190"/>
                  <a:gd name="T104" fmla="*/ 6 w 254"/>
                  <a:gd name="T105" fmla="*/ 54 h 190"/>
                  <a:gd name="T106" fmla="*/ 4 w 254"/>
                  <a:gd name="T107" fmla="*/ 56 h 190"/>
                  <a:gd name="T108" fmla="*/ 2 w 254"/>
                  <a:gd name="T109" fmla="*/ 58 h 190"/>
                  <a:gd name="T110" fmla="*/ 0 w 254"/>
                  <a:gd name="T111" fmla="*/ 61 h 190"/>
                  <a:gd name="T112" fmla="*/ 0 w 254"/>
                  <a:gd name="T113" fmla="*/ 64 h 190"/>
                  <a:gd name="T114" fmla="*/ 3 w 254"/>
                  <a:gd name="T115" fmla="*/ 67 h 190"/>
                  <a:gd name="T116" fmla="*/ 4 w 254"/>
                  <a:gd name="T117" fmla="*/ 6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4" h="190">
                    <a:moveTo>
                      <a:pt x="4" y="68"/>
                    </a:moveTo>
                    <a:lnTo>
                      <a:pt x="16" y="79"/>
                    </a:lnTo>
                    <a:lnTo>
                      <a:pt x="28" y="89"/>
                    </a:lnTo>
                    <a:lnTo>
                      <a:pt x="41" y="99"/>
                    </a:lnTo>
                    <a:lnTo>
                      <a:pt x="53" y="110"/>
                    </a:lnTo>
                    <a:lnTo>
                      <a:pt x="68" y="120"/>
                    </a:lnTo>
                    <a:lnTo>
                      <a:pt x="81" y="131"/>
                    </a:lnTo>
                    <a:lnTo>
                      <a:pt x="94" y="142"/>
                    </a:lnTo>
                    <a:lnTo>
                      <a:pt x="107" y="152"/>
                    </a:lnTo>
                    <a:lnTo>
                      <a:pt x="152" y="187"/>
                    </a:lnTo>
                    <a:lnTo>
                      <a:pt x="156" y="189"/>
                    </a:lnTo>
                    <a:lnTo>
                      <a:pt x="161" y="189"/>
                    </a:lnTo>
                    <a:lnTo>
                      <a:pt x="168" y="189"/>
                    </a:lnTo>
                    <a:lnTo>
                      <a:pt x="171" y="187"/>
                    </a:lnTo>
                    <a:lnTo>
                      <a:pt x="176" y="184"/>
                    </a:lnTo>
                    <a:lnTo>
                      <a:pt x="176" y="180"/>
                    </a:lnTo>
                    <a:lnTo>
                      <a:pt x="176" y="176"/>
                    </a:lnTo>
                    <a:lnTo>
                      <a:pt x="173" y="174"/>
                    </a:lnTo>
                    <a:lnTo>
                      <a:pt x="129" y="138"/>
                    </a:lnTo>
                    <a:lnTo>
                      <a:pt x="116" y="130"/>
                    </a:lnTo>
                    <a:lnTo>
                      <a:pt x="105" y="120"/>
                    </a:lnTo>
                    <a:lnTo>
                      <a:pt x="94" y="111"/>
                    </a:lnTo>
                    <a:lnTo>
                      <a:pt x="81" y="102"/>
                    </a:lnTo>
                    <a:lnTo>
                      <a:pt x="70" y="94"/>
                    </a:lnTo>
                    <a:lnTo>
                      <a:pt x="59" y="84"/>
                    </a:lnTo>
                    <a:lnTo>
                      <a:pt x="50" y="76"/>
                    </a:lnTo>
                    <a:lnTo>
                      <a:pt x="39" y="66"/>
                    </a:lnTo>
                    <a:lnTo>
                      <a:pt x="61" y="62"/>
                    </a:lnTo>
                    <a:lnTo>
                      <a:pt x="85" y="57"/>
                    </a:lnTo>
                    <a:lnTo>
                      <a:pt x="108" y="50"/>
                    </a:lnTo>
                    <a:lnTo>
                      <a:pt x="131" y="45"/>
                    </a:lnTo>
                    <a:lnTo>
                      <a:pt x="157" y="38"/>
                    </a:lnTo>
                    <a:lnTo>
                      <a:pt x="185" y="31"/>
                    </a:lnTo>
                    <a:lnTo>
                      <a:pt x="213" y="24"/>
                    </a:lnTo>
                    <a:lnTo>
                      <a:pt x="242" y="19"/>
                    </a:lnTo>
                    <a:lnTo>
                      <a:pt x="247" y="18"/>
                    </a:lnTo>
                    <a:lnTo>
                      <a:pt x="251" y="15"/>
                    </a:lnTo>
                    <a:lnTo>
                      <a:pt x="253" y="12"/>
                    </a:lnTo>
                    <a:lnTo>
                      <a:pt x="253" y="8"/>
                    </a:lnTo>
                    <a:lnTo>
                      <a:pt x="251" y="5"/>
                    </a:lnTo>
                    <a:lnTo>
                      <a:pt x="249" y="2"/>
                    </a:lnTo>
                    <a:lnTo>
                      <a:pt x="243" y="1"/>
                    </a:lnTo>
                    <a:lnTo>
                      <a:pt x="238" y="0"/>
                    </a:lnTo>
                    <a:lnTo>
                      <a:pt x="208" y="6"/>
                    </a:lnTo>
                    <a:lnTo>
                      <a:pt x="178" y="12"/>
                    </a:lnTo>
                    <a:lnTo>
                      <a:pt x="150" y="19"/>
                    </a:lnTo>
                    <a:lnTo>
                      <a:pt x="121" y="27"/>
                    </a:lnTo>
                    <a:lnTo>
                      <a:pt x="93" y="33"/>
                    </a:lnTo>
                    <a:lnTo>
                      <a:pt x="67" y="40"/>
                    </a:lnTo>
                    <a:lnTo>
                      <a:pt x="40" y="47"/>
                    </a:lnTo>
                    <a:lnTo>
                      <a:pt x="12" y="51"/>
                    </a:lnTo>
                    <a:lnTo>
                      <a:pt x="8" y="53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3" y="67"/>
                    </a:lnTo>
                    <a:lnTo>
                      <a:pt x="4" y="6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auto">
              <a:xfrm>
                <a:off x="4077" y="2052"/>
                <a:ext cx="565" cy="500"/>
              </a:xfrm>
              <a:custGeom>
                <a:avLst/>
                <a:gdLst>
                  <a:gd name="T0" fmla="*/ 33 w 565"/>
                  <a:gd name="T1" fmla="*/ 492 h 500"/>
                  <a:gd name="T2" fmla="*/ 97 w 565"/>
                  <a:gd name="T3" fmla="*/ 499 h 500"/>
                  <a:gd name="T4" fmla="*/ 170 w 565"/>
                  <a:gd name="T5" fmla="*/ 499 h 500"/>
                  <a:gd name="T6" fmla="*/ 254 w 565"/>
                  <a:gd name="T7" fmla="*/ 489 h 500"/>
                  <a:gd name="T8" fmla="*/ 340 w 565"/>
                  <a:gd name="T9" fmla="*/ 472 h 500"/>
                  <a:gd name="T10" fmla="*/ 411 w 565"/>
                  <a:gd name="T11" fmla="*/ 443 h 500"/>
                  <a:gd name="T12" fmla="*/ 472 w 565"/>
                  <a:gd name="T13" fmla="*/ 401 h 500"/>
                  <a:gd name="T14" fmla="*/ 523 w 565"/>
                  <a:gd name="T15" fmla="*/ 348 h 500"/>
                  <a:gd name="T16" fmla="*/ 554 w 565"/>
                  <a:gd name="T17" fmla="*/ 294 h 500"/>
                  <a:gd name="T18" fmla="*/ 564 w 565"/>
                  <a:gd name="T19" fmla="*/ 250 h 500"/>
                  <a:gd name="T20" fmla="*/ 558 w 565"/>
                  <a:gd name="T21" fmla="*/ 204 h 500"/>
                  <a:gd name="T22" fmla="*/ 540 w 565"/>
                  <a:gd name="T23" fmla="*/ 161 h 500"/>
                  <a:gd name="T24" fmla="*/ 513 w 565"/>
                  <a:gd name="T25" fmla="*/ 118 h 500"/>
                  <a:gd name="T26" fmla="*/ 480 w 565"/>
                  <a:gd name="T27" fmla="*/ 79 h 500"/>
                  <a:gd name="T28" fmla="*/ 442 w 565"/>
                  <a:gd name="T29" fmla="*/ 44 h 500"/>
                  <a:gd name="T30" fmla="*/ 404 w 565"/>
                  <a:gd name="T31" fmla="*/ 15 h 500"/>
                  <a:gd name="T32" fmla="*/ 382 w 565"/>
                  <a:gd name="T33" fmla="*/ 1 h 500"/>
                  <a:gd name="T34" fmla="*/ 370 w 565"/>
                  <a:gd name="T35" fmla="*/ 1 h 500"/>
                  <a:gd name="T36" fmla="*/ 365 w 565"/>
                  <a:gd name="T37" fmla="*/ 7 h 500"/>
                  <a:gd name="T38" fmla="*/ 366 w 565"/>
                  <a:gd name="T39" fmla="*/ 15 h 500"/>
                  <a:gd name="T40" fmla="*/ 387 w 565"/>
                  <a:gd name="T41" fmla="*/ 30 h 500"/>
                  <a:gd name="T42" fmla="*/ 423 w 565"/>
                  <a:gd name="T43" fmla="*/ 58 h 500"/>
                  <a:gd name="T44" fmla="*/ 459 w 565"/>
                  <a:gd name="T45" fmla="*/ 92 h 500"/>
                  <a:gd name="T46" fmla="*/ 490 w 565"/>
                  <a:gd name="T47" fmla="*/ 129 h 500"/>
                  <a:gd name="T48" fmla="*/ 516 w 565"/>
                  <a:gd name="T49" fmla="*/ 169 h 500"/>
                  <a:gd name="T50" fmla="*/ 531 w 565"/>
                  <a:gd name="T51" fmla="*/ 210 h 500"/>
                  <a:gd name="T52" fmla="*/ 535 w 565"/>
                  <a:gd name="T53" fmla="*/ 251 h 500"/>
                  <a:gd name="T54" fmla="*/ 528 w 565"/>
                  <a:gd name="T55" fmla="*/ 291 h 500"/>
                  <a:gd name="T56" fmla="*/ 504 w 565"/>
                  <a:gd name="T57" fmla="*/ 331 h 500"/>
                  <a:gd name="T58" fmla="*/ 465 w 565"/>
                  <a:gd name="T59" fmla="*/ 377 h 500"/>
                  <a:gd name="T60" fmla="*/ 411 w 565"/>
                  <a:gd name="T61" fmla="*/ 419 h 500"/>
                  <a:gd name="T62" fmla="*/ 338 w 565"/>
                  <a:gd name="T63" fmla="*/ 451 h 500"/>
                  <a:gd name="T64" fmla="*/ 263 w 565"/>
                  <a:gd name="T65" fmla="*/ 468 h 500"/>
                  <a:gd name="T66" fmla="*/ 192 w 565"/>
                  <a:gd name="T67" fmla="*/ 477 h 500"/>
                  <a:gd name="T68" fmla="*/ 118 w 565"/>
                  <a:gd name="T69" fmla="*/ 480 h 500"/>
                  <a:gd name="T70" fmla="*/ 49 w 565"/>
                  <a:gd name="T71" fmla="*/ 474 h 500"/>
                  <a:gd name="T72" fmla="*/ 13 w 565"/>
                  <a:gd name="T73" fmla="*/ 465 h 500"/>
                  <a:gd name="T74" fmla="*/ 4 w 565"/>
                  <a:gd name="T75" fmla="*/ 468 h 500"/>
                  <a:gd name="T76" fmla="*/ 0 w 565"/>
                  <a:gd name="T77" fmla="*/ 475 h 500"/>
                  <a:gd name="T78" fmla="*/ 3 w 565"/>
                  <a:gd name="T79" fmla="*/ 482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5" h="500">
                    <a:moveTo>
                      <a:pt x="7" y="484"/>
                    </a:moveTo>
                    <a:lnTo>
                      <a:pt x="33" y="492"/>
                    </a:lnTo>
                    <a:lnTo>
                      <a:pt x="63" y="496"/>
                    </a:lnTo>
                    <a:lnTo>
                      <a:pt x="97" y="499"/>
                    </a:lnTo>
                    <a:lnTo>
                      <a:pt x="132" y="499"/>
                    </a:lnTo>
                    <a:lnTo>
                      <a:pt x="170" y="499"/>
                    </a:lnTo>
                    <a:lnTo>
                      <a:pt x="210" y="495"/>
                    </a:lnTo>
                    <a:lnTo>
                      <a:pt x="254" y="489"/>
                    </a:lnTo>
                    <a:lnTo>
                      <a:pt x="301" y="481"/>
                    </a:lnTo>
                    <a:lnTo>
                      <a:pt x="340" y="472"/>
                    </a:lnTo>
                    <a:lnTo>
                      <a:pt x="377" y="459"/>
                    </a:lnTo>
                    <a:lnTo>
                      <a:pt x="411" y="443"/>
                    </a:lnTo>
                    <a:lnTo>
                      <a:pt x="443" y="425"/>
                    </a:lnTo>
                    <a:lnTo>
                      <a:pt x="472" y="401"/>
                    </a:lnTo>
                    <a:lnTo>
                      <a:pt x="499" y="377"/>
                    </a:lnTo>
                    <a:lnTo>
                      <a:pt x="523" y="348"/>
                    </a:lnTo>
                    <a:lnTo>
                      <a:pt x="544" y="316"/>
                    </a:lnTo>
                    <a:lnTo>
                      <a:pt x="554" y="294"/>
                    </a:lnTo>
                    <a:lnTo>
                      <a:pt x="561" y="272"/>
                    </a:lnTo>
                    <a:lnTo>
                      <a:pt x="564" y="250"/>
                    </a:lnTo>
                    <a:lnTo>
                      <a:pt x="563" y="227"/>
                    </a:lnTo>
                    <a:lnTo>
                      <a:pt x="558" y="204"/>
                    </a:lnTo>
                    <a:lnTo>
                      <a:pt x="551" y="183"/>
                    </a:lnTo>
                    <a:lnTo>
                      <a:pt x="540" y="161"/>
                    </a:lnTo>
                    <a:lnTo>
                      <a:pt x="527" y="139"/>
                    </a:lnTo>
                    <a:lnTo>
                      <a:pt x="513" y="118"/>
                    </a:lnTo>
                    <a:lnTo>
                      <a:pt x="497" y="98"/>
                    </a:lnTo>
                    <a:lnTo>
                      <a:pt x="480" y="79"/>
                    </a:lnTo>
                    <a:lnTo>
                      <a:pt x="461" y="61"/>
                    </a:lnTo>
                    <a:lnTo>
                      <a:pt x="442" y="44"/>
                    </a:lnTo>
                    <a:lnTo>
                      <a:pt x="424" y="28"/>
                    </a:lnTo>
                    <a:lnTo>
                      <a:pt x="404" y="15"/>
                    </a:lnTo>
                    <a:lnTo>
                      <a:pt x="385" y="2"/>
                    </a:lnTo>
                    <a:lnTo>
                      <a:pt x="382" y="1"/>
                    </a:lnTo>
                    <a:lnTo>
                      <a:pt x="376" y="0"/>
                    </a:lnTo>
                    <a:lnTo>
                      <a:pt x="370" y="1"/>
                    </a:lnTo>
                    <a:lnTo>
                      <a:pt x="367" y="3"/>
                    </a:lnTo>
                    <a:lnTo>
                      <a:pt x="365" y="7"/>
                    </a:lnTo>
                    <a:lnTo>
                      <a:pt x="364" y="10"/>
                    </a:lnTo>
                    <a:lnTo>
                      <a:pt x="366" y="15"/>
                    </a:lnTo>
                    <a:lnTo>
                      <a:pt x="368" y="18"/>
                    </a:lnTo>
                    <a:lnTo>
                      <a:pt x="387" y="30"/>
                    </a:lnTo>
                    <a:lnTo>
                      <a:pt x="405" y="43"/>
                    </a:lnTo>
                    <a:lnTo>
                      <a:pt x="423" y="58"/>
                    </a:lnTo>
                    <a:lnTo>
                      <a:pt x="442" y="75"/>
                    </a:lnTo>
                    <a:lnTo>
                      <a:pt x="459" y="92"/>
                    </a:lnTo>
                    <a:lnTo>
                      <a:pt x="476" y="110"/>
                    </a:lnTo>
                    <a:lnTo>
                      <a:pt x="490" y="129"/>
                    </a:lnTo>
                    <a:lnTo>
                      <a:pt x="504" y="149"/>
                    </a:lnTo>
                    <a:lnTo>
                      <a:pt x="516" y="169"/>
                    </a:lnTo>
                    <a:lnTo>
                      <a:pt x="525" y="189"/>
                    </a:lnTo>
                    <a:lnTo>
                      <a:pt x="531" y="210"/>
                    </a:lnTo>
                    <a:lnTo>
                      <a:pt x="536" y="230"/>
                    </a:lnTo>
                    <a:lnTo>
                      <a:pt x="535" y="251"/>
                    </a:lnTo>
                    <a:lnTo>
                      <a:pt x="534" y="271"/>
                    </a:lnTo>
                    <a:lnTo>
                      <a:pt x="528" y="291"/>
                    </a:lnTo>
                    <a:lnTo>
                      <a:pt x="519" y="310"/>
                    </a:lnTo>
                    <a:lnTo>
                      <a:pt x="504" y="331"/>
                    </a:lnTo>
                    <a:lnTo>
                      <a:pt x="487" y="354"/>
                    </a:lnTo>
                    <a:lnTo>
                      <a:pt x="465" y="377"/>
                    </a:lnTo>
                    <a:lnTo>
                      <a:pt x="440" y="398"/>
                    </a:lnTo>
                    <a:lnTo>
                      <a:pt x="411" y="419"/>
                    </a:lnTo>
                    <a:lnTo>
                      <a:pt x="377" y="437"/>
                    </a:lnTo>
                    <a:lnTo>
                      <a:pt x="338" y="451"/>
                    </a:lnTo>
                    <a:lnTo>
                      <a:pt x="296" y="463"/>
                    </a:lnTo>
                    <a:lnTo>
                      <a:pt x="263" y="468"/>
                    </a:lnTo>
                    <a:lnTo>
                      <a:pt x="228" y="473"/>
                    </a:lnTo>
                    <a:lnTo>
                      <a:pt x="192" y="477"/>
                    </a:lnTo>
                    <a:lnTo>
                      <a:pt x="153" y="479"/>
                    </a:lnTo>
                    <a:lnTo>
                      <a:pt x="118" y="480"/>
                    </a:lnTo>
                    <a:lnTo>
                      <a:pt x="83" y="479"/>
                    </a:lnTo>
                    <a:lnTo>
                      <a:pt x="49" y="474"/>
                    </a:lnTo>
                    <a:lnTo>
                      <a:pt x="19" y="466"/>
                    </a:lnTo>
                    <a:lnTo>
                      <a:pt x="13" y="465"/>
                    </a:lnTo>
                    <a:lnTo>
                      <a:pt x="9" y="465"/>
                    </a:lnTo>
                    <a:lnTo>
                      <a:pt x="4" y="468"/>
                    </a:lnTo>
                    <a:lnTo>
                      <a:pt x="1" y="471"/>
                    </a:lnTo>
                    <a:lnTo>
                      <a:pt x="0" y="475"/>
                    </a:lnTo>
                    <a:lnTo>
                      <a:pt x="1" y="478"/>
                    </a:lnTo>
                    <a:lnTo>
                      <a:pt x="3" y="482"/>
                    </a:lnTo>
                    <a:lnTo>
                      <a:pt x="7" y="4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8"/>
            <p:cNvGrpSpPr>
              <a:grpSpLocks/>
            </p:cNvGrpSpPr>
            <p:nvPr/>
          </p:nvGrpSpPr>
          <p:grpSpPr bwMode="auto">
            <a:xfrm>
              <a:off x="3840163" y="4957763"/>
              <a:ext cx="1328737" cy="1012825"/>
              <a:chOff x="2281" y="3009"/>
              <a:chExt cx="837" cy="638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2281" y="3009"/>
                <a:ext cx="837" cy="638"/>
              </a:xfrm>
              <a:custGeom>
                <a:avLst/>
                <a:gdLst>
                  <a:gd name="T0" fmla="*/ 531 w 837"/>
                  <a:gd name="T1" fmla="*/ 47 h 638"/>
                  <a:gd name="T2" fmla="*/ 556 w 837"/>
                  <a:gd name="T3" fmla="*/ 78 h 638"/>
                  <a:gd name="T4" fmla="*/ 591 w 837"/>
                  <a:gd name="T5" fmla="*/ 105 h 638"/>
                  <a:gd name="T6" fmla="*/ 629 w 837"/>
                  <a:gd name="T7" fmla="*/ 139 h 638"/>
                  <a:gd name="T8" fmla="*/ 659 w 837"/>
                  <a:gd name="T9" fmla="*/ 177 h 638"/>
                  <a:gd name="T10" fmla="*/ 676 w 837"/>
                  <a:gd name="T11" fmla="*/ 212 h 638"/>
                  <a:gd name="T12" fmla="*/ 685 w 837"/>
                  <a:gd name="T13" fmla="*/ 241 h 638"/>
                  <a:gd name="T14" fmla="*/ 688 w 837"/>
                  <a:gd name="T15" fmla="*/ 270 h 638"/>
                  <a:gd name="T16" fmla="*/ 685 w 837"/>
                  <a:gd name="T17" fmla="*/ 301 h 638"/>
                  <a:gd name="T18" fmla="*/ 677 w 837"/>
                  <a:gd name="T19" fmla="*/ 329 h 638"/>
                  <a:gd name="T20" fmla="*/ 660 w 837"/>
                  <a:gd name="T21" fmla="*/ 355 h 638"/>
                  <a:gd name="T22" fmla="*/ 604 w 837"/>
                  <a:gd name="T23" fmla="*/ 404 h 638"/>
                  <a:gd name="T24" fmla="*/ 528 w 837"/>
                  <a:gd name="T25" fmla="*/ 441 h 638"/>
                  <a:gd name="T26" fmla="*/ 436 w 837"/>
                  <a:gd name="T27" fmla="*/ 457 h 638"/>
                  <a:gd name="T28" fmla="*/ 315 w 837"/>
                  <a:gd name="T29" fmla="*/ 455 h 638"/>
                  <a:gd name="T30" fmla="*/ 337 w 837"/>
                  <a:gd name="T31" fmla="*/ 438 h 638"/>
                  <a:gd name="T32" fmla="*/ 346 w 837"/>
                  <a:gd name="T33" fmla="*/ 419 h 638"/>
                  <a:gd name="T34" fmla="*/ 327 w 837"/>
                  <a:gd name="T35" fmla="*/ 385 h 638"/>
                  <a:gd name="T36" fmla="*/ 243 w 837"/>
                  <a:gd name="T37" fmla="*/ 378 h 638"/>
                  <a:gd name="T38" fmla="*/ 149 w 837"/>
                  <a:gd name="T39" fmla="*/ 402 h 638"/>
                  <a:gd name="T40" fmla="*/ 97 w 837"/>
                  <a:gd name="T41" fmla="*/ 416 h 638"/>
                  <a:gd name="T42" fmla="*/ 50 w 837"/>
                  <a:gd name="T43" fmla="*/ 428 h 638"/>
                  <a:gd name="T44" fmla="*/ 14 w 837"/>
                  <a:gd name="T45" fmla="*/ 446 h 638"/>
                  <a:gd name="T46" fmla="*/ 1 w 837"/>
                  <a:gd name="T47" fmla="*/ 470 h 638"/>
                  <a:gd name="T48" fmla="*/ 15 w 837"/>
                  <a:gd name="T49" fmla="*/ 492 h 638"/>
                  <a:gd name="T50" fmla="*/ 44 w 837"/>
                  <a:gd name="T51" fmla="*/ 515 h 638"/>
                  <a:gd name="T52" fmla="*/ 81 w 837"/>
                  <a:gd name="T53" fmla="*/ 543 h 638"/>
                  <a:gd name="T54" fmla="*/ 119 w 837"/>
                  <a:gd name="T55" fmla="*/ 572 h 638"/>
                  <a:gd name="T56" fmla="*/ 150 w 837"/>
                  <a:gd name="T57" fmla="*/ 599 h 638"/>
                  <a:gd name="T58" fmla="*/ 185 w 837"/>
                  <a:gd name="T59" fmla="*/ 625 h 638"/>
                  <a:gd name="T60" fmla="*/ 229 w 837"/>
                  <a:gd name="T61" fmla="*/ 637 h 638"/>
                  <a:gd name="T62" fmla="*/ 273 w 837"/>
                  <a:gd name="T63" fmla="*/ 623 h 638"/>
                  <a:gd name="T64" fmla="*/ 275 w 837"/>
                  <a:gd name="T65" fmla="*/ 590 h 638"/>
                  <a:gd name="T66" fmla="*/ 294 w 837"/>
                  <a:gd name="T67" fmla="*/ 570 h 638"/>
                  <a:gd name="T68" fmla="*/ 404 w 837"/>
                  <a:gd name="T69" fmla="*/ 574 h 638"/>
                  <a:gd name="T70" fmla="*/ 533 w 837"/>
                  <a:gd name="T71" fmla="*/ 550 h 638"/>
                  <a:gd name="T72" fmla="*/ 658 w 837"/>
                  <a:gd name="T73" fmla="*/ 496 h 638"/>
                  <a:gd name="T74" fmla="*/ 760 w 837"/>
                  <a:gd name="T75" fmla="*/ 421 h 638"/>
                  <a:gd name="T76" fmla="*/ 824 w 837"/>
                  <a:gd name="T77" fmla="*/ 333 h 638"/>
                  <a:gd name="T78" fmla="*/ 831 w 837"/>
                  <a:gd name="T79" fmla="*/ 238 h 638"/>
                  <a:gd name="T80" fmla="*/ 801 w 837"/>
                  <a:gd name="T81" fmla="*/ 181 h 638"/>
                  <a:gd name="T82" fmla="*/ 774 w 837"/>
                  <a:gd name="T83" fmla="*/ 141 h 638"/>
                  <a:gd name="T84" fmla="*/ 743 w 837"/>
                  <a:gd name="T85" fmla="*/ 100 h 638"/>
                  <a:gd name="T86" fmla="*/ 706 w 837"/>
                  <a:gd name="T87" fmla="*/ 62 h 638"/>
                  <a:gd name="T88" fmla="*/ 662 w 837"/>
                  <a:gd name="T89" fmla="*/ 29 h 638"/>
                  <a:gd name="T90" fmla="*/ 618 w 837"/>
                  <a:gd name="T91" fmla="*/ 7 h 638"/>
                  <a:gd name="T92" fmla="*/ 576 w 837"/>
                  <a:gd name="T93" fmla="*/ 0 h 638"/>
                  <a:gd name="T94" fmla="*/ 540 w 837"/>
                  <a:gd name="T95" fmla="*/ 11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7" h="638">
                    <a:moveTo>
                      <a:pt x="532" y="22"/>
                    </a:moveTo>
                    <a:lnTo>
                      <a:pt x="528" y="35"/>
                    </a:lnTo>
                    <a:lnTo>
                      <a:pt x="531" y="47"/>
                    </a:lnTo>
                    <a:lnTo>
                      <a:pt x="536" y="59"/>
                    </a:lnTo>
                    <a:lnTo>
                      <a:pt x="545" y="69"/>
                    </a:lnTo>
                    <a:lnTo>
                      <a:pt x="556" y="78"/>
                    </a:lnTo>
                    <a:lnTo>
                      <a:pt x="568" y="88"/>
                    </a:lnTo>
                    <a:lnTo>
                      <a:pt x="580" y="96"/>
                    </a:lnTo>
                    <a:lnTo>
                      <a:pt x="591" y="105"/>
                    </a:lnTo>
                    <a:lnTo>
                      <a:pt x="606" y="115"/>
                    </a:lnTo>
                    <a:lnTo>
                      <a:pt x="617" y="127"/>
                    </a:lnTo>
                    <a:lnTo>
                      <a:pt x="629" y="139"/>
                    </a:lnTo>
                    <a:lnTo>
                      <a:pt x="639" y="151"/>
                    </a:lnTo>
                    <a:lnTo>
                      <a:pt x="649" y="164"/>
                    </a:lnTo>
                    <a:lnTo>
                      <a:pt x="659" y="177"/>
                    </a:lnTo>
                    <a:lnTo>
                      <a:pt x="667" y="191"/>
                    </a:lnTo>
                    <a:lnTo>
                      <a:pt x="674" y="204"/>
                    </a:lnTo>
                    <a:lnTo>
                      <a:pt x="676" y="212"/>
                    </a:lnTo>
                    <a:lnTo>
                      <a:pt x="679" y="221"/>
                    </a:lnTo>
                    <a:lnTo>
                      <a:pt x="683" y="230"/>
                    </a:lnTo>
                    <a:lnTo>
                      <a:pt x="685" y="241"/>
                    </a:lnTo>
                    <a:lnTo>
                      <a:pt x="687" y="250"/>
                    </a:lnTo>
                    <a:lnTo>
                      <a:pt x="688" y="260"/>
                    </a:lnTo>
                    <a:lnTo>
                      <a:pt x="688" y="270"/>
                    </a:lnTo>
                    <a:lnTo>
                      <a:pt x="688" y="281"/>
                    </a:lnTo>
                    <a:lnTo>
                      <a:pt x="688" y="290"/>
                    </a:lnTo>
                    <a:lnTo>
                      <a:pt x="685" y="301"/>
                    </a:lnTo>
                    <a:lnTo>
                      <a:pt x="683" y="310"/>
                    </a:lnTo>
                    <a:lnTo>
                      <a:pt x="681" y="321"/>
                    </a:lnTo>
                    <a:lnTo>
                      <a:pt x="677" y="329"/>
                    </a:lnTo>
                    <a:lnTo>
                      <a:pt x="673" y="339"/>
                    </a:lnTo>
                    <a:lnTo>
                      <a:pt x="667" y="348"/>
                    </a:lnTo>
                    <a:lnTo>
                      <a:pt x="660" y="355"/>
                    </a:lnTo>
                    <a:lnTo>
                      <a:pt x="644" y="372"/>
                    </a:lnTo>
                    <a:lnTo>
                      <a:pt x="626" y="388"/>
                    </a:lnTo>
                    <a:lnTo>
                      <a:pt x="604" y="404"/>
                    </a:lnTo>
                    <a:lnTo>
                      <a:pt x="580" y="417"/>
                    </a:lnTo>
                    <a:lnTo>
                      <a:pt x="555" y="430"/>
                    </a:lnTo>
                    <a:lnTo>
                      <a:pt x="528" y="441"/>
                    </a:lnTo>
                    <a:lnTo>
                      <a:pt x="503" y="449"/>
                    </a:lnTo>
                    <a:lnTo>
                      <a:pt x="475" y="453"/>
                    </a:lnTo>
                    <a:lnTo>
                      <a:pt x="436" y="457"/>
                    </a:lnTo>
                    <a:lnTo>
                      <a:pt x="397" y="458"/>
                    </a:lnTo>
                    <a:lnTo>
                      <a:pt x="357" y="457"/>
                    </a:lnTo>
                    <a:lnTo>
                      <a:pt x="315" y="455"/>
                    </a:lnTo>
                    <a:lnTo>
                      <a:pt x="323" y="450"/>
                    </a:lnTo>
                    <a:lnTo>
                      <a:pt x="331" y="444"/>
                    </a:lnTo>
                    <a:lnTo>
                      <a:pt x="337" y="438"/>
                    </a:lnTo>
                    <a:lnTo>
                      <a:pt x="343" y="432"/>
                    </a:lnTo>
                    <a:lnTo>
                      <a:pt x="345" y="426"/>
                    </a:lnTo>
                    <a:lnTo>
                      <a:pt x="346" y="419"/>
                    </a:lnTo>
                    <a:lnTo>
                      <a:pt x="346" y="411"/>
                    </a:lnTo>
                    <a:lnTo>
                      <a:pt x="343" y="402"/>
                    </a:lnTo>
                    <a:lnTo>
                      <a:pt x="327" y="385"/>
                    </a:lnTo>
                    <a:lnTo>
                      <a:pt x="305" y="376"/>
                    </a:lnTo>
                    <a:lnTo>
                      <a:pt x="275" y="375"/>
                    </a:lnTo>
                    <a:lnTo>
                      <a:pt x="243" y="378"/>
                    </a:lnTo>
                    <a:lnTo>
                      <a:pt x="209" y="385"/>
                    </a:lnTo>
                    <a:lnTo>
                      <a:pt x="177" y="394"/>
                    </a:lnTo>
                    <a:lnTo>
                      <a:pt x="149" y="402"/>
                    </a:lnTo>
                    <a:lnTo>
                      <a:pt x="125" y="410"/>
                    </a:lnTo>
                    <a:lnTo>
                      <a:pt x="111" y="413"/>
                    </a:lnTo>
                    <a:lnTo>
                      <a:pt x="97" y="416"/>
                    </a:lnTo>
                    <a:lnTo>
                      <a:pt x="82" y="420"/>
                    </a:lnTo>
                    <a:lnTo>
                      <a:pt x="66" y="424"/>
                    </a:lnTo>
                    <a:lnTo>
                      <a:pt x="50" y="428"/>
                    </a:lnTo>
                    <a:lnTo>
                      <a:pt x="36" y="433"/>
                    </a:lnTo>
                    <a:lnTo>
                      <a:pt x="24" y="440"/>
                    </a:lnTo>
                    <a:lnTo>
                      <a:pt x="14" y="446"/>
                    </a:lnTo>
                    <a:lnTo>
                      <a:pt x="5" y="454"/>
                    </a:lnTo>
                    <a:lnTo>
                      <a:pt x="0" y="462"/>
                    </a:lnTo>
                    <a:lnTo>
                      <a:pt x="1" y="470"/>
                    </a:lnTo>
                    <a:lnTo>
                      <a:pt x="2" y="478"/>
                    </a:lnTo>
                    <a:lnTo>
                      <a:pt x="9" y="485"/>
                    </a:lnTo>
                    <a:lnTo>
                      <a:pt x="15" y="492"/>
                    </a:lnTo>
                    <a:lnTo>
                      <a:pt x="23" y="499"/>
                    </a:lnTo>
                    <a:lnTo>
                      <a:pt x="32" y="506"/>
                    </a:lnTo>
                    <a:lnTo>
                      <a:pt x="44" y="515"/>
                    </a:lnTo>
                    <a:lnTo>
                      <a:pt x="56" y="526"/>
                    </a:lnTo>
                    <a:lnTo>
                      <a:pt x="68" y="535"/>
                    </a:lnTo>
                    <a:lnTo>
                      <a:pt x="81" y="543"/>
                    </a:lnTo>
                    <a:lnTo>
                      <a:pt x="93" y="553"/>
                    </a:lnTo>
                    <a:lnTo>
                      <a:pt x="106" y="563"/>
                    </a:lnTo>
                    <a:lnTo>
                      <a:pt x="119" y="572"/>
                    </a:lnTo>
                    <a:lnTo>
                      <a:pt x="131" y="581"/>
                    </a:lnTo>
                    <a:lnTo>
                      <a:pt x="141" y="590"/>
                    </a:lnTo>
                    <a:lnTo>
                      <a:pt x="150" y="599"/>
                    </a:lnTo>
                    <a:lnTo>
                      <a:pt x="161" y="608"/>
                    </a:lnTo>
                    <a:lnTo>
                      <a:pt x="173" y="617"/>
                    </a:lnTo>
                    <a:lnTo>
                      <a:pt x="185" y="625"/>
                    </a:lnTo>
                    <a:lnTo>
                      <a:pt x="199" y="631"/>
                    </a:lnTo>
                    <a:lnTo>
                      <a:pt x="213" y="636"/>
                    </a:lnTo>
                    <a:lnTo>
                      <a:pt x="229" y="637"/>
                    </a:lnTo>
                    <a:lnTo>
                      <a:pt x="250" y="635"/>
                    </a:lnTo>
                    <a:lnTo>
                      <a:pt x="264" y="630"/>
                    </a:lnTo>
                    <a:lnTo>
                      <a:pt x="273" y="623"/>
                    </a:lnTo>
                    <a:lnTo>
                      <a:pt x="278" y="614"/>
                    </a:lnTo>
                    <a:lnTo>
                      <a:pt x="278" y="603"/>
                    </a:lnTo>
                    <a:lnTo>
                      <a:pt x="275" y="590"/>
                    </a:lnTo>
                    <a:lnTo>
                      <a:pt x="269" y="576"/>
                    </a:lnTo>
                    <a:lnTo>
                      <a:pt x="260" y="562"/>
                    </a:lnTo>
                    <a:lnTo>
                      <a:pt x="294" y="570"/>
                    </a:lnTo>
                    <a:lnTo>
                      <a:pt x="330" y="574"/>
                    </a:lnTo>
                    <a:lnTo>
                      <a:pt x="367" y="575"/>
                    </a:lnTo>
                    <a:lnTo>
                      <a:pt x="404" y="574"/>
                    </a:lnTo>
                    <a:lnTo>
                      <a:pt x="446" y="570"/>
                    </a:lnTo>
                    <a:lnTo>
                      <a:pt x="489" y="562"/>
                    </a:lnTo>
                    <a:lnTo>
                      <a:pt x="533" y="550"/>
                    </a:lnTo>
                    <a:lnTo>
                      <a:pt x="575" y="534"/>
                    </a:lnTo>
                    <a:lnTo>
                      <a:pt x="617" y="517"/>
                    </a:lnTo>
                    <a:lnTo>
                      <a:pt x="658" y="496"/>
                    </a:lnTo>
                    <a:lnTo>
                      <a:pt x="695" y="474"/>
                    </a:lnTo>
                    <a:lnTo>
                      <a:pt x="729" y="448"/>
                    </a:lnTo>
                    <a:lnTo>
                      <a:pt x="760" y="421"/>
                    </a:lnTo>
                    <a:lnTo>
                      <a:pt x="786" y="393"/>
                    </a:lnTo>
                    <a:lnTo>
                      <a:pt x="808" y="363"/>
                    </a:lnTo>
                    <a:lnTo>
                      <a:pt x="824" y="333"/>
                    </a:lnTo>
                    <a:lnTo>
                      <a:pt x="832" y="302"/>
                    </a:lnTo>
                    <a:lnTo>
                      <a:pt x="836" y="270"/>
                    </a:lnTo>
                    <a:lnTo>
                      <a:pt x="831" y="238"/>
                    </a:lnTo>
                    <a:lnTo>
                      <a:pt x="816" y="208"/>
                    </a:lnTo>
                    <a:lnTo>
                      <a:pt x="810" y="194"/>
                    </a:lnTo>
                    <a:lnTo>
                      <a:pt x="801" y="181"/>
                    </a:lnTo>
                    <a:lnTo>
                      <a:pt x="793" y="167"/>
                    </a:lnTo>
                    <a:lnTo>
                      <a:pt x="783" y="154"/>
                    </a:lnTo>
                    <a:lnTo>
                      <a:pt x="774" y="141"/>
                    </a:lnTo>
                    <a:lnTo>
                      <a:pt x="764" y="126"/>
                    </a:lnTo>
                    <a:lnTo>
                      <a:pt x="754" y="113"/>
                    </a:lnTo>
                    <a:lnTo>
                      <a:pt x="743" y="100"/>
                    </a:lnTo>
                    <a:lnTo>
                      <a:pt x="730" y="87"/>
                    </a:lnTo>
                    <a:lnTo>
                      <a:pt x="718" y="74"/>
                    </a:lnTo>
                    <a:lnTo>
                      <a:pt x="706" y="62"/>
                    </a:lnTo>
                    <a:lnTo>
                      <a:pt x="692" y="51"/>
                    </a:lnTo>
                    <a:lnTo>
                      <a:pt x="678" y="40"/>
                    </a:lnTo>
                    <a:lnTo>
                      <a:pt x="662" y="29"/>
                    </a:lnTo>
                    <a:lnTo>
                      <a:pt x="647" y="21"/>
                    </a:lnTo>
                    <a:lnTo>
                      <a:pt x="630" y="12"/>
                    </a:lnTo>
                    <a:lnTo>
                      <a:pt x="618" y="7"/>
                    </a:lnTo>
                    <a:lnTo>
                      <a:pt x="606" y="3"/>
                    </a:lnTo>
                    <a:lnTo>
                      <a:pt x="591" y="0"/>
                    </a:lnTo>
                    <a:lnTo>
                      <a:pt x="576" y="0"/>
                    </a:lnTo>
                    <a:lnTo>
                      <a:pt x="563" y="1"/>
                    </a:lnTo>
                    <a:lnTo>
                      <a:pt x="550" y="4"/>
                    </a:lnTo>
                    <a:lnTo>
                      <a:pt x="540" y="11"/>
                    </a:lnTo>
                    <a:lnTo>
                      <a:pt x="532" y="22"/>
                    </a:lnTo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980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2342" y="3414"/>
                <a:ext cx="254" cy="190"/>
              </a:xfrm>
              <a:custGeom>
                <a:avLst/>
                <a:gdLst>
                  <a:gd name="T0" fmla="*/ 4 w 254"/>
                  <a:gd name="T1" fmla="*/ 68 h 190"/>
                  <a:gd name="T2" fmla="*/ 16 w 254"/>
                  <a:gd name="T3" fmla="*/ 79 h 190"/>
                  <a:gd name="T4" fmla="*/ 28 w 254"/>
                  <a:gd name="T5" fmla="*/ 89 h 190"/>
                  <a:gd name="T6" fmla="*/ 41 w 254"/>
                  <a:gd name="T7" fmla="*/ 99 h 190"/>
                  <a:gd name="T8" fmla="*/ 53 w 254"/>
                  <a:gd name="T9" fmla="*/ 110 h 190"/>
                  <a:gd name="T10" fmla="*/ 68 w 254"/>
                  <a:gd name="T11" fmla="*/ 120 h 190"/>
                  <a:gd name="T12" fmla="*/ 81 w 254"/>
                  <a:gd name="T13" fmla="*/ 131 h 190"/>
                  <a:gd name="T14" fmla="*/ 94 w 254"/>
                  <a:gd name="T15" fmla="*/ 142 h 190"/>
                  <a:gd name="T16" fmla="*/ 107 w 254"/>
                  <a:gd name="T17" fmla="*/ 152 h 190"/>
                  <a:gd name="T18" fmla="*/ 152 w 254"/>
                  <a:gd name="T19" fmla="*/ 187 h 190"/>
                  <a:gd name="T20" fmla="*/ 156 w 254"/>
                  <a:gd name="T21" fmla="*/ 189 h 190"/>
                  <a:gd name="T22" fmla="*/ 161 w 254"/>
                  <a:gd name="T23" fmla="*/ 189 h 190"/>
                  <a:gd name="T24" fmla="*/ 168 w 254"/>
                  <a:gd name="T25" fmla="*/ 189 h 190"/>
                  <a:gd name="T26" fmla="*/ 171 w 254"/>
                  <a:gd name="T27" fmla="*/ 187 h 190"/>
                  <a:gd name="T28" fmla="*/ 176 w 254"/>
                  <a:gd name="T29" fmla="*/ 184 h 190"/>
                  <a:gd name="T30" fmla="*/ 176 w 254"/>
                  <a:gd name="T31" fmla="*/ 180 h 190"/>
                  <a:gd name="T32" fmla="*/ 176 w 254"/>
                  <a:gd name="T33" fmla="*/ 176 h 190"/>
                  <a:gd name="T34" fmla="*/ 173 w 254"/>
                  <a:gd name="T35" fmla="*/ 174 h 190"/>
                  <a:gd name="T36" fmla="*/ 129 w 254"/>
                  <a:gd name="T37" fmla="*/ 138 h 190"/>
                  <a:gd name="T38" fmla="*/ 116 w 254"/>
                  <a:gd name="T39" fmla="*/ 130 h 190"/>
                  <a:gd name="T40" fmla="*/ 105 w 254"/>
                  <a:gd name="T41" fmla="*/ 120 h 190"/>
                  <a:gd name="T42" fmla="*/ 94 w 254"/>
                  <a:gd name="T43" fmla="*/ 111 h 190"/>
                  <a:gd name="T44" fmla="*/ 81 w 254"/>
                  <a:gd name="T45" fmla="*/ 102 h 190"/>
                  <a:gd name="T46" fmla="*/ 70 w 254"/>
                  <a:gd name="T47" fmla="*/ 94 h 190"/>
                  <a:gd name="T48" fmla="*/ 59 w 254"/>
                  <a:gd name="T49" fmla="*/ 84 h 190"/>
                  <a:gd name="T50" fmla="*/ 50 w 254"/>
                  <a:gd name="T51" fmla="*/ 76 h 190"/>
                  <a:gd name="T52" fmla="*/ 39 w 254"/>
                  <a:gd name="T53" fmla="*/ 66 h 190"/>
                  <a:gd name="T54" fmla="*/ 61 w 254"/>
                  <a:gd name="T55" fmla="*/ 62 h 190"/>
                  <a:gd name="T56" fmla="*/ 85 w 254"/>
                  <a:gd name="T57" fmla="*/ 57 h 190"/>
                  <a:gd name="T58" fmla="*/ 108 w 254"/>
                  <a:gd name="T59" fmla="*/ 50 h 190"/>
                  <a:gd name="T60" fmla="*/ 131 w 254"/>
                  <a:gd name="T61" fmla="*/ 45 h 190"/>
                  <a:gd name="T62" fmla="*/ 157 w 254"/>
                  <a:gd name="T63" fmla="*/ 38 h 190"/>
                  <a:gd name="T64" fmla="*/ 185 w 254"/>
                  <a:gd name="T65" fmla="*/ 31 h 190"/>
                  <a:gd name="T66" fmla="*/ 213 w 254"/>
                  <a:gd name="T67" fmla="*/ 24 h 190"/>
                  <a:gd name="T68" fmla="*/ 242 w 254"/>
                  <a:gd name="T69" fmla="*/ 19 h 190"/>
                  <a:gd name="T70" fmla="*/ 247 w 254"/>
                  <a:gd name="T71" fmla="*/ 18 h 190"/>
                  <a:gd name="T72" fmla="*/ 251 w 254"/>
                  <a:gd name="T73" fmla="*/ 15 h 190"/>
                  <a:gd name="T74" fmla="*/ 253 w 254"/>
                  <a:gd name="T75" fmla="*/ 12 h 190"/>
                  <a:gd name="T76" fmla="*/ 253 w 254"/>
                  <a:gd name="T77" fmla="*/ 8 h 190"/>
                  <a:gd name="T78" fmla="*/ 251 w 254"/>
                  <a:gd name="T79" fmla="*/ 5 h 190"/>
                  <a:gd name="T80" fmla="*/ 249 w 254"/>
                  <a:gd name="T81" fmla="*/ 2 h 190"/>
                  <a:gd name="T82" fmla="*/ 243 w 254"/>
                  <a:gd name="T83" fmla="*/ 1 h 190"/>
                  <a:gd name="T84" fmla="*/ 238 w 254"/>
                  <a:gd name="T85" fmla="*/ 0 h 190"/>
                  <a:gd name="T86" fmla="*/ 208 w 254"/>
                  <a:gd name="T87" fmla="*/ 6 h 190"/>
                  <a:gd name="T88" fmla="*/ 178 w 254"/>
                  <a:gd name="T89" fmla="*/ 12 h 190"/>
                  <a:gd name="T90" fmla="*/ 150 w 254"/>
                  <a:gd name="T91" fmla="*/ 19 h 190"/>
                  <a:gd name="T92" fmla="*/ 121 w 254"/>
                  <a:gd name="T93" fmla="*/ 27 h 190"/>
                  <a:gd name="T94" fmla="*/ 93 w 254"/>
                  <a:gd name="T95" fmla="*/ 33 h 190"/>
                  <a:gd name="T96" fmla="*/ 67 w 254"/>
                  <a:gd name="T97" fmla="*/ 40 h 190"/>
                  <a:gd name="T98" fmla="*/ 40 w 254"/>
                  <a:gd name="T99" fmla="*/ 47 h 190"/>
                  <a:gd name="T100" fmla="*/ 12 w 254"/>
                  <a:gd name="T101" fmla="*/ 51 h 190"/>
                  <a:gd name="T102" fmla="*/ 8 w 254"/>
                  <a:gd name="T103" fmla="*/ 53 h 190"/>
                  <a:gd name="T104" fmla="*/ 6 w 254"/>
                  <a:gd name="T105" fmla="*/ 54 h 190"/>
                  <a:gd name="T106" fmla="*/ 4 w 254"/>
                  <a:gd name="T107" fmla="*/ 56 h 190"/>
                  <a:gd name="T108" fmla="*/ 2 w 254"/>
                  <a:gd name="T109" fmla="*/ 58 h 190"/>
                  <a:gd name="T110" fmla="*/ 0 w 254"/>
                  <a:gd name="T111" fmla="*/ 61 h 190"/>
                  <a:gd name="T112" fmla="*/ 0 w 254"/>
                  <a:gd name="T113" fmla="*/ 64 h 190"/>
                  <a:gd name="T114" fmla="*/ 3 w 254"/>
                  <a:gd name="T115" fmla="*/ 67 h 190"/>
                  <a:gd name="T116" fmla="*/ 4 w 254"/>
                  <a:gd name="T117" fmla="*/ 6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4" h="190">
                    <a:moveTo>
                      <a:pt x="4" y="68"/>
                    </a:moveTo>
                    <a:lnTo>
                      <a:pt x="16" y="79"/>
                    </a:lnTo>
                    <a:lnTo>
                      <a:pt x="28" y="89"/>
                    </a:lnTo>
                    <a:lnTo>
                      <a:pt x="41" y="99"/>
                    </a:lnTo>
                    <a:lnTo>
                      <a:pt x="53" y="110"/>
                    </a:lnTo>
                    <a:lnTo>
                      <a:pt x="68" y="120"/>
                    </a:lnTo>
                    <a:lnTo>
                      <a:pt x="81" y="131"/>
                    </a:lnTo>
                    <a:lnTo>
                      <a:pt x="94" y="142"/>
                    </a:lnTo>
                    <a:lnTo>
                      <a:pt x="107" y="152"/>
                    </a:lnTo>
                    <a:lnTo>
                      <a:pt x="152" y="187"/>
                    </a:lnTo>
                    <a:lnTo>
                      <a:pt x="156" y="189"/>
                    </a:lnTo>
                    <a:lnTo>
                      <a:pt x="161" y="189"/>
                    </a:lnTo>
                    <a:lnTo>
                      <a:pt x="168" y="189"/>
                    </a:lnTo>
                    <a:lnTo>
                      <a:pt x="171" y="187"/>
                    </a:lnTo>
                    <a:lnTo>
                      <a:pt x="176" y="184"/>
                    </a:lnTo>
                    <a:lnTo>
                      <a:pt x="176" y="180"/>
                    </a:lnTo>
                    <a:lnTo>
                      <a:pt x="176" y="176"/>
                    </a:lnTo>
                    <a:lnTo>
                      <a:pt x="173" y="174"/>
                    </a:lnTo>
                    <a:lnTo>
                      <a:pt x="129" y="138"/>
                    </a:lnTo>
                    <a:lnTo>
                      <a:pt x="116" y="130"/>
                    </a:lnTo>
                    <a:lnTo>
                      <a:pt x="105" y="120"/>
                    </a:lnTo>
                    <a:lnTo>
                      <a:pt x="94" y="111"/>
                    </a:lnTo>
                    <a:lnTo>
                      <a:pt x="81" y="102"/>
                    </a:lnTo>
                    <a:lnTo>
                      <a:pt x="70" y="94"/>
                    </a:lnTo>
                    <a:lnTo>
                      <a:pt x="59" y="84"/>
                    </a:lnTo>
                    <a:lnTo>
                      <a:pt x="50" y="76"/>
                    </a:lnTo>
                    <a:lnTo>
                      <a:pt x="39" y="66"/>
                    </a:lnTo>
                    <a:lnTo>
                      <a:pt x="61" y="62"/>
                    </a:lnTo>
                    <a:lnTo>
                      <a:pt x="85" y="57"/>
                    </a:lnTo>
                    <a:lnTo>
                      <a:pt x="108" y="50"/>
                    </a:lnTo>
                    <a:lnTo>
                      <a:pt x="131" y="45"/>
                    </a:lnTo>
                    <a:lnTo>
                      <a:pt x="157" y="38"/>
                    </a:lnTo>
                    <a:lnTo>
                      <a:pt x="185" y="31"/>
                    </a:lnTo>
                    <a:lnTo>
                      <a:pt x="213" y="24"/>
                    </a:lnTo>
                    <a:lnTo>
                      <a:pt x="242" y="19"/>
                    </a:lnTo>
                    <a:lnTo>
                      <a:pt x="247" y="18"/>
                    </a:lnTo>
                    <a:lnTo>
                      <a:pt x="251" y="15"/>
                    </a:lnTo>
                    <a:lnTo>
                      <a:pt x="253" y="12"/>
                    </a:lnTo>
                    <a:lnTo>
                      <a:pt x="253" y="8"/>
                    </a:lnTo>
                    <a:lnTo>
                      <a:pt x="251" y="5"/>
                    </a:lnTo>
                    <a:lnTo>
                      <a:pt x="249" y="2"/>
                    </a:lnTo>
                    <a:lnTo>
                      <a:pt x="243" y="1"/>
                    </a:lnTo>
                    <a:lnTo>
                      <a:pt x="238" y="0"/>
                    </a:lnTo>
                    <a:lnTo>
                      <a:pt x="208" y="6"/>
                    </a:lnTo>
                    <a:lnTo>
                      <a:pt x="178" y="12"/>
                    </a:lnTo>
                    <a:lnTo>
                      <a:pt x="150" y="19"/>
                    </a:lnTo>
                    <a:lnTo>
                      <a:pt x="121" y="27"/>
                    </a:lnTo>
                    <a:lnTo>
                      <a:pt x="93" y="33"/>
                    </a:lnTo>
                    <a:lnTo>
                      <a:pt x="67" y="40"/>
                    </a:lnTo>
                    <a:lnTo>
                      <a:pt x="40" y="47"/>
                    </a:lnTo>
                    <a:lnTo>
                      <a:pt x="12" y="51"/>
                    </a:lnTo>
                    <a:lnTo>
                      <a:pt x="8" y="53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3" y="67"/>
                    </a:lnTo>
                    <a:lnTo>
                      <a:pt x="4" y="6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2487" y="3036"/>
                <a:ext cx="565" cy="500"/>
              </a:xfrm>
              <a:custGeom>
                <a:avLst/>
                <a:gdLst>
                  <a:gd name="T0" fmla="*/ 33 w 565"/>
                  <a:gd name="T1" fmla="*/ 492 h 500"/>
                  <a:gd name="T2" fmla="*/ 97 w 565"/>
                  <a:gd name="T3" fmla="*/ 499 h 500"/>
                  <a:gd name="T4" fmla="*/ 170 w 565"/>
                  <a:gd name="T5" fmla="*/ 499 h 500"/>
                  <a:gd name="T6" fmla="*/ 254 w 565"/>
                  <a:gd name="T7" fmla="*/ 489 h 500"/>
                  <a:gd name="T8" fmla="*/ 340 w 565"/>
                  <a:gd name="T9" fmla="*/ 472 h 500"/>
                  <a:gd name="T10" fmla="*/ 411 w 565"/>
                  <a:gd name="T11" fmla="*/ 443 h 500"/>
                  <a:gd name="T12" fmla="*/ 472 w 565"/>
                  <a:gd name="T13" fmla="*/ 401 h 500"/>
                  <a:gd name="T14" fmla="*/ 523 w 565"/>
                  <a:gd name="T15" fmla="*/ 348 h 500"/>
                  <a:gd name="T16" fmla="*/ 554 w 565"/>
                  <a:gd name="T17" fmla="*/ 294 h 500"/>
                  <a:gd name="T18" fmla="*/ 564 w 565"/>
                  <a:gd name="T19" fmla="*/ 250 h 500"/>
                  <a:gd name="T20" fmla="*/ 558 w 565"/>
                  <a:gd name="T21" fmla="*/ 204 h 500"/>
                  <a:gd name="T22" fmla="*/ 540 w 565"/>
                  <a:gd name="T23" fmla="*/ 161 h 500"/>
                  <a:gd name="T24" fmla="*/ 513 w 565"/>
                  <a:gd name="T25" fmla="*/ 118 h 500"/>
                  <a:gd name="T26" fmla="*/ 480 w 565"/>
                  <a:gd name="T27" fmla="*/ 79 h 500"/>
                  <a:gd name="T28" fmla="*/ 442 w 565"/>
                  <a:gd name="T29" fmla="*/ 44 h 500"/>
                  <a:gd name="T30" fmla="*/ 404 w 565"/>
                  <a:gd name="T31" fmla="*/ 15 h 500"/>
                  <a:gd name="T32" fmla="*/ 382 w 565"/>
                  <a:gd name="T33" fmla="*/ 1 h 500"/>
                  <a:gd name="T34" fmla="*/ 370 w 565"/>
                  <a:gd name="T35" fmla="*/ 1 h 500"/>
                  <a:gd name="T36" fmla="*/ 365 w 565"/>
                  <a:gd name="T37" fmla="*/ 7 h 500"/>
                  <a:gd name="T38" fmla="*/ 366 w 565"/>
                  <a:gd name="T39" fmla="*/ 15 h 500"/>
                  <a:gd name="T40" fmla="*/ 387 w 565"/>
                  <a:gd name="T41" fmla="*/ 30 h 500"/>
                  <a:gd name="T42" fmla="*/ 423 w 565"/>
                  <a:gd name="T43" fmla="*/ 58 h 500"/>
                  <a:gd name="T44" fmla="*/ 459 w 565"/>
                  <a:gd name="T45" fmla="*/ 92 h 500"/>
                  <a:gd name="T46" fmla="*/ 490 w 565"/>
                  <a:gd name="T47" fmla="*/ 129 h 500"/>
                  <a:gd name="T48" fmla="*/ 516 w 565"/>
                  <a:gd name="T49" fmla="*/ 169 h 500"/>
                  <a:gd name="T50" fmla="*/ 531 w 565"/>
                  <a:gd name="T51" fmla="*/ 210 h 500"/>
                  <a:gd name="T52" fmla="*/ 535 w 565"/>
                  <a:gd name="T53" fmla="*/ 251 h 500"/>
                  <a:gd name="T54" fmla="*/ 528 w 565"/>
                  <a:gd name="T55" fmla="*/ 291 h 500"/>
                  <a:gd name="T56" fmla="*/ 504 w 565"/>
                  <a:gd name="T57" fmla="*/ 331 h 500"/>
                  <a:gd name="T58" fmla="*/ 465 w 565"/>
                  <a:gd name="T59" fmla="*/ 377 h 500"/>
                  <a:gd name="T60" fmla="*/ 411 w 565"/>
                  <a:gd name="T61" fmla="*/ 419 h 500"/>
                  <a:gd name="T62" fmla="*/ 338 w 565"/>
                  <a:gd name="T63" fmla="*/ 451 h 500"/>
                  <a:gd name="T64" fmla="*/ 263 w 565"/>
                  <a:gd name="T65" fmla="*/ 468 h 500"/>
                  <a:gd name="T66" fmla="*/ 192 w 565"/>
                  <a:gd name="T67" fmla="*/ 477 h 500"/>
                  <a:gd name="T68" fmla="*/ 118 w 565"/>
                  <a:gd name="T69" fmla="*/ 480 h 500"/>
                  <a:gd name="T70" fmla="*/ 49 w 565"/>
                  <a:gd name="T71" fmla="*/ 474 h 500"/>
                  <a:gd name="T72" fmla="*/ 13 w 565"/>
                  <a:gd name="T73" fmla="*/ 465 h 500"/>
                  <a:gd name="T74" fmla="*/ 4 w 565"/>
                  <a:gd name="T75" fmla="*/ 468 h 500"/>
                  <a:gd name="T76" fmla="*/ 0 w 565"/>
                  <a:gd name="T77" fmla="*/ 475 h 500"/>
                  <a:gd name="T78" fmla="*/ 3 w 565"/>
                  <a:gd name="T79" fmla="*/ 482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5" h="500">
                    <a:moveTo>
                      <a:pt x="7" y="484"/>
                    </a:moveTo>
                    <a:lnTo>
                      <a:pt x="33" y="492"/>
                    </a:lnTo>
                    <a:lnTo>
                      <a:pt x="63" y="496"/>
                    </a:lnTo>
                    <a:lnTo>
                      <a:pt x="97" y="499"/>
                    </a:lnTo>
                    <a:lnTo>
                      <a:pt x="132" y="499"/>
                    </a:lnTo>
                    <a:lnTo>
                      <a:pt x="170" y="499"/>
                    </a:lnTo>
                    <a:lnTo>
                      <a:pt x="210" y="495"/>
                    </a:lnTo>
                    <a:lnTo>
                      <a:pt x="254" y="489"/>
                    </a:lnTo>
                    <a:lnTo>
                      <a:pt x="301" y="481"/>
                    </a:lnTo>
                    <a:lnTo>
                      <a:pt x="340" y="472"/>
                    </a:lnTo>
                    <a:lnTo>
                      <a:pt x="377" y="459"/>
                    </a:lnTo>
                    <a:lnTo>
                      <a:pt x="411" y="443"/>
                    </a:lnTo>
                    <a:lnTo>
                      <a:pt x="443" y="425"/>
                    </a:lnTo>
                    <a:lnTo>
                      <a:pt x="472" y="401"/>
                    </a:lnTo>
                    <a:lnTo>
                      <a:pt x="499" y="377"/>
                    </a:lnTo>
                    <a:lnTo>
                      <a:pt x="523" y="348"/>
                    </a:lnTo>
                    <a:lnTo>
                      <a:pt x="544" y="316"/>
                    </a:lnTo>
                    <a:lnTo>
                      <a:pt x="554" y="294"/>
                    </a:lnTo>
                    <a:lnTo>
                      <a:pt x="561" y="272"/>
                    </a:lnTo>
                    <a:lnTo>
                      <a:pt x="564" y="250"/>
                    </a:lnTo>
                    <a:lnTo>
                      <a:pt x="563" y="227"/>
                    </a:lnTo>
                    <a:lnTo>
                      <a:pt x="558" y="204"/>
                    </a:lnTo>
                    <a:lnTo>
                      <a:pt x="551" y="183"/>
                    </a:lnTo>
                    <a:lnTo>
                      <a:pt x="540" y="161"/>
                    </a:lnTo>
                    <a:lnTo>
                      <a:pt x="527" y="139"/>
                    </a:lnTo>
                    <a:lnTo>
                      <a:pt x="513" y="118"/>
                    </a:lnTo>
                    <a:lnTo>
                      <a:pt x="497" y="98"/>
                    </a:lnTo>
                    <a:lnTo>
                      <a:pt x="480" y="79"/>
                    </a:lnTo>
                    <a:lnTo>
                      <a:pt x="461" y="61"/>
                    </a:lnTo>
                    <a:lnTo>
                      <a:pt x="442" y="44"/>
                    </a:lnTo>
                    <a:lnTo>
                      <a:pt x="424" y="28"/>
                    </a:lnTo>
                    <a:lnTo>
                      <a:pt x="404" y="15"/>
                    </a:lnTo>
                    <a:lnTo>
                      <a:pt x="385" y="2"/>
                    </a:lnTo>
                    <a:lnTo>
                      <a:pt x="382" y="1"/>
                    </a:lnTo>
                    <a:lnTo>
                      <a:pt x="376" y="0"/>
                    </a:lnTo>
                    <a:lnTo>
                      <a:pt x="370" y="1"/>
                    </a:lnTo>
                    <a:lnTo>
                      <a:pt x="367" y="3"/>
                    </a:lnTo>
                    <a:lnTo>
                      <a:pt x="365" y="7"/>
                    </a:lnTo>
                    <a:lnTo>
                      <a:pt x="364" y="10"/>
                    </a:lnTo>
                    <a:lnTo>
                      <a:pt x="366" y="15"/>
                    </a:lnTo>
                    <a:lnTo>
                      <a:pt x="368" y="18"/>
                    </a:lnTo>
                    <a:lnTo>
                      <a:pt x="387" y="30"/>
                    </a:lnTo>
                    <a:lnTo>
                      <a:pt x="405" y="43"/>
                    </a:lnTo>
                    <a:lnTo>
                      <a:pt x="423" y="58"/>
                    </a:lnTo>
                    <a:lnTo>
                      <a:pt x="442" y="75"/>
                    </a:lnTo>
                    <a:lnTo>
                      <a:pt x="459" y="92"/>
                    </a:lnTo>
                    <a:lnTo>
                      <a:pt x="476" y="110"/>
                    </a:lnTo>
                    <a:lnTo>
                      <a:pt x="490" y="129"/>
                    </a:lnTo>
                    <a:lnTo>
                      <a:pt x="504" y="149"/>
                    </a:lnTo>
                    <a:lnTo>
                      <a:pt x="516" y="169"/>
                    </a:lnTo>
                    <a:lnTo>
                      <a:pt x="525" y="189"/>
                    </a:lnTo>
                    <a:lnTo>
                      <a:pt x="531" y="210"/>
                    </a:lnTo>
                    <a:lnTo>
                      <a:pt x="536" y="230"/>
                    </a:lnTo>
                    <a:lnTo>
                      <a:pt x="535" y="251"/>
                    </a:lnTo>
                    <a:lnTo>
                      <a:pt x="534" y="271"/>
                    </a:lnTo>
                    <a:lnTo>
                      <a:pt x="528" y="291"/>
                    </a:lnTo>
                    <a:lnTo>
                      <a:pt x="519" y="310"/>
                    </a:lnTo>
                    <a:lnTo>
                      <a:pt x="504" y="331"/>
                    </a:lnTo>
                    <a:lnTo>
                      <a:pt x="487" y="354"/>
                    </a:lnTo>
                    <a:lnTo>
                      <a:pt x="465" y="377"/>
                    </a:lnTo>
                    <a:lnTo>
                      <a:pt x="440" y="398"/>
                    </a:lnTo>
                    <a:lnTo>
                      <a:pt x="411" y="419"/>
                    </a:lnTo>
                    <a:lnTo>
                      <a:pt x="377" y="437"/>
                    </a:lnTo>
                    <a:lnTo>
                      <a:pt x="338" y="451"/>
                    </a:lnTo>
                    <a:lnTo>
                      <a:pt x="296" y="463"/>
                    </a:lnTo>
                    <a:lnTo>
                      <a:pt x="263" y="468"/>
                    </a:lnTo>
                    <a:lnTo>
                      <a:pt x="228" y="473"/>
                    </a:lnTo>
                    <a:lnTo>
                      <a:pt x="192" y="477"/>
                    </a:lnTo>
                    <a:lnTo>
                      <a:pt x="153" y="479"/>
                    </a:lnTo>
                    <a:lnTo>
                      <a:pt x="118" y="480"/>
                    </a:lnTo>
                    <a:lnTo>
                      <a:pt x="83" y="479"/>
                    </a:lnTo>
                    <a:lnTo>
                      <a:pt x="49" y="474"/>
                    </a:lnTo>
                    <a:lnTo>
                      <a:pt x="19" y="466"/>
                    </a:lnTo>
                    <a:lnTo>
                      <a:pt x="13" y="465"/>
                    </a:lnTo>
                    <a:lnTo>
                      <a:pt x="9" y="465"/>
                    </a:lnTo>
                    <a:lnTo>
                      <a:pt x="4" y="468"/>
                    </a:lnTo>
                    <a:lnTo>
                      <a:pt x="1" y="471"/>
                    </a:lnTo>
                    <a:lnTo>
                      <a:pt x="0" y="475"/>
                    </a:lnTo>
                    <a:lnTo>
                      <a:pt x="1" y="478"/>
                    </a:lnTo>
                    <a:lnTo>
                      <a:pt x="3" y="482"/>
                    </a:lnTo>
                    <a:lnTo>
                      <a:pt x="7" y="4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2" name="Picture 2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1987550"/>
              <a:ext cx="2049462" cy="2778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4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5081588"/>
              <a:ext cx="1193800" cy="2540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3732213" y="3846514"/>
              <a:ext cx="2166937" cy="859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Authorizes </a:t>
              </a:r>
              <a:br>
                <a:rPr lang="en-US" sz="1400" dirty="0">
                  <a:latin typeface="Arial"/>
                  <a:cs typeface="Arial"/>
                </a:rPr>
              </a:br>
              <a:r>
                <a:rPr lang="en-US" sz="1400" dirty="0">
                  <a:latin typeface="Arial"/>
                  <a:cs typeface="Arial"/>
                </a:rPr>
                <a:t>use of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State Resources</a:t>
              </a:r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6100763" y="2249488"/>
              <a:ext cx="2392362" cy="859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Authorizes </a:t>
              </a:r>
              <a:br>
                <a:rPr lang="en-US" sz="1400" dirty="0">
                  <a:latin typeface="Arial"/>
                  <a:cs typeface="Arial"/>
                </a:rPr>
              </a:br>
              <a:r>
                <a:rPr lang="en-US" sz="1400" dirty="0">
                  <a:latin typeface="Arial"/>
                  <a:cs typeface="Arial"/>
                </a:rPr>
                <a:t>use of </a:t>
              </a:r>
              <a:br>
                <a:rPr lang="en-US" sz="1400" dirty="0">
                  <a:latin typeface="Arial"/>
                  <a:cs typeface="Arial"/>
                </a:rPr>
              </a:br>
              <a:r>
                <a:rPr lang="en-US" sz="1400" dirty="0">
                  <a:latin typeface="Arial"/>
                  <a:cs typeface="Arial"/>
                </a:rPr>
                <a:t>Federal Resources</a:t>
              </a:r>
            </a:p>
          </p:txBody>
        </p:sp>
        <p:sp>
          <p:nvSpPr>
            <p:cNvPr id="46" name="Rectangle 27"/>
            <p:cNvSpPr>
              <a:spLocks noChangeArrowheads="1"/>
            </p:cNvSpPr>
            <p:nvPr/>
          </p:nvSpPr>
          <p:spPr bwMode="auto">
            <a:xfrm>
              <a:off x="1095375" y="5373688"/>
              <a:ext cx="2359025" cy="859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Authorizes </a:t>
              </a:r>
              <a:br>
                <a:rPr lang="en-US" sz="1400" dirty="0">
                  <a:latin typeface="Arial"/>
                  <a:cs typeface="Arial"/>
                </a:rPr>
              </a:br>
              <a:r>
                <a:rPr lang="en-US" sz="1400" dirty="0">
                  <a:latin typeface="Arial"/>
                  <a:cs typeface="Arial"/>
                </a:rPr>
                <a:t>use of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Local Resources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7361-6DA6-7E47-B3CD-38A56CE15AEC}" type="slidenum">
              <a:rPr lang="en-US" smtClean="0"/>
              <a:t>46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3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 39"/>
          <p:cNvSpPr>
            <a:spLocks noChangeShapeType="1"/>
          </p:cNvSpPr>
          <p:nvPr/>
        </p:nvSpPr>
        <p:spPr bwMode="auto">
          <a:xfrm flipH="1" flipV="1">
            <a:off x="5462107" y="4114800"/>
            <a:ext cx="377825" cy="397914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2" name="Line 40"/>
          <p:cNvSpPr>
            <a:spLocks noChangeShapeType="1"/>
          </p:cNvSpPr>
          <p:nvPr/>
        </p:nvSpPr>
        <p:spPr bwMode="auto">
          <a:xfrm>
            <a:off x="5331933" y="4283075"/>
            <a:ext cx="368300" cy="425450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>
            <a:off x="4547708" y="2279650"/>
            <a:ext cx="58738" cy="446088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H="1" flipV="1">
            <a:off x="4728683" y="2179637"/>
            <a:ext cx="44450" cy="454025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>
            <a:off x="5262083" y="2381250"/>
            <a:ext cx="320675" cy="403225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8" name="Line 22"/>
          <p:cNvSpPr>
            <a:spLocks noChangeShapeType="1"/>
          </p:cNvSpPr>
          <p:nvPr/>
        </p:nvSpPr>
        <p:spPr bwMode="auto">
          <a:xfrm flipV="1">
            <a:off x="5439883" y="2460625"/>
            <a:ext cx="350838" cy="411163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 rot="18261212" flipH="1">
            <a:off x="4075654" y="2464075"/>
            <a:ext cx="57523" cy="497958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0" name="Line 19"/>
          <p:cNvSpPr>
            <a:spLocks noChangeShapeType="1"/>
          </p:cNvSpPr>
          <p:nvPr/>
        </p:nvSpPr>
        <p:spPr bwMode="auto">
          <a:xfrm rot="18261212" flipV="1">
            <a:off x="3894684" y="2543845"/>
            <a:ext cx="44632" cy="506819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5679596" y="3382961"/>
            <a:ext cx="563562" cy="173411"/>
            <a:chOff x="7059613" y="2282826"/>
            <a:chExt cx="563562" cy="209550"/>
          </a:xfrm>
        </p:grpSpPr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7089775" y="2282826"/>
              <a:ext cx="533400" cy="0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 flipH="1">
              <a:off x="7059613" y="2492376"/>
              <a:ext cx="533400" cy="0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3423758" y="3360738"/>
            <a:ext cx="533400" cy="0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 flipH="1">
            <a:off x="3393596" y="3570288"/>
            <a:ext cx="533400" cy="0"/>
          </a:xfrm>
          <a:prstGeom prst="line">
            <a:avLst/>
          </a:prstGeom>
          <a:noFill/>
          <a:ln w="76200">
            <a:solidFill>
              <a:schemeClr val="bg1">
                <a:lumMod val="85000"/>
              </a:schemeClr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4044471" y="1100137"/>
            <a:ext cx="1062037" cy="1044575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5000"/>
              </a:lnSpc>
              <a:defRPr/>
            </a:pP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5414483" y="1338263"/>
            <a:ext cx="1082675" cy="1054100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5000"/>
              </a:lnSpc>
              <a:defRPr/>
            </a:pP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4109558" y="2754312"/>
            <a:ext cx="1482725" cy="1504950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5000"/>
              </a:lnSpc>
              <a:defRPr/>
            </a:pP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6373333" y="2754312"/>
            <a:ext cx="1352550" cy="1381126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5000"/>
              </a:lnSpc>
              <a:defRPr/>
            </a:pP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5630384" y="4530724"/>
            <a:ext cx="1314450" cy="1295400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5000"/>
              </a:lnSpc>
              <a:defRPr/>
            </a:pP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2853846" y="1611312"/>
            <a:ext cx="1057275" cy="1023938"/>
          </a:xfrm>
          <a:prstGeom prst="ellipse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5000"/>
              </a:lnSpc>
              <a:defRPr/>
            </a:pP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4" name="Rectangle 42"/>
          <p:cNvSpPr>
            <a:spLocks noChangeArrowheads="1"/>
          </p:cNvSpPr>
          <p:nvPr/>
        </p:nvSpPr>
        <p:spPr bwMode="auto">
          <a:xfrm>
            <a:off x="10633" y="6549013"/>
            <a:ext cx="9144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9408" y="1066800"/>
            <a:ext cx="1954213" cy="788987"/>
            <a:chOff x="568" y="1217"/>
            <a:chExt cx="1231" cy="497"/>
          </a:xfrm>
        </p:grpSpPr>
        <p:sp>
          <p:nvSpPr>
            <p:cNvPr id="655363" name="Rectangle 3"/>
            <p:cNvSpPr>
              <a:spLocks noChangeArrowheads="1"/>
            </p:cNvSpPr>
            <p:nvPr/>
          </p:nvSpPr>
          <p:spPr bwMode="auto">
            <a:xfrm>
              <a:off x="577" y="1217"/>
              <a:ext cx="1133" cy="49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364" name="Rectangle 4"/>
            <p:cNvSpPr>
              <a:spLocks noChangeArrowheads="1"/>
            </p:cNvSpPr>
            <p:nvPr/>
          </p:nvSpPr>
          <p:spPr bwMode="auto">
            <a:xfrm>
              <a:off x="568" y="1228"/>
              <a:ext cx="521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55365" name="Rectangle 5"/>
            <p:cNvSpPr>
              <a:spLocks noChangeArrowheads="1"/>
            </p:cNvSpPr>
            <p:nvPr/>
          </p:nvSpPr>
          <p:spPr bwMode="auto">
            <a:xfrm>
              <a:off x="645" y="1408"/>
              <a:ext cx="162" cy="96"/>
            </a:xfrm>
            <a:prstGeom prst="rect">
              <a:avLst/>
            </a:prstGeom>
            <a:solidFill>
              <a:srgbClr val="43755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366" name="Rectangle 6"/>
            <p:cNvSpPr>
              <a:spLocks noChangeArrowheads="1"/>
            </p:cNvSpPr>
            <p:nvPr/>
          </p:nvSpPr>
          <p:spPr bwMode="auto">
            <a:xfrm>
              <a:off x="645" y="1554"/>
              <a:ext cx="162" cy="96"/>
            </a:xfrm>
            <a:prstGeom prst="rect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367" name="Rectangle 7"/>
            <p:cNvSpPr>
              <a:spLocks noChangeArrowheads="1"/>
            </p:cNvSpPr>
            <p:nvPr/>
          </p:nvSpPr>
          <p:spPr bwMode="auto">
            <a:xfrm>
              <a:off x="814" y="1389"/>
              <a:ext cx="77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100" b="0" dirty="0">
                  <a:latin typeface="+mn-lt"/>
                </a:rPr>
                <a:t>Status Feedback</a:t>
              </a:r>
            </a:p>
          </p:txBody>
        </p:sp>
        <p:sp>
          <p:nvSpPr>
            <p:cNvPr id="655368" name="Rectangle 8"/>
            <p:cNvSpPr>
              <a:spLocks noChangeArrowheads="1"/>
            </p:cNvSpPr>
            <p:nvPr/>
          </p:nvSpPr>
          <p:spPr bwMode="auto">
            <a:xfrm>
              <a:off x="731" y="1531"/>
              <a:ext cx="106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100" b="0" dirty="0">
                  <a:latin typeface="+mn-lt"/>
                </a:rPr>
                <a:t>Request for Support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403121" y="2733675"/>
            <a:ext cx="2205037" cy="1549400"/>
            <a:chOff x="1850" y="2045"/>
            <a:chExt cx="1389" cy="976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850" y="2440"/>
              <a:ext cx="355" cy="132"/>
              <a:chOff x="1850" y="2440"/>
              <a:chExt cx="355" cy="132"/>
            </a:xfrm>
          </p:grpSpPr>
          <p:sp>
            <p:nvSpPr>
              <p:cNvPr id="655371" name="Line 11"/>
              <p:cNvSpPr>
                <a:spLocks noChangeShapeType="1"/>
              </p:cNvSpPr>
              <p:nvPr/>
            </p:nvSpPr>
            <p:spPr bwMode="auto">
              <a:xfrm>
                <a:off x="1869" y="2440"/>
                <a:ext cx="336" cy="0"/>
              </a:xfrm>
              <a:prstGeom prst="line">
                <a:avLst/>
              </a:prstGeom>
              <a:noFill/>
              <a:ln w="76200">
                <a:solidFill>
                  <a:srgbClr val="A50021"/>
                </a:solidFill>
                <a:round/>
                <a:headEnd type="none" w="sm" len="sm"/>
                <a:tailEnd type="stealth" w="med" len="med"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5372" name="Line 12"/>
              <p:cNvSpPr>
                <a:spLocks noChangeShapeType="1"/>
              </p:cNvSpPr>
              <p:nvPr/>
            </p:nvSpPr>
            <p:spPr bwMode="auto">
              <a:xfrm flipH="1">
                <a:off x="1850" y="2572"/>
                <a:ext cx="336" cy="0"/>
              </a:xfrm>
              <a:prstGeom prst="line">
                <a:avLst/>
              </a:prstGeom>
              <a:noFill/>
              <a:ln w="76200">
                <a:solidFill>
                  <a:srgbClr val="437550"/>
                </a:solidFill>
                <a:round/>
                <a:headEnd type="none" w="sm" len="sm"/>
                <a:tailEnd type="stealth" w="med" len="med"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655373" name="Oval 13"/>
            <p:cNvSpPr>
              <a:spLocks noChangeArrowheads="1"/>
            </p:cNvSpPr>
            <p:nvPr/>
          </p:nvSpPr>
          <p:spPr bwMode="auto">
            <a:xfrm>
              <a:off x="2269" y="2045"/>
              <a:ext cx="970" cy="976"/>
            </a:xfrm>
            <a:prstGeom prst="ellipse">
              <a:avLst/>
            </a:prstGeom>
            <a:solidFill>
              <a:srgbClr val="00005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2100" b="0" dirty="0">
                  <a:solidFill>
                    <a:schemeClr val="bg1"/>
                  </a:solidFill>
                  <a:latin typeface="+mn-lt"/>
                </a:rPr>
                <a:t>State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100" b="0" dirty="0">
                  <a:solidFill>
                    <a:schemeClr val="bg1"/>
                  </a:solidFill>
                  <a:latin typeface="+mn-lt"/>
                </a:rPr>
                <a:t>Operations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301271" y="2800350"/>
            <a:ext cx="2959101" cy="3046412"/>
            <a:chOff x="526" y="2099"/>
            <a:chExt cx="1864" cy="1919"/>
          </a:xfrm>
        </p:grpSpPr>
        <p:sp>
          <p:nvSpPr>
            <p:cNvPr id="655384" name="Oval 24"/>
            <p:cNvSpPr>
              <a:spLocks noChangeArrowheads="1"/>
            </p:cNvSpPr>
            <p:nvPr/>
          </p:nvSpPr>
          <p:spPr bwMode="auto">
            <a:xfrm>
              <a:off x="907" y="2099"/>
              <a:ext cx="889" cy="88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900" b="0" dirty="0">
                  <a:solidFill>
                    <a:schemeClr val="bg1"/>
                  </a:solidFill>
                  <a:latin typeface="+mn-lt"/>
                </a:rPr>
                <a:t>Parish</a:t>
              </a:r>
              <a:br>
                <a:rPr lang="en-US" sz="19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900" b="0" dirty="0">
                  <a:solidFill>
                    <a:schemeClr val="bg1"/>
                  </a:solidFill>
                  <a:latin typeface="+mn-lt"/>
                </a:rPr>
                <a:t>EOC</a:t>
              </a:r>
            </a:p>
          </p:txBody>
        </p:sp>
        <p:sp>
          <p:nvSpPr>
            <p:cNvPr id="655385" name="Oval 25"/>
            <p:cNvSpPr>
              <a:spLocks noChangeArrowheads="1"/>
            </p:cNvSpPr>
            <p:nvPr/>
          </p:nvSpPr>
          <p:spPr bwMode="auto">
            <a:xfrm>
              <a:off x="1650" y="3220"/>
              <a:ext cx="740" cy="71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900" b="0" dirty="0">
                  <a:solidFill>
                    <a:schemeClr val="bg1"/>
                  </a:solidFill>
                  <a:latin typeface="+mn-lt"/>
                </a:rPr>
                <a:t>Parish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900" b="0" dirty="0">
                  <a:solidFill>
                    <a:schemeClr val="bg1"/>
                  </a:solidFill>
                  <a:latin typeface="+mn-lt"/>
                </a:rPr>
                <a:t>Assets</a:t>
              </a:r>
            </a:p>
          </p:txBody>
        </p:sp>
        <p:sp>
          <p:nvSpPr>
            <p:cNvPr id="655386" name="Line 26"/>
            <p:cNvSpPr>
              <a:spLocks noChangeShapeType="1"/>
            </p:cNvSpPr>
            <p:nvPr/>
          </p:nvSpPr>
          <p:spPr bwMode="auto">
            <a:xfrm flipH="1" flipV="1">
              <a:off x="1669" y="2916"/>
              <a:ext cx="198" cy="276"/>
            </a:xfrm>
            <a:prstGeom prst="line">
              <a:avLst/>
            </a:prstGeom>
            <a:noFill/>
            <a:ln w="76200">
              <a:solidFill>
                <a:srgbClr val="437550"/>
              </a:solidFill>
              <a:round/>
              <a:headEnd type="none" w="sm" len="sm"/>
              <a:tailEnd type="stealth" w="med" len="med"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387" name="Line 27"/>
            <p:cNvSpPr>
              <a:spLocks noChangeShapeType="1"/>
            </p:cNvSpPr>
            <p:nvPr/>
          </p:nvSpPr>
          <p:spPr bwMode="auto">
            <a:xfrm>
              <a:off x="1597" y="3030"/>
              <a:ext cx="156" cy="264"/>
            </a:xfrm>
            <a:prstGeom prst="line">
              <a:avLst/>
            </a:prstGeom>
            <a:noFill/>
            <a:ln w="76200">
              <a:solidFill>
                <a:srgbClr val="A50021"/>
              </a:solidFill>
              <a:round/>
              <a:headEnd type="none" w="sm" len="sm"/>
              <a:tailEnd type="stealth" w="med" len="med"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388" name="Oval 28"/>
            <p:cNvSpPr>
              <a:spLocks noChangeArrowheads="1"/>
            </p:cNvSpPr>
            <p:nvPr/>
          </p:nvSpPr>
          <p:spPr bwMode="auto">
            <a:xfrm>
              <a:off x="526" y="3300"/>
              <a:ext cx="751" cy="718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000" b="0" dirty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US" sz="10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Contracts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 Rents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etc.</a:t>
              </a: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011" y="2976"/>
              <a:ext cx="226" cy="366"/>
              <a:chOff x="1011" y="2976"/>
              <a:chExt cx="226" cy="366"/>
            </a:xfrm>
          </p:grpSpPr>
          <p:sp>
            <p:nvSpPr>
              <p:cNvPr id="655390" name="Line 30"/>
              <p:cNvSpPr>
                <a:spLocks noChangeShapeType="1"/>
              </p:cNvSpPr>
              <p:nvPr/>
            </p:nvSpPr>
            <p:spPr bwMode="auto">
              <a:xfrm flipV="1">
                <a:off x="1011" y="2976"/>
                <a:ext cx="106" cy="282"/>
              </a:xfrm>
              <a:prstGeom prst="line">
                <a:avLst/>
              </a:prstGeom>
              <a:noFill/>
              <a:ln w="76200">
                <a:solidFill>
                  <a:srgbClr val="437550"/>
                </a:solidFill>
                <a:round/>
                <a:headEnd type="none" w="sm" len="sm"/>
                <a:tailEnd type="stealth" w="med" len="med"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5391" name="Line 31"/>
              <p:cNvSpPr>
                <a:spLocks noChangeShapeType="1"/>
              </p:cNvSpPr>
              <p:nvPr/>
            </p:nvSpPr>
            <p:spPr bwMode="auto">
              <a:xfrm flipH="1">
                <a:off x="1135" y="3060"/>
                <a:ext cx="102" cy="282"/>
              </a:xfrm>
              <a:prstGeom prst="line">
                <a:avLst/>
              </a:prstGeom>
              <a:noFill/>
              <a:ln w="76200">
                <a:solidFill>
                  <a:srgbClr val="A50021"/>
                </a:solidFill>
                <a:round/>
                <a:headEnd type="none" w="sm" len="sm"/>
                <a:tailEnd type="stealth" w="med" len="med"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671658" y="2724150"/>
            <a:ext cx="2093913" cy="1444625"/>
            <a:chOff x="3279" y="2051"/>
            <a:chExt cx="1319" cy="910"/>
          </a:xfrm>
        </p:grpSpPr>
        <p:sp>
          <p:nvSpPr>
            <p:cNvPr id="655393" name="Oval 33"/>
            <p:cNvSpPr>
              <a:spLocks noChangeArrowheads="1"/>
            </p:cNvSpPr>
            <p:nvPr/>
          </p:nvSpPr>
          <p:spPr bwMode="auto">
            <a:xfrm>
              <a:off x="3698" y="2051"/>
              <a:ext cx="900" cy="910"/>
            </a:xfrm>
            <a:prstGeom prst="ellipse">
              <a:avLst/>
            </a:prstGeom>
            <a:solidFill>
              <a:srgbClr val="82001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en-US" sz="1900" b="0">
                  <a:solidFill>
                    <a:schemeClr val="bg1"/>
                  </a:solidFill>
                  <a:latin typeface="+mn-lt"/>
                </a:rPr>
                <a:t>Federal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900" b="0">
                  <a:solidFill>
                    <a:schemeClr val="bg1"/>
                  </a:solidFill>
                  <a:latin typeface="+mn-lt"/>
                </a:rPr>
                <a:t>Assistance</a:t>
              </a:r>
            </a:p>
          </p:txBody>
        </p:sp>
        <p:sp>
          <p:nvSpPr>
            <p:cNvPr id="655394" name="Line 34"/>
            <p:cNvSpPr>
              <a:spLocks noChangeShapeType="1"/>
            </p:cNvSpPr>
            <p:nvPr/>
          </p:nvSpPr>
          <p:spPr bwMode="auto">
            <a:xfrm>
              <a:off x="3279" y="2457"/>
              <a:ext cx="384" cy="0"/>
            </a:xfrm>
            <a:prstGeom prst="line">
              <a:avLst/>
            </a:prstGeom>
            <a:noFill/>
            <a:ln w="76200">
              <a:solidFill>
                <a:srgbClr val="A50021"/>
              </a:solidFill>
              <a:round/>
              <a:headEnd type="none" w="sm" len="sm"/>
              <a:tailEnd type="stealth" w="med" len="med"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395" name="Line 35"/>
            <p:cNvSpPr>
              <a:spLocks noChangeShapeType="1"/>
            </p:cNvSpPr>
            <p:nvPr/>
          </p:nvSpPr>
          <p:spPr bwMode="auto">
            <a:xfrm flipH="1">
              <a:off x="3279" y="2575"/>
              <a:ext cx="359" cy="0"/>
            </a:xfrm>
            <a:prstGeom prst="line">
              <a:avLst/>
            </a:prstGeom>
            <a:noFill/>
            <a:ln w="76200">
              <a:solidFill>
                <a:srgbClr val="437550"/>
              </a:solidFill>
              <a:round/>
              <a:headEnd type="none" w="sm" len="sm"/>
              <a:tailEnd type="stealth" w="med" len="med"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5322408" y="4105275"/>
            <a:ext cx="1649413" cy="1741487"/>
            <a:chOff x="3059" y="2921"/>
            <a:chExt cx="1039" cy="1097"/>
          </a:xfrm>
        </p:grpSpPr>
        <p:sp>
          <p:nvSpPr>
            <p:cNvPr id="655397" name="Oval 37"/>
            <p:cNvSpPr>
              <a:spLocks noChangeArrowheads="1"/>
            </p:cNvSpPr>
            <p:nvPr/>
          </p:nvSpPr>
          <p:spPr bwMode="auto">
            <a:xfrm>
              <a:off x="3243" y="3164"/>
              <a:ext cx="855" cy="854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800" b="0" dirty="0">
                  <a:solidFill>
                    <a:schemeClr val="bg1"/>
                  </a:solidFill>
                  <a:latin typeface="+mn-lt"/>
                </a:rPr>
                <a:t>EMAC</a:t>
              </a:r>
              <a:br>
                <a:rPr lang="en-US" sz="18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State </a:t>
              </a:r>
            </a:p>
            <a:p>
              <a:pPr algn="ctr"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To State </a:t>
              </a:r>
              <a:br>
                <a:rPr lang="en-US" sz="16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Assets</a:t>
              </a:r>
            </a:p>
          </p:txBody>
        </p: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059" y="2921"/>
              <a:ext cx="320" cy="374"/>
              <a:chOff x="3059" y="2921"/>
              <a:chExt cx="320" cy="374"/>
            </a:xfrm>
          </p:grpSpPr>
          <p:sp>
            <p:nvSpPr>
              <p:cNvPr id="655399" name="Line 39"/>
              <p:cNvSpPr>
                <a:spLocks noChangeShapeType="1"/>
              </p:cNvSpPr>
              <p:nvPr/>
            </p:nvSpPr>
            <p:spPr bwMode="auto">
              <a:xfrm flipH="1" flipV="1">
                <a:off x="3141" y="2921"/>
                <a:ext cx="238" cy="257"/>
              </a:xfrm>
              <a:prstGeom prst="line">
                <a:avLst/>
              </a:prstGeom>
              <a:noFill/>
              <a:ln w="76200">
                <a:solidFill>
                  <a:srgbClr val="A50021"/>
                </a:solidFill>
                <a:round/>
                <a:headEnd type="none" w="sm" len="sm"/>
                <a:tailEnd type="stealth" w="med" len="med"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5400" name="Line 40"/>
              <p:cNvSpPr>
                <a:spLocks noChangeShapeType="1"/>
              </p:cNvSpPr>
              <p:nvPr/>
            </p:nvSpPr>
            <p:spPr bwMode="auto">
              <a:xfrm>
                <a:off x="3059" y="3027"/>
                <a:ext cx="232" cy="268"/>
              </a:xfrm>
              <a:prstGeom prst="line">
                <a:avLst/>
              </a:prstGeom>
              <a:noFill/>
              <a:ln w="76200">
                <a:solidFill>
                  <a:srgbClr val="437550"/>
                </a:solidFill>
                <a:round/>
                <a:headEnd type="none" w="sm" len="sm"/>
                <a:tailEnd type="stealth" w="med" len="med"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655401" name="Rectangle 41"/>
          <p:cNvSpPr>
            <a:spLocks noChangeArrowheads="1"/>
          </p:cNvSpPr>
          <p:nvPr/>
        </p:nvSpPr>
        <p:spPr bwMode="auto">
          <a:xfrm>
            <a:off x="-26777" y="385872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4000" b="1" dirty="0">
                <a:latin typeface="+mj-lt"/>
              </a:rPr>
              <a:t>The Emergency Management Process</a:t>
            </a:r>
          </a:p>
        </p:txBody>
      </p:sp>
      <p:grpSp>
        <p:nvGrpSpPr>
          <p:cNvPr id="11" name="Group 52"/>
          <p:cNvGrpSpPr/>
          <p:nvPr/>
        </p:nvGrpSpPr>
        <p:grpSpPr>
          <a:xfrm>
            <a:off x="2823683" y="1090612"/>
            <a:ext cx="3702050" cy="1771650"/>
            <a:chOff x="2813050" y="1622425"/>
            <a:chExt cx="3702050" cy="1771650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4003675" y="1622425"/>
              <a:ext cx="2511425" cy="1771650"/>
              <a:chOff x="2235" y="1028"/>
              <a:chExt cx="1582" cy="1116"/>
            </a:xfrm>
          </p:grpSpPr>
          <p:sp>
            <p:nvSpPr>
              <p:cNvPr id="655375" name="Oval 15"/>
              <p:cNvSpPr>
                <a:spLocks noChangeArrowheads="1"/>
              </p:cNvSpPr>
              <p:nvPr/>
            </p:nvSpPr>
            <p:spPr bwMode="auto">
              <a:xfrm>
                <a:off x="2235" y="1028"/>
                <a:ext cx="706" cy="678"/>
              </a:xfrm>
              <a:prstGeom prst="ellipse">
                <a:avLst/>
              </a:prstGeom>
              <a:solidFill>
                <a:srgbClr val="00005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900" b="0" dirty="0">
                    <a:solidFill>
                      <a:schemeClr val="bg1"/>
                    </a:solidFill>
                    <a:latin typeface="+mn-lt"/>
                  </a:rPr>
                  <a:t>State 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900" b="0" dirty="0">
                    <a:solidFill>
                      <a:schemeClr val="bg1"/>
                    </a:solidFill>
                    <a:latin typeface="+mn-lt"/>
                  </a:rPr>
                  <a:t>Agency 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900" b="0" dirty="0">
                    <a:solidFill>
                      <a:schemeClr val="bg1"/>
                    </a:solidFill>
                    <a:latin typeface="+mn-lt"/>
                  </a:rPr>
                  <a:t>Assets</a:t>
                </a:r>
              </a:p>
            </p:txBody>
          </p:sp>
          <p:sp>
            <p:nvSpPr>
              <p:cNvPr id="655376" name="Oval 16"/>
              <p:cNvSpPr>
                <a:spLocks noChangeArrowheads="1"/>
              </p:cNvSpPr>
              <p:nvPr/>
            </p:nvSpPr>
            <p:spPr bwMode="auto">
              <a:xfrm>
                <a:off x="3102" y="1165"/>
                <a:ext cx="715" cy="700"/>
              </a:xfrm>
              <a:prstGeom prst="ellipse">
                <a:avLst/>
              </a:prstGeom>
              <a:solidFill>
                <a:srgbClr val="00005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800" b="0">
                    <a:solidFill>
                      <a:schemeClr val="bg1"/>
                    </a:solidFill>
                    <a:latin typeface="+mn-lt"/>
                  </a:rPr>
                  <a:t>ESF 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0">
                    <a:solidFill>
                      <a:schemeClr val="bg1"/>
                    </a:solidFill>
                    <a:latin typeface="+mn-lt"/>
                  </a:rPr>
                  <a:t>Contracts 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0">
                    <a:solidFill>
                      <a:schemeClr val="bg1"/>
                    </a:solidFill>
                    <a:latin typeface="+mn-lt"/>
                  </a:rPr>
                  <a:t>Rents 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0">
                    <a:solidFill>
                      <a:schemeClr val="bg1"/>
                    </a:solidFill>
                    <a:latin typeface="+mn-lt"/>
                  </a:rPr>
                  <a:t>etc.</a:t>
                </a:r>
              </a:p>
            </p:txBody>
          </p: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2571" y="1726"/>
                <a:ext cx="142" cy="344"/>
                <a:chOff x="2571" y="1726"/>
                <a:chExt cx="142" cy="344"/>
              </a:xfrm>
            </p:grpSpPr>
            <p:sp>
              <p:nvSpPr>
                <p:cNvPr id="655378" name="Line 18"/>
                <p:cNvSpPr>
                  <a:spLocks noChangeShapeType="1"/>
                </p:cNvSpPr>
                <p:nvPr/>
              </p:nvSpPr>
              <p:spPr bwMode="auto">
                <a:xfrm>
                  <a:off x="2571" y="1789"/>
                  <a:ext cx="37" cy="281"/>
                </a:xfrm>
                <a:prstGeom prst="line">
                  <a:avLst/>
                </a:prstGeom>
                <a:noFill/>
                <a:ln w="76200">
                  <a:solidFill>
                    <a:srgbClr val="A50021"/>
                  </a:solidFill>
                  <a:round/>
                  <a:headEnd type="none" w="sm" len="sm"/>
                  <a:tailEnd type="stealth" w="med" len="med"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5379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685" y="1726"/>
                  <a:ext cx="28" cy="286"/>
                </a:xfrm>
                <a:prstGeom prst="line">
                  <a:avLst/>
                </a:prstGeom>
                <a:noFill/>
                <a:ln w="76200">
                  <a:solidFill>
                    <a:srgbClr val="437550"/>
                  </a:solidFill>
                  <a:round/>
                  <a:headEnd type="none" w="sm" len="sm"/>
                  <a:tailEnd type="stealth" w="med" len="med"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3021" y="1835"/>
                <a:ext cx="333" cy="309"/>
                <a:chOff x="3021" y="1835"/>
                <a:chExt cx="333" cy="309"/>
              </a:xfrm>
            </p:grpSpPr>
            <p:sp>
              <p:nvSpPr>
                <p:cNvPr id="65538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021" y="1835"/>
                  <a:ext cx="202" cy="254"/>
                </a:xfrm>
                <a:prstGeom prst="line">
                  <a:avLst/>
                </a:prstGeom>
                <a:noFill/>
                <a:ln w="76200">
                  <a:solidFill>
                    <a:srgbClr val="A50021"/>
                  </a:solidFill>
                  <a:round/>
                  <a:headEnd type="none" w="sm" len="sm"/>
                  <a:tailEnd type="stealth" w="med" len="med"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538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133" y="1885"/>
                  <a:ext cx="221" cy="259"/>
                </a:xfrm>
                <a:prstGeom prst="line">
                  <a:avLst/>
                </a:prstGeom>
                <a:noFill/>
                <a:ln w="76200">
                  <a:solidFill>
                    <a:srgbClr val="437550"/>
                  </a:solidFill>
                  <a:round/>
                  <a:headEnd type="none" w="sm" len="sm"/>
                  <a:tailEnd type="stealth" w="med" len="med"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5" name="Group 51"/>
            <p:cNvGrpSpPr/>
            <p:nvPr/>
          </p:nvGrpSpPr>
          <p:grpSpPr>
            <a:xfrm>
              <a:off x="2813050" y="2117725"/>
              <a:ext cx="1491815" cy="1268982"/>
              <a:chOff x="2813050" y="2117725"/>
              <a:chExt cx="1491815" cy="1268982"/>
            </a:xfrm>
          </p:grpSpPr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2813050" y="2117725"/>
                <a:ext cx="1120775" cy="1076325"/>
              </a:xfrm>
              <a:prstGeom prst="ellipse">
                <a:avLst/>
              </a:prstGeom>
              <a:solidFill>
                <a:srgbClr val="00005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800" b="0" dirty="0" smtClean="0">
                    <a:solidFill>
                      <a:schemeClr val="bg1"/>
                    </a:solidFill>
                    <a:latin typeface="+mn-lt"/>
                  </a:rPr>
                  <a:t>Business</a:t>
                </a: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800" b="0" dirty="0" smtClean="0">
                    <a:solidFill>
                      <a:schemeClr val="bg1"/>
                    </a:solidFill>
                    <a:latin typeface="+mn-lt"/>
                  </a:rPr>
                  <a:t>EOC</a:t>
                </a:r>
                <a:endParaRPr lang="en-US" sz="1800" b="0" dirty="0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 rot="18261212" flipH="1">
                <a:off x="3886890" y="2968732"/>
                <a:ext cx="226350" cy="609600"/>
                <a:chOff x="2571" y="1702"/>
                <a:chExt cx="142" cy="344"/>
              </a:xfrm>
            </p:grpSpPr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>
                  <a:off x="2571" y="1765"/>
                  <a:ext cx="37" cy="281"/>
                </a:xfrm>
                <a:prstGeom prst="line">
                  <a:avLst/>
                </a:prstGeom>
                <a:noFill/>
                <a:ln w="76200">
                  <a:solidFill>
                    <a:srgbClr val="A50021"/>
                  </a:solidFill>
                  <a:round/>
                  <a:headEnd type="none" w="sm" len="sm"/>
                  <a:tailEnd type="stealth" w="med" len="med"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685" y="1702"/>
                  <a:ext cx="28" cy="286"/>
                </a:xfrm>
                <a:prstGeom prst="line">
                  <a:avLst/>
                </a:prstGeom>
                <a:noFill/>
                <a:ln w="76200">
                  <a:solidFill>
                    <a:srgbClr val="437550"/>
                  </a:solidFill>
                  <a:round/>
                  <a:headEnd type="none" w="sm" len="sm"/>
                  <a:tailEnd type="stealth" w="med" len="med"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74" name="Picture 73" descr="SDMI_Landscape_Bk-Purple_080311.JPG"/>
          <p:cNvPicPr>
            <a:picLocks noChangeAspect="1"/>
          </p:cNvPicPr>
          <p:nvPr/>
        </p:nvPicPr>
        <p:blipFill rotWithShape="1">
          <a:blip r:embed="rId4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Hurricane_Katrina_August_28_2005_N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7700"/>
            <a:ext cx="9144000" cy="75057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0" y="5756612"/>
            <a:ext cx="9144000" cy="923330"/>
          </a:xfrm>
          <a:prstGeom prst="rect">
            <a:avLst/>
          </a:prstGeom>
          <a:solidFill>
            <a:srgbClr val="5F5F5F">
              <a:alpha val="50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91440" rIns="0" bIns="0" anchor="ctr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000" b="0" i="0" dirty="0" smtClean="0">
                <a:solidFill>
                  <a:schemeClr val="bg1"/>
                </a:solidFill>
                <a:latin typeface="Arial" charset="0"/>
              </a:rPr>
              <a:t>Hurricane </a:t>
            </a:r>
            <a:r>
              <a:rPr lang="en-US" sz="4000" b="0" i="0" dirty="0">
                <a:solidFill>
                  <a:schemeClr val="bg1"/>
                </a:solidFill>
                <a:latin typeface="Arial" charset="0"/>
              </a:rPr>
              <a:t>Katrina</a:t>
            </a:r>
            <a:r>
              <a:rPr lang="en-US" sz="2800" b="0" i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0" i="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b="0" i="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0" i="0" dirty="0" smtClean="0">
                <a:solidFill>
                  <a:schemeClr val="bg1"/>
                </a:solidFill>
                <a:latin typeface="Arial" charset="0"/>
              </a:rPr>
              <a:t>August 2005</a:t>
            </a:r>
            <a:r>
              <a:rPr lang="en-US" sz="3200" b="0" i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400" b="0" i="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914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92" y="502387"/>
            <a:ext cx="9144000" cy="601663"/>
          </a:xfrm>
        </p:spPr>
        <p:txBody>
          <a:bodyPr>
            <a:normAutofit fontScale="90000"/>
          </a:bodyPr>
          <a:lstStyle/>
          <a:p>
            <a:r>
              <a:rPr lang="en-US" sz="5800" b="1" i="1" dirty="0"/>
              <a:t>Hurricane Katrina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667" y="1443775"/>
            <a:ext cx="7886700" cy="4591050"/>
          </a:xfrm>
        </p:spPr>
        <p:txBody>
          <a:bodyPr>
            <a:normAutofit fontScale="92500"/>
          </a:bodyPr>
          <a:lstStyle/>
          <a:p>
            <a:pPr>
              <a:lnSpc>
                <a:spcPts val="3000"/>
              </a:lnSpc>
              <a:spcBef>
                <a:spcPts val="2300"/>
              </a:spcBef>
            </a:pPr>
            <a:r>
              <a:rPr lang="en-US" b="1" dirty="0"/>
              <a:t>Overall area impacted </a:t>
            </a:r>
            <a:r>
              <a:rPr lang="en-US" b="1" dirty="0" smtClean="0"/>
              <a:t>- 108,456 </a:t>
            </a:r>
            <a:r>
              <a:rPr lang="en-US" b="1" dirty="0"/>
              <a:t>square miles</a:t>
            </a:r>
          </a:p>
          <a:p>
            <a:pPr>
              <a:lnSpc>
                <a:spcPts val="3000"/>
              </a:lnSpc>
              <a:spcBef>
                <a:spcPts val="2300"/>
              </a:spcBef>
            </a:pPr>
            <a:r>
              <a:rPr lang="en-US" b="1" dirty="0"/>
              <a:t>80% of New Orleans submerged</a:t>
            </a:r>
          </a:p>
          <a:p>
            <a:pPr>
              <a:lnSpc>
                <a:spcPts val="3000"/>
              </a:lnSpc>
              <a:spcBef>
                <a:spcPts val="2300"/>
              </a:spcBef>
            </a:pPr>
            <a:r>
              <a:rPr lang="en-US" b="1" dirty="0"/>
              <a:t>1500+ Louisiana casualties</a:t>
            </a:r>
          </a:p>
          <a:p>
            <a:pPr>
              <a:lnSpc>
                <a:spcPts val="3000"/>
              </a:lnSpc>
              <a:spcBef>
                <a:spcPts val="2300"/>
              </a:spcBef>
            </a:pPr>
            <a:r>
              <a:rPr lang="en-US" b="1" dirty="0"/>
              <a:t>200,000+ Louisiana homes substantially damaged or destroyed</a:t>
            </a:r>
          </a:p>
          <a:p>
            <a:pPr>
              <a:lnSpc>
                <a:spcPts val="3000"/>
              </a:lnSpc>
              <a:spcBef>
                <a:spcPts val="2300"/>
              </a:spcBef>
            </a:pPr>
            <a:r>
              <a:rPr lang="en-US" b="1" dirty="0"/>
              <a:t>71,000+ Louisiana businesses impacted</a:t>
            </a:r>
          </a:p>
          <a:p>
            <a:pPr>
              <a:lnSpc>
                <a:spcPts val="3000"/>
              </a:lnSpc>
              <a:spcBef>
                <a:spcPts val="2300"/>
              </a:spcBef>
            </a:pPr>
            <a:r>
              <a:rPr lang="en-US" b="1" dirty="0"/>
              <a:t>300,000+ job losses in Louisiana</a:t>
            </a:r>
          </a:p>
        </p:txBody>
      </p:sp>
      <p:pic>
        <p:nvPicPr>
          <p:cNvPr id="8" name="Picture 7" descr="SDMI_Landscape_Bk-Purple_080311.JPG"/>
          <p:cNvPicPr>
            <a:picLocks noChangeAspect="1"/>
          </p:cNvPicPr>
          <p:nvPr/>
        </p:nvPicPr>
        <p:blipFill rotWithShape="1">
          <a:blip r:embed="rId2" cstate="print"/>
          <a:srcRect r="48869"/>
          <a:stretch/>
        </p:blipFill>
        <p:spPr>
          <a:xfrm>
            <a:off x="6878781" y="6176356"/>
            <a:ext cx="2161309" cy="6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202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7" name="Picture 3" descr="100_08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25" y="142875"/>
            <a:ext cx="4605338" cy="3429000"/>
          </a:xfrm>
          <a:noFill/>
          <a:ln>
            <a:solidFill>
              <a:schemeClr val="tx1"/>
            </a:solidFill>
          </a:ln>
        </p:spPr>
      </p:pic>
      <p:pic>
        <p:nvPicPr>
          <p:cNvPr id="472068" name="Picture 4" descr="New Orleans_sep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67249" y="142875"/>
            <a:ext cx="4467225" cy="6667500"/>
          </a:xfrm>
          <a:noFill/>
          <a:ln>
            <a:solidFill>
              <a:schemeClr val="tx1"/>
            </a:solidFill>
          </a:ln>
        </p:spPr>
      </p:pic>
      <p:pic>
        <p:nvPicPr>
          <p:cNvPr id="472069" name="Picture 5" descr="Slideshow eleme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525" y="3619499"/>
            <a:ext cx="4611688" cy="3181349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9142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7" name="Picture 5" descr="KatrinaNewOrleansFlood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1450"/>
            <a:ext cx="4525963" cy="6562725"/>
          </a:xfrm>
          <a:ln>
            <a:solidFill>
              <a:schemeClr val="tx1"/>
            </a:solidFill>
          </a:ln>
        </p:spPr>
      </p:pic>
      <p:pic>
        <p:nvPicPr>
          <p:cNvPr id="474118" name="Picture 6" descr="flood waters_sep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57713" y="171451"/>
            <a:ext cx="4586287" cy="3352800"/>
          </a:xfrm>
          <a:noFill/>
          <a:ln>
            <a:solidFill>
              <a:schemeClr val="tx1"/>
            </a:solidFill>
          </a:ln>
        </p:spPr>
      </p:pic>
      <p:pic>
        <p:nvPicPr>
          <p:cNvPr id="474119" name="Picture 7" descr="Rita_Lower Ninth W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54538" y="3552825"/>
            <a:ext cx="4589462" cy="3181350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778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5748338" y="6238875"/>
            <a:ext cx="3367087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76163" name="Picture 3" descr="800px-Navy-FloodedNewOrle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</p:pic>
      <p:pic>
        <p:nvPicPr>
          <p:cNvPr id="476164" name="Picture 4" descr="katrina-new-orleans-superdome-08-31-2005b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24700" y="4848225"/>
            <a:ext cx="1919288" cy="1919288"/>
          </a:xfrm>
          <a:ln w="28575">
            <a:solidFill>
              <a:schemeClr val="bg1"/>
            </a:solidFill>
          </a:ln>
        </p:spPr>
      </p:pic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4067175" y="0"/>
            <a:ext cx="4886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3200" b="0" i="0" dirty="0">
                <a:solidFill>
                  <a:schemeClr val="bg1"/>
                </a:solidFill>
                <a:latin typeface="Arial" charset="0"/>
              </a:rPr>
              <a:t>New Orleans Superdome</a:t>
            </a:r>
            <a:r>
              <a:rPr lang="en-US" sz="2800" b="0" i="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8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.2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3|.4|.4|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3174</Words>
  <Application>Microsoft Office PowerPoint</Application>
  <PresentationFormat>On-screen Show (4:3)</PresentationFormat>
  <Paragraphs>1146</Paragraphs>
  <Slides>47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Black</vt:lpstr>
      <vt:lpstr>Calibri</vt:lpstr>
      <vt:lpstr>Century Gothic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Hurricane Katrina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the Impact of Hurricane Katrina</vt:lpstr>
      <vt:lpstr>PowerPoint Presentation</vt:lpstr>
      <vt:lpstr>PowerPoint Presentation</vt:lpstr>
      <vt:lpstr>Hurricane Gustav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 1: Create &amp; maintain an environment where the decision to evacuate becomes more desirable than remaining behind</vt:lpstr>
      <vt:lpstr>Goal 2: Provide greater support to citizens who need special assistance</vt:lpstr>
      <vt:lpstr>Goal 3: Implement measures to greatly enhance the security of city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Brant D Mitchell</dc:creator>
  <cp:lastModifiedBy>Brant D Mitchell</cp:lastModifiedBy>
  <cp:revision>53</cp:revision>
  <cp:lastPrinted>2014-02-03T03:55:25Z</cp:lastPrinted>
  <dcterms:created xsi:type="dcterms:W3CDTF">2013-02-21T12:12:52Z</dcterms:created>
  <dcterms:modified xsi:type="dcterms:W3CDTF">2015-04-15T18:18:48Z</dcterms:modified>
</cp:coreProperties>
</file>