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324" r:id="rId2"/>
    <p:sldId id="320" r:id="rId3"/>
    <p:sldId id="321" r:id="rId4"/>
    <p:sldId id="322" r:id="rId5"/>
    <p:sldId id="323" r:id="rId6"/>
    <p:sldId id="277" r:id="rId7"/>
    <p:sldId id="319" r:id="rId8"/>
    <p:sldId id="318" r:id="rId9"/>
    <p:sldId id="290" r:id="rId10"/>
    <p:sldId id="278" r:id="rId11"/>
    <p:sldId id="257" r:id="rId12"/>
    <p:sldId id="301" r:id="rId13"/>
    <p:sldId id="302" r:id="rId14"/>
    <p:sldId id="299" r:id="rId15"/>
    <p:sldId id="300" r:id="rId16"/>
    <p:sldId id="283" r:id="rId17"/>
    <p:sldId id="292" r:id="rId18"/>
    <p:sldId id="305" r:id="rId19"/>
    <p:sldId id="303" r:id="rId20"/>
    <p:sldId id="264" r:id="rId21"/>
    <p:sldId id="281" r:id="rId22"/>
    <p:sldId id="288" r:id="rId23"/>
    <p:sldId id="289" r:id="rId24"/>
    <p:sldId id="275" r:id="rId25"/>
    <p:sldId id="291" r:id="rId26"/>
    <p:sldId id="297" r:id="rId27"/>
    <p:sldId id="310" r:id="rId28"/>
    <p:sldId id="293" r:id="rId29"/>
    <p:sldId id="304" r:id="rId30"/>
    <p:sldId id="286" r:id="rId31"/>
    <p:sldId id="306" r:id="rId32"/>
    <p:sldId id="284" r:id="rId33"/>
    <p:sldId id="285" r:id="rId34"/>
    <p:sldId id="314" r:id="rId35"/>
    <p:sldId id="307" r:id="rId36"/>
    <p:sldId id="308" r:id="rId37"/>
    <p:sldId id="311" r:id="rId38"/>
    <p:sldId id="312" r:id="rId39"/>
    <p:sldId id="294" r:id="rId40"/>
    <p:sldId id="295" r:id="rId41"/>
    <p:sldId id="296" r:id="rId42"/>
    <p:sldId id="316" r:id="rId43"/>
    <p:sldId id="313" r:id="rId44"/>
    <p:sldId id="280" r:id="rId45"/>
    <p:sldId id="317" r:id="rId46"/>
    <p:sldId id="26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115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2147A6-4D3E-4D45-929E-02C94F17F490}" type="datetimeFigureOut">
              <a:rPr lang="en-US" smtClean="0"/>
              <a:t>4/16/2015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E1A3D1-B8C7-4445-BEC3-A6C0AC359EEB}" type="slidenum">
              <a:rPr lang="en-US" smtClean="0"/>
              <a:t>‹#›</a:t>
            </a:fld>
            <a:endParaRPr lang="en-US"/>
          </a:p>
        </p:txBody>
      </p:sp>
    </p:spTree>
    <p:extLst>
      <p:ext uri="{BB962C8B-B14F-4D97-AF65-F5344CB8AC3E}">
        <p14:creationId xmlns:p14="http://schemas.microsoft.com/office/powerpoint/2010/main" val="8187944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FAC8-CE2D-8548-AA2B-7BB54C10B27B}" type="datetimeFigureOut">
              <a:rPr lang="en-US" smtClean="0"/>
              <a:t>4/16/2015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2F3D24-2943-C449-8ED6-1FFA1F8A6DB1}" type="slidenum">
              <a:rPr lang="en-US" smtClean="0"/>
              <a:t>‹#›</a:t>
            </a:fld>
            <a:endParaRPr lang="en-US"/>
          </a:p>
        </p:txBody>
      </p:sp>
    </p:spTree>
    <p:extLst>
      <p:ext uri="{BB962C8B-B14F-4D97-AF65-F5344CB8AC3E}">
        <p14:creationId xmlns:p14="http://schemas.microsoft.com/office/powerpoint/2010/main" val="37323046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7AE4E41-CC17-9E43-A872-79B4DC74595C}" type="slidenum">
              <a:rPr lang="en-US"/>
              <a:pPr/>
              <a:t>6</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2761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a:t>
            </a:r>
            <a:r>
              <a:rPr lang="en-US" baseline="0" dirty="0" smtClean="0"/>
              <a:t> lab was very involved with evaluating impacts of the Murphy Oil spill during Katrina. I shot this photo in the aftermath demonstrating the level of oiling about 6 blocks from this 1 million gallon source. Oil had seeped into the brick and a ring of oil surrounded the house inside and out. The potential health impacts of this for the returning residents is unknown.</a:t>
            </a:r>
            <a:endParaRPr lang="en-US" dirty="0"/>
          </a:p>
        </p:txBody>
      </p:sp>
      <p:sp>
        <p:nvSpPr>
          <p:cNvPr id="4" name="Slide Number Placeholder 3"/>
          <p:cNvSpPr>
            <a:spLocks noGrp="1"/>
          </p:cNvSpPr>
          <p:nvPr>
            <p:ph type="sldNum" sz="quarter" idx="10"/>
          </p:nvPr>
        </p:nvSpPr>
        <p:spPr/>
        <p:txBody>
          <a:bodyPr/>
          <a:lstStyle/>
          <a:p>
            <a:fld id="{8DE92850-DDCD-4D41-89E6-E870027F9F8D}" type="slidenum">
              <a:rPr lang="en-US" smtClean="0"/>
              <a:pPr/>
              <a:t>24</a:t>
            </a:fld>
            <a:endParaRPr lang="en-US"/>
          </a:p>
        </p:txBody>
      </p:sp>
    </p:spTree>
    <p:extLst>
      <p:ext uri="{BB962C8B-B14F-4D97-AF65-F5344CB8AC3E}">
        <p14:creationId xmlns:p14="http://schemas.microsoft.com/office/powerpoint/2010/main" val="148720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75A79A-ACC4-2449-82B6-5E227BD224C9}" type="datetime1">
              <a:rPr lang="en-US" smtClean="0"/>
              <a:t>4/16/2015</a:t>
            </a:fld>
            <a:endParaRPr lang="en-US"/>
          </a:p>
        </p:txBody>
      </p:sp>
      <p:sp>
        <p:nvSpPr>
          <p:cNvPr id="5" name="Footer Placeholder 4"/>
          <p:cNvSpPr>
            <a:spLocks noGrp="1"/>
          </p:cNvSpPr>
          <p:nvPr>
            <p:ph type="ftr" sz="quarter" idx="11"/>
          </p:nvPr>
        </p:nvSpPr>
        <p:spPr/>
        <p:txBody>
          <a:bodyPr/>
          <a:lstStyle/>
          <a:p>
            <a:r>
              <a:rPr lang="en-US" smtClean="0"/>
              <a:t>Disaster Risk Reduction and Making Cities Resilient</a:t>
            </a:r>
            <a:endParaRPr lang="en-US"/>
          </a:p>
        </p:txBody>
      </p:sp>
      <p:sp>
        <p:nvSpPr>
          <p:cNvPr id="6" name="Slide Number Placeholder 5"/>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1D289-87BD-384D-B141-9E98EFC39049}" type="datetime1">
              <a:rPr lang="en-US" smtClean="0"/>
              <a:t>4/16/2015</a:t>
            </a:fld>
            <a:endParaRPr lang="en-US"/>
          </a:p>
        </p:txBody>
      </p:sp>
      <p:sp>
        <p:nvSpPr>
          <p:cNvPr id="5" name="Footer Placeholder 4"/>
          <p:cNvSpPr>
            <a:spLocks noGrp="1"/>
          </p:cNvSpPr>
          <p:nvPr>
            <p:ph type="ftr" sz="quarter" idx="11"/>
          </p:nvPr>
        </p:nvSpPr>
        <p:spPr/>
        <p:txBody>
          <a:bodyPr/>
          <a:lstStyle/>
          <a:p>
            <a:r>
              <a:rPr lang="en-US" smtClean="0"/>
              <a:t>Disaster Risk Reduction and Making Cities Resilient</a:t>
            </a:r>
            <a:endParaRPr lang="en-US"/>
          </a:p>
        </p:txBody>
      </p:sp>
      <p:sp>
        <p:nvSpPr>
          <p:cNvPr id="6" name="Slide Number Placeholder 5"/>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2F174A-F39D-5040-8823-CE0E2CE52B8E}" type="datetime1">
              <a:rPr lang="en-US" smtClean="0"/>
              <a:t>4/16/2015</a:t>
            </a:fld>
            <a:endParaRPr lang="en-US"/>
          </a:p>
        </p:txBody>
      </p:sp>
      <p:sp>
        <p:nvSpPr>
          <p:cNvPr id="5" name="Footer Placeholder 4"/>
          <p:cNvSpPr>
            <a:spLocks noGrp="1"/>
          </p:cNvSpPr>
          <p:nvPr>
            <p:ph type="ftr" sz="quarter" idx="11"/>
          </p:nvPr>
        </p:nvSpPr>
        <p:spPr/>
        <p:txBody>
          <a:bodyPr/>
          <a:lstStyle/>
          <a:p>
            <a:r>
              <a:rPr lang="en-US" smtClean="0"/>
              <a:t>Disaster Risk Reduction and Making Cities Resilient</a:t>
            </a:r>
            <a:endParaRPr lang="en-US"/>
          </a:p>
        </p:txBody>
      </p:sp>
      <p:sp>
        <p:nvSpPr>
          <p:cNvPr id="6" name="Slide Number Placeholder 5"/>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31DFDD-CBB1-9A4A-8348-0E634B38F319}" type="datetime1">
              <a:rPr lang="en-US" smtClean="0"/>
              <a:t>4/16/2015</a:t>
            </a:fld>
            <a:endParaRPr lang="en-US"/>
          </a:p>
        </p:txBody>
      </p:sp>
      <p:sp>
        <p:nvSpPr>
          <p:cNvPr id="5" name="Footer Placeholder 4"/>
          <p:cNvSpPr>
            <a:spLocks noGrp="1"/>
          </p:cNvSpPr>
          <p:nvPr>
            <p:ph type="ftr" sz="quarter" idx="11"/>
          </p:nvPr>
        </p:nvSpPr>
        <p:spPr/>
        <p:txBody>
          <a:bodyPr/>
          <a:lstStyle/>
          <a:p>
            <a:r>
              <a:rPr lang="en-US" smtClean="0"/>
              <a:t>Disaster Risk Reduction and Making Cities Resilient</a:t>
            </a:r>
            <a:endParaRPr lang="en-US"/>
          </a:p>
        </p:txBody>
      </p:sp>
      <p:sp>
        <p:nvSpPr>
          <p:cNvPr id="6" name="Slide Number Placeholder 5"/>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08F58C-52C8-4D4C-956F-00D88DE720F3}" type="datetime1">
              <a:rPr lang="en-US" smtClean="0"/>
              <a:t>4/16/2015</a:t>
            </a:fld>
            <a:endParaRPr lang="en-US"/>
          </a:p>
        </p:txBody>
      </p:sp>
      <p:sp>
        <p:nvSpPr>
          <p:cNvPr id="5" name="Footer Placeholder 4"/>
          <p:cNvSpPr>
            <a:spLocks noGrp="1"/>
          </p:cNvSpPr>
          <p:nvPr>
            <p:ph type="ftr" sz="quarter" idx="11"/>
          </p:nvPr>
        </p:nvSpPr>
        <p:spPr/>
        <p:txBody>
          <a:bodyPr/>
          <a:lstStyle/>
          <a:p>
            <a:r>
              <a:rPr lang="en-US" smtClean="0"/>
              <a:t>Disaster Risk Reduction and Making Cities Resilient</a:t>
            </a:r>
            <a:endParaRPr lang="en-US"/>
          </a:p>
        </p:txBody>
      </p:sp>
      <p:sp>
        <p:nvSpPr>
          <p:cNvPr id="6" name="Slide Number Placeholder 5"/>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DCAC7B-0702-B344-B5D1-E56C7BA03E00}" type="datetime1">
              <a:rPr lang="en-US" smtClean="0"/>
              <a:t>4/16/2015</a:t>
            </a:fld>
            <a:endParaRPr lang="en-US"/>
          </a:p>
        </p:txBody>
      </p:sp>
      <p:sp>
        <p:nvSpPr>
          <p:cNvPr id="6" name="Footer Placeholder 5"/>
          <p:cNvSpPr>
            <a:spLocks noGrp="1"/>
          </p:cNvSpPr>
          <p:nvPr>
            <p:ph type="ftr" sz="quarter" idx="11"/>
          </p:nvPr>
        </p:nvSpPr>
        <p:spPr/>
        <p:txBody>
          <a:bodyPr/>
          <a:lstStyle/>
          <a:p>
            <a:r>
              <a:rPr lang="en-US" smtClean="0"/>
              <a:t>Disaster Risk Reduction and Making Cities Resilient</a:t>
            </a:r>
            <a:endParaRPr lang="en-US"/>
          </a:p>
        </p:txBody>
      </p:sp>
      <p:sp>
        <p:nvSpPr>
          <p:cNvPr id="7" name="Slide Number Placeholder 6"/>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CFF7B5-2DE5-664A-B7F3-F06893DEF80B}" type="datetime1">
              <a:rPr lang="en-US" smtClean="0"/>
              <a:t>4/16/2015</a:t>
            </a:fld>
            <a:endParaRPr lang="en-US"/>
          </a:p>
        </p:txBody>
      </p:sp>
      <p:sp>
        <p:nvSpPr>
          <p:cNvPr id="8" name="Footer Placeholder 7"/>
          <p:cNvSpPr>
            <a:spLocks noGrp="1"/>
          </p:cNvSpPr>
          <p:nvPr>
            <p:ph type="ftr" sz="quarter" idx="11"/>
          </p:nvPr>
        </p:nvSpPr>
        <p:spPr/>
        <p:txBody>
          <a:bodyPr/>
          <a:lstStyle/>
          <a:p>
            <a:r>
              <a:rPr lang="en-US" smtClean="0"/>
              <a:t>Disaster Risk Reduction and Making Cities Resilient</a:t>
            </a:r>
            <a:endParaRPr lang="en-US"/>
          </a:p>
        </p:txBody>
      </p:sp>
      <p:sp>
        <p:nvSpPr>
          <p:cNvPr id="9" name="Slide Number Placeholder 8"/>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88840D-84EB-D448-B133-4B61AA020380}" type="datetime1">
              <a:rPr lang="en-US" smtClean="0"/>
              <a:t>4/16/2015</a:t>
            </a:fld>
            <a:endParaRPr lang="en-US"/>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Slide Number Placeholder 4"/>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B78E4-23CA-4747-BB93-3D6A739DFB90}" type="datetime1">
              <a:rPr lang="en-US" smtClean="0"/>
              <a:t>4/16/2015</a:t>
            </a:fld>
            <a:endParaRPr lang="en-US"/>
          </a:p>
        </p:txBody>
      </p:sp>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Slide Number Placeholder 3"/>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6B247-C5DF-194C-A215-39B199683451}" type="datetime1">
              <a:rPr lang="en-US" smtClean="0"/>
              <a:t>4/16/2015</a:t>
            </a:fld>
            <a:endParaRPr lang="en-US"/>
          </a:p>
        </p:txBody>
      </p:sp>
      <p:sp>
        <p:nvSpPr>
          <p:cNvPr id="6" name="Footer Placeholder 5"/>
          <p:cNvSpPr>
            <a:spLocks noGrp="1"/>
          </p:cNvSpPr>
          <p:nvPr>
            <p:ph type="ftr" sz="quarter" idx="11"/>
          </p:nvPr>
        </p:nvSpPr>
        <p:spPr/>
        <p:txBody>
          <a:bodyPr/>
          <a:lstStyle/>
          <a:p>
            <a:r>
              <a:rPr lang="en-US" smtClean="0"/>
              <a:t>Disaster Risk Reduction and Making Cities Resilient</a:t>
            </a:r>
            <a:endParaRPr lang="en-US"/>
          </a:p>
        </p:txBody>
      </p:sp>
      <p:sp>
        <p:nvSpPr>
          <p:cNvPr id="7" name="Slide Number Placeholder 6"/>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454EFD-1EB4-E048-8CE5-F37A9BC2A89E}" type="datetime1">
              <a:rPr lang="en-US" smtClean="0"/>
              <a:t>4/16/2015</a:t>
            </a:fld>
            <a:endParaRPr lang="en-US"/>
          </a:p>
        </p:txBody>
      </p:sp>
      <p:sp>
        <p:nvSpPr>
          <p:cNvPr id="6" name="Footer Placeholder 5"/>
          <p:cNvSpPr>
            <a:spLocks noGrp="1"/>
          </p:cNvSpPr>
          <p:nvPr>
            <p:ph type="ftr" sz="quarter" idx="11"/>
          </p:nvPr>
        </p:nvSpPr>
        <p:spPr/>
        <p:txBody>
          <a:bodyPr/>
          <a:lstStyle/>
          <a:p>
            <a:r>
              <a:rPr lang="en-US" smtClean="0"/>
              <a:t>Disaster Risk Reduction and Making Cities Resilient</a:t>
            </a:r>
            <a:endParaRPr lang="en-US"/>
          </a:p>
        </p:txBody>
      </p:sp>
      <p:sp>
        <p:nvSpPr>
          <p:cNvPr id="7" name="Slide Number Placeholder 6"/>
          <p:cNvSpPr>
            <a:spLocks noGrp="1"/>
          </p:cNvSpPr>
          <p:nvPr>
            <p:ph type="sldNum" sz="quarter" idx="12"/>
          </p:nvPr>
        </p:nvSpPr>
        <p:spPr/>
        <p:txBody>
          <a:bodyPr/>
          <a:lstStyle/>
          <a:p>
            <a:fld id="{37CE9009-FB9E-464A-9AED-2330A76D603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10D70-DAB5-B843-9D96-5113E41392AD}" type="datetime1">
              <a:rPr lang="en-US" smtClean="0"/>
              <a:t>4/16/2015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Disaster Risk Reduction and Making Cities Resilient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E9009-FB9E-464A-9AED-2330A76D603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oleObject" Target="Macintosh%20HD:Users:johnpardue:Katrina:Murphy%20Oil%20remediation%20Plan%20Outline.doc!OLE_LINK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9.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8.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4.jpeg"/><Relationship Id="rId7" Type="http://schemas.openxmlformats.org/officeDocument/2006/relationships/image" Target="../media/image39.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3.w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Critical Infrastructure Resilience</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John Pardue, Ph.D., P.E.</a:t>
            </a:r>
          </a:p>
          <a:p>
            <a:r>
              <a:rPr lang="en-US" sz="2800" dirty="0" smtClean="0"/>
              <a:t>Hazardous Substance Research Center</a:t>
            </a:r>
          </a:p>
          <a:p>
            <a:r>
              <a:rPr lang="en-US" sz="2800" dirty="0" smtClean="0"/>
              <a:t>Louisiana State University</a:t>
            </a:r>
          </a:p>
          <a:p>
            <a:r>
              <a:rPr lang="en-US" sz="2800" dirty="0" err="1" smtClean="0"/>
              <a:t>jpardue@lsu.edu</a:t>
            </a:r>
            <a:endParaRPr lang="en-US" sz="2800" dirty="0"/>
          </a:p>
        </p:txBody>
      </p:sp>
      <p:sp>
        <p:nvSpPr>
          <p:cNvPr id="4" name="Date Placeholder 3"/>
          <p:cNvSpPr>
            <a:spLocks noGrp="1"/>
          </p:cNvSpPr>
          <p:nvPr>
            <p:ph type="dt" sz="half" idx="10"/>
          </p:nvPr>
        </p:nvSpPr>
        <p:spPr/>
        <p:txBody>
          <a:bodyPr/>
          <a:lstStyle/>
          <a:p>
            <a:fld id="{3875A79A-ACC4-2449-82B6-5E227BD224C9}" type="datetime1">
              <a:rPr lang="en-US" smtClean="0"/>
              <a:t>4/16/2015</a:t>
            </a:fld>
            <a:endParaRPr lang="en-US"/>
          </a:p>
        </p:txBody>
      </p:sp>
      <p:sp>
        <p:nvSpPr>
          <p:cNvPr id="5" name="Footer Placeholder 4"/>
          <p:cNvSpPr>
            <a:spLocks noGrp="1"/>
          </p:cNvSpPr>
          <p:nvPr>
            <p:ph type="ftr" sz="quarter" idx="11"/>
          </p:nvPr>
        </p:nvSpPr>
        <p:spPr/>
        <p:txBody>
          <a:bodyPr/>
          <a:lstStyle/>
          <a:p>
            <a:r>
              <a:rPr lang="en-US" smtClean="0"/>
              <a:t>Disaster Risk Reduction and Making Cities Resilient</a:t>
            </a:r>
            <a:endParaRPr lang="en-US"/>
          </a:p>
        </p:txBody>
      </p:sp>
      <p:pic>
        <p:nvPicPr>
          <p:cNvPr id="7" name="Picture 6"/>
          <p:cNvPicPr>
            <a:picLocks noChangeAspect="1"/>
          </p:cNvPicPr>
          <p:nvPr/>
        </p:nvPicPr>
        <p:blipFill>
          <a:blip r:embed="rId2"/>
          <a:stretch>
            <a:fillRect/>
          </a:stretch>
        </p:blipFill>
        <p:spPr>
          <a:xfrm>
            <a:off x="6084780" y="379397"/>
            <a:ext cx="2373419" cy="733886"/>
          </a:xfrm>
          <a:prstGeom prst="rect">
            <a:avLst/>
          </a:prstGeom>
        </p:spPr>
      </p:pic>
    </p:spTree>
    <p:extLst>
      <p:ext uri="{BB962C8B-B14F-4D97-AF65-F5344CB8AC3E}">
        <p14:creationId xmlns:p14="http://schemas.microsoft.com/office/powerpoint/2010/main" val="4037485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293" y="266700"/>
            <a:ext cx="8465514" cy="5841205"/>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3D959890-4164-BE43-8AA7-4A6ED4EDE641}" type="datetime1">
              <a:rPr lang="en-US" smtClean="0"/>
              <a:t>4/16/2015</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Katrina chemical spills</a:t>
            </a:r>
            <a:endParaRPr lang="en-US" dirty="0"/>
          </a:p>
          <a:p>
            <a:r>
              <a:rPr lang="en-US" dirty="0" smtClean="0">
                <a:solidFill>
                  <a:srgbClr val="1F497D"/>
                </a:solidFill>
              </a:rPr>
              <a:t>Mechanisms of hurricane-induced spills</a:t>
            </a:r>
          </a:p>
          <a:p>
            <a:r>
              <a:rPr lang="en-US" dirty="0" smtClean="0"/>
              <a:t>Hurricane Isaac and </a:t>
            </a:r>
            <a:r>
              <a:rPr lang="en-US" dirty="0" err="1" smtClean="0"/>
              <a:t>Stolthaven</a:t>
            </a:r>
            <a:endParaRPr lang="en-US" dirty="0" smtClean="0"/>
          </a:p>
          <a:p>
            <a:r>
              <a:rPr lang="en-US" dirty="0" smtClean="0"/>
              <a:t>Possible solutions</a:t>
            </a:r>
          </a:p>
          <a:p>
            <a:endParaRPr lang="en-US" dirty="0"/>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7EB883F4-AF14-0640-A407-8148F65A2A7C}" type="datetime1">
              <a:rPr lang="en-US" smtClean="0"/>
              <a:t>4/16/2015</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41384"/>
            <a:ext cx="4737100" cy="3616615"/>
          </a:xfrm>
          <a:prstGeom prst="rect">
            <a:avLst/>
          </a:prstGeom>
        </p:spPr>
      </p:pic>
      <p:pic>
        <p:nvPicPr>
          <p:cNvPr id="3" name="Picture 2"/>
          <p:cNvPicPr>
            <a:picLocks noChangeAspect="1"/>
          </p:cNvPicPr>
          <p:nvPr/>
        </p:nvPicPr>
        <p:blipFill>
          <a:blip r:embed="rId3"/>
          <a:stretch>
            <a:fillRect/>
          </a:stretch>
        </p:blipFill>
        <p:spPr>
          <a:xfrm>
            <a:off x="4164263" y="0"/>
            <a:ext cx="4979737" cy="3784600"/>
          </a:xfrm>
          <a:prstGeom prst="rect">
            <a:avLst/>
          </a:prstGeom>
        </p:spPr>
      </p:pic>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883526D0-6877-D24F-A06D-173A2A9DFB51}" type="datetime1">
              <a:rPr lang="en-US" smtClean="0"/>
              <a:t>4/16/2015</a:t>
            </a:fld>
            <a:endParaRPr lang="en-US"/>
          </a:p>
        </p:txBody>
      </p:sp>
    </p:spTree>
    <p:extLst>
      <p:ext uri="{BB962C8B-B14F-4D97-AF65-F5344CB8AC3E}">
        <p14:creationId xmlns:p14="http://schemas.microsoft.com/office/powerpoint/2010/main" val="3666741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368300"/>
            <a:ext cx="8128000" cy="6108700"/>
          </a:xfrm>
          <a:prstGeom prst="rect">
            <a:avLst/>
          </a:prstGeom>
        </p:spPr>
      </p:pic>
      <p:sp>
        <p:nvSpPr>
          <p:cNvPr id="3" name="TextBox 2"/>
          <p:cNvSpPr txBox="1"/>
          <p:nvPr/>
        </p:nvSpPr>
        <p:spPr>
          <a:xfrm>
            <a:off x="5930900" y="5829300"/>
            <a:ext cx="2416046" cy="369332"/>
          </a:xfrm>
          <a:prstGeom prst="rect">
            <a:avLst/>
          </a:prstGeom>
          <a:noFill/>
        </p:spPr>
        <p:txBody>
          <a:bodyPr wrap="none" rtlCol="0">
            <a:spAutoFit/>
          </a:bodyPr>
          <a:lstStyle/>
          <a:p>
            <a:r>
              <a:rPr lang="en-US" b="1" dirty="0" smtClean="0"/>
              <a:t>Chevron Empire facility</a:t>
            </a:r>
            <a:endParaRPr lang="en-US" b="1" dirty="0"/>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79641468-F5D6-0E48-AA9B-795FEF2FD622}" type="datetime1">
              <a:rPr lang="en-US" smtClean="0"/>
              <a:t>4/16/2015</a:t>
            </a:fld>
            <a:endParaRPr lang="en-US"/>
          </a:p>
        </p:txBody>
      </p:sp>
    </p:spTree>
    <p:extLst>
      <p:ext uri="{BB962C8B-B14F-4D97-AF65-F5344CB8AC3E}">
        <p14:creationId xmlns:p14="http://schemas.microsoft.com/office/powerpoint/2010/main" val="391735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39" y="393700"/>
            <a:ext cx="9109624" cy="6057900"/>
          </a:xfrm>
          <a:prstGeom prst="rect">
            <a:avLst/>
          </a:prstGeom>
        </p:spPr>
      </p:pic>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7BEB0AC4-8798-3D4B-AB8C-99514D56274D}" type="datetime1">
              <a:rPr lang="en-US" smtClean="0"/>
              <a:t>4/16/2015</a:t>
            </a:fld>
            <a:endParaRPr lang="en-US"/>
          </a:p>
        </p:txBody>
      </p:sp>
    </p:spTree>
    <p:extLst>
      <p:ext uri="{BB962C8B-B14F-4D97-AF65-F5344CB8AC3E}">
        <p14:creationId xmlns:p14="http://schemas.microsoft.com/office/powerpoint/2010/main" val="1614987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381000"/>
            <a:ext cx="8128000" cy="6096000"/>
          </a:xfrm>
          <a:prstGeom prst="rect">
            <a:avLst/>
          </a:prstGeom>
        </p:spPr>
      </p:pic>
      <p:sp>
        <p:nvSpPr>
          <p:cNvPr id="3" name="TextBox 2"/>
          <p:cNvSpPr txBox="1"/>
          <p:nvPr/>
        </p:nvSpPr>
        <p:spPr>
          <a:xfrm>
            <a:off x="6692900" y="5848866"/>
            <a:ext cx="1710725" cy="369332"/>
          </a:xfrm>
          <a:prstGeom prst="rect">
            <a:avLst/>
          </a:prstGeom>
          <a:noFill/>
        </p:spPr>
        <p:txBody>
          <a:bodyPr wrap="none" rtlCol="0">
            <a:spAutoFit/>
          </a:bodyPr>
          <a:lstStyle/>
          <a:p>
            <a:r>
              <a:rPr lang="en-US" dirty="0" smtClean="0">
                <a:solidFill>
                  <a:schemeClr val="bg1"/>
                </a:solidFill>
              </a:rPr>
              <a:t>Bass Enterprises</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8FCC8B8E-E803-C148-AF7D-A55224840810}" type="datetime1">
              <a:rPr lang="en-US" smtClean="0"/>
              <a:t>4/16/2015</a:t>
            </a:fld>
            <a:endParaRPr lang="en-US"/>
          </a:p>
        </p:txBody>
      </p:sp>
    </p:spTree>
    <p:extLst>
      <p:ext uri="{BB962C8B-B14F-4D97-AF65-F5344CB8AC3E}">
        <p14:creationId xmlns:p14="http://schemas.microsoft.com/office/powerpoint/2010/main" val="2271192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340600" y="5930900"/>
            <a:ext cx="1249561" cy="646331"/>
          </a:xfrm>
          <a:prstGeom prst="rect">
            <a:avLst/>
          </a:prstGeom>
          <a:noFill/>
        </p:spPr>
        <p:txBody>
          <a:bodyPr wrap="none" rtlCol="0">
            <a:spAutoFit/>
          </a:bodyPr>
          <a:lstStyle/>
          <a:p>
            <a:r>
              <a:rPr lang="en-US" dirty="0" smtClean="0">
                <a:solidFill>
                  <a:srgbClr val="FFFFFF"/>
                </a:solidFill>
              </a:rPr>
              <a:t>Meraux, LA</a:t>
            </a:r>
          </a:p>
          <a:p>
            <a:r>
              <a:rPr lang="en-US" dirty="0" smtClean="0">
                <a:solidFill>
                  <a:srgbClr val="FFFFFF"/>
                </a:solidFill>
              </a:rPr>
              <a:t>Murphy Oil</a:t>
            </a:r>
            <a:endParaRPr lang="en-US" dirty="0">
              <a:solidFill>
                <a:srgbClr val="FFFFFF"/>
              </a:solidFill>
            </a:endParaRPr>
          </a:p>
        </p:txBody>
      </p:sp>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3" name="Date Placeholder 2"/>
          <p:cNvSpPr>
            <a:spLocks noGrp="1"/>
          </p:cNvSpPr>
          <p:nvPr>
            <p:ph type="dt" sz="half" idx="10"/>
          </p:nvPr>
        </p:nvSpPr>
        <p:spPr/>
        <p:txBody>
          <a:bodyPr/>
          <a:lstStyle/>
          <a:p>
            <a:fld id="{A201C1DE-907E-C946-8111-CA2E40F4B9A2}" type="datetime1">
              <a:rPr lang="en-US" smtClean="0"/>
              <a:t>4/16/2015</a:t>
            </a:fld>
            <a:endParaRPr lang="en-US"/>
          </a:p>
        </p:txBody>
      </p:sp>
    </p:spTree>
    <p:extLst>
      <p:ext uri="{BB962C8B-B14F-4D97-AF65-F5344CB8AC3E}">
        <p14:creationId xmlns:p14="http://schemas.microsoft.com/office/powerpoint/2010/main" val="1388022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30" y="0"/>
            <a:ext cx="9103540" cy="685800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00A0A319-EFAB-9845-B1CC-AF2C7E90D59E}" type="datetime1">
              <a:rPr lang="en-US" smtClean="0"/>
              <a:t>4/16/2015</a:t>
            </a:fld>
            <a:endParaRPr lang="en-US"/>
          </a:p>
        </p:txBody>
      </p:sp>
    </p:spTree>
    <p:extLst>
      <p:ext uri="{BB962C8B-B14F-4D97-AF65-F5344CB8AC3E}">
        <p14:creationId xmlns:p14="http://schemas.microsoft.com/office/powerpoint/2010/main" val="2659446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
            <a:ext cx="9144000" cy="6768935"/>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9433BB45-DF07-8D41-BE9F-B0E02E3CEA7A}" type="datetime1">
              <a:rPr lang="en-US" smtClean="0"/>
              <a:t>4/16/2015</a:t>
            </a:fld>
            <a:endParaRPr lang="en-US"/>
          </a:p>
        </p:txBody>
      </p:sp>
    </p:spTree>
    <p:extLst>
      <p:ext uri="{BB962C8B-B14F-4D97-AF65-F5344CB8AC3E}">
        <p14:creationId xmlns:p14="http://schemas.microsoft.com/office/powerpoint/2010/main" val="2675586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Katrina spills</a:t>
            </a:r>
            <a:endParaRPr lang="en-US" dirty="0"/>
          </a:p>
          <a:p>
            <a:r>
              <a:rPr lang="en-US" dirty="0" smtClean="0">
                <a:solidFill>
                  <a:schemeClr val="tx2">
                    <a:lumMod val="75000"/>
                  </a:schemeClr>
                </a:solidFill>
              </a:rPr>
              <a:t>Mechanisms of hurricane-induced spills</a:t>
            </a:r>
          </a:p>
          <a:p>
            <a:r>
              <a:rPr lang="en-US" dirty="0" smtClean="0"/>
              <a:t>Hurricane Isaac and </a:t>
            </a:r>
            <a:r>
              <a:rPr lang="en-US" dirty="0" err="1" smtClean="0"/>
              <a:t>Stolthaven</a:t>
            </a:r>
            <a:endParaRPr lang="en-US" dirty="0" smtClean="0"/>
          </a:p>
          <a:p>
            <a:r>
              <a:rPr lang="en-US" dirty="0" smtClean="0"/>
              <a:t>Possible solutions</a:t>
            </a:r>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3309BC0B-5A0E-2D44-83EF-0CBC8764D9CD}" type="datetime1">
              <a:rPr lang="en-US" smtClean="0"/>
              <a:t>4/16/2015</a:t>
            </a:fld>
            <a:endParaRPr lang="en-US"/>
          </a:p>
        </p:txBody>
      </p:sp>
    </p:spTree>
    <p:extLst>
      <p:ext uri="{BB962C8B-B14F-4D97-AF65-F5344CB8AC3E}">
        <p14:creationId xmlns:p14="http://schemas.microsoft.com/office/powerpoint/2010/main" val="3143568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75A79A-ACC4-2449-82B6-5E227BD224C9}" type="datetime1">
              <a:rPr lang="en-US" smtClean="0"/>
              <a:t>4/16/2015</a:t>
            </a:fld>
            <a:endParaRPr lang="en-US"/>
          </a:p>
        </p:txBody>
      </p:sp>
      <p:sp>
        <p:nvSpPr>
          <p:cNvPr id="5" name="Footer Placeholder 4"/>
          <p:cNvSpPr>
            <a:spLocks noGrp="1"/>
          </p:cNvSpPr>
          <p:nvPr>
            <p:ph type="ftr" sz="quarter" idx="11"/>
          </p:nvPr>
        </p:nvSpPr>
        <p:spPr/>
        <p:txBody>
          <a:bodyPr/>
          <a:lstStyle/>
          <a:p>
            <a:r>
              <a:rPr lang="en-US" smtClean="0"/>
              <a:t>Disaster Risk Reduction and Making Cities Resilient</a:t>
            </a:r>
            <a:endParaRPr lang="en-US"/>
          </a:p>
        </p:txBody>
      </p:sp>
      <p:pic>
        <p:nvPicPr>
          <p:cNvPr id="6" name="Picture 5" descr="Slid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7876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90153" y="3444357"/>
            <a:ext cx="2103968" cy="2821710"/>
          </a:xfrm>
          <a:prstGeom prst="rect">
            <a:avLst/>
          </a:prstGeom>
        </p:spPr>
      </p:pic>
      <p:pic>
        <p:nvPicPr>
          <p:cNvPr id="3" name="Picture 2"/>
          <p:cNvPicPr>
            <a:picLocks noChangeAspect="1"/>
          </p:cNvPicPr>
          <p:nvPr/>
        </p:nvPicPr>
        <p:blipFill>
          <a:blip r:embed="rId3"/>
          <a:stretch>
            <a:fillRect/>
          </a:stretch>
        </p:blipFill>
        <p:spPr>
          <a:xfrm>
            <a:off x="336987" y="2217522"/>
            <a:ext cx="5398059" cy="4048545"/>
          </a:xfrm>
          <a:prstGeom prst="rect">
            <a:avLst/>
          </a:prstGeom>
        </p:spPr>
      </p:pic>
      <p:sp>
        <p:nvSpPr>
          <p:cNvPr id="4" name="Title 3"/>
          <p:cNvSpPr>
            <a:spLocks noGrp="1"/>
          </p:cNvSpPr>
          <p:nvPr>
            <p:ph type="title"/>
          </p:nvPr>
        </p:nvSpPr>
        <p:spPr/>
        <p:txBody>
          <a:bodyPr>
            <a:normAutofit/>
          </a:bodyPr>
          <a:lstStyle/>
          <a:p>
            <a:r>
              <a:rPr lang="en-US" dirty="0" smtClean="0"/>
              <a:t>Common failure mechanism</a:t>
            </a:r>
            <a:endParaRPr lang="en-US" dirty="0"/>
          </a:p>
        </p:txBody>
      </p:sp>
      <p:pic>
        <p:nvPicPr>
          <p:cNvPr id="5" name="Picture 2"/>
          <p:cNvPicPr>
            <a:picLocks noChangeAspect="1" noChangeArrowheads="1"/>
          </p:cNvPicPr>
          <p:nvPr/>
        </p:nvPicPr>
        <p:blipFill>
          <a:blip r:embed="rId4"/>
          <a:srcRect/>
          <a:stretch>
            <a:fillRect/>
          </a:stretch>
        </p:blipFill>
        <p:spPr bwMode="auto">
          <a:xfrm>
            <a:off x="5735046" y="1939000"/>
            <a:ext cx="3246911" cy="1226835"/>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Disaster Risk Reduction and Making Cities Resilient</a:t>
            </a:r>
            <a:endParaRPr lang="en-US"/>
          </a:p>
        </p:txBody>
      </p:sp>
      <p:sp>
        <p:nvSpPr>
          <p:cNvPr id="7" name="Date Placeholder 6"/>
          <p:cNvSpPr>
            <a:spLocks noGrp="1"/>
          </p:cNvSpPr>
          <p:nvPr>
            <p:ph type="dt" sz="half" idx="10"/>
          </p:nvPr>
        </p:nvSpPr>
        <p:spPr/>
        <p:txBody>
          <a:bodyPr/>
          <a:lstStyle/>
          <a:p>
            <a:fld id="{4E638AF3-E6AC-AF47-AC5F-1F699A88F09F}" type="datetime1">
              <a:rPr lang="en-US" smtClean="0"/>
              <a:t>4/16/2015</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Secondary Containment Regulations</a:t>
            </a:r>
            <a:endParaRPr lang="en-US" dirty="0"/>
          </a:p>
        </p:txBody>
      </p:sp>
      <p:sp>
        <p:nvSpPr>
          <p:cNvPr id="4" name="Content Placeholder 3"/>
          <p:cNvSpPr>
            <a:spLocks noGrp="1"/>
          </p:cNvSpPr>
          <p:nvPr>
            <p:ph idx="1"/>
          </p:nvPr>
        </p:nvSpPr>
        <p:spPr/>
        <p:txBody>
          <a:bodyPr>
            <a:noAutofit/>
          </a:bodyPr>
          <a:lstStyle/>
          <a:p>
            <a:r>
              <a:rPr lang="en-US" sz="2400" dirty="0"/>
              <a:t>Designed or operated to contain 100% of the capacity of the </a:t>
            </a:r>
            <a:r>
              <a:rPr lang="en-US" sz="2400" dirty="0" smtClean="0"/>
              <a:t>largest </a:t>
            </a:r>
            <a:r>
              <a:rPr lang="en-US" sz="2400" dirty="0"/>
              <a:t>tank within its boundary. </a:t>
            </a:r>
            <a:endParaRPr lang="en-US" sz="2400" dirty="0" smtClean="0"/>
          </a:p>
          <a:p>
            <a:r>
              <a:rPr lang="en-US" sz="2400" dirty="0" smtClean="0"/>
              <a:t>Designed </a:t>
            </a:r>
            <a:r>
              <a:rPr lang="en-US" sz="2400" dirty="0"/>
              <a:t>or operated to prevent run-on or infiltration of precipitation into the secondary containment system unless the collection system has sufficient excess capacity to contain run-on or infiltration. Such additional capacity must be sufficient to contain precipitation from a 25-year, 24-hour rainfall event. </a:t>
            </a:r>
            <a:endParaRPr lang="en-US" sz="2400" dirty="0" smtClean="0"/>
          </a:p>
          <a:p>
            <a:r>
              <a:rPr lang="en-US" sz="2400" dirty="0" smtClean="0"/>
              <a:t>Free </a:t>
            </a:r>
            <a:r>
              <a:rPr lang="en-US" sz="2400" dirty="0"/>
              <a:t>of cracks or gaps. </a:t>
            </a:r>
            <a:endParaRPr lang="en-US" sz="2400" dirty="0" smtClean="0"/>
          </a:p>
          <a:p>
            <a:r>
              <a:rPr lang="en-US" sz="2400" dirty="0" smtClean="0"/>
              <a:t>Designed </a:t>
            </a:r>
            <a:r>
              <a:rPr lang="en-US" sz="2400" dirty="0"/>
              <a:t>and installed to surround the tank completely and to cover all surroundings likely to come into contact with the waste if the waste is released from the tank(s) (i.e., capable of preventing lateral as well as vertical migration of the waste)</a:t>
            </a:r>
          </a:p>
        </p:txBody>
      </p:sp>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97307668-CFA0-6342-991C-37569A764CDB}" type="datetime1">
              <a:rPr lang="en-US" smtClean="0"/>
              <a:t>4/16/2015</a:t>
            </a:fld>
            <a:endParaRPr lang="en-US"/>
          </a:p>
        </p:txBody>
      </p:sp>
    </p:spTree>
    <p:extLst>
      <p:ext uri="{BB962C8B-B14F-4D97-AF65-F5344CB8AC3E}">
        <p14:creationId xmlns:p14="http://schemas.microsoft.com/office/powerpoint/2010/main" val="31802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7703276B-3BB7-6A46-B6A6-E43946136B9C}" type="datetime1">
              <a:rPr lang="en-US" smtClean="0"/>
              <a:t>4/16/2015</a:t>
            </a:fld>
            <a:endParaRPr lang="en-US"/>
          </a:p>
        </p:txBody>
      </p:sp>
    </p:spTree>
    <p:extLst>
      <p:ext uri="{BB962C8B-B14F-4D97-AF65-F5344CB8AC3E}">
        <p14:creationId xmlns:p14="http://schemas.microsoft.com/office/powerpoint/2010/main" val="1419604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381000"/>
            <a:ext cx="8128000" cy="609600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3DE9F2FE-E7E2-A54A-A2CB-2E1B7D4839EA}" type="datetime1">
              <a:rPr lang="en-US" smtClean="0"/>
              <a:t>4/16/2015</a:t>
            </a:fld>
            <a:endParaRPr lang="en-US"/>
          </a:p>
        </p:txBody>
      </p:sp>
    </p:spTree>
    <p:extLst>
      <p:ext uri="{BB962C8B-B14F-4D97-AF65-F5344CB8AC3E}">
        <p14:creationId xmlns:p14="http://schemas.microsoft.com/office/powerpoint/2010/main" val="3634503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520706" y="630176"/>
          <a:ext cx="7990751" cy="5826694"/>
        </p:xfrm>
        <a:graphic>
          <a:graphicData uri="http://schemas.openxmlformats.org/presentationml/2006/ole">
            <mc:AlternateContent xmlns:mc="http://schemas.openxmlformats.org/markup-compatibility/2006">
              <mc:Choice xmlns:v="urn:schemas-microsoft-com:vml" Requires="v">
                <p:oleObj spid="_x0000_s36913" name="Document" r:id="rId4" imgW="5600700" imgH="3683000" progId="Word.Document.8">
                  <p:link updateAutomatic="1"/>
                </p:oleObj>
              </mc:Choice>
              <mc:Fallback>
                <p:oleObj name="Document" r:id="rId4" imgW="5600700" imgH="3683000" progId="Word.Documen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6" y="630176"/>
                        <a:ext cx="7990751" cy="58266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4" name="Picture 2" descr="http://www.bt.cdc.gov/disasters/hurricanes/katrina/murphyoil/images/consultation_120905_clip_image002.gif"/>
          <p:cNvPicPr>
            <a:picLocks noChangeAspect="1" noChangeArrowheads="1"/>
          </p:cNvPicPr>
          <p:nvPr/>
        </p:nvPicPr>
        <p:blipFill>
          <a:blip r:embed="rId6"/>
          <a:srcRect/>
          <a:stretch>
            <a:fillRect/>
          </a:stretch>
        </p:blipFill>
        <p:spPr bwMode="auto">
          <a:xfrm>
            <a:off x="4804457" y="3324527"/>
            <a:ext cx="4065683" cy="3132344"/>
          </a:xfrm>
          <a:prstGeom prst="rect">
            <a:avLst/>
          </a:prstGeom>
          <a:noFill/>
        </p:spPr>
      </p:pic>
      <p:sp>
        <p:nvSpPr>
          <p:cNvPr id="5" name="TextBox 4"/>
          <p:cNvSpPr txBox="1"/>
          <p:nvPr/>
        </p:nvSpPr>
        <p:spPr>
          <a:xfrm>
            <a:off x="4804457" y="988890"/>
            <a:ext cx="3300904" cy="830997"/>
          </a:xfrm>
          <a:prstGeom prst="rect">
            <a:avLst/>
          </a:prstGeom>
          <a:noFill/>
        </p:spPr>
        <p:txBody>
          <a:bodyPr wrap="none" rtlCol="0">
            <a:spAutoFit/>
          </a:bodyPr>
          <a:lstStyle/>
          <a:p>
            <a:r>
              <a:rPr lang="en-US" sz="2400" dirty="0" smtClean="0"/>
              <a:t>Meraux Oil Spill (Murphy</a:t>
            </a:r>
            <a:br>
              <a:rPr lang="en-US" sz="2400" dirty="0" smtClean="0"/>
            </a:br>
            <a:r>
              <a:rPr lang="en-US" sz="2400" dirty="0" smtClean="0"/>
              <a:t>Refinery, 2005)</a:t>
            </a:r>
            <a:endParaRPr lang="en-US" sz="2400" dirty="0"/>
          </a:p>
        </p:txBody>
      </p:sp>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3" name="Date Placeholder 2"/>
          <p:cNvSpPr>
            <a:spLocks noGrp="1"/>
          </p:cNvSpPr>
          <p:nvPr>
            <p:ph type="dt" sz="half" idx="10"/>
          </p:nvPr>
        </p:nvSpPr>
        <p:spPr/>
        <p:txBody>
          <a:bodyPr/>
          <a:lstStyle/>
          <a:p>
            <a:fld id="{EF2300F1-55F1-6140-AFE9-2827C098D7F9}" type="datetime1">
              <a:rPr lang="en-US" smtClean="0"/>
              <a:t>4/16/2015</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720450E6-2126-154B-A80B-2CE0D136A140}" type="datetime1">
              <a:rPr lang="en-US" smtClean="0"/>
              <a:t>4/16/2015</a:t>
            </a:fld>
            <a:endParaRPr lang="en-US"/>
          </a:p>
        </p:txBody>
      </p:sp>
    </p:spTree>
    <p:extLst>
      <p:ext uri="{BB962C8B-B14F-4D97-AF65-F5344CB8AC3E}">
        <p14:creationId xmlns:p14="http://schemas.microsoft.com/office/powerpoint/2010/main" val="1274138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484AFEB7-14EF-EC4F-A522-96BFA97B6277}" type="datetime1">
              <a:rPr lang="en-US" smtClean="0"/>
              <a:t>4/16/2015</a:t>
            </a:fld>
            <a:endParaRPr lang="en-US"/>
          </a:p>
        </p:txBody>
      </p:sp>
    </p:spTree>
    <p:extLst>
      <p:ext uri="{BB962C8B-B14F-4D97-AF65-F5344CB8AC3E}">
        <p14:creationId xmlns:p14="http://schemas.microsoft.com/office/powerpoint/2010/main" val="3400930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30" y="0"/>
            <a:ext cx="9103540" cy="685800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60435CCF-BA6E-8047-B921-1C5CA4662C5A}" type="datetime1">
              <a:rPr lang="en-US" smtClean="0"/>
              <a:t>4/16/2015</a:t>
            </a:fld>
            <a:endParaRPr lang="en-US"/>
          </a:p>
        </p:txBody>
      </p:sp>
    </p:spTree>
    <p:extLst>
      <p:ext uri="{BB962C8B-B14F-4D97-AF65-F5344CB8AC3E}">
        <p14:creationId xmlns:p14="http://schemas.microsoft.com/office/powerpoint/2010/main" val="1585026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25" y="177800"/>
            <a:ext cx="9118750" cy="650240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1FBE2207-D826-434D-B0DB-779FE93C60F9}" type="datetime1">
              <a:rPr lang="en-US" smtClean="0"/>
              <a:t>4/16/2015</a:t>
            </a:fld>
            <a:endParaRPr lang="en-US"/>
          </a:p>
        </p:txBody>
      </p:sp>
    </p:spTree>
    <p:extLst>
      <p:ext uri="{BB962C8B-B14F-4D97-AF65-F5344CB8AC3E}">
        <p14:creationId xmlns:p14="http://schemas.microsoft.com/office/powerpoint/2010/main" val="2538390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Katrina spills</a:t>
            </a:r>
            <a:endParaRPr lang="en-US" dirty="0"/>
          </a:p>
          <a:p>
            <a:r>
              <a:rPr lang="en-US" dirty="0" smtClean="0"/>
              <a:t>Mechanisms of hurricane-induced spills</a:t>
            </a:r>
          </a:p>
          <a:p>
            <a:r>
              <a:rPr lang="en-US" dirty="0" smtClean="0">
                <a:solidFill>
                  <a:schemeClr val="tx2"/>
                </a:solidFill>
              </a:rPr>
              <a:t>Hurricane Isaac and </a:t>
            </a:r>
            <a:r>
              <a:rPr lang="en-US" dirty="0" err="1" smtClean="0">
                <a:solidFill>
                  <a:schemeClr val="tx2"/>
                </a:solidFill>
              </a:rPr>
              <a:t>Stolthaven</a:t>
            </a:r>
            <a:endParaRPr lang="en-US" dirty="0" smtClean="0">
              <a:solidFill>
                <a:schemeClr val="tx2"/>
              </a:solidFill>
            </a:endParaRPr>
          </a:p>
          <a:p>
            <a:r>
              <a:rPr lang="en-US" dirty="0" smtClean="0"/>
              <a:t>Possible solutions</a:t>
            </a:r>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3CCF99C3-7B52-9048-82DD-BC78C8A9369A}" type="datetime1">
              <a:rPr lang="en-US" smtClean="0"/>
              <a:t>4/16/2015</a:t>
            </a:fld>
            <a:endParaRPr lang="en-US"/>
          </a:p>
        </p:txBody>
      </p:sp>
    </p:spTree>
    <p:extLst>
      <p:ext uri="{BB962C8B-B14F-4D97-AF65-F5344CB8AC3E}">
        <p14:creationId xmlns:p14="http://schemas.microsoft.com/office/powerpoint/2010/main" val="3073665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B78E4-23CA-4747-BB93-3D6A739DFB90}" type="datetime1">
              <a:rPr lang="en-US" smtClean="0"/>
              <a:t>4/16/2015</a:t>
            </a:fld>
            <a:endParaRPr lang="en-US"/>
          </a:p>
        </p:txBody>
      </p:sp>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pic>
        <p:nvPicPr>
          <p:cNvPr id="4" name="Picture 3" descr="Fig 1. Gulf oil field.tif"/>
          <p:cNvPicPr/>
          <p:nvPr/>
        </p:nvPicPr>
        <p:blipFill>
          <a:blip r:embed="rId2"/>
          <a:stretch>
            <a:fillRect/>
          </a:stretch>
        </p:blipFill>
        <p:spPr>
          <a:xfrm>
            <a:off x="1045740" y="1394636"/>
            <a:ext cx="7145890" cy="4731802"/>
          </a:xfrm>
          <a:prstGeom prst="rect">
            <a:avLst/>
          </a:prstGeom>
        </p:spPr>
      </p:pic>
      <p:sp>
        <p:nvSpPr>
          <p:cNvPr id="5" name="TextBox 4"/>
          <p:cNvSpPr txBox="1"/>
          <p:nvPr/>
        </p:nvSpPr>
        <p:spPr>
          <a:xfrm>
            <a:off x="1045740" y="124527"/>
            <a:ext cx="7165994" cy="1323439"/>
          </a:xfrm>
          <a:prstGeom prst="rect">
            <a:avLst/>
          </a:prstGeom>
          <a:noFill/>
        </p:spPr>
        <p:txBody>
          <a:bodyPr wrap="none" rtlCol="0">
            <a:spAutoFit/>
          </a:bodyPr>
          <a:lstStyle/>
          <a:p>
            <a:pPr algn="ctr"/>
            <a:r>
              <a:rPr lang="en-US" sz="4000" dirty="0" smtClean="0"/>
              <a:t>Network Model of Gulf of Mexico </a:t>
            </a:r>
            <a:br>
              <a:rPr lang="en-US" sz="4000" dirty="0" smtClean="0"/>
            </a:br>
            <a:r>
              <a:rPr lang="en-US" sz="4000" dirty="0" smtClean="0"/>
              <a:t>Crude Oil Production </a:t>
            </a:r>
            <a:endParaRPr lang="en-US" sz="4000" dirty="0"/>
          </a:p>
        </p:txBody>
      </p:sp>
    </p:spTree>
    <p:extLst>
      <p:ext uri="{BB962C8B-B14F-4D97-AF65-F5344CB8AC3E}">
        <p14:creationId xmlns:p14="http://schemas.microsoft.com/office/powerpoint/2010/main" val="662864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29341"/>
            <a:ext cx="9144000" cy="451485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81954117-21F9-4D40-8463-5066728D734C}" type="datetime1">
              <a:rPr lang="en-US" smtClean="0"/>
              <a:t>4/16/2015</a:t>
            </a:fld>
            <a:endParaRPr lang="en-US"/>
          </a:p>
        </p:txBody>
      </p:sp>
    </p:spTree>
    <p:extLst>
      <p:ext uri="{BB962C8B-B14F-4D97-AF65-F5344CB8AC3E}">
        <p14:creationId xmlns:p14="http://schemas.microsoft.com/office/powerpoint/2010/main" val="644943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36600"/>
            <a:ext cx="7607300" cy="538480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955CC1AC-342F-BC4D-A779-135A1A9FC841}" type="datetime1">
              <a:rPr lang="en-US" smtClean="0"/>
              <a:t>4/16/2015</a:t>
            </a:fld>
            <a:endParaRPr lang="en-US"/>
          </a:p>
        </p:txBody>
      </p:sp>
    </p:spTree>
    <p:extLst>
      <p:ext uri="{BB962C8B-B14F-4D97-AF65-F5344CB8AC3E}">
        <p14:creationId xmlns:p14="http://schemas.microsoft.com/office/powerpoint/2010/main" val="3546108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743" y="741915"/>
            <a:ext cx="8657167" cy="5444903"/>
          </a:xfrm>
          <a:prstGeom prst="rect">
            <a:avLst/>
          </a:prstGeom>
        </p:spPr>
      </p:pic>
      <p:sp>
        <p:nvSpPr>
          <p:cNvPr id="3" name="Rectangle 2"/>
          <p:cNvSpPr/>
          <p:nvPr/>
        </p:nvSpPr>
        <p:spPr>
          <a:xfrm>
            <a:off x="4394910" y="1035735"/>
            <a:ext cx="4572000" cy="646331"/>
          </a:xfrm>
          <a:prstGeom prst="rect">
            <a:avLst/>
          </a:prstGeom>
        </p:spPr>
        <p:txBody>
          <a:bodyPr>
            <a:spAutoFit/>
          </a:bodyPr>
          <a:lstStyle/>
          <a:p>
            <a:r>
              <a:rPr lang="en-US" dirty="0">
                <a:solidFill>
                  <a:schemeClr val="bg1"/>
                </a:solidFill>
              </a:rPr>
              <a:t>methyl acrylate, </a:t>
            </a:r>
            <a:r>
              <a:rPr lang="en-US" dirty="0" err="1">
                <a:solidFill>
                  <a:schemeClr val="bg1"/>
                </a:solidFill>
              </a:rPr>
              <a:t>octene</a:t>
            </a:r>
            <a:r>
              <a:rPr lang="en-US" dirty="0">
                <a:solidFill>
                  <a:schemeClr val="bg1"/>
                </a:solidFill>
              </a:rPr>
              <a:t>, styrene, formic acid and </a:t>
            </a:r>
            <a:r>
              <a:rPr lang="en-US" dirty="0" err="1">
                <a:solidFill>
                  <a:schemeClr val="bg1"/>
                </a:solidFill>
              </a:rPr>
              <a:t>monochlorobenzene</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D093741C-D960-EF4E-914F-66A3AED07384}" type="datetime1">
              <a:rPr lang="en-US" smtClean="0"/>
              <a:t>4/16/2015</a:t>
            </a:fld>
            <a:endParaRPr lang="en-US"/>
          </a:p>
        </p:txBody>
      </p:sp>
    </p:spTree>
    <p:extLst>
      <p:ext uri="{BB962C8B-B14F-4D97-AF65-F5344CB8AC3E}">
        <p14:creationId xmlns:p14="http://schemas.microsoft.com/office/powerpoint/2010/main" val="579201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415" y="905388"/>
            <a:ext cx="8891075" cy="5004784"/>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A01E151E-15D7-994F-8E56-9E9B879CC760}" type="datetime1">
              <a:rPr lang="en-US" smtClean="0"/>
              <a:t>4/16/2015</a:t>
            </a:fld>
            <a:endParaRPr lang="en-US"/>
          </a:p>
        </p:txBody>
      </p:sp>
    </p:spTree>
    <p:extLst>
      <p:ext uri="{BB962C8B-B14F-4D97-AF65-F5344CB8AC3E}">
        <p14:creationId xmlns:p14="http://schemas.microsoft.com/office/powerpoint/2010/main" val="3482478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 b="27997"/>
          <a:stretch/>
        </p:blipFill>
        <p:spPr>
          <a:xfrm>
            <a:off x="152400" y="876300"/>
            <a:ext cx="8820579" cy="4937760"/>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A65A667A-30AE-E644-AA43-232E6C8CA72A}" type="datetime1">
              <a:rPr lang="en-US" smtClean="0"/>
              <a:t>4/16/2015</a:t>
            </a:fld>
            <a:endParaRPr lang="en-US"/>
          </a:p>
        </p:txBody>
      </p:sp>
    </p:spTree>
    <p:extLst>
      <p:ext uri="{BB962C8B-B14F-4D97-AF65-F5344CB8AC3E}">
        <p14:creationId xmlns:p14="http://schemas.microsoft.com/office/powerpoint/2010/main" val="1937335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29246"/>
            <a:ext cx="8216900" cy="4893647"/>
          </a:xfrm>
          <a:prstGeom prst="rect">
            <a:avLst/>
          </a:prstGeom>
        </p:spPr>
        <p:txBody>
          <a:bodyPr wrap="square">
            <a:spAutoFit/>
          </a:bodyPr>
          <a:lstStyle/>
          <a:p>
            <a:pPr marL="285750" indent="-285750">
              <a:buFont typeface="Arial"/>
              <a:buChar char="•"/>
            </a:pPr>
            <a:r>
              <a:rPr lang="en-US" sz="2400" dirty="0"/>
              <a:t>68 storage tanks were in service on the terminal before the storm.</a:t>
            </a:r>
          </a:p>
          <a:p>
            <a:endParaRPr lang="en-US" sz="2400" dirty="0"/>
          </a:p>
          <a:p>
            <a:pPr marL="285750" indent="-285750">
              <a:buFont typeface="Arial"/>
              <a:buChar char="•"/>
            </a:pPr>
            <a:r>
              <a:rPr lang="en-US" sz="2400" dirty="0"/>
              <a:t>14 tanks and piping systems were </a:t>
            </a:r>
            <a:r>
              <a:rPr lang="en-US" sz="2400" dirty="0" smtClean="0"/>
              <a:t>damaged</a:t>
            </a:r>
            <a:r>
              <a:rPr lang="en-US" sz="2400" dirty="0"/>
              <a:t>.</a:t>
            </a:r>
          </a:p>
          <a:p>
            <a:endParaRPr lang="en-US" sz="2400" dirty="0"/>
          </a:p>
          <a:p>
            <a:pPr marL="285750" indent="-285750">
              <a:buFont typeface="Arial"/>
              <a:buChar char="•"/>
            </a:pPr>
            <a:r>
              <a:rPr lang="en-US" sz="2400" dirty="0"/>
              <a:t>Several of the tanks have lost product. The containment system around the tanks </a:t>
            </a:r>
            <a:r>
              <a:rPr lang="en-US" sz="2400" dirty="0" smtClean="0"/>
              <a:t>captured much </a:t>
            </a:r>
            <a:r>
              <a:rPr lang="en-US" sz="2400" dirty="0"/>
              <a:t>of this and protective booms were placed around the tanks and the entire terminal </a:t>
            </a:r>
            <a:r>
              <a:rPr lang="en-US" sz="2400" dirty="0" smtClean="0"/>
              <a:t>to collect </a:t>
            </a:r>
            <a:r>
              <a:rPr lang="en-US" sz="2400" dirty="0"/>
              <a:t>any spilled product and keep it contained within the </a:t>
            </a:r>
            <a:r>
              <a:rPr lang="en-US" sz="2400" dirty="0" smtClean="0"/>
              <a:t>terminal.</a:t>
            </a:r>
          </a:p>
          <a:p>
            <a:endParaRPr lang="en-US" sz="2400" dirty="0"/>
          </a:p>
          <a:p>
            <a:pPr marL="285750" indent="-285750">
              <a:buFont typeface="Arial"/>
              <a:buChar char="•"/>
            </a:pPr>
            <a:r>
              <a:rPr lang="en-US" sz="2400" dirty="0"/>
              <a:t>142 railcars were </a:t>
            </a:r>
            <a:r>
              <a:rPr lang="en-US" sz="2400" dirty="0" smtClean="0"/>
              <a:t>derailed </a:t>
            </a:r>
            <a:r>
              <a:rPr lang="en-US" sz="2400" dirty="0"/>
              <a:t>by the storm. All of those rail cars have been </a:t>
            </a:r>
            <a:r>
              <a:rPr lang="en-US" sz="2400" dirty="0" err="1" smtClean="0"/>
              <a:t>rerailed</a:t>
            </a:r>
            <a:r>
              <a:rPr lang="en-US" sz="2400" dirty="0"/>
              <a:t>, and </a:t>
            </a:r>
            <a:r>
              <a:rPr lang="en-US" sz="2400" dirty="0" smtClean="0"/>
              <a:t>are being </a:t>
            </a:r>
            <a:r>
              <a:rPr lang="en-US" sz="2400" dirty="0"/>
              <a:t>inspected and repaired. </a:t>
            </a:r>
          </a:p>
        </p:txBody>
      </p:sp>
      <p:sp>
        <p:nvSpPr>
          <p:cNvPr id="3" name="TextBox 2"/>
          <p:cNvSpPr txBox="1"/>
          <p:nvPr/>
        </p:nvSpPr>
        <p:spPr>
          <a:xfrm>
            <a:off x="609600" y="380712"/>
            <a:ext cx="3456194" cy="584776"/>
          </a:xfrm>
          <a:prstGeom prst="rect">
            <a:avLst/>
          </a:prstGeom>
          <a:noFill/>
        </p:spPr>
        <p:txBody>
          <a:bodyPr wrap="none" rtlCol="0">
            <a:spAutoFit/>
          </a:bodyPr>
          <a:lstStyle/>
          <a:p>
            <a:r>
              <a:rPr lang="en-US" sz="3200" b="1" dirty="0" err="1" smtClean="0"/>
              <a:t>Stolthaven</a:t>
            </a:r>
            <a:r>
              <a:rPr lang="en-US" sz="3200" b="1" dirty="0" smtClean="0"/>
              <a:t> impacts</a:t>
            </a:r>
            <a:endParaRPr lang="en-US" sz="3200" b="1" dirty="0"/>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7DEE6A55-142F-7242-B15C-BE9937187836}" type="datetime1">
              <a:rPr lang="en-US" smtClean="0"/>
              <a:t>4/16/2015</a:t>
            </a:fld>
            <a:endParaRPr lang="en-US"/>
          </a:p>
        </p:txBody>
      </p:sp>
    </p:spTree>
    <p:extLst>
      <p:ext uri="{BB962C8B-B14F-4D97-AF65-F5344CB8AC3E}">
        <p14:creationId xmlns:p14="http://schemas.microsoft.com/office/powerpoint/2010/main" val="3341183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900" y="812800"/>
            <a:ext cx="8445500" cy="5219700"/>
          </a:xfrm>
          <a:prstGeom prst="rect">
            <a:avLst/>
          </a:prstGeom>
        </p:spPr>
      </p:pic>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D233512D-E63B-3F45-B0ED-6605D3D6F4E0}" type="datetime1">
              <a:rPr lang="en-US" smtClean="0"/>
              <a:t>4/16/2015</a:t>
            </a:fld>
            <a:endParaRPr lang="en-US"/>
          </a:p>
        </p:txBody>
      </p:sp>
    </p:spTree>
    <p:extLst>
      <p:ext uri="{BB962C8B-B14F-4D97-AF65-F5344CB8AC3E}">
        <p14:creationId xmlns:p14="http://schemas.microsoft.com/office/powerpoint/2010/main" val="3070589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Katrina spills</a:t>
            </a:r>
            <a:endParaRPr lang="en-US" dirty="0"/>
          </a:p>
          <a:p>
            <a:r>
              <a:rPr lang="en-US" dirty="0" smtClean="0"/>
              <a:t>Mechanisms of hurricane-induced spills</a:t>
            </a:r>
          </a:p>
          <a:p>
            <a:r>
              <a:rPr lang="en-US" dirty="0" smtClean="0">
                <a:solidFill>
                  <a:srgbClr val="000000"/>
                </a:solidFill>
              </a:rPr>
              <a:t>Hurricane Isaac and </a:t>
            </a:r>
            <a:r>
              <a:rPr lang="en-US" dirty="0" err="1" smtClean="0">
                <a:solidFill>
                  <a:srgbClr val="000000"/>
                </a:solidFill>
              </a:rPr>
              <a:t>Stolthaven</a:t>
            </a:r>
            <a:endParaRPr lang="en-US" dirty="0" smtClean="0">
              <a:solidFill>
                <a:srgbClr val="000000"/>
              </a:solidFill>
            </a:endParaRPr>
          </a:p>
          <a:p>
            <a:r>
              <a:rPr lang="en-US" dirty="0" smtClean="0">
                <a:solidFill>
                  <a:schemeClr val="tx2"/>
                </a:solidFill>
              </a:rPr>
              <a:t>Possible solutions</a:t>
            </a:r>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AA05B861-6A9F-FE44-A426-0D2D5991B7FF}" type="datetime1">
              <a:rPr lang="en-US" smtClean="0"/>
              <a:t>4/16/2015</a:t>
            </a:fld>
            <a:endParaRPr lang="en-US"/>
          </a:p>
        </p:txBody>
      </p:sp>
    </p:spTree>
    <p:extLst>
      <p:ext uri="{BB962C8B-B14F-4D97-AF65-F5344CB8AC3E}">
        <p14:creationId xmlns:p14="http://schemas.microsoft.com/office/powerpoint/2010/main" val="28697089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Possible solutions</a:t>
            </a:r>
            <a:endParaRPr lang="en-US" b="1" dirty="0"/>
          </a:p>
        </p:txBody>
      </p:sp>
      <p:sp>
        <p:nvSpPr>
          <p:cNvPr id="3" name="Content Placeholder 2"/>
          <p:cNvSpPr>
            <a:spLocks noGrp="1"/>
          </p:cNvSpPr>
          <p:nvPr>
            <p:ph idx="1"/>
          </p:nvPr>
        </p:nvSpPr>
        <p:spPr/>
        <p:txBody>
          <a:bodyPr/>
          <a:lstStyle/>
          <a:p>
            <a:r>
              <a:rPr lang="en-US" dirty="0"/>
              <a:t>D</a:t>
            </a:r>
            <a:r>
              <a:rPr lang="en-US" dirty="0" smtClean="0"/>
              <a:t>etermine worst case scenarios and educate first responders</a:t>
            </a:r>
          </a:p>
          <a:p>
            <a:r>
              <a:rPr lang="en-US" dirty="0" smtClean="0"/>
              <a:t>Develop structural solutions to common failure mechanisms</a:t>
            </a:r>
          </a:p>
          <a:p>
            <a:r>
              <a:rPr lang="en-US" dirty="0" smtClean="0"/>
              <a:t>Improve reporting and assessment post-spill</a:t>
            </a:r>
          </a:p>
          <a:p>
            <a:endParaRPr lang="en-US" dirty="0"/>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41C64254-9B28-4B4C-B4E4-E88207029A3D}" type="datetime1">
              <a:rPr lang="en-US" smtClean="0"/>
              <a:t>4/16/2015</a:t>
            </a:fld>
            <a:endParaRPr lang="en-US"/>
          </a:p>
        </p:txBody>
      </p:sp>
    </p:spTree>
    <p:extLst>
      <p:ext uri="{BB962C8B-B14F-4D97-AF65-F5344CB8AC3E}">
        <p14:creationId xmlns:p14="http://schemas.microsoft.com/office/powerpoint/2010/main" val="2608791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as evap"/>
          <p:cNvPicPr>
            <a:picLocks noChangeAspect="1" noChangeArrowheads="1"/>
          </p:cNvPicPr>
          <p:nvPr/>
        </p:nvPicPr>
        <p:blipFill>
          <a:blip r:embed="rId3"/>
          <a:srcRect/>
          <a:stretch>
            <a:fillRect/>
          </a:stretch>
        </p:blipFill>
        <p:spPr bwMode="auto">
          <a:xfrm>
            <a:off x="444499" y="266700"/>
            <a:ext cx="8270955" cy="2857500"/>
          </a:xfrm>
          <a:prstGeom prst="rect">
            <a:avLst/>
          </a:prstGeom>
          <a:noFill/>
          <a:ln w="9525">
            <a:noFill/>
            <a:miter lim="800000"/>
            <a:headEnd/>
            <a:tailEnd/>
          </a:ln>
        </p:spPr>
      </p:pic>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483" name="Object 3"/>
          <p:cNvGraphicFramePr>
            <a:graphicFrameLocks noChangeAspect="1"/>
          </p:cNvGraphicFramePr>
          <p:nvPr>
            <p:extLst>
              <p:ext uri="{D42A27DB-BD31-4B8C-83A1-F6EECF244321}">
                <p14:modId xmlns:p14="http://schemas.microsoft.com/office/powerpoint/2010/main" val="1283021316"/>
              </p:ext>
            </p:extLst>
          </p:nvPr>
        </p:nvGraphicFramePr>
        <p:xfrm>
          <a:off x="1371600" y="3124200"/>
          <a:ext cx="5062104" cy="939800"/>
        </p:xfrm>
        <a:graphic>
          <a:graphicData uri="http://schemas.openxmlformats.org/presentationml/2006/ole">
            <mc:AlternateContent xmlns:mc="http://schemas.openxmlformats.org/markup-compatibility/2006">
              <mc:Choice xmlns:v="urn:schemas-microsoft-com:vml" Requires="v">
                <p:oleObj spid="_x0000_s1104" name="Equation" r:id="rId4" imgW="2260600" imgH="419100" progId="Equation.3">
                  <p:embed/>
                </p:oleObj>
              </mc:Choice>
              <mc:Fallback>
                <p:oleObj name="Equation" r:id="rId4" imgW="22606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124200"/>
                        <a:ext cx="5062104" cy="939800"/>
                      </a:xfrm>
                      <a:prstGeom prst="rect">
                        <a:avLst/>
                      </a:prstGeom>
                      <a:noFill/>
                    </p:spPr>
                  </p:pic>
                </p:oleObj>
              </mc:Fallback>
            </mc:AlternateContent>
          </a:graphicData>
        </a:graphic>
      </p:graphicFrame>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485" name="Object 5"/>
          <p:cNvGraphicFramePr>
            <a:graphicFrameLocks noChangeAspect="1"/>
          </p:cNvGraphicFramePr>
          <p:nvPr>
            <p:extLst>
              <p:ext uri="{D42A27DB-BD31-4B8C-83A1-F6EECF244321}">
                <p14:modId xmlns:p14="http://schemas.microsoft.com/office/powerpoint/2010/main" val="2429009836"/>
              </p:ext>
            </p:extLst>
          </p:nvPr>
        </p:nvGraphicFramePr>
        <p:xfrm>
          <a:off x="2209800" y="4756150"/>
          <a:ext cx="3049977" cy="1282700"/>
        </p:xfrm>
        <a:graphic>
          <a:graphicData uri="http://schemas.openxmlformats.org/presentationml/2006/ole">
            <mc:AlternateContent xmlns:mc="http://schemas.openxmlformats.org/markup-compatibility/2006">
              <mc:Choice xmlns:v="urn:schemas-microsoft-com:vml" Requires="v">
                <p:oleObj spid="_x0000_s1105" name="Equation" r:id="rId6" imgW="1016000" imgH="431800" progId="Equation.3">
                  <p:embed/>
                </p:oleObj>
              </mc:Choice>
              <mc:Fallback>
                <p:oleObj name="Equation" r:id="rId6" imgW="10160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4756150"/>
                        <a:ext cx="3049977" cy="1282700"/>
                      </a:xfrm>
                      <a:prstGeom prst="rect">
                        <a:avLst/>
                      </a:prstGeom>
                      <a:noFill/>
                    </p:spPr>
                  </p:pic>
                </p:oleObj>
              </mc:Fallback>
            </mc:AlternateContent>
          </a:graphicData>
        </a:graphic>
      </p:graphicFrame>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3" name="Date Placeholder 2"/>
          <p:cNvSpPr>
            <a:spLocks noGrp="1"/>
          </p:cNvSpPr>
          <p:nvPr>
            <p:ph type="dt" sz="half" idx="10"/>
          </p:nvPr>
        </p:nvSpPr>
        <p:spPr/>
        <p:txBody>
          <a:bodyPr/>
          <a:lstStyle/>
          <a:p>
            <a:fld id="{4F13F20A-636D-AF4D-9230-CDAD66EBFDEB}" type="datetime1">
              <a:rPr lang="en-US" smtClean="0"/>
              <a:t>4/16/2015</a:t>
            </a:fld>
            <a:endParaRPr lang="en-US"/>
          </a:p>
        </p:txBody>
      </p:sp>
    </p:spTree>
    <p:extLst>
      <p:ext uri="{BB962C8B-B14F-4D97-AF65-F5344CB8AC3E}">
        <p14:creationId xmlns:p14="http://schemas.microsoft.com/office/powerpoint/2010/main" val="466781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B78E4-23CA-4747-BB93-3D6A739DFB90}" type="datetime1">
              <a:rPr lang="en-US" smtClean="0"/>
              <a:t>4/16/2015</a:t>
            </a:fld>
            <a:endParaRPr lang="en-US"/>
          </a:p>
        </p:txBody>
      </p:sp>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pic>
        <p:nvPicPr>
          <p:cNvPr id="4" name="Picture 3" descr="Fig 2. BART.tif"/>
          <p:cNvPicPr/>
          <p:nvPr/>
        </p:nvPicPr>
        <p:blipFill>
          <a:blip r:embed="rId2"/>
          <a:stretch>
            <a:fillRect/>
          </a:stretch>
        </p:blipFill>
        <p:spPr>
          <a:xfrm>
            <a:off x="631491" y="1469349"/>
            <a:ext cx="7535240" cy="4706897"/>
          </a:xfrm>
          <a:prstGeom prst="rect">
            <a:avLst/>
          </a:prstGeom>
        </p:spPr>
      </p:pic>
      <p:sp>
        <p:nvSpPr>
          <p:cNvPr id="5" name="TextBox 4"/>
          <p:cNvSpPr txBox="1"/>
          <p:nvPr/>
        </p:nvSpPr>
        <p:spPr>
          <a:xfrm>
            <a:off x="1278853" y="522989"/>
            <a:ext cx="6453009" cy="523220"/>
          </a:xfrm>
          <a:prstGeom prst="rect">
            <a:avLst/>
          </a:prstGeom>
          <a:noFill/>
        </p:spPr>
        <p:txBody>
          <a:bodyPr wrap="none" rtlCol="0">
            <a:spAutoFit/>
          </a:bodyPr>
          <a:lstStyle/>
          <a:p>
            <a:r>
              <a:rPr lang="en-US" sz="2800" dirty="0" smtClean="0"/>
              <a:t>Network Model of Bay Area Transit System</a:t>
            </a:r>
            <a:endParaRPr lang="en-US" sz="2800" dirty="0"/>
          </a:p>
        </p:txBody>
      </p:sp>
    </p:spTree>
    <p:extLst>
      <p:ext uri="{BB962C8B-B14F-4D97-AF65-F5344CB8AC3E}">
        <p14:creationId xmlns:p14="http://schemas.microsoft.com/office/powerpoint/2010/main" val="762243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lux_gas"/>
          <p:cNvPicPr>
            <a:picLocks noChangeAspect="1" noChangeArrowheads="1"/>
          </p:cNvPicPr>
          <p:nvPr/>
        </p:nvPicPr>
        <p:blipFill>
          <a:blip r:embed="rId2"/>
          <a:srcRect/>
          <a:stretch>
            <a:fillRect/>
          </a:stretch>
        </p:blipFill>
        <p:spPr bwMode="auto">
          <a:xfrm>
            <a:off x="1104900" y="0"/>
            <a:ext cx="6096000" cy="4191000"/>
          </a:xfrm>
          <a:prstGeom prst="rect">
            <a:avLst/>
          </a:prstGeom>
          <a:noFill/>
          <a:ln w="9525">
            <a:noFill/>
            <a:miter lim="800000"/>
            <a:headEnd/>
            <a:tailEnd/>
          </a:ln>
        </p:spPr>
      </p:pic>
      <p:pic>
        <p:nvPicPr>
          <p:cNvPr id="21507" name="Picture 3"/>
          <p:cNvPicPr>
            <a:picLocks noChangeAspect="1" noChangeArrowheads="1"/>
          </p:cNvPicPr>
          <p:nvPr/>
        </p:nvPicPr>
        <p:blipFill>
          <a:blip r:embed="rId3"/>
          <a:srcRect/>
          <a:stretch>
            <a:fillRect/>
          </a:stretch>
        </p:blipFill>
        <p:spPr bwMode="auto">
          <a:xfrm>
            <a:off x="977900" y="4191000"/>
            <a:ext cx="6912269" cy="1841500"/>
          </a:xfrm>
          <a:prstGeom prst="rect">
            <a:avLst/>
          </a:prstGeom>
          <a:noFill/>
        </p:spPr>
      </p:pic>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3" name="Date Placeholder 2"/>
          <p:cNvSpPr>
            <a:spLocks noGrp="1"/>
          </p:cNvSpPr>
          <p:nvPr>
            <p:ph type="dt" sz="half" idx="10"/>
          </p:nvPr>
        </p:nvSpPr>
        <p:spPr/>
        <p:txBody>
          <a:bodyPr/>
          <a:lstStyle/>
          <a:p>
            <a:fld id="{02A89A4A-C15A-7B42-B614-CCC8FA246C32}" type="datetime1">
              <a:rPr lang="en-US" smtClean="0"/>
              <a:t>4/16/2015</a:t>
            </a:fld>
            <a:endParaRPr lang="en-US"/>
          </a:p>
        </p:txBody>
      </p:sp>
    </p:spTree>
    <p:extLst>
      <p:ext uri="{BB962C8B-B14F-4D97-AF65-F5344CB8AC3E}">
        <p14:creationId xmlns:p14="http://schemas.microsoft.com/office/powerpoint/2010/main" val="1614073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benzene evap"/>
          <p:cNvPicPr>
            <a:picLocks noChangeAspect="1" noChangeArrowheads="1"/>
          </p:cNvPicPr>
          <p:nvPr/>
        </p:nvPicPr>
        <p:blipFill>
          <a:blip r:embed="rId3"/>
          <a:srcRect/>
          <a:stretch>
            <a:fillRect/>
          </a:stretch>
        </p:blipFill>
        <p:spPr bwMode="auto">
          <a:xfrm>
            <a:off x="1905000" y="266700"/>
            <a:ext cx="3848100" cy="2939521"/>
          </a:xfrm>
          <a:prstGeom prst="rect">
            <a:avLst/>
          </a:prstGeom>
          <a:noFill/>
          <a:ln w="9525">
            <a:noFill/>
            <a:miter lim="800000"/>
            <a:headEnd/>
            <a:tailEnd/>
          </a:ln>
        </p:spPr>
      </p:pic>
      <p:sp>
        <p:nvSpPr>
          <p:cNvPr id="471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7107" name="Object 3"/>
          <p:cNvGraphicFramePr>
            <a:graphicFrameLocks noChangeAspect="1"/>
          </p:cNvGraphicFramePr>
          <p:nvPr>
            <p:extLst>
              <p:ext uri="{D42A27DB-BD31-4B8C-83A1-F6EECF244321}">
                <p14:modId xmlns:p14="http://schemas.microsoft.com/office/powerpoint/2010/main" val="495170339"/>
              </p:ext>
            </p:extLst>
          </p:nvPr>
        </p:nvGraphicFramePr>
        <p:xfrm>
          <a:off x="571500" y="3416301"/>
          <a:ext cx="3608719" cy="1612900"/>
        </p:xfrm>
        <a:graphic>
          <a:graphicData uri="http://schemas.openxmlformats.org/presentationml/2006/ole">
            <mc:AlternateContent xmlns:mc="http://schemas.openxmlformats.org/markup-compatibility/2006">
              <mc:Choice xmlns:v="urn:schemas-microsoft-com:vml" Requires="v">
                <p:oleObj spid="_x0000_s41040" name="Equation" r:id="rId4" imgW="2959100" imgH="1320800" progId="Equation.3">
                  <p:embed/>
                </p:oleObj>
              </mc:Choice>
              <mc:Fallback>
                <p:oleObj name="Equation" r:id="rId4" imgW="2959100" imgH="1320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416301"/>
                        <a:ext cx="3608719" cy="1612900"/>
                      </a:xfrm>
                      <a:prstGeom prst="rect">
                        <a:avLst/>
                      </a:prstGeom>
                      <a:noFill/>
                    </p:spPr>
                  </p:pic>
                </p:oleObj>
              </mc:Fallback>
            </mc:AlternateContent>
          </a:graphicData>
        </a:graphic>
      </p:graphicFrame>
      <p:graphicFrame>
        <p:nvGraphicFramePr>
          <p:cNvPr id="47109" name="Object 5"/>
          <p:cNvGraphicFramePr>
            <a:graphicFrameLocks noChangeAspect="1"/>
          </p:cNvGraphicFramePr>
          <p:nvPr>
            <p:extLst>
              <p:ext uri="{D42A27DB-BD31-4B8C-83A1-F6EECF244321}">
                <p14:modId xmlns:p14="http://schemas.microsoft.com/office/powerpoint/2010/main" val="1497440619"/>
              </p:ext>
            </p:extLst>
          </p:nvPr>
        </p:nvGraphicFramePr>
        <p:xfrm>
          <a:off x="1689100" y="5581650"/>
          <a:ext cx="1381125" cy="581025"/>
        </p:xfrm>
        <a:graphic>
          <a:graphicData uri="http://schemas.openxmlformats.org/presentationml/2006/ole">
            <mc:AlternateContent xmlns:mc="http://schemas.openxmlformats.org/markup-compatibility/2006">
              <mc:Choice xmlns:v="urn:schemas-microsoft-com:vml" Requires="v">
                <p:oleObj spid="_x0000_s41041" name="Equation" r:id="rId6" imgW="1016000" imgH="431800" progId="Equation.3">
                  <p:embed/>
                </p:oleObj>
              </mc:Choice>
              <mc:Fallback>
                <p:oleObj name="Equation" r:id="rId6" imgW="10160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9100" y="5581650"/>
                        <a:ext cx="1381125" cy="5810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47110" name="Picture 6"/>
          <p:cNvPicPr>
            <a:picLocks noChangeAspect="1" noChangeArrowheads="1"/>
          </p:cNvPicPr>
          <p:nvPr/>
        </p:nvPicPr>
        <p:blipFill>
          <a:blip r:embed="rId8"/>
          <a:srcRect/>
          <a:stretch>
            <a:fillRect/>
          </a:stretch>
        </p:blipFill>
        <p:spPr bwMode="auto">
          <a:xfrm>
            <a:off x="4523119" y="3416301"/>
            <a:ext cx="4277981" cy="2748868"/>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3" name="Date Placeholder 2"/>
          <p:cNvSpPr>
            <a:spLocks noGrp="1"/>
          </p:cNvSpPr>
          <p:nvPr>
            <p:ph type="dt" sz="half" idx="10"/>
          </p:nvPr>
        </p:nvSpPr>
        <p:spPr/>
        <p:txBody>
          <a:bodyPr/>
          <a:lstStyle/>
          <a:p>
            <a:fld id="{CDD20B18-D182-5E40-B45D-450D625BAB8A}" type="datetime1">
              <a:rPr lang="en-US" smtClean="0"/>
              <a:t>4/16/2015</a:t>
            </a:fld>
            <a:endParaRPr lang="en-US"/>
          </a:p>
        </p:txBody>
      </p:sp>
    </p:spTree>
    <p:extLst>
      <p:ext uri="{BB962C8B-B14F-4D97-AF65-F5344CB8AC3E}">
        <p14:creationId xmlns:p14="http://schemas.microsoft.com/office/powerpoint/2010/main" val="2524173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Possible solutions</a:t>
            </a:r>
            <a:endParaRPr lang="en-US" b="1" dirty="0"/>
          </a:p>
        </p:txBody>
      </p:sp>
      <p:sp>
        <p:nvSpPr>
          <p:cNvPr id="3" name="Content Placeholder 2"/>
          <p:cNvSpPr>
            <a:spLocks noGrp="1"/>
          </p:cNvSpPr>
          <p:nvPr>
            <p:ph idx="1"/>
          </p:nvPr>
        </p:nvSpPr>
        <p:spPr/>
        <p:txBody>
          <a:bodyPr/>
          <a:lstStyle/>
          <a:p>
            <a:r>
              <a:rPr lang="en-US" dirty="0"/>
              <a:t>D</a:t>
            </a:r>
            <a:r>
              <a:rPr lang="en-US" dirty="0" smtClean="0"/>
              <a:t>etermine worst case scenarios and educate first responders</a:t>
            </a:r>
          </a:p>
          <a:p>
            <a:r>
              <a:rPr lang="en-US" dirty="0" smtClean="0"/>
              <a:t>Develop structural solutions to common failure mechanisms</a:t>
            </a:r>
          </a:p>
          <a:p>
            <a:r>
              <a:rPr lang="en-US" dirty="0" smtClean="0"/>
              <a:t>Improve reporting and assessment post-spill</a:t>
            </a:r>
          </a:p>
          <a:p>
            <a:endParaRPr lang="en-US" dirty="0"/>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B4053D07-1FC2-944E-B866-BF519E09D44D}" type="datetime1">
              <a:rPr lang="en-US" smtClean="0"/>
              <a:t>4/16/2015</a:t>
            </a:fld>
            <a:endParaRPr lang="en-US"/>
          </a:p>
        </p:txBody>
      </p:sp>
    </p:spTree>
    <p:extLst>
      <p:ext uri="{BB962C8B-B14F-4D97-AF65-F5344CB8AC3E}">
        <p14:creationId xmlns:p14="http://schemas.microsoft.com/office/powerpoint/2010/main" val="1543214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071" y="1016000"/>
            <a:ext cx="8504465" cy="4762500"/>
          </a:xfrm>
          <a:prstGeom prst="rect">
            <a:avLst/>
          </a:prstGeom>
        </p:spPr>
      </p:pic>
      <p:sp>
        <p:nvSpPr>
          <p:cNvPr id="3" name="Oval 2"/>
          <p:cNvSpPr/>
          <p:nvPr/>
        </p:nvSpPr>
        <p:spPr>
          <a:xfrm>
            <a:off x="6032500" y="3695700"/>
            <a:ext cx="215900" cy="203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6076950" y="5054600"/>
            <a:ext cx="215900" cy="203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003800" y="3594100"/>
            <a:ext cx="215900" cy="203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787900" y="5054600"/>
            <a:ext cx="215900" cy="203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endCxn id="3" idx="3"/>
          </p:cNvCxnSpPr>
          <p:nvPr/>
        </p:nvCxnSpPr>
        <p:spPr>
          <a:xfrm flipV="1">
            <a:off x="5943600" y="3869142"/>
            <a:ext cx="120518" cy="1567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943600" y="4940300"/>
            <a:ext cx="133350" cy="114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5" idx="4"/>
          </p:cNvCxnSpPr>
          <p:nvPr/>
        </p:nvCxnSpPr>
        <p:spPr>
          <a:xfrm flipH="1" flipV="1">
            <a:off x="5111750" y="3797300"/>
            <a:ext cx="10795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6" idx="7"/>
          </p:cNvCxnSpPr>
          <p:nvPr/>
        </p:nvCxnSpPr>
        <p:spPr>
          <a:xfrm flipH="1">
            <a:off x="4972182" y="4940300"/>
            <a:ext cx="139568" cy="144058"/>
          </a:xfrm>
          <a:prstGeom prst="line">
            <a:avLst/>
          </a:prstGeom>
        </p:spPr>
        <p:style>
          <a:lnRef idx="2">
            <a:schemeClr val="accent1"/>
          </a:lnRef>
          <a:fillRef idx="0">
            <a:schemeClr val="accent1"/>
          </a:fillRef>
          <a:effectRef idx="1">
            <a:schemeClr val="accent1"/>
          </a:effectRef>
          <a:fontRef idx="minor">
            <a:schemeClr val="tx1"/>
          </a:fontRef>
        </p:style>
      </p:cxnSp>
      <p:sp>
        <p:nvSpPr>
          <p:cNvPr id="7" name="Footer Placeholder 6"/>
          <p:cNvSpPr>
            <a:spLocks noGrp="1"/>
          </p:cNvSpPr>
          <p:nvPr>
            <p:ph type="ftr" sz="quarter" idx="11"/>
          </p:nvPr>
        </p:nvSpPr>
        <p:spPr/>
        <p:txBody>
          <a:bodyPr/>
          <a:lstStyle/>
          <a:p>
            <a:r>
              <a:rPr lang="en-US" smtClean="0"/>
              <a:t>Disaster Risk Reduction and Making Cities Resilient</a:t>
            </a:r>
            <a:endParaRPr lang="en-US"/>
          </a:p>
        </p:txBody>
      </p:sp>
      <p:sp>
        <p:nvSpPr>
          <p:cNvPr id="9" name="Date Placeholder 8"/>
          <p:cNvSpPr>
            <a:spLocks noGrp="1"/>
          </p:cNvSpPr>
          <p:nvPr>
            <p:ph type="dt" sz="half" idx="10"/>
          </p:nvPr>
        </p:nvSpPr>
        <p:spPr/>
        <p:txBody>
          <a:bodyPr/>
          <a:lstStyle/>
          <a:p>
            <a:fld id="{DDF38399-0FEC-F946-9DC1-3A3DCE841219}" type="datetime1">
              <a:rPr lang="en-US" smtClean="0"/>
              <a:t>4/16/2015</a:t>
            </a:fld>
            <a:endParaRPr lang="en-US"/>
          </a:p>
        </p:txBody>
      </p:sp>
    </p:spTree>
    <p:extLst>
      <p:ext uri="{BB962C8B-B14F-4D97-AF65-F5344CB8AC3E}">
        <p14:creationId xmlns:p14="http://schemas.microsoft.com/office/powerpoint/2010/main" val="3453045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9150" y="400050"/>
            <a:ext cx="7505700" cy="6057900"/>
          </a:xfrm>
          <a:prstGeom prst="rect">
            <a:avLst/>
          </a:prstGeom>
        </p:spPr>
      </p:pic>
      <p:cxnSp>
        <p:nvCxnSpPr>
          <p:cNvPr id="8" name="Straight Arrow Connector 7"/>
          <p:cNvCxnSpPr/>
          <p:nvPr/>
        </p:nvCxnSpPr>
        <p:spPr>
          <a:xfrm rot="10800000" flipV="1">
            <a:off x="4469000" y="3887694"/>
            <a:ext cx="1085744" cy="7465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54744" y="3518362"/>
            <a:ext cx="710914" cy="369332"/>
          </a:xfrm>
          <a:prstGeom prst="rect">
            <a:avLst/>
          </a:prstGeom>
          <a:noFill/>
        </p:spPr>
        <p:txBody>
          <a:bodyPr wrap="none" rtlCol="0">
            <a:spAutoFit/>
          </a:bodyPr>
          <a:lstStyle/>
          <a:p>
            <a:r>
              <a:rPr lang="en-US" dirty="0" smtClean="0"/>
              <a:t>Surge</a:t>
            </a:r>
            <a:endParaRPr lang="en-US" dirty="0"/>
          </a:p>
        </p:txBody>
      </p:sp>
      <p:cxnSp>
        <p:nvCxnSpPr>
          <p:cNvPr id="13" name="Straight Arrow Connector 12"/>
          <p:cNvCxnSpPr/>
          <p:nvPr/>
        </p:nvCxnSpPr>
        <p:spPr>
          <a:xfrm>
            <a:off x="3286314" y="1755717"/>
            <a:ext cx="1182685" cy="12511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71837" y="1386385"/>
            <a:ext cx="998666" cy="369332"/>
          </a:xfrm>
          <a:prstGeom prst="rect">
            <a:avLst/>
          </a:prstGeom>
          <a:noFill/>
        </p:spPr>
        <p:txBody>
          <a:bodyPr wrap="none" rtlCol="0">
            <a:spAutoFit/>
          </a:bodyPr>
          <a:lstStyle/>
          <a:p>
            <a:r>
              <a:rPr lang="en-US" dirty="0" smtClean="0"/>
              <a:t>drainage</a:t>
            </a:r>
            <a:endParaRPr lang="en-US" dirty="0"/>
          </a:p>
        </p:txBody>
      </p:sp>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3" name="Date Placeholder 2"/>
          <p:cNvSpPr>
            <a:spLocks noGrp="1"/>
          </p:cNvSpPr>
          <p:nvPr>
            <p:ph type="dt" sz="half" idx="10"/>
          </p:nvPr>
        </p:nvSpPr>
        <p:spPr/>
        <p:txBody>
          <a:bodyPr/>
          <a:lstStyle/>
          <a:p>
            <a:fld id="{97896A7A-277F-8A49-A197-59A9022AC8E7}" type="datetime1">
              <a:rPr lang="en-US" smtClean="0"/>
              <a:t>4/16/2015</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Possible solutions</a:t>
            </a:r>
            <a:endParaRPr lang="en-US" b="1" dirty="0"/>
          </a:p>
        </p:txBody>
      </p:sp>
      <p:sp>
        <p:nvSpPr>
          <p:cNvPr id="3" name="Content Placeholder 2"/>
          <p:cNvSpPr>
            <a:spLocks noGrp="1"/>
          </p:cNvSpPr>
          <p:nvPr>
            <p:ph idx="1"/>
          </p:nvPr>
        </p:nvSpPr>
        <p:spPr/>
        <p:txBody>
          <a:bodyPr/>
          <a:lstStyle/>
          <a:p>
            <a:r>
              <a:rPr lang="en-US" dirty="0"/>
              <a:t>D</a:t>
            </a:r>
            <a:r>
              <a:rPr lang="en-US" dirty="0" smtClean="0"/>
              <a:t>etermine worst case scenarios and educate first responders</a:t>
            </a:r>
          </a:p>
          <a:p>
            <a:r>
              <a:rPr lang="en-US" dirty="0" smtClean="0"/>
              <a:t>Develop structural solutions to common failure mechanisms</a:t>
            </a:r>
          </a:p>
          <a:p>
            <a:r>
              <a:rPr lang="en-US" dirty="0" smtClean="0"/>
              <a:t>Improve reporting and assessment post-spill</a:t>
            </a:r>
          </a:p>
          <a:p>
            <a:endParaRPr lang="en-US" dirty="0"/>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E3879D5A-2E95-E74C-855D-08BD27349306}" type="datetime1">
              <a:rPr lang="en-US" smtClean="0"/>
              <a:t>4/16/2015</a:t>
            </a:fld>
            <a:endParaRPr lang="en-US"/>
          </a:p>
        </p:txBody>
      </p:sp>
    </p:spTree>
    <p:extLst>
      <p:ext uri="{BB962C8B-B14F-4D97-AF65-F5344CB8AC3E}">
        <p14:creationId xmlns:p14="http://schemas.microsoft.com/office/powerpoint/2010/main" val="1543214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766" y="834039"/>
            <a:ext cx="8495134" cy="5472168"/>
          </a:xfrm>
          <a:prstGeom prst="rect">
            <a:avLst/>
          </a:prstGeom>
        </p:spPr>
      </p:pic>
      <p:sp>
        <p:nvSpPr>
          <p:cNvPr id="3" name="TextBox 2"/>
          <p:cNvSpPr txBox="1"/>
          <p:nvPr/>
        </p:nvSpPr>
        <p:spPr>
          <a:xfrm>
            <a:off x="3548056" y="241914"/>
            <a:ext cx="1814870" cy="523220"/>
          </a:xfrm>
          <a:prstGeom prst="rect">
            <a:avLst/>
          </a:prstGeom>
          <a:noFill/>
        </p:spPr>
        <p:txBody>
          <a:bodyPr wrap="none" rtlCol="0">
            <a:spAutoFit/>
          </a:bodyPr>
          <a:lstStyle/>
          <a:p>
            <a:r>
              <a:rPr lang="en-US" sz="2800" dirty="0" smtClean="0"/>
              <a:t>Questions?</a:t>
            </a:r>
            <a:endParaRPr lang="en-US" sz="2800" dirty="0"/>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B0B950CC-E13F-9B44-B3D1-B1B474DABC5B}" type="datetime1">
              <a:rPr lang="en-US" smtClean="0"/>
              <a:t>4/16/2015</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B78E4-23CA-4747-BB93-3D6A739DFB90}" type="datetime1">
              <a:rPr lang="en-US" smtClean="0"/>
              <a:t>4/16/2015</a:t>
            </a:fld>
            <a:endParaRPr lang="en-US"/>
          </a:p>
        </p:txBody>
      </p:sp>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pic>
        <p:nvPicPr>
          <p:cNvPr id="5" name="Picture 4" descr="Fig 3. AS500_Internet.tif"/>
          <p:cNvPicPr/>
          <p:nvPr/>
        </p:nvPicPr>
        <p:blipFill>
          <a:blip r:embed="rId2"/>
          <a:stretch>
            <a:fillRect/>
          </a:stretch>
        </p:blipFill>
        <p:spPr>
          <a:xfrm>
            <a:off x="0" y="0"/>
            <a:ext cx="6858000" cy="5186396"/>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240267" y="4235922"/>
            <a:ext cx="3235465" cy="1900947"/>
          </a:xfrm>
          <a:prstGeom prst="rect">
            <a:avLst/>
          </a:prstGeom>
          <a:noFill/>
          <a:ln>
            <a:noFill/>
          </a:ln>
        </p:spPr>
      </p:pic>
    </p:spTree>
    <p:extLst>
      <p:ext uri="{BB962C8B-B14F-4D97-AF65-F5344CB8AC3E}">
        <p14:creationId xmlns:p14="http://schemas.microsoft.com/office/powerpoint/2010/main" val="471381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a:xfrm>
            <a:off x="685800" y="2590800"/>
            <a:ext cx="7772400" cy="1470025"/>
          </a:xfrm>
        </p:spPr>
        <p:txBody>
          <a:bodyPr>
            <a:noAutofit/>
          </a:bodyPr>
          <a:lstStyle/>
          <a:p>
            <a:r>
              <a:rPr lang="en-US" sz="4000" dirty="0" smtClean="0"/>
              <a:t>Severe storms and bulk chemical storage</a:t>
            </a:r>
            <a:r>
              <a:rPr lang="en-US" sz="3600" dirty="0" smtClean="0">
                <a:ea typeface="ＭＳ Ｐゴシック" charset="-128"/>
                <a:cs typeface="ＭＳ Ｐゴシック" charset="-128"/>
              </a:rPr>
              <a:t/>
            </a:r>
            <a:br>
              <a:rPr lang="en-US" sz="3600" dirty="0" smtClean="0">
                <a:ea typeface="ＭＳ Ｐゴシック" charset="-128"/>
                <a:cs typeface="ＭＳ Ｐゴシック" charset="-128"/>
              </a:rPr>
            </a:br>
            <a:r>
              <a:rPr lang="en-US" sz="2800" dirty="0" smtClean="0">
                <a:ea typeface="ＭＳ Ｐゴシック" charset="-128"/>
                <a:cs typeface="ＭＳ Ｐゴシック" charset="-128"/>
              </a:rPr>
              <a:t>John H Pardue, LSU</a:t>
            </a:r>
            <a:r>
              <a:rPr lang="en-US" dirty="0" smtClean="0">
                <a:ea typeface="ＭＳ Ｐゴシック" charset="-128"/>
                <a:cs typeface="ＭＳ Ｐゴシック" charset="-128"/>
              </a:rPr>
              <a:t> </a:t>
            </a:r>
          </a:p>
        </p:txBody>
      </p:sp>
      <p:sp>
        <p:nvSpPr>
          <p:cNvPr id="195587" name="Rectangle 3"/>
          <p:cNvSpPr>
            <a:spLocks noChangeArrowheads="1"/>
          </p:cNvSpPr>
          <p:nvPr/>
        </p:nvSpPr>
        <p:spPr bwMode="auto">
          <a:xfrm>
            <a:off x="0" y="0"/>
            <a:ext cx="9144000" cy="1371600"/>
          </a:xfrm>
          <a:prstGeom prst="rect">
            <a:avLst/>
          </a:prstGeom>
          <a:solidFill>
            <a:schemeClr val="accent1">
              <a:lumMod val="90000"/>
            </a:schemeClr>
          </a:solidFill>
          <a:ln w="9525">
            <a:solidFill>
              <a:schemeClr val="tx1"/>
            </a:solidFill>
            <a:miter lim="800000"/>
            <a:headEnd/>
            <a:tailEnd/>
          </a:ln>
          <a:effectLst/>
        </p:spPr>
        <p:txBody>
          <a:bodyPr wrap="none" anchor="ctr">
            <a:prstTxWarp prst="textNoShape">
              <a:avLst/>
            </a:prstTxWarp>
          </a:bodyPr>
          <a:lstStyle/>
          <a:p>
            <a:pPr algn="r"/>
            <a:endParaRPr lang="en-US"/>
          </a:p>
          <a:p>
            <a:pPr algn="r"/>
            <a:endParaRPr lang="en-US"/>
          </a:p>
          <a:p>
            <a:pPr algn="r"/>
            <a:endParaRPr lang="en-US"/>
          </a:p>
          <a:p>
            <a:pPr algn="r"/>
            <a:endParaRPr lang="en-US"/>
          </a:p>
          <a:p>
            <a:pPr algn="r"/>
            <a:r>
              <a:rPr lang="en-US" sz="2400">
                <a:solidFill>
                  <a:schemeClr val="bg2"/>
                </a:solidFill>
                <a:latin typeface="Franklin Gothic Book" charset="0"/>
              </a:rPr>
              <a:t>Environmental</a:t>
            </a:r>
            <a:r>
              <a:rPr lang="en-US" sz="2400">
                <a:latin typeface="Franklin Gothic Book" charset="0"/>
              </a:rPr>
              <a:t> </a:t>
            </a:r>
            <a:r>
              <a:rPr lang="en-US" sz="2400">
                <a:solidFill>
                  <a:schemeClr val="bg1"/>
                </a:solidFill>
                <a:latin typeface="Franklin Gothic Book" charset="0"/>
              </a:rPr>
              <a:t>Impacts of Katrina</a:t>
            </a:r>
          </a:p>
        </p:txBody>
      </p:sp>
      <p:sp>
        <p:nvSpPr>
          <p:cNvPr id="195588" name="Rectangle 4"/>
          <p:cNvSpPr>
            <a:spLocks noChangeArrowheads="1"/>
          </p:cNvSpPr>
          <p:nvPr/>
        </p:nvSpPr>
        <p:spPr bwMode="auto">
          <a:xfrm>
            <a:off x="0" y="6400800"/>
            <a:ext cx="9144000" cy="457200"/>
          </a:xfrm>
          <a:prstGeom prst="rect">
            <a:avLst/>
          </a:prstGeom>
          <a:solidFill>
            <a:schemeClr val="accent1">
              <a:lumMod val="90000"/>
            </a:schemeClr>
          </a:solidFill>
          <a:ln w="9525">
            <a:solidFill>
              <a:schemeClr val="tx1"/>
            </a:solidFill>
            <a:miter lim="800000"/>
            <a:headEnd/>
            <a:tailEnd/>
          </a:ln>
          <a:effectLst/>
        </p:spPr>
        <p:txBody>
          <a:bodyPr wrap="none" anchor="ctr">
            <a:prstTxWarp prst="textNoShape">
              <a:avLst/>
            </a:prstTxWarp>
          </a:bodyPr>
          <a:lstStyle/>
          <a:p>
            <a:pPr algn="ctr"/>
            <a:endParaRPr lang="en-US">
              <a:latin typeface="Franklin Gothic Book" charset="0"/>
            </a:endParaRPr>
          </a:p>
        </p:txBody>
      </p:sp>
      <p:sp>
        <p:nvSpPr>
          <p:cNvPr id="17414" name="Text Box 5"/>
          <p:cNvSpPr txBox="1">
            <a:spLocks noChangeArrowheads="1"/>
          </p:cNvSpPr>
          <p:nvPr/>
        </p:nvSpPr>
        <p:spPr bwMode="auto">
          <a:xfrm>
            <a:off x="76200" y="6324600"/>
            <a:ext cx="184150" cy="366713"/>
          </a:xfrm>
          <a:prstGeom prst="rect">
            <a:avLst/>
          </a:prstGeom>
          <a:noFill/>
          <a:ln w="9525">
            <a:noFill/>
            <a:miter lim="800000"/>
            <a:headEnd/>
            <a:tailEnd/>
          </a:ln>
        </p:spPr>
        <p:txBody>
          <a:bodyPr wrap="none">
            <a:prstTxWarp prst="textNoShape">
              <a:avLst/>
            </a:prstTxWarp>
            <a:spAutoFit/>
          </a:bodyPr>
          <a:lstStyle/>
          <a:p>
            <a:endParaRPr lang="en-US"/>
          </a:p>
        </p:txBody>
      </p:sp>
      <p:sp>
        <p:nvSpPr>
          <p:cNvPr id="17415" name="Text Box 6"/>
          <p:cNvSpPr txBox="1">
            <a:spLocks noChangeArrowheads="1"/>
          </p:cNvSpPr>
          <p:nvPr/>
        </p:nvSpPr>
        <p:spPr bwMode="auto">
          <a:xfrm>
            <a:off x="26988" y="6400800"/>
            <a:ext cx="8160294" cy="307777"/>
          </a:xfrm>
          <a:prstGeom prst="rect">
            <a:avLst/>
          </a:prstGeom>
          <a:noFill/>
          <a:ln w="9525">
            <a:noFill/>
            <a:miter lim="800000"/>
            <a:headEnd/>
            <a:tailEnd/>
          </a:ln>
        </p:spPr>
        <p:txBody>
          <a:bodyPr wrap="none">
            <a:prstTxWarp prst="textNoShape">
              <a:avLst/>
            </a:prstTxWarp>
            <a:spAutoFit/>
          </a:bodyPr>
          <a:lstStyle/>
          <a:p>
            <a:r>
              <a:rPr lang="en-US" sz="1400" dirty="0">
                <a:latin typeface="Franklin Gothic Book" charset="0"/>
              </a:rPr>
              <a:t>Louisiana Water Resources Research Institute	Hazardous Substance Research Center    </a:t>
            </a:r>
            <a:r>
              <a:rPr lang="en-US" sz="1400" dirty="0" smtClean="0">
                <a:latin typeface="Franklin Gothic Book" charset="0"/>
              </a:rPr>
              <a:t> SSPEED Center</a:t>
            </a:r>
            <a:endParaRPr lang="en-US" sz="1400" dirty="0">
              <a:latin typeface="Franklin Gothic Book" charset="0"/>
            </a:endParaRPr>
          </a:p>
        </p:txBody>
      </p:sp>
      <p:pic>
        <p:nvPicPr>
          <p:cNvPr id="17416" name="Picture 7" descr="LWRRI SYMBOL"/>
          <p:cNvPicPr>
            <a:picLocks noChangeAspect="1" noChangeArrowheads="1"/>
          </p:cNvPicPr>
          <p:nvPr/>
        </p:nvPicPr>
        <p:blipFill>
          <a:blip r:embed="rId3"/>
          <a:srcRect/>
          <a:stretch>
            <a:fillRect/>
          </a:stretch>
        </p:blipFill>
        <p:spPr bwMode="auto">
          <a:xfrm>
            <a:off x="1295400" y="4973638"/>
            <a:ext cx="1143000" cy="1131887"/>
          </a:xfrm>
          <a:prstGeom prst="rect">
            <a:avLst/>
          </a:prstGeom>
          <a:noFill/>
          <a:ln w="9525">
            <a:noFill/>
            <a:miter lim="800000"/>
            <a:headEnd/>
            <a:tailEnd/>
          </a:ln>
        </p:spPr>
      </p:pic>
      <p:pic>
        <p:nvPicPr>
          <p:cNvPr id="17418" name="Picture 10" descr="hsrc-logo_600dpi-mod"/>
          <p:cNvPicPr>
            <a:picLocks noChangeAspect="1" noChangeArrowheads="1"/>
          </p:cNvPicPr>
          <p:nvPr/>
        </p:nvPicPr>
        <p:blipFill>
          <a:blip r:embed="rId4"/>
          <a:srcRect/>
          <a:stretch>
            <a:fillRect/>
          </a:stretch>
        </p:blipFill>
        <p:spPr bwMode="auto">
          <a:xfrm>
            <a:off x="4038600" y="4648200"/>
            <a:ext cx="1709738" cy="1646238"/>
          </a:xfrm>
          <a:prstGeom prst="rect">
            <a:avLst/>
          </a:prstGeom>
          <a:noFill/>
          <a:ln w="9525">
            <a:noFill/>
            <a:miter lim="800000"/>
            <a:headEnd/>
            <a:tailEnd/>
          </a:ln>
        </p:spPr>
      </p:pic>
      <p:pic>
        <p:nvPicPr>
          <p:cNvPr id="11" name="Picture 50"/>
          <p:cNvPicPr>
            <a:picLocks noChangeAspect="1" noChangeArrowheads="1"/>
          </p:cNvPicPr>
          <p:nvPr/>
        </p:nvPicPr>
        <p:blipFill>
          <a:blip r:embed="rId5" cstate="print"/>
          <a:srcRect/>
          <a:stretch>
            <a:fillRect/>
          </a:stretch>
        </p:blipFill>
        <p:spPr bwMode="auto">
          <a:xfrm>
            <a:off x="7615782" y="4973638"/>
            <a:ext cx="1143000" cy="1143000"/>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US" smtClean="0"/>
              <a:t>Disaster Risk Reduction and Making Cities Resilient</a:t>
            </a:r>
            <a:endParaRPr lang="en-US"/>
          </a:p>
        </p:txBody>
      </p:sp>
      <p:sp>
        <p:nvSpPr>
          <p:cNvPr id="3" name="Date Placeholder 2"/>
          <p:cNvSpPr>
            <a:spLocks noGrp="1"/>
          </p:cNvSpPr>
          <p:nvPr>
            <p:ph type="dt" sz="half" idx="10"/>
          </p:nvPr>
        </p:nvSpPr>
        <p:spPr/>
        <p:txBody>
          <a:bodyPr/>
          <a:lstStyle/>
          <a:p>
            <a:fld id="{F58C6970-AFD8-D544-BE15-FEFB991F1CF4}" type="datetime1">
              <a:rPr lang="en-US" smtClean="0"/>
              <a:t>4/16/2015</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80337" cy="6845299"/>
          </a:xfrm>
          <a:prstGeom prst="rect">
            <a:avLst/>
          </a:prstGeom>
        </p:spPr>
      </p:pic>
      <p:sp>
        <p:nvSpPr>
          <p:cNvPr id="3" name="TextBox 2"/>
          <p:cNvSpPr txBox="1"/>
          <p:nvPr/>
        </p:nvSpPr>
        <p:spPr>
          <a:xfrm>
            <a:off x="746957" y="5229887"/>
            <a:ext cx="3937496" cy="1077218"/>
          </a:xfrm>
          <a:prstGeom prst="rect">
            <a:avLst/>
          </a:prstGeom>
          <a:noFill/>
        </p:spPr>
        <p:txBody>
          <a:bodyPr wrap="none" rtlCol="0">
            <a:spAutoFit/>
          </a:bodyPr>
          <a:lstStyle/>
          <a:p>
            <a:r>
              <a:rPr lang="en-US" sz="3200" dirty="0" smtClean="0">
                <a:solidFill>
                  <a:schemeClr val="bg1"/>
                </a:solidFill>
              </a:rPr>
              <a:t>Delta Terminal</a:t>
            </a:r>
          </a:p>
          <a:p>
            <a:r>
              <a:rPr lang="en-US" sz="3200" dirty="0" smtClean="0">
                <a:solidFill>
                  <a:schemeClr val="bg1"/>
                </a:solidFill>
              </a:rPr>
              <a:t>West Bank, Harvey, LA</a:t>
            </a:r>
            <a:endParaRPr lang="en-US" sz="3200" dirty="0">
              <a:solidFill>
                <a:schemeClr val="bg1"/>
              </a:solidFill>
            </a:endParaRPr>
          </a:p>
        </p:txBody>
      </p:sp>
      <p:sp>
        <p:nvSpPr>
          <p:cNvPr id="4" name="Footer Placeholder 3"/>
          <p:cNvSpPr>
            <a:spLocks noGrp="1"/>
          </p:cNvSpPr>
          <p:nvPr>
            <p:ph type="ftr" sz="quarter" idx="11"/>
          </p:nvPr>
        </p:nvSpPr>
        <p:spPr/>
        <p:txBody>
          <a:bodyPr/>
          <a:lstStyle/>
          <a:p>
            <a:r>
              <a:rPr lang="en-US" smtClean="0"/>
              <a:t>Disaster Risk Reduction and Making Cities Resilient</a:t>
            </a:r>
            <a:endParaRPr lang="en-US"/>
          </a:p>
        </p:txBody>
      </p:sp>
      <p:sp>
        <p:nvSpPr>
          <p:cNvPr id="5" name="Date Placeholder 4"/>
          <p:cNvSpPr>
            <a:spLocks noGrp="1"/>
          </p:cNvSpPr>
          <p:nvPr>
            <p:ph type="dt" sz="half" idx="10"/>
          </p:nvPr>
        </p:nvSpPr>
        <p:spPr/>
        <p:txBody>
          <a:bodyPr/>
          <a:lstStyle/>
          <a:p>
            <a:fld id="{E2A927C9-3651-AA49-BD04-9A2BEDE4E909}" type="datetime1">
              <a:rPr lang="en-US" smtClean="0"/>
              <a:t>4/16/2015</a:t>
            </a:fld>
            <a:endParaRPr lang="en-US"/>
          </a:p>
        </p:txBody>
      </p:sp>
    </p:spTree>
    <p:extLst>
      <p:ext uri="{BB962C8B-B14F-4D97-AF65-F5344CB8AC3E}">
        <p14:creationId xmlns:p14="http://schemas.microsoft.com/office/powerpoint/2010/main" val="3136580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9700"/>
            <a:ext cx="9144000" cy="6555248"/>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D88EAE04-CF77-614A-8909-24B8FD780E85}" type="datetime1">
              <a:rPr lang="en-US" smtClean="0"/>
              <a:t>4/16/2015</a:t>
            </a:fld>
            <a:endParaRPr lang="en-US"/>
          </a:p>
        </p:txBody>
      </p:sp>
    </p:spTree>
    <p:extLst>
      <p:ext uri="{BB962C8B-B14F-4D97-AF65-F5344CB8AC3E}">
        <p14:creationId xmlns:p14="http://schemas.microsoft.com/office/powerpoint/2010/main" val="1349824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54200"/>
            <a:ext cx="9144000" cy="3148149"/>
          </a:xfrm>
          <a:prstGeom prst="rect">
            <a:avLst/>
          </a:prstGeom>
        </p:spPr>
      </p:pic>
      <p:sp>
        <p:nvSpPr>
          <p:cNvPr id="3" name="Footer Placeholder 2"/>
          <p:cNvSpPr>
            <a:spLocks noGrp="1"/>
          </p:cNvSpPr>
          <p:nvPr>
            <p:ph type="ftr" sz="quarter" idx="11"/>
          </p:nvPr>
        </p:nvSpPr>
        <p:spPr/>
        <p:txBody>
          <a:bodyPr/>
          <a:lstStyle/>
          <a:p>
            <a:r>
              <a:rPr lang="en-US" smtClean="0"/>
              <a:t>Disaster Risk Reduction and Making Cities Resilient</a:t>
            </a:r>
            <a:endParaRPr lang="en-US"/>
          </a:p>
        </p:txBody>
      </p:sp>
      <p:sp>
        <p:nvSpPr>
          <p:cNvPr id="4" name="Date Placeholder 3"/>
          <p:cNvSpPr>
            <a:spLocks noGrp="1"/>
          </p:cNvSpPr>
          <p:nvPr>
            <p:ph type="dt" sz="half" idx="10"/>
          </p:nvPr>
        </p:nvSpPr>
        <p:spPr/>
        <p:txBody>
          <a:bodyPr/>
          <a:lstStyle/>
          <a:p>
            <a:fld id="{0505C5FD-B6AE-914A-98C3-CC8E29C39829}" type="datetime1">
              <a:rPr lang="en-US" smtClean="0"/>
              <a:t>4/16/2015</a:t>
            </a:fld>
            <a:endParaRPr lang="en-US"/>
          </a:p>
        </p:txBody>
      </p:sp>
    </p:spTree>
    <p:extLst>
      <p:ext uri="{BB962C8B-B14F-4D97-AF65-F5344CB8AC3E}">
        <p14:creationId xmlns:p14="http://schemas.microsoft.com/office/powerpoint/2010/main" val="2923783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10869</TotalTime>
  <Words>854</Words>
  <Application>Microsoft Office PowerPoint</Application>
  <PresentationFormat>On-screen Show (4:3)</PresentationFormat>
  <Paragraphs>166</Paragraphs>
  <Slides>46</Slides>
  <Notes>2</Notes>
  <HiddenSlides>0</HiddenSlides>
  <MMClips>0</MMClips>
  <ScaleCrop>false</ScaleCrop>
  <HeadingPairs>
    <vt:vector size="10" baseType="variant">
      <vt:variant>
        <vt:lpstr>Fonts Used</vt:lpstr>
      </vt:variant>
      <vt:variant>
        <vt:i4>4</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46</vt:i4>
      </vt:variant>
    </vt:vector>
  </HeadingPairs>
  <TitlesOfParts>
    <vt:vector size="53" baseType="lpstr">
      <vt:lpstr>ＭＳ Ｐゴシック</vt:lpstr>
      <vt:lpstr>Arial</vt:lpstr>
      <vt:lpstr>Calibri</vt:lpstr>
      <vt:lpstr>Franklin Gothic Book</vt:lpstr>
      <vt:lpstr>Office Theme</vt:lpstr>
      <vt:lpstr>Macintosh HD:Users:johnpardue:Katrina:Murphy Oil remediation Plan Outline.doc!OLE_LINK1</vt:lpstr>
      <vt:lpstr>Equation</vt:lpstr>
      <vt:lpstr>Critical Infrastructure Resilience</vt:lpstr>
      <vt:lpstr>PowerPoint Presentation</vt:lpstr>
      <vt:lpstr>PowerPoint Presentation</vt:lpstr>
      <vt:lpstr>PowerPoint Presentation</vt:lpstr>
      <vt:lpstr>PowerPoint Presentation</vt:lpstr>
      <vt:lpstr>Severe storms and bulk chemical storage John H Pardue, LSU </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Common failure mechanism</vt:lpstr>
      <vt:lpstr>Secondary Containment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Possible solutions</vt:lpstr>
      <vt:lpstr>PowerPoint Presentation</vt:lpstr>
      <vt:lpstr>PowerPoint Presentation</vt:lpstr>
      <vt:lpstr>PowerPoint Presentation</vt:lpstr>
      <vt:lpstr>Possible solutions</vt:lpstr>
      <vt:lpstr>PowerPoint Presentation</vt:lpstr>
      <vt:lpstr>PowerPoint Presentation</vt:lpstr>
      <vt:lpstr>Possible solutions</vt:lpstr>
      <vt:lpstr>PowerPoint Presentation</vt:lpstr>
    </vt:vector>
  </TitlesOfParts>
  <Company>LSU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 and oil spills: lessons from Katrina, Deep Horizon and Ike</dc:title>
  <dc:creator>John Pardue</dc:creator>
  <cp:lastModifiedBy>Brant D Mitchell</cp:lastModifiedBy>
  <cp:revision>65</cp:revision>
  <dcterms:created xsi:type="dcterms:W3CDTF">2010-09-12T15:07:21Z</dcterms:created>
  <dcterms:modified xsi:type="dcterms:W3CDTF">2015-04-16T05:14:32Z</dcterms:modified>
</cp:coreProperties>
</file>