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3"/>
  </p:notesMasterIdLst>
  <p:handoutMasterIdLst>
    <p:handoutMasterId r:id="rId64"/>
  </p:handoutMasterIdLst>
  <p:sldIdLst>
    <p:sldId id="256" r:id="rId2"/>
    <p:sldId id="259" r:id="rId3"/>
    <p:sldId id="269" r:id="rId4"/>
    <p:sldId id="270" r:id="rId5"/>
    <p:sldId id="320" r:id="rId6"/>
    <p:sldId id="321" r:id="rId7"/>
    <p:sldId id="322" r:id="rId8"/>
    <p:sldId id="323" r:id="rId9"/>
    <p:sldId id="324" r:id="rId10"/>
    <p:sldId id="325" r:id="rId11"/>
    <p:sldId id="326" r:id="rId12"/>
    <p:sldId id="271" r:id="rId13"/>
    <p:sldId id="278" r:id="rId14"/>
    <p:sldId id="266" r:id="rId15"/>
    <p:sldId id="275" r:id="rId16"/>
    <p:sldId id="277" r:id="rId17"/>
    <p:sldId id="287" r:id="rId18"/>
    <p:sldId id="281" r:id="rId19"/>
    <p:sldId id="304" r:id="rId20"/>
    <p:sldId id="308" r:id="rId21"/>
    <p:sldId id="309" r:id="rId22"/>
    <p:sldId id="316" r:id="rId23"/>
    <p:sldId id="305" r:id="rId24"/>
    <p:sldId id="367" r:id="rId25"/>
    <p:sldId id="306" r:id="rId26"/>
    <p:sldId id="307" r:id="rId27"/>
    <p:sldId id="327" r:id="rId28"/>
    <p:sldId id="328" r:id="rId29"/>
    <p:sldId id="329" r:id="rId30"/>
    <p:sldId id="330" r:id="rId31"/>
    <p:sldId id="331" r:id="rId32"/>
    <p:sldId id="332" r:id="rId33"/>
    <p:sldId id="333" r:id="rId34"/>
    <p:sldId id="334" r:id="rId35"/>
    <p:sldId id="335" r:id="rId36"/>
    <p:sldId id="336" r:id="rId37"/>
    <p:sldId id="343" r:id="rId38"/>
    <p:sldId id="344" r:id="rId39"/>
    <p:sldId id="345" r:id="rId40"/>
    <p:sldId id="346" r:id="rId41"/>
    <p:sldId id="347" r:id="rId42"/>
    <p:sldId id="348" r:id="rId43"/>
    <p:sldId id="349" r:id="rId44"/>
    <p:sldId id="350" r:id="rId45"/>
    <p:sldId id="351" r:id="rId46"/>
    <p:sldId id="352" r:id="rId47"/>
    <p:sldId id="353" r:id="rId48"/>
    <p:sldId id="354" r:id="rId49"/>
    <p:sldId id="355" r:id="rId50"/>
    <p:sldId id="356" r:id="rId51"/>
    <p:sldId id="357" r:id="rId52"/>
    <p:sldId id="358" r:id="rId53"/>
    <p:sldId id="359" r:id="rId54"/>
    <p:sldId id="360" r:id="rId55"/>
    <p:sldId id="361" r:id="rId56"/>
    <p:sldId id="362" r:id="rId57"/>
    <p:sldId id="363" r:id="rId58"/>
    <p:sldId id="364" r:id="rId59"/>
    <p:sldId id="365" r:id="rId60"/>
    <p:sldId id="366" r:id="rId61"/>
    <p:sldId id="317"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8D3C"/>
    <a:srgbClr val="04285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05" autoAdjust="0"/>
    <p:restoredTop sz="94660"/>
  </p:normalViewPr>
  <p:slideViewPr>
    <p:cSldViewPr snapToGrid="0" snapToObjects="1">
      <p:cViewPr varScale="1">
        <p:scale>
          <a:sx n="108" d="100"/>
          <a:sy n="108" d="100"/>
        </p:scale>
        <p:origin x="-1048" y="3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vmware-host\Shared%20Folders\johnrenne%20On%20My%20Mac\Documents\John\My%20Articles\2011%20Brookings%20Book\Final%20Draft\Final%20Pct%20Hslds%20wo%20Vhcls%20by%20Hsing%20Tenure%20Final-AP%203-1.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2906943450251"/>
          <c:y val="0.0309834889824818"/>
          <c:w val="0.629366976855165"/>
          <c:h val="0.599624458279926"/>
        </c:manualLayout>
      </c:layout>
      <c:barChart>
        <c:barDir val="col"/>
        <c:grouping val="clustered"/>
        <c:varyColors val="0"/>
        <c:ser>
          <c:idx val="0"/>
          <c:order val="0"/>
          <c:tx>
            <c:strRef>
              <c:f>'Table 1-2009 1-yr estimates'!$B$2</c:f>
              <c:strCache>
                <c:ptCount val="1"/>
                <c:pt idx="0">
                  <c:v>Percent of Owner Occupied Housing Units Without Vehicles</c:v>
                </c:pt>
              </c:strCache>
            </c:strRef>
          </c:tx>
          <c:spPr>
            <a:solidFill>
              <a:sysClr val="windowText" lastClr="000000">
                <a:lumMod val="50000"/>
                <a:lumOff val="50000"/>
              </a:sysClr>
            </a:solidFill>
          </c:spPr>
          <c:invertIfNegative val="0"/>
          <c:cat>
            <c:strRef>
              <c:f>'Table 1-2009 1-yr estimates'!$A$3:$A$13</c:f>
              <c:strCache>
                <c:ptCount val="11"/>
                <c:pt idx="0">
                  <c:v>San Francisco, California</c:v>
                </c:pt>
                <c:pt idx="1">
                  <c:v>Washington, District of Columbia</c:v>
                </c:pt>
                <c:pt idx="2">
                  <c:v>Miami, Florida</c:v>
                </c:pt>
                <c:pt idx="3">
                  <c:v>Chicago, Illinois</c:v>
                </c:pt>
                <c:pt idx="4">
                  <c:v>New Orleans, Louisiana</c:v>
                </c:pt>
                <c:pt idx="5">
                  <c:v>Baltimore, Maryland</c:v>
                </c:pt>
                <c:pt idx="6">
                  <c:v>Boston, Massachusetts</c:v>
                </c:pt>
                <c:pt idx="7">
                  <c:v>New York, New York</c:v>
                </c:pt>
                <c:pt idx="8">
                  <c:v>Philadelphia, Pennsylvania</c:v>
                </c:pt>
                <c:pt idx="9">
                  <c:v>Average for Selected Cities</c:v>
                </c:pt>
                <c:pt idx="10">
                  <c:v>United States (Nationwide)</c:v>
                </c:pt>
              </c:strCache>
            </c:strRef>
          </c:cat>
          <c:val>
            <c:numRef>
              <c:f>'Table 1-2009 1-yr estimates'!$B$3:$B$13</c:f>
              <c:numCache>
                <c:formatCode>0%</c:formatCode>
                <c:ptCount val="11"/>
                <c:pt idx="0">
                  <c:v>0.0916665302581396</c:v>
                </c:pt>
                <c:pt idx="1">
                  <c:v>0.154177641599025</c:v>
                </c:pt>
                <c:pt idx="2">
                  <c:v>0.081849644985193</c:v>
                </c:pt>
                <c:pt idx="3">
                  <c:v>0.108054873014136</c:v>
                </c:pt>
                <c:pt idx="4">
                  <c:v>0.07109741963033</c:v>
                </c:pt>
                <c:pt idx="5">
                  <c:v>0.128156040874245</c:v>
                </c:pt>
                <c:pt idx="6">
                  <c:v>0.132597303712993</c:v>
                </c:pt>
                <c:pt idx="7">
                  <c:v>0.269004798592259</c:v>
                </c:pt>
                <c:pt idx="8">
                  <c:v>0.197590694208931</c:v>
                </c:pt>
                <c:pt idx="9">
                  <c:v>0.190292232858511</c:v>
                </c:pt>
                <c:pt idx="10">
                  <c:v>0.0334620855143655</c:v>
                </c:pt>
              </c:numCache>
            </c:numRef>
          </c:val>
        </c:ser>
        <c:ser>
          <c:idx val="1"/>
          <c:order val="1"/>
          <c:tx>
            <c:strRef>
              <c:f>'Table 1-2009 1-yr estimates'!$C$2</c:f>
              <c:strCache>
                <c:ptCount val="1"/>
                <c:pt idx="0">
                  <c:v>Percent of Rental Occupied Housing Units Without Vehicles</c:v>
                </c:pt>
              </c:strCache>
            </c:strRef>
          </c:tx>
          <c:spPr>
            <a:solidFill>
              <a:srgbClr val="FF0000"/>
            </a:solidFill>
          </c:spPr>
          <c:invertIfNegative val="0"/>
          <c:cat>
            <c:strRef>
              <c:f>'Table 1-2009 1-yr estimates'!$A$3:$A$13</c:f>
              <c:strCache>
                <c:ptCount val="11"/>
                <c:pt idx="0">
                  <c:v>San Francisco, California</c:v>
                </c:pt>
                <c:pt idx="1">
                  <c:v>Washington, District of Columbia</c:v>
                </c:pt>
                <c:pt idx="2">
                  <c:v>Miami, Florida</c:v>
                </c:pt>
                <c:pt idx="3">
                  <c:v>Chicago, Illinois</c:v>
                </c:pt>
                <c:pt idx="4">
                  <c:v>New Orleans, Louisiana</c:v>
                </c:pt>
                <c:pt idx="5">
                  <c:v>Baltimore, Maryland</c:v>
                </c:pt>
                <c:pt idx="6">
                  <c:v>Boston, Massachusetts</c:v>
                </c:pt>
                <c:pt idx="7">
                  <c:v>New York, New York</c:v>
                </c:pt>
                <c:pt idx="8">
                  <c:v>Philadelphia, Pennsylvania</c:v>
                </c:pt>
                <c:pt idx="9">
                  <c:v>Average for Selected Cities</c:v>
                </c:pt>
                <c:pt idx="10">
                  <c:v>United States (Nationwide)</c:v>
                </c:pt>
              </c:strCache>
            </c:strRef>
          </c:cat>
          <c:val>
            <c:numRef>
              <c:f>'Table 1-2009 1-yr estimates'!$C$3:$C$13</c:f>
              <c:numCache>
                <c:formatCode>0%</c:formatCode>
                <c:ptCount val="11"/>
                <c:pt idx="0">
                  <c:v>0.430150291987392</c:v>
                </c:pt>
                <c:pt idx="1">
                  <c:v>0.512102105156105</c:v>
                </c:pt>
                <c:pt idx="2">
                  <c:v>0.2511805320844</c:v>
                </c:pt>
                <c:pt idx="3">
                  <c:v>0.405956115601179</c:v>
                </c:pt>
                <c:pt idx="4">
                  <c:v>0.297232634181354</c:v>
                </c:pt>
                <c:pt idx="5">
                  <c:v>0.476711334594749</c:v>
                </c:pt>
                <c:pt idx="6">
                  <c:v>0.472326264360579</c:v>
                </c:pt>
                <c:pt idx="7">
                  <c:v>0.681238182259664</c:v>
                </c:pt>
                <c:pt idx="8">
                  <c:v>0.487396453596122</c:v>
                </c:pt>
                <c:pt idx="9">
                  <c:v>0.570361224121032</c:v>
                </c:pt>
                <c:pt idx="10">
                  <c:v>0.196140145680428</c:v>
                </c:pt>
              </c:numCache>
            </c:numRef>
          </c:val>
        </c:ser>
        <c:dLbls>
          <c:showLegendKey val="0"/>
          <c:showVal val="0"/>
          <c:showCatName val="0"/>
          <c:showSerName val="0"/>
          <c:showPercent val="0"/>
          <c:showBubbleSize val="0"/>
        </c:dLbls>
        <c:gapWidth val="150"/>
        <c:axId val="-2147224328"/>
        <c:axId val="-2147227464"/>
      </c:barChart>
      <c:catAx>
        <c:axId val="-2147224328"/>
        <c:scaling>
          <c:orientation val="minMax"/>
        </c:scaling>
        <c:delete val="0"/>
        <c:axPos val="b"/>
        <c:numFmt formatCode="General" sourceLinked="0"/>
        <c:majorTickMark val="out"/>
        <c:minorTickMark val="none"/>
        <c:tickLblPos val="nextTo"/>
        <c:txPr>
          <a:bodyPr/>
          <a:lstStyle/>
          <a:p>
            <a:pPr>
              <a:defRPr sz="1600"/>
            </a:pPr>
            <a:endParaRPr lang="en-US"/>
          </a:p>
        </c:txPr>
        <c:crossAx val="-2147227464"/>
        <c:crosses val="autoZero"/>
        <c:auto val="1"/>
        <c:lblAlgn val="ctr"/>
        <c:lblOffset val="100"/>
        <c:noMultiLvlLbl val="0"/>
      </c:catAx>
      <c:valAx>
        <c:axId val="-2147227464"/>
        <c:scaling>
          <c:orientation val="minMax"/>
        </c:scaling>
        <c:delete val="0"/>
        <c:axPos val="l"/>
        <c:majorGridlines/>
        <c:numFmt formatCode="0%" sourceLinked="1"/>
        <c:majorTickMark val="out"/>
        <c:minorTickMark val="none"/>
        <c:tickLblPos val="nextTo"/>
        <c:txPr>
          <a:bodyPr/>
          <a:lstStyle/>
          <a:p>
            <a:pPr>
              <a:defRPr sz="1800"/>
            </a:pPr>
            <a:endParaRPr lang="en-US"/>
          </a:p>
        </c:txPr>
        <c:crossAx val="-2147224328"/>
        <c:crosses val="autoZero"/>
        <c:crossBetween val="between"/>
      </c:valAx>
    </c:plotArea>
    <c:legend>
      <c:legendPos val="r"/>
      <c:layout>
        <c:manualLayout>
          <c:xMode val="edge"/>
          <c:yMode val="edge"/>
          <c:x val="0.785858595800525"/>
          <c:y val="0.0562589269364585"/>
          <c:w val="0.212121212121212"/>
          <c:h val="0.616111365439786"/>
        </c:manualLayout>
      </c:layout>
      <c:overlay val="0"/>
      <c:txPr>
        <a:bodyPr/>
        <a:lstStyle/>
        <a:p>
          <a:pPr>
            <a:defRPr sz="1800"/>
          </a:pPr>
          <a:endParaRPr lang="en-US"/>
        </a:p>
      </c:txPr>
    </c:legend>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A0EA226-CF37-C947-AC10-84BCC81EEB98}" type="datetimeFigureOut">
              <a:rPr lang="en-US" smtClean="0"/>
              <a:t>2/25/15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EE23D9-7FB9-5D42-A4A7-E6C31617E71D}" type="slidenum">
              <a:rPr lang="en-US" smtClean="0"/>
              <a:t>‹#›</a:t>
            </a:fld>
            <a:endParaRPr lang="en-US"/>
          </a:p>
        </p:txBody>
      </p:sp>
    </p:spTree>
    <p:extLst>
      <p:ext uri="{BB962C8B-B14F-4D97-AF65-F5344CB8AC3E}">
        <p14:creationId xmlns:p14="http://schemas.microsoft.com/office/powerpoint/2010/main" val="7930478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863FE0-3FBA-0148-AFFB-0DB0AB4A2516}" type="datetimeFigureOut">
              <a:rPr lang="en-US" smtClean="0"/>
              <a:t>2/25/15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7A555C-0DCD-6C48-9E05-1615F9FA9F4E}" type="slidenum">
              <a:rPr lang="en-US" smtClean="0"/>
              <a:t>‹#›</a:t>
            </a:fld>
            <a:endParaRPr lang="en-US"/>
          </a:p>
        </p:txBody>
      </p:sp>
    </p:spTree>
    <p:extLst>
      <p:ext uri="{BB962C8B-B14F-4D97-AF65-F5344CB8AC3E}">
        <p14:creationId xmlns:p14="http://schemas.microsoft.com/office/powerpoint/2010/main" val="79446583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985C7979-A2AD-4BB3-BC1D-A3B0AA287EAE}" type="slidenum">
              <a:rPr lang="en-US" smtClean="0">
                <a:latin typeface="Calibri" pitchFamily="34" charset="0"/>
              </a:rPr>
              <a:pPr eaLnBrk="1" hangingPunct="1"/>
              <a:t>8</a:t>
            </a:fld>
            <a:endParaRPr lang="en-US" smtClean="0">
              <a:latin typeface="Calibri" pitchFamily="34" charset="0"/>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555C-0DCD-6C48-9E05-1615F9FA9F4E}" type="slidenum">
              <a:rPr lang="en-US" smtClean="0"/>
              <a:pPr/>
              <a:t>24</a:t>
            </a:fld>
            <a:endParaRPr lang="en-US"/>
          </a:p>
        </p:txBody>
      </p:sp>
    </p:spTree>
    <p:extLst>
      <p:ext uri="{BB962C8B-B14F-4D97-AF65-F5344CB8AC3E}">
        <p14:creationId xmlns:p14="http://schemas.microsoft.com/office/powerpoint/2010/main" val="2997219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E6D6D6E2-535E-41C2-AA2F-6F6F99605F5C}" type="slidenum">
              <a:rPr lang="en-US">
                <a:latin typeface="Calibri" panose="020F0502020204030204" pitchFamily="34" charset="0"/>
              </a:rPr>
              <a:pPr eaLnBrk="1" hangingPunct="1"/>
              <a:t>25</a:t>
            </a:fld>
            <a:endParaRPr lang="en-US">
              <a:latin typeface="Calibri" panose="020F0502020204030204" pitchFamily="34" charset="0"/>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ea typeface="ＭＳ Ｐゴシック" panose="020B0600070205080204" pitchFamily="34" charset="-128"/>
            </a:endParaRPr>
          </a:p>
        </p:txBody>
      </p:sp>
    </p:spTree>
    <p:extLst>
      <p:ext uri="{BB962C8B-B14F-4D97-AF65-F5344CB8AC3E}">
        <p14:creationId xmlns:p14="http://schemas.microsoft.com/office/powerpoint/2010/main" val="2225977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E6D6D6E2-535E-41C2-AA2F-6F6F99605F5C}" type="slidenum">
              <a:rPr lang="en-US">
                <a:latin typeface="Calibri" panose="020F0502020204030204" pitchFamily="34" charset="0"/>
              </a:rPr>
              <a:pPr eaLnBrk="1" hangingPunct="1"/>
              <a:t>26</a:t>
            </a:fld>
            <a:endParaRPr lang="en-US">
              <a:latin typeface="Calibri" panose="020F0502020204030204" pitchFamily="34" charset="0"/>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ea typeface="ＭＳ Ｐゴシック" panose="020B0600070205080204" pitchFamily="34" charset="-128"/>
            </a:endParaRPr>
          </a:p>
        </p:txBody>
      </p:sp>
    </p:spTree>
    <p:extLst>
      <p:ext uri="{BB962C8B-B14F-4D97-AF65-F5344CB8AC3E}">
        <p14:creationId xmlns:p14="http://schemas.microsoft.com/office/powerpoint/2010/main" val="4132448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555C-0DCD-6C48-9E05-1615F9FA9F4E}" type="slidenum">
              <a:rPr lang="en-US" smtClean="0"/>
              <a:pPr/>
              <a:t>38</a:t>
            </a:fld>
            <a:endParaRPr lang="en-US"/>
          </a:p>
        </p:txBody>
      </p:sp>
    </p:spTree>
    <p:extLst>
      <p:ext uri="{BB962C8B-B14F-4D97-AF65-F5344CB8AC3E}">
        <p14:creationId xmlns:p14="http://schemas.microsoft.com/office/powerpoint/2010/main" val="4122004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555C-0DCD-6C48-9E05-1615F9FA9F4E}" type="slidenum">
              <a:rPr lang="en-US" smtClean="0"/>
              <a:pPr/>
              <a:t>39</a:t>
            </a:fld>
            <a:endParaRPr lang="en-US"/>
          </a:p>
        </p:txBody>
      </p:sp>
    </p:spTree>
    <p:extLst>
      <p:ext uri="{BB962C8B-B14F-4D97-AF65-F5344CB8AC3E}">
        <p14:creationId xmlns:p14="http://schemas.microsoft.com/office/powerpoint/2010/main" val="2965589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555C-0DCD-6C48-9E05-1615F9FA9F4E}" type="slidenum">
              <a:rPr lang="en-US" smtClean="0"/>
              <a:pPr/>
              <a:t>40</a:t>
            </a:fld>
            <a:endParaRPr lang="en-US"/>
          </a:p>
        </p:txBody>
      </p:sp>
    </p:spTree>
    <p:extLst>
      <p:ext uri="{BB962C8B-B14F-4D97-AF65-F5344CB8AC3E}">
        <p14:creationId xmlns:p14="http://schemas.microsoft.com/office/powerpoint/2010/main" val="4122004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555C-0DCD-6C48-9E05-1615F9FA9F4E}" type="slidenum">
              <a:rPr lang="en-US" smtClean="0"/>
              <a:pPr/>
              <a:t>41</a:t>
            </a:fld>
            <a:endParaRPr lang="en-US"/>
          </a:p>
        </p:txBody>
      </p:sp>
    </p:spTree>
    <p:extLst>
      <p:ext uri="{BB962C8B-B14F-4D97-AF65-F5344CB8AC3E}">
        <p14:creationId xmlns:p14="http://schemas.microsoft.com/office/powerpoint/2010/main" val="3617631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555C-0DCD-6C48-9E05-1615F9FA9F4E}" type="slidenum">
              <a:rPr lang="en-US" smtClean="0"/>
              <a:pPr/>
              <a:t>42</a:t>
            </a:fld>
            <a:endParaRPr lang="en-US"/>
          </a:p>
        </p:txBody>
      </p:sp>
    </p:spTree>
    <p:extLst>
      <p:ext uri="{BB962C8B-B14F-4D97-AF65-F5344CB8AC3E}">
        <p14:creationId xmlns:p14="http://schemas.microsoft.com/office/powerpoint/2010/main" val="2997219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555C-0DCD-6C48-9E05-1615F9FA9F4E}" type="slidenum">
              <a:rPr lang="en-US" smtClean="0"/>
              <a:pPr/>
              <a:t>43</a:t>
            </a:fld>
            <a:endParaRPr lang="en-US"/>
          </a:p>
        </p:txBody>
      </p:sp>
    </p:spTree>
    <p:extLst>
      <p:ext uri="{BB962C8B-B14F-4D97-AF65-F5344CB8AC3E}">
        <p14:creationId xmlns:p14="http://schemas.microsoft.com/office/powerpoint/2010/main" val="2997219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555C-0DCD-6C48-9E05-1615F9FA9F4E}" type="slidenum">
              <a:rPr lang="en-US" smtClean="0"/>
              <a:pPr/>
              <a:t>44</a:t>
            </a:fld>
            <a:endParaRPr lang="en-US"/>
          </a:p>
        </p:txBody>
      </p:sp>
    </p:spTree>
    <p:extLst>
      <p:ext uri="{BB962C8B-B14F-4D97-AF65-F5344CB8AC3E}">
        <p14:creationId xmlns:p14="http://schemas.microsoft.com/office/powerpoint/2010/main" val="2997219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985C7979-A2AD-4BB3-BC1D-A3B0AA287EAE}" type="slidenum">
              <a:rPr lang="en-US" smtClean="0">
                <a:latin typeface="Calibri" pitchFamily="34" charset="0"/>
              </a:rPr>
              <a:pPr eaLnBrk="1" hangingPunct="1"/>
              <a:t>9</a:t>
            </a:fld>
            <a:endParaRPr lang="en-US" smtClean="0">
              <a:latin typeface="Calibri" pitchFamily="34" charset="0"/>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555C-0DCD-6C48-9E05-1615F9FA9F4E}" type="slidenum">
              <a:rPr lang="en-US" smtClean="0"/>
              <a:pPr/>
              <a:t>45</a:t>
            </a:fld>
            <a:endParaRPr lang="en-US"/>
          </a:p>
        </p:txBody>
      </p:sp>
    </p:spTree>
    <p:extLst>
      <p:ext uri="{BB962C8B-B14F-4D97-AF65-F5344CB8AC3E}">
        <p14:creationId xmlns:p14="http://schemas.microsoft.com/office/powerpoint/2010/main" val="2997219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555C-0DCD-6C48-9E05-1615F9FA9F4E}" type="slidenum">
              <a:rPr lang="en-US" smtClean="0"/>
              <a:pPr/>
              <a:t>46</a:t>
            </a:fld>
            <a:endParaRPr lang="en-US"/>
          </a:p>
        </p:txBody>
      </p:sp>
    </p:spTree>
    <p:extLst>
      <p:ext uri="{BB962C8B-B14F-4D97-AF65-F5344CB8AC3E}">
        <p14:creationId xmlns:p14="http://schemas.microsoft.com/office/powerpoint/2010/main" val="2997219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555C-0DCD-6C48-9E05-1615F9FA9F4E}" type="slidenum">
              <a:rPr lang="en-US" smtClean="0"/>
              <a:pPr/>
              <a:t>47</a:t>
            </a:fld>
            <a:endParaRPr lang="en-US"/>
          </a:p>
        </p:txBody>
      </p:sp>
    </p:spTree>
    <p:extLst>
      <p:ext uri="{BB962C8B-B14F-4D97-AF65-F5344CB8AC3E}">
        <p14:creationId xmlns:p14="http://schemas.microsoft.com/office/powerpoint/2010/main" val="2997219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555C-0DCD-6C48-9E05-1615F9FA9F4E}" type="slidenum">
              <a:rPr lang="en-US" smtClean="0"/>
              <a:pPr/>
              <a:t>48</a:t>
            </a:fld>
            <a:endParaRPr lang="en-US"/>
          </a:p>
        </p:txBody>
      </p:sp>
    </p:spTree>
    <p:extLst>
      <p:ext uri="{BB962C8B-B14F-4D97-AF65-F5344CB8AC3E}">
        <p14:creationId xmlns:p14="http://schemas.microsoft.com/office/powerpoint/2010/main" val="2997219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555C-0DCD-6C48-9E05-1615F9FA9F4E}" type="slidenum">
              <a:rPr lang="en-US" smtClean="0"/>
              <a:pPr/>
              <a:t>49</a:t>
            </a:fld>
            <a:endParaRPr lang="en-US"/>
          </a:p>
        </p:txBody>
      </p:sp>
    </p:spTree>
    <p:extLst>
      <p:ext uri="{BB962C8B-B14F-4D97-AF65-F5344CB8AC3E}">
        <p14:creationId xmlns:p14="http://schemas.microsoft.com/office/powerpoint/2010/main" val="2997219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555C-0DCD-6C48-9E05-1615F9FA9F4E}" type="slidenum">
              <a:rPr lang="en-US" smtClean="0"/>
              <a:pPr/>
              <a:t>50</a:t>
            </a:fld>
            <a:endParaRPr lang="en-US"/>
          </a:p>
        </p:txBody>
      </p:sp>
    </p:spTree>
    <p:extLst>
      <p:ext uri="{BB962C8B-B14F-4D97-AF65-F5344CB8AC3E}">
        <p14:creationId xmlns:p14="http://schemas.microsoft.com/office/powerpoint/2010/main" val="29972197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555C-0DCD-6C48-9E05-1615F9FA9F4E}" type="slidenum">
              <a:rPr lang="en-US" smtClean="0"/>
              <a:pPr/>
              <a:t>51</a:t>
            </a:fld>
            <a:endParaRPr lang="en-US"/>
          </a:p>
        </p:txBody>
      </p:sp>
    </p:spTree>
    <p:extLst>
      <p:ext uri="{BB962C8B-B14F-4D97-AF65-F5344CB8AC3E}">
        <p14:creationId xmlns:p14="http://schemas.microsoft.com/office/powerpoint/2010/main" val="2997219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555C-0DCD-6C48-9E05-1615F9FA9F4E}" type="slidenum">
              <a:rPr lang="en-US" smtClean="0"/>
              <a:pPr/>
              <a:t>52</a:t>
            </a:fld>
            <a:endParaRPr lang="en-US"/>
          </a:p>
        </p:txBody>
      </p:sp>
    </p:spTree>
    <p:extLst>
      <p:ext uri="{BB962C8B-B14F-4D97-AF65-F5344CB8AC3E}">
        <p14:creationId xmlns:p14="http://schemas.microsoft.com/office/powerpoint/2010/main" val="2997219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555C-0DCD-6C48-9E05-1615F9FA9F4E}" type="slidenum">
              <a:rPr lang="en-US" smtClean="0"/>
              <a:pPr/>
              <a:t>53</a:t>
            </a:fld>
            <a:endParaRPr lang="en-US"/>
          </a:p>
        </p:txBody>
      </p:sp>
    </p:spTree>
    <p:extLst>
      <p:ext uri="{BB962C8B-B14F-4D97-AF65-F5344CB8AC3E}">
        <p14:creationId xmlns:p14="http://schemas.microsoft.com/office/powerpoint/2010/main" val="2997219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555C-0DCD-6C48-9E05-1615F9FA9F4E}" type="slidenum">
              <a:rPr lang="en-US" smtClean="0"/>
              <a:pPr/>
              <a:t>54</a:t>
            </a:fld>
            <a:endParaRPr lang="en-US"/>
          </a:p>
        </p:txBody>
      </p:sp>
    </p:spTree>
    <p:extLst>
      <p:ext uri="{BB962C8B-B14F-4D97-AF65-F5344CB8AC3E}">
        <p14:creationId xmlns:p14="http://schemas.microsoft.com/office/powerpoint/2010/main" val="2997219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1574209F-9D34-4C6D-8D44-ED20FE878503}" type="slidenum">
              <a:rPr lang="en-US" sz="1200">
                <a:latin typeface="Calibri" pitchFamily="34" charset="0"/>
              </a:rPr>
              <a:pPr algn="r" eaLnBrk="1" hangingPunct="1"/>
              <a:t>13</a:t>
            </a:fld>
            <a:endParaRPr lang="en-US" sz="1200">
              <a:latin typeface="Calibri" pitchFamily="34" charset="0"/>
            </a:endParaRPr>
          </a:p>
        </p:txBody>
      </p:sp>
      <p:sp>
        <p:nvSpPr>
          <p:cNvPr id="33795"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p:cNvSpPr>
            <a:spLocks noGrp="1" noChangeArrowheads="1"/>
          </p:cNvSpPr>
          <p:nvPr>
            <p:ph type="body" idx="1"/>
          </p:nvPr>
        </p:nvSpPr>
        <p:spPr bwMode="auto">
          <a:xfrm>
            <a:off x="914400" y="4343400"/>
            <a:ext cx="50292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Tree>
    <p:extLst>
      <p:ext uri="{BB962C8B-B14F-4D97-AF65-F5344CB8AC3E}">
        <p14:creationId xmlns:p14="http://schemas.microsoft.com/office/powerpoint/2010/main" val="500825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555C-0DCD-6C48-9E05-1615F9FA9F4E}" type="slidenum">
              <a:rPr lang="en-US" smtClean="0"/>
              <a:pPr/>
              <a:t>55</a:t>
            </a:fld>
            <a:endParaRPr lang="en-US"/>
          </a:p>
        </p:txBody>
      </p:sp>
    </p:spTree>
    <p:extLst>
      <p:ext uri="{BB962C8B-B14F-4D97-AF65-F5344CB8AC3E}">
        <p14:creationId xmlns:p14="http://schemas.microsoft.com/office/powerpoint/2010/main" val="2997219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555C-0DCD-6C48-9E05-1615F9FA9F4E}" type="slidenum">
              <a:rPr lang="en-US" smtClean="0"/>
              <a:pPr/>
              <a:t>56</a:t>
            </a:fld>
            <a:endParaRPr lang="en-US"/>
          </a:p>
        </p:txBody>
      </p:sp>
    </p:spTree>
    <p:extLst>
      <p:ext uri="{BB962C8B-B14F-4D97-AF65-F5344CB8AC3E}">
        <p14:creationId xmlns:p14="http://schemas.microsoft.com/office/powerpoint/2010/main" val="2997219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555C-0DCD-6C48-9E05-1615F9FA9F4E}" type="slidenum">
              <a:rPr lang="en-US" smtClean="0"/>
              <a:pPr/>
              <a:t>57</a:t>
            </a:fld>
            <a:endParaRPr lang="en-US"/>
          </a:p>
        </p:txBody>
      </p:sp>
    </p:spTree>
    <p:extLst>
      <p:ext uri="{BB962C8B-B14F-4D97-AF65-F5344CB8AC3E}">
        <p14:creationId xmlns:p14="http://schemas.microsoft.com/office/powerpoint/2010/main" val="2997219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555C-0DCD-6C48-9E05-1615F9FA9F4E}" type="slidenum">
              <a:rPr lang="en-US" smtClean="0"/>
              <a:pPr/>
              <a:t>58</a:t>
            </a:fld>
            <a:endParaRPr lang="en-US"/>
          </a:p>
        </p:txBody>
      </p:sp>
    </p:spTree>
    <p:extLst>
      <p:ext uri="{BB962C8B-B14F-4D97-AF65-F5344CB8AC3E}">
        <p14:creationId xmlns:p14="http://schemas.microsoft.com/office/powerpoint/2010/main" val="2997219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555C-0DCD-6C48-9E05-1615F9FA9F4E}" type="slidenum">
              <a:rPr lang="en-US" smtClean="0"/>
              <a:pPr/>
              <a:t>59</a:t>
            </a:fld>
            <a:endParaRPr lang="en-US"/>
          </a:p>
        </p:txBody>
      </p:sp>
    </p:spTree>
    <p:extLst>
      <p:ext uri="{BB962C8B-B14F-4D97-AF65-F5344CB8AC3E}">
        <p14:creationId xmlns:p14="http://schemas.microsoft.com/office/powerpoint/2010/main" val="29972197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555C-0DCD-6C48-9E05-1615F9FA9F4E}" type="slidenum">
              <a:rPr lang="en-US" smtClean="0"/>
              <a:pPr/>
              <a:t>60</a:t>
            </a:fld>
            <a:endParaRPr lang="en-US"/>
          </a:p>
        </p:txBody>
      </p:sp>
    </p:spTree>
    <p:extLst>
      <p:ext uri="{BB962C8B-B14F-4D97-AF65-F5344CB8AC3E}">
        <p14:creationId xmlns:p14="http://schemas.microsoft.com/office/powerpoint/2010/main" val="2997219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Tree>
    <p:extLst>
      <p:ext uri="{BB962C8B-B14F-4D97-AF65-F5344CB8AC3E}">
        <p14:creationId xmlns:p14="http://schemas.microsoft.com/office/powerpoint/2010/main" val="3604708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ea typeface="ＭＳ Ｐゴシック" panose="020B0600070205080204" pitchFamily="34" charset="-128"/>
            </a:endParaRPr>
          </a:p>
        </p:txBody>
      </p:sp>
    </p:spTree>
    <p:extLst>
      <p:ext uri="{BB962C8B-B14F-4D97-AF65-F5344CB8AC3E}">
        <p14:creationId xmlns:p14="http://schemas.microsoft.com/office/powerpoint/2010/main" val="2396823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6"/>
          <p:cNvSpPr txBox="1">
            <a:spLocks noGrp="1" noChangeArrowheads="1"/>
          </p:cNvSpPr>
          <p:nvPr/>
        </p:nvSpPr>
        <p:spPr bwMode="auto">
          <a:xfrm>
            <a:off x="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80" tIns="43240" rIns="86480" bIns="43240" anchor="b"/>
          <a:lstStyle>
            <a:lvl1pPr defTabSz="8651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51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51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51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51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51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51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51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51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sz="1100">
                <a:latin typeface="Tahoma" panose="020B0604030504040204" pitchFamily="34" charset="0"/>
              </a:rPr>
              <a:t>2 August 2001</a:t>
            </a:r>
          </a:p>
        </p:txBody>
      </p:sp>
      <p:sp>
        <p:nvSpPr>
          <p:cNvPr id="33794" name="Rectangle 7"/>
          <p:cNvSpPr txBox="1">
            <a:spLocks noGrp="1" noChangeArrowheads="1"/>
          </p:cNvSpPr>
          <p:nvPr/>
        </p:nvSpPr>
        <p:spPr bwMode="auto">
          <a:xfrm>
            <a:off x="388620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80" tIns="43240" rIns="86480" bIns="43240" anchor="b"/>
          <a:lstStyle>
            <a:lvl1pPr defTabSz="8651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51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51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51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51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51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51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51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51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9E16CE2A-8418-474E-B919-6BCC3A5F3E22}" type="slidenum">
              <a:rPr lang="en-US" sz="1100">
                <a:latin typeface="Tahoma" panose="020B0604030504040204" pitchFamily="34" charset="0"/>
              </a:rPr>
              <a:pPr algn="r" eaLnBrk="1" hangingPunct="1"/>
              <a:t>20</a:t>
            </a:fld>
            <a:endParaRPr lang="en-US" sz="1100">
              <a:latin typeface="Tahoma" panose="020B0604030504040204" pitchFamily="34" charset="0"/>
            </a:endParaRPr>
          </a:p>
        </p:txBody>
      </p:sp>
      <p:sp>
        <p:nvSpPr>
          <p:cNvPr id="33795" name="Rectangle 2"/>
          <p:cNvSpPr>
            <a:spLocks noGrp="1" noRot="1" noChangeAspect="1" noChangeArrowheads="1" noTextEdit="1"/>
          </p:cNvSpPr>
          <p:nvPr>
            <p:ph type="sldImg"/>
          </p:nvPr>
        </p:nvSpPr>
        <p:spPr bwMode="auto">
          <a:xfrm>
            <a:off x="1144588" y="685800"/>
            <a:ext cx="4570412" cy="3427413"/>
          </a:xfrm>
          <a:solidFill>
            <a:srgbClr val="FFFFFF"/>
          </a:solidFill>
          <a:ln>
            <a:solidFill>
              <a:srgbClr val="000000"/>
            </a:solidFill>
            <a:miter lim="800000"/>
            <a:headEnd/>
            <a:tailEnd/>
          </a:ln>
        </p:spPr>
      </p:sp>
      <p:sp>
        <p:nvSpPr>
          <p:cNvPr id="33796"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lIns="86480" tIns="43240" rIns="86480" bIns="43240" numCol="1" anchor="t" anchorCtr="0" compatLnSpc="1">
            <a:prstTxWarp prst="textNoShape">
              <a:avLst/>
            </a:prstTxWarp>
          </a:bodyPr>
          <a:lstStyle/>
          <a:p>
            <a:pPr eaLnBrk="1" hangingPunct="1">
              <a:spcBef>
                <a:spcPct val="0"/>
              </a:spcBef>
            </a:pPr>
            <a:endParaRPr lang="en-AU" smtClean="0">
              <a:ea typeface="ＭＳ Ｐゴシック" panose="020B0600070205080204" pitchFamily="34" charset="-128"/>
            </a:endParaRPr>
          </a:p>
        </p:txBody>
      </p:sp>
    </p:spTree>
    <p:extLst>
      <p:ext uri="{BB962C8B-B14F-4D97-AF65-F5344CB8AC3E}">
        <p14:creationId xmlns:p14="http://schemas.microsoft.com/office/powerpoint/2010/main" val="4199011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6"/>
          <p:cNvSpPr txBox="1">
            <a:spLocks noGrp="1" noChangeArrowheads="1"/>
          </p:cNvSpPr>
          <p:nvPr/>
        </p:nvSpPr>
        <p:spPr bwMode="auto">
          <a:xfrm>
            <a:off x="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80" tIns="43240" rIns="86480" bIns="43240" anchor="b"/>
          <a:lstStyle>
            <a:lvl1pPr defTabSz="8651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51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51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51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51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51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51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51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51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sz="1100">
                <a:latin typeface="Tahoma" panose="020B0604030504040204" pitchFamily="34" charset="0"/>
              </a:rPr>
              <a:t>2 August 2001</a:t>
            </a:r>
          </a:p>
        </p:txBody>
      </p:sp>
      <p:sp>
        <p:nvSpPr>
          <p:cNvPr id="35842" name="Rectangle 7"/>
          <p:cNvSpPr txBox="1">
            <a:spLocks noGrp="1" noChangeArrowheads="1"/>
          </p:cNvSpPr>
          <p:nvPr/>
        </p:nvSpPr>
        <p:spPr bwMode="auto">
          <a:xfrm>
            <a:off x="388620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80" tIns="43240" rIns="86480" bIns="43240" anchor="b"/>
          <a:lstStyle>
            <a:lvl1pPr defTabSz="8651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651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651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651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651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651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651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651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651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68021141-D14C-4AC5-B48D-140615ECEF57}" type="slidenum">
              <a:rPr lang="en-US" sz="1100">
                <a:latin typeface="Tahoma" panose="020B0604030504040204" pitchFamily="34" charset="0"/>
              </a:rPr>
              <a:pPr algn="r" eaLnBrk="1" hangingPunct="1"/>
              <a:t>21</a:t>
            </a:fld>
            <a:endParaRPr lang="en-US" sz="1100">
              <a:latin typeface="Tahoma" panose="020B0604030504040204" pitchFamily="34" charset="0"/>
            </a:endParaRPr>
          </a:p>
        </p:txBody>
      </p:sp>
      <p:sp>
        <p:nvSpPr>
          <p:cNvPr id="35843" name="Rectangle 2"/>
          <p:cNvSpPr>
            <a:spLocks noGrp="1" noRot="1" noChangeAspect="1" noChangeArrowheads="1" noTextEdit="1"/>
          </p:cNvSpPr>
          <p:nvPr>
            <p:ph type="sldImg"/>
          </p:nvPr>
        </p:nvSpPr>
        <p:spPr bwMode="auto">
          <a:xfrm>
            <a:off x="1144588" y="685800"/>
            <a:ext cx="4570412" cy="3427413"/>
          </a:xfrm>
          <a:solidFill>
            <a:srgbClr val="FFFFFF"/>
          </a:solidFill>
          <a:ln>
            <a:solidFill>
              <a:srgbClr val="000000"/>
            </a:solidFill>
            <a:miter lim="800000"/>
            <a:headEnd/>
            <a:tailEnd/>
          </a:ln>
        </p:spPr>
      </p:sp>
      <p:sp>
        <p:nvSpPr>
          <p:cNvPr id="3584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lIns="86480" tIns="43240" rIns="86480" bIns="43240" numCol="1" anchor="t" anchorCtr="0" compatLnSpc="1">
            <a:prstTxWarp prst="textNoShape">
              <a:avLst/>
            </a:prstTxWarp>
          </a:bodyPr>
          <a:lstStyle/>
          <a:p>
            <a:pPr eaLnBrk="1" hangingPunct="1">
              <a:spcBef>
                <a:spcPct val="0"/>
              </a:spcBef>
            </a:pPr>
            <a:endParaRPr lang="en-AU" smtClean="0">
              <a:ea typeface="ＭＳ Ｐゴシック" panose="020B0600070205080204" pitchFamily="34" charset="-128"/>
            </a:endParaRPr>
          </a:p>
        </p:txBody>
      </p:sp>
    </p:spTree>
    <p:extLst>
      <p:ext uri="{BB962C8B-B14F-4D97-AF65-F5344CB8AC3E}">
        <p14:creationId xmlns:p14="http://schemas.microsoft.com/office/powerpoint/2010/main" val="770590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CD0B3B0-9849-4E5F-9533-76BE1C0DD6AD}" type="slidenum">
              <a:rPr lang="en-US" sz="1200">
                <a:latin typeface="Calibri" panose="020F0502020204030204" pitchFamily="34" charset="0"/>
              </a:rPr>
              <a:pPr eaLnBrk="1" hangingPunct="1"/>
              <a:t>22</a:t>
            </a:fld>
            <a:endParaRPr lang="en-US" sz="1200">
              <a:latin typeface="Calibri" panose="020F0502020204030204" pitchFamily="34" charset="0"/>
            </a:endParaRPr>
          </a:p>
        </p:txBody>
      </p:sp>
      <p:sp>
        <p:nvSpPr>
          <p:cNvPr id="501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ea typeface="ＭＳ Ｐゴシック" panose="020B0600070205080204" pitchFamily="34" charset="-128"/>
            </a:endParaRPr>
          </a:p>
        </p:txBody>
      </p:sp>
    </p:spTree>
    <p:extLst>
      <p:ext uri="{BB962C8B-B14F-4D97-AF65-F5344CB8AC3E}">
        <p14:creationId xmlns:p14="http://schemas.microsoft.com/office/powerpoint/2010/main" val="1433470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7BF14F2F-B939-4CC6-AB89-21E1F854F1AA}" type="slidenum">
              <a:rPr lang="en-US">
                <a:latin typeface="Calibri" panose="020F0502020204030204" pitchFamily="34" charset="0"/>
              </a:rPr>
              <a:pPr eaLnBrk="1" hangingPunct="1"/>
              <a:t>23</a:t>
            </a:fld>
            <a:endParaRPr lang="en-US">
              <a:latin typeface="Calibri" panose="020F0502020204030204" pitchFamily="34" charset="0"/>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ea typeface="ＭＳ Ｐゴシック" panose="020B0600070205080204" pitchFamily="34" charset="-128"/>
            </a:endParaRPr>
          </a:p>
        </p:txBody>
      </p:sp>
    </p:spTree>
    <p:extLst>
      <p:ext uri="{BB962C8B-B14F-4D97-AF65-F5344CB8AC3E}">
        <p14:creationId xmlns:p14="http://schemas.microsoft.com/office/powerpoint/2010/main" val="34511665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jpeg"/><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jpeg"/><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4" name="Picture 3" descr="UNOTI Logo (outlines).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16" y="5245455"/>
            <a:ext cx="3463418" cy="2676277"/>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91877" y="6176391"/>
            <a:ext cx="2123546" cy="650172"/>
          </a:xfrm>
          <a:prstGeom prst="rect">
            <a:avLst/>
          </a:prstGeom>
        </p:spPr>
      </p:pic>
      <p:pic>
        <p:nvPicPr>
          <p:cNvPr id="6" name="Picture 5"/>
          <p:cNvPicPr>
            <a:picLocks noChangeAspect="1"/>
          </p:cNvPicPr>
          <p:nvPr userDrawn="1"/>
        </p:nvPicPr>
        <p:blipFill>
          <a:blip r:embed="rId4"/>
          <a:stretch>
            <a:fillRect/>
          </a:stretch>
        </p:blipFill>
        <p:spPr>
          <a:xfrm>
            <a:off x="4035778" y="6162320"/>
            <a:ext cx="2577160" cy="650172"/>
          </a:xfrm>
          <a:prstGeom prst="rect">
            <a:avLst/>
          </a:prstGeom>
        </p:spPr>
      </p:pic>
      <p:pic>
        <p:nvPicPr>
          <p:cNvPr id="7" name="Picture 13" descr="transportationlogo-A"/>
          <p:cNvPicPr>
            <a:picLocks noChangeAspect="1" noChangeArrowheads="1"/>
          </p:cNvPicPr>
          <p:nvPr userDrawn="1"/>
        </p:nvPicPr>
        <p:blipFill>
          <a:blip r:embed="rId5" cstate="print"/>
          <a:srcRect/>
          <a:stretch>
            <a:fillRect/>
          </a:stretch>
        </p:blipFill>
        <p:spPr bwMode="auto">
          <a:xfrm>
            <a:off x="226177" y="6074130"/>
            <a:ext cx="730556" cy="783870"/>
          </a:xfrm>
          <a:prstGeom prst="rect">
            <a:avLst/>
          </a:prstGeom>
          <a:noFill/>
        </p:spPr>
      </p:pic>
    </p:spTree>
    <p:extLst>
      <p:ext uri="{BB962C8B-B14F-4D97-AF65-F5344CB8AC3E}">
        <p14:creationId xmlns:p14="http://schemas.microsoft.com/office/powerpoint/2010/main" val="2122895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8"/>
          <p:cNvSpPr/>
          <p:nvPr userDrawn="1"/>
        </p:nvSpPr>
        <p:spPr>
          <a:xfrm flipV="1">
            <a:off x="1423190" y="6080444"/>
            <a:ext cx="7720810" cy="4571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6848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8"/>
          <p:cNvSpPr/>
          <p:nvPr userDrawn="1"/>
        </p:nvSpPr>
        <p:spPr>
          <a:xfrm flipV="1">
            <a:off x="1423190" y="6080444"/>
            <a:ext cx="7720810" cy="4571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7379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Rectangle 6"/>
          <p:cNvSpPr/>
          <p:nvPr userDrawn="1"/>
        </p:nvSpPr>
        <p:spPr>
          <a:xfrm flipV="1">
            <a:off x="1423190" y="6088031"/>
            <a:ext cx="7720810" cy="4571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7613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p:cNvSpPr/>
          <p:nvPr userDrawn="1"/>
        </p:nvSpPr>
        <p:spPr>
          <a:xfrm rot="5400000">
            <a:off x="5486400" y="3200400"/>
            <a:ext cx="6858000" cy="457200"/>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2" name="Picture 11" descr="UNOTI Logo (outlines).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16" y="5245455"/>
            <a:ext cx="3463418" cy="2676277"/>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91877" y="6176391"/>
            <a:ext cx="2123546" cy="650172"/>
          </a:xfrm>
          <a:prstGeom prst="rect">
            <a:avLst/>
          </a:prstGeom>
        </p:spPr>
      </p:pic>
      <p:pic>
        <p:nvPicPr>
          <p:cNvPr id="14" name="Picture 13"/>
          <p:cNvPicPr>
            <a:picLocks noChangeAspect="1"/>
          </p:cNvPicPr>
          <p:nvPr userDrawn="1"/>
        </p:nvPicPr>
        <p:blipFill>
          <a:blip r:embed="rId4"/>
          <a:stretch>
            <a:fillRect/>
          </a:stretch>
        </p:blipFill>
        <p:spPr>
          <a:xfrm>
            <a:off x="4035778" y="6162320"/>
            <a:ext cx="2577160" cy="650172"/>
          </a:xfrm>
          <a:prstGeom prst="rect">
            <a:avLst/>
          </a:prstGeom>
        </p:spPr>
      </p:pic>
      <p:pic>
        <p:nvPicPr>
          <p:cNvPr id="15" name="Picture 13" descr="transportationlogo-A"/>
          <p:cNvPicPr>
            <a:picLocks noChangeAspect="1" noChangeArrowheads="1"/>
          </p:cNvPicPr>
          <p:nvPr userDrawn="1"/>
        </p:nvPicPr>
        <p:blipFill>
          <a:blip r:embed="rId5" cstate="print"/>
          <a:srcRect/>
          <a:stretch>
            <a:fillRect/>
          </a:stretch>
        </p:blipFill>
        <p:spPr bwMode="auto">
          <a:xfrm>
            <a:off x="226177" y="6074130"/>
            <a:ext cx="730556" cy="783870"/>
          </a:xfrm>
          <a:prstGeom prst="rect">
            <a:avLst/>
          </a:prstGeom>
          <a:noFill/>
        </p:spPr>
      </p:pic>
    </p:spTree>
    <p:extLst>
      <p:ext uri="{BB962C8B-B14F-4D97-AF65-F5344CB8AC3E}">
        <p14:creationId xmlns:p14="http://schemas.microsoft.com/office/powerpoint/2010/main" val="1600747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Rectangle 8"/>
          <p:cNvSpPr/>
          <p:nvPr userDrawn="1"/>
        </p:nvSpPr>
        <p:spPr>
          <a:xfrm flipV="1">
            <a:off x="1016000" y="6071100"/>
            <a:ext cx="8128000" cy="4571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6140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9"/>
          <p:cNvSpPr/>
          <p:nvPr userDrawn="1"/>
        </p:nvSpPr>
        <p:spPr>
          <a:xfrm flipV="1">
            <a:off x="1440123" y="6080444"/>
            <a:ext cx="7720810" cy="4571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9327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userDrawn="1"/>
        </p:nvSpPr>
        <p:spPr>
          <a:xfrm rot="5400000">
            <a:off x="5883147" y="2803653"/>
            <a:ext cx="6064506" cy="457200"/>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Rectangle 11"/>
          <p:cNvSpPr/>
          <p:nvPr userDrawn="1"/>
        </p:nvSpPr>
        <p:spPr>
          <a:xfrm flipV="1">
            <a:off x="1423190" y="6072475"/>
            <a:ext cx="7720810" cy="4571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4560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8" name="Rectangle 7"/>
          <p:cNvSpPr/>
          <p:nvPr userDrawn="1"/>
        </p:nvSpPr>
        <p:spPr>
          <a:xfrm flipV="1">
            <a:off x="1423190" y="6071098"/>
            <a:ext cx="7720810" cy="4571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8655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p:cNvSpPr/>
          <p:nvPr userDrawn="1"/>
        </p:nvSpPr>
        <p:spPr>
          <a:xfrm flipV="1">
            <a:off x="1423190" y="6088031"/>
            <a:ext cx="7720810" cy="4571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2684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Rectangle 9"/>
          <p:cNvSpPr/>
          <p:nvPr userDrawn="1"/>
        </p:nvSpPr>
        <p:spPr>
          <a:xfrm flipV="1">
            <a:off x="1423190" y="6103303"/>
            <a:ext cx="7720810" cy="4571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2915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Rectangle 9"/>
          <p:cNvSpPr/>
          <p:nvPr userDrawn="1"/>
        </p:nvSpPr>
        <p:spPr>
          <a:xfrm flipV="1">
            <a:off x="1423190" y="6103251"/>
            <a:ext cx="7720810" cy="4571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88025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emf"/><Relationship Id="rId15" Type="http://schemas.openxmlformats.org/officeDocument/2006/relationships/image" Target="../media/image2.jpg"/><Relationship Id="rId16" Type="http://schemas.openxmlformats.org/officeDocument/2006/relationships/image" Target="../media/image3.png"/><Relationship Id="rId17"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5" name="Picture 4" descr="UNOTI Logo (outlines).pdf"/>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44516" y="5245455"/>
            <a:ext cx="3463418" cy="2676277"/>
          </a:xfrm>
          <a:prstGeom prst="rect">
            <a:avLst/>
          </a:prstGeom>
        </p:spPr>
      </p:pic>
      <p:pic>
        <p:nvPicPr>
          <p:cNvPr id="6" name="Picture 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891877" y="6176391"/>
            <a:ext cx="2123546" cy="650172"/>
          </a:xfrm>
          <a:prstGeom prst="rect">
            <a:avLst/>
          </a:prstGeom>
        </p:spPr>
      </p:pic>
      <p:pic>
        <p:nvPicPr>
          <p:cNvPr id="7" name="Picture 6"/>
          <p:cNvPicPr>
            <a:picLocks noChangeAspect="1"/>
          </p:cNvPicPr>
          <p:nvPr userDrawn="1"/>
        </p:nvPicPr>
        <p:blipFill>
          <a:blip r:embed="rId16"/>
          <a:stretch>
            <a:fillRect/>
          </a:stretch>
        </p:blipFill>
        <p:spPr>
          <a:xfrm>
            <a:off x="4035778" y="6162320"/>
            <a:ext cx="2577160" cy="650172"/>
          </a:xfrm>
          <a:prstGeom prst="rect">
            <a:avLst/>
          </a:prstGeom>
        </p:spPr>
      </p:pic>
      <p:pic>
        <p:nvPicPr>
          <p:cNvPr id="8" name="Picture 13" descr="transportationlogo-A"/>
          <p:cNvPicPr>
            <a:picLocks noChangeAspect="1" noChangeArrowheads="1"/>
          </p:cNvPicPr>
          <p:nvPr userDrawn="1"/>
        </p:nvPicPr>
        <p:blipFill>
          <a:blip r:embed="rId17" cstate="print"/>
          <a:srcRect/>
          <a:stretch>
            <a:fillRect/>
          </a:stretch>
        </p:blipFill>
        <p:spPr bwMode="auto">
          <a:xfrm>
            <a:off x="226177" y="6074130"/>
            <a:ext cx="730556" cy="783870"/>
          </a:xfrm>
          <a:prstGeom prst="rect">
            <a:avLst/>
          </a:prstGeom>
          <a:noFill/>
        </p:spPr>
      </p:pic>
    </p:spTree>
    <p:extLst>
      <p:ext uri="{BB962C8B-B14F-4D97-AF65-F5344CB8AC3E}">
        <p14:creationId xmlns:p14="http://schemas.microsoft.com/office/powerpoint/2010/main" val="2408515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xmlns:p14="http://schemas.microsoft.com/office/powerpoint/2010/mai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jpeg"/><Relationship Id="rId1" Type="http://schemas.openxmlformats.org/officeDocument/2006/relationships/slideLayout" Target="../slideLayouts/slideLayout3.xml"/><Relationship Id="rId2"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chart" Target="../charts/char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hyperlink" Target="http://www.cdc.gov/aging/emergency/planning_tools/index.htm" TargetMode="External"/><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g"/><Relationship Id="rId5" Type="http://schemas.openxmlformats.org/officeDocument/2006/relationships/image" Target="../media/image43.gif"/><Relationship Id="rId6" Type="http://schemas.openxmlformats.org/officeDocument/2006/relationships/image" Target="../media/image38.png"/><Relationship Id="rId7"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5" Type="http://schemas.openxmlformats.org/officeDocument/2006/relationships/image" Target="../media/image49.emf"/><Relationship Id="rId6" Type="http://schemas.openxmlformats.org/officeDocument/2006/relationships/image" Target="../media/image50.emf"/><Relationship Id="rId7" Type="http://schemas.openxmlformats.org/officeDocument/2006/relationships/image" Target="../media/image51.emf"/><Relationship Id="rId8" Type="http://schemas.openxmlformats.org/officeDocument/2006/relationships/image" Target="../media/image52.emf"/><Relationship Id="rId1" Type="http://schemas.openxmlformats.org/officeDocument/2006/relationships/slideLayout" Target="../slideLayouts/slideLayout2.xml"/><Relationship Id="rId2" Type="http://schemas.openxmlformats.org/officeDocument/2006/relationships/image" Target="../media/image4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6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6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6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6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6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6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6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6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 Id="rId3"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7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7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7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1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73.png"/></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9.xml"/><Relationship Id="rId2" Type="http://schemas.openxmlformats.org/officeDocument/2006/relationships/notesSlide" Target="../notesSlides/notesSlide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7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7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7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jpeg"/><Relationship Id="rId1" Type="http://schemas.openxmlformats.org/officeDocument/2006/relationships/slideLayout" Target="../slideLayouts/slideLayout3.xml"/><Relationship Id="rId2" Type="http://schemas.openxmlformats.org/officeDocument/2006/relationships/image" Target="../media/image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20.png"/><Relationship Id="rId9"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48" y="1"/>
            <a:ext cx="3909848" cy="3512278"/>
          </a:xfrm>
          <a:prstGeom prst="rect">
            <a:avLst/>
          </a:prstGeom>
          <a:solidFill>
            <a:srgbClr val="04285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516047" y="4280004"/>
            <a:ext cx="8455937" cy="1505056"/>
          </a:xfrm>
        </p:spPr>
        <p:txBody>
          <a:bodyPr>
            <a:normAutofit fontScale="62500" lnSpcReduction="20000"/>
          </a:bodyPr>
          <a:lstStyle/>
          <a:p>
            <a:pPr algn="r"/>
            <a:r>
              <a:rPr lang="en-GB" sz="2000" b="1" dirty="0" smtClean="0">
                <a:solidFill>
                  <a:schemeClr val="tx1"/>
                </a:solidFill>
                <a:latin typeface="+mj-lt"/>
                <a:cs typeface="Helvetica Neue Light"/>
              </a:rPr>
              <a:t>John L. Renne, Ph.D., </a:t>
            </a:r>
            <a:r>
              <a:rPr lang="en-GB" sz="2000" b="1" dirty="0" smtClean="0">
                <a:solidFill>
                  <a:schemeClr val="tx1"/>
                </a:solidFill>
                <a:latin typeface="+mj-lt"/>
                <a:cs typeface="Helvetica Neue Light"/>
              </a:rPr>
              <a:t>AICP</a:t>
            </a:r>
          </a:p>
          <a:p>
            <a:pPr algn="r"/>
            <a:r>
              <a:rPr lang="en-GB" sz="2000" dirty="0" smtClean="0">
                <a:solidFill>
                  <a:schemeClr val="tx1"/>
                </a:solidFill>
                <a:latin typeface="+mj-lt"/>
                <a:cs typeface="Helvetica Neue Light"/>
              </a:rPr>
              <a:t>Associate Provost, Director and Associate Professor</a:t>
            </a:r>
            <a:endParaRPr lang="en-GB" sz="2000" dirty="0" smtClean="0">
              <a:solidFill>
                <a:schemeClr val="tx1"/>
              </a:solidFill>
              <a:latin typeface="+mj-lt"/>
              <a:cs typeface="Helvetica Neue Light"/>
            </a:endParaRPr>
          </a:p>
          <a:p>
            <a:pPr algn="r"/>
            <a:r>
              <a:rPr lang="en-GB" sz="2000" dirty="0" smtClean="0">
                <a:solidFill>
                  <a:schemeClr val="tx1"/>
                </a:solidFill>
                <a:latin typeface="+mj-lt"/>
                <a:cs typeface="Helvetica Neue Light"/>
              </a:rPr>
              <a:t>University of New Orleans </a:t>
            </a:r>
            <a:endParaRPr lang="en-GB" sz="2000" dirty="0" smtClean="0">
              <a:solidFill>
                <a:schemeClr val="tx1"/>
              </a:solidFill>
              <a:latin typeface="+mj-lt"/>
              <a:cs typeface="Helvetica Neue Light"/>
            </a:endParaRPr>
          </a:p>
          <a:p>
            <a:pPr algn="r"/>
            <a:endParaRPr lang="en-GB" sz="2000" dirty="0" smtClean="0">
              <a:solidFill>
                <a:schemeClr val="tx1"/>
              </a:solidFill>
              <a:latin typeface="+mj-lt"/>
              <a:cs typeface="Helvetica Neue Light"/>
            </a:endParaRPr>
          </a:p>
          <a:p>
            <a:pPr algn="r"/>
            <a:r>
              <a:rPr lang="en-GB" sz="2000" dirty="0" smtClean="0">
                <a:solidFill>
                  <a:schemeClr val="tx1"/>
                </a:solidFill>
                <a:latin typeface="+mj-lt"/>
                <a:cs typeface="Helvetica Neue Light"/>
              </a:rPr>
              <a:t>Senior Visiting Research Associate</a:t>
            </a:r>
          </a:p>
          <a:p>
            <a:pPr algn="r"/>
            <a:r>
              <a:rPr lang="en-GB" sz="2000" dirty="0" smtClean="0">
                <a:solidFill>
                  <a:schemeClr val="tx1"/>
                </a:solidFill>
                <a:latin typeface="+mj-lt"/>
                <a:cs typeface="Helvetica Neue Light"/>
              </a:rPr>
              <a:t>Transport Studies Unit, School of Geography and the Environment</a:t>
            </a:r>
            <a:endParaRPr lang="en-GB" sz="2000" dirty="0">
              <a:solidFill>
                <a:schemeClr val="tx1"/>
              </a:solidFill>
              <a:latin typeface="+mj-lt"/>
              <a:cs typeface="Helvetica Neue Light"/>
            </a:endParaRPr>
          </a:p>
          <a:p>
            <a:pPr algn="r"/>
            <a:r>
              <a:rPr lang="en-GB" sz="2000" dirty="0" smtClean="0">
                <a:solidFill>
                  <a:schemeClr val="tx1"/>
                </a:solidFill>
                <a:latin typeface="+mj-lt"/>
                <a:cs typeface="Helvetica Neue Light"/>
              </a:rPr>
              <a:t>University </a:t>
            </a:r>
            <a:r>
              <a:rPr lang="en-GB" sz="2000" dirty="0" smtClean="0">
                <a:solidFill>
                  <a:schemeClr val="tx1"/>
                </a:solidFill>
                <a:latin typeface="+mj-lt"/>
                <a:cs typeface="Helvetica Neue Light"/>
              </a:rPr>
              <a:t>of </a:t>
            </a:r>
            <a:r>
              <a:rPr lang="en-GB" sz="2000" dirty="0" smtClean="0">
                <a:solidFill>
                  <a:schemeClr val="tx1"/>
                </a:solidFill>
                <a:latin typeface="+mj-lt"/>
                <a:cs typeface="Helvetica Neue Light"/>
              </a:rPr>
              <a:t>Oxford</a:t>
            </a:r>
            <a:endParaRPr lang="en-US" sz="1600" dirty="0">
              <a:solidFill>
                <a:schemeClr val="tx1"/>
              </a:solidFill>
              <a:latin typeface="+mj-lt"/>
              <a:cs typeface="Helvetica Neue Light"/>
            </a:endParaRPr>
          </a:p>
        </p:txBody>
      </p:sp>
      <p:sp>
        <p:nvSpPr>
          <p:cNvPr id="2" name="Title 1"/>
          <p:cNvSpPr>
            <a:spLocks noGrp="1"/>
          </p:cNvSpPr>
          <p:nvPr>
            <p:ph type="ctrTitle"/>
          </p:nvPr>
        </p:nvSpPr>
        <p:spPr>
          <a:xfrm>
            <a:off x="-10948" y="3512279"/>
            <a:ext cx="9068254" cy="767725"/>
          </a:xfrm>
          <a:ln>
            <a:noFill/>
          </a:ln>
        </p:spPr>
        <p:txBody>
          <a:bodyPr>
            <a:normAutofit/>
          </a:bodyPr>
          <a:lstStyle/>
          <a:p>
            <a:pPr algn="r"/>
            <a:r>
              <a:rPr lang="en-GB" sz="3600" b="1" dirty="0" smtClean="0">
                <a:cs typeface="Helvetica"/>
              </a:rPr>
              <a:t>Resilience and Vulnerable Populations</a:t>
            </a:r>
            <a:endParaRPr lang="en-US" sz="3600" b="1" dirty="0">
              <a:cs typeface="Helvetica"/>
            </a:endParaRPr>
          </a:p>
        </p:txBody>
      </p:sp>
      <p:sp>
        <p:nvSpPr>
          <p:cNvPr id="6" name="Rectangle 5"/>
          <p:cNvSpPr/>
          <p:nvPr/>
        </p:nvSpPr>
        <p:spPr>
          <a:xfrm>
            <a:off x="1435892" y="6034953"/>
            <a:ext cx="7720810" cy="4571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treetcar (Raw)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2314" y="1835879"/>
            <a:ext cx="2495550" cy="1663700"/>
          </a:xfrm>
          <a:prstGeom prst="rect">
            <a:avLst/>
          </a:prstGeom>
        </p:spPr>
      </p:pic>
      <p:pic>
        <p:nvPicPr>
          <p:cNvPr id="9" name="Picture 8" descr="Cars (Raw)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81776"/>
            <a:ext cx="2495550" cy="1663700"/>
          </a:xfrm>
          <a:prstGeom prst="rect">
            <a:avLst/>
          </a:prstGeom>
        </p:spPr>
      </p:pic>
      <p:pic>
        <p:nvPicPr>
          <p:cNvPr id="10" name="Picture 9" descr="Buses (Raw)2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2250" y="81776"/>
            <a:ext cx="2495550" cy="1663700"/>
          </a:xfrm>
          <a:prstGeom prst="rect">
            <a:avLst/>
          </a:prstGeom>
        </p:spPr>
      </p:pic>
      <p:sp>
        <p:nvSpPr>
          <p:cNvPr id="11" name="Rectangle 10"/>
          <p:cNvSpPr/>
          <p:nvPr/>
        </p:nvSpPr>
        <p:spPr>
          <a:xfrm rot="5400000" flipH="1">
            <a:off x="4555491" y="1356421"/>
            <a:ext cx="45719" cy="9156702"/>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4" descr="http://cdn8.wn.com/pd/54/79/d32f529534985ab6869ef38b88ce_grand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3500" y="1835880"/>
            <a:ext cx="2503574"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322389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5400000">
            <a:off x="-971551" y="1689102"/>
            <a:ext cx="5865814" cy="3008312"/>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4294967295"/>
          </p:nvPr>
        </p:nvSpPr>
        <p:spPr>
          <a:xfrm>
            <a:off x="6553200" y="6445250"/>
            <a:ext cx="2133600" cy="365125"/>
          </a:xfrm>
          <a:prstGeom prst="rect">
            <a:avLst/>
          </a:prstGeom>
        </p:spPr>
        <p:txBody>
          <a:bodyPr/>
          <a:lstStyle/>
          <a:p>
            <a:fld id="{49DFACFC-70A9-6149-9174-3FC962C5AE24}" type="slidenum">
              <a:rPr lang="en-US" smtClean="0"/>
              <a:t>10</a:t>
            </a:fld>
            <a:endParaRPr lang="en-US" dirty="0"/>
          </a:p>
        </p:txBody>
      </p:sp>
      <p:sp>
        <p:nvSpPr>
          <p:cNvPr id="9" name="Rectangle 8"/>
          <p:cNvSpPr/>
          <p:nvPr/>
        </p:nvSpPr>
        <p:spPr>
          <a:xfrm rot="5400000">
            <a:off x="1931195" y="15083"/>
            <a:ext cx="60322" cy="3008312"/>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11"/>
          <p:cNvSpPr>
            <a:spLocks noChangeArrowheads="1"/>
          </p:cNvSpPr>
          <p:nvPr/>
        </p:nvSpPr>
        <p:spPr bwMode="auto">
          <a:xfrm>
            <a:off x="609600" y="1683656"/>
            <a:ext cx="27432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b="1" dirty="0">
                <a:solidFill>
                  <a:schemeClr val="bg1"/>
                </a:solidFill>
              </a:rPr>
              <a:t>From 1989 – 2009, 953 disasters killed 88,671 people in Europe, effected more than 29 million others and caused a total of </a:t>
            </a:r>
            <a:r>
              <a:rPr lang="en-US" b="1" dirty="0" smtClean="0">
                <a:solidFill>
                  <a:schemeClr val="bg1"/>
                </a:solidFill>
              </a:rPr>
              <a:t>$269 billion (USD) </a:t>
            </a:r>
            <a:r>
              <a:rPr lang="en-US" b="1" dirty="0">
                <a:solidFill>
                  <a:schemeClr val="bg1"/>
                </a:solidFill>
              </a:rPr>
              <a:t>in economic losses.  Compared to the rest of the world, economic loss per capita is high in Europe partly because it is very densely populated. </a:t>
            </a:r>
            <a:endParaRPr lang="en-US" b="1" dirty="0" smtClean="0">
              <a:solidFill>
                <a:schemeClr val="bg1"/>
              </a:solidFill>
            </a:endParaRPr>
          </a:p>
          <a:p>
            <a:pPr algn="just"/>
            <a:r>
              <a:rPr lang="en-US" dirty="0" smtClean="0">
                <a:solidFill>
                  <a:schemeClr val="bg1"/>
                </a:solidFill>
              </a:rPr>
              <a:t>–</a:t>
            </a:r>
            <a:r>
              <a:rPr lang="en-US" dirty="0">
                <a:solidFill>
                  <a:schemeClr val="bg1"/>
                </a:solidFill>
              </a:rPr>
              <a:t>United Nations</a:t>
            </a: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684" y="260350"/>
            <a:ext cx="4940116" cy="5865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501116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5400000">
            <a:off x="-971551" y="1689102"/>
            <a:ext cx="5865814" cy="3008312"/>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4294967295"/>
          </p:nvPr>
        </p:nvSpPr>
        <p:spPr>
          <a:xfrm>
            <a:off x="6553200" y="6445250"/>
            <a:ext cx="2133600" cy="365125"/>
          </a:xfrm>
          <a:prstGeom prst="rect">
            <a:avLst/>
          </a:prstGeom>
        </p:spPr>
        <p:txBody>
          <a:bodyPr/>
          <a:lstStyle/>
          <a:p>
            <a:fld id="{49DFACFC-70A9-6149-9174-3FC962C5AE24}" type="slidenum">
              <a:rPr lang="en-US" smtClean="0"/>
              <a:t>11</a:t>
            </a:fld>
            <a:endParaRPr lang="en-US" dirty="0"/>
          </a:p>
        </p:txBody>
      </p:sp>
      <p:sp>
        <p:nvSpPr>
          <p:cNvPr id="9" name="Rectangle 8"/>
          <p:cNvSpPr/>
          <p:nvPr/>
        </p:nvSpPr>
        <p:spPr>
          <a:xfrm rot="5400000">
            <a:off x="1931195" y="15083"/>
            <a:ext cx="60322" cy="3008312"/>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11"/>
          <p:cNvSpPr>
            <a:spLocks noChangeArrowheads="1"/>
          </p:cNvSpPr>
          <p:nvPr/>
        </p:nvSpPr>
        <p:spPr bwMode="auto">
          <a:xfrm>
            <a:off x="609600" y="1683656"/>
            <a:ext cx="27432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b="1" dirty="0">
                <a:solidFill>
                  <a:schemeClr val="bg1"/>
                </a:solidFill>
              </a:rPr>
              <a:t>From 1989 – 2009, 953 disasters killed 88,671 people in Europe, effected more than 29 million others and caused a total of </a:t>
            </a:r>
            <a:r>
              <a:rPr lang="en-US" b="1" dirty="0" smtClean="0">
                <a:solidFill>
                  <a:schemeClr val="bg1"/>
                </a:solidFill>
              </a:rPr>
              <a:t>$269 billion (USD) </a:t>
            </a:r>
            <a:r>
              <a:rPr lang="en-US" b="1" dirty="0">
                <a:solidFill>
                  <a:schemeClr val="bg1"/>
                </a:solidFill>
              </a:rPr>
              <a:t>in economic losses.  Compared to the rest of the world, economic loss per capita is high in Europe partly because it is very densely populated. </a:t>
            </a:r>
            <a:endParaRPr lang="en-US" b="1" dirty="0" smtClean="0">
              <a:solidFill>
                <a:schemeClr val="bg1"/>
              </a:solidFill>
            </a:endParaRPr>
          </a:p>
          <a:p>
            <a:pPr algn="just"/>
            <a:r>
              <a:rPr lang="en-US" dirty="0" smtClean="0">
                <a:solidFill>
                  <a:schemeClr val="bg1"/>
                </a:solidFill>
              </a:rPr>
              <a:t>–</a:t>
            </a:r>
            <a:r>
              <a:rPr lang="en-US" dirty="0">
                <a:solidFill>
                  <a:schemeClr val="bg1"/>
                </a:solidFill>
              </a:rPr>
              <a:t>United Nations</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2596" y="739321"/>
            <a:ext cx="5536632" cy="451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281535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rot="5400000" flipH="1">
            <a:off x="4547305" y="1158730"/>
            <a:ext cx="45719" cy="9156702"/>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Title 5"/>
          <p:cNvSpPr>
            <a:spLocks noGrp="1"/>
          </p:cNvSpPr>
          <p:nvPr>
            <p:ph type="title"/>
          </p:nvPr>
        </p:nvSpPr>
        <p:spPr>
          <a:xfrm>
            <a:off x="391887" y="1086420"/>
            <a:ext cx="8547326" cy="2591990"/>
          </a:xfrm>
        </p:spPr>
        <p:txBody>
          <a:bodyPr>
            <a:normAutofit/>
          </a:bodyPr>
          <a:lstStyle/>
          <a:p>
            <a:pPr algn="r"/>
            <a:r>
              <a:rPr lang="en-GB" dirty="0" smtClean="0"/>
              <a:t>Carless &amp; Vulnerable Populations</a:t>
            </a:r>
            <a:endParaRPr lang="en-US" sz="3200" dirty="0"/>
          </a:p>
        </p:txBody>
      </p:sp>
      <p:pic>
        <p:nvPicPr>
          <p:cNvPr id="5" name="Picture 4" descr="Streetcar (Raw)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800" y="4143866"/>
            <a:ext cx="2252663" cy="1501775"/>
          </a:xfrm>
          <a:prstGeom prst="rect">
            <a:avLst/>
          </a:prstGeom>
        </p:spPr>
      </p:pic>
      <p:pic>
        <p:nvPicPr>
          <p:cNvPr id="10" name="Picture 9" descr="Cars (Raw)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 y="4143866"/>
            <a:ext cx="2252663" cy="1501775"/>
          </a:xfrm>
          <a:prstGeom prst="rect">
            <a:avLst/>
          </a:prstGeom>
        </p:spPr>
      </p:pic>
      <p:pic>
        <p:nvPicPr>
          <p:cNvPr id="11" name="Picture 10" descr="Buses (Raw)2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749" y="4143866"/>
            <a:ext cx="2252663" cy="1501775"/>
          </a:xfrm>
          <a:prstGeom prst="rect">
            <a:avLst/>
          </a:prstGeom>
        </p:spPr>
      </p:pic>
      <p:pic>
        <p:nvPicPr>
          <p:cNvPr id="12" name="Picture 4" descr="http://cdn8.wn.com/pd/54/79/d32f529534985ab6869ef38b88ce_grand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8609" y="4143865"/>
            <a:ext cx="2259907" cy="150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285677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3268751737"/>
              </p:ext>
            </p:extLst>
          </p:nvPr>
        </p:nvGraphicFramePr>
        <p:xfrm>
          <a:off x="434566" y="431548"/>
          <a:ext cx="8329188" cy="53626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249297966"/>
              </p:ext>
            </p:extLst>
          </p:nvPr>
        </p:nvGraphicFramePr>
        <p:xfrm>
          <a:off x="6584331" y="4513943"/>
          <a:ext cx="2298700" cy="1066800"/>
        </p:xfrm>
        <a:graphic>
          <a:graphicData uri="http://schemas.openxmlformats.org/drawingml/2006/table">
            <a:tbl>
              <a:tblPr/>
              <a:tblGrid>
                <a:gridCol w="2298700"/>
              </a:tblGrid>
              <a:tr h="1066800">
                <a:tc>
                  <a:txBody>
                    <a:bodyPr/>
                    <a:lstStyle/>
                    <a:p>
                      <a:pPr algn="l" fontAlgn="ctr"/>
                      <a:r>
                        <a:rPr lang="en-US" sz="1400" b="0" i="0" u="none" strike="noStrike" dirty="0">
                          <a:solidFill>
                            <a:schemeClr val="tx1"/>
                          </a:solidFill>
                          <a:latin typeface="Calibri"/>
                        </a:rPr>
                        <a:t>Source:  </a:t>
                      </a:r>
                      <a:r>
                        <a:rPr lang="en-US" sz="1400" b="0" i="0" u="none" strike="noStrike" dirty="0" smtClean="0">
                          <a:solidFill>
                            <a:schemeClr val="tx1"/>
                          </a:solidFill>
                          <a:latin typeface="Calibri"/>
                        </a:rPr>
                        <a:t>Census</a:t>
                      </a:r>
                      <a:r>
                        <a:rPr lang="en-US" sz="1400" b="0" i="0" u="none" strike="noStrike" baseline="0" dirty="0" smtClean="0">
                          <a:solidFill>
                            <a:schemeClr val="tx1"/>
                          </a:solidFill>
                          <a:latin typeface="Calibri"/>
                        </a:rPr>
                        <a:t>, ACS, 2009 </a:t>
                      </a:r>
                      <a:r>
                        <a:rPr lang="en-US" sz="1400" b="0" i="0" u="none" strike="noStrike" dirty="0" smtClean="0">
                          <a:solidFill>
                            <a:schemeClr val="tx1"/>
                          </a:solidFill>
                          <a:latin typeface="Calibri"/>
                        </a:rPr>
                        <a:t>American </a:t>
                      </a:r>
                      <a:r>
                        <a:rPr lang="en-US" sz="1400" b="0" i="0" u="none" strike="noStrike" dirty="0">
                          <a:solidFill>
                            <a:schemeClr val="tx1"/>
                          </a:solidFill>
                          <a:latin typeface="Calibri"/>
                        </a:rPr>
                        <a:t>Community Survey 1-Year </a:t>
                      </a:r>
                      <a:r>
                        <a:rPr lang="en-US" sz="1400" b="0" i="0" u="none" strike="noStrike" dirty="0" smtClean="0">
                          <a:solidFill>
                            <a:schemeClr val="tx1"/>
                          </a:solidFill>
                          <a:latin typeface="Calibri"/>
                        </a:rPr>
                        <a:t>Estimates</a:t>
                      </a:r>
                      <a:endParaRPr lang="en-US" sz="1400" b="0" i="0" u="none" strike="noStrike" dirty="0">
                        <a:solidFill>
                          <a:schemeClr val="tx1"/>
                        </a:solidFill>
                        <a:latin typeface="Calibri"/>
                      </a:endParaRPr>
                    </a:p>
                  </a:txBody>
                  <a:tcPr marL="0" marR="0" marT="0" marB="0" anchor="ctr">
                    <a:lnL>
                      <a:noFill/>
                    </a:lnL>
                    <a:lnR>
                      <a:noFill/>
                    </a:lnR>
                    <a:lnT>
                      <a:noFill/>
                    </a:lnT>
                    <a:lnB>
                      <a:noFill/>
                    </a:lnB>
                  </a:tcPr>
                </a:tc>
              </a:tr>
            </a:tbl>
          </a:graphicData>
        </a:graphic>
      </p:graphicFrame>
    </p:spTree>
    <p:extLst>
      <p:ext uri="{BB962C8B-B14F-4D97-AF65-F5344CB8AC3E}">
        <p14:creationId xmlns:p14="http://schemas.microsoft.com/office/powerpoint/2010/main" val="136731471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5400000">
            <a:off x="-971551" y="1689102"/>
            <a:ext cx="5865814" cy="3008312"/>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half" idx="2"/>
          </p:nvPr>
        </p:nvSpPr>
        <p:spPr>
          <a:xfrm>
            <a:off x="457199" y="760866"/>
            <a:ext cx="3008313" cy="4678363"/>
          </a:xfrm>
        </p:spPr>
        <p:txBody>
          <a:bodyPr>
            <a:normAutofit lnSpcReduction="10000"/>
          </a:bodyPr>
          <a:lstStyle/>
          <a:p>
            <a:pPr algn="ctr"/>
            <a:r>
              <a:rPr lang="en-US" sz="2800" b="1" dirty="0">
                <a:solidFill>
                  <a:schemeClr val="bg1"/>
                </a:solidFill>
              </a:rPr>
              <a:t>Of the 1,800 deaths during Hurricane Katrina, </a:t>
            </a:r>
            <a:endParaRPr lang="en-US" sz="2800" b="1" dirty="0" smtClean="0">
              <a:solidFill>
                <a:schemeClr val="bg1"/>
              </a:solidFill>
            </a:endParaRPr>
          </a:p>
          <a:p>
            <a:pPr algn="ctr"/>
            <a:r>
              <a:rPr lang="en-US" sz="2800" b="1" dirty="0" smtClean="0">
                <a:solidFill>
                  <a:schemeClr val="bg1"/>
                </a:solidFill>
              </a:rPr>
              <a:t>71</a:t>
            </a:r>
            <a:r>
              <a:rPr lang="en-US" sz="2800" b="1" dirty="0">
                <a:solidFill>
                  <a:schemeClr val="bg1"/>
                </a:solidFill>
              </a:rPr>
              <a:t>% of </a:t>
            </a:r>
            <a:r>
              <a:rPr lang="en-US" sz="2800" b="1" dirty="0" smtClean="0">
                <a:solidFill>
                  <a:schemeClr val="bg1"/>
                </a:solidFill>
              </a:rPr>
              <a:t>the victims </a:t>
            </a:r>
            <a:r>
              <a:rPr lang="en-US" sz="2800" b="1" dirty="0">
                <a:solidFill>
                  <a:schemeClr val="bg1"/>
                </a:solidFill>
              </a:rPr>
              <a:t>were older than 60, and </a:t>
            </a:r>
            <a:endParaRPr lang="en-US" sz="2800" b="1" dirty="0" smtClean="0">
              <a:solidFill>
                <a:schemeClr val="bg1"/>
              </a:solidFill>
            </a:endParaRPr>
          </a:p>
          <a:p>
            <a:pPr algn="ctr"/>
            <a:r>
              <a:rPr lang="en-US" sz="2800" b="1" dirty="0" smtClean="0">
                <a:solidFill>
                  <a:schemeClr val="bg1"/>
                </a:solidFill>
              </a:rPr>
              <a:t>47</a:t>
            </a:r>
            <a:r>
              <a:rPr lang="en-US" sz="2800" b="1" dirty="0">
                <a:solidFill>
                  <a:schemeClr val="bg1"/>
                </a:solidFill>
              </a:rPr>
              <a:t>% were over the age</a:t>
            </a:r>
          </a:p>
          <a:p>
            <a:pPr algn="ctr"/>
            <a:r>
              <a:rPr lang="en-US" sz="2800" b="1" dirty="0">
                <a:solidFill>
                  <a:schemeClr val="bg1"/>
                </a:solidFill>
              </a:rPr>
              <a:t>of 75.</a:t>
            </a:r>
          </a:p>
        </p:txBody>
      </p:sp>
      <p:sp>
        <p:nvSpPr>
          <p:cNvPr id="8" name="Slide Number Placeholder 7"/>
          <p:cNvSpPr>
            <a:spLocks noGrp="1"/>
          </p:cNvSpPr>
          <p:nvPr>
            <p:ph type="sldNum" sz="quarter" idx="4294967295"/>
          </p:nvPr>
        </p:nvSpPr>
        <p:spPr>
          <a:xfrm>
            <a:off x="6553200" y="6445250"/>
            <a:ext cx="2133600" cy="365125"/>
          </a:xfrm>
          <a:prstGeom prst="rect">
            <a:avLst/>
          </a:prstGeom>
        </p:spPr>
        <p:txBody>
          <a:bodyPr/>
          <a:lstStyle/>
          <a:p>
            <a:fld id="{49DFACFC-70A9-6149-9174-3FC962C5AE24}" type="slidenum">
              <a:rPr lang="en-US" smtClean="0"/>
              <a:t>14</a:t>
            </a:fld>
            <a:endParaRPr lang="en-US" dirty="0"/>
          </a:p>
        </p:txBody>
      </p:sp>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2597" y="258536"/>
            <a:ext cx="5538644" cy="516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108723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Lady%20in%20Wheelchair%20and%20Child%20Evaca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44148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4"/>
          <p:cNvSpPr>
            <a:spLocks noChangeArrowheads="1"/>
          </p:cNvSpPr>
          <p:nvPr/>
        </p:nvSpPr>
        <p:spPr bwMode="auto">
          <a:xfrm>
            <a:off x="0" y="228600"/>
            <a:ext cx="91440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b="1"/>
              <a:t>Evacuation accessibility is mandated under the</a:t>
            </a:r>
          </a:p>
          <a:p>
            <a:pPr algn="ctr"/>
            <a:r>
              <a:rPr lang="en-US" sz="2800" b="1"/>
              <a:t>Americans with Disabilities Act.</a:t>
            </a:r>
          </a:p>
          <a:p>
            <a:endParaRPr lang="en-US" sz="2000"/>
          </a:p>
        </p:txBody>
      </p:sp>
      <p:sp>
        <p:nvSpPr>
          <p:cNvPr id="15364" name="Rectangle 5"/>
          <p:cNvSpPr>
            <a:spLocks noChangeArrowheads="1"/>
          </p:cNvSpPr>
          <p:nvPr/>
        </p:nvSpPr>
        <p:spPr bwMode="auto">
          <a:xfrm>
            <a:off x="4209862" y="1687513"/>
            <a:ext cx="474401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2000" dirty="0"/>
              <a:t>Executive Order 13347 in 2004 requires federal agencies to address the needs of the disabled in their emergency preparedness plans and assist state, local, and tribal governments in doing the same. It also created the Interagency Coordinating Council on Emergency Preparedness and Individuals with Disabilities, and charged it with “ensuring that the Federal government appropriately supports safety and security for individuals with disabilities in situations involving disasters.”</a:t>
            </a:r>
          </a:p>
        </p:txBody>
      </p:sp>
    </p:spTree>
    <p:extLst>
      <p:ext uri="{BB962C8B-B14F-4D97-AF65-F5344CB8AC3E}">
        <p14:creationId xmlns:p14="http://schemas.microsoft.com/office/powerpoint/2010/main" val="30553410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eaLnBrk="1" fontAlgn="auto" hangingPunct="1">
              <a:spcAft>
                <a:spcPts val="0"/>
              </a:spcAft>
              <a:defRPr/>
            </a:pPr>
            <a:r>
              <a:rPr lang="en-US" dirty="0" smtClean="0">
                <a:ea typeface="+mj-ea"/>
              </a:rPr>
              <a:t>Growing Trend of Elderly Populations</a:t>
            </a:r>
            <a:endParaRPr lang="en-US" dirty="0">
              <a:ea typeface="+mj-ea"/>
            </a:endParaRPr>
          </a:p>
        </p:txBody>
      </p:sp>
      <p:pic>
        <p:nvPicPr>
          <p:cNvPr id="17411" name="Picture 2" descr="http://www.census.gov/population/www/projections/np_p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057400"/>
            <a:ext cx="544353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txBox="1">
            <a:spLocks/>
          </p:cNvSpPr>
          <p:nvPr/>
        </p:nvSpPr>
        <p:spPr>
          <a:xfrm>
            <a:off x="5943600" y="2438400"/>
            <a:ext cx="2971800" cy="3886200"/>
          </a:xfrm>
          <a:prstGeom prst="rect">
            <a:avLst/>
          </a:prstGeom>
        </p:spPr>
        <p:txBody>
          <a:bodyPr anchor="b">
            <a:normAutofit/>
          </a:bodyPr>
          <a:lstStyle/>
          <a:p>
            <a:pPr fontAlgn="auto">
              <a:spcBef>
                <a:spcPts val="0"/>
              </a:spcBef>
              <a:spcAft>
                <a:spcPts val="0"/>
              </a:spcAft>
              <a:defRPr/>
            </a:pPr>
            <a:endParaRPr lang="en-US" sz="2000" b="1" dirty="0">
              <a:latin typeface="+mn-lt"/>
              <a:ea typeface="+mn-ea"/>
            </a:endParaRPr>
          </a:p>
          <a:p>
            <a:pPr fontAlgn="auto">
              <a:spcBef>
                <a:spcPts val="0"/>
              </a:spcBef>
              <a:spcAft>
                <a:spcPts val="0"/>
              </a:spcAft>
              <a:defRPr/>
            </a:pPr>
            <a:endParaRPr lang="en-US" sz="2000" b="1" dirty="0">
              <a:latin typeface="+mn-lt"/>
              <a:ea typeface="+mn-ea"/>
            </a:endParaRPr>
          </a:p>
          <a:p>
            <a:pPr fontAlgn="auto">
              <a:spcBef>
                <a:spcPts val="0"/>
              </a:spcBef>
              <a:spcAft>
                <a:spcPts val="0"/>
              </a:spcAft>
              <a:defRPr/>
            </a:pPr>
            <a:r>
              <a:rPr lang="en-US" sz="2000" b="1" u="sng" dirty="0">
                <a:latin typeface="+mn-lt"/>
                <a:ea typeface="+mn-ea"/>
              </a:rPr>
              <a:t>2009</a:t>
            </a:r>
          </a:p>
          <a:p>
            <a:pPr fontAlgn="auto">
              <a:spcBef>
                <a:spcPts val="0"/>
              </a:spcBef>
              <a:spcAft>
                <a:spcPts val="0"/>
              </a:spcAft>
              <a:defRPr/>
            </a:pPr>
            <a:r>
              <a:rPr lang="en-US" sz="2000" b="1" dirty="0">
                <a:latin typeface="+mn-lt"/>
                <a:ea typeface="+mn-ea"/>
              </a:rPr>
              <a:t>Persons 65+ = </a:t>
            </a:r>
          </a:p>
          <a:p>
            <a:pPr fontAlgn="auto">
              <a:spcBef>
                <a:spcPts val="0"/>
              </a:spcBef>
              <a:spcAft>
                <a:spcPts val="0"/>
              </a:spcAft>
              <a:defRPr/>
            </a:pPr>
            <a:r>
              <a:rPr lang="en-US" sz="2000" b="1" dirty="0">
                <a:latin typeface="+mn-lt"/>
                <a:ea typeface="+mn-ea"/>
              </a:rPr>
              <a:t>39.6 million </a:t>
            </a:r>
          </a:p>
          <a:p>
            <a:pPr fontAlgn="auto">
              <a:spcBef>
                <a:spcPts val="0"/>
              </a:spcBef>
              <a:spcAft>
                <a:spcPts val="0"/>
              </a:spcAft>
              <a:defRPr/>
            </a:pPr>
            <a:r>
              <a:rPr lang="en-US" sz="2000" b="1" dirty="0">
                <a:latin typeface="+mn-lt"/>
                <a:ea typeface="+mn-ea"/>
              </a:rPr>
              <a:t>(12.9% of </a:t>
            </a:r>
            <a:r>
              <a:rPr lang="en-US" sz="2000" b="1" dirty="0" smtClean="0">
                <a:latin typeface="+mn-lt"/>
                <a:ea typeface="+mn-ea"/>
              </a:rPr>
              <a:t>Americans)</a:t>
            </a:r>
          </a:p>
          <a:p>
            <a:pPr fontAlgn="auto">
              <a:spcBef>
                <a:spcPts val="0"/>
              </a:spcBef>
              <a:spcAft>
                <a:spcPts val="0"/>
              </a:spcAft>
              <a:defRPr/>
            </a:pPr>
            <a:endParaRPr lang="en-GB" sz="2000" b="1" dirty="0" smtClean="0"/>
          </a:p>
          <a:p>
            <a:pPr fontAlgn="auto">
              <a:spcBef>
                <a:spcPts val="0"/>
              </a:spcBef>
              <a:spcAft>
                <a:spcPts val="0"/>
              </a:spcAft>
              <a:defRPr/>
            </a:pPr>
            <a:endParaRPr lang="en-US" sz="2000" b="1" dirty="0"/>
          </a:p>
          <a:p>
            <a:pPr fontAlgn="auto">
              <a:spcBef>
                <a:spcPts val="0"/>
              </a:spcBef>
              <a:spcAft>
                <a:spcPts val="0"/>
              </a:spcAft>
              <a:defRPr/>
            </a:pPr>
            <a:endParaRPr lang="en-US" sz="2000" b="1" dirty="0" smtClean="0">
              <a:latin typeface="+mn-lt"/>
              <a:ea typeface="+mn-ea"/>
            </a:endParaRPr>
          </a:p>
          <a:p>
            <a:pPr marL="1309688" indent="-1309688" fontAlgn="auto">
              <a:spcBef>
                <a:spcPts val="0"/>
              </a:spcBef>
              <a:spcAft>
                <a:spcPts val="0"/>
              </a:spcAft>
              <a:defRPr/>
            </a:pPr>
            <a:endParaRPr lang="en-GB" sz="2000" b="1" dirty="0"/>
          </a:p>
          <a:p>
            <a:pPr marL="1309688" indent="-1309688" fontAlgn="auto">
              <a:spcBef>
                <a:spcPts val="0"/>
              </a:spcBef>
              <a:spcAft>
                <a:spcPts val="0"/>
              </a:spcAft>
              <a:defRPr/>
            </a:pPr>
            <a:endParaRPr lang="en-GB" sz="2000" b="1" dirty="0" smtClean="0">
              <a:latin typeface="+mn-lt"/>
              <a:ea typeface="+mn-ea"/>
            </a:endParaRPr>
          </a:p>
          <a:p>
            <a:pPr marL="1309688" indent="-1309688" fontAlgn="auto">
              <a:spcBef>
                <a:spcPts val="0"/>
              </a:spcBef>
              <a:spcAft>
                <a:spcPts val="0"/>
              </a:spcAft>
              <a:defRPr/>
            </a:pPr>
            <a:endParaRPr lang="en-US" sz="2000" dirty="0">
              <a:latin typeface="+mn-lt"/>
              <a:ea typeface="+mn-ea"/>
            </a:endParaRPr>
          </a:p>
          <a:p>
            <a:pPr marL="1309688" indent="-1309688" fontAlgn="auto">
              <a:spcBef>
                <a:spcPts val="0"/>
              </a:spcBef>
              <a:spcAft>
                <a:spcPts val="0"/>
              </a:spcAft>
              <a:defRPr/>
            </a:pPr>
            <a:endParaRPr lang="en-US" sz="2000" dirty="0">
              <a:latin typeface="+mn-lt"/>
              <a:ea typeface="+mn-ea"/>
            </a:endParaRPr>
          </a:p>
          <a:p>
            <a:pPr marL="1309688" indent="-1309688" fontAlgn="auto">
              <a:spcBef>
                <a:spcPts val="0"/>
              </a:spcBef>
              <a:spcAft>
                <a:spcPts val="0"/>
              </a:spcAft>
              <a:defRPr/>
            </a:pPr>
            <a:endParaRPr lang="en-US" sz="2000" dirty="0">
              <a:latin typeface="+mn-lt"/>
              <a:ea typeface="+mn-ea"/>
            </a:endParaRPr>
          </a:p>
          <a:p>
            <a:pPr marL="1309688" indent="-1309688" fontAlgn="auto">
              <a:spcBef>
                <a:spcPts val="0"/>
              </a:spcBef>
              <a:spcAft>
                <a:spcPts val="0"/>
              </a:spcAft>
              <a:defRPr/>
            </a:pPr>
            <a:endParaRPr lang="en-US" sz="2000" dirty="0">
              <a:latin typeface="+mn-lt"/>
              <a:ea typeface="+mn-ea"/>
            </a:endParaRPr>
          </a:p>
        </p:txBody>
      </p:sp>
    </p:spTree>
    <p:extLst>
      <p:ext uri="{BB962C8B-B14F-4D97-AF65-F5344CB8AC3E}">
        <p14:creationId xmlns:p14="http://schemas.microsoft.com/office/powerpoint/2010/main" val="66541222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eaLnBrk="1" fontAlgn="auto" hangingPunct="1">
              <a:spcAft>
                <a:spcPts val="0"/>
              </a:spcAft>
              <a:defRPr/>
            </a:pPr>
            <a:r>
              <a:rPr lang="en-US" dirty="0" smtClean="0">
                <a:ea typeface="+mj-ea"/>
              </a:rPr>
              <a:t>Growing Trend of Elderly Populations</a:t>
            </a:r>
            <a:endParaRPr lang="en-US" dirty="0">
              <a:ea typeface="+mj-ea"/>
            </a:endParaRPr>
          </a:p>
        </p:txBody>
      </p:sp>
      <p:sp>
        <p:nvSpPr>
          <p:cNvPr id="6" name="Subtitle 2"/>
          <p:cNvSpPr txBox="1">
            <a:spLocks/>
          </p:cNvSpPr>
          <p:nvPr/>
        </p:nvSpPr>
        <p:spPr>
          <a:xfrm>
            <a:off x="5943600" y="2438400"/>
            <a:ext cx="2971800" cy="3886200"/>
          </a:xfrm>
          <a:prstGeom prst="rect">
            <a:avLst/>
          </a:prstGeom>
        </p:spPr>
        <p:txBody>
          <a:bodyPr anchor="b">
            <a:normAutofit/>
          </a:bodyPr>
          <a:lstStyle/>
          <a:p>
            <a:pPr fontAlgn="auto">
              <a:spcBef>
                <a:spcPts val="0"/>
              </a:spcBef>
              <a:spcAft>
                <a:spcPts val="0"/>
              </a:spcAft>
              <a:defRPr/>
            </a:pPr>
            <a:endParaRPr lang="en-US" sz="2000" b="1" dirty="0">
              <a:latin typeface="+mn-lt"/>
              <a:ea typeface="+mn-ea"/>
            </a:endParaRPr>
          </a:p>
          <a:p>
            <a:pPr fontAlgn="auto">
              <a:spcBef>
                <a:spcPts val="0"/>
              </a:spcBef>
              <a:spcAft>
                <a:spcPts val="0"/>
              </a:spcAft>
              <a:defRPr/>
            </a:pPr>
            <a:endParaRPr lang="en-US" sz="2000" b="1" dirty="0">
              <a:latin typeface="+mn-lt"/>
              <a:ea typeface="+mn-ea"/>
            </a:endParaRPr>
          </a:p>
          <a:p>
            <a:pPr fontAlgn="auto">
              <a:spcBef>
                <a:spcPts val="0"/>
              </a:spcBef>
              <a:spcAft>
                <a:spcPts val="0"/>
              </a:spcAft>
              <a:defRPr/>
            </a:pPr>
            <a:r>
              <a:rPr lang="en-US" sz="2000" b="1" u="sng" dirty="0">
                <a:latin typeface="+mn-lt"/>
                <a:ea typeface="+mn-ea"/>
              </a:rPr>
              <a:t>2009</a:t>
            </a:r>
          </a:p>
          <a:p>
            <a:pPr fontAlgn="auto">
              <a:spcBef>
                <a:spcPts val="0"/>
              </a:spcBef>
              <a:spcAft>
                <a:spcPts val="0"/>
              </a:spcAft>
              <a:defRPr/>
            </a:pPr>
            <a:r>
              <a:rPr lang="en-US" sz="2000" b="1" dirty="0">
                <a:latin typeface="+mn-lt"/>
                <a:ea typeface="+mn-ea"/>
              </a:rPr>
              <a:t>Persons 65+ = </a:t>
            </a:r>
          </a:p>
          <a:p>
            <a:pPr fontAlgn="auto">
              <a:spcBef>
                <a:spcPts val="0"/>
              </a:spcBef>
              <a:spcAft>
                <a:spcPts val="0"/>
              </a:spcAft>
              <a:defRPr/>
            </a:pPr>
            <a:r>
              <a:rPr lang="en-US" sz="2000" b="1" dirty="0">
                <a:latin typeface="+mn-lt"/>
                <a:ea typeface="+mn-ea"/>
              </a:rPr>
              <a:t>39.6 million </a:t>
            </a:r>
          </a:p>
          <a:p>
            <a:pPr fontAlgn="auto">
              <a:spcBef>
                <a:spcPts val="0"/>
              </a:spcBef>
              <a:spcAft>
                <a:spcPts val="0"/>
              </a:spcAft>
              <a:defRPr/>
            </a:pPr>
            <a:r>
              <a:rPr lang="en-US" sz="2000" b="1" dirty="0">
                <a:latin typeface="+mn-lt"/>
                <a:ea typeface="+mn-ea"/>
              </a:rPr>
              <a:t>(12.9% of Americans)</a:t>
            </a:r>
          </a:p>
          <a:p>
            <a:pPr fontAlgn="auto">
              <a:spcBef>
                <a:spcPts val="0"/>
              </a:spcBef>
              <a:spcAft>
                <a:spcPts val="0"/>
              </a:spcAft>
              <a:defRPr/>
            </a:pPr>
            <a:endParaRPr lang="en-US" sz="2000" b="1" dirty="0">
              <a:latin typeface="+mn-lt"/>
              <a:ea typeface="+mn-ea"/>
            </a:endParaRPr>
          </a:p>
          <a:p>
            <a:pPr fontAlgn="auto">
              <a:spcBef>
                <a:spcPts val="0"/>
              </a:spcBef>
              <a:spcAft>
                <a:spcPts val="0"/>
              </a:spcAft>
              <a:defRPr/>
            </a:pPr>
            <a:r>
              <a:rPr lang="en-US" sz="2000" b="1" u="sng" dirty="0">
                <a:latin typeface="+mn-lt"/>
                <a:ea typeface="+mn-ea"/>
              </a:rPr>
              <a:t>2030</a:t>
            </a:r>
          </a:p>
          <a:p>
            <a:pPr fontAlgn="auto">
              <a:spcBef>
                <a:spcPts val="0"/>
              </a:spcBef>
              <a:spcAft>
                <a:spcPts val="0"/>
              </a:spcAft>
              <a:defRPr/>
            </a:pPr>
            <a:r>
              <a:rPr lang="en-US" sz="2000" b="1" dirty="0">
                <a:latin typeface="+mn-lt"/>
                <a:ea typeface="+mn-ea"/>
              </a:rPr>
              <a:t>Persons 65+ = </a:t>
            </a:r>
          </a:p>
          <a:p>
            <a:pPr fontAlgn="auto">
              <a:spcBef>
                <a:spcPts val="0"/>
              </a:spcBef>
              <a:spcAft>
                <a:spcPts val="0"/>
              </a:spcAft>
              <a:defRPr/>
            </a:pPr>
            <a:r>
              <a:rPr lang="en-US" sz="2000" b="1" dirty="0">
                <a:latin typeface="+mn-lt"/>
                <a:ea typeface="+mn-ea"/>
              </a:rPr>
              <a:t>72.1 million </a:t>
            </a:r>
          </a:p>
          <a:p>
            <a:pPr fontAlgn="auto">
              <a:spcBef>
                <a:spcPts val="0"/>
              </a:spcBef>
              <a:spcAft>
                <a:spcPts val="0"/>
              </a:spcAft>
              <a:defRPr/>
            </a:pPr>
            <a:r>
              <a:rPr lang="en-US" sz="2000" b="1" dirty="0">
                <a:latin typeface="+mn-lt"/>
                <a:ea typeface="+mn-ea"/>
              </a:rPr>
              <a:t>(19% of Americans)</a:t>
            </a:r>
          </a:p>
          <a:p>
            <a:pPr marL="1309688" indent="-1309688" fontAlgn="auto">
              <a:spcBef>
                <a:spcPts val="0"/>
              </a:spcBef>
              <a:spcAft>
                <a:spcPts val="0"/>
              </a:spcAft>
              <a:defRPr/>
            </a:pPr>
            <a:endParaRPr lang="en-US" sz="2000" dirty="0">
              <a:latin typeface="+mn-lt"/>
              <a:ea typeface="+mn-ea"/>
            </a:endParaRPr>
          </a:p>
          <a:p>
            <a:pPr marL="1309688" indent="-1309688" fontAlgn="auto">
              <a:spcBef>
                <a:spcPts val="0"/>
              </a:spcBef>
              <a:spcAft>
                <a:spcPts val="0"/>
              </a:spcAft>
              <a:defRPr/>
            </a:pPr>
            <a:endParaRPr lang="en-US" sz="2000" dirty="0">
              <a:latin typeface="+mn-lt"/>
              <a:ea typeface="+mn-ea"/>
            </a:endParaRPr>
          </a:p>
          <a:p>
            <a:pPr marL="1309688" indent="-1309688" fontAlgn="auto">
              <a:spcBef>
                <a:spcPts val="0"/>
              </a:spcBef>
              <a:spcAft>
                <a:spcPts val="0"/>
              </a:spcAft>
              <a:defRPr/>
            </a:pPr>
            <a:endParaRPr lang="en-US" sz="2000" dirty="0">
              <a:latin typeface="+mn-lt"/>
              <a:ea typeface="+mn-ea"/>
            </a:endParaRPr>
          </a:p>
          <a:p>
            <a:pPr marL="1309688" indent="-1309688" fontAlgn="auto">
              <a:spcBef>
                <a:spcPts val="0"/>
              </a:spcBef>
              <a:spcAft>
                <a:spcPts val="0"/>
              </a:spcAft>
              <a:defRPr/>
            </a:pPr>
            <a:endParaRPr lang="en-US" sz="2000" dirty="0">
              <a:latin typeface="+mn-lt"/>
              <a:ea typeface="+mn-ea"/>
            </a:endParaRPr>
          </a:p>
        </p:txBody>
      </p:sp>
      <p:pic>
        <p:nvPicPr>
          <p:cNvPr id="7" name="Picture 4" descr="http://www.census.gov/population/www/projections/np_p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2" y="2061028"/>
            <a:ext cx="54419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265196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330" y="76201"/>
            <a:ext cx="4342469"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288" y="1295400"/>
            <a:ext cx="4811712"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6"/>
          <p:cNvSpPr>
            <a:spLocks noChangeArrowheads="1"/>
          </p:cNvSpPr>
          <p:nvPr/>
        </p:nvSpPr>
        <p:spPr bwMode="auto">
          <a:xfrm>
            <a:off x="1065041" y="5766212"/>
            <a:ext cx="723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hlinkClick r:id="rId4"/>
              </a:rPr>
              <a:t>http://www.cdc.gov/aging/emergency/planning_tools/index.htm</a:t>
            </a:r>
            <a:endParaRPr lang="en-US" b="1" dirty="0"/>
          </a:p>
        </p:txBody>
      </p:sp>
    </p:spTree>
    <p:extLst>
      <p:ext uri="{BB962C8B-B14F-4D97-AF65-F5344CB8AC3E}">
        <p14:creationId xmlns:p14="http://schemas.microsoft.com/office/powerpoint/2010/main" val="4262612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3400" y="0"/>
            <a:ext cx="5029200" cy="2646363"/>
          </a:xfrm>
          <a:prstGeom prst="rect">
            <a:avLst/>
          </a:prstGeom>
          <a:noFill/>
        </p:spPr>
        <p:txBody>
          <a:bodyPr>
            <a:spAutoFit/>
          </a:bodyPr>
          <a:lstStyle/>
          <a:p>
            <a:pPr algn="r" fontAlgn="auto">
              <a:spcBef>
                <a:spcPts val="0"/>
              </a:spcBef>
              <a:spcAft>
                <a:spcPts val="0"/>
              </a:spcAft>
              <a:defRPr/>
            </a:pPr>
            <a:endParaRPr lang="en-US" dirty="0">
              <a:latin typeface="+mn-lt"/>
              <a:ea typeface="+mn-ea"/>
            </a:endParaRPr>
          </a:p>
          <a:p>
            <a:pPr algn="r" fontAlgn="auto">
              <a:spcBef>
                <a:spcPts val="0"/>
              </a:spcBef>
              <a:spcAft>
                <a:spcPts val="0"/>
              </a:spcAft>
              <a:defRPr/>
            </a:pPr>
            <a:r>
              <a:rPr lang="en-US" sz="2800" b="1" dirty="0">
                <a:latin typeface="+mn-lt"/>
                <a:ea typeface="+mn-ea"/>
              </a:rPr>
              <a:t>Chapter on Evacuation Planning for Vulnerable Populations: </a:t>
            </a:r>
          </a:p>
          <a:p>
            <a:pPr algn="r" fontAlgn="auto">
              <a:spcBef>
                <a:spcPts val="0"/>
              </a:spcBef>
              <a:spcAft>
                <a:spcPts val="0"/>
              </a:spcAft>
              <a:defRPr/>
            </a:pPr>
            <a:r>
              <a:rPr lang="en-US" sz="2800" b="1" dirty="0">
                <a:latin typeface="+mn-lt"/>
                <a:ea typeface="+mn-ea"/>
              </a:rPr>
              <a:t>Lessons from the New Orleans City Assisted Evacuation Plan</a:t>
            </a:r>
          </a:p>
          <a:p>
            <a:pPr fontAlgn="auto">
              <a:spcBef>
                <a:spcPts val="0"/>
              </a:spcBef>
              <a:spcAft>
                <a:spcPts val="0"/>
              </a:spcAft>
              <a:defRPr/>
            </a:pPr>
            <a:endParaRPr lang="en-US" dirty="0">
              <a:latin typeface="+mn-lt"/>
              <a:ea typeface="+mn-ea"/>
            </a:endParaRPr>
          </a:p>
          <a:p>
            <a:pPr fontAlgn="auto">
              <a:spcBef>
                <a:spcPts val="0"/>
              </a:spcBef>
              <a:spcAft>
                <a:spcPts val="0"/>
              </a:spcAft>
              <a:defRPr/>
            </a:pPr>
            <a:endParaRPr lang="en-US" dirty="0">
              <a:latin typeface="+mn-lt"/>
              <a:ea typeface="+mn-ea"/>
            </a:endParaRPr>
          </a:p>
        </p:txBody>
      </p:sp>
      <p:pic>
        <p:nvPicPr>
          <p:cNvPr id="22531" name="Picture 4" descr="http://www.law.tulane.edu/uploadedImages/News/News_Items/Current_Year/51iPLLx8ff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100" y="381000"/>
            <a:ext cx="31623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2" descr="Jerry Sneed - Mayor Nagin And Gov't Officials Hold News Briefing On Coming Storm, G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2210" y="2857877"/>
            <a:ext cx="2072237" cy="3108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5001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superiorrotary.areavoices.com/files/2010/11/Silos-Thre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571" y="159090"/>
            <a:ext cx="7568292" cy="567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3263" y="15195"/>
            <a:ext cx="8229600" cy="1143000"/>
          </a:xfrm>
        </p:spPr>
        <p:txBody>
          <a:bodyPr/>
          <a:lstStyle/>
          <a:p>
            <a:r>
              <a:rPr lang="en-GB" b="1" dirty="0" smtClean="0">
                <a:solidFill>
                  <a:schemeClr val="bg1">
                    <a:lumMod val="95000"/>
                  </a:schemeClr>
                </a:solidFill>
                <a:effectLst>
                  <a:outerShdw blurRad="38100" dist="38100" dir="2700000" algn="tl">
                    <a:srgbClr val="000000">
                      <a:alpha val="43137"/>
                    </a:srgbClr>
                  </a:outerShdw>
                </a:effectLst>
              </a:rPr>
              <a:t>Professional Silos</a:t>
            </a:r>
            <a:endParaRPr lang="en-US" b="1" dirty="0">
              <a:solidFill>
                <a:schemeClr val="bg1">
                  <a:lumMod val="95000"/>
                </a:schemeClr>
              </a:solidFill>
              <a:effectLst>
                <a:outerShdw blurRad="38100" dist="38100" dir="2700000" algn="tl">
                  <a:srgbClr val="000000">
                    <a:alpha val="43137"/>
                  </a:srgbClr>
                </a:outerShdw>
              </a:effectLst>
            </a:endParaRPr>
          </a:p>
        </p:txBody>
      </p:sp>
      <p:sp>
        <p:nvSpPr>
          <p:cNvPr id="13" name="Rectangle 12"/>
          <p:cNvSpPr/>
          <p:nvPr/>
        </p:nvSpPr>
        <p:spPr>
          <a:xfrm>
            <a:off x="1335740" y="2590800"/>
            <a:ext cx="2017059" cy="609600"/>
          </a:xfrm>
          <a:prstGeom prst="rect">
            <a:avLst/>
          </a:prstGeom>
          <a:noFill/>
        </p:spPr>
        <p:txBody>
          <a:bodyPr wrap="none">
            <a:prstTxWarp prst="textStop">
              <a:avLst>
                <a:gd name="adj" fmla="val 29620"/>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defTabSz="914400" fontAlgn="base">
              <a:spcBef>
                <a:spcPct val="0"/>
              </a:spcBef>
              <a:spcAft>
                <a:spcPct val="0"/>
              </a:spcAft>
              <a:defRPr/>
            </a:pPr>
            <a:r>
              <a:rPr lang="en-US" sz="2000" b="1" dirty="0">
                <a:ln w="12700">
                  <a:solidFill>
                    <a:srgbClr val="FBEEC9">
                      <a:satMod val="155000"/>
                    </a:srgbClr>
                  </a:solidFill>
                  <a:prstDash val="solid"/>
                </a:ln>
                <a:solidFill>
                  <a:srgbClr val="4E3B30">
                    <a:tint val="85000"/>
                    <a:satMod val="155000"/>
                  </a:srgbClr>
                </a:solidFill>
                <a:effectLst>
                  <a:outerShdw blurRad="41275" dist="20320" dir="1800000" algn="tl" rotWithShape="0">
                    <a:srgbClr val="000000">
                      <a:alpha val="40000"/>
                    </a:srgbClr>
                  </a:outerShdw>
                </a:effectLst>
                <a:ea typeface="ＭＳ Ｐゴシック" pitchFamily="1" charset="-128"/>
              </a:rPr>
              <a:t>Transportation</a:t>
            </a:r>
            <a:endParaRPr lang="en-US" sz="2000" b="1" dirty="0">
              <a:ln w="50800">
                <a:solidFill>
                  <a:srgbClr val="002060"/>
                </a:solidFill>
              </a:ln>
              <a:solidFill>
                <a:srgbClr val="002060"/>
              </a:solidFill>
              <a:ea typeface="ＭＳ Ｐゴシック" pitchFamily="1" charset="-128"/>
            </a:endParaRPr>
          </a:p>
        </p:txBody>
      </p:sp>
      <p:sp>
        <p:nvSpPr>
          <p:cNvPr id="14" name="Rectangle 13"/>
          <p:cNvSpPr/>
          <p:nvPr/>
        </p:nvSpPr>
        <p:spPr>
          <a:xfrm>
            <a:off x="3733800" y="2362200"/>
            <a:ext cx="2017059" cy="609600"/>
          </a:xfrm>
          <a:prstGeom prst="rect">
            <a:avLst/>
          </a:prstGeom>
          <a:noFill/>
        </p:spPr>
        <p:txBody>
          <a:bodyPr wrap="none">
            <a:prstTxWarp prst="textStop">
              <a:avLst>
                <a:gd name="adj" fmla="val 29620"/>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defTabSz="914400" fontAlgn="base">
              <a:spcBef>
                <a:spcPct val="0"/>
              </a:spcBef>
              <a:spcAft>
                <a:spcPct val="0"/>
              </a:spcAft>
              <a:defRPr/>
            </a:pPr>
            <a:r>
              <a:rPr lang="en-US" sz="2000" b="1" dirty="0">
                <a:ln w="12700">
                  <a:solidFill>
                    <a:srgbClr val="FBEEC9">
                      <a:satMod val="155000"/>
                    </a:srgbClr>
                  </a:solidFill>
                  <a:prstDash val="solid"/>
                </a:ln>
                <a:solidFill>
                  <a:srgbClr val="4E3B30">
                    <a:tint val="85000"/>
                    <a:satMod val="155000"/>
                  </a:srgbClr>
                </a:solidFill>
                <a:effectLst>
                  <a:outerShdw blurRad="41275" dist="20320" dir="1800000" algn="tl" rotWithShape="0">
                    <a:srgbClr val="000000">
                      <a:alpha val="40000"/>
                    </a:srgbClr>
                  </a:outerShdw>
                </a:effectLst>
                <a:ea typeface="ＭＳ Ｐゴシック" pitchFamily="1" charset="-128"/>
              </a:rPr>
              <a:t>Emergency</a:t>
            </a:r>
            <a:endParaRPr lang="en-US" sz="2000" b="1" dirty="0">
              <a:ln w="50800">
                <a:solidFill>
                  <a:srgbClr val="002060"/>
                </a:solidFill>
              </a:ln>
              <a:solidFill>
                <a:srgbClr val="002060"/>
              </a:solidFill>
              <a:ea typeface="ＭＳ Ｐゴシック" pitchFamily="1" charset="-128"/>
            </a:endParaRPr>
          </a:p>
        </p:txBody>
      </p:sp>
      <p:sp>
        <p:nvSpPr>
          <p:cNvPr id="15" name="Rectangle 14"/>
          <p:cNvSpPr/>
          <p:nvPr/>
        </p:nvSpPr>
        <p:spPr>
          <a:xfrm>
            <a:off x="3733800" y="3048000"/>
            <a:ext cx="2017059" cy="609600"/>
          </a:xfrm>
          <a:prstGeom prst="rect">
            <a:avLst/>
          </a:prstGeom>
          <a:noFill/>
        </p:spPr>
        <p:txBody>
          <a:bodyPr wrap="none">
            <a:prstTxWarp prst="textStop">
              <a:avLst>
                <a:gd name="adj" fmla="val 29620"/>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defTabSz="914400" fontAlgn="base">
              <a:spcBef>
                <a:spcPct val="0"/>
              </a:spcBef>
              <a:spcAft>
                <a:spcPct val="0"/>
              </a:spcAft>
              <a:defRPr/>
            </a:pPr>
            <a:r>
              <a:rPr lang="en-US" sz="2000" b="1" dirty="0">
                <a:ln w="12700">
                  <a:solidFill>
                    <a:srgbClr val="FBEEC9">
                      <a:satMod val="155000"/>
                    </a:srgbClr>
                  </a:solidFill>
                  <a:prstDash val="solid"/>
                </a:ln>
                <a:solidFill>
                  <a:srgbClr val="4E3B30">
                    <a:tint val="85000"/>
                    <a:satMod val="155000"/>
                  </a:srgbClr>
                </a:solidFill>
                <a:effectLst>
                  <a:outerShdw blurRad="41275" dist="20320" dir="1800000" algn="tl" rotWithShape="0">
                    <a:srgbClr val="000000">
                      <a:alpha val="40000"/>
                    </a:srgbClr>
                  </a:outerShdw>
                </a:effectLst>
                <a:ea typeface="ＭＳ Ｐゴシック" pitchFamily="1" charset="-128"/>
              </a:rPr>
              <a:t>Management</a:t>
            </a:r>
            <a:endParaRPr lang="en-US" sz="2000" b="1" dirty="0">
              <a:ln w="50800">
                <a:solidFill>
                  <a:srgbClr val="002060"/>
                </a:solidFill>
              </a:ln>
              <a:solidFill>
                <a:srgbClr val="002060"/>
              </a:solidFill>
              <a:ea typeface="ＭＳ Ｐゴシック" pitchFamily="1" charset="-128"/>
            </a:endParaRPr>
          </a:p>
        </p:txBody>
      </p:sp>
      <p:sp>
        <p:nvSpPr>
          <p:cNvPr id="16" name="Rectangle 15"/>
          <p:cNvSpPr/>
          <p:nvPr/>
        </p:nvSpPr>
        <p:spPr>
          <a:xfrm>
            <a:off x="6059714" y="2362200"/>
            <a:ext cx="1940859" cy="609600"/>
          </a:xfrm>
          <a:prstGeom prst="rect">
            <a:avLst/>
          </a:prstGeom>
          <a:noFill/>
        </p:spPr>
        <p:txBody>
          <a:bodyPr wrap="none">
            <a:prstTxWarp prst="textStop">
              <a:avLst>
                <a:gd name="adj" fmla="val 29620"/>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defTabSz="914400" fontAlgn="base">
              <a:spcBef>
                <a:spcPct val="0"/>
              </a:spcBef>
              <a:spcAft>
                <a:spcPct val="0"/>
              </a:spcAft>
              <a:defRPr/>
            </a:pPr>
            <a:r>
              <a:rPr lang="en-US" sz="2000" b="1" dirty="0">
                <a:ln w="12700">
                  <a:solidFill>
                    <a:srgbClr val="FBEEC9">
                      <a:satMod val="155000"/>
                    </a:srgbClr>
                  </a:solidFill>
                  <a:prstDash val="solid"/>
                </a:ln>
                <a:solidFill>
                  <a:srgbClr val="4E3B30">
                    <a:tint val="85000"/>
                    <a:satMod val="155000"/>
                  </a:srgbClr>
                </a:solidFill>
                <a:effectLst>
                  <a:outerShdw blurRad="41275" dist="20320" dir="1800000" algn="tl" rotWithShape="0">
                    <a:srgbClr val="000000">
                      <a:alpha val="40000"/>
                    </a:srgbClr>
                  </a:outerShdw>
                </a:effectLst>
                <a:ea typeface="ＭＳ Ｐゴシック" pitchFamily="1" charset="-128"/>
              </a:rPr>
              <a:t>Public</a:t>
            </a:r>
            <a:endParaRPr lang="en-US" sz="2000" b="1" dirty="0">
              <a:ln w="50800">
                <a:solidFill>
                  <a:srgbClr val="002060"/>
                </a:solidFill>
              </a:ln>
              <a:solidFill>
                <a:srgbClr val="002060"/>
              </a:solidFill>
              <a:ea typeface="ＭＳ Ｐゴシック" pitchFamily="1" charset="-128"/>
            </a:endParaRPr>
          </a:p>
        </p:txBody>
      </p:sp>
      <p:sp>
        <p:nvSpPr>
          <p:cNvPr id="17" name="Rectangle 16"/>
          <p:cNvSpPr/>
          <p:nvPr/>
        </p:nvSpPr>
        <p:spPr>
          <a:xfrm>
            <a:off x="6059714" y="3048000"/>
            <a:ext cx="1940859" cy="609600"/>
          </a:xfrm>
          <a:prstGeom prst="rect">
            <a:avLst/>
          </a:prstGeom>
          <a:noFill/>
        </p:spPr>
        <p:txBody>
          <a:bodyPr wrap="none">
            <a:prstTxWarp prst="textStop">
              <a:avLst>
                <a:gd name="adj" fmla="val 29620"/>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defTabSz="914400" fontAlgn="base">
              <a:spcBef>
                <a:spcPct val="0"/>
              </a:spcBef>
              <a:spcAft>
                <a:spcPct val="0"/>
              </a:spcAft>
              <a:defRPr/>
            </a:pPr>
            <a:r>
              <a:rPr lang="en-US" sz="2000" b="1" dirty="0" smtClean="0">
                <a:ln w="12700">
                  <a:solidFill>
                    <a:srgbClr val="FBEEC9">
                      <a:satMod val="155000"/>
                    </a:srgbClr>
                  </a:solidFill>
                  <a:prstDash val="solid"/>
                </a:ln>
                <a:solidFill>
                  <a:srgbClr val="4E3B30">
                    <a:tint val="85000"/>
                    <a:satMod val="155000"/>
                  </a:srgbClr>
                </a:solidFill>
                <a:effectLst>
                  <a:outerShdw blurRad="41275" dist="20320" dir="1800000" algn="tl" rotWithShape="0">
                    <a:srgbClr val="000000">
                      <a:alpha val="40000"/>
                    </a:srgbClr>
                  </a:outerShdw>
                </a:effectLst>
                <a:ea typeface="ＭＳ Ｐゴシック" pitchFamily="1" charset="-128"/>
              </a:rPr>
              <a:t>Safety</a:t>
            </a:r>
            <a:endParaRPr lang="en-US" sz="2000" b="1" dirty="0">
              <a:ln w="50800">
                <a:solidFill>
                  <a:srgbClr val="002060"/>
                </a:solidFill>
              </a:ln>
              <a:solidFill>
                <a:srgbClr val="002060"/>
              </a:solidFill>
              <a:ea typeface="ＭＳ Ｐゴシック" pitchFamily="1" charset="-128"/>
            </a:endParaRPr>
          </a:p>
        </p:txBody>
      </p:sp>
    </p:spTree>
    <p:extLst>
      <p:ext uri="{BB962C8B-B14F-4D97-AF65-F5344CB8AC3E}">
        <p14:creationId xmlns:p14="http://schemas.microsoft.com/office/powerpoint/2010/main" val="292950296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371600"/>
            <a:ext cx="6324600" cy="477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pPr eaLnBrk="1" fontAlgn="auto" hangingPunct="1">
              <a:spcAft>
                <a:spcPts val="0"/>
              </a:spcAft>
              <a:defRPr/>
            </a:pPr>
            <a:r>
              <a:rPr lang="en-US" dirty="0" smtClean="0">
                <a:ea typeface="+mj-ea"/>
              </a:rPr>
              <a:t>New Orleans</a:t>
            </a:r>
            <a:endParaRPr lang="en-US" dirty="0">
              <a:ea typeface="+mj-ea"/>
            </a:endParaRPr>
          </a:p>
        </p:txBody>
      </p:sp>
    </p:spTree>
    <p:extLst>
      <p:ext uri="{BB962C8B-B14F-4D97-AF65-F5344CB8AC3E}">
        <p14:creationId xmlns:p14="http://schemas.microsoft.com/office/powerpoint/2010/main" val="29755815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Box 4"/>
          <p:cNvSpPr txBox="1">
            <a:spLocks noChangeArrowheads="1"/>
          </p:cNvSpPr>
          <p:nvPr/>
        </p:nvSpPr>
        <p:spPr bwMode="auto">
          <a:xfrm>
            <a:off x="762000" y="824618"/>
            <a:ext cx="6827838"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0188" indent="-2301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sz="1200" dirty="0">
                <a:latin typeface="Franklin Gothic Book" panose="020B0503020102020204" pitchFamily="34" charset="0"/>
              </a:rPr>
              <a:t>New Orleans Office of Homeland Security and Public Safety </a:t>
            </a:r>
          </a:p>
          <a:p>
            <a:pPr eaLnBrk="1" hangingPunct="1">
              <a:buFont typeface="Arial" panose="020B0604020202020204" pitchFamily="34" charset="0"/>
              <a:buChar char="•"/>
            </a:pPr>
            <a:r>
              <a:rPr lang="en-US" sz="1200" dirty="0">
                <a:latin typeface="Franklin Gothic Book" panose="020B0503020102020204" pitchFamily="34" charset="0"/>
              </a:rPr>
              <a:t>New Orleans Office of Emergency Preparedness </a:t>
            </a:r>
          </a:p>
          <a:p>
            <a:pPr eaLnBrk="1" hangingPunct="1">
              <a:buFont typeface="Arial" panose="020B0604020202020204" pitchFamily="34" charset="0"/>
              <a:buChar char="•"/>
            </a:pPr>
            <a:r>
              <a:rPr lang="en-US" sz="1200" dirty="0">
                <a:latin typeface="Franklin Gothic Book" panose="020B0503020102020204" pitchFamily="34" charset="0"/>
              </a:rPr>
              <a:t>New Orleans Police Department (NOPD) </a:t>
            </a:r>
          </a:p>
          <a:p>
            <a:pPr eaLnBrk="1" hangingPunct="1">
              <a:buFont typeface="Arial" panose="020B0604020202020204" pitchFamily="34" charset="0"/>
              <a:buChar char="•"/>
            </a:pPr>
            <a:r>
              <a:rPr lang="en-US" sz="1200" dirty="0">
                <a:latin typeface="Franklin Gothic Book" panose="020B0503020102020204" pitchFamily="34" charset="0"/>
              </a:rPr>
              <a:t>New Orleans Fire Department (NOFD)</a:t>
            </a:r>
          </a:p>
          <a:p>
            <a:pPr eaLnBrk="1" hangingPunct="1">
              <a:buFont typeface="Arial" panose="020B0604020202020204" pitchFamily="34" charset="0"/>
              <a:buChar char="•"/>
            </a:pPr>
            <a:r>
              <a:rPr lang="en-US" sz="1200" dirty="0">
                <a:latin typeface="Franklin Gothic Book" panose="020B0503020102020204" pitchFamily="34" charset="0"/>
              </a:rPr>
              <a:t>New Orleans Mayor</a:t>
            </a:r>
            <a:r>
              <a:rPr lang="ja-JP" altLang="en-US" sz="1200" dirty="0">
                <a:latin typeface="Franklin Gothic Book" panose="020B0503020102020204" pitchFamily="34" charset="0"/>
              </a:rPr>
              <a:t>’</a:t>
            </a:r>
            <a:r>
              <a:rPr lang="en-US" altLang="ja-JP" sz="1200" dirty="0">
                <a:latin typeface="Franklin Gothic Book" panose="020B0503020102020204" pitchFamily="34" charset="0"/>
              </a:rPr>
              <a:t>s Office of Technology (MOT) </a:t>
            </a:r>
          </a:p>
          <a:p>
            <a:pPr eaLnBrk="1" hangingPunct="1">
              <a:buFont typeface="Arial" panose="020B0604020202020204" pitchFamily="34" charset="0"/>
              <a:buChar char="•"/>
            </a:pPr>
            <a:r>
              <a:rPr lang="en-US" sz="1200" dirty="0">
                <a:latin typeface="Franklin Gothic Book" panose="020B0503020102020204" pitchFamily="34" charset="0"/>
              </a:rPr>
              <a:t>New Orleans Emergency Medical Services (EMS) </a:t>
            </a:r>
          </a:p>
          <a:p>
            <a:pPr eaLnBrk="1" hangingPunct="1">
              <a:buFont typeface="Arial" panose="020B0604020202020204" pitchFamily="34" charset="0"/>
              <a:buChar char="•"/>
            </a:pPr>
            <a:r>
              <a:rPr lang="en-US" sz="1200" dirty="0">
                <a:latin typeface="Franklin Gothic Book" panose="020B0503020102020204" pitchFamily="34" charset="0"/>
              </a:rPr>
              <a:t>New Orleans Health Department (NOHD) </a:t>
            </a:r>
          </a:p>
          <a:p>
            <a:pPr eaLnBrk="1" hangingPunct="1">
              <a:buFont typeface="Arial" panose="020B0604020202020204" pitchFamily="34" charset="0"/>
              <a:buChar char="•"/>
            </a:pPr>
            <a:r>
              <a:rPr lang="en-US" sz="1200" dirty="0">
                <a:latin typeface="Franklin Gothic Book" panose="020B0503020102020204" pitchFamily="34" charset="0"/>
              </a:rPr>
              <a:t>New Orleans Council on Aging (NOCA)</a:t>
            </a:r>
          </a:p>
          <a:p>
            <a:pPr eaLnBrk="1" hangingPunct="1">
              <a:buFont typeface="Arial" panose="020B0604020202020204" pitchFamily="34" charset="0"/>
              <a:buChar char="•"/>
            </a:pPr>
            <a:r>
              <a:rPr lang="en-US" sz="1200" dirty="0">
                <a:latin typeface="Franklin Gothic Book" panose="020B0503020102020204" pitchFamily="34" charset="0"/>
              </a:rPr>
              <a:t>Jefferson Parish OEP </a:t>
            </a:r>
          </a:p>
          <a:p>
            <a:pPr eaLnBrk="1" hangingPunct="1">
              <a:buFont typeface="Arial" panose="020B0604020202020204" pitchFamily="34" charset="0"/>
              <a:buChar char="•"/>
            </a:pPr>
            <a:r>
              <a:rPr lang="en-US" sz="1200" dirty="0">
                <a:latin typeface="Franklin Gothic Book" panose="020B0503020102020204" pitchFamily="34" charset="0"/>
              </a:rPr>
              <a:t>Plaquemines Parish OEP </a:t>
            </a:r>
          </a:p>
          <a:p>
            <a:pPr eaLnBrk="1" hangingPunct="1">
              <a:buFont typeface="Arial" panose="020B0604020202020204" pitchFamily="34" charset="0"/>
              <a:buChar char="•"/>
            </a:pPr>
            <a:r>
              <a:rPr lang="en-US" sz="1200" dirty="0">
                <a:latin typeface="Franklin Gothic Book" panose="020B0503020102020204" pitchFamily="34" charset="0"/>
              </a:rPr>
              <a:t>St. Bernard Parish OEP</a:t>
            </a:r>
          </a:p>
          <a:p>
            <a:pPr eaLnBrk="1" hangingPunct="1">
              <a:buFont typeface="Arial" panose="020B0604020202020204" pitchFamily="34" charset="0"/>
              <a:buChar char="•"/>
            </a:pPr>
            <a:r>
              <a:rPr lang="en-US" sz="1200" dirty="0">
                <a:latin typeface="Franklin Gothic Book" panose="020B0503020102020204" pitchFamily="34" charset="0"/>
              </a:rPr>
              <a:t>Port Authority Harbor Police</a:t>
            </a:r>
          </a:p>
          <a:p>
            <a:pPr eaLnBrk="1" hangingPunct="1">
              <a:buFont typeface="Arial" panose="020B0604020202020204" pitchFamily="34" charset="0"/>
              <a:buChar char="•"/>
            </a:pPr>
            <a:r>
              <a:rPr lang="en-US" sz="1200" dirty="0">
                <a:latin typeface="Franklin Gothic Book" panose="020B0503020102020204" pitchFamily="34" charset="0"/>
              </a:rPr>
              <a:t>Louisiana Office of Homeland Security and Emergency Preparedness (LOHSEP) </a:t>
            </a:r>
          </a:p>
          <a:p>
            <a:pPr eaLnBrk="1" hangingPunct="1">
              <a:buFont typeface="Arial" panose="020B0604020202020204" pitchFamily="34" charset="0"/>
              <a:buChar char="•"/>
            </a:pPr>
            <a:r>
              <a:rPr lang="en-US" sz="1200" dirty="0">
                <a:latin typeface="Franklin Gothic Book" panose="020B0503020102020204" pitchFamily="34" charset="0"/>
              </a:rPr>
              <a:t>Louisiana Department of Transportation and Development (LOTD) </a:t>
            </a:r>
          </a:p>
          <a:p>
            <a:pPr eaLnBrk="1" hangingPunct="1">
              <a:buFont typeface="Arial" panose="020B0604020202020204" pitchFamily="34" charset="0"/>
              <a:buChar char="•"/>
            </a:pPr>
            <a:r>
              <a:rPr lang="en-US" sz="1200" dirty="0">
                <a:latin typeface="Franklin Gothic Book" panose="020B0503020102020204" pitchFamily="34" charset="0"/>
              </a:rPr>
              <a:t>Louisiana Department of Social Services (LDSS) </a:t>
            </a:r>
          </a:p>
          <a:p>
            <a:pPr eaLnBrk="1" hangingPunct="1">
              <a:buFont typeface="Arial" panose="020B0604020202020204" pitchFamily="34" charset="0"/>
              <a:buChar char="•"/>
            </a:pPr>
            <a:r>
              <a:rPr lang="en-US" sz="1200" dirty="0">
                <a:latin typeface="Franklin Gothic Book" panose="020B0503020102020204" pitchFamily="34" charset="0"/>
              </a:rPr>
              <a:t>Louisiana Department of Health and Hospitals (LDHH)</a:t>
            </a:r>
          </a:p>
          <a:p>
            <a:pPr eaLnBrk="1" hangingPunct="1">
              <a:buFont typeface="Arial" panose="020B0604020202020204" pitchFamily="34" charset="0"/>
              <a:buChar char="•"/>
            </a:pPr>
            <a:r>
              <a:rPr lang="en-US" sz="1200" dirty="0">
                <a:latin typeface="Franklin Gothic Book" panose="020B0503020102020204" pitchFamily="34" charset="0"/>
              </a:rPr>
              <a:t>Louisiana National Guard (LNG) </a:t>
            </a:r>
          </a:p>
          <a:p>
            <a:pPr eaLnBrk="1" hangingPunct="1">
              <a:buFont typeface="Arial" panose="020B0604020202020204" pitchFamily="34" charset="0"/>
              <a:buChar char="•"/>
            </a:pPr>
            <a:r>
              <a:rPr lang="en-US" sz="1200" dirty="0">
                <a:latin typeface="Franklin Gothic Book" panose="020B0503020102020204" pitchFamily="34" charset="0"/>
              </a:rPr>
              <a:t>Louisiana State Police (LSP)</a:t>
            </a:r>
          </a:p>
          <a:p>
            <a:pPr eaLnBrk="1" hangingPunct="1">
              <a:buFont typeface="Arial" panose="020B0604020202020204" pitchFamily="34" charset="0"/>
              <a:buChar char="•"/>
            </a:pPr>
            <a:r>
              <a:rPr lang="en-US" sz="1200" dirty="0">
                <a:latin typeface="Franklin Gothic Book" panose="020B0503020102020204" pitchFamily="34" charset="0"/>
              </a:rPr>
              <a:t>AMTRAK </a:t>
            </a:r>
          </a:p>
          <a:p>
            <a:pPr eaLnBrk="1" hangingPunct="1">
              <a:buFont typeface="Arial" panose="020B0604020202020204" pitchFamily="34" charset="0"/>
              <a:buChar char="•"/>
            </a:pPr>
            <a:r>
              <a:rPr lang="en-US" sz="1200" dirty="0" err="1">
                <a:latin typeface="Franklin Gothic Book" panose="020B0503020102020204" pitchFamily="34" charset="0"/>
              </a:rPr>
              <a:t>Morial</a:t>
            </a:r>
            <a:r>
              <a:rPr lang="en-US" sz="1200" dirty="0">
                <a:latin typeface="Franklin Gothic Book" panose="020B0503020102020204" pitchFamily="34" charset="0"/>
              </a:rPr>
              <a:t> Convention Center (MCC) </a:t>
            </a:r>
          </a:p>
          <a:p>
            <a:pPr eaLnBrk="1" hangingPunct="1">
              <a:buFont typeface="Arial" panose="020B0604020202020204" pitchFamily="34" charset="0"/>
              <a:buChar char="•"/>
            </a:pPr>
            <a:r>
              <a:rPr lang="en-US" sz="1200" dirty="0">
                <a:latin typeface="Franklin Gothic Book" panose="020B0503020102020204" pitchFamily="34" charset="0"/>
              </a:rPr>
              <a:t>Union Passenger Terminal (UPT) </a:t>
            </a:r>
          </a:p>
          <a:p>
            <a:pPr eaLnBrk="1" hangingPunct="1">
              <a:buFont typeface="Arial" panose="020B0604020202020204" pitchFamily="34" charset="0"/>
              <a:buChar char="•"/>
            </a:pPr>
            <a:r>
              <a:rPr lang="en-US" sz="1200" dirty="0">
                <a:latin typeface="Franklin Gothic Book" panose="020B0503020102020204" pitchFamily="34" charset="0"/>
              </a:rPr>
              <a:t>Louis Armstrong Airport (MSY) </a:t>
            </a:r>
          </a:p>
          <a:p>
            <a:pPr eaLnBrk="1" hangingPunct="1">
              <a:buFont typeface="Arial" panose="020B0604020202020204" pitchFamily="34" charset="0"/>
              <a:buChar char="•"/>
            </a:pPr>
            <a:r>
              <a:rPr lang="en-US" sz="1200" dirty="0">
                <a:latin typeface="Franklin Gothic Book" panose="020B0503020102020204" pitchFamily="34" charset="0"/>
              </a:rPr>
              <a:t>Regional Transit Authority (RTA) </a:t>
            </a:r>
          </a:p>
          <a:p>
            <a:pPr eaLnBrk="1" hangingPunct="1">
              <a:buFont typeface="Arial" panose="020B0604020202020204" pitchFamily="34" charset="0"/>
              <a:buChar char="•"/>
            </a:pPr>
            <a:r>
              <a:rPr lang="en-US" sz="1200" dirty="0">
                <a:latin typeface="Franklin Gothic Book" panose="020B0503020102020204" pitchFamily="34" charset="0"/>
              </a:rPr>
              <a:t>Louisiana Society for the Prevention of Cruelty to Animals (SPCA) </a:t>
            </a:r>
          </a:p>
          <a:p>
            <a:pPr eaLnBrk="1" hangingPunct="1">
              <a:buFont typeface="Arial" panose="020B0604020202020204" pitchFamily="34" charset="0"/>
              <a:buChar char="•"/>
            </a:pPr>
            <a:r>
              <a:rPr lang="en-US" sz="1200" dirty="0">
                <a:latin typeface="Franklin Gothic Book" panose="020B0503020102020204" pitchFamily="34" charset="0"/>
              </a:rPr>
              <a:t>American Red Cross (ARC) </a:t>
            </a:r>
          </a:p>
          <a:p>
            <a:pPr eaLnBrk="1" hangingPunct="1">
              <a:buFont typeface="Arial" panose="020B0604020202020204" pitchFamily="34" charset="0"/>
              <a:buChar char="•"/>
            </a:pPr>
            <a:r>
              <a:rPr lang="en-US" sz="1200" dirty="0">
                <a:latin typeface="Franklin Gothic Book" panose="020B0503020102020204" pitchFamily="34" charset="0"/>
              </a:rPr>
              <a:t>New Orleans Hotel and Lodging Association (NOHLA) </a:t>
            </a:r>
          </a:p>
          <a:p>
            <a:pPr eaLnBrk="1" hangingPunct="1">
              <a:buFont typeface="Arial" panose="020B0604020202020204" pitchFamily="34" charset="0"/>
              <a:buChar char="•"/>
            </a:pPr>
            <a:r>
              <a:rPr lang="en-US" sz="1200" dirty="0">
                <a:latin typeface="Franklin Gothic Book" panose="020B0503020102020204" pitchFamily="34" charset="0"/>
              </a:rPr>
              <a:t>Lakefront Airport (LA) </a:t>
            </a:r>
          </a:p>
          <a:p>
            <a:pPr eaLnBrk="1" hangingPunct="1">
              <a:buFont typeface="Arial" panose="020B0604020202020204" pitchFamily="34" charset="0"/>
              <a:buChar char="•"/>
            </a:pPr>
            <a:r>
              <a:rPr lang="en-US" sz="1200" dirty="0">
                <a:latin typeface="Franklin Gothic Book" panose="020B0503020102020204" pitchFamily="34" charset="0"/>
              </a:rPr>
              <a:t>Citizens Emergency Response Team (CERT)</a:t>
            </a:r>
          </a:p>
        </p:txBody>
      </p:sp>
      <p:sp>
        <p:nvSpPr>
          <p:cNvPr id="4" name="Title 3"/>
          <p:cNvSpPr>
            <a:spLocks noGrp="1"/>
          </p:cNvSpPr>
          <p:nvPr>
            <p:ph type="title"/>
          </p:nvPr>
        </p:nvSpPr>
        <p:spPr>
          <a:xfrm>
            <a:off x="457200" y="-196144"/>
            <a:ext cx="8229600" cy="1143000"/>
          </a:xfrm>
        </p:spPr>
        <p:txBody>
          <a:bodyPr/>
          <a:lstStyle/>
          <a:p>
            <a:pPr eaLnBrk="1" fontAlgn="auto" hangingPunct="1">
              <a:spcAft>
                <a:spcPts val="0"/>
              </a:spcAft>
              <a:defRPr/>
            </a:pPr>
            <a:r>
              <a:rPr lang="en-US" dirty="0" smtClean="0">
                <a:ea typeface="+mj-ea"/>
              </a:rPr>
              <a:t>New Orleans</a:t>
            </a:r>
            <a:endParaRPr lang="en-US" dirty="0">
              <a:ea typeface="+mj-ea"/>
            </a:endParaRPr>
          </a:p>
        </p:txBody>
      </p:sp>
    </p:spTree>
    <p:extLst>
      <p:ext uri="{BB962C8B-B14F-4D97-AF65-F5344CB8AC3E}">
        <p14:creationId xmlns:p14="http://schemas.microsoft.com/office/powerpoint/2010/main" val="258880805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6"/>
          <p:cNvSpPr txBox="1">
            <a:spLocks noChangeArrowheads="1"/>
          </p:cNvSpPr>
          <p:nvPr/>
        </p:nvSpPr>
        <p:spPr bwMode="auto">
          <a:xfrm>
            <a:off x="762000" y="766534"/>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b="1">
                <a:latin typeface="Franklin Gothic Book" panose="020B0503020102020204" pitchFamily="34" charset="0"/>
              </a:rPr>
              <a:t>For those that were registered for CAEP:</a:t>
            </a:r>
          </a:p>
          <a:p>
            <a:pPr eaLnBrk="1" hangingPunct="1"/>
            <a:endParaRPr lang="en-US" b="1">
              <a:latin typeface="Franklin Gothic Book" panose="020B0503020102020204" pitchFamily="34" charset="0"/>
            </a:endParaRPr>
          </a:p>
          <a:p>
            <a:pPr eaLnBrk="1" hangingPunct="1"/>
            <a:r>
              <a:rPr lang="en-US" b="1">
                <a:latin typeface="Franklin Gothic Book" panose="020B0503020102020204" pitchFamily="34" charset="0"/>
              </a:rPr>
              <a:t>	</a:t>
            </a:r>
            <a:r>
              <a:rPr lang="en-US" b="1" i="1">
                <a:latin typeface="Franklin Gothic Book" panose="020B0503020102020204" pitchFamily="34" charset="0"/>
              </a:rPr>
              <a:t>Would you use CAEP again?</a:t>
            </a:r>
          </a:p>
        </p:txBody>
      </p:sp>
      <p:pic>
        <p:nvPicPr>
          <p:cNvPr id="4915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366734"/>
            <a:ext cx="6534150"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457200" y="-178028"/>
            <a:ext cx="8229600" cy="1143000"/>
          </a:xfrm>
        </p:spPr>
        <p:txBody>
          <a:bodyPr/>
          <a:lstStyle/>
          <a:p>
            <a:pPr eaLnBrk="1" fontAlgn="auto" hangingPunct="1">
              <a:spcAft>
                <a:spcPts val="0"/>
              </a:spcAft>
              <a:defRPr/>
            </a:pPr>
            <a:r>
              <a:rPr lang="en-US" dirty="0" smtClean="0">
                <a:ea typeface="+mj-ea"/>
              </a:rPr>
              <a:t>New Orleans</a:t>
            </a:r>
            <a:endParaRPr lang="en-US" dirty="0">
              <a:ea typeface="+mj-ea"/>
            </a:endParaRPr>
          </a:p>
        </p:txBody>
      </p:sp>
      <p:sp>
        <p:nvSpPr>
          <p:cNvPr id="5" name="TextBox 7"/>
          <p:cNvSpPr txBox="1">
            <a:spLocks noChangeArrowheads="1"/>
          </p:cNvSpPr>
          <p:nvPr/>
        </p:nvSpPr>
        <p:spPr bwMode="auto">
          <a:xfrm>
            <a:off x="190123" y="5784089"/>
            <a:ext cx="28058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sz="1200" dirty="0">
                <a:latin typeface="Franklin Gothic Book" panose="020B0503020102020204" pitchFamily="34" charset="0"/>
              </a:rPr>
              <a:t>Source: Kiefer, Jenkins and </a:t>
            </a:r>
            <a:r>
              <a:rPr lang="en-US" sz="1200" dirty="0" err="1">
                <a:latin typeface="Franklin Gothic Book" panose="020B0503020102020204" pitchFamily="34" charset="0"/>
              </a:rPr>
              <a:t>Laska</a:t>
            </a:r>
            <a:r>
              <a:rPr lang="en-US" sz="1200" dirty="0">
                <a:latin typeface="Franklin Gothic Book" panose="020B0503020102020204" pitchFamily="34" charset="0"/>
              </a:rPr>
              <a:t>, 2009</a:t>
            </a:r>
          </a:p>
        </p:txBody>
      </p:sp>
    </p:spTree>
    <p:extLst>
      <p:ext uri="{BB962C8B-B14F-4D97-AF65-F5344CB8AC3E}">
        <p14:creationId xmlns:p14="http://schemas.microsoft.com/office/powerpoint/2010/main" val="31133537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0" descr="Evacuteer logo.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400"/>
            <a:ext cx="2908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11" descr="Evacuteer Wheelchairs.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0"/>
            <a:ext cx="8795914" cy="380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pPr eaLnBrk="1" fontAlgn="auto" hangingPunct="1">
              <a:spcAft>
                <a:spcPts val="0"/>
              </a:spcAft>
              <a:defRPr/>
            </a:pPr>
            <a:r>
              <a:rPr lang="en-US" dirty="0" smtClean="0">
                <a:ea typeface="+mj-ea"/>
              </a:rPr>
              <a:t>New Orleans</a:t>
            </a:r>
            <a:endParaRPr lang="en-US" dirty="0">
              <a:ea typeface="+mj-ea"/>
            </a:endParaRPr>
          </a:p>
        </p:txBody>
      </p:sp>
    </p:spTree>
    <p:extLst>
      <p:ext uri="{BB962C8B-B14F-4D97-AF65-F5344CB8AC3E}">
        <p14:creationId xmlns:p14="http://schemas.microsoft.com/office/powerpoint/2010/main" val="300451295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240759" y="2240758"/>
            <a:ext cx="6210303" cy="172878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Transportation Resilience</a:t>
            </a:r>
            <a:endParaRPr lang="en-US" sz="3600" dirty="0"/>
          </a:p>
        </p:txBody>
      </p:sp>
      <p:sp>
        <p:nvSpPr>
          <p:cNvPr id="8" name="Slide Number Placeholder 7"/>
          <p:cNvSpPr>
            <a:spLocks noGrp="1"/>
          </p:cNvSpPr>
          <p:nvPr>
            <p:ph type="sldNum" sz="quarter" idx="4294967295"/>
          </p:nvPr>
        </p:nvSpPr>
        <p:spPr>
          <a:xfrm>
            <a:off x="6553200" y="6445250"/>
            <a:ext cx="2133600" cy="365125"/>
          </a:xfrm>
          <a:prstGeom prst="rect">
            <a:avLst/>
          </a:prstGeom>
        </p:spPr>
        <p:txBody>
          <a:bodyPr/>
          <a:lstStyle/>
          <a:p>
            <a:fld id="{49DFACFC-70A9-6149-9174-3FC962C5AE24}" type="slidenum">
              <a:rPr lang="en-US" smtClean="0"/>
              <a:pPr/>
              <a:t>24</a:t>
            </a:fld>
            <a:endParaRPr lang="en-US" dirty="0"/>
          </a:p>
        </p:txBody>
      </p:sp>
      <p:sp>
        <p:nvSpPr>
          <p:cNvPr id="9" name="Rectangle 8"/>
          <p:cNvSpPr/>
          <p:nvPr/>
        </p:nvSpPr>
        <p:spPr>
          <a:xfrm rot="5400000" flipH="1">
            <a:off x="4540250" y="-4038603"/>
            <a:ext cx="63502" cy="9144001"/>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386739" y="800100"/>
            <a:ext cx="7757263" cy="4901930"/>
          </a:xfrm>
          <a:prstGeom prst="rect">
            <a:avLst/>
          </a:prstGeom>
        </p:spPr>
      </p:pic>
    </p:spTree>
    <p:extLst>
      <p:ext uri="{BB962C8B-B14F-4D97-AF65-F5344CB8AC3E}">
        <p14:creationId xmlns:p14="http://schemas.microsoft.com/office/powerpoint/2010/main" val="400842052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46903" y="-150890"/>
            <a:ext cx="8229600" cy="1143000"/>
          </a:xfrm>
        </p:spPr>
        <p:txBody>
          <a:bodyPr/>
          <a:lstStyle/>
          <a:p>
            <a:pPr eaLnBrk="1" fontAlgn="auto" hangingPunct="1">
              <a:spcAft>
                <a:spcPts val="0"/>
              </a:spcAft>
              <a:defRPr/>
            </a:pPr>
            <a:r>
              <a:rPr lang="en-US" dirty="0" err="1" smtClean="0">
                <a:ea typeface="+mj-ea"/>
              </a:rPr>
              <a:t>Evacuspots</a:t>
            </a:r>
            <a:endParaRPr lang="en-US" dirty="0">
              <a:ea typeface="+mj-ea"/>
            </a:endParaRPr>
          </a:p>
        </p:txBody>
      </p:sp>
      <p:pic>
        <p:nvPicPr>
          <p:cNvPr id="24579" name="Picture 4" descr="http://g.virbcdn.com/_f/files/resize_1024x1365/20/FileItem-223365-Community_Center_with_fig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95" y="1901981"/>
            <a:ext cx="6287771" cy="4209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3227" y="1295400"/>
            <a:ext cx="2110559" cy="305878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209" y="522444"/>
            <a:ext cx="933450" cy="942975"/>
          </a:xfrm>
          <a:prstGeom prst="rect">
            <a:avLst/>
          </a:prstGeom>
        </p:spPr>
      </p:pic>
      <p:pic>
        <p:nvPicPr>
          <p:cNvPr id="6" name="Picture 10" descr="Evacuteer logo.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21061" y="757199"/>
            <a:ext cx="2197806" cy="662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7625" y="277735"/>
            <a:ext cx="1428750" cy="1428750"/>
          </a:xfrm>
          <a:prstGeom prst="rect">
            <a:avLst/>
          </a:prstGeom>
        </p:spPr>
      </p:pic>
    </p:spTree>
    <p:extLst>
      <p:ext uri="{BB962C8B-B14F-4D97-AF65-F5344CB8AC3E}">
        <p14:creationId xmlns:p14="http://schemas.microsoft.com/office/powerpoint/2010/main" val="38094433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871" y="63111"/>
            <a:ext cx="8153684" cy="6002712"/>
          </a:xfrm>
          <a:prstGeom prst="rect">
            <a:avLst/>
          </a:prstGeom>
        </p:spPr>
      </p:pic>
    </p:spTree>
    <p:extLst>
      <p:ext uri="{BB962C8B-B14F-4D97-AF65-F5344CB8AC3E}">
        <p14:creationId xmlns:p14="http://schemas.microsoft.com/office/powerpoint/2010/main" val="62003442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12345" y="627723"/>
            <a:ext cx="8229600" cy="1143000"/>
          </a:xfrm>
        </p:spPr>
        <p:txBody>
          <a:bodyPr>
            <a:normAutofit fontScale="90000"/>
          </a:bodyPr>
          <a:lstStyle/>
          <a:p>
            <a:r>
              <a:rPr lang="en-US" dirty="0" smtClean="0"/>
              <a:t>National Study on Carless and Special Needs Evacuation Planning</a:t>
            </a:r>
            <a:endParaRPr lang="en-US" dirty="0"/>
          </a:p>
        </p:txBody>
      </p:sp>
      <p:sp>
        <p:nvSpPr>
          <p:cNvPr id="3" name="Rectangle 2"/>
          <p:cNvSpPr/>
          <p:nvPr/>
        </p:nvSpPr>
        <p:spPr>
          <a:xfrm>
            <a:off x="692589" y="2353623"/>
            <a:ext cx="7654705" cy="2677656"/>
          </a:xfrm>
          <a:prstGeom prst="rect">
            <a:avLst/>
          </a:prstGeom>
        </p:spPr>
        <p:txBody>
          <a:bodyPr wrap="square">
            <a:spAutoFit/>
          </a:bodyPr>
          <a:lstStyle/>
          <a:p>
            <a:pPr algn="just"/>
            <a:r>
              <a:rPr lang="en-US" sz="2400" b="1" dirty="0">
                <a:latin typeface="Calibri" panose="020F0502020204030204" pitchFamily="34" charset="0"/>
              </a:rPr>
              <a:t>The objective of this </a:t>
            </a:r>
            <a:r>
              <a:rPr lang="en-US" sz="2400" b="1" dirty="0" smtClean="0">
                <a:latin typeface="Calibri" panose="020F0502020204030204" pitchFamily="34" charset="0"/>
              </a:rPr>
              <a:t>study was </a:t>
            </a:r>
            <a:r>
              <a:rPr lang="en-US" sz="2400" b="1" dirty="0">
                <a:latin typeface="Calibri" panose="020F0502020204030204" pitchFamily="34" charset="0"/>
              </a:rPr>
              <a:t>to research how state Departments of </a:t>
            </a:r>
            <a:r>
              <a:rPr lang="en-US" sz="2400" b="1" dirty="0" smtClean="0">
                <a:latin typeface="Calibri" panose="020F0502020204030204" pitchFamily="34" charset="0"/>
              </a:rPr>
              <a:t>Transportation </a:t>
            </a:r>
            <a:r>
              <a:rPr lang="en-US" sz="2400" b="1" dirty="0">
                <a:latin typeface="Calibri" panose="020F0502020204030204" pitchFamily="34" charset="0"/>
              </a:rPr>
              <a:t>(DOTs), metropolitan </a:t>
            </a:r>
            <a:r>
              <a:rPr lang="en-US" sz="2400" b="1" dirty="0" smtClean="0">
                <a:latin typeface="Calibri" panose="020F0502020204030204" pitchFamily="34" charset="0"/>
              </a:rPr>
              <a:t>planning organizations </a:t>
            </a:r>
            <a:r>
              <a:rPr lang="en-US" sz="2400" b="1" dirty="0">
                <a:latin typeface="Calibri" panose="020F0502020204030204" pitchFamily="34" charset="0"/>
              </a:rPr>
              <a:t>(MPOs), transit agencies, and local governments are considering, in the </a:t>
            </a:r>
            <a:r>
              <a:rPr lang="en-US" sz="2400" b="1" dirty="0" smtClean="0">
                <a:latin typeface="Calibri" panose="020F0502020204030204" pitchFamily="34" charset="0"/>
              </a:rPr>
              <a:t>context of </a:t>
            </a:r>
            <a:r>
              <a:rPr lang="en-US" sz="2400" b="1" dirty="0">
                <a:latin typeface="Calibri" panose="020F0502020204030204" pitchFamily="34" charset="0"/>
              </a:rPr>
              <a:t>their emergency preparedness planning, the unique needs of carless individuals </a:t>
            </a:r>
            <a:r>
              <a:rPr lang="en-US" sz="2400" b="1" dirty="0" smtClean="0">
                <a:latin typeface="Calibri" panose="020F0502020204030204" pitchFamily="34" charset="0"/>
              </a:rPr>
              <a:t>and people </a:t>
            </a:r>
            <a:r>
              <a:rPr lang="en-US" sz="2400" b="1" dirty="0">
                <a:latin typeface="Calibri" panose="020F0502020204030204" pitchFamily="34" charset="0"/>
              </a:rPr>
              <a:t>with specific and/or special needs.</a:t>
            </a:r>
            <a:endParaRPr lang="en-US" sz="2400" b="1" dirty="0"/>
          </a:p>
        </p:txBody>
      </p:sp>
    </p:spTree>
    <p:extLst>
      <p:ext uri="{BB962C8B-B14F-4D97-AF65-F5344CB8AC3E}">
        <p14:creationId xmlns:p14="http://schemas.microsoft.com/office/powerpoint/2010/main" val="148598215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12345" y="627723"/>
            <a:ext cx="8229600" cy="1143000"/>
          </a:xfrm>
        </p:spPr>
        <p:txBody>
          <a:bodyPr>
            <a:normAutofit fontScale="90000"/>
          </a:bodyPr>
          <a:lstStyle/>
          <a:p>
            <a:r>
              <a:rPr lang="en-US" dirty="0" smtClean="0"/>
              <a:t>National Study on Carless and Special Needs Evacuation Planning</a:t>
            </a:r>
            <a:endParaRPr lang="en-US" dirty="0"/>
          </a:p>
        </p:txBody>
      </p:sp>
      <p:sp>
        <p:nvSpPr>
          <p:cNvPr id="3" name="Rectangle 2"/>
          <p:cNvSpPr/>
          <p:nvPr/>
        </p:nvSpPr>
        <p:spPr>
          <a:xfrm>
            <a:off x="1683945" y="2353623"/>
            <a:ext cx="6382691" cy="3170099"/>
          </a:xfrm>
          <a:prstGeom prst="rect">
            <a:avLst/>
          </a:prstGeom>
        </p:spPr>
        <p:txBody>
          <a:bodyPr wrap="square">
            <a:spAutoFit/>
          </a:bodyPr>
          <a:lstStyle/>
          <a:p>
            <a:pPr marL="742950" indent="-742950">
              <a:buFont typeface="+mj-lt"/>
              <a:buAutoNum type="arabicPeriod"/>
            </a:pPr>
            <a:r>
              <a:rPr lang="en-US" sz="4000" dirty="0" smtClean="0">
                <a:latin typeface="Calibri" panose="020F0502020204030204" pitchFamily="34" charset="0"/>
              </a:rPr>
              <a:t>Chicago</a:t>
            </a:r>
          </a:p>
          <a:p>
            <a:pPr marL="742950" indent="-742950">
              <a:buFont typeface="+mj-lt"/>
              <a:buAutoNum type="arabicPeriod"/>
            </a:pPr>
            <a:r>
              <a:rPr lang="en-US" sz="4000" dirty="0" smtClean="0"/>
              <a:t>Miami</a:t>
            </a:r>
          </a:p>
          <a:p>
            <a:pPr marL="742950" indent="-742950">
              <a:buFont typeface="+mj-lt"/>
              <a:buAutoNum type="arabicPeriod"/>
            </a:pPr>
            <a:r>
              <a:rPr lang="en-US" sz="4000" dirty="0" smtClean="0">
                <a:latin typeface="Calibri" panose="020F0502020204030204" pitchFamily="34" charset="0"/>
              </a:rPr>
              <a:t>New Orleans</a:t>
            </a:r>
          </a:p>
          <a:p>
            <a:pPr marL="742950" indent="-742950">
              <a:buFont typeface="+mj-lt"/>
              <a:buAutoNum type="arabicPeriod"/>
            </a:pPr>
            <a:r>
              <a:rPr lang="en-US" sz="4000" dirty="0" smtClean="0">
                <a:latin typeface="Calibri" panose="020F0502020204030204" pitchFamily="34" charset="0"/>
              </a:rPr>
              <a:t>New York</a:t>
            </a:r>
          </a:p>
          <a:p>
            <a:pPr marL="742950" indent="-742950">
              <a:buFont typeface="+mj-lt"/>
              <a:buAutoNum type="arabicPeriod"/>
            </a:pPr>
            <a:r>
              <a:rPr lang="en-US" sz="4000" dirty="0" smtClean="0">
                <a:latin typeface="Calibri" panose="020F0502020204030204" pitchFamily="34" charset="0"/>
              </a:rPr>
              <a:t>San Francisco</a:t>
            </a:r>
            <a:endParaRPr lang="en-US" sz="4000" dirty="0">
              <a:latin typeface="Calibri" panose="020F0502020204030204" pitchFamily="34" charset="0"/>
            </a:endParaRPr>
          </a:p>
        </p:txBody>
      </p:sp>
    </p:spTree>
    <p:extLst>
      <p:ext uri="{BB962C8B-B14F-4D97-AF65-F5344CB8AC3E}">
        <p14:creationId xmlns:p14="http://schemas.microsoft.com/office/powerpoint/2010/main" val="49979545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4404" y="169097"/>
            <a:ext cx="2078016" cy="2796652"/>
          </a:xfrm>
          <a:prstGeom prst="rect">
            <a:avLst/>
          </a:prstGeom>
          <a:ln>
            <a:solidFill>
              <a:schemeClr val="tx1"/>
            </a:solidFill>
          </a:ln>
        </p:spPr>
      </p:pic>
      <p:pic>
        <p:nvPicPr>
          <p:cNvPr id="6" name="Picture 5"/>
          <p:cNvPicPr>
            <a:picLocks noChangeAspect="1"/>
          </p:cNvPicPr>
          <p:nvPr/>
        </p:nvPicPr>
        <p:blipFill>
          <a:blip r:embed="rId3"/>
          <a:stretch>
            <a:fillRect/>
          </a:stretch>
        </p:blipFill>
        <p:spPr>
          <a:xfrm>
            <a:off x="2459563" y="169098"/>
            <a:ext cx="2133671" cy="2796652"/>
          </a:xfrm>
          <a:prstGeom prst="rect">
            <a:avLst/>
          </a:prstGeom>
        </p:spPr>
      </p:pic>
      <p:pic>
        <p:nvPicPr>
          <p:cNvPr id="7" name="Picture 6"/>
          <p:cNvPicPr>
            <a:picLocks noChangeAspect="1"/>
          </p:cNvPicPr>
          <p:nvPr/>
        </p:nvPicPr>
        <p:blipFill>
          <a:blip r:embed="rId4"/>
          <a:stretch>
            <a:fillRect/>
          </a:stretch>
        </p:blipFill>
        <p:spPr>
          <a:xfrm>
            <a:off x="4848855" y="169098"/>
            <a:ext cx="1832603" cy="2832226"/>
          </a:xfrm>
          <a:prstGeom prst="rect">
            <a:avLst/>
          </a:prstGeom>
        </p:spPr>
      </p:pic>
      <p:pic>
        <p:nvPicPr>
          <p:cNvPr id="8" name="Picture 7"/>
          <p:cNvPicPr>
            <a:picLocks noChangeAspect="1"/>
          </p:cNvPicPr>
          <p:nvPr/>
        </p:nvPicPr>
        <p:blipFill>
          <a:blip r:embed="rId5"/>
          <a:stretch>
            <a:fillRect/>
          </a:stretch>
        </p:blipFill>
        <p:spPr>
          <a:xfrm>
            <a:off x="6847253" y="169097"/>
            <a:ext cx="2144172" cy="2796651"/>
          </a:xfrm>
          <a:prstGeom prst="rect">
            <a:avLst/>
          </a:prstGeom>
        </p:spPr>
      </p:pic>
      <p:pic>
        <p:nvPicPr>
          <p:cNvPr id="9" name="Picture 8"/>
          <p:cNvPicPr>
            <a:picLocks noChangeAspect="1"/>
          </p:cNvPicPr>
          <p:nvPr/>
        </p:nvPicPr>
        <p:blipFill>
          <a:blip r:embed="rId6"/>
          <a:stretch>
            <a:fillRect/>
          </a:stretch>
        </p:blipFill>
        <p:spPr>
          <a:xfrm>
            <a:off x="1092748" y="3075260"/>
            <a:ext cx="2265482" cy="2954641"/>
          </a:xfrm>
          <a:prstGeom prst="rect">
            <a:avLst/>
          </a:prstGeom>
          <a:ln>
            <a:solidFill>
              <a:schemeClr val="tx1"/>
            </a:solidFill>
          </a:ln>
        </p:spPr>
      </p:pic>
      <p:pic>
        <p:nvPicPr>
          <p:cNvPr id="10" name="Picture 9"/>
          <p:cNvPicPr>
            <a:picLocks noChangeAspect="1"/>
          </p:cNvPicPr>
          <p:nvPr/>
        </p:nvPicPr>
        <p:blipFill>
          <a:blip r:embed="rId7"/>
          <a:stretch>
            <a:fillRect/>
          </a:stretch>
        </p:blipFill>
        <p:spPr>
          <a:xfrm>
            <a:off x="3697055" y="3075261"/>
            <a:ext cx="2157489" cy="2954641"/>
          </a:xfrm>
          <a:prstGeom prst="rect">
            <a:avLst/>
          </a:prstGeom>
          <a:ln>
            <a:solidFill>
              <a:schemeClr val="tx1"/>
            </a:solidFill>
          </a:ln>
        </p:spPr>
      </p:pic>
      <p:pic>
        <p:nvPicPr>
          <p:cNvPr id="11" name="Picture 10"/>
          <p:cNvPicPr>
            <a:picLocks noChangeAspect="1"/>
          </p:cNvPicPr>
          <p:nvPr/>
        </p:nvPicPr>
        <p:blipFill>
          <a:blip r:embed="rId8"/>
          <a:stretch>
            <a:fillRect/>
          </a:stretch>
        </p:blipFill>
        <p:spPr>
          <a:xfrm>
            <a:off x="6190022" y="3075261"/>
            <a:ext cx="2218863" cy="2954641"/>
          </a:xfrm>
          <a:prstGeom prst="rect">
            <a:avLst/>
          </a:prstGeom>
          <a:ln>
            <a:solidFill>
              <a:schemeClr val="tx1"/>
            </a:solidFill>
          </a:ln>
        </p:spPr>
      </p:pic>
    </p:spTree>
    <p:extLst>
      <p:ext uri="{BB962C8B-B14F-4D97-AF65-F5344CB8AC3E}">
        <p14:creationId xmlns:p14="http://schemas.microsoft.com/office/powerpoint/2010/main" val="235426726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txBox="1">
            <a:spLocks/>
          </p:cNvSpPr>
          <p:nvPr/>
        </p:nvSpPr>
        <p:spPr>
          <a:xfrm>
            <a:off x="0" y="0"/>
            <a:ext cx="9144000" cy="1184825"/>
          </a:xfrm>
          <a:prstGeom prst="rect">
            <a:avLst/>
          </a:prstGeom>
        </p:spPr>
        <p:txBody>
          <a:bodyPr vert="horz" rtlCol="0" anchor="t">
            <a:normAutofit/>
          </a:bodyPr>
          <a:lstStyle>
            <a:lvl1pPr algn="r"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ＭＳ Ｐゴシック" charset="0"/>
                <a:cs typeface="+mj-cs"/>
              </a:defRPr>
            </a:lvl1pPr>
            <a:lvl2pPr algn="l" rtl="0" eaLnBrk="0" fontAlgn="base" hangingPunct="0">
              <a:spcBef>
                <a:spcPct val="0"/>
              </a:spcBef>
              <a:spcAft>
                <a:spcPct val="0"/>
              </a:spcAft>
              <a:defRPr sz="3600">
                <a:solidFill>
                  <a:schemeClr val="tx2"/>
                </a:solidFill>
                <a:latin typeface="Franklin Gothic Medium" charset="0"/>
                <a:ea typeface="ＭＳ Ｐゴシック" charset="0"/>
              </a:defRPr>
            </a:lvl2pPr>
            <a:lvl3pPr algn="l" rtl="0" eaLnBrk="0" fontAlgn="base" hangingPunct="0">
              <a:spcBef>
                <a:spcPct val="0"/>
              </a:spcBef>
              <a:spcAft>
                <a:spcPct val="0"/>
              </a:spcAft>
              <a:defRPr sz="3600">
                <a:solidFill>
                  <a:schemeClr val="tx2"/>
                </a:solidFill>
                <a:latin typeface="Franklin Gothic Medium" charset="0"/>
                <a:ea typeface="ＭＳ Ｐゴシック" charset="0"/>
              </a:defRPr>
            </a:lvl3pPr>
            <a:lvl4pPr algn="l" rtl="0" eaLnBrk="0" fontAlgn="base" hangingPunct="0">
              <a:spcBef>
                <a:spcPct val="0"/>
              </a:spcBef>
              <a:spcAft>
                <a:spcPct val="0"/>
              </a:spcAft>
              <a:defRPr sz="3600">
                <a:solidFill>
                  <a:schemeClr val="tx2"/>
                </a:solidFill>
                <a:latin typeface="Franklin Gothic Medium" charset="0"/>
                <a:ea typeface="ＭＳ Ｐゴシック" charset="0"/>
              </a:defRPr>
            </a:lvl4pPr>
            <a:lvl5pPr algn="l" rtl="0" eaLnBrk="0" fontAlgn="base" hangingPunct="0">
              <a:spcBef>
                <a:spcPct val="0"/>
              </a:spcBef>
              <a:spcAft>
                <a:spcPct val="0"/>
              </a:spcAft>
              <a:defRPr sz="3600">
                <a:solidFill>
                  <a:schemeClr val="tx2"/>
                </a:solidFill>
                <a:latin typeface="Franklin Gothic Medium" charset="0"/>
                <a:ea typeface="ＭＳ Ｐゴシック" charset="0"/>
              </a:defRPr>
            </a:lvl5pPr>
            <a:lvl6pPr marL="457200" algn="l" rtl="0" fontAlgn="base">
              <a:spcBef>
                <a:spcPct val="0"/>
              </a:spcBef>
              <a:spcAft>
                <a:spcPct val="0"/>
              </a:spcAft>
              <a:defRPr sz="3600">
                <a:solidFill>
                  <a:schemeClr val="tx2"/>
                </a:solidFill>
                <a:latin typeface="Franklin Gothic Medium" charset="0"/>
                <a:ea typeface="ＭＳ Ｐゴシック" charset="0"/>
              </a:defRPr>
            </a:lvl6pPr>
            <a:lvl7pPr marL="914400" algn="l" rtl="0" fontAlgn="base">
              <a:spcBef>
                <a:spcPct val="0"/>
              </a:spcBef>
              <a:spcAft>
                <a:spcPct val="0"/>
              </a:spcAft>
              <a:defRPr sz="3600">
                <a:solidFill>
                  <a:schemeClr val="tx2"/>
                </a:solidFill>
                <a:latin typeface="Franklin Gothic Medium" charset="0"/>
                <a:ea typeface="ＭＳ Ｐゴシック" charset="0"/>
              </a:defRPr>
            </a:lvl7pPr>
            <a:lvl8pPr marL="1371600" algn="l" rtl="0" fontAlgn="base">
              <a:spcBef>
                <a:spcPct val="0"/>
              </a:spcBef>
              <a:spcAft>
                <a:spcPct val="0"/>
              </a:spcAft>
              <a:defRPr sz="3600">
                <a:solidFill>
                  <a:schemeClr val="tx2"/>
                </a:solidFill>
                <a:latin typeface="Franklin Gothic Medium" charset="0"/>
                <a:ea typeface="ＭＳ Ｐゴシック" charset="0"/>
              </a:defRPr>
            </a:lvl8pPr>
            <a:lvl9pPr marL="1828800" algn="l" rtl="0" fontAlgn="base">
              <a:spcBef>
                <a:spcPct val="0"/>
              </a:spcBef>
              <a:spcAft>
                <a:spcPct val="0"/>
              </a:spcAft>
              <a:defRPr sz="3600">
                <a:solidFill>
                  <a:schemeClr val="tx2"/>
                </a:solidFill>
                <a:latin typeface="Franklin Gothic Medium" charset="0"/>
                <a:ea typeface="ＭＳ Ｐゴシック"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all" spc="0" normalizeH="0" baseline="0" noProof="0" dirty="0" smtClean="0">
                <a:ln>
                  <a:noFill/>
                </a:ln>
                <a:solidFill>
                  <a:srgbClr val="FF0000"/>
                </a:solidFill>
                <a:effectLst>
                  <a:reflection blurRad="12700" stA="48000" endA="300" endPos="55000" dir="5400000" sy="-90000" algn="bl" rotWithShape="0"/>
                </a:effectLst>
                <a:uLnTx/>
                <a:uFillTx/>
                <a:latin typeface="Franklin Gothic Medium"/>
                <a:ea typeface="ＭＳ Ｐゴシック" charset="0"/>
                <a:cs typeface="+mj-cs"/>
              </a:rPr>
              <a:t>Disasters </a:t>
            </a:r>
            <a:r>
              <a:rPr kumimoji="0" lang="en-US" sz="3600" b="0" i="0" u="none" strike="noStrike" kern="1200" cap="all" spc="0" normalizeH="0" baseline="0" noProof="0" dirty="0" smtClean="0">
                <a:ln>
                  <a:noFill/>
                </a:ln>
                <a:solidFill>
                  <a:schemeClr val="tx1"/>
                </a:solidFill>
                <a:effectLst>
                  <a:reflection blurRad="12700" stA="48000" endA="300" endPos="55000" dir="5400000" sy="-90000" algn="bl" rotWithShape="0"/>
                </a:effectLst>
                <a:uLnTx/>
                <a:uFillTx/>
                <a:latin typeface="Franklin Gothic Medium"/>
                <a:ea typeface="ＭＳ Ｐゴシック" charset="0"/>
                <a:cs typeface="+mj-cs"/>
              </a:rPr>
              <a:t>Don’t Care about silos </a:t>
            </a:r>
            <a:endParaRPr kumimoji="0" lang="en-US" sz="3600" b="0" i="0" u="none" strike="noStrike" kern="1200" cap="all" spc="0" normalizeH="0" baseline="0" noProof="0" dirty="0">
              <a:ln>
                <a:noFill/>
              </a:ln>
              <a:solidFill>
                <a:schemeClr val="tx1"/>
              </a:solidFill>
              <a:effectLst>
                <a:reflection blurRad="12700" stA="48000" endA="300" endPos="55000" dir="5400000" sy="-90000" algn="bl" rotWithShape="0"/>
              </a:effectLst>
              <a:uLnTx/>
              <a:uFillTx/>
              <a:latin typeface="Franklin Gothic Medium"/>
              <a:ea typeface="ＭＳ Ｐゴシック" charset="0"/>
              <a:cs typeface="+mj-cs"/>
            </a:endParaRPr>
          </a:p>
        </p:txBody>
      </p:sp>
      <p:pic>
        <p:nvPicPr>
          <p:cNvPr id="12" name="Picture 2" descr="http://www.srh.noaa.gov/images/bmx/significant_events/2007/03_01/MGM_Lowndes/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720" y="800100"/>
            <a:ext cx="6981479" cy="5236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097184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Purpose and Overview</a:t>
            </a:r>
            <a:endParaRPr lang="en-US" dirty="0"/>
          </a:p>
        </p:txBody>
      </p:sp>
      <p:sp>
        <p:nvSpPr>
          <p:cNvPr id="6" name="Rectangle 5"/>
          <p:cNvSpPr/>
          <p:nvPr/>
        </p:nvSpPr>
        <p:spPr>
          <a:xfrm>
            <a:off x="4419600" y="1676400"/>
            <a:ext cx="4572000" cy="3693319"/>
          </a:xfrm>
          <a:prstGeom prst="rect">
            <a:avLst/>
          </a:prstGeom>
        </p:spPr>
        <p:txBody>
          <a:bodyPr>
            <a:spAutoFit/>
          </a:bodyPr>
          <a:lstStyle/>
          <a:p>
            <a:r>
              <a:rPr lang="en-US" b="1" dirty="0" smtClean="0"/>
              <a:t>Purpose </a:t>
            </a:r>
          </a:p>
          <a:p>
            <a:r>
              <a:rPr lang="en-US" sz="1600" dirty="0" smtClean="0"/>
              <a:t>The purpose of </a:t>
            </a:r>
            <a:r>
              <a:rPr lang="en-US" sz="1600" i="1" dirty="0" smtClean="0"/>
              <a:t>Mobilizing Your Community for Emergency Evacuation: Vulnerable Populations Guidebook </a:t>
            </a:r>
            <a:r>
              <a:rPr lang="en-US" sz="1600" dirty="0" smtClean="0"/>
              <a:t>provides background on planning issues. The guidebooks follows the general outline provided in the guidebook with sections on:</a:t>
            </a:r>
          </a:p>
          <a:p>
            <a:r>
              <a:rPr lang="en-US" sz="1600" i="1" dirty="0" smtClean="0"/>
              <a:t> </a:t>
            </a:r>
          </a:p>
          <a:p>
            <a:r>
              <a:rPr lang="en-US" sz="2400" b="1" dirty="0" smtClean="0"/>
              <a:t>• Planning Process </a:t>
            </a:r>
          </a:p>
          <a:p>
            <a:r>
              <a:rPr lang="en-US" sz="2400" b="1" dirty="0" smtClean="0"/>
              <a:t>• Plan-Making </a:t>
            </a:r>
          </a:p>
          <a:p>
            <a:r>
              <a:rPr lang="en-US" sz="2400" b="1" dirty="0" smtClean="0"/>
              <a:t>• Process Evaluation </a:t>
            </a:r>
          </a:p>
          <a:p>
            <a:r>
              <a:rPr lang="en-US" sz="2400" b="1" dirty="0" smtClean="0"/>
              <a:t>• Recommendations</a:t>
            </a:r>
          </a:p>
          <a:p>
            <a:endParaRPr lang="en-US" sz="2400" b="1" dirty="0" smtClean="0"/>
          </a:p>
        </p:txBody>
      </p:sp>
      <p:pic>
        <p:nvPicPr>
          <p:cNvPr id="1027" name="Picture 3"/>
          <p:cNvPicPr>
            <a:picLocks noChangeAspect="1" noChangeArrowheads="1"/>
          </p:cNvPicPr>
          <p:nvPr/>
        </p:nvPicPr>
        <p:blipFill>
          <a:blip r:embed="rId2"/>
          <a:srcRect/>
          <a:stretch>
            <a:fillRect/>
          </a:stretch>
        </p:blipFill>
        <p:spPr bwMode="auto">
          <a:xfrm>
            <a:off x="76201" y="1243012"/>
            <a:ext cx="3705394" cy="4795649"/>
          </a:xfrm>
          <a:prstGeom prst="rect">
            <a:avLst/>
          </a:prstGeom>
          <a:noFill/>
          <a:ln w="9525">
            <a:noFill/>
            <a:miter lim="800000"/>
            <a:headEnd/>
            <a:tailEnd/>
          </a:ln>
          <a:effectLst/>
        </p:spPr>
      </p:pic>
    </p:spTree>
    <p:extLst>
      <p:ext uri="{BB962C8B-B14F-4D97-AF65-F5344CB8AC3E}">
        <p14:creationId xmlns:p14="http://schemas.microsoft.com/office/powerpoint/2010/main" val="59759892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19272589"/>
              </p:ext>
            </p:extLst>
          </p:nvPr>
        </p:nvGraphicFramePr>
        <p:xfrm>
          <a:off x="457856" y="503035"/>
          <a:ext cx="7837709" cy="4994906"/>
        </p:xfrm>
        <a:graphic>
          <a:graphicData uri="http://schemas.openxmlformats.org/drawingml/2006/table">
            <a:tbl>
              <a:tblPr firstRow="1" firstCol="1" bandRow="1"/>
              <a:tblGrid>
                <a:gridCol w="1567378"/>
                <a:gridCol w="1567378"/>
                <a:gridCol w="1567378"/>
                <a:gridCol w="1567378"/>
                <a:gridCol w="1568197"/>
              </a:tblGrid>
              <a:tr h="102020">
                <a:tc>
                  <a:txBody>
                    <a:bodyPr/>
                    <a:lstStyle/>
                    <a:p>
                      <a:pPr marL="0" marR="0">
                        <a:lnSpc>
                          <a:spcPct val="115000"/>
                        </a:lnSpc>
                        <a:spcBef>
                          <a:spcPts val="0"/>
                        </a:spcBef>
                        <a:spcAft>
                          <a:spcPts val="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Chicago</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292" marR="362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Miami</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36292" marR="362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New Orleans</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36292" marR="362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New York</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36292" marR="362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San Francisco</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292" marR="362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23943">
                <a:tc>
                  <a:txBody>
                    <a:bodyPr/>
                    <a:lstStyle/>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Center for Neighborhood Technology</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Chicago Metropolitan Agency for Planning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Chicago Transit Authority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Chicago Department of Transportation</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Illinois Department of Public Health</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Mayor’s Office for People with Disabilities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Office of Emergency Management and Communications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Regional Transportation Authority</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292" marR="362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Alliance for Aging, Inc.</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American Red Cross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Community Partnership for the Homeless, Inc.</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Florida Department of Emergency Management</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Florida Department of Transportation</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Florida International University</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Miami Coalition for the Homeless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Miami-Dade County Public Schools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Miami-Dade Emergency Management</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Miami-Dade Transit</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Monroe County Board of County Commissioners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Monroe County Emergency Management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Monroe County Health Department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South Florida Regional Planning Council</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The Arc of South Florida</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6292" marR="362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American Red Cross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Catholic Charities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Evacuteer.org</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Natural Hazard Mitigation Association</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New Orleans Council on Aging</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New Orleans Homeland Security</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Regional Planning Commission</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University of New Orleans, Center for Hazards, Assessment, Response and Technology</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6292" marR="362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Con Edison</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Metropolitan Transportation Authority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New York City Department for the Aging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New York City Department of Health and Mental Hygiene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New York City Office of Emergency Management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New York City Transit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New York State Department of Transportation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New York University Public Safety</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New York University Wagner Graduate School of Public Service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The City University of New York – John Jay College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a:effectLst/>
                          <a:latin typeface="Times New Roman" panose="02020603050405020304" pitchFamily="18" charset="0"/>
                          <a:ea typeface="Calibri" panose="020F0502020204030204" pitchFamily="34" charset="0"/>
                          <a:cs typeface="Times New Roman" panose="02020603050405020304" pitchFamily="18" charset="0"/>
                        </a:rPr>
                        <a:t>World Cares Center</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6292" marR="362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San Leandro City Emergency Preparedness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Eden Medical Center</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Alta Bates Sutter Health</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Children’s Hospital and Research Center</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Livermore-Pleasanton Fire Department</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Alameda Sheriff’s Office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City of San Francisco Department of Emergency Management</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City of Oakland Office of Emergency Services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Berkeley Unified School District</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American Red Cross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Holy Names University</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Mills College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California College of the Arts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City of Oakland Parks and Recreation</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CARD, Collaborating Agencies Responding to Disasters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Alameda County Medical Center</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City of Oakland Department of Human Services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Private Consultant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292" marR="362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39930680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Guidebook Framework</a:t>
            </a:r>
            <a:endParaRPr lang="en-US" dirty="0"/>
          </a:p>
        </p:txBody>
      </p:sp>
      <p:pic>
        <p:nvPicPr>
          <p:cNvPr id="7" name="Picture 2"/>
          <p:cNvPicPr>
            <a:picLocks noChangeAspect="1" noChangeArrowheads="1"/>
          </p:cNvPicPr>
          <p:nvPr/>
        </p:nvPicPr>
        <p:blipFill>
          <a:blip r:embed="rId2" cstate="print"/>
          <a:srcRect/>
          <a:stretch>
            <a:fillRect/>
          </a:stretch>
        </p:blipFill>
        <p:spPr bwMode="auto">
          <a:xfrm>
            <a:off x="1376127" y="1525074"/>
            <a:ext cx="7227990" cy="4571344"/>
          </a:xfrm>
          <a:prstGeom prst="rect">
            <a:avLst/>
          </a:prstGeom>
          <a:noFill/>
          <a:ln w="9525">
            <a:noFill/>
            <a:miter lim="800000"/>
            <a:headEnd/>
            <a:tailEnd/>
          </a:ln>
          <a:scene3d>
            <a:camera prst="orthographicFront"/>
            <a:lightRig rig="threePt" dir="t"/>
          </a:scene3d>
          <a:sp3d>
            <a:bevelT h="12700"/>
            <a:bevelB/>
          </a:sp3d>
        </p:spPr>
      </p:pic>
    </p:spTree>
    <p:extLst>
      <p:ext uri="{BB962C8B-B14F-4D97-AF65-F5344CB8AC3E}">
        <p14:creationId xmlns:p14="http://schemas.microsoft.com/office/powerpoint/2010/main" val="84079769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514600"/>
            <a:ext cx="8686800" cy="1184825"/>
          </a:xfrm>
        </p:spPr>
        <p:txBody>
          <a:bodyPr>
            <a:normAutofit fontScale="90000"/>
          </a:bodyPr>
          <a:lstStyle/>
          <a:p>
            <a:r>
              <a:rPr lang="en-US" dirty="0" smtClean="0"/>
              <a:t>Creating a Planning Process for Special Needs and Carless Populations</a:t>
            </a:r>
            <a:endParaRPr lang="en-US" dirty="0"/>
          </a:p>
        </p:txBody>
      </p:sp>
    </p:spTree>
    <p:extLst>
      <p:ext uri="{BB962C8B-B14F-4D97-AF65-F5344CB8AC3E}">
        <p14:creationId xmlns:p14="http://schemas.microsoft.com/office/powerpoint/2010/main" val="398572833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Creating a Planning Process</a:t>
            </a:r>
            <a:endParaRPr lang="en-US" dirty="0"/>
          </a:p>
        </p:txBody>
      </p:sp>
      <p:sp>
        <p:nvSpPr>
          <p:cNvPr id="6" name="Rectangle 5"/>
          <p:cNvSpPr/>
          <p:nvPr/>
        </p:nvSpPr>
        <p:spPr>
          <a:xfrm>
            <a:off x="457200" y="1600200"/>
            <a:ext cx="8686800" cy="2308324"/>
          </a:xfrm>
          <a:prstGeom prst="rect">
            <a:avLst/>
          </a:prstGeom>
        </p:spPr>
        <p:txBody>
          <a:bodyPr wrap="square">
            <a:spAutoFit/>
          </a:bodyPr>
          <a:lstStyle/>
          <a:p>
            <a:r>
              <a:rPr lang="en-US" sz="1600" i="1" dirty="0" smtClean="0"/>
              <a:t> </a:t>
            </a:r>
            <a:r>
              <a:rPr lang="en-US" sz="2400" b="1" dirty="0" smtClean="0"/>
              <a:t>• Disasters and Types of Evacuations</a:t>
            </a:r>
          </a:p>
          <a:p>
            <a:endParaRPr lang="en-US" sz="2400" b="1" dirty="0" smtClean="0"/>
          </a:p>
          <a:p>
            <a:pPr marL="457200" indent="-457200">
              <a:buFont typeface="Wingdings" pitchFamily="2" charset="2"/>
              <a:buChar char="§"/>
            </a:pPr>
            <a:endParaRPr lang="en-US" sz="2400" b="1" dirty="0" smtClean="0"/>
          </a:p>
          <a:p>
            <a:endParaRPr lang="en-US" sz="2400" b="1" dirty="0" smtClean="0"/>
          </a:p>
          <a:p>
            <a:endParaRPr lang="en-US" sz="2400" b="1" dirty="0" smtClean="0"/>
          </a:p>
          <a:p>
            <a:endParaRPr lang="en-US" sz="2400" b="1" dirty="0" smtClean="0"/>
          </a:p>
        </p:txBody>
      </p:sp>
      <p:pic>
        <p:nvPicPr>
          <p:cNvPr id="7" name="Picture 2"/>
          <p:cNvPicPr>
            <a:picLocks noChangeAspect="1" noChangeArrowheads="1"/>
          </p:cNvPicPr>
          <p:nvPr/>
        </p:nvPicPr>
        <p:blipFill>
          <a:blip r:embed="rId2"/>
          <a:srcRect/>
          <a:stretch>
            <a:fillRect/>
          </a:stretch>
        </p:blipFill>
        <p:spPr bwMode="auto">
          <a:xfrm>
            <a:off x="1303698" y="2196194"/>
            <a:ext cx="4843221" cy="2792265"/>
          </a:xfrm>
          <a:prstGeom prst="rect">
            <a:avLst/>
          </a:prstGeom>
          <a:noFill/>
          <a:ln w="9525">
            <a:noFill/>
            <a:miter lim="800000"/>
            <a:headEnd/>
            <a:tailEnd/>
          </a:ln>
          <a:effectLst/>
        </p:spPr>
      </p:pic>
    </p:spTree>
    <p:extLst>
      <p:ext uri="{BB962C8B-B14F-4D97-AF65-F5344CB8AC3E}">
        <p14:creationId xmlns:p14="http://schemas.microsoft.com/office/powerpoint/2010/main" val="206791063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Creating a Planning Process</a:t>
            </a:r>
            <a:endParaRPr lang="en-US" dirty="0"/>
          </a:p>
        </p:txBody>
      </p:sp>
      <p:sp>
        <p:nvSpPr>
          <p:cNvPr id="6" name="Rectangle 5"/>
          <p:cNvSpPr/>
          <p:nvPr/>
        </p:nvSpPr>
        <p:spPr>
          <a:xfrm>
            <a:off x="457200" y="1600200"/>
            <a:ext cx="4038600" cy="5909310"/>
          </a:xfrm>
          <a:prstGeom prst="rect">
            <a:avLst/>
          </a:prstGeom>
        </p:spPr>
        <p:txBody>
          <a:bodyPr wrap="square">
            <a:spAutoFit/>
          </a:bodyPr>
          <a:lstStyle/>
          <a:p>
            <a:r>
              <a:rPr lang="en-US" b="1" dirty="0" smtClean="0"/>
              <a:t>• Partners and Roles</a:t>
            </a:r>
          </a:p>
          <a:p>
            <a:pPr marL="914400" lvl="1" indent="-457200">
              <a:buFont typeface="Wingdings" pitchFamily="2" charset="2"/>
              <a:buChar char="§"/>
            </a:pPr>
            <a:r>
              <a:rPr lang="en-US" b="1" dirty="0" smtClean="0"/>
              <a:t>Counties, Local Utilities, Municipalities, Transit Agencies, MPOs, State Agencies, Emergency Management Agencies, Special Needs Providers, Private Bus Companies, Community Emergency Response Teams (CERTs), Community Transportation Providers, Non-English Speaking Community Leaders, Area Agency on Aging, Other Advocates</a:t>
            </a:r>
          </a:p>
          <a:p>
            <a:pPr marL="914400" lvl="1" indent="-457200"/>
            <a:endParaRPr lang="en-US" b="1" dirty="0" smtClean="0"/>
          </a:p>
          <a:p>
            <a:pPr marL="457200" indent="-457200"/>
            <a:endParaRPr lang="en-US" b="1" dirty="0" smtClean="0"/>
          </a:p>
          <a:p>
            <a:pPr marL="457200" indent="-457200">
              <a:buFont typeface="Wingdings" pitchFamily="2" charset="2"/>
              <a:buChar char="§"/>
            </a:pPr>
            <a:endParaRPr lang="en-US" b="1" dirty="0" smtClean="0"/>
          </a:p>
          <a:p>
            <a:endParaRPr lang="en-US" b="1" dirty="0" smtClean="0"/>
          </a:p>
          <a:p>
            <a:endParaRPr lang="en-US" b="1" dirty="0" smtClean="0"/>
          </a:p>
          <a:p>
            <a:endParaRPr lang="en-US" b="1" dirty="0" smtClean="0"/>
          </a:p>
        </p:txBody>
      </p:sp>
      <p:pic>
        <p:nvPicPr>
          <p:cNvPr id="4" name="Picture 2"/>
          <p:cNvPicPr>
            <a:picLocks noChangeAspect="1" noChangeArrowheads="1"/>
          </p:cNvPicPr>
          <p:nvPr/>
        </p:nvPicPr>
        <p:blipFill>
          <a:blip r:embed="rId2"/>
          <a:srcRect/>
          <a:stretch>
            <a:fillRect/>
          </a:stretch>
        </p:blipFill>
        <p:spPr bwMode="auto">
          <a:xfrm>
            <a:off x="4495800" y="2133600"/>
            <a:ext cx="4422105" cy="3581400"/>
          </a:xfrm>
          <a:prstGeom prst="rect">
            <a:avLst/>
          </a:prstGeom>
          <a:noFill/>
          <a:ln w="9525">
            <a:noFill/>
            <a:miter lim="800000"/>
            <a:headEnd/>
            <a:tailEnd/>
          </a:ln>
          <a:effectLst/>
        </p:spPr>
      </p:pic>
    </p:spTree>
    <p:extLst>
      <p:ext uri="{BB962C8B-B14F-4D97-AF65-F5344CB8AC3E}">
        <p14:creationId xmlns:p14="http://schemas.microsoft.com/office/powerpoint/2010/main" val="243926526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894" y="123369"/>
            <a:ext cx="3735162" cy="48985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0771" y="123370"/>
            <a:ext cx="3794266" cy="49130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1706495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37919" y="188132"/>
            <a:ext cx="4850641" cy="5832093"/>
          </a:xfrm>
          <a:prstGeom prst="rect">
            <a:avLst/>
          </a:prstGeom>
        </p:spPr>
      </p:pic>
    </p:spTree>
    <p:extLst>
      <p:ext uri="{BB962C8B-B14F-4D97-AF65-F5344CB8AC3E}">
        <p14:creationId xmlns:p14="http://schemas.microsoft.com/office/powerpoint/2010/main" val="122284843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294967295"/>
          </p:nvPr>
        </p:nvSpPr>
        <p:spPr>
          <a:xfrm>
            <a:off x="6553200" y="6445250"/>
            <a:ext cx="2133600" cy="365125"/>
          </a:xfrm>
          <a:prstGeom prst="rect">
            <a:avLst/>
          </a:prstGeom>
        </p:spPr>
        <p:txBody>
          <a:bodyPr/>
          <a:lstStyle/>
          <a:p>
            <a:r>
              <a:rPr lang="en-US" dirty="0"/>
              <a:t>3</a:t>
            </a:r>
          </a:p>
        </p:txBody>
      </p:sp>
      <p:sp>
        <p:nvSpPr>
          <p:cNvPr id="6" name="Rectangle 5"/>
          <p:cNvSpPr/>
          <p:nvPr/>
        </p:nvSpPr>
        <p:spPr>
          <a:xfrm>
            <a:off x="0" y="1063909"/>
            <a:ext cx="8686800" cy="45719"/>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4" descr="SatelliteFloodDep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 y="1270000"/>
            <a:ext cx="8737600" cy="468312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95571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240759" y="2240758"/>
            <a:ext cx="6210303" cy="172878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smtClean="0"/>
              <a:t>Planning for Recovery</a:t>
            </a:r>
            <a:endParaRPr lang="en-US" sz="4400" dirty="0"/>
          </a:p>
        </p:txBody>
      </p:sp>
      <p:sp>
        <p:nvSpPr>
          <p:cNvPr id="8" name="Slide Number Placeholder 7"/>
          <p:cNvSpPr>
            <a:spLocks noGrp="1"/>
          </p:cNvSpPr>
          <p:nvPr>
            <p:ph type="sldNum" sz="quarter" idx="4294967295"/>
          </p:nvPr>
        </p:nvSpPr>
        <p:spPr>
          <a:xfrm>
            <a:off x="6553200" y="6445250"/>
            <a:ext cx="2133600" cy="365125"/>
          </a:xfrm>
          <a:prstGeom prst="rect">
            <a:avLst/>
          </a:prstGeom>
        </p:spPr>
        <p:txBody>
          <a:bodyPr/>
          <a:lstStyle/>
          <a:p>
            <a:fld id="{49DFACFC-70A9-6149-9174-3FC962C5AE24}" type="slidenum">
              <a:rPr lang="en-US" smtClean="0"/>
              <a:pPr/>
              <a:t>39</a:t>
            </a:fld>
            <a:endParaRPr lang="en-US" dirty="0"/>
          </a:p>
        </p:txBody>
      </p:sp>
      <p:sp>
        <p:nvSpPr>
          <p:cNvPr id="9" name="Rectangle 8"/>
          <p:cNvSpPr/>
          <p:nvPr/>
        </p:nvSpPr>
        <p:spPr>
          <a:xfrm rot="5400000" flipH="1">
            <a:off x="4540250" y="-4038603"/>
            <a:ext cx="63502" cy="9144001"/>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Box 3"/>
          <p:cNvSpPr txBox="1">
            <a:spLocks noChangeArrowheads="1"/>
          </p:cNvSpPr>
          <p:nvPr/>
        </p:nvSpPr>
        <p:spPr bwMode="auto">
          <a:xfrm>
            <a:off x="1879600" y="939800"/>
            <a:ext cx="6896100" cy="4832092"/>
          </a:xfrm>
          <a:prstGeom prst="rect">
            <a:avLst/>
          </a:prstGeom>
          <a:noFill/>
          <a:ln w="9525">
            <a:noFill/>
            <a:miter lim="800000"/>
            <a:headEnd/>
            <a:tailEnd/>
          </a:ln>
          <a:effectLst/>
        </p:spPr>
        <p:txBody>
          <a:bodyPr wrap="square">
            <a:spAutoFit/>
          </a:bodyPr>
          <a:lstStyle>
            <a:lvl1pPr marL="457200" indent="-457200" eaLnBrk="0" hangingPunct="0">
              <a:defRPr>
                <a:solidFill>
                  <a:schemeClr val="tx1"/>
                </a:solidFill>
                <a:latin typeface="Arial" charset="0"/>
                <a:ea typeface="ＭＳ Ｐゴシック" charset="0"/>
              </a:defRPr>
            </a:lvl1pPr>
            <a:lvl2pPr marL="741363"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buFontTx/>
              <a:buChar char="•"/>
              <a:defRPr/>
            </a:pPr>
            <a:r>
              <a:rPr lang="en-US" sz="2200" b="1" dirty="0" smtClean="0">
                <a:cs typeface="+mn-cs"/>
              </a:rPr>
              <a:t>The Urban Land Institute Plan – November 2005</a:t>
            </a:r>
          </a:p>
          <a:p>
            <a:pPr eaLnBrk="1" hangingPunct="1">
              <a:spcBef>
                <a:spcPct val="50000"/>
              </a:spcBef>
              <a:buFontTx/>
              <a:buChar char="•"/>
              <a:defRPr/>
            </a:pPr>
            <a:r>
              <a:rPr lang="en-US" sz="2200" b="1" dirty="0" smtClean="0">
                <a:cs typeface="+mn-cs"/>
              </a:rPr>
              <a:t>FEMA</a:t>
            </a:r>
            <a:r>
              <a:rPr lang="ja-JP" altLang="en-US" sz="2200" b="1" dirty="0" smtClean="0">
                <a:cs typeface="+mn-cs"/>
              </a:rPr>
              <a:t>’</a:t>
            </a:r>
            <a:r>
              <a:rPr lang="en-US" sz="2200" b="1" dirty="0" smtClean="0">
                <a:cs typeface="+mn-cs"/>
              </a:rPr>
              <a:t>s ESF 14: Long-term Recovery Planning</a:t>
            </a:r>
          </a:p>
          <a:p>
            <a:pPr eaLnBrk="1" hangingPunct="1">
              <a:spcBef>
                <a:spcPct val="50000"/>
              </a:spcBef>
              <a:buFontTx/>
              <a:buChar char="•"/>
              <a:defRPr/>
            </a:pPr>
            <a:r>
              <a:rPr lang="en-US" sz="2200" b="1" dirty="0" smtClean="0">
                <a:cs typeface="+mn-cs"/>
              </a:rPr>
              <a:t>Louisiana Recovery Authority</a:t>
            </a:r>
          </a:p>
          <a:p>
            <a:pPr eaLnBrk="1" hangingPunct="1">
              <a:spcBef>
                <a:spcPct val="50000"/>
              </a:spcBef>
              <a:buFontTx/>
              <a:buChar char="•"/>
              <a:defRPr/>
            </a:pPr>
            <a:r>
              <a:rPr lang="en-US" sz="2200" b="1" dirty="0" smtClean="0">
                <a:cs typeface="+mn-cs"/>
              </a:rPr>
              <a:t>The Bring New Orleans Back Commission</a:t>
            </a:r>
          </a:p>
          <a:p>
            <a:pPr eaLnBrk="1" hangingPunct="1">
              <a:spcBef>
                <a:spcPct val="50000"/>
              </a:spcBef>
              <a:buFontTx/>
              <a:buChar char="•"/>
              <a:defRPr/>
            </a:pPr>
            <a:r>
              <a:rPr lang="en-US" sz="2200" b="1" dirty="0" smtClean="0">
                <a:cs typeface="+mn-cs"/>
              </a:rPr>
              <a:t>The New Orleans City Planning Commission</a:t>
            </a:r>
          </a:p>
          <a:p>
            <a:pPr eaLnBrk="1" hangingPunct="1">
              <a:spcBef>
                <a:spcPct val="50000"/>
              </a:spcBef>
              <a:buFontTx/>
              <a:buChar char="•"/>
              <a:defRPr/>
            </a:pPr>
            <a:r>
              <a:rPr lang="en-US" sz="2200" b="1" dirty="0" smtClean="0">
                <a:cs typeface="+mn-cs"/>
              </a:rPr>
              <a:t>The Lambert Plans</a:t>
            </a:r>
          </a:p>
          <a:p>
            <a:pPr eaLnBrk="1" hangingPunct="1">
              <a:spcBef>
                <a:spcPct val="50000"/>
              </a:spcBef>
              <a:buFontTx/>
              <a:buChar char="•"/>
              <a:defRPr/>
            </a:pPr>
            <a:r>
              <a:rPr lang="en-US" sz="2200" b="1" dirty="0" smtClean="0">
                <a:cs typeface="+mn-cs"/>
              </a:rPr>
              <a:t>The Unified New Orleans Plan</a:t>
            </a:r>
          </a:p>
          <a:p>
            <a:pPr eaLnBrk="1" hangingPunct="1">
              <a:spcBef>
                <a:spcPct val="50000"/>
              </a:spcBef>
              <a:buFontTx/>
              <a:buChar char="•"/>
              <a:defRPr/>
            </a:pPr>
            <a:r>
              <a:rPr lang="en-US" sz="2200" b="1" dirty="0" smtClean="0">
                <a:cs typeface="+mn-cs"/>
              </a:rPr>
              <a:t>Office of Recovery Management – Ed Blakely</a:t>
            </a:r>
          </a:p>
          <a:p>
            <a:pPr eaLnBrk="1" hangingPunct="1">
              <a:spcBef>
                <a:spcPct val="50000"/>
              </a:spcBef>
              <a:buFontTx/>
              <a:buChar char="•"/>
              <a:defRPr/>
            </a:pPr>
            <a:r>
              <a:rPr lang="en-US" sz="2200" b="1" dirty="0" smtClean="0">
                <a:cs typeface="+mn-cs"/>
              </a:rPr>
              <a:t>New Orleans Master Plan for the 21</a:t>
            </a:r>
            <a:r>
              <a:rPr lang="en-US" sz="2200" b="1" baseline="30000" dirty="0" smtClean="0">
                <a:cs typeface="+mn-cs"/>
              </a:rPr>
              <a:t>st</a:t>
            </a:r>
            <a:r>
              <a:rPr lang="en-US" sz="2200" b="1" dirty="0" smtClean="0">
                <a:cs typeface="+mn-cs"/>
              </a:rPr>
              <a:t> Century</a:t>
            </a:r>
          </a:p>
        </p:txBody>
      </p:sp>
    </p:spTree>
    <p:extLst>
      <p:ext uri="{BB962C8B-B14F-4D97-AF65-F5344CB8AC3E}">
        <p14:creationId xmlns:p14="http://schemas.microsoft.com/office/powerpoint/2010/main" val="194189242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0" y="0"/>
            <a:ext cx="8686800" cy="1184825"/>
          </a:xfrm>
          <a:prstGeom prst="rect">
            <a:avLst/>
          </a:prstGeom>
        </p:spPr>
        <p:txBody>
          <a:bodyPr vert="horz" rtlCol="0" anchor="t">
            <a:normAutofit/>
          </a:bodyPr>
          <a:lstStyle>
            <a:lvl1pPr algn="r"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ＭＳ Ｐゴシック" charset="0"/>
                <a:cs typeface="+mj-cs"/>
              </a:defRPr>
            </a:lvl1pPr>
            <a:lvl2pPr algn="l" rtl="0" eaLnBrk="0" fontAlgn="base" hangingPunct="0">
              <a:spcBef>
                <a:spcPct val="0"/>
              </a:spcBef>
              <a:spcAft>
                <a:spcPct val="0"/>
              </a:spcAft>
              <a:defRPr sz="3600">
                <a:solidFill>
                  <a:schemeClr val="tx2"/>
                </a:solidFill>
                <a:latin typeface="Franklin Gothic Medium" charset="0"/>
                <a:ea typeface="ＭＳ Ｐゴシック" charset="0"/>
              </a:defRPr>
            </a:lvl2pPr>
            <a:lvl3pPr algn="l" rtl="0" eaLnBrk="0" fontAlgn="base" hangingPunct="0">
              <a:spcBef>
                <a:spcPct val="0"/>
              </a:spcBef>
              <a:spcAft>
                <a:spcPct val="0"/>
              </a:spcAft>
              <a:defRPr sz="3600">
                <a:solidFill>
                  <a:schemeClr val="tx2"/>
                </a:solidFill>
                <a:latin typeface="Franklin Gothic Medium" charset="0"/>
                <a:ea typeface="ＭＳ Ｐゴシック" charset="0"/>
              </a:defRPr>
            </a:lvl3pPr>
            <a:lvl4pPr algn="l" rtl="0" eaLnBrk="0" fontAlgn="base" hangingPunct="0">
              <a:spcBef>
                <a:spcPct val="0"/>
              </a:spcBef>
              <a:spcAft>
                <a:spcPct val="0"/>
              </a:spcAft>
              <a:defRPr sz="3600">
                <a:solidFill>
                  <a:schemeClr val="tx2"/>
                </a:solidFill>
                <a:latin typeface="Franklin Gothic Medium" charset="0"/>
                <a:ea typeface="ＭＳ Ｐゴシック" charset="0"/>
              </a:defRPr>
            </a:lvl4pPr>
            <a:lvl5pPr algn="l" rtl="0" eaLnBrk="0" fontAlgn="base" hangingPunct="0">
              <a:spcBef>
                <a:spcPct val="0"/>
              </a:spcBef>
              <a:spcAft>
                <a:spcPct val="0"/>
              </a:spcAft>
              <a:defRPr sz="3600">
                <a:solidFill>
                  <a:schemeClr val="tx2"/>
                </a:solidFill>
                <a:latin typeface="Franklin Gothic Medium" charset="0"/>
                <a:ea typeface="ＭＳ Ｐゴシック" charset="0"/>
              </a:defRPr>
            </a:lvl5pPr>
            <a:lvl6pPr marL="457200" algn="l" rtl="0" fontAlgn="base">
              <a:spcBef>
                <a:spcPct val="0"/>
              </a:spcBef>
              <a:spcAft>
                <a:spcPct val="0"/>
              </a:spcAft>
              <a:defRPr sz="3600">
                <a:solidFill>
                  <a:schemeClr val="tx2"/>
                </a:solidFill>
                <a:latin typeface="Franklin Gothic Medium" charset="0"/>
                <a:ea typeface="ＭＳ Ｐゴシック" charset="0"/>
              </a:defRPr>
            </a:lvl6pPr>
            <a:lvl7pPr marL="914400" algn="l" rtl="0" fontAlgn="base">
              <a:spcBef>
                <a:spcPct val="0"/>
              </a:spcBef>
              <a:spcAft>
                <a:spcPct val="0"/>
              </a:spcAft>
              <a:defRPr sz="3600">
                <a:solidFill>
                  <a:schemeClr val="tx2"/>
                </a:solidFill>
                <a:latin typeface="Franklin Gothic Medium" charset="0"/>
                <a:ea typeface="ＭＳ Ｐゴシック" charset="0"/>
              </a:defRPr>
            </a:lvl7pPr>
            <a:lvl8pPr marL="1371600" algn="l" rtl="0" fontAlgn="base">
              <a:spcBef>
                <a:spcPct val="0"/>
              </a:spcBef>
              <a:spcAft>
                <a:spcPct val="0"/>
              </a:spcAft>
              <a:defRPr sz="3600">
                <a:solidFill>
                  <a:schemeClr val="tx2"/>
                </a:solidFill>
                <a:latin typeface="Franklin Gothic Medium" charset="0"/>
                <a:ea typeface="ＭＳ Ｐゴシック" charset="0"/>
              </a:defRPr>
            </a:lvl8pPr>
            <a:lvl9pPr marL="1828800" algn="l" rtl="0" fontAlgn="base">
              <a:spcBef>
                <a:spcPct val="0"/>
              </a:spcBef>
              <a:spcAft>
                <a:spcPct val="0"/>
              </a:spcAft>
              <a:defRPr sz="3600">
                <a:solidFill>
                  <a:schemeClr val="tx2"/>
                </a:solidFill>
                <a:latin typeface="Franklin Gothic Medium" charset="0"/>
                <a:ea typeface="ＭＳ Ｐゴシック"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all" spc="0" normalizeH="0" baseline="0" noProof="0" dirty="0" smtClean="0">
                <a:ln>
                  <a:noFill/>
                </a:ln>
                <a:solidFill>
                  <a:schemeClr val="tx1"/>
                </a:solidFill>
                <a:effectLst>
                  <a:reflection blurRad="12700" stA="48000" endA="300" endPos="55000" dir="5400000" sy="-90000" algn="bl" rotWithShape="0"/>
                </a:effectLst>
                <a:uLnTx/>
                <a:uFillTx/>
                <a:latin typeface="Franklin Gothic Medium"/>
                <a:ea typeface="ＭＳ Ｐゴシック" charset="0"/>
                <a:cs typeface="+mj-cs"/>
              </a:rPr>
              <a:t>They Also don’t Care about </a:t>
            </a:r>
            <a:r>
              <a:rPr kumimoji="0" lang="en-US" sz="2400" b="0" i="0" u="none" strike="noStrike" kern="1200" cap="all" spc="0" normalizeH="0" baseline="0" noProof="0" dirty="0" smtClean="0">
                <a:ln>
                  <a:noFill/>
                </a:ln>
                <a:solidFill>
                  <a:srgbClr val="FF0000"/>
                </a:solidFill>
                <a:effectLst>
                  <a:reflection blurRad="12700" stA="48000" endA="300" endPos="55000" dir="5400000" sy="-90000" algn="bl" rotWithShape="0"/>
                </a:effectLst>
                <a:uLnTx/>
                <a:uFillTx/>
                <a:latin typeface="Franklin Gothic Medium"/>
                <a:ea typeface="ＭＳ Ｐゴシック" charset="0"/>
                <a:cs typeface="+mj-cs"/>
              </a:rPr>
              <a:t>Political Boundaries</a:t>
            </a:r>
            <a:endParaRPr kumimoji="0" lang="en-US" sz="2400" b="0" i="0" u="none" strike="noStrike" kern="1200" cap="all" spc="0" normalizeH="0" baseline="0" noProof="0" dirty="0">
              <a:ln>
                <a:noFill/>
              </a:ln>
              <a:solidFill>
                <a:srgbClr val="FF0000"/>
              </a:solidFill>
              <a:effectLst>
                <a:reflection blurRad="12700" stA="48000" endA="300" endPos="55000" dir="5400000" sy="-90000" algn="bl" rotWithShape="0"/>
              </a:effectLst>
              <a:uLnTx/>
              <a:uFillTx/>
              <a:latin typeface="Franklin Gothic Medium"/>
              <a:ea typeface="ＭＳ Ｐゴシック" charset="0"/>
              <a:cs typeface="+mj-cs"/>
            </a:endParaRPr>
          </a:p>
        </p:txBody>
      </p:sp>
      <p:pic>
        <p:nvPicPr>
          <p:cNvPr id="2052" name="Picture 4" descr="http://abcnews.go.com/images/US/gty_hurricane_sandy_16_satellite_jt_121028_wbl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790347"/>
            <a:ext cx="8396237" cy="4725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45216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294967295"/>
          </p:nvPr>
        </p:nvSpPr>
        <p:spPr>
          <a:xfrm>
            <a:off x="6553200" y="6445250"/>
            <a:ext cx="2133600" cy="365125"/>
          </a:xfrm>
          <a:prstGeom prst="rect">
            <a:avLst/>
          </a:prstGeom>
        </p:spPr>
        <p:txBody>
          <a:bodyPr/>
          <a:lstStyle/>
          <a:p>
            <a:r>
              <a:rPr lang="en-US" dirty="0"/>
              <a:t>3</a:t>
            </a:r>
          </a:p>
        </p:txBody>
      </p:sp>
      <p:sp>
        <p:nvSpPr>
          <p:cNvPr id="6" name="Rectangle 5"/>
          <p:cNvSpPr/>
          <p:nvPr/>
        </p:nvSpPr>
        <p:spPr>
          <a:xfrm>
            <a:off x="0" y="1063909"/>
            <a:ext cx="8686800" cy="45719"/>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092200" y="317500"/>
            <a:ext cx="6898829" cy="5878580"/>
          </a:xfrm>
          <a:prstGeom prst="rect">
            <a:avLst/>
          </a:prstGeom>
        </p:spPr>
      </p:pic>
    </p:spTree>
    <p:extLst>
      <p:ext uri="{BB962C8B-B14F-4D97-AF65-F5344CB8AC3E}">
        <p14:creationId xmlns:p14="http://schemas.microsoft.com/office/powerpoint/2010/main" val="23400948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240759" y="2240758"/>
            <a:ext cx="6210303" cy="172878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Unified New Orleans Plan</a:t>
            </a:r>
            <a:endParaRPr lang="en-US" sz="3600" dirty="0"/>
          </a:p>
        </p:txBody>
      </p:sp>
      <p:sp>
        <p:nvSpPr>
          <p:cNvPr id="8" name="Slide Number Placeholder 7"/>
          <p:cNvSpPr>
            <a:spLocks noGrp="1"/>
          </p:cNvSpPr>
          <p:nvPr>
            <p:ph type="sldNum" sz="quarter" idx="4294967295"/>
          </p:nvPr>
        </p:nvSpPr>
        <p:spPr>
          <a:xfrm>
            <a:off x="6553200" y="6445250"/>
            <a:ext cx="2133600" cy="365125"/>
          </a:xfrm>
          <a:prstGeom prst="rect">
            <a:avLst/>
          </a:prstGeom>
        </p:spPr>
        <p:txBody>
          <a:bodyPr/>
          <a:lstStyle/>
          <a:p>
            <a:fld id="{49DFACFC-70A9-6149-9174-3FC962C5AE24}" type="slidenum">
              <a:rPr lang="en-US" smtClean="0"/>
              <a:pPr/>
              <a:t>41</a:t>
            </a:fld>
            <a:endParaRPr lang="en-US" dirty="0"/>
          </a:p>
        </p:txBody>
      </p:sp>
      <p:sp>
        <p:nvSpPr>
          <p:cNvPr id="9" name="Rectangle 8"/>
          <p:cNvSpPr/>
          <p:nvPr/>
        </p:nvSpPr>
        <p:spPr>
          <a:xfrm rot="5400000" flipH="1">
            <a:off x="4540250" y="-4038603"/>
            <a:ext cx="63502" cy="9144001"/>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4"/>
          <p:cNvGrpSpPr>
            <a:grpSpLocks/>
          </p:cNvGrpSpPr>
          <p:nvPr/>
        </p:nvGrpSpPr>
        <p:grpSpPr bwMode="auto">
          <a:xfrm>
            <a:off x="2823949" y="1077546"/>
            <a:ext cx="4572000" cy="5029200"/>
            <a:chOff x="1296" y="144"/>
            <a:chExt cx="3216" cy="3744"/>
          </a:xfrm>
        </p:grpSpPr>
        <p:sp>
          <p:nvSpPr>
            <p:cNvPr id="11" name="Oval 5"/>
            <p:cNvSpPr>
              <a:spLocks noChangeArrowheads="1"/>
            </p:cNvSpPr>
            <p:nvPr/>
          </p:nvSpPr>
          <p:spPr bwMode="auto">
            <a:xfrm>
              <a:off x="1920" y="960"/>
              <a:ext cx="1920" cy="624"/>
            </a:xfrm>
            <a:prstGeom prst="ellipse">
              <a:avLst/>
            </a:prstGeom>
            <a:gradFill rotWithShape="0">
              <a:gsLst>
                <a:gs pos="0">
                  <a:srgbClr val="7E3FE3">
                    <a:gamma/>
                    <a:shade val="78431"/>
                    <a:invGamma/>
                  </a:srgbClr>
                </a:gs>
                <a:gs pos="50000">
                  <a:srgbClr val="7E3FE3">
                    <a:alpha val="48000"/>
                  </a:srgbClr>
                </a:gs>
                <a:gs pos="100000">
                  <a:srgbClr val="7E3FE3">
                    <a:gamma/>
                    <a:shade val="78431"/>
                    <a:invGamma/>
                  </a:srgbClr>
                </a:gs>
              </a:gsLst>
              <a:lin ang="5400000" scaled="1"/>
            </a:gradFill>
            <a:ln w="38100">
              <a:solidFill>
                <a:schemeClr val="bg1"/>
              </a:solidFill>
              <a:round/>
              <a:headEnd/>
              <a:tailEnd/>
            </a:ln>
          </p:spPr>
          <p:txBody>
            <a:bodyPr wrap="none" anchor="ctr"/>
            <a:lstStyle/>
            <a:p>
              <a:pPr algn="ctr" eaLnBrk="0" hangingPunct="0">
                <a:defRPr/>
              </a:pPr>
              <a:r>
                <a:rPr lang="en-US" sz="2400">
                  <a:latin typeface="Arial" pitchFamily="34" charset="0"/>
                  <a:ea typeface="ＭＳ Ｐゴシック" pitchFamily="34" charset="-128"/>
                  <a:cs typeface="+mn-cs"/>
                </a:rPr>
                <a:t>UNIFIED PLAN</a:t>
              </a:r>
            </a:p>
          </p:txBody>
        </p:sp>
        <p:sp>
          <p:nvSpPr>
            <p:cNvPr id="12" name="Rectangle 6"/>
            <p:cNvSpPr>
              <a:spLocks noChangeArrowheads="1"/>
            </p:cNvSpPr>
            <p:nvPr/>
          </p:nvSpPr>
          <p:spPr bwMode="auto">
            <a:xfrm>
              <a:off x="2496" y="576"/>
              <a:ext cx="672" cy="288"/>
            </a:xfrm>
            <a:prstGeom prst="rect">
              <a:avLst/>
            </a:prstGeom>
            <a:gradFill rotWithShape="0">
              <a:gsLst>
                <a:gs pos="0">
                  <a:srgbClr val="0C6925"/>
                </a:gs>
                <a:gs pos="50000">
                  <a:srgbClr val="1AE34F"/>
                </a:gs>
                <a:gs pos="100000">
                  <a:srgbClr val="0C6925"/>
                </a:gs>
              </a:gsLst>
              <a:lin ang="5400000" scaled="1"/>
            </a:gradFill>
            <a:ln w="38100">
              <a:solidFill>
                <a:schemeClr val="bg1"/>
              </a:solidFill>
              <a:miter lim="800000"/>
              <a:headEnd/>
              <a:tailEnd/>
            </a:ln>
          </p:spPr>
          <p:txBody>
            <a:bodyPr wrap="none" anchor="ctr"/>
            <a:lstStyle/>
            <a:p>
              <a:pPr algn="ctr" eaLnBrk="0" hangingPunct="0"/>
              <a:r>
                <a:rPr lang="en-US" sz="1400"/>
                <a:t>FUNDING</a:t>
              </a:r>
              <a:endParaRPr lang="en-US" sz="2400"/>
            </a:p>
          </p:txBody>
        </p:sp>
        <p:sp>
          <p:nvSpPr>
            <p:cNvPr id="13" name="Rectangle 7"/>
            <p:cNvSpPr>
              <a:spLocks noChangeArrowheads="1"/>
            </p:cNvSpPr>
            <p:nvPr/>
          </p:nvSpPr>
          <p:spPr bwMode="auto">
            <a:xfrm>
              <a:off x="1632" y="144"/>
              <a:ext cx="2448" cy="336"/>
            </a:xfrm>
            <a:prstGeom prst="rect">
              <a:avLst/>
            </a:prstGeom>
            <a:gradFill rotWithShape="0">
              <a:gsLst>
                <a:gs pos="0">
                  <a:srgbClr val="C1C41E"/>
                </a:gs>
                <a:gs pos="50000">
                  <a:srgbClr val="F6FA26"/>
                </a:gs>
                <a:gs pos="100000">
                  <a:srgbClr val="C1C41E"/>
                </a:gs>
              </a:gsLst>
              <a:lin ang="5400000" scaled="1"/>
            </a:gradFill>
            <a:ln w="38100">
              <a:solidFill>
                <a:schemeClr val="bg1"/>
              </a:solidFill>
              <a:miter lim="800000"/>
              <a:headEnd/>
              <a:tailEnd/>
            </a:ln>
          </p:spPr>
          <p:txBody>
            <a:bodyPr wrap="none" anchor="ctr"/>
            <a:lstStyle/>
            <a:p>
              <a:pPr algn="ctr" eaLnBrk="0" hangingPunct="0"/>
              <a:r>
                <a:rPr lang="en-US" sz="1400"/>
                <a:t>IMPLEMENTATION</a:t>
              </a:r>
              <a:endParaRPr lang="en-US" sz="2400"/>
            </a:p>
          </p:txBody>
        </p:sp>
        <p:sp>
          <p:nvSpPr>
            <p:cNvPr id="14" name="AutoShape 8"/>
            <p:cNvSpPr>
              <a:spLocks noChangeArrowheads="1"/>
            </p:cNvSpPr>
            <p:nvPr/>
          </p:nvSpPr>
          <p:spPr bwMode="auto">
            <a:xfrm>
              <a:off x="2640" y="816"/>
              <a:ext cx="384" cy="288"/>
            </a:xfrm>
            <a:prstGeom prst="upArrow">
              <a:avLst>
                <a:gd name="adj1" fmla="val 50000"/>
                <a:gd name="adj2" fmla="val 25000"/>
              </a:avLst>
            </a:prstGeom>
            <a:solidFill>
              <a:srgbClr val="E33D32"/>
            </a:solidFill>
            <a:ln w="38100">
              <a:solidFill>
                <a:schemeClr val="bg1"/>
              </a:solidFill>
              <a:miter lim="800000"/>
              <a:headEnd/>
              <a:tailEnd/>
            </a:ln>
          </p:spPr>
          <p:txBody>
            <a:bodyPr wrap="none" anchor="ctr"/>
            <a:lstStyle/>
            <a:p>
              <a:endParaRPr lang="en-US"/>
            </a:p>
          </p:txBody>
        </p:sp>
        <p:sp>
          <p:nvSpPr>
            <p:cNvPr id="15" name="AutoShape 9"/>
            <p:cNvSpPr>
              <a:spLocks noChangeArrowheads="1"/>
            </p:cNvSpPr>
            <p:nvPr/>
          </p:nvSpPr>
          <p:spPr bwMode="auto">
            <a:xfrm>
              <a:off x="2640" y="384"/>
              <a:ext cx="384" cy="240"/>
            </a:xfrm>
            <a:prstGeom prst="upArrow">
              <a:avLst>
                <a:gd name="adj1" fmla="val 50000"/>
                <a:gd name="adj2" fmla="val 25000"/>
              </a:avLst>
            </a:prstGeom>
            <a:solidFill>
              <a:srgbClr val="E33D32"/>
            </a:solidFill>
            <a:ln w="38100">
              <a:solidFill>
                <a:schemeClr val="bg1"/>
              </a:solidFill>
              <a:miter lim="800000"/>
              <a:headEnd/>
              <a:tailEnd/>
            </a:ln>
          </p:spPr>
          <p:txBody>
            <a:bodyPr wrap="none" anchor="ctr"/>
            <a:lstStyle/>
            <a:p>
              <a:endParaRPr lang="en-US"/>
            </a:p>
          </p:txBody>
        </p:sp>
        <p:sp>
          <p:nvSpPr>
            <p:cNvPr id="16" name="Oval 10"/>
            <p:cNvSpPr>
              <a:spLocks noChangeArrowheads="1"/>
            </p:cNvSpPr>
            <p:nvPr/>
          </p:nvSpPr>
          <p:spPr bwMode="auto">
            <a:xfrm>
              <a:off x="2256" y="1632"/>
              <a:ext cx="1248" cy="1248"/>
            </a:xfrm>
            <a:prstGeom prst="ellipse">
              <a:avLst/>
            </a:prstGeom>
            <a:gradFill rotWithShape="0">
              <a:gsLst>
                <a:gs pos="0">
                  <a:srgbClr val="B7BA1C"/>
                </a:gs>
                <a:gs pos="50000">
                  <a:srgbClr val="F6FA26"/>
                </a:gs>
                <a:gs pos="100000">
                  <a:srgbClr val="B7BA1C"/>
                </a:gs>
              </a:gsLst>
              <a:lin ang="5400000" scaled="1"/>
            </a:gradFill>
            <a:ln w="57150">
              <a:solidFill>
                <a:schemeClr val="bg1"/>
              </a:solidFill>
              <a:round/>
              <a:headEnd/>
              <a:tailEnd/>
            </a:ln>
          </p:spPr>
          <p:txBody>
            <a:bodyPr wrap="none" anchor="ctr"/>
            <a:lstStyle/>
            <a:p>
              <a:pPr algn="ctr" eaLnBrk="0" hangingPunct="0"/>
              <a:r>
                <a:rPr lang="en-US" sz="2800" b="1"/>
                <a:t>UNOP</a:t>
              </a:r>
              <a:endParaRPr lang="en-US" sz="1600" b="1"/>
            </a:p>
            <a:p>
              <a:pPr algn="ctr" eaLnBrk="0" hangingPunct="0"/>
              <a:r>
                <a:rPr lang="en-US" sz="1600" b="1"/>
                <a:t>DISTRICT</a:t>
              </a:r>
            </a:p>
            <a:p>
              <a:pPr algn="ctr" eaLnBrk="0" hangingPunct="0"/>
              <a:r>
                <a:rPr lang="en-US" sz="1200" b="1"/>
                <a:t>and</a:t>
              </a:r>
              <a:endParaRPr lang="en-US" sz="1600" b="1"/>
            </a:p>
            <a:p>
              <a:pPr algn="ctr" eaLnBrk="0" hangingPunct="0"/>
              <a:r>
                <a:rPr lang="en-US" sz="1600" b="1"/>
                <a:t>NEIGHBORHOOD</a:t>
              </a:r>
            </a:p>
            <a:p>
              <a:pPr algn="ctr" eaLnBrk="0" hangingPunct="0"/>
              <a:r>
                <a:rPr lang="en-US" sz="1600" b="1"/>
                <a:t>PLANNING`</a:t>
              </a:r>
            </a:p>
          </p:txBody>
        </p:sp>
        <p:sp>
          <p:nvSpPr>
            <p:cNvPr id="17" name="Oval 11"/>
            <p:cNvSpPr>
              <a:spLocks noChangeArrowheads="1"/>
            </p:cNvSpPr>
            <p:nvPr/>
          </p:nvSpPr>
          <p:spPr bwMode="auto">
            <a:xfrm>
              <a:off x="3696" y="1488"/>
              <a:ext cx="816" cy="816"/>
            </a:xfrm>
            <a:prstGeom prst="ellipse">
              <a:avLst/>
            </a:prstGeom>
            <a:gradFill rotWithShape="0">
              <a:gsLst>
                <a:gs pos="0">
                  <a:srgbClr val="5352FA">
                    <a:gamma/>
                    <a:shade val="46275"/>
                    <a:invGamma/>
                  </a:srgbClr>
                </a:gs>
                <a:gs pos="50000">
                  <a:srgbClr val="5352FA">
                    <a:alpha val="53000"/>
                  </a:srgbClr>
                </a:gs>
                <a:gs pos="100000">
                  <a:srgbClr val="5352FA">
                    <a:gamma/>
                    <a:shade val="46275"/>
                    <a:invGamma/>
                  </a:srgbClr>
                </a:gs>
              </a:gsLst>
              <a:lin ang="5400000" scaled="1"/>
            </a:gradFill>
            <a:ln w="38100">
              <a:solidFill>
                <a:schemeClr val="bg1"/>
              </a:solidFill>
              <a:round/>
              <a:headEnd/>
              <a:tailEnd/>
            </a:ln>
          </p:spPr>
          <p:txBody>
            <a:bodyPr wrap="none" anchor="ctr"/>
            <a:lstStyle/>
            <a:p>
              <a:pPr algn="ctr" eaLnBrk="0" hangingPunct="0">
                <a:defRPr/>
              </a:pPr>
              <a:r>
                <a:rPr lang="en-US" sz="1200" b="1">
                  <a:solidFill>
                    <a:schemeClr val="bg1"/>
                  </a:solidFill>
                  <a:latin typeface="Arial" pitchFamily="34" charset="0"/>
                  <a:ea typeface="ＭＳ Ｐゴシック" pitchFamily="34" charset="-128"/>
                  <a:cs typeface="+mn-cs"/>
                </a:rPr>
                <a:t>LOUISIANA</a:t>
              </a:r>
            </a:p>
            <a:p>
              <a:pPr algn="ctr" eaLnBrk="0" hangingPunct="0">
                <a:defRPr/>
              </a:pPr>
              <a:r>
                <a:rPr lang="en-US" sz="1200" b="1">
                  <a:solidFill>
                    <a:schemeClr val="bg1"/>
                  </a:solidFill>
                  <a:latin typeface="Arial" pitchFamily="34" charset="0"/>
                  <a:ea typeface="ＭＳ Ｐゴシック" pitchFamily="34" charset="-128"/>
                  <a:cs typeface="+mn-cs"/>
                </a:rPr>
                <a:t>SPEAKS</a:t>
              </a:r>
            </a:p>
          </p:txBody>
        </p:sp>
        <p:sp>
          <p:nvSpPr>
            <p:cNvPr id="18" name="Oval 12"/>
            <p:cNvSpPr>
              <a:spLocks noChangeArrowheads="1"/>
            </p:cNvSpPr>
            <p:nvPr/>
          </p:nvSpPr>
          <p:spPr bwMode="auto">
            <a:xfrm>
              <a:off x="3648" y="2592"/>
              <a:ext cx="816" cy="816"/>
            </a:xfrm>
            <a:prstGeom prst="ellipse">
              <a:avLst/>
            </a:prstGeom>
            <a:gradFill rotWithShape="0">
              <a:gsLst>
                <a:gs pos="0">
                  <a:srgbClr val="5352FA">
                    <a:gamma/>
                    <a:shade val="46275"/>
                    <a:invGamma/>
                  </a:srgbClr>
                </a:gs>
                <a:gs pos="50000">
                  <a:srgbClr val="5352FA">
                    <a:alpha val="53000"/>
                  </a:srgbClr>
                </a:gs>
                <a:gs pos="100000">
                  <a:srgbClr val="5352FA">
                    <a:gamma/>
                    <a:shade val="46275"/>
                    <a:invGamma/>
                  </a:srgbClr>
                </a:gs>
              </a:gsLst>
              <a:lin ang="5400000" scaled="1"/>
            </a:gradFill>
            <a:ln w="38100">
              <a:solidFill>
                <a:schemeClr val="bg1"/>
              </a:solidFill>
              <a:round/>
              <a:headEnd/>
              <a:tailEnd/>
            </a:ln>
          </p:spPr>
          <p:txBody>
            <a:bodyPr wrap="none" anchor="ctr"/>
            <a:lstStyle/>
            <a:p>
              <a:pPr algn="ctr" eaLnBrk="0" hangingPunct="0">
                <a:defRPr/>
              </a:pPr>
              <a:r>
                <a:rPr lang="en-US" sz="1200" b="1">
                  <a:solidFill>
                    <a:schemeClr val="bg1"/>
                  </a:solidFill>
                  <a:latin typeface="Arial" pitchFamily="34" charset="0"/>
                  <a:ea typeface="ＭＳ Ｐゴシック" pitchFamily="34" charset="-128"/>
                  <a:cs typeface="+mn-cs"/>
                </a:rPr>
                <a:t>FEMA</a:t>
              </a:r>
            </a:p>
            <a:p>
              <a:pPr algn="ctr" eaLnBrk="0" hangingPunct="0">
                <a:defRPr/>
              </a:pPr>
              <a:r>
                <a:rPr lang="en-US" sz="1200" b="1">
                  <a:solidFill>
                    <a:schemeClr val="bg1"/>
                  </a:solidFill>
                  <a:latin typeface="Arial" pitchFamily="34" charset="0"/>
                  <a:ea typeface="ＭＳ Ｐゴシック" pitchFamily="34" charset="-128"/>
                  <a:cs typeface="+mn-cs"/>
                </a:rPr>
                <a:t>ESF-14</a:t>
              </a:r>
            </a:p>
          </p:txBody>
        </p:sp>
        <p:sp>
          <p:nvSpPr>
            <p:cNvPr id="19" name="Oval 13"/>
            <p:cNvSpPr>
              <a:spLocks noChangeArrowheads="1"/>
            </p:cNvSpPr>
            <p:nvPr/>
          </p:nvSpPr>
          <p:spPr bwMode="auto">
            <a:xfrm>
              <a:off x="1296" y="2544"/>
              <a:ext cx="816" cy="816"/>
            </a:xfrm>
            <a:prstGeom prst="ellipse">
              <a:avLst/>
            </a:prstGeom>
            <a:gradFill rotWithShape="0">
              <a:gsLst>
                <a:gs pos="0">
                  <a:srgbClr val="5352FA">
                    <a:gamma/>
                    <a:shade val="46275"/>
                    <a:invGamma/>
                  </a:srgbClr>
                </a:gs>
                <a:gs pos="50000">
                  <a:srgbClr val="5352FA">
                    <a:alpha val="53000"/>
                  </a:srgbClr>
                </a:gs>
                <a:gs pos="100000">
                  <a:srgbClr val="5352FA">
                    <a:gamma/>
                    <a:shade val="46275"/>
                    <a:invGamma/>
                  </a:srgbClr>
                </a:gs>
              </a:gsLst>
              <a:lin ang="5400000" scaled="1"/>
            </a:gradFill>
            <a:ln w="38100">
              <a:solidFill>
                <a:schemeClr val="bg1"/>
              </a:solidFill>
              <a:round/>
              <a:headEnd/>
              <a:tailEnd/>
            </a:ln>
          </p:spPr>
          <p:txBody>
            <a:bodyPr wrap="none" anchor="ctr"/>
            <a:lstStyle/>
            <a:p>
              <a:pPr algn="ctr" eaLnBrk="0" hangingPunct="0">
                <a:defRPr/>
              </a:pPr>
              <a:r>
                <a:rPr lang="en-US" sz="1200" b="1">
                  <a:solidFill>
                    <a:schemeClr val="bg1"/>
                  </a:solidFill>
                  <a:latin typeface="Arial" pitchFamily="34" charset="0"/>
                  <a:ea typeface="ＭＳ Ｐゴシック" pitchFamily="34" charset="-128"/>
                  <a:cs typeface="+mn-cs"/>
                </a:rPr>
                <a:t>LAMBERT</a:t>
              </a:r>
            </a:p>
            <a:p>
              <a:pPr algn="ctr" eaLnBrk="0" hangingPunct="0">
                <a:defRPr/>
              </a:pPr>
              <a:r>
                <a:rPr lang="en-US" sz="1200" b="1">
                  <a:solidFill>
                    <a:schemeClr val="bg1"/>
                  </a:solidFill>
                  <a:latin typeface="Arial" pitchFamily="34" charset="0"/>
                  <a:ea typeface="ＭＳ Ｐゴシック" pitchFamily="34" charset="-128"/>
                  <a:cs typeface="+mn-cs"/>
                </a:rPr>
                <a:t>PLANS</a:t>
              </a:r>
            </a:p>
          </p:txBody>
        </p:sp>
        <p:sp>
          <p:nvSpPr>
            <p:cNvPr id="20" name="Oval 14"/>
            <p:cNvSpPr>
              <a:spLocks noChangeArrowheads="1"/>
            </p:cNvSpPr>
            <p:nvPr/>
          </p:nvSpPr>
          <p:spPr bwMode="auto">
            <a:xfrm>
              <a:off x="2448" y="2976"/>
              <a:ext cx="912" cy="912"/>
            </a:xfrm>
            <a:prstGeom prst="ellipse">
              <a:avLst/>
            </a:prstGeom>
            <a:gradFill rotWithShape="0">
              <a:gsLst>
                <a:gs pos="0">
                  <a:srgbClr val="5352FA">
                    <a:gamma/>
                    <a:shade val="46275"/>
                    <a:invGamma/>
                  </a:srgbClr>
                </a:gs>
                <a:gs pos="50000">
                  <a:srgbClr val="5352FA">
                    <a:alpha val="53000"/>
                  </a:srgbClr>
                </a:gs>
                <a:gs pos="100000">
                  <a:srgbClr val="5352FA">
                    <a:gamma/>
                    <a:shade val="46275"/>
                    <a:invGamma/>
                  </a:srgbClr>
                </a:gs>
              </a:gsLst>
              <a:lin ang="5400000" scaled="1"/>
            </a:gradFill>
            <a:ln w="38100">
              <a:solidFill>
                <a:schemeClr val="bg1"/>
              </a:solidFill>
              <a:round/>
              <a:headEnd/>
              <a:tailEnd/>
            </a:ln>
          </p:spPr>
          <p:txBody>
            <a:bodyPr wrap="none" anchor="ctr"/>
            <a:lstStyle/>
            <a:p>
              <a:pPr algn="ctr" eaLnBrk="0" hangingPunct="0">
                <a:defRPr/>
              </a:pPr>
              <a:r>
                <a:rPr lang="en-US" sz="1200" b="1">
                  <a:solidFill>
                    <a:schemeClr val="bg1"/>
                  </a:solidFill>
                  <a:latin typeface="Arial" pitchFamily="34" charset="0"/>
                  <a:ea typeface="ＭＳ Ｐゴシック" pitchFamily="34" charset="-128"/>
                  <a:cs typeface="+mn-cs"/>
                </a:rPr>
                <a:t>INDEPENDENT </a:t>
              </a:r>
            </a:p>
            <a:p>
              <a:pPr algn="ctr" eaLnBrk="0" hangingPunct="0">
                <a:defRPr/>
              </a:pPr>
              <a:r>
                <a:rPr lang="en-US" sz="1200" b="1">
                  <a:solidFill>
                    <a:schemeClr val="bg1"/>
                  </a:solidFill>
                  <a:latin typeface="Arial" pitchFamily="34" charset="0"/>
                  <a:ea typeface="ＭＳ Ｐゴシック" pitchFamily="34" charset="-128"/>
                  <a:cs typeface="+mn-cs"/>
                </a:rPr>
                <a:t>NEIGHBORHOOD</a:t>
              </a:r>
            </a:p>
            <a:p>
              <a:pPr algn="ctr" eaLnBrk="0" hangingPunct="0">
                <a:defRPr/>
              </a:pPr>
              <a:r>
                <a:rPr lang="en-US" sz="1200" b="1">
                  <a:solidFill>
                    <a:schemeClr val="bg1"/>
                  </a:solidFill>
                  <a:latin typeface="Arial" pitchFamily="34" charset="0"/>
                  <a:ea typeface="ＭＳ Ｐゴシック" pitchFamily="34" charset="-128"/>
                  <a:cs typeface="+mn-cs"/>
                </a:rPr>
                <a:t>PLANS</a:t>
              </a:r>
            </a:p>
          </p:txBody>
        </p:sp>
        <p:sp>
          <p:nvSpPr>
            <p:cNvPr id="21" name="Oval 15"/>
            <p:cNvSpPr>
              <a:spLocks noChangeArrowheads="1"/>
            </p:cNvSpPr>
            <p:nvPr/>
          </p:nvSpPr>
          <p:spPr bwMode="auto">
            <a:xfrm>
              <a:off x="1296" y="1488"/>
              <a:ext cx="816" cy="816"/>
            </a:xfrm>
            <a:prstGeom prst="ellipse">
              <a:avLst/>
            </a:prstGeom>
            <a:gradFill rotWithShape="0">
              <a:gsLst>
                <a:gs pos="0">
                  <a:srgbClr val="5352FA">
                    <a:gamma/>
                    <a:shade val="46275"/>
                    <a:invGamma/>
                  </a:srgbClr>
                </a:gs>
                <a:gs pos="50000">
                  <a:srgbClr val="5352FA">
                    <a:alpha val="53000"/>
                  </a:srgbClr>
                </a:gs>
                <a:gs pos="100000">
                  <a:srgbClr val="5352FA">
                    <a:gamma/>
                    <a:shade val="46275"/>
                    <a:invGamma/>
                  </a:srgbClr>
                </a:gs>
              </a:gsLst>
              <a:lin ang="5400000" scaled="1"/>
            </a:gradFill>
            <a:ln w="38100">
              <a:solidFill>
                <a:schemeClr val="bg1"/>
              </a:solidFill>
              <a:round/>
              <a:headEnd/>
              <a:tailEnd/>
            </a:ln>
          </p:spPr>
          <p:txBody>
            <a:bodyPr wrap="none" anchor="ctr"/>
            <a:lstStyle/>
            <a:p>
              <a:pPr algn="ctr" eaLnBrk="0" hangingPunct="0">
                <a:defRPr/>
              </a:pPr>
              <a:r>
                <a:rPr lang="en-US" sz="1200" b="1">
                  <a:solidFill>
                    <a:schemeClr val="bg1"/>
                  </a:solidFill>
                  <a:latin typeface="Arial" pitchFamily="34" charset="0"/>
                  <a:ea typeface="ＭＳ Ｐゴシック" pitchFamily="34" charset="-128"/>
                  <a:cs typeface="+mn-cs"/>
                </a:rPr>
                <a:t>BNOB</a:t>
              </a:r>
            </a:p>
            <a:p>
              <a:pPr algn="ctr" eaLnBrk="0" hangingPunct="0">
                <a:defRPr/>
              </a:pPr>
              <a:r>
                <a:rPr lang="en-US" sz="1200" b="1">
                  <a:solidFill>
                    <a:schemeClr val="bg1"/>
                  </a:solidFill>
                  <a:latin typeface="Arial" pitchFamily="34" charset="0"/>
                  <a:ea typeface="ＭＳ Ｐゴシック" pitchFamily="34" charset="-128"/>
                  <a:cs typeface="+mn-cs"/>
                </a:rPr>
                <a:t>COMMISSION</a:t>
              </a:r>
            </a:p>
          </p:txBody>
        </p:sp>
        <p:sp>
          <p:nvSpPr>
            <p:cNvPr id="22" name="Line 16"/>
            <p:cNvSpPr>
              <a:spLocks noChangeShapeType="1"/>
            </p:cNvSpPr>
            <p:nvPr/>
          </p:nvSpPr>
          <p:spPr bwMode="auto">
            <a:xfrm>
              <a:off x="2064" y="1872"/>
              <a:ext cx="432" cy="192"/>
            </a:xfrm>
            <a:prstGeom prst="line">
              <a:avLst/>
            </a:prstGeom>
            <a:noFill/>
            <a:ln w="57150">
              <a:solidFill>
                <a:srgbClr val="FF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 name="Line 17"/>
            <p:cNvSpPr>
              <a:spLocks noChangeShapeType="1"/>
            </p:cNvSpPr>
            <p:nvPr/>
          </p:nvSpPr>
          <p:spPr bwMode="auto">
            <a:xfrm flipV="1">
              <a:off x="1968" y="2544"/>
              <a:ext cx="480" cy="240"/>
            </a:xfrm>
            <a:prstGeom prst="line">
              <a:avLst/>
            </a:prstGeom>
            <a:noFill/>
            <a:ln w="57150">
              <a:solidFill>
                <a:srgbClr val="FF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18"/>
            <p:cNvSpPr>
              <a:spLocks noChangeShapeType="1"/>
            </p:cNvSpPr>
            <p:nvPr/>
          </p:nvSpPr>
          <p:spPr bwMode="auto">
            <a:xfrm flipV="1">
              <a:off x="2880" y="2736"/>
              <a:ext cx="0" cy="432"/>
            </a:xfrm>
            <a:prstGeom prst="line">
              <a:avLst/>
            </a:prstGeom>
            <a:noFill/>
            <a:ln w="57150">
              <a:solidFill>
                <a:srgbClr val="FF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 name="Line 19"/>
            <p:cNvSpPr>
              <a:spLocks noChangeShapeType="1"/>
            </p:cNvSpPr>
            <p:nvPr/>
          </p:nvSpPr>
          <p:spPr bwMode="auto">
            <a:xfrm flipH="1" flipV="1">
              <a:off x="3264" y="2544"/>
              <a:ext cx="480" cy="288"/>
            </a:xfrm>
            <a:prstGeom prst="line">
              <a:avLst/>
            </a:prstGeom>
            <a:noFill/>
            <a:ln w="57150">
              <a:solidFill>
                <a:srgbClr val="FF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 name="Line 20"/>
            <p:cNvSpPr>
              <a:spLocks noChangeShapeType="1"/>
            </p:cNvSpPr>
            <p:nvPr/>
          </p:nvSpPr>
          <p:spPr bwMode="auto">
            <a:xfrm flipH="1">
              <a:off x="3264" y="1968"/>
              <a:ext cx="480" cy="96"/>
            </a:xfrm>
            <a:prstGeom prst="line">
              <a:avLst/>
            </a:prstGeom>
            <a:noFill/>
            <a:ln w="57150">
              <a:solidFill>
                <a:srgbClr val="FF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 name="AutoShape 21"/>
            <p:cNvSpPr>
              <a:spLocks noChangeArrowheads="1"/>
            </p:cNvSpPr>
            <p:nvPr/>
          </p:nvSpPr>
          <p:spPr bwMode="auto">
            <a:xfrm>
              <a:off x="2496" y="1392"/>
              <a:ext cx="720" cy="400"/>
            </a:xfrm>
            <a:prstGeom prst="upArrow">
              <a:avLst>
                <a:gd name="adj1" fmla="val 50000"/>
                <a:gd name="adj2" fmla="val 25000"/>
              </a:avLst>
            </a:prstGeom>
            <a:solidFill>
              <a:srgbClr val="E33D32"/>
            </a:solidFill>
            <a:ln w="38100">
              <a:solidFill>
                <a:schemeClr val="bg1"/>
              </a:solidFill>
              <a:miter lim="800000"/>
              <a:headEnd/>
              <a:tailEnd/>
            </a:ln>
          </p:spPr>
          <p:txBody>
            <a:bodyPr wrap="none" anchor="ctr"/>
            <a:lstStyle/>
            <a:p>
              <a:endParaRPr lang="en-US"/>
            </a:p>
          </p:txBody>
        </p:sp>
      </p:grpSp>
    </p:spTree>
    <p:extLst>
      <p:ext uri="{BB962C8B-B14F-4D97-AF65-F5344CB8AC3E}">
        <p14:creationId xmlns:p14="http://schemas.microsoft.com/office/powerpoint/2010/main" val="108485297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240759" y="2240758"/>
            <a:ext cx="6210303" cy="172878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smtClean="0"/>
              <a:t>Recovery Czar</a:t>
            </a:r>
            <a:endParaRPr lang="en-US" sz="4400" dirty="0"/>
          </a:p>
        </p:txBody>
      </p:sp>
      <p:sp>
        <p:nvSpPr>
          <p:cNvPr id="8" name="Slide Number Placeholder 7"/>
          <p:cNvSpPr>
            <a:spLocks noGrp="1"/>
          </p:cNvSpPr>
          <p:nvPr>
            <p:ph type="sldNum" sz="quarter" idx="4294967295"/>
          </p:nvPr>
        </p:nvSpPr>
        <p:spPr>
          <a:xfrm>
            <a:off x="6553200" y="6445250"/>
            <a:ext cx="2133600" cy="365125"/>
          </a:xfrm>
          <a:prstGeom prst="rect">
            <a:avLst/>
          </a:prstGeom>
        </p:spPr>
        <p:txBody>
          <a:bodyPr/>
          <a:lstStyle/>
          <a:p>
            <a:fld id="{49DFACFC-70A9-6149-9174-3FC962C5AE24}" type="slidenum">
              <a:rPr lang="en-US" smtClean="0"/>
              <a:pPr/>
              <a:t>42</a:t>
            </a:fld>
            <a:endParaRPr lang="en-US" dirty="0"/>
          </a:p>
        </p:txBody>
      </p:sp>
      <p:sp>
        <p:nvSpPr>
          <p:cNvPr id="9" name="Rectangle 8"/>
          <p:cNvSpPr/>
          <p:nvPr/>
        </p:nvSpPr>
        <p:spPr>
          <a:xfrm rot="5400000" flipH="1">
            <a:off x="4540250" y="-4038603"/>
            <a:ext cx="63502" cy="9144001"/>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7"/>
          <p:cNvSpPr>
            <a:spLocks noChangeArrowheads="1"/>
          </p:cNvSpPr>
          <p:nvPr/>
        </p:nvSpPr>
        <p:spPr bwMode="auto">
          <a:xfrm>
            <a:off x="2028825" y="596898"/>
            <a:ext cx="4524375" cy="5384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20000"/>
              </a:spcBef>
            </a:pPr>
            <a:r>
              <a:rPr lang="en-US" sz="2400" b="1" dirty="0"/>
              <a:t>On, Jan. 8, 2007,  Dr. Ed Blakely appointed Director of the Office of Recovery Management</a:t>
            </a:r>
          </a:p>
          <a:p>
            <a:pPr algn="ctr">
              <a:lnSpc>
                <a:spcPct val="90000"/>
              </a:lnSpc>
              <a:spcBef>
                <a:spcPct val="20000"/>
              </a:spcBef>
            </a:pPr>
            <a:endParaRPr lang="en-US" sz="2400" b="1" dirty="0"/>
          </a:p>
          <a:p>
            <a:pPr algn="ctr">
              <a:lnSpc>
                <a:spcPct val="90000"/>
              </a:lnSpc>
              <a:spcBef>
                <a:spcPct val="20000"/>
              </a:spcBef>
            </a:pPr>
            <a:r>
              <a:rPr lang="en-US" sz="2400" b="1" u="sng" dirty="0"/>
              <a:t>Recovery Strategy</a:t>
            </a:r>
            <a:r>
              <a:rPr lang="en-US" sz="2400" b="1" u="sng" dirty="0" smtClean="0"/>
              <a:t>:</a:t>
            </a:r>
          </a:p>
          <a:p>
            <a:pPr marL="863600" indent="-863600">
              <a:lnSpc>
                <a:spcPct val="90000"/>
              </a:lnSpc>
              <a:spcBef>
                <a:spcPct val="20000"/>
              </a:spcBef>
            </a:pPr>
            <a:r>
              <a:rPr lang="en-US" sz="2400" b="1" dirty="0" smtClean="0"/>
              <a:t>1. Healing and consultation</a:t>
            </a:r>
          </a:p>
          <a:p>
            <a:pPr marL="863600" indent="-863600">
              <a:lnSpc>
                <a:spcPct val="90000"/>
              </a:lnSpc>
              <a:spcBef>
                <a:spcPct val="20000"/>
              </a:spcBef>
            </a:pPr>
            <a:endParaRPr lang="en-US" sz="800" b="1" dirty="0"/>
          </a:p>
          <a:p>
            <a:pPr marL="863600" indent="-863600">
              <a:lnSpc>
                <a:spcPct val="90000"/>
              </a:lnSpc>
              <a:spcBef>
                <a:spcPct val="20000"/>
              </a:spcBef>
            </a:pPr>
            <a:r>
              <a:rPr lang="en-US" sz="2400" b="1" dirty="0" smtClean="0"/>
              <a:t>2</a:t>
            </a:r>
            <a:r>
              <a:rPr lang="en-US" sz="2400" b="1" dirty="0"/>
              <a:t>. Improving safety and security</a:t>
            </a:r>
          </a:p>
          <a:p>
            <a:pPr marL="863600" indent="-863600">
              <a:lnSpc>
                <a:spcPct val="90000"/>
              </a:lnSpc>
              <a:spcBef>
                <a:spcPct val="20000"/>
              </a:spcBef>
            </a:pPr>
            <a:endParaRPr lang="en-US" sz="800" b="1" dirty="0"/>
          </a:p>
          <a:p>
            <a:pPr marL="863600" indent="-863600">
              <a:lnSpc>
                <a:spcPct val="90000"/>
              </a:lnSpc>
              <a:spcBef>
                <a:spcPct val="20000"/>
              </a:spcBef>
            </a:pPr>
            <a:r>
              <a:rPr lang="en-US" sz="2400" b="1" dirty="0" smtClean="0"/>
              <a:t>3</a:t>
            </a:r>
            <a:r>
              <a:rPr lang="en-US" sz="2400" b="1" dirty="0"/>
              <a:t>. 21st century infrastructure                       </a:t>
            </a:r>
          </a:p>
          <a:p>
            <a:pPr marL="863600" indent="-863600">
              <a:lnSpc>
                <a:spcPct val="90000"/>
              </a:lnSpc>
              <a:spcBef>
                <a:spcPct val="20000"/>
              </a:spcBef>
            </a:pPr>
            <a:r>
              <a:rPr lang="en-US" sz="2400" b="1" dirty="0"/>
              <a:t>             reconfiguration</a:t>
            </a:r>
          </a:p>
          <a:p>
            <a:pPr marL="863600" indent="-863600">
              <a:lnSpc>
                <a:spcPct val="90000"/>
              </a:lnSpc>
              <a:spcBef>
                <a:spcPct val="20000"/>
              </a:spcBef>
            </a:pPr>
            <a:endParaRPr lang="en-US" sz="800" b="1" dirty="0"/>
          </a:p>
          <a:p>
            <a:pPr marL="863600" indent="-863600">
              <a:lnSpc>
                <a:spcPct val="90000"/>
              </a:lnSpc>
              <a:spcBef>
                <a:spcPct val="20000"/>
              </a:spcBef>
            </a:pPr>
            <a:r>
              <a:rPr lang="en-US" sz="2400" b="1" dirty="0" smtClean="0"/>
              <a:t>4</a:t>
            </a:r>
            <a:r>
              <a:rPr lang="en-US" sz="2400" b="1" dirty="0"/>
              <a:t>. Economic diversification</a:t>
            </a:r>
          </a:p>
          <a:p>
            <a:pPr marL="863600" indent="-863600">
              <a:lnSpc>
                <a:spcPct val="90000"/>
              </a:lnSpc>
              <a:spcBef>
                <a:spcPct val="20000"/>
              </a:spcBef>
            </a:pPr>
            <a:r>
              <a:rPr lang="en-US" sz="2400" b="1" dirty="0" smtClean="0"/>
              <a:t>5</a:t>
            </a:r>
            <a:r>
              <a:rPr lang="en-US" sz="2400" b="1" dirty="0"/>
              <a:t>. Develop a sustainable 	        		 settlement pattern</a:t>
            </a:r>
          </a:p>
        </p:txBody>
      </p:sp>
      <p:pic>
        <p:nvPicPr>
          <p:cNvPr id="12" name="Picture 8" descr="Ed Blake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4796" y="679449"/>
            <a:ext cx="1938867" cy="290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96622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240759" y="2240758"/>
            <a:ext cx="6210303" cy="172878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smtClean="0"/>
              <a:t>Targeted Recovery</a:t>
            </a:r>
            <a:endParaRPr lang="en-US" sz="4400" dirty="0"/>
          </a:p>
        </p:txBody>
      </p:sp>
      <p:sp>
        <p:nvSpPr>
          <p:cNvPr id="8" name="Slide Number Placeholder 7"/>
          <p:cNvSpPr>
            <a:spLocks noGrp="1"/>
          </p:cNvSpPr>
          <p:nvPr>
            <p:ph type="sldNum" sz="quarter" idx="4294967295"/>
          </p:nvPr>
        </p:nvSpPr>
        <p:spPr>
          <a:xfrm>
            <a:off x="6553200" y="6445250"/>
            <a:ext cx="2133600" cy="365125"/>
          </a:xfrm>
          <a:prstGeom prst="rect">
            <a:avLst/>
          </a:prstGeom>
        </p:spPr>
        <p:txBody>
          <a:bodyPr/>
          <a:lstStyle/>
          <a:p>
            <a:fld id="{49DFACFC-70A9-6149-9174-3FC962C5AE24}" type="slidenum">
              <a:rPr lang="en-US" smtClean="0"/>
              <a:pPr/>
              <a:t>43</a:t>
            </a:fld>
            <a:endParaRPr lang="en-US" dirty="0"/>
          </a:p>
        </p:txBody>
      </p:sp>
      <p:sp>
        <p:nvSpPr>
          <p:cNvPr id="9" name="Rectangle 8"/>
          <p:cNvSpPr/>
          <p:nvPr/>
        </p:nvSpPr>
        <p:spPr>
          <a:xfrm rot="5400000" flipH="1">
            <a:off x="4540250" y="-4038603"/>
            <a:ext cx="63502" cy="9144001"/>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647700"/>
            <a:ext cx="7469188"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44021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240759" y="2240758"/>
            <a:ext cx="6210303" cy="172878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smtClean="0"/>
              <a:t>Master Plan</a:t>
            </a:r>
            <a:endParaRPr lang="en-US" sz="4400" dirty="0"/>
          </a:p>
        </p:txBody>
      </p:sp>
      <p:sp>
        <p:nvSpPr>
          <p:cNvPr id="8" name="Slide Number Placeholder 7"/>
          <p:cNvSpPr>
            <a:spLocks noGrp="1"/>
          </p:cNvSpPr>
          <p:nvPr>
            <p:ph type="sldNum" sz="quarter" idx="4294967295"/>
          </p:nvPr>
        </p:nvSpPr>
        <p:spPr>
          <a:xfrm>
            <a:off x="6553200" y="6445250"/>
            <a:ext cx="2133600" cy="365125"/>
          </a:xfrm>
          <a:prstGeom prst="rect">
            <a:avLst/>
          </a:prstGeom>
        </p:spPr>
        <p:txBody>
          <a:bodyPr/>
          <a:lstStyle/>
          <a:p>
            <a:fld id="{49DFACFC-70A9-6149-9174-3FC962C5AE24}" type="slidenum">
              <a:rPr lang="en-US" smtClean="0"/>
              <a:pPr/>
              <a:t>44</a:t>
            </a:fld>
            <a:endParaRPr lang="en-US" dirty="0"/>
          </a:p>
        </p:txBody>
      </p:sp>
      <p:sp>
        <p:nvSpPr>
          <p:cNvPr id="9" name="Rectangle 8"/>
          <p:cNvSpPr/>
          <p:nvPr/>
        </p:nvSpPr>
        <p:spPr>
          <a:xfrm rot="5400000" flipH="1">
            <a:off x="4540250" y="-4038603"/>
            <a:ext cx="63502" cy="9144001"/>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25" y="266704"/>
            <a:ext cx="44767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198703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240759" y="2240758"/>
            <a:ext cx="6210303" cy="172878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Local Boom, National Bust</a:t>
            </a:r>
            <a:endParaRPr lang="en-US" sz="3600" dirty="0"/>
          </a:p>
        </p:txBody>
      </p:sp>
      <p:sp>
        <p:nvSpPr>
          <p:cNvPr id="8" name="Slide Number Placeholder 7"/>
          <p:cNvSpPr>
            <a:spLocks noGrp="1"/>
          </p:cNvSpPr>
          <p:nvPr>
            <p:ph type="sldNum" sz="quarter" idx="4294967295"/>
          </p:nvPr>
        </p:nvSpPr>
        <p:spPr>
          <a:xfrm>
            <a:off x="6553200" y="6445250"/>
            <a:ext cx="2133600" cy="365125"/>
          </a:xfrm>
          <a:prstGeom prst="rect">
            <a:avLst/>
          </a:prstGeom>
        </p:spPr>
        <p:txBody>
          <a:bodyPr/>
          <a:lstStyle/>
          <a:p>
            <a:fld id="{49DFACFC-70A9-6149-9174-3FC962C5AE24}" type="slidenum">
              <a:rPr lang="en-US" smtClean="0"/>
              <a:pPr/>
              <a:t>45</a:t>
            </a:fld>
            <a:endParaRPr lang="en-US" dirty="0"/>
          </a:p>
        </p:txBody>
      </p:sp>
      <p:sp>
        <p:nvSpPr>
          <p:cNvPr id="9" name="Rectangle 8"/>
          <p:cNvSpPr/>
          <p:nvPr/>
        </p:nvSpPr>
        <p:spPr>
          <a:xfrm rot="5400000" flipH="1">
            <a:off x="4540250" y="-4038603"/>
            <a:ext cx="63502" cy="9144001"/>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3502" y="274641"/>
            <a:ext cx="7696200" cy="555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457241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240759" y="2240758"/>
            <a:ext cx="6210303" cy="172878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err="1" smtClean="0"/>
              <a:t>Deepwater</a:t>
            </a:r>
            <a:r>
              <a:rPr lang="en-US" sz="3600" dirty="0" smtClean="0"/>
              <a:t> Horizon</a:t>
            </a:r>
            <a:endParaRPr lang="en-US" sz="3600" dirty="0"/>
          </a:p>
        </p:txBody>
      </p:sp>
      <p:sp>
        <p:nvSpPr>
          <p:cNvPr id="8" name="Slide Number Placeholder 7"/>
          <p:cNvSpPr>
            <a:spLocks noGrp="1"/>
          </p:cNvSpPr>
          <p:nvPr>
            <p:ph type="sldNum" sz="quarter" idx="4294967295"/>
          </p:nvPr>
        </p:nvSpPr>
        <p:spPr>
          <a:xfrm>
            <a:off x="6553200" y="6445250"/>
            <a:ext cx="2133600" cy="365125"/>
          </a:xfrm>
          <a:prstGeom prst="rect">
            <a:avLst/>
          </a:prstGeom>
        </p:spPr>
        <p:txBody>
          <a:bodyPr/>
          <a:lstStyle/>
          <a:p>
            <a:fld id="{49DFACFC-70A9-6149-9174-3FC962C5AE24}" type="slidenum">
              <a:rPr lang="en-US" smtClean="0"/>
              <a:pPr/>
              <a:t>46</a:t>
            </a:fld>
            <a:endParaRPr lang="en-US" dirty="0"/>
          </a:p>
        </p:txBody>
      </p:sp>
      <p:sp>
        <p:nvSpPr>
          <p:cNvPr id="9" name="Rectangle 8"/>
          <p:cNvSpPr/>
          <p:nvPr/>
        </p:nvSpPr>
        <p:spPr>
          <a:xfrm rot="5400000" flipH="1">
            <a:off x="4540250" y="-4038603"/>
            <a:ext cx="63502" cy="9144001"/>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447800" y="212728"/>
            <a:ext cx="7454900" cy="5591175"/>
          </a:xfrm>
          <a:prstGeom prst="rect">
            <a:avLst/>
          </a:prstGeom>
        </p:spPr>
      </p:pic>
    </p:spTree>
    <p:extLst>
      <p:ext uri="{BB962C8B-B14F-4D97-AF65-F5344CB8AC3E}">
        <p14:creationId xmlns:p14="http://schemas.microsoft.com/office/powerpoint/2010/main" val="326500925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240759" y="2240758"/>
            <a:ext cx="6210303" cy="172878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err="1" smtClean="0"/>
              <a:t>Deepwater</a:t>
            </a:r>
            <a:r>
              <a:rPr lang="en-US" sz="3600" dirty="0" smtClean="0"/>
              <a:t> Horizon</a:t>
            </a:r>
            <a:endParaRPr lang="en-US" sz="3600" dirty="0"/>
          </a:p>
        </p:txBody>
      </p:sp>
      <p:sp>
        <p:nvSpPr>
          <p:cNvPr id="8" name="Slide Number Placeholder 7"/>
          <p:cNvSpPr>
            <a:spLocks noGrp="1"/>
          </p:cNvSpPr>
          <p:nvPr>
            <p:ph type="sldNum" sz="quarter" idx="4294967295"/>
          </p:nvPr>
        </p:nvSpPr>
        <p:spPr>
          <a:xfrm>
            <a:off x="6553200" y="6445250"/>
            <a:ext cx="2133600" cy="365125"/>
          </a:xfrm>
          <a:prstGeom prst="rect">
            <a:avLst/>
          </a:prstGeom>
        </p:spPr>
        <p:txBody>
          <a:bodyPr/>
          <a:lstStyle/>
          <a:p>
            <a:fld id="{49DFACFC-70A9-6149-9174-3FC962C5AE24}" type="slidenum">
              <a:rPr lang="en-US" smtClean="0"/>
              <a:pPr/>
              <a:t>47</a:t>
            </a:fld>
            <a:endParaRPr lang="en-US" dirty="0"/>
          </a:p>
        </p:txBody>
      </p:sp>
      <p:sp>
        <p:nvSpPr>
          <p:cNvPr id="9" name="Rectangle 8"/>
          <p:cNvSpPr/>
          <p:nvPr/>
        </p:nvSpPr>
        <p:spPr>
          <a:xfrm rot="5400000" flipH="1">
            <a:off x="4540250" y="-4038603"/>
            <a:ext cx="63502" cy="9144001"/>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1879600" y="746378"/>
            <a:ext cx="7078973" cy="5362322"/>
          </a:xfrm>
          <a:prstGeom prst="rect">
            <a:avLst/>
          </a:prstGeom>
        </p:spPr>
      </p:pic>
    </p:spTree>
    <p:extLst>
      <p:ext uri="{BB962C8B-B14F-4D97-AF65-F5344CB8AC3E}">
        <p14:creationId xmlns:p14="http://schemas.microsoft.com/office/powerpoint/2010/main" val="115925740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240759" y="2240758"/>
            <a:ext cx="6210303" cy="172878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A Transportation Disaster?</a:t>
            </a:r>
            <a:endParaRPr lang="en-US" sz="3600" dirty="0"/>
          </a:p>
        </p:txBody>
      </p:sp>
      <p:sp>
        <p:nvSpPr>
          <p:cNvPr id="8" name="Slide Number Placeholder 7"/>
          <p:cNvSpPr>
            <a:spLocks noGrp="1"/>
          </p:cNvSpPr>
          <p:nvPr>
            <p:ph type="sldNum" sz="quarter" idx="4294967295"/>
          </p:nvPr>
        </p:nvSpPr>
        <p:spPr>
          <a:xfrm>
            <a:off x="6553200" y="6445250"/>
            <a:ext cx="2133600" cy="365125"/>
          </a:xfrm>
          <a:prstGeom prst="rect">
            <a:avLst/>
          </a:prstGeom>
        </p:spPr>
        <p:txBody>
          <a:bodyPr/>
          <a:lstStyle/>
          <a:p>
            <a:fld id="{49DFACFC-70A9-6149-9174-3FC962C5AE24}" type="slidenum">
              <a:rPr lang="en-US" smtClean="0"/>
              <a:pPr/>
              <a:t>48</a:t>
            </a:fld>
            <a:endParaRPr lang="en-US" dirty="0"/>
          </a:p>
        </p:txBody>
      </p:sp>
      <p:sp>
        <p:nvSpPr>
          <p:cNvPr id="9" name="Rectangle 8"/>
          <p:cNvSpPr/>
          <p:nvPr/>
        </p:nvSpPr>
        <p:spPr>
          <a:xfrm rot="5400000" flipH="1">
            <a:off x="4540250" y="-4038603"/>
            <a:ext cx="63502" cy="9144001"/>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5467583" y="1130300"/>
            <a:ext cx="3430784" cy="4038600"/>
          </a:xfrm>
          <a:prstGeom prst="rect">
            <a:avLst/>
          </a:prstGeom>
        </p:spPr>
      </p:pic>
      <p:sp>
        <p:nvSpPr>
          <p:cNvPr id="4" name="TextBox 3"/>
          <p:cNvSpPr txBox="1"/>
          <p:nvPr/>
        </p:nvSpPr>
        <p:spPr>
          <a:xfrm>
            <a:off x="1905000" y="1003300"/>
            <a:ext cx="3302000" cy="4278094"/>
          </a:xfrm>
          <a:prstGeom prst="rect">
            <a:avLst/>
          </a:prstGeom>
          <a:noFill/>
        </p:spPr>
        <p:txBody>
          <a:bodyPr wrap="square" rtlCol="0">
            <a:spAutoFit/>
          </a:bodyPr>
          <a:lstStyle/>
          <a:p>
            <a:pPr algn="just"/>
            <a:r>
              <a:rPr lang="en-US" sz="1600" b="1" dirty="0"/>
              <a:t>To put this in the context of the </a:t>
            </a:r>
            <a:r>
              <a:rPr lang="en-US" sz="1600" b="1" dirty="0" err="1"/>
              <a:t>Deepwater</a:t>
            </a:r>
            <a:r>
              <a:rPr lang="en-US" sz="1600" b="1" dirty="0"/>
              <a:t> Horizon disaster, imagine that seventy percent of the 68,0000 square miles of oil that was floating in the Gulf of Mexico was destined to be consumed by America’s transportation sector. The area covered by the oil intended for the transportation sector would cover an area slightly larger than the entire state of Pennsylvania (47,600 square miles). Perhaps more shocking is that despite the massive amount of oil spilled in Gulf of Mexico, the quantity used just by the transportation sector would be consumed in just under 3 days. </a:t>
            </a:r>
          </a:p>
        </p:txBody>
      </p:sp>
    </p:spTree>
    <p:extLst>
      <p:ext uri="{BB962C8B-B14F-4D97-AF65-F5344CB8AC3E}">
        <p14:creationId xmlns:p14="http://schemas.microsoft.com/office/powerpoint/2010/main" val="378330087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240759" y="2240758"/>
            <a:ext cx="6210303" cy="172878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A Transportation Disaster?</a:t>
            </a:r>
            <a:endParaRPr lang="en-US" sz="3600" dirty="0"/>
          </a:p>
        </p:txBody>
      </p:sp>
      <p:sp>
        <p:nvSpPr>
          <p:cNvPr id="8" name="Slide Number Placeholder 7"/>
          <p:cNvSpPr>
            <a:spLocks noGrp="1"/>
          </p:cNvSpPr>
          <p:nvPr>
            <p:ph type="sldNum" sz="quarter" idx="4294967295"/>
          </p:nvPr>
        </p:nvSpPr>
        <p:spPr>
          <a:xfrm>
            <a:off x="6553200" y="6445250"/>
            <a:ext cx="2133600" cy="365125"/>
          </a:xfrm>
          <a:prstGeom prst="rect">
            <a:avLst/>
          </a:prstGeom>
        </p:spPr>
        <p:txBody>
          <a:bodyPr/>
          <a:lstStyle/>
          <a:p>
            <a:fld id="{49DFACFC-70A9-6149-9174-3FC962C5AE24}" type="slidenum">
              <a:rPr lang="en-US" smtClean="0"/>
              <a:pPr/>
              <a:t>49</a:t>
            </a:fld>
            <a:endParaRPr lang="en-US" dirty="0"/>
          </a:p>
        </p:txBody>
      </p:sp>
      <p:sp>
        <p:nvSpPr>
          <p:cNvPr id="9" name="Rectangle 8"/>
          <p:cNvSpPr/>
          <p:nvPr/>
        </p:nvSpPr>
        <p:spPr>
          <a:xfrm rot="5400000" flipH="1">
            <a:off x="4540250" y="-4038603"/>
            <a:ext cx="63502" cy="9144001"/>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2565400" y="1079500"/>
            <a:ext cx="5373654" cy="4049086"/>
          </a:xfrm>
          <a:prstGeom prst="rect">
            <a:avLst/>
          </a:prstGeom>
        </p:spPr>
      </p:pic>
    </p:spTree>
    <p:extLst>
      <p:ext uri="{BB962C8B-B14F-4D97-AF65-F5344CB8AC3E}">
        <p14:creationId xmlns:p14="http://schemas.microsoft.com/office/powerpoint/2010/main" val="44211296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1437" y="198582"/>
            <a:ext cx="7699923" cy="5731747"/>
          </a:xfrm>
          <a:prstGeom prst="rect">
            <a:avLst/>
          </a:prstGeom>
        </p:spPr>
      </p:pic>
      <p:pic>
        <p:nvPicPr>
          <p:cNvPr id="5" name="Picture 4"/>
          <p:cNvPicPr>
            <a:picLocks noChangeAspect="1"/>
          </p:cNvPicPr>
          <p:nvPr/>
        </p:nvPicPr>
        <p:blipFill>
          <a:blip r:embed="rId3"/>
          <a:stretch>
            <a:fillRect/>
          </a:stretch>
        </p:blipFill>
        <p:spPr>
          <a:xfrm>
            <a:off x="4804064" y="344054"/>
            <a:ext cx="1993900" cy="800100"/>
          </a:xfrm>
          <a:prstGeom prst="rect">
            <a:avLst/>
          </a:prstGeom>
        </p:spPr>
      </p:pic>
    </p:spTree>
    <p:extLst>
      <p:ext uri="{BB962C8B-B14F-4D97-AF65-F5344CB8AC3E}">
        <p14:creationId xmlns:p14="http://schemas.microsoft.com/office/powerpoint/2010/main" val="114483043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240759" y="2240758"/>
            <a:ext cx="6210303" cy="172878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sp>
        <p:nvSpPr>
          <p:cNvPr id="8" name="Slide Number Placeholder 7"/>
          <p:cNvSpPr>
            <a:spLocks noGrp="1"/>
          </p:cNvSpPr>
          <p:nvPr>
            <p:ph type="sldNum" sz="quarter" idx="4294967295"/>
          </p:nvPr>
        </p:nvSpPr>
        <p:spPr>
          <a:xfrm>
            <a:off x="6553200" y="6445250"/>
            <a:ext cx="2133600" cy="365125"/>
          </a:xfrm>
          <a:prstGeom prst="rect">
            <a:avLst/>
          </a:prstGeom>
        </p:spPr>
        <p:txBody>
          <a:bodyPr/>
          <a:lstStyle/>
          <a:p>
            <a:fld id="{49DFACFC-70A9-6149-9174-3FC962C5AE24}" type="slidenum">
              <a:rPr lang="en-US" smtClean="0"/>
              <a:pPr/>
              <a:t>50</a:t>
            </a:fld>
            <a:endParaRPr lang="en-US" dirty="0"/>
          </a:p>
        </p:txBody>
      </p:sp>
      <p:sp>
        <p:nvSpPr>
          <p:cNvPr id="9" name="Rectangle 8"/>
          <p:cNvSpPr/>
          <p:nvPr/>
        </p:nvSpPr>
        <p:spPr>
          <a:xfrm rot="5400000" flipH="1">
            <a:off x="4540250" y="-4038603"/>
            <a:ext cx="63502" cy="9144001"/>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2099550" y="939800"/>
            <a:ext cx="6587250" cy="3777376"/>
          </a:xfrm>
          <a:prstGeom prst="rect">
            <a:avLst/>
          </a:prstGeom>
        </p:spPr>
      </p:pic>
    </p:spTree>
    <p:extLst>
      <p:ext uri="{BB962C8B-B14F-4D97-AF65-F5344CB8AC3E}">
        <p14:creationId xmlns:p14="http://schemas.microsoft.com/office/powerpoint/2010/main" val="154012843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240759" y="2240758"/>
            <a:ext cx="6210303" cy="172878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Oil and Gas Boom</a:t>
            </a:r>
            <a:endParaRPr lang="en-US" sz="3600" dirty="0"/>
          </a:p>
        </p:txBody>
      </p:sp>
      <p:sp>
        <p:nvSpPr>
          <p:cNvPr id="8" name="Slide Number Placeholder 7"/>
          <p:cNvSpPr>
            <a:spLocks noGrp="1"/>
          </p:cNvSpPr>
          <p:nvPr>
            <p:ph type="sldNum" sz="quarter" idx="4294967295"/>
          </p:nvPr>
        </p:nvSpPr>
        <p:spPr>
          <a:xfrm>
            <a:off x="6553200" y="6445250"/>
            <a:ext cx="2133600" cy="365125"/>
          </a:xfrm>
          <a:prstGeom prst="rect">
            <a:avLst/>
          </a:prstGeom>
        </p:spPr>
        <p:txBody>
          <a:bodyPr/>
          <a:lstStyle/>
          <a:p>
            <a:fld id="{49DFACFC-70A9-6149-9174-3FC962C5AE24}" type="slidenum">
              <a:rPr lang="en-US" smtClean="0"/>
              <a:pPr/>
              <a:t>51</a:t>
            </a:fld>
            <a:endParaRPr lang="en-US" dirty="0"/>
          </a:p>
        </p:txBody>
      </p:sp>
      <p:sp>
        <p:nvSpPr>
          <p:cNvPr id="9" name="Rectangle 8"/>
          <p:cNvSpPr/>
          <p:nvPr/>
        </p:nvSpPr>
        <p:spPr>
          <a:xfrm rot="5400000" flipH="1">
            <a:off x="4540250" y="-4038603"/>
            <a:ext cx="63502" cy="9144001"/>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2552700" y="1003300"/>
            <a:ext cx="5486399" cy="4132497"/>
          </a:xfrm>
          <a:prstGeom prst="rect">
            <a:avLst/>
          </a:prstGeom>
        </p:spPr>
      </p:pic>
    </p:spTree>
    <p:extLst>
      <p:ext uri="{BB962C8B-B14F-4D97-AF65-F5344CB8AC3E}">
        <p14:creationId xmlns:p14="http://schemas.microsoft.com/office/powerpoint/2010/main" val="13949817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240759" y="2240758"/>
            <a:ext cx="6210303" cy="172878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$90+ Billion Investment</a:t>
            </a:r>
            <a:endParaRPr lang="en-US" sz="3600" dirty="0"/>
          </a:p>
        </p:txBody>
      </p:sp>
      <p:sp>
        <p:nvSpPr>
          <p:cNvPr id="8" name="Slide Number Placeholder 7"/>
          <p:cNvSpPr>
            <a:spLocks noGrp="1"/>
          </p:cNvSpPr>
          <p:nvPr>
            <p:ph type="sldNum" sz="quarter" idx="4294967295"/>
          </p:nvPr>
        </p:nvSpPr>
        <p:spPr>
          <a:xfrm>
            <a:off x="6553200" y="6445250"/>
            <a:ext cx="2133600" cy="365125"/>
          </a:xfrm>
          <a:prstGeom prst="rect">
            <a:avLst/>
          </a:prstGeom>
        </p:spPr>
        <p:txBody>
          <a:bodyPr/>
          <a:lstStyle/>
          <a:p>
            <a:fld id="{49DFACFC-70A9-6149-9174-3FC962C5AE24}" type="slidenum">
              <a:rPr lang="en-US" smtClean="0"/>
              <a:pPr/>
              <a:t>52</a:t>
            </a:fld>
            <a:endParaRPr lang="en-US" dirty="0"/>
          </a:p>
        </p:txBody>
      </p:sp>
      <p:sp>
        <p:nvSpPr>
          <p:cNvPr id="9" name="Rectangle 8"/>
          <p:cNvSpPr/>
          <p:nvPr/>
        </p:nvSpPr>
        <p:spPr>
          <a:xfrm rot="5400000" flipH="1">
            <a:off x="4540250" y="-4038603"/>
            <a:ext cx="63502" cy="9144001"/>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2320917" y="501646"/>
            <a:ext cx="6070898" cy="5664200"/>
          </a:xfrm>
          <a:prstGeom prst="rect">
            <a:avLst/>
          </a:prstGeom>
        </p:spPr>
      </p:pic>
    </p:spTree>
    <p:extLst>
      <p:ext uri="{BB962C8B-B14F-4D97-AF65-F5344CB8AC3E}">
        <p14:creationId xmlns:p14="http://schemas.microsoft.com/office/powerpoint/2010/main" val="363219411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240759" y="2240758"/>
            <a:ext cx="6210303" cy="172878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sp>
        <p:nvSpPr>
          <p:cNvPr id="8" name="Slide Number Placeholder 7"/>
          <p:cNvSpPr>
            <a:spLocks noGrp="1"/>
          </p:cNvSpPr>
          <p:nvPr>
            <p:ph type="sldNum" sz="quarter" idx="4294967295"/>
          </p:nvPr>
        </p:nvSpPr>
        <p:spPr>
          <a:xfrm>
            <a:off x="6553200" y="6445250"/>
            <a:ext cx="2133600" cy="365125"/>
          </a:xfrm>
          <a:prstGeom prst="rect">
            <a:avLst/>
          </a:prstGeom>
        </p:spPr>
        <p:txBody>
          <a:bodyPr/>
          <a:lstStyle/>
          <a:p>
            <a:fld id="{49DFACFC-70A9-6149-9174-3FC962C5AE24}" type="slidenum">
              <a:rPr lang="en-US" smtClean="0"/>
              <a:pPr/>
              <a:t>53</a:t>
            </a:fld>
            <a:endParaRPr lang="en-US" dirty="0"/>
          </a:p>
        </p:txBody>
      </p:sp>
      <p:sp>
        <p:nvSpPr>
          <p:cNvPr id="9" name="Rectangle 8"/>
          <p:cNvSpPr/>
          <p:nvPr/>
        </p:nvSpPr>
        <p:spPr>
          <a:xfrm rot="5400000" flipH="1">
            <a:off x="4540250" y="-4038603"/>
            <a:ext cx="63502" cy="9144001"/>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375239" y="160482"/>
            <a:ext cx="8139622" cy="6059055"/>
          </a:xfrm>
          <a:prstGeom prst="rect">
            <a:avLst/>
          </a:prstGeom>
        </p:spPr>
      </p:pic>
    </p:spTree>
    <p:extLst>
      <p:ext uri="{BB962C8B-B14F-4D97-AF65-F5344CB8AC3E}">
        <p14:creationId xmlns:p14="http://schemas.microsoft.com/office/powerpoint/2010/main" val="148806966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240759" y="2240758"/>
            <a:ext cx="6210303" cy="172878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sp>
        <p:nvSpPr>
          <p:cNvPr id="8" name="Slide Number Placeholder 7"/>
          <p:cNvSpPr>
            <a:spLocks noGrp="1"/>
          </p:cNvSpPr>
          <p:nvPr>
            <p:ph type="sldNum" sz="quarter" idx="4294967295"/>
          </p:nvPr>
        </p:nvSpPr>
        <p:spPr>
          <a:xfrm>
            <a:off x="6553200" y="6445250"/>
            <a:ext cx="2133600" cy="365125"/>
          </a:xfrm>
          <a:prstGeom prst="rect">
            <a:avLst/>
          </a:prstGeom>
        </p:spPr>
        <p:txBody>
          <a:bodyPr/>
          <a:lstStyle/>
          <a:p>
            <a:fld id="{49DFACFC-70A9-6149-9174-3FC962C5AE24}" type="slidenum">
              <a:rPr lang="en-US" smtClean="0"/>
              <a:pPr/>
              <a:t>54</a:t>
            </a:fld>
            <a:endParaRPr lang="en-US" dirty="0"/>
          </a:p>
        </p:txBody>
      </p:sp>
      <p:sp>
        <p:nvSpPr>
          <p:cNvPr id="9" name="Rectangle 8"/>
          <p:cNvSpPr/>
          <p:nvPr/>
        </p:nvSpPr>
        <p:spPr>
          <a:xfrm rot="5400000" flipH="1">
            <a:off x="4540250" y="-4038603"/>
            <a:ext cx="63502" cy="9144001"/>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2071254" y="174336"/>
            <a:ext cx="5524500" cy="5854700"/>
          </a:xfrm>
          <a:prstGeom prst="rect">
            <a:avLst/>
          </a:prstGeom>
        </p:spPr>
      </p:pic>
    </p:spTree>
    <p:extLst>
      <p:ext uri="{BB962C8B-B14F-4D97-AF65-F5344CB8AC3E}">
        <p14:creationId xmlns:p14="http://schemas.microsoft.com/office/powerpoint/2010/main" val="388870971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240759" y="2240758"/>
            <a:ext cx="6210303" cy="172878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Coastal Crusader</a:t>
            </a:r>
            <a:endParaRPr lang="en-US" sz="3600" dirty="0"/>
          </a:p>
        </p:txBody>
      </p:sp>
      <p:sp>
        <p:nvSpPr>
          <p:cNvPr id="8" name="Slide Number Placeholder 7"/>
          <p:cNvSpPr>
            <a:spLocks noGrp="1"/>
          </p:cNvSpPr>
          <p:nvPr>
            <p:ph type="sldNum" sz="quarter" idx="4294967295"/>
          </p:nvPr>
        </p:nvSpPr>
        <p:spPr>
          <a:xfrm>
            <a:off x="6553200" y="6445250"/>
            <a:ext cx="2133600" cy="365125"/>
          </a:xfrm>
          <a:prstGeom prst="rect">
            <a:avLst/>
          </a:prstGeom>
        </p:spPr>
        <p:txBody>
          <a:bodyPr/>
          <a:lstStyle/>
          <a:p>
            <a:fld id="{49DFACFC-70A9-6149-9174-3FC962C5AE24}" type="slidenum">
              <a:rPr lang="en-US" smtClean="0"/>
              <a:pPr/>
              <a:t>55</a:t>
            </a:fld>
            <a:endParaRPr lang="en-US" dirty="0"/>
          </a:p>
        </p:txBody>
      </p:sp>
      <p:sp>
        <p:nvSpPr>
          <p:cNvPr id="9" name="Rectangle 8"/>
          <p:cNvSpPr/>
          <p:nvPr/>
        </p:nvSpPr>
        <p:spPr>
          <a:xfrm rot="5400000" flipH="1">
            <a:off x="4540250" y="-4038603"/>
            <a:ext cx="63502" cy="9144001"/>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728788" y="565148"/>
            <a:ext cx="4340883" cy="5645155"/>
          </a:xfrm>
          <a:prstGeom prst="rect">
            <a:avLst/>
          </a:prstGeom>
        </p:spPr>
      </p:pic>
      <p:pic>
        <p:nvPicPr>
          <p:cNvPr id="4" name="Picture 3"/>
          <p:cNvPicPr>
            <a:picLocks noChangeAspect="1"/>
          </p:cNvPicPr>
          <p:nvPr/>
        </p:nvPicPr>
        <p:blipFill>
          <a:blip r:embed="rId4"/>
          <a:stretch>
            <a:fillRect/>
          </a:stretch>
        </p:blipFill>
        <p:spPr>
          <a:xfrm>
            <a:off x="6095071" y="1944872"/>
            <a:ext cx="2882900" cy="4290827"/>
          </a:xfrm>
          <a:prstGeom prst="rect">
            <a:avLst/>
          </a:prstGeom>
        </p:spPr>
      </p:pic>
    </p:spTree>
    <p:extLst>
      <p:ext uri="{BB962C8B-B14F-4D97-AF65-F5344CB8AC3E}">
        <p14:creationId xmlns:p14="http://schemas.microsoft.com/office/powerpoint/2010/main" val="291991644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240759" y="2240758"/>
            <a:ext cx="6210303" cy="172878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Declining Transit Service</a:t>
            </a:r>
            <a:endParaRPr lang="en-US" sz="3600" dirty="0"/>
          </a:p>
        </p:txBody>
      </p:sp>
      <p:sp>
        <p:nvSpPr>
          <p:cNvPr id="8" name="Slide Number Placeholder 7"/>
          <p:cNvSpPr>
            <a:spLocks noGrp="1"/>
          </p:cNvSpPr>
          <p:nvPr>
            <p:ph type="sldNum" sz="quarter" idx="4294967295"/>
          </p:nvPr>
        </p:nvSpPr>
        <p:spPr>
          <a:xfrm>
            <a:off x="6553200" y="6445250"/>
            <a:ext cx="2133600" cy="365125"/>
          </a:xfrm>
          <a:prstGeom prst="rect">
            <a:avLst/>
          </a:prstGeom>
        </p:spPr>
        <p:txBody>
          <a:bodyPr/>
          <a:lstStyle/>
          <a:p>
            <a:fld id="{49DFACFC-70A9-6149-9174-3FC962C5AE24}" type="slidenum">
              <a:rPr lang="en-US" smtClean="0"/>
              <a:pPr/>
              <a:t>56</a:t>
            </a:fld>
            <a:endParaRPr lang="en-US" dirty="0"/>
          </a:p>
        </p:txBody>
      </p:sp>
      <p:sp>
        <p:nvSpPr>
          <p:cNvPr id="9" name="Rectangle 8"/>
          <p:cNvSpPr/>
          <p:nvPr/>
        </p:nvSpPr>
        <p:spPr>
          <a:xfrm rot="5400000" flipH="1">
            <a:off x="4540250" y="-4038603"/>
            <a:ext cx="63502" cy="9144001"/>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1917700" y="685800"/>
            <a:ext cx="4181423" cy="5410200"/>
          </a:xfrm>
          <a:prstGeom prst="rect">
            <a:avLst/>
          </a:prstGeom>
        </p:spPr>
      </p:pic>
      <p:sp>
        <p:nvSpPr>
          <p:cNvPr id="10" name="TextBox 9"/>
          <p:cNvSpPr txBox="1"/>
          <p:nvPr/>
        </p:nvSpPr>
        <p:spPr>
          <a:xfrm>
            <a:off x="6241622" y="746035"/>
            <a:ext cx="2749978" cy="4708981"/>
          </a:xfrm>
          <a:prstGeom prst="rect">
            <a:avLst/>
          </a:prstGeom>
          <a:noFill/>
        </p:spPr>
        <p:txBody>
          <a:bodyPr wrap="square" rtlCol="0">
            <a:spAutoFit/>
          </a:bodyPr>
          <a:lstStyle/>
          <a:p>
            <a:pPr algn="ctr"/>
            <a:r>
              <a:rPr lang="en-US" sz="2500" b="1" dirty="0">
                <a:ln>
                  <a:solidFill>
                    <a:schemeClr val="tx1"/>
                  </a:solidFill>
                </a:ln>
                <a:solidFill>
                  <a:srgbClr val="FF6600"/>
                </a:solidFill>
              </a:rPr>
              <a:t>“By 2012, New Orleans had less than half the</a:t>
            </a:r>
          </a:p>
          <a:p>
            <a:pPr algn="ctr"/>
            <a:r>
              <a:rPr lang="en-US" sz="2500" b="1" dirty="0">
                <a:ln>
                  <a:solidFill>
                    <a:schemeClr val="tx1"/>
                  </a:solidFill>
                </a:ln>
                <a:solidFill>
                  <a:srgbClr val="FF6600"/>
                </a:solidFill>
              </a:rPr>
              <a:t>amount of transit service that was available pre-</a:t>
            </a:r>
          </a:p>
          <a:p>
            <a:pPr algn="ctr"/>
            <a:r>
              <a:rPr lang="en-US" sz="2500" b="1" dirty="0">
                <a:ln>
                  <a:solidFill>
                    <a:schemeClr val="tx1"/>
                  </a:solidFill>
                </a:ln>
                <a:solidFill>
                  <a:srgbClr val="FF6600"/>
                </a:solidFill>
              </a:rPr>
              <a:t>Katrina – while our population had </a:t>
            </a:r>
            <a:r>
              <a:rPr lang="en-US" sz="2500" b="1" dirty="0" smtClean="0">
                <a:ln>
                  <a:solidFill>
                    <a:schemeClr val="tx1"/>
                  </a:solidFill>
                </a:ln>
                <a:solidFill>
                  <a:srgbClr val="FF6600"/>
                </a:solidFill>
              </a:rPr>
              <a:t>rebounded to 86</a:t>
            </a:r>
            <a:r>
              <a:rPr lang="en-US" sz="2500" b="1" dirty="0">
                <a:ln>
                  <a:solidFill>
                    <a:schemeClr val="tx1"/>
                  </a:solidFill>
                </a:ln>
                <a:solidFill>
                  <a:srgbClr val="FF6600"/>
                </a:solidFill>
              </a:rPr>
              <a:t>% of its pre-Katrina size.”</a:t>
            </a:r>
          </a:p>
        </p:txBody>
      </p:sp>
    </p:spTree>
    <p:extLst>
      <p:ext uri="{BB962C8B-B14F-4D97-AF65-F5344CB8AC3E}">
        <p14:creationId xmlns:p14="http://schemas.microsoft.com/office/powerpoint/2010/main" val="71029491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240759" y="2240758"/>
            <a:ext cx="6210303" cy="172878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sp>
        <p:nvSpPr>
          <p:cNvPr id="8" name="Slide Number Placeholder 7"/>
          <p:cNvSpPr>
            <a:spLocks noGrp="1"/>
          </p:cNvSpPr>
          <p:nvPr>
            <p:ph type="sldNum" sz="quarter" idx="4294967295"/>
          </p:nvPr>
        </p:nvSpPr>
        <p:spPr>
          <a:xfrm>
            <a:off x="6553200" y="6445250"/>
            <a:ext cx="2133600" cy="365125"/>
          </a:xfrm>
          <a:prstGeom prst="rect">
            <a:avLst/>
          </a:prstGeom>
        </p:spPr>
        <p:txBody>
          <a:bodyPr/>
          <a:lstStyle/>
          <a:p>
            <a:fld id="{49DFACFC-70A9-6149-9174-3FC962C5AE24}" type="slidenum">
              <a:rPr lang="en-US" smtClean="0"/>
              <a:pPr/>
              <a:t>57</a:t>
            </a:fld>
            <a:endParaRPr lang="en-US" dirty="0"/>
          </a:p>
        </p:txBody>
      </p:sp>
      <p:sp>
        <p:nvSpPr>
          <p:cNvPr id="9" name="Rectangle 8"/>
          <p:cNvSpPr/>
          <p:nvPr/>
        </p:nvSpPr>
        <p:spPr>
          <a:xfrm rot="5400000" flipH="1">
            <a:off x="4540250" y="-4038603"/>
            <a:ext cx="63502" cy="9144001"/>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917700" y="1651000"/>
            <a:ext cx="6872288" cy="2579751"/>
          </a:xfrm>
          <a:prstGeom prst="rect">
            <a:avLst/>
          </a:prstGeom>
        </p:spPr>
      </p:pic>
    </p:spTree>
    <p:extLst>
      <p:ext uri="{BB962C8B-B14F-4D97-AF65-F5344CB8AC3E}">
        <p14:creationId xmlns:p14="http://schemas.microsoft.com/office/powerpoint/2010/main" val="415379985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294967295"/>
          </p:nvPr>
        </p:nvSpPr>
        <p:spPr>
          <a:xfrm>
            <a:off x="6553200" y="6445250"/>
            <a:ext cx="2133600" cy="365125"/>
          </a:xfrm>
          <a:prstGeom prst="rect">
            <a:avLst/>
          </a:prstGeom>
        </p:spPr>
        <p:txBody>
          <a:bodyPr/>
          <a:lstStyle/>
          <a:p>
            <a:fld id="{49DFACFC-70A9-6149-9174-3FC962C5AE24}" type="slidenum">
              <a:rPr lang="en-US" smtClean="0"/>
              <a:pPr/>
              <a:t>58</a:t>
            </a:fld>
            <a:endParaRPr lang="en-US" dirty="0"/>
          </a:p>
        </p:txBody>
      </p:sp>
      <p:sp>
        <p:nvSpPr>
          <p:cNvPr id="9" name="Rectangle 8"/>
          <p:cNvSpPr/>
          <p:nvPr/>
        </p:nvSpPr>
        <p:spPr>
          <a:xfrm rot="5400000" flipH="1">
            <a:off x="4540250" y="-4038603"/>
            <a:ext cx="63502" cy="9144001"/>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16200000">
            <a:off x="-2240759" y="2240758"/>
            <a:ext cx="6210303" cy="172878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100 Miles of Bike Facilities</a:t>
            </a:r>
            <a:endParaRPr lang="en-US" sz="3600" dirty="0"/>
          </a:p>
        </p:txBody>
      </p:sp>
      <p:pic>
        <p:nvPicPr>
          <p:cNvPr id="4" name="Picture 3"/>
          <p:cNvPicPr>
            <a:picLocks noChangeAspect="1"/>
          </p:cNvPicPr>
          <p:nvPr/>
        </p:nvPicPr>
        <p:blipFill>
          <a:blip r:embed="rId3"/>
          <a:stretch>
            <a:fillRect/>
          </a:stretch>
        </p:blipFill>
        <p:spPr>
          <a:xfrm>
            <a:off x="1371600" y="294249"/>
            <a:ext cx="7467600" cy="5916055"/>
          </a:xfrm>
          <a:prstGeom prst="rect">
            <a:avLst/>
          </a:prstGeom>
        </p:spPr>
      </p:pic>
    </p:spTree>
    <p:extLst>
      <p:ext uri="{BB962C8B-B14F-4D97-AF65-F5344CB8AC3E}">
        <p14:creationId xmlns:p14="http://schemas.microsoft.com/office/powerpoint/2010/main" val="93596990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294967295"/>
          </p:nvPr>
        </p:nvSpPr>
        <p:spPr>
          <a:xfrm>
            <a:off x="6553200" y="6445250"/>
            <a:ext cx="2133600" cy="365125"/>
          </a:xfrm>
          <a:prstGeom prst="rect">
            <a:avLst/>
          </a:prstGeom>
        </p:spPr>
        <p:txBody>
          <a:bodyPr/>
          <a:lstStyle/>
          <a:p>
            <a:fld id="{49DFACFC-70A9-6149-9174-3FC962C5AE24}" type="slidenum">
              <a:rPr lang="en-US" smtClean="0"/>
              <a:pPr/>
              <a:t>59</a:t>
            </a:fld>
            <a:endParaRPr lang="en-US" dirty="0"/>
          </a:p>
        </p:txBody>
      </p:sp>
      <p:sp>
        <p:nvSpPr>
          <p:cNvPr id="9" name="Rectangle 8"/>
          <p:cNvSpPr/>
          <p:nvPr/>
        </p:nvSpPr>
        <p:spPr>
          <a:xfrm rot="5400000" flipH="1">
            <a:off x="4540250" y="-4038603"/>
            <a:ext cx="63502" cy="9144001"/>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16200000">
            <a:off x="-2240759" y="2240758"/>
            <a:ext cx="6210303" cy="172878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Complete Streets Ordinance</a:t>
            </a:r>
            <a:endParaRPr lang="en-US" sz="3600" dirty="0"/>
          </a:p>
        </p:txBody>
      </p:sp>
      <p:grpSp>
        <p:nvGrpSpPr>
          <p:cNvPr id="7" name="Group 6"/>
          <p:cNvGrpSpPr/>
          <p:nvPr/>
        </p:nvGrpSpPr>
        <p:grpSpPr>
          <a:xfrm>
            <a:off x="1855790" y="836054"/>
            <a:ext cx="7021510" cy="4714300"/>
            <a:chOff x="1408542" y="704848"/>
            <a:chExt cx="7659260" cy="5264152"/>
          </a:xfrm>
        </p:grpSpPr>
        <p:pic>
          <p:nvPicPr>
            <p:cNvPr id="2" name="Picture 1"/>
            <p:cNvPicPr>
              <a:picLocks noChangeAspect="1"/>
            </p:cNvPicPr>
            <p:nvPr/>
          </p:nvPicPr>
          <p:blipFill>
            <a:blip r:embed="rId3"/>
            <a:stretch>
              <a:fillRect/>
            </a:stretch>
          </p:blipFill>
          <p:spPr>
            <a:xfrm>
              <a:off x="1408542" y="704848"/>
              <a:ext cx="7659260" cy="5077399"/>
            </a:xfrm>
            <a:prstGeom prst="rect">
              <a:avLst/>
            </a:prstGeom>
            <a:effectLst/>
          </p:spPr>
        </p:pic>
        <p:sp>
          <p:nvSpPr>
            <p:cNvPr id="5" name="Rectangle 4"/>
            <p:cNvSpPr/>
            <p:nvPr/>
          </p:nvSpPr>
          <p:spPr>
            <a:xfrm>
              <a:off x="6553200" y="1511300"/>
              <a:ext cx="2514602" cy="4457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7880412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91887" y="2904806"/>
            <a:ext cx="8547326" cy="1362075"/>
          </a:xfrm>
        </p:spPr>
        <p:txBody>
          <a:bodyPr>
            <a:normAutofit fontScale="90000"/>
          </a:bodyPr>
          <a:lstStyle/>
          <a:p>
            <a:pPr algn="r"/>
            <a:r>
              <a:rPr lang="en-GB" dirty="0" smtClean="0"/>
              <a:t>Why Transportation Planners </a:t>
            </a:r>
            <a:br>
              <a:rPr lang="en-GB" dirty="0" smtClean="0"/>
            </a:br>
            <a:r>
              <a:rPr lang="en-GB" dirty="0" smtClean="0"/>
              <a:t>should Plan for Disasters</a:t>
            </a:r>
            <a:endParaRPr lang="en-US" dirty="0"/>
          </a:p>
        </p:txBody>
      </p:sp>
      <p:pic>
        <p:nvPicPr>
          <p:cNvPr id="5" name="Picture 4" descr="Streetcar (Raw)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800" y="4488929"/>
            <a:ext cx="2252663" cy="1501775"/>
          </a:xfrm>
          <a:prstGeom prst="rect">
            <a:avLst/>
          </a:prstGeom>
        </p:spPr>
      </p:pic>
      <p:pic>
        <p:nvPicPr>
          <p:cNvPr id="10" name="Picture 9" descr="Cars (Raw)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 y="4488929"/>
            <a:ext cx="2252663" cy="1501775"/>
          </a:xfrm>
          <a:prstGeom prst="rect">
            <a:avLst/>
          </a:prstGeom>
        </p:spPr>
      </p:pic>
      <p:pic>
        <p:nvPicPr>
          <p:cNvPr id="11" name="Picture 10" descr="Buses (Raw)2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749" y="4488929"/>
            <a:ext cx="2252663" cy="1501775"/>
          </a:xfrm>
          <a:prstGeom prst="rect">
            <a:avLst/>
          </a:prstGeom>
        </p:spPr>
      </p:pic>
      <p:pic>
        <p:nvPicPr>
          <p:cNvPr id="12" name="Picture 4" descr="http://cdn8.wn.com/pd/54/79/d32f529534985ab6869ef38b88ce_grand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8609" y="4488928"/>
            <a:ext cx="2259907" cy="150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73018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294967295"/>
          </p:nvPr>
        </p:nvSpPr>
        <p:spPr>
          <a:xfrm>
            <a:off x="6553200" y="6445250"/>
            <a:ext cx="2133600" cy="365125"/>
          </a:xfrm>
          <a:prstGeom prst="rect">
            <a:avLst/>
          </a:prstGeom>
        </p:spPr>
        <p:txBody>
          <a:bodyPr/>
          <a:lstStyle/>
          <a:p>
            <a:fld id="{49DFACFC-70A9-6149-9174-3FC962C5AE24}" type="slidenum">
              <a:rPr lang="en-US" smtClean="0"/>
              <a:pPr/>
              <a:t>60</a:t>
            </a:fld>
            <a:endParaRPr lang="en-US" dirty="0"/>
          </a:p>
        </p:txBody>
      </p:sp>
      <p:sp>
        <p:nvSpPr>
          <p:cNvPr id="9" name="Rectangle 8"/>
          <p:cNvSpPr/>
          <p:nvPr/>
        </p:nvSpPr>
        <p:spPr>
          <a:xfrm rot="5400000" flipH="1">
            <a:off x="4540250" y="-4038603"/>
            <a:ext cx="63502" cy="9144001"/>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16200000">
            <a:off x="-2240759" y="2240758"/>
            <a:ext cx="6210303" cy="172878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pic>
        <p:nvPicPr>
          <p:cNvPr id="2" name="Picture 1"/>
          <p:cNvPicPr>
            <a:picLocks noChangeAspect="1"/>
          </p:cNvPicPr>
          <p:nvPr/>
        </p:nvPicPr>
        <p:blipFill>
          <a:blip r:embed="rId3"/>
          <a:stretch>
            <a:fillRect/>
          </a:stretch>
        </p:blipFill>
        <p:spPr>
          <a:xfrm>
            <a:off x="1982788" y="145810"/>
            <a:ext cx="5992812" cy="5842239"/>
          </a:xfrm>
          <a:prstGeom prst="rect">
            <a:avLst/>
          </a:prstGeom>
        </p:spPr>
      </p:pic>
    </p:spTree>
    <p:extLst>
      <p:ext uri="{BB962C8B-B14F-4D97-AF65-F5344CB8AC3E}">
        <p14:creationId xmlns:p14="http://schemas.microsoft.com/office/powerpoint/2010/main" val="203978119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48" y="1"/>
            <a:ext cx="3909848" cy="3512278"/>
          </a:xfrm>
          <a:prstGeom prst="rect">
            <a:avLst/>
          </a:prstGeom>
          <a:solidFill>
            <a:srgbClr val="04285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280657" y="3741209"/>
            <a:ext cx="8455937" cy="1678353"/>
          </a:xfrm>
        </p:spPr>
        <p:txBody>
          <a:bodyPr>
            <a:normAutofit fontScale="92500" lnSpcReduction="10000"/>
          </a:bodyPr>
          <a:lstStyle/>
          <a:p>
            <a:r>
              <a:rPr lang="en-GB" sz="2000" b="1" dirty="0">
                <a:solidFill>
                  <a:schemeClr val="tx1"/>
                </a:solidFill>
                <a:cs typeface="Helvetica Neue Light"/>
              </a:rPr>
              <a:t>Contact Information:</a:t>
            </a:r>
          </a:p>
          <a:p>
            <a:endParaRPr lang="en-GB" sz="2000" b="1" dirty="0" smtClean="0">
              <a:solidFill>
                <a:schemeClr val="tx1"/>
              </a:solidFill>
              <a:latin typeface="+mj-lt"/>
              <a:cs typeface="Helvetica Neue Light"/>
            </a:endParaRPr>
          </a:p>
          <a:p>
            <a:r>
              <a:rPr lang="en-GB" sz="2000" b="1" dirty="0" smtClean="0">
                <a:solidFill>
                  <a:schemeClr val="tx1"/>
                </a:solidFill>
                <a:latin typeface="+mj-lt"/>
                <a:cs typeface="Helvetica Neue Light"/>
              </a:rPr>
              <a:t>John L. </a:t>
            </a:r>
            <a:r>
              <a:rPr lang="en-GB" sz="2000" b="1" dirty="0" err="1" smtClean="0">
                <a:solidFill>
                  <a:schemeClr val="tx1"/>
                </a:solidFill>
                <a:latin typeface="+mj-lt"/>
                <a:cs typeface="Helvetica Neue Light"/>
              </a:rPr>
              <a:t>Renne</a:t>
            </a:r>
            <a:r>
              <a:rPr lang="en-GB" sz="2000" b="1" dirty="0" smtClean="0">
                <a:solidFill>
                  <a:schemeClr val="tx1"/>
                </a:solidFill>
                <a:latin typeface="+mj-lt"/>
                <a:cs typeface="Helvetica Neue Light"/>
              </a:rPr>
              <a:t>, Ph.D., AICP</a:t>
            </a:r>
          </a:p>
          <a:p>
            <a:r>
              <a:rPr lang="en-GB" sz="2000" b="1" dirty="0" smtClean="0">
                <a:solidFill>
                  <a:schemeClr val="tx1"/>
                </a:solidFill>
                <a:latin typeface="+mj-lt"/>
                <a:cs typeface="Helvetica Neue Light"/>
              </a:rPr>
              <a:t>jrenne@uno.edu</a:t>
            </a:r>
          </a:p>
          <a:p>
            <a:r>
              <a:rPr lang="en-GB" sz="2000" b="1" dirty="0" smtClean="0">
                <a:solidFill>
                  <a:schemeClr val="tx1"/>
                </a:solidFill>
                <a:latin typeface="+mj-lt"/>
                <a:cs typeface="Helvetica Neue Light"/>
              </a:rPr>
              <a:t>(504) 717-1744</a:t>
            </a:r>
            <a:endParaRPr lang="en-GB" sz="2000" b="1" dirty="0">
              <a:solidFill>
                <a:schemeClr val="tx1"/>
              </a:solidFill>
              <a:latin typeface="+mj-lt"/>
              <a:cs typeface="Helvetica Neue Light"/>
            </a:endParaRPr>
          </a:p>
          <a:p>
            <a:endParaRPr lang="en-GB" sz="2000" b="1" dirty="0" smtClean="0">
              <a:solidFill>
                <a:schemeClr val="tx1"/>
              </a:solidFill>
              <a:latin typeface="+mj-lt"/>
              <a:cs typeface="Helvetica Neue Light"/>
            </a:endParaRPr>
          </a:p>
        </p:txBody>
      </p:sp>
      <p:sp>
        <p:nvSpPr>
          <p:cNvPr id="6" name="Rectangle 5"/>
          <p:cNvSpPr/>
          <p:nvPr/>
        </p:nvSpPr>
        <p:spPr>
          <a:xfrm>
            <a:off x="1435892" y="6034953"/>
            <a:ext cx="7720810" cy="45719"/>
          </a:xfrm>
          <a:prstGeom prst="rect">
            <a:avLst/>
          </a:prstGeom>
          <a:solidFill>
            <a:srgbClr val="04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treetcar (Raw)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2314" y="1835879"/>
            <a:ext cx="2495550" cy="1663700"/>
          </a:xfrm>
          <a:prstGeom prst="rect">
            <a:avLst/>
          </a:prstGeom>
        </p:spPr>
      </p:pic>
      <p:pic>
        <p:nvPicPr>
          <p:cNvPr id="9" name="Picture 8" descr="Cars (Raw)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81776"/>
            <a:ext cx="2495550" cy="1663700"/>
          </a:xfrm>
          <a:prstGeom prst="rect">
            <a:avLst/>
          </a:prstGeom>
        </p:spPr>
      </p:pic>
      <p:pic>
        <p:nvPicPr>
          <p:cNvPr id="10" name="Picture 9" descr="Buses (Raw)2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2250" y="81776"/>
            <a:ext cx="2495550" cy="1663700"/>
          </a:xfrm>
          <a:prstGeom prst="rect">
            <a:avLst/>
          </a:prstGeom>
        </p:spPr>
      </p:pic>
      <p:sp>
        <p:nvSpPr>
          <p:cNvPr id="11" name="Rectangle 10"/>
          <p:cNvSpPr/>
          <p:nvPr/>
        </p:nvSpPr>
        <p:spPr>
          <a:xfrm rot="5400000" flipH="1">
            <a:off x="4555491" y="1356421"/>
            <a:ext cx="45719" cy="9156702"/>
          </a:xfrm>
          <a:prstGeom prst="rect">
            <a:avLst/>
          </a:prstGeom>
          <a:solidFill>
            <a:srgbClr val="828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4" descr="http://cdn8.wn.com/pd/54/79/d32f529534985ab6869ef38b88ce_grand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3500" y="1835880"/>
            <a:ext cx="2503574"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ubtitle 2"/>
          <p:cNvSpPr txBox="1">
            <a:spLocks/>
          </p:cNvSpPr>
          <p:nvPr/>
        </p:nvSpPr>
        <p:spPr>
          <a:xfrm>
            <a:off x="-127816" y="552366"/>
            <a:ext cx="4143583" cy="298292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GB" sz="2000" b="1" dirty="0" smtClean="0">
              <a:solidFill>
                <a:schemeClr val="tx1"/>
              </a:solidFill>
              <a:cs typeface="Helvetica Neue Light"/>
            </a:endParaRPr>
          </a:p>
          <a:p>
            <a:r>
              <a:rPr lang="en-GB" sz="4000" b="1" dirty="0" smtClean="0">
                <a:solidFill>
                  <a:schemeClr val="bg1"/>
                </a:solidFill>
                <a:cs typeface="Helvetica Neue Light"/>
              </a:rPr>
              <a:t>Thank</a:t>
            </a:r>
            <a:endParaRPr lang="en-GB" sz="4000" b="1" dirty="0">
              <a:solidFill>
                <a:schemeClr val="bg1"/>
              </a:solidFill>
              <a:latin typeface="+mj-lt"/>
              <a:cs typeface="Helvetica Neue Light"/>
            </a:endParaRPr>
          </a:p>
          <a:p>
            <a:r>
              <a:rPr lang="en-GB" sz="4000" b="1" dirty="0" smtClean="0">
                <a:solidFill>
                  <a:schemeClr val="bg1"/>
                </a:solidFill>
                <a:latin typeface="+mj-lt"/>
                <a:cs typeface="Helvetica Neue Light"/>
              </a:rPr>
              <a:t>You</a:t>
            </a:r>
          </a:p>
          <a:p>
            <a:endParaRPr lang="en-GB" sz="2000" b="1" dirty="0" smtClean="0">
              <a:solidFill>
                <a:schemeClr val="tx1"/>
              </a:solidFill>
              <a:latin typeface="+mj-lt"/>
              <a:cs typeface="Helvetica Neue Light"/>
            </a:endParaRPr>
          </a:p>
        </p:txBody>
      </p:sp>
    </p:spTree>
    <p:extLst>
      <p:ext uri="{BB962C8B-B14F-4D97-AF65-F5344CB8AC3E}">
        <p14:creationId xmlns:p14="http://schemas.microsoft.com/office/powerpoint/2010/main" val="410905963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294967295"/>
          </p:nvPr>
        </p:nvSpPr>
        <p:spPr>
          <a:xfrm>
            <a:off x="6607628" y="6006646"/>
            <a:ext cx="2133600" cy="365125"/>
          </a:xfrm>
          <a:prstGeom prst="rect">
            <a:avLst/>
          </a:prstGeom>
        </p:spPr>
        <p:txBody>
          <a:bodyPr/>
          <a:lstStyle/>
          <a:p>
            <a:r>
              <a:rPr lang="en-US" dirty="0"/>
              <a:t>3</a:t>
            </a:r>
          </a:p>
        </p:txBody>
      </p:sp>
      <p:pic>
        <p:nvPicPr>
          <p:cNvPr id="5" name="Picture 6" descr="http://www.maggiesnotebook.com/wp-content/uploads/2011/03/Japan_Tsu_Miyagi_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28" y="2609396"/>
            <a:ext cx="2794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130628" y="3836534"/>
            <a:ext cx="3124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chemeClr val="bg1"/>
                </a:solidFill>
              </a:rPr>
              <a:t>Japan</a:t>
            </a:r>
            <a:r>
              <a:rPr lang="en-US" sz="2800" b="1">
                <a:solidFill>
                  <a:schemeClr val="bg1"/>
                </a:solidFill>
              </a:rPr>
              <a:t> </a:t>
            </a:r>
          </a:p>
          <a:p>
            <a:endParaRPr lang="en-US" sz="2000"/>
          </a:p>
        </p:txBody>
      </p:sp>
      <p:pic>
        <p:nvPicPr>
          <p:cNvPr id="10" name="Picture 8" descr="Water receding ... Bundaberg yesterday aftern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931" y="4405992"/>
            <a:ext cx="27527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http://sciaf.live.visionwt.com/var/storage/images/media/images/where_we_work/emergencies/tsunami/tsunami_banda_aceh_man_in_rubble_jan_2005_alertnet_reuters_yusuf_ahmand/34317-2-eng-GB/tsunami_banda_aceh_man_in_rubble_jan_2005_alertnet_reuters_yusuf_ahma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2428" y="2633656"/>
            <a:ext cx="2743200" cy="1652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4"/>
          <p:cNvSpPr>
            <a:spLocks noChangeArrowheads="1"/>
          </p:cNvSpPr>
          <p:nvPr/>
        </p:nvSpPr>
        <p:spPr bwMode="auto">
          <a:xfrm>
            <a:off x="163757" y="5910823"/>
            <a:ext cx="3124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solidFill>
                  <a:schemeClr val="bg1"/>
                </a:solidFill>
              </a:rPr>
              <a:t>Australia</a:t>
            </a:r>
            <a:endParaRPr lang="en-US" sz="2800" b="1" dirty="0">
              <a:solidFill>
                <a:schemeClr val="bg1"/>
              </a:solidFill>
            </a:endParaRPr>
          </a:p>
          <a:p>
            <a:endParaRPr lang="en-US" sz="2000" dirty="0"/>
          </a:p>
        </p:txBody>
      </p:sp>
      <p:sp>
        <p:nvSpPr>
          <p:cNvPr id="13" name="Rectangle 4"/>
          <p:cNvSpPr>
            <a:spLocks noChangeArrowheads="1"/>
          </p:cNvSpPr>
          <p:nvPr/>
        </p:nvSpPr>
        <p:spPr bwMode="auto">
          <a:xfrm>
            <a:off x="3026228" y="3828596"/>
            <a:ext cx="1676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solidFill>
                  <a:schemeClr val="bg1"/>
                </a:solidFill>
              </a:rPr>
              <a:t>Indonesia</a:t>
            </a:r>
            <a:endParaRPr lang="en-US" sz="2800" b="1" dirty="0">
              <a:solidFill>
                <a:schemeClr val="bg1"/>
              </a:solidFill>
            </a:endParaRPr>
          </a:p>
          <a:p>
            <a:endParaRPr lang="en-US" sz="2000" dirty="0"/>
          </a:p>
        </p:txBody>
      </p:sp>
      <p:pic>
        <p:nvPicPr>
          <p:cNvPr id="14" name="Picture 12" descr="http://cdn.theatlantic.com/static/infocus/nzq022511/n06_RTR2IZI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6228" y="4438196"/>
            <a:ext cx="2819400"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4"/>
          <p:cNvSpPr>
            <a:spLocks noChangeArrowheads="1"/>
          </p:cNvSpPr>
          <p:nvPr/>
        </p:nvSpPr>
        <p:spPr bwMode="auto">
          <a:xfrm>
            <a:off x="2953656" y="5990778"/>
            <a:ext cx="1676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chemeClr val="bg1"/>
                </a:solidFill>
              </a:rPr>
              <a:t>New Zealand</a:t>
            </a:r>
            <a:endParaRPr lang="en-US" sz="2800" b="1">
              <a:solidFill>
                <a:schemeClr val="bg1"/>
              </a:solidFill>
            </a:endParaRPr>
          </a:p>
          <a:p>
            <a:endParaRPr lang="en-US" sz="2000"/>
          </a:p>
        </p:txBody>
      </p:sp>
      <p:pic>
        <p:nvPicPr>
          <p:cNvPr id="16" name="Picture 14" descr="http://www.armageddononline.org/images/haiti_earthquake_tsunam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1828" y="2633656"/>
            <a:ext cx="2819400" cy="1669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4"/>
          <p:cNvSpPr>
            <a:spLocks noChangeArrowheads="1"/>
          </p:cNvSpPr>
          <p:nvPr/>
        </p:nvSpPr>
        <p:spPr bwMode="auto">
          <a:xfrm>
            <a:off x="5921828" y="3828596"/>
            <a:ext cx="1676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chemeClr val="bg1"/>
                </a:solidFill>
              </a:rPr>
              <a:t>Haiti</a:t>
            </a:r>
            <a:endParaRPr lang="en-US" sz="2800" b="1">
              <a:solidFill>
                <a:schemeClr val="bg1"/>
              </a:solidFill>
            </a:endParaRPr>
          </a:p>
          <a:p>
            <a:endParaRPr lang="en-US" sz="2000"/>
          </a:p>
        </p:txBody>
      </p:sp>
      <p:pic>
        <p:nvPicPr>
          <p:cNvPr id="18" name="Picture 16" descr="http://assets.inhabitat.com/wp-content/uploads/2010/03/2010-Chile-Earthquake-8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1828" y="4438196"/>
            <a:ext cx="299085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4"/>
          <p:cNvSpPr>
            <a:spLocks noChangeArrowheads="1"/>
          </p:cNvSpPr>
          <p:nvPr/>
        </p:nvSpPr>
        <p:spPr bwMode="auto">
          <a:xfrm>
            <a:off x="5925456" y="5998716"/>
            <a:ext cx="1676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solidFill>
                  <a:schemeClr val="bg1"/>
                </a:solidFill>
              </a:rPr>
              <a:t>Chile</a:t>
            </a:r>
            <a:endParaRPr lang="en-US" sz="2800" b="1" dirty="0">
              <a:solidFill>
                <a:schemeClr val="bg1"/>
              </a:solidFill>
            </a:endParaRPr>
          </a:p>
          <a:p>
            <a:endParaRPr lang="en-US" sz="2000" dirty="0"/>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3157" y="181367"/>
            <a:ext cx="3966971" cy="2344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4"/>
          <p:cNvSpPr>
            <a:spLocks noChangeArrowheads="1"/>
          </p:cNvSpPr>
          <p:nvPr/>
        </p:nvSpPr>
        <p:spPr bwMode="auto">
          <a:xfrm>
            <a:off x="206828" y="2037063"/>
            <a:ext cx="16764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smtClean="0">
                <a:solidFill>
                  <a:schemeClr val="bg1"/>
                </a:solidFill>
              </a:rPr>
              <a:t>New York</a:t>
            </a:r>
            <a:endParaRPr lang="en-US" sz="2800" b="1" dirty="0">
              <a:solidFill>
                <a:schemeClr val="bg1"/>
              </a:solidFill>
            </a:endParaRPr>
          </a:p>
          <a:p>
            <a:endParaRPr lang="en-US" sz="2000" dirty="0"/>
          </a:p>
        </p:txBody>
      </p:sp>
      <p:pic>
        <p:nvPicPr>
          <p:cNvPr id="1028" name="Picture 4" descr="http://static.guim.co.uk/sys-images/Guardian/About/General/2010/4/15/1271350602439/Iceland-volcano-sparked-F-00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59728" y="181366"/>
            <a:ext cx="3906865" cy="234411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4"/>
          <p:cNvSpPr>
            <a:spLocks noChangeArrowheads="1"/>
          </p:cNvSpPr>
          <p:nvPr/>
        </p:nvSpPr>
        <p:spPr bwMode="auto">
          <a:xfrm>
            <a:off x="4359728" y="2037063"/>
            <a:ext cx="16764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smtClean="0">
                <a:solidFill>
                  <a:schemeClr val="bg1"/>
                </a:solidFill>
              </a:rPr>
              <a:t>Iceland</a:t>
            </a:r>
            <a:endParaRPr lang="en-US" sz="2800" b="1" dirty="0">
              <a:solidFill>
                <a:schemeClr val="bg1"/>
              </a:solidFill>
            </a:endParaRPr>
          </a:p>
          <a:p>
            <a:endParaRPr lang="en-US" sz="2000" dirty="0"/>
          </a:p>
        </p:txBody>
      </p:sp>
    </p:spTree>
    <p:extLst>
      <p:ext uri="{BB962C8B-B14F-4D97-AF65-F5344CB8AC3E}">
        <p14:creationId xmlns:p14="http://schemas.microsoft.com/office/powerpoint/2010/main" val="131165875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172" y="303439"/>
            <a:ext cx="7837128" cy="6068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886775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328" y="1915886"/>
            <a:ext cx="8216721" cy="294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7648661"/>
      </p:ext>
    </p:extLst>
  </p:cSld>
  <p:clrMapOvr>
    <a:masterClrMapping/>
  </p:clrMapOvr>
  <p:timing>
    <p:tnLst>
      <p:par>
        <p:cTn xmlns:p14="http://schemas.microsoft.com/office/powerpoint/2010/main" id="1" dur="indefinite" restart="never" nodeType="tmRoot"/>
      </p:par>
    </p:tnLst>
  </p:timing>
</p:sld>
</file>

<file path=ppt/theme/_rels/themeOverride1.xml.rels><?xml version="1.0" encoding="UTF-8" standalone="yes"?>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27.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Override>
</file>

<file path=docProps/app.xml><?xml version="1.0" encoding="utf-8"?>
<Properties xmlns="http://schemas.openxmlformats.org/officeDocument/2006/extended-properties" xmlns:vt="http://schemas.openxmlformats.org/officeDocument/2006/docPropsVTypes">
  <TotalTime>1596</TotalTime>
  <Words>1280</Words>
  <Application>Microsoft Macintosh PowerPoint</Application>
  <PresentationFormat>On-screen Show (4:3)</PresentationFormat>
  <Paragraphs>387</Paragraphs>
  <Slides>61</Slides>
  <Notes>35</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Resilience and Vulnerable Populations</vt:lpstr>
      <vt:lpstr>Professional Silos</vt:lpstr>
      <vt:lpstr>PowerPoint Presentation</vt:lpstr>
      <vt:lpstr>PowerPoint Presentation</vt:lpstr>
      <vt:lpstr>PowerPoint Presentation</vt:lpstr>
      <vt:lpstr>Why Transportation Planners  should Plan for Disasters</vt:lpstr>
      <vt:lpstr>PowerPoint Presentation</vt:lpstr>
      <vt:lpstr>PowerPoint Presentation</vt:lpstr>
      <vt:lpstr>PowerPoint Presentation</vt:lpstr>
      <vt:lpstr>PowerPoint Presentation</vt:lpstr>
      <vt:lpstr>PowerPoint Presentation</vt:lpstr>
      <vt:lpstr>Carless &amp; Vulnerable Populations</vt:lpstr>
      <vt:lpstr>PowerPoint Presentation</vt:lpstr>
      <vt:lpstr>PowerPoint Presentation</vt:lpstr>
      <vt:lpstr>PowerPoint Presentation</vt:lpstr>
      <vt:lpstr>Growing Trend of Elderly Populations</vt:lpstr>
      <vt:lpstr>Growing Trend of Elderly Populations</vt:lpstr>
      <vt:lpstr>PowerPoint Presentation</vt:lpstr>
      <vt:lpstr>PowerPoint Presentation</vt:lpstr>
      <vt:lpstr>New Orleans</vt:lpstr>
      <vt:lpstr>New Orleans</vt:lpstr>
      <vt:lpstr>New Orleans</vt:lpstr>
      <vt:lpstr>New Orleans</vt:lpstr>
      <vt:lpstr>PowerPoint Presentation</vt:lpstr>
      <vt:lpstr>Evacuspots</vt:lpstr>
      <vt:lpstr>PowerPoint Presentation</vt:lpstr>
      <vt:lpstr>National Study on Carless and Special Needs Evacuation Planning</vt:lpstr>
      <vt:lpstr>National Study on Carless and Special Needs Evacuation Planning</vt:lpstr>
      <vt:lpstr>PowerPoint Presentation</vt:lpstr>
      <vt:lpstr>Purpose and Overview</vt:lpstr>
      <vt:lpstr>PowerPoint Presentation</vt:lpstr>
      <vt:lpstr>Guidebook Framework</vt:lpstr>
      <vt:lpstr>Creating a Planning Process for Special Needs and Carless Populations</vt:lpstr>
      <vt:lpstr>Creating a Planning Process</vt:lpstr>
      <vt:lpstr>Creating a Planning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Mariana</dc:creator>
  <cp:lastModifiedBy>John Renne</cp:lastModifiedBy>
  <cp:revision>74</cp:revision>
  <dcterms:created xsi:type="dcterms:W3CDTF">2012-10-29T17:57:51Z</dcterms:created>
  <dcterms:modified xsi:type="dcterms:W3CDTF">2015-02-26T15:08:02Z</dcterms:modified>
</cp:coreProperties>
</file>