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8" r:id="rId2"/>
    <p:sldId id="274" r:id="rId3"/>
    <p:sldId id="259" r:id="rId4"/>
    <p:sldId id="264" r:id="rId5"/>
    <p:sldId id="257" r:id="rId6"/>
    <p:sldId id="256" r:id="rId7"/>
    <p:sldId id="289" r:id="rId8"/>
    <p:sldId id="266" r:id="rId9"/>
    <p:sldId id="290" r:id="rId10"/>
    <p:sldId id="265" r:id="rId11"/>
    <p:sldId id="267" r:id="rId12"/>
    <p:sldId id="269" r:id="rId13"/>
    <p:sldId id="278" r:id="rId14"/>
    <p:sldId id="292" r:id="rId15"/>
    <p:sldId id="293" r:id="rId16"/>
    <p:sldId id="291" r:id="rId17"/>
    <p:sldId id="294" r:id="rId18"/>
    <p:sldId id="284" r:id="rId19"/>
    <p:sldId id="285" r:id="rId20"/>
    <p:sldId id="286" r:id="rId21"/>
    <p:sldId id="260" r:id="rId22"/>
    <p:sldId id="261" r:id="rId23"/>
    <p:sldId id="270" r:id="rId24"/>
    <p:sldId id="299" r:id="rId25"/>
    <p:sldId id="300" r:id="rId26"/>
    <p:sldId id="295" r:id="rId27"/>
    <p:sldId id="296" r:id="rId28"/>
    <p:sldId id="297" r:id="rId29"/>
    <p:sldId id="298" r:id="rId30"/>
    <p:sldId id="275" r:id="rId31"/>
    <p:sldId id="276" r:id="rId32"/>
    <p:sldId id="273" r:id="rId33"/>
    <p:sldId id="281" r:id="rId34"/>
    <p:sldId id="262" r:id="rId35"/>
    <p:sldId id="277" r:id="rId36"/>
    <p:sldId id="279" r:id="rId37"/>
    <p:sldId id="280" r:id="rId38"/>
    <p:sldId id="263" r:id="rId39"/>
    <p:sldId id="282" r:id="rId40"/>
    <p:sldId id="283" r:id="rId41"/>
    <p:sldId id="28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0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9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BB25E-68ED-1340-A89E-3C4AE6211119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B43E6-E5A0-6A43-8F2A-158F4AD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00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43E6-E5A0-6A43-8F2A-158F4ADB58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68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43E6-E5A0-6A43-8F2A-158F4ADB58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68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 anchor="b"/>
          <a:lstStyle/>
          <a:p>
            <a:pPr algn="r"/>
            <a:fld id="{6BC56C07-84F5-4828-B4F6-C4A916B2C085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2273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 defTabSz="892175"/>
            <a:fld id="{3E0986DB-FF12-4A31-9072-3CF739C7DC8B}" type="slidenum">
              <a:rPr lang="en-US" sz="1200"/>
              <a:pPr algn="r" defTabSz="892175"/>
              <a:t>18</a:t>
            </a:fld>
            <a:endParaRPr lang="en-US" sz="1200"/>
          </a:p>
        </p:txBody>
      </p:sp>
      <p:sp>
        <p:nvSpPr>
          <p:cNvPr id="22733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8975" y="4344988"/>
            <a:ext cx="5480050" cy="4111625"/>
          </a:xfrm>
          <a:noFill/>
        </p:spPr>
        <p:txBody>
          <a:bodyPr wrap="square" lIns="91415" tIns="45708" rIns="91415" bIns="4570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73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 defTabSz="892175"/>
            <a:fld id="{A9188BAE-C15E-4A95-A892-BAA9780B343C}" type="slidenum">
              <a:rPr lang="en-US" sz="1200">
                <a:latin typeface="Calibri" pitchFamily="34" charset="0"/>
              </a:rPr>
              <a:pPr algn="r" defTabSz="892175"/>
              <a:t>18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5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 anchor="b"/>
          <a:lstStyle/>
          <a:p>
            <a:pPr algn="r"/>
            <a:fld id="{AD4E720E-8C3E-4EFA-A814-F915554E55BD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344988"/>
            <a:ext cx="5480050" cy="4111625"/>
          </a:xfrm>
          <a:noFill/>
        </p:spPr>
        <p:txBody>
          <a:bodyPr wrap="square" lIns="91415" tIns="45708" rIns="91415" bIns="4570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Cocodrie is in the lower left corner of the image.</a:t>
            </a:r>
          </a:p>
        </p:txBody>
      </p:sp>
    </p:spTree>
    <p:extLst>
      <p:ext uri="{BB962C8B-B14F-4D97-AF65-F5344CB8AC3E}">
        <p14:creationId xmlns:p14="http://schemas.microsoft.com/office/powerpoint/2010/main" val="401605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344988"/>
            <a:ext cx="5480050" cy="4111625"/>
          </a:xfrm>
          <a:noFill/>
        </p:spPr>
        <p:txBody>
          <a:bodyPr wrap="square" lIns="91415" tIns="45708" rIns="91415" bIns="4570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161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1C7DD8F-2A75-3A47-A599-3AACA442D473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BFB9D5-8E3C-FC48-A988-B39B2204880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control, risk reduction and preparedness 10 years after Katrina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H Pardue</a:t>
            </a:r>
            <a:br>
              <a:rPr lang="en-US" dirty="0" smtClean="0"/>
            </a:br>
            <a:r>
              <a:rPr lang="en-US" dirty="0" smtClean="0"/>
              <a:t>Louisiana State University</a:t>
            </a:r>
            <a:endParaRPr lang="en-US" dirty="0"/>
          </a:p>
        </p:txBody>
      </p:sp>
      <p:pic>
        <p:nvPicPr>
          <p:cNvPr id="4" name="Picture 5" descr="A parking lot full of abandoned cars sit in water, oil, and sewage in the Parish of St. Bernard in New Orleans, Louisiana, September 10, 2005. [Reuter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9" y="3155178"/>
            <a:ext cx="2993274" cy="331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KATRINA-t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02" y="3188369"/>
            <a:ext cx="4318501" cy="32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496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11" y="132328"/>
            <a:ext cx="4318000" cy="318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97" y="3422650"/>
            <a:ext cx="7171513" cy="3370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1647" y="2788746"/>
            <a:ext cx="178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7,600 </a:t>
            </a:r>
            <a:r>
              <a:rPr lang="en-US" sz="2400" dirty="0" err="1" smtClean="0"/>
              <a:t>cfs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48402" y="254000"/>
            <a:ext cx="2995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17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Street Canal</a:t>
            </a:r>
            <a:br>
              <a:rPr lang="en-US" sz="3200" dirty="0" smtClean="0"/>
            </a:br>
            <a:r>
              <a:rPr lang="en-US" sz="3200" dirty="0" smtClean="0"/>
              <a:t>Interim Closure </a:t>
            </a:r>
            <a:br>
              <a:rPr lang="en-US" sz="3200" dirty="0" smtClean="0"/>
            </a:br>
            <a:r>
              <a:rPr lang="en-US" sz="3200" dirty="0" smtClean="0"/>
              <a:t>Structure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90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skStatus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39980" y="4077986"/>
            <a:ext cx="2805270" cy="1351264"/>
          </a:xfrm>
          <a:prstGeom prst="roundRect">
            <a:avLst/>
          </a:prstGeom>
          <a:solidFill>
            <a:schemeClr val="bg1">
              <a:lumMod val="75000"/>
              <a:alpha val="3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3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584" y="27463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you build a system in 5 years?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NEPA </a:t>
            </a:r>
            <a:r>
              <a:rPr lang="en-US" dirty="0"/>
              <a:t>(allowed USACE to to break up comprehensive Environmental Impact Statements (EISs) into smaller units of </a:t>
            </a:r>
            <a:r>
              <a:rPr lang="en-US" dirty="0" smtClean="0"/>
              <a:t>assessment)</a:t>
            </a:r>
          </a:p>
          <a:p>
            <a:r>
              <a:rPr lang="en-US" dirty="0" smtClean="0"/>
              <a:t>Contracts (Design-build; early contractor involvement)</a:t>
            </a:r>
          </a:p>
          <a:p>
            <a:r>
              <a:rPr lang="en-US" dirty="0" smtClean="0"/>
              <a:t>Non-traditional techniques (deep soil mixing, wick drains)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Environmental Policy Act </a:t>
            </a:r>
          </a:p>
          <a:p>
            <a:pPr lvl="1"/>
            <a:r>
              <a:rPr lang="en-US" dirty="0" smtClean="0"/>
              <a:t>Establishes environmental review processes that apply to governmental actions</a:t>
            </a:r>
          </a:p>
          <a:p>
            <a:pPr lvl="1"/>
            <a:r>
              <a:rPr lang="en-US" dirty="0" smtClean="0"/>
              <a:t>Seek reasonable alternatives to actions that harm the environment</a:t>
            </a:r>
          </a:p>
          <a:p>
            <a:pPr lvl="1"/>
            <a:r>
              <a:rPr lang="en-US" dirty="0" smtClean="0"/>
              <a:t>An Environmental Impact Statement is prepared, public comment and review, followed by review by the Environmental Protection Agency</a:t>
            </a:r>
          </a:p>
          <a:p>
            <a:pPr lvl="1"/>
            <a:r>
              <a:rPr lang="en-US" dirty="0" smtClean="0"/>
              <a:t>Very long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9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 (alternative arrangement)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an emergency, an alternative arrangement is possible for compliance with NEPA</a:t>
            </a:r>
          </a:p>
          <a:p>
            <a:pPr lvl="1"/>
            <a:r>
              <a:rPr lang="en-US" dirty="0" smtClean="0"/>
              <a:t>Implemented in consultation with the Council on Environmental Quality, state and federal resource agencies</a:t>
            </a:r>
          </a:p>
          <a:p>
            <a:pPr lvl="1"/>
            <a:r>
              <a:rPr lang="en-US" dirty="0" smtClean="0"/>
              <a:t>Breaks impact studies up into smaller pieces directed at each individual action</a:t>
            </a:r>
          </a:p>
          <a:p>
            <a:pPr lvl="1"/>
            <a:r>
              <a:rPr lang="en-US" dirty="0" smtClean="0"/>
              <a:t>Still substantial alternatives discussed and mitigation efforts, still a significant public comment period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3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4476" b="4476"/>
          <a:stretch>
            <a:fillRect/>
          </a:stretch>
        </p:blipFill>
        <p:spPr>
          <a:xfrm>
            <a:off x="939096" y="643463"/>
            <a:ext cx="8032814" cy="5142089"/>
          </a:xfrm>
        </p:spPr>
      </p:pic>
    </p:spTree>
    <p:extLst>
      <p:ext uri="{BB962C8B-B14F-4D97-AF65-F5344CB8AC3E}">
        <p14:creationId xmlns:p14="http://schemas.microsoft.com/office/powerpoint/2010/main" val="80535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871332" cy="6491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03" y="98778"/>
            <a:ext cx="2591870" cy="3330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397" y="3428999"/>
            <a:ext cx="2418566" cy="31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18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Footer Placeholder 2"/>
          <p:cNvSpPr txBox="1">
            <a:spLocks noGrp="1"/>
          </p:cNvSpPr>
          <p:nvPr/>
        </p:nvSpPr>
        <p:spPr bwMode="auto">
          <a:xfrm>
            <a:off x="0" y="541020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5000"/>
              </a:lnSpc>
              <a:spcBef>
                <a:spcPct val="40000"/>
              </a:spcBef>
              <a:buClr>
                <a:srgbClr val="817DAD"/>
              </a:buClr>
              <a:buFont typeface="Wingdings" pitchFamily="2" charset="2"/>
              <a:buNone/>
            </a:pPr>
            <a:r>
              <a:rPr lang="en-US" sz="2800">
                <a:solidFill>
                  <a:schemeClr val="bg1"/>
                </a:solidFill>
              </a:rPr>
              <a:t>Over </a:t>
            </a:r>
            <a:r>
              <a:rPr lang="en-US" sz="2800" u="sng">
                <a:solidFill>
                  <a:schemeClr val="bg1"/>
                </a:solidFill>
              </a:rPr>
              <a:t>2300 square </a:t>
            </a:r>
            <a:r>
              <a:rPr lang="en-US" sz="2800">
                <a:solidFill>
                  <a:schemeClr val="bg1"/>
                </a:solidFill>
              </a:rPr>
              <a:t>miles lost since 1930</a:t>
            </a:r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5400" u="sng" smtClean="0">
                <a:solidFill>
                  <a:srgbClr val="FFFF00"/>
                </a:solidFill>
              </a:rPr>
              <a:t>Coastal Land Loss</a:t>
            </a:r>
          </a:p>
        </p:txBody>
      </p:sp>
      <p:pic>
        <p:nvPicPr>
          <p:cNvPr id="22630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52600"/>
            <a:ext cx="9144000" cy="3505200"/>
          </a:xfrm>
        </p:spPr>
      </p:pic>
    </p:spTree>
    <p:extLst>
      <p:ext uri="{BB962C8B-B14F-4D97-AF65-F5344CB8AC3E}">
        <p14:creationId xmlns:p14="http://schemas.microsoft.com/office/powerpoint/2010/main" val="38183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Footer Placeholder 2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5000"/>
              </a:lnSpc>
              <a:spcBef>
                <a:spcPct val="40000"/>
              </a:spcBef>
              <a:buClr>
                <a:srgbClr val="817DAD"/>
              </a:buClr>
              <a:buFont typeface="Wingdings" pitchFamily="2" charset="2"/>
              <a:buNone/>
            </a:pPr>
            <a:endParaRPr lang="en-US" sz="2800"/>
          </a:p>
        </p:txBody>
      </p:sp>
      <p:pic>
        <p:nvPicPr>
          <p:cNvPr id="228354" name="Picture 2" descr="ltm5-28jan19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Text Box 4"/>
          <p:cNvSpPr txBox="1">
            <a:spLocks noChangeArrowheads="1"/>
          </p:cNvSpPr>
          <p:nvPr/>
        </p:nvSpPr>
        <p:spPr bwMode="auto">
          <a:xfrm>
            <a:off x="5334000" y="6477000"/>
            <a:ext cx="3429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Times New Roman" pitchFamily="18" charset="0"/>
              </a:rPr>
              <a:t>DeWitt Braud, LSU Coastal Studies Institute</a:t>
            </a:r>
          </a:p>
        </p:txBody>
      </p:sp>
      <p:sp>
        <p:nvSpPr>
          <p:cNvPr id="228356" name="Text Box 5"/>
          <p:cNvSpPr txBox="1">
            <a:spLocks noChangeArrowheads="1"/>
          </p:cNvSpPr>
          <p:nvPr/>
        </p:nvSpPr>
        <p:spPr bwMode="auto">
          <a:xfrm>
            <a:off x="2895600" y="63246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CC00"/>
                </a:solidFill>
                <a:latin typeface="Times New Roman" pitchFamily="18" charset="0"/>
              </a:rPr>
              <a:t>Landsat TM 1998</a:t>
            </a:r>
          </a:p>
        </p:txBody>
      </p:sp>
      <p:pic>
        <p:nvPicPr>
          <p:cNvPr id="8198" name="Picture 6" descr="ltm5-25oct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287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8" name="Text Box 3"/>
          <p:cNvSpPr txBox="1">
            <a:spLocks noChangeArrowheads="1"/>
          </p:cNvSpPr>
          <p:nvPr/>
        </p:nvSpPr>
        <p:spPr bwMode="auto">
          <a:xfrm>
            <a:off x="1524000" y="0"/>
            <a:ext cx="6096000" cy="457200"/>
          </a:xfrm>
          <a:prstGeom prst="rect">
            <a:avLst/>
          </a:prstGeom>
          <a:solidFill>
            <a:srgbClr val="666699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Terrebonne Land/Water Change 1988-2005</a:t>
            </a:r>
          </a:p>
        </p:txBody>
      </p:sp>
      <p:sp>
        <p:nvSpPr>
          <p:cNvPr id="228359" name="TextBox 8"/>
          <p:cNvSpPr txBox="1">
            <a:spLocks noChangeArrowheads="1"/>
          </p:cNvSpPr>
          <p:nvPr/>
        </p:nvSpPr>
        <p:spPr bwMode="auto">
          <a:xfrm>
            <a:off x="685800" y="1447800"/>
            <a:ext cx="762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Dulac</a:t>
            </a:r>
          </a:p>
        </p:txBody>
      </p:sp>
      <p:sp>
        <p:nvSpPr>
          <p:cNvPr id="228360" name="TextBox 9"/>
          <p:cNvSpPr txBox="1">
            <a:spLocks noChangeArrowheads="1"/>
          </p:cNvSpPr>
          <p:nvPr/>
        </p:nvSpPr>
        <p:spPr bwMode="auto">
          <a:xfrm>
            <a:off x="2133600" y="609600"/>
            <a:ext cx="762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Chauvin</a:t>
            </a:r>
          </a:p>
        </p:txBody>
      </p:sp>
      <p:sp>
        <p:nvSpPr>
          <p:cNvPr id="228361" name="TextBox 10"/>
          <p:cNvSpPr txBox="1">
            <a:spLocks noChangeArrowheads="1"/>
          </p:cNvSpPr>
          <p:nvPr/>
        </p:nvSpPr>
        <p:spPr bwMode="auto">
          <a:xfrm>
            <a:off x="1981200" y="5181600"/>
            <a:ext cx="914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Cocodrie</a:t>
            </a:r>
          </a:p>
        </p:txBody>
      </p:sp>
      <p:sp>
        <p:nvSpPr>
          <p:cNvPr id="228362" name="TextBox 11"/>
          <p:cNvSpPr txBox="1">
            <a:spLocks noChangeArrowheads="1"/>
          </p:cNvSpPr>
          <p:nvPr/>
        </p:nvSpPr>
        <p:spPr bwMode="auto">
          <a:xfrm>
            <a:off x="3962400" y="762000"/>
            <a:ext cx="1066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Point Barre</a:t>
            </a:r>
          </a:p>
        </p:txBody>
      </p:sp>
      <p:sp>
        <p:nvSpPr>
          <p:cNvPr id="228363" name="TextBox 12"/>
          <p:cNvSpPr txBox="1">
            <a:spLocks noChangeArrowheads="1"/>
          </p:cNvSpPr>
          <p:nvPr/>
        </p:nvSpPr>
        <p:spPr bwMode="auto">
          <a:xfrm>
            <a:off x="9144000" y="609600"/>
            <a:ext cx="914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Lafourche</a:t>
            </a:r>
          </a:p>
        </p:txBody>
      </p:sp>
    </p:spTree>
    <p:extLst>
      <p:ext uri="{BB962C8B-B14F-4D97-AF65-F5344CB8AC3E}">
        <p14:creationId xmlns:p14="http://schemas.microsoft.com/office/powerpoint/2010/main" val="2762496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SC03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06" y="3666956"/>
            <a:ext cx="3866147" cy="28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53" y="3586748"/>
            <a:ext cx="41910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2947" y="534737"/>
            <a:ext cx="7609776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Conducted early environmental sampling of</a:t>
            </a:r>
            <a:br>
              <a:rPr lang="en-US" sz="2800" dirty="0" smtClean="0"/>
            </a:br>
            <a:r>
              <a:rPr lang="en-US" sz="2800" dirty="0" smtClean="0"/>
              <a:t>Katrina floodwaters/sediments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Air sampling adjacent to debris piles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Analysis of debris handling procedures and </a:t>
            </a:r>
            <a:br>
              <a:rPr lang="en-US" sz="2800" dirty="0" smtClean="0"/>
            </a:br>
            <a:r>
              <a:rPr lang="en-US" sz="2800" dirty="0" smtClean="0"/>
              <a:t>techniques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Analysis and prediction of bulk chemical storage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problems during flooding events</a:t>
            </a:r>
          </a:p>
        </p:txBody>
      </p:sp>
    </p:spTree>
    <p:extLst>
      <p:ext uri="{BB962C8B-B14F-4D97-AF65-F5344CB8AC3E}">
        <p14:creationId xmlns:p14="http://schemas.microsoft.com/office/powerpoint/2010/main" val="3108127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8" descr="BRD01-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4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1428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871368" y="4879474"/>
            <a:ext cx="414421" cy="10026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26556" y="6384180"/>
            <a:ext cx="472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million dollar—estimated costs of all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inada.ae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693" y="5855372"/>
            <a:ext cx="3565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Caminada</a:t>
            </a:r>
            <a:r>
              <a:rPr lang="en-US" dirty="0" smtClean="0"/>
              <a:t> Headland Beach</a:t>
            </a:r>
            <a:br>
              <a:rPr lang="en-US" dirty="0" smtClean="0"/>
            </a:br>
            <a:r>
              <a:rPr lang="en-US" dirty="0" smtClean="0"/>
              <a:t>(Fourchon Beach and Elmer’s Island)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58" y="46133"/>
            <a:ext cx="8205842" cy="5434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0842" y="5842000"/>
            <a:ext cx="4144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5.1 </a:t>
            </a:r>
            <a:r>
              <a:rPr lang="en-US" dirty="0" err="1" smtClean="0"/>
              <a:t>milliion</a:t>
            </a:r>
            <a:r>
              <a:rPr lang="en-US" dirty="0" smtClean="0"/>
              <a:t> cubic yards for the beach/dune</a:t>
            </a:r>
          </a:p>
          <a:p>
            <a:r>
              <a:rPr lang="en-US" dirty="0" smtClean="0"/>
              <a:t>5,36 million cubic yards for the marsh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685800"/>
            <a:ext cx="71882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59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81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21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8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94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50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Flood control and surge attenuation</a:t>
            </a:r>
          </a:p>
          <a:p>
            <a:pPr lvl="1"/>
            <a:r>
              <a:rPr lang="en-US" dirty="0" smtClean="0"/>
              <a:t>Structural elements (Greater New Orleans Hurricane and Storm Damage Risk Reduction System)</a:t>
            </a:r>
          </a:p>
          <a:p>
            <a:pPr lvl="1"/>
            <a:r>
              <a:rPr lang="en-US" dirty="0" smtClean="0"/>
              <a:t>Non-structural elements (Louisiana Coastal Master Plan 2012)</a:t>
            </a:r>
          </a:p>
          <a:p>
            <a:r>
              <a:rPr lang="en-US" dirty="0" smtClean="0"/>
              <a:t>Environmental Risk</a:t>
            </a:r>
          </a:p>
          <a:p>
            <a:pPr lvl="1"/>
            <a:r>
              <a:rPr lang="en-US" dirty="0" smtClean="0"/>
              <a:t>Debris removal, landfills and contaminated soil</a:t>
            </a:r>
          </a:p>
        </p:txBody>
      </p:sp>
    </p:spTree>
    <p:extLst>
      <p:ext uri="{BB962C8B-B14F-4D97-AF65-F5344CB8AC3E}">
        <p14:creationId xmlns:p14="http://schemas.microsoft.com/office/powerpoint/2010/main" val="2938141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r.mat.post.TS.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il mat in du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knowledge gaps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structural and non-structural flood control/surge attenuation work together as a system to minimize damage?</a:t>
            </a:r>
          </a:p>
          <a:p>
            <a:r>
              <a:rPr lang="en-US" dirty="0" smtClean="0"/>
              <a:t>How do non-structural elements of the system mitigate surge?</a:t>
            </a:r>
          </a:p>
          <a:p>
            <a:r>
              <a:rPr lang="en-US" dirty="0" smtClean="0"/>
              <a:t>How resilient are the non-structural elements after storm impacts?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"/>
                <a:cs typeface="Gill Sans"/>
              </a:rPr>
              <a:t>Depth-dependent roughness</a:t>
            </a:r>
          </a:p>
        </p:txBody>
      </p:sp>
      <p:sp>
        <p:nvSpPr>
          <p:cNvPr id="114691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648200" y="1219200"/>
            <a:ext cx="4038600" cy="4910138"/>
          </a:xfrm>
        </p:spPr>
        <p:txBody>
          <a:bodyPr/>
          <a:lstStyle/>
          <a:p>
            <a:r>
              <a:rPr lang="en-US" sz="2200" dirty="0">
                <a:latin typeface="Gill Sans MT" charset="0"/>
              </a:rPr>
              <a:t>Cypress-tupelo and bottomland hardwood forest dominated by vegetation that is on the scale of relevant surges, marshes by vegetation much shorter than relevant storm surges</a:t>
            </a:r>
          </a:p>
          <a:p>
            <a:endParaRPr lang="en-US" sz="2200" dirty="0">
              <a:latin typeface="Gill Sans MT" charset="0"/>
            </a:endParaRPr>
          </a:p>
        </p:txBody>
      </p:sp>
      <p:pic>
        <p:nvPicPr>
          <p:cNvPr id="114692" name="Picture 2" descr="http://www.atchafalayarevisited.com/images/20040210-LS-SALTMARSH-1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122721590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581400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694" name="Picture 6" descr="education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688" y="4868863"/>
            <a:ext cx="1524000" cy="12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149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82271" y="5334176"/>
            <a:ext cx="2626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Chris Granger, The Times-Picayune archive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1604211" y="5595251"/>
            <a:ext cx="44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&gt; 100 million cubic yards of debris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94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220787" y="158750"/>
            <a:ext cx="403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Debris Handling System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1295400" y="1430421"/>
            <a:ext cx="313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Housing contents to curbside</a:t>
            </a:r>
            <a:br>
              <a:rPr lang="en-US" sz="1800" dirty="0"/>
            </a:br>
            <a:r>
              <a:rPr lang="en-US" sz="1800" dirty="0"/>
              <a:t> by resident</a:t>
            </a: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85800" y="2344821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Environmental and disposal teams circulate through neighborhoods and remove </a:t>
            </a:r>
            <a:r>
              <a:rPr lang="en-US" sz="1800" b="1"/>
              <a:t>visible</a:t>
            </a:r>
            <a:r>
              <a:rPr lang="en-US" sz="1800"/>
              <a:t> wastes targeted for</a:t>
            </a:r>
            <a:br>
              <a:rPr lang="en-US" sz="1800"/>
            </a:br>
            <a:r>
              <a:rPr lang="en-US" sz="1800"/>
              <a:t>segregation</a:t>
            </a:r>
          </a:p>
        </p:txBody>
      </p:sp>
      <p:sp>
        <p:nvSpPr>
          <p:cNvPr id="23560" name="Line 10"/>
          <p:cNvSpPr>
            <a:spLocks noChangeShapeType="1"/>
          </p:cNvSpPr>
          <p:nvPr/>
        </p:nvSpPr>
        <p:spPr bwMode="auto">
          <a:xfrm>
            <a:off x="5029200" y="2725821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6324600" y="1582821"/>
            <a:ext cx="27130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Staging area followed by</a:t>
            </a:r>
            <a:br>
              <a:rPr lang="en-US" sz="1800"/>
            </a:br>
            <a:r>
              <a:rPr lang="en-US" sz="1800"/>
              <a:t>proper disposal</a:t>
            </a:r>
          </a:p>
          <a:p>
            <a:pPr algn="ctr" eaLnBrk="1" hangingPunct="1"/>
            <a:r>
              <a:rPr lang="en-US" sz="1800"/>
              <a:t>[14.3 M lbs HHW</a:t>
            </a:r>
          </a:p>
          <a:p>
            <a:pPr algn="ctr" eaLnBrk="1" hangingPunct="1"/>
            <a:r>
              <a:rPr lang="en-US" sz="1800"/>
              <a:t>794,891 White goods</a:t>
            </a:r>
          </a:p>
          <a:p>
            <a:pPr algn="ctr" eaLnBrk="1" hangingPunct="1"/>
            <a:r>
              <a:rPr lang="en-US" sz="1800"/>
              <a:t>5 M orphan containers</a:t>
            </a:r>
          </a:p>
          <a:p>
            <a:pPr algn="ctr" eaLnBrk="1" hangingPunct="1"/>
            <a:r>
              <a:rPr lang="en-US" sz="1800"/>
              <a:t>940,000 e-waste]</a:t>
            </a: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1143000" y="4249821"/>
            <a:ext cx="347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Remaining debris to C&amp;D landfill</a:t>
            </a:r>
          </a:p>
        </p:txBody>
      </p:sp>
      <p:sp>
        <p:nvSpPr>
          <p:cNvPr id="23563" name="Line 13"/>
          <p:cNvSpPr>
            <a:spLocks noChangeShapeType="1"/>
          </p:cNvSpPr>
          <p:nvPr/>
        </p:nvSpPr>
        <p:spPr bwMode="auto">
          <a:xfrm>
            <a:off x="2895600" y="204002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4"/>
          <p:cNvSpPr>
            <a:spLocks noChangeShapeType="1"/>
          </p:cNvSpPr>
          <p:nvPr/>
        </p:nvSpPr>
        <p:spPr bwMode="auto">
          <a:xfrm>
            <a:off x="2743200" y="3716421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>
            <a:off x="4724400" y="4249821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Text Box 16"/>
          <p:cNvSpPr txBox="1">
            <a:spLocks noChangeArrowheads="1"/>
          </p:cNvSpPr>
          <p:nvPr/>
        </p:nvSpPr>
        <p:spPr bwMode="auto">
          <a:xfrm>
            <a:off x="6096000" y="4249821"/>
            <a:ext cx="2546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Inspection at tower and</a:t>
            </a:r>
            <a:br>
              <a:rPr lang="en-US" sz="1800"/>
            </a:br>
            <a:r>
              <a:rPr lang="en-US" sz="1800"/>
              <a:t>by spotters assigned to</a:t>
            </a:r>
            <a:br>
              <a:rPr lang="en-US" sz="1800"/>
            </a:br>
            <a:r>
              <a:rPr lang="en-US" sz="1800"/>
              <a:t>landfill face</a:t>
            </a:r>
          </a:p>
        </p:txBody>
      </p:sp>
      <p:sp>
        <p:nvSpPr>
          <p:cNvPr id="23567" name="Line 17"/>
          <p:cNvSpPr>
            <a:spLocks noChangeShapeType="1"/>
          </p:cNvSpPr>
          <p:nvPr/>
        </p:nvSpPr>
        <p:spPr bwMode="auto">
          <a:xfrm>
            <a:off x="2743200" y="5088021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Text Box 18"/>
          <p:cNvSpPr txBox="1">
            <a:spLocks noChangeArrowheads="1"/>
          </p:cNvSpPr>
          <p:nvPr/>
        </p:nvSpPr>
        <p:spPr bwMode="auto">
          <a:xfrm>
            <a:off x="2286000" y="5697621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Disposal</a:t>
            </a:r>
          </a:p>
        </p:txBody>
      </p:sp>
      <p:sp>
        <p:nvSpPr>
          <p:cNvPr id="23569" name="Line 19"/>
          <p:cNvSpPr>
            <a:spLocks noChangeShapeType="1"/>
          </p:cNvSpPr>
          <p:nvPr/>
        </p:nvSpPr>
        <p:spPr bwMode="auto">
          <a:xfrm>
            <a:off x="7010400" y="35814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19"/>
          <p:cNvSpPr>
            <a:spLocks noChangeShapeType="1"/>
          </p:cNvSpPr>
          <p:nvPr/>
        </p:nvSpPr>
        <p:spPr bwMode="auto">
          <a:xfrm flipH="1">
            <a:off x="4191000" y="5164221"/>
            <a:ext cx="1752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Analysis and critique of Katrina debris-handling system</a:t>
            </a: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No diversion of arsenic-treated lumber</a:t>
            </a: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Potential impacts: arsenic contamination of groundwater</a:t>
            </a: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LWRRI White Paper </a:t>
            </a:r>
            <a:r>
              <a:rPr lang="ja-JP" altLang="en-US" sz="2000">
                <a:latin typeface="Arial" charset="0"/>
                <a:ea typeface="ＭＳ Ｐゴシック" charset="0"/>
              </a:rPr>
              <a:t>“</a:t>
            </a:r>
            <a:r>
              <a:rPr lang="en-US" sz="2000">
                <a:latin typeface="Arial" charset="0"/>
                <a:ea typeface="ＭＳ Ｐゴシック" charset="0"/>
              </a:rPr>
              <a:t>Anticipating environmental problems in landfills in New Orleans East </a:t>
            </a:r>
            <a:r>
              <a:rPr lang="ja-JP" altLang="en-US" sz="2000">
                <a:latin typeface="Arial" charset="0"/>
                <a:ea typeface="ＭＳ Ｐゴシック" charset="0"/>
              </a:rPr>
              <a:t>”</a:t>
            </a:r>
            <a:endParaRPr lang="en-US" sz="200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Quantities of Arsenic-Treated Wood in Demolition Debris Generated by Hurricane Katrina; B. Dubey, H. M. Solo-Gabriele, and Timothy G. Townsend; </a:t>
            </a:r>
            <a:r>
              <a:rPr lang="en-US" sz="2000" i="1">
                <a:latin typeface="Arial" charset="0"/>
                <a:ea typeface="ＭＳ Ｐゴシック" charset="0"/>
              </a:rPr>
              <a:t>Environ. Sci. Technol</a:t>
            </a:r>
            <a:r>
              <a:rPr lang="en-US" sz="2000">
                <a:latin typeface="Arial" charset="0"/>
                <a:ea typeface="ＭＳ Ｐゴシック" charset="0"/>
              </a:rPr>
              <a:t>.; 2007; 41(5) pp 1533 – 1536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No diversion of wallboard</a:t>
            </a: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Potential impacts: generation of H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S in landfill</a:t>
            </a: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SWANA analysis of Katrina debris plan (2005)</a:t>
            </a: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LWRRI White Paper</a:t>
            </a:r>
            <a:endParaRPr lang="en-US" sz="240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8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Inefficient household hazardous waste diversion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Potential impacts: contamination of groundwater by HHW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LWRRI White Paper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</a:rPr>
              <a:t>Anticipating environmental problems in landfills in New Orleans East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LSU pile sampling and air sampling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Utilization of C&amp;D landfills for disposal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Potential impacts: groundwater contamination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NISTAC (FEMA) Draft Report, 2006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Criticized by a very wide range of constituencies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  <p:sp>
        <p:nvSpPr>
          <p:cNvPr id="3379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Analysis and critique of Katrina </a:t>
            </a:r>
            <a:r>
              <a:rPr lang="en-US" sz="4000" dirty="0" smtClean="0">
                <a:solidFill>
                  <a:schemeClr val="tx2"/>
                </a:solidFill>
              </a:rPr>
              <a:t>debris handling system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1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1385135" y="189707"/>
            <a:ext cx="4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Old </a:t>
            </a:r>
            <a:r>
              <a:rPr lang="en-US" dirty="0" err="1">
                <a:solidFill>
                  <a:srgbClr val="000000"/>
                </a:solidFill>
              </a:rPr>
              <a:t>Gentilly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Monitoring Well Data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837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938028"/>
            <a:ext cx="6543342" cy="434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Box 10"/>
          <p:cNvSpPr txBox="1">
            <a:spLocks noChangeArrowheads="1"/>
          </p:cNvSpPr>
          <p:nvPr/>
        </p:nvSpPr>
        <p:spPr bwMode="auto">
          <a:xfrm>
            <a:off x="5507038" y="5283200"/>
            <a:ext cx="34559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Maximum metal concentrations: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As: 1.4 mg/L</a:t>
            </a:r>
          </a:p>
          <a:p>
            <a:pPr eaLnBrk="1" hangingPunct="1"/>
            <a:r>
              <a:rPr lang="en-US" sz="1800" dirty="0"/>
              <a:t>Zn: 6,850 mg/L</a:t>
            </a:r>
          </a:p>
          <a:p>
            <a:pPr eaLnBrk="1" hangingPunct="1"/>
            <a:r>
              <a:rPr lang="en-US" sz="1800" dirty="0"/>
              <a:t>Ni: 0.97 mg/L</a:t>
            </a:r>
          </a:p>
        </p:txBody>
      </p:sp>
    </p:spTree>
    <p:extLst>
      <p:ext uri="{BB962C8B-B14F-4D97-AF65-F5344CB8AC3E}">
        <p14:creationId xmlns:p14="http://schemas.microsoft.com/office/powerpoint/2010/main" val="146175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“Old </a:t>
            </a:r>
            <a:r>
              <a:rPr lang="en-US" dirty="0" err="1" smtClean="0"/>
              <a:t>Gentilly</a:t>
            </a:r>
            <a:r>
              <a:rPr lang="en-US" dirty="0" smtClean="0"/>
              <a:t> Landfill Not the Disaster Once Feared”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Limited sampling for limited set of </a:t>
            </a:r>
            <a:r>
              <a:rPr lang="en-US" dirty="0" err="1" smtClean="0"/>
              <a:t>analytes</a:t>
            </a:r>
            <a:endParaRPr lang="en-US" dirty="0" smtClean="0"/>
          </a:p>
          <a:p>
            <a:r>
              <a:rPr lang="en-US" dirty="0" smtClean="0"/>
              <a:t>No air sampling for H</a:t>
            </a:r>
            <a:r>
              <a:rPr lang="en-US" baseline="-25000" dirty="0" smtClean="0"/>
              <a:t>2</a:t>
            </a:r>
            <a:r>
              <a:rPr lang="en-US" dirty="0" smtClean="0"/>
              <a:t>S (of primary concern due to deposition of very large volumes of gypsum wallboard)</a:t>
            </a:r>
          </a:p>
          <a:p>
            <a:r>
              <a:rPr lang="en-US" dirty="0" smtClean="0"/>
              <a:t>Nearly zero information to inform future events (Joplin tornado using very similar debris handling methodology)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421" y="6296526"/>
            <a:ext cx="221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cost: 14.6 billion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757"/>
            <a:ext cx="9144000" cy="59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33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contamination issues continue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Lead, PAH contamination remain extremely common</a:t>
            </a:r>
          </a:p>
          <a:p>
            <a:r>
              <a:rPr lang="en-US" dirty="0" smtClean="0"/>
              <a:t>Katrina dropped blood lead levels in children (</a:t>
            </a:r>
            <a:r>
              <a:rPr lang="en-US" dirty="0" err="1" smtClean="0"/>
              <a:t>Mielke</a:t>
            </a:r>
            <a:r>
              <a:rPr lang="en-US" dirty="0" smtClean="0"/>
              <a:t>, ES&amp;T) presumably due to a fresh layer of soil covering </a:t>
            </a:r>
          </a:p>
          <a:p>
            <a:r>
              <a:rPr lang="en-US" dirty="0" smtClean="0"/>
              <a:t>Very large soil removal action underway at B.F. Cooper housing development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6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</a:t>
            </a:r>
            <a:endParaRPr lang="en-US" dirty="0"/>
          </a:p>
        </p:txBody>
      </p:sp>
      <p:pic>
        <p:nvPicPr>
          <p:cNvPr id="3" name="Picture 2" descr="ibis.in.oiled.marsh.grand is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76" y="1417638"/>
            <a:ext cx="4183940" cy="51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2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1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" y="707029"/>
            <a:ext cx="8096072" cy="5394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8709" y="630614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IHNC Surge 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criteria for commencing IHNC gate closure operations are: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Water </a:t>
            </a:r>
            <a:r>
              <a:rPr lang="en-US" dirty="0"/>
              <a:t>elevations of 3 </a:t>
            </a:r>
            <a:r>
              <a:rPr lang="en-US" dirty="0" err="1"/>
              <a:t>ft</a:t>
            </a:r>
            <a:r>
              <a:rPr lang="en-US" dirty="0"/>
              <a:t> or greater in Lake </a:t>
            </a:r>
            <a:r>
              <a:rPr lang="en-US" dirty="0" err="1"/>
              <a:t>Borgne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storm is predicted to make landfall in the ‘area’ within three </a:t>
            </a:r>
            <a:r>
              <a:rPr lang="en-US" dirty="0" smtClean="0"/>
              <a:t>days</a:t>
            </a:r>
          </a:p>
          <a:p>
            <a:pPr marL="82296" indent="0">
              <a:buNone/>
            </a:pPr>
            <a:endParaRPr lang="en-US" dirty="0"/>
          </a:p>
          <a:p>
            <a:r>
              <a:rPr lang="en-US" dirty="0"/>
              <a:t>The general procedure is as follows:</a:t>
            </a:r>
          </a:p>
          <a:p>
            <a:pPr lvl="1"/>
            <a:r>
              <a:rPr lang="en-US" dirty="0" smtClean="0"/>
              <a:t>Closure </a:t>
            </a:r>
            <a:r>
              <a:rPr lang="en-US" dirty="0"/>
              <a:t>of the Seabrook Gate by USACE, approximately 20 min;</a:t>
            </a:r>
          </a:p>
          <a:p>
            <a:pPr lvl="1"/>
            <a:r>
              <a:rPr lang="en-US" dirty="0" smtClean="0"/>
              <a:t>Closure </a:t>
            </a:r>
            <a:r>
              <a:rPr lang="en-US" dirty="0"/>
              <a:t>of the Bayou </a:t>
            </a:r>
            <a:r>
              <a:rPr lang="en-US" dirty="0" err="1"/>
              <a:t>Bienvenue</a:t>
            </a:r>
            <a:r>
              <a:rPr lang="en-US" dirty="0"/>
              <a:t> Gate by USACE, approximately 20 min</a:t>
            </a:r>
          </a:p>
          <a:p>
            <a:pPr lvl="1"/>
            <a:r>
              <a:rPr lang="en-US" dirty="0" smtClean="0"/>
              <a:t>Closure </a:t>
            </a:r>
            <a:r>
              <a:rPr lang="en-US" dirty="0"/>
              <a:t>of the GIWW Sector Gate by USACE, approximately 2 hours for sector gate </a:t>
            </a:r>
            <a:r>
              <a:rPr lang="en-US" dirty="0" smtClean="0"/>
              <a:t>and 7 </a:t>
            </a:r>
            <a:r>
              <a:rPr lang="en-US" dirty="0"/>
              <a:t>hours for barge gate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Closure of the IHNC Navigation Lock by USACE.</a:t>
            </a:r>
          </a:p>
          <a:p>
            <a:r>
              <a:rPr lang="en-US" dirty="0"/>
              <a:t>Storm occurs</a:t>
            </a:r>
          </a:p>
          <a:p>
            <a:pPr lvl="1"/>
            <a:r>
              <a:rPr lang="en-US" dirty="0" smtClean="0"/>
              <a:t>GIWW </a:t>
            </a:r>
            <a:r>
              <a:rPr lang="en-US" dirty="0"/>
              <a:t>Sector gate opened first (when maximum water elevation differential is ~3 </a:t>
            </a:r>
            <a:r>
              <a:rPr lang="en-US" dirty="0" err="1"/>
              <a:t>ft</a:t>
            </a:r>
            <a:r>
              <a:rPr lang="en-US" dirty="0"/>
              <a:t>) </a:t>
            </a:r>
            <a:r>
              <a:rPr lang="en-US" dirty="0" smtClean="0"/>
              <a:t>by USACE</a:t>
            </a:r>
            <a:r>
              <a:rPr lang="en-US" dirty="0"/>
              <a:t>, approximately 2 hrs.</a:t>
            </a:r>
          </a:p>
          <a:p>
            <a:pPr lvl="1"/>
            <a:r>
              <a:rPr lang="en-US" dirty="0" smtClean="0"/>
              <a:t>Bayou </a:t>
            </a:r>
            <a:r>
              <a:rPr lang="en-US" dirty="0" err="1"/>
              <a:t>Bienvenue</a:t>
            </a:r>
            <a:r>
              <a:rPr lang="en-US" dirty="0"/>
              <a:t> Gate is opened by USACE, approximately 2 hrs.</a:t>
            </a:r>
          </a:p>
          <a:p>
            <a:pPr lvl="1"/>
            <a:r>
              <a:rPr lang="en-US" dirty="0" smtClean="0"/>
              <a:t>Once </a:t>
            </a:r>
            <a:r>
              <a:rPr lang="en-US" dirty="0"/>
              <a:t>Lake Pontchartrain has drained, Seabrook Gate opened by USACEG, </a:t>
            </a:r>
            <a:r>
              <a:rPr lang="en-US" dirty="0" smtClean="0"/>
              <a:t>approximately </a:t>
            </a:r>
            <a:r>
              <a:rPr lang="de-DE" dirty="0" smtClean="0"/>
              <a:t>2 </a:t>
            </a:r>
            <a:r>
              <a:rPr lang="de-DE" dirty="0" err="1"/>
              <a:t>hrs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071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skStatus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730" y="2680986"/>
            <a:ext cx="705605" cy="667040"/>
          </a:xfrm>
          <a:prstGeom prst="roundRect">
            <a:avLst/>
          </a:prstGeom>
          <a:solidFill>
            <a:schemeClr val="bg1">
              <a:lumMod val="7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0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421" y="6296526"/>
            <a:ext cx="221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cost: 14.6 billion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757"/>
            <a:ext cx="9144000" cy="59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32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3117</TotalTime>
  <Words>859</Words>
  <Application>Microsoft Office PowerPoint</Application>
  <PresentationFormat>On-screen Show (4:3)</PresentationFormat>
  <Paragraphs>118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ＭＳ Ｐゴシック</vt:lpstr>
      <vt:lpstr>Arial</vt:lpstr>
      <vt:lpstr>Calibri</vt:lpstr>
      <vt:lpstr>Gill Sans</vt:lpstr>
      <vt:lpstr>Gill Sans MT</vt:lpstr>
      <vt:lpstr>Times New Roman</vt:lpstr>
      <vt:lpstr>Verdana</vt:lpstr>
      <vt:lpstr>Wingdings</vt:lpstr>
      <vt:lpstr>Wingdings 2</vt:lpstr>
      <vt:lpstr>Solstice</vt:lpstr>
      <vt:lpstr>Flood control, risk reduction and preparedness 10 years after Katrina</vt:lpstr>
      <vt:lpstr>PowerPoint Presentation</vt:lpstr>
      <vt:lpstr>Where are we?</vt:lpstr>
      <vt:lpstr>PowerPoint Presentation</vt:lpstr>
      <vt:lpstr>PowerPoint Presentation</vt:lpstr>
      <vt:lpstr>PowerPoint Presentation</vt:lpstr>
      <vt:lpstr>The criteria for commencing IHNC gate closure operations are: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build a system in 5 years?</vt:lpstr>
      <vt:lpstr>NEPA</vt:lpstr>
      <vt:lpstr>NEPA (alternative arrangement)</vt:lpstr>
      <vt:lpstr>PowerPoint Presentation</vt:lpstr>
      <vt:lpstr>PowerPoint Presentation</vt:lpstr>
      <vt:lpstr>Coastal Land Loss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and knowledge gaps</vt:lpstr>
      <vt:lpstr>Depth-dependent roughness</vt:lpstr>
      <vt:lpstr>PowerPoint Presentation</vt:lpstr>
      <vt:lpstr>PowerPoint Presentation</vt:lpstr>
      <vt:lpstr>Analysis and critique of Katrina debris-handling system</vt:lpstr>
      <vt:lpstr>Analysis and critique of Katrina debris handling system</vt:lpstr>
      <vt:lpstr>PowerPoint Presentation</vt:lpstr>
      <vt:lpstr>“Old Gentilly Landfill Not the Disaster Once Feared” 2012</vt:lpstr>
      <vt:lpstr>Soil contamination issues continue</vt:lpstr>
      <vt:lpstr>Questions??</vt:lpstr>
    </vt:vector>
  </TitlesOfParts>
  <Company>LSU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Pardue</dc:creator>
  <cp:lastModifiedBy>Brant D Mitchell</cp:lastModifiedBy>
  <cp:revision>64</cp:revision>
  <dcterms:created xsi:type="dcterms:W3CDTF">2012-04-09T19:03:40Z</dcterms:created>
  <dcterms:modified xsi:type="dcterms:W3CDTF">2015-04-16T05:12:30Z</dcterms:modified>
</cp:coreProperties>
</file>