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1" r:id="rId2"/>
    <p:sldId id="468" r:id="rId3"/>
    <p:sldId id="469" r:id="rId4"/>
    <p:sldId id="471" r:id="rId5"/>
    <p:sldId id="472" r:id="rId6"/>
    <p:sldId id="473" r:id="rId7"/>
    <p:sldId id="474" r:id="rId8"/>
    <p:sldId id="475" r:id="rId9"/>
    <p:sldId id="470" r:id="rId10"/>
    <p:sldId id="431" r:id="rId11"/>
    <p:sldId id="448" r:id="rId12"/>
    <p:sldId id="326" r:id="rId13"/>
    <p:sldId id="324" r:id="rId14"/>
    <p:sldId id="436" r:id="rId15"/>
    <p:sldId id="439" r:id="rId16"/>
    <p:sldId id="440" r:id="rId17"/>
    <p:sldId id="441" r:id="rId18"/>
    <p:sldId id="443" r:id="rId19"/>
    <p:sldId id="444" r:id="rId20"/>
    <p:sldId id="434" r:id="rId21"/>
    <p:sldId id="447" r:id="rId22"/>
    <p:sldId id="361" r:id="rId23"/>
    <p:sldId id="449" r:id="rId24"/>
    <p:sldId id="339" r:id="rId25"/>
    <p:sldId id="450" r:id="rId26"/>
    <p:sldId id="451" r:id="rId27"/>
    <p:sldId id="452" r:id="rId28"/>
    <p:sldId id="454" r:id="rId29"/>
    <p:sldId id="455" r:id="rId30"/>
    <p:sldId id="459" r:id="rId31"/>
    <p:sldId id="467" r:id="rId32"/>
    <p:sldId id="422" r:id="rId33"/>
    <p:sldId id="423" r:id="rId34"/>
    <p:sldId id="417" r:id="rId35"/>
  </p:sldIdLst>
  <p:sldSz cx="9144000" cy="6858000" type="screen4x3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54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-dsa\econ$\mdterre\Small%20Business%20Preparedness\Output\prelimary_analysis_unweighted%20(for%20Presentation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-dsa\econ$\mdterre\Small%20Business%20Preparedness\Output\prelimary_analysis_unweighted%20(for%20Presentation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-dsa\econ$\mdterre\Small%20Business%20Preparedness\Output\prelimary_analysis_unweighted%20(for%20Presentation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ba-dsa\econ$\mdterre\Small%20Business%20Preparedness\Output\prelimary_analysis_unweighted%20(for%20Presentation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emrg_plan!$B$1</c:f>
              <c:strCache>
                <c:ptCount val="1"/>
                <c:pt idx="0">
                  <c:v>Number of Respondents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55%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emrg_plan!$A$2:$A$3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emrg_plan!$B$2:$B$3</c:f>
              <c:numCache>
                <c:formatCode>General</c:formatCode>
                <c:ptCount val="2"/>
                <c:pt idx="0">
                  <c:v>443</c:v>
                </c:pt>
                <c:pt idx="1">
                  <c:v>550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1636784"/>
        <c:axId val="181637344"/>
      </c:barChart>
      <c:catAx>
        <c:axId val="181636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37344"/>
        <c:crosses val="autoZero"/>
        <c:auto val="1"/>
        <c:lblAlgn val="ctr"/>
        <c:lblOffset val="100"/>
        <c:noMultiLvlLbl val="0"/>
      </c:catAx>
      <c:valAx>
        <c:axId val="1816373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bg1"/>
                </a:solidFill>
              </a:defRPr>
            </a:pPr>
            <a:endParaRPr lang="en-US"/>
          </a:p>
        </c:txPr>
        <c:crossAx val="18163678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75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kg_interrupt!$B$1</c:f>
              <c:strCache>
                <c:ptCount val="1"/>
                <c:pt idx="0">
                  <c:v>Number of Respondents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kg_interrupt!$A$2:$A$3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kg_interrupt!$B$2:$B$3</c:f>
              <c:numCache>
                <c:formatCode>General</c:formatCode>
                <c:ptCount val="2"/>
                <c:pt idx="0">
                  <c:v>712</c:v>
                </c:pt>
                <c:pt idx="1">
                  <c:v>124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1640144"/>
        <c:axId val="181640704"/>
      </c:barChart>
      <c:catAx>
        <c:axId val="18164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0704"/>
        <c:crosses val="autoZero"/>
        <c:auto val="1"/>
        <c:lblAlgn val="ctr"/>
        <c:lblOffset val="100"/>
        <c:noMultiLvlLbl val="0"/>
      </c:catAx>
      <c:valAx>
        <c:axId val="181640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014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7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kg_interrupt_days!$B$1</c:f>
              <c:strCache>
                <c:ptCount val="1"/>
                <c:pt idx="0">
                  <c:v>Number of Respondents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19%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20%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17%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37%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kg_interrupt_days!$A$2:$A$6</c:f>
              <c:strCache>
                <c:ptCount val="5"/>
                <c:pt idx="0">
                  <c:v>1 to 3 days</c:v>
                </c:pt>
                <c:pt idx="1">
                  <c:v>4 to 7 days</c:v>
                </c:pt>
                <c:pt idx="2">
                  <c:v>1 to 2 weeks</c:v>
                </c:pt>
                <c:pt idx="3">
                  <c:v>2 to 4 weeks</c:v>
                </c:pt>
                <c:pt idx="4">
                  <c:v>More than 4 weeks</c:v>
                </c:pt>
              </c:strCache>
            </c:strRef>
          </c:cat>
          <c:val>
            <c:numRef>
              <c:f>kg_interrupt_days!$B$2:$B$6</c:f>
              <c:numCache>
                <c:formatCode>General</c:formatCode>
                <c:ptCount val="5"/>
                <c:pt idx="0">
                  <c:v>128</c:v>
                </c:pt>
                <c:pt idx="1">
                  <c:v>134</c:v>
                </c:pt>
                <c:pt idx="2">
                  <c:v>37</c:v>
                </c:pt>
                <c:pt idx="3">
                  <c:v>113</c:v>
                </c:pt>
                <c:pt idx="4">
                  <c:v>247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1642944"/>
        <c:axId val="181643504"/>
      </c:barChart>
      <c:catAx>
        <c:axId val="181642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3504"/>
        <c:crosses val="autoZero"/>
        <c:auto val="1"/>
        <c:lblAlgn val="ctr"/>
        <c:lblOffset val="100"/>
        <c:noMultiLvlLbl val="0"/>
      </c:catAx>
      <c:valAx>
        <c:axId val="18164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294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75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kg_prep_changes!$B$1</c:f>
              <c:strCache>
                <c:ptCount val="1"/>
                <c:pt idx="0">
                  <c:v>Number of Respondents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45%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kg_prep_changes!$A$2:$A$3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kg_prep_changes!$B$2:$B$3</c:f>
              <c:numCache>
                <c:formatCode>General</c:formatCode>
                <c:ptCount val="2"/>
                <c:pt idx="0">
                  <c:v>446</c:v>
                </c:pt>
                <c:pt idx="1">
                  <c:v>368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1645744"/>
        <c:axId val="181646304"/>
      </c:barChart>
      <c:catAx>
        <c:axId val="181645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6304"/>
        <c:crosses val="autoZero"/>
        <c:auto val="1"/>
        <c:lblAlgn val="ctr"/>
        <c:lblOffset val="100"/>
        <c:noMultiLvlLbl val="0"/>
      </c:catAx>
      <c:valAx>
        <c:axId val="18164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181645744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75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isaac_kg_changes!$B$1</c:f>
              <c:strCache>
                <c:ptCount val="1"/>
                <c:pt idx="0">
                  <c:v>Number of Respondents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isaac_kg_changes!$A$2:$A$3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isaac_kg_changes!$B$2:$B$3</c:f>
              <c:numCache>
                <c:formatCode>General</c:formatCode>
                <c:ptCount val="2"/>
                <c:pt idx="0">
                  <c:v>74</c:v>
                </c:pt>
                <c:pt idx="1">
                  <c:v>37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7032320"/>
        <c:axId val="267032880"/>
      </c:barChart>
      <c:catAx>
        <c:axId val="26703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267032880"/>
        <c:crosses val="autoZero"/>
        <c:auto val="1"/>
        <c:lblAlgn val="ctr"/>
        <c:lblOffset val="100"/>
        <c:noMultiLvlLbl val="0"/>
      </c:catAx>
      <c:valAx>
        <c:axId val="267032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267032320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  <c:showDLblsOverMax val="0"/>
  </c:chart>
  <c:spPr>
    <a:solidFill>
      <a:schemeClr val="accent4">
        <a:lumMod val="75000"/>
      </a:schemeClr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454EF223-E6B4-4537-9586-96FC1E73CB70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ECC78275-48C3-44EE-9214-864E5A4B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8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89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8785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36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6912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8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7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AC0C0-38F3-489F-84FD-01EF64DFEC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6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8876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1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Note:::Don Byrne is named as a Senior Fellow on our website.</a:t>
            </a:r>
          </a:p>
          <a:p>
            <a:r>
              <a:rPr lang="en-US" dirty="0" smtClean="0"/>
              <a:t>Add Comp: Added Carey King (video work); What </a:t>
            </a:r>
            <a:r>
              <a:rPr lang="en-US" smtClean="0"/>
              <a:t>about Nash?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3078-007F-4175-B2B0-87FD0E47E52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19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1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8876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4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08876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852C1-9D6E-4F4C-AE1E-B366CBD26E7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5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7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03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0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7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6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7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4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1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8560-EF46-458B-9027-D798744576B2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72DDA-D8E1-4A5D-97BD-D1E8443F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6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gi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gif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lsu.edu/highlights/2010/08/usnews.shtm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8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.lsu.edu/newsletter/archives/2005storm/computing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09800"/>
            <a:ext cx="71628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SDMI Overview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+mj-lt"/>
                <a:ea typeface="+mj-ea"/>
                <a:cs typeface="+mj-cs"/>
              </a:rPr>
              <a:t>Swedish Delegation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25 February 2015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DMI_purple_horizon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5920" y="6096000"/>
            <a:ext cx="3611880" cy="746760"/>
          </a:xfrm>
          <a:prstGeom prst="rect">
            <a:avLst/>
          </a:prstGeom>
        </p:spPr>
      </p:pic>
      <p:pic>
        <p:nvPicPr>
          <p:cNvPr id="4" name="Picture 2" descr="http://www.lsu.edu/departments/visitcampus/images/item14432.png"/>
          <p:cNvPicPr>
            <a:picLocks noChangeAspect="1" noChangeArrowheads="1"/>
          </p:cNvPicPr>
          <p:nvPr/>
        </p:nvPicPr>
        <p:blipFill>
          <a:blip r:embed="rId3" cstate="print"/>
          <a:srcRect r="6243"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23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1719485"/>
            <a:ext cx="8610600" cy="4267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i="1" dirty="0" smtClean="0"/>
              <a:t>Mission</a:t>
            </a:r>
            <a:endParaRPr lang="en-US" sz="2400" b="1" i="1" dirty="0"/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The mission of the Stephenson Disaster Management Institute is to save the lives of people and animals by continuously improving disaster </a:t>
            </a:r>
            <a:r>
              <a:rPr lang="en-US" sz="2000" dirty="0" smtClean="0"/>
              <a:t>management </a:t>
            </a:r>
            <a:r>
              <a:rPr lang="en-US" sz="2000" dirty="0"/>
              <a:t>through </a:t>
            </a:r>
            <a:r>
              <a:rPr lang="en-US" sz="2000" dirty="0" smtClean="0"/>
              <a:t>thought leadership, applied </a:t>
            </a:r>
            <a:r>
              <a:rPr lang="en-US" sz="2000" dirty="0"/>
              <a:t>research and executive education. </a:t>
            </a:r>
            <a:endParaRPr lang="en-US" sz="1200" dirty="0" smtClean="0"/>
          </a:p>
          <a:p>
            <a:pPr lvl="1">
              <a:buFont typeface="Arial" pitchFamily="34" charset="0"/>
              <a:buChar char="•"/>
            </a:pPr>
            <a:endParaRPr lang="en-NZ" sz="1200" dirty="0" smtClean="0"/>
          </a:p>
          <a:p>
            <a:pPr>
              <a:buFont typeface="Wingdings" pitchFamily="2" charset="2"/>
              <a:buChar char="v"/>
            </a:pPr>
            <a:r>
              <a:rPr lang="en-US" sz="2400" b="1" i="1" dirty="0" smtClean="0"/>
              <a:t>Goals</a:t>
            </a:r>
            <a:endParaRPr lang="en-US" sz="2400" b="1" i="1" dirty="0"/>
          </a:p>
          <a:p>
            <a:pPr lvl="1">
              <a:buFont typeface="Arial" pitchFamily="34" charset="0"/>
              <a:buChar char="•"/>
            </a:pPr>
            <a:r>
              <a:rPr lang="en-NZ" sz="2000" dirty="0"/>
              <a:t>Bring business principles and research to bear on disasters </a:t>
            </a:r>
          </a:p>
          <a:p>
            <a:pPr lvl="1">
              <a:buFont typeface="Arial" pitchFamily="34" charset="0"/>
              <a:buChar char="•"/>
            </a:pPr>
            <a:r>
              <a:rPr lang="en-NZ" sz="2000" dirty="0"/>
              <a:t>Produce applied research and disseminate best practices to the business and practitioner communities </a:t>
            </a:r>
          </a:p>
          <a:p>
            <a:pPr lvl="1">
              <a:buFont typeface="Arial" pitchFamily="34" charset="0"/>
              <a:buChar char="•"/>
            </a:pPr>
            <a:r>
              <a:rPr lang="en-NZ" sz="2000" dirty="0"/>
              <a:t>Build partnerships between academic scholars, emergency management practitioners, and the private sector</a:t>
            </a:r>
          </a:p>
          <a:p>
            <a:pPr lvl="1">
              <a:buFont typeface="Arial" pitchFamily="34" charset="0"/>
              <a:buChar char="•"/>
            </a:pPr>
            <a:endParaRPr lang="en-NZ" sz="2000" dirty="0" smtClean="0"/>
          </a:p>
        </p:txBody>
      </p:sp>
      <p:pic>
        <p:nvPicPr>
          <p:cNvPr id="4" name="Picture 3" descr="SDMI_Landscape_Bk-Purple_08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6023956"/>
            <a:ext cx="4227022" cy="681644"/>
          </a:xfrm>
          <a:prstGeom prst="rect">
            <a:avLst/>
          </a:prstGeom>
        </p:spPr>
      </p:pic>
      <p:pic>
        <p:nvPicPr>
          <p:cNvPr id="5" name="Picture 2" descr="http://www.lsu.edu/departments/visitcampus/images/item14432.png"/>
          <p:cNvPicPr>
            <a:picLocks noChangeAspect="1" noChangeArrowheads="1"/>
          </p:cNvPicPr>
          <p:nvPr/>
        </p:nvPicPr>
        <p:blipFill>
          <a:blip r:embed="rId4" cstate="print"/>
          <a:srcRect r="6243"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2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981200"/>
            <a:ext cx="91440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 smtClean="0"/>
              <a:t>SDMI Bench of Experts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19100" y="863138"/>
          <a:ext cx="8305800" cy="1564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81100"/>
                <a:gridCol w="1028700"/>
                <a:gridCol w="914400"/>
                <a:gridCol w="990600"/>
                <a:gridCol w="1215789"/>
                <a:gridCol w="991737"/>
                <a:gridCol w="840474"/>
                <a:gridCol w="1143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Staff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Research Affiliates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Senior Fellows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WAEs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Consultants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GAs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Board of Experts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LSU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 (Add Comp)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 PhDs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gridSpan="8">
                  <a:txBody>
                    <a:bodyPr/>
                    <a:lstStyle/>
                    <a:p>
                      <a:r>
                        <a:rPr lang="en-US" sz="1600" b="1" dirty="0" smtClean="0"/>
                        <a:t>Total of 80+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976" y="2590800"/>
            <a:ext cx="444621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Full-Time Staff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Retired LTC, Deputy Superintendent of LSP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 Former Deputy Director of GOHSEP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 Former Chairman of SIEC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Member of FEMA’s NAC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 U.S. Army Reserve LTCs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 w/Top Secret Security Clearance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w/Secret Security Clearance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 PhD Candidates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JD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9 Masters Degrees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Red Cross Board Member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Master Exercise Practitioner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CISSP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 GISP / 9 GIS Technicians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2590800"/>
            <a:ext cx="37150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Board of Experts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2 Harvard MBAs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Retired LTG of U.S. Army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Retired CAPT, USCG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Current Director of GOHSEP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Former Directors of GOHSEP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 FEMA Technical Hazards Director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3 Chief Executive Officers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6" descr="SDMI_Landscape_Bk-Purple_08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6023956"/>
            <a:ext cx="4227022" cy="6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SU2097 BE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95400"/>
            <a:ext cx="8494778" cy="5105400"/>
          </a:xfrm>
          <a:prstGeom prst="rect">
            <a:avLst/>
          </a:prstGeom>
        </p:spPr>
      </p:pic>
      <p:pic>
        <p:nvPicPr>
          <p:cNvPr id="6" name="Picture 5" descr="LABEOC_Logo_F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0"/>
            <a:ext cx="4194048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ABEOC_Logo_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4976" y="0"/>
            <a:ext cx="4194048" cy="117957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idx="4294967295"/>
          </p:nvPr>
        </p:nvSpPr>
        <p:spPr>
          <a:xfrm>
            <a:off x="457200" y="990600"/>
            <a:ext cx="8229600" cy="60960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Built Through Public – Private Collaboration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152400" y="1600200"/>
            <a:ext cx="8991601" cy="5029201"/>
            <a:chOff x="-78259" y="1212502"/>
            <a:chExt cx="9234617" cy="4873928"/>
          </a:xfrm>
        </p:grpSpPr>
        <p:pic>
          <p:nvPicPr>
            <p:cNvPr id="10" name="Picture 13" descr="LA - LED logo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78259" y="1507892"/>
              <a:ext cx="2465388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Entergy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518" y="2264827"/>
              <a:ext cx="3521677" cy="1515802"/>
            </a:xfrm>
            <a:prstGeom prst="rect">
              <a:avLst/>
            </a:prstGeom>
          </p:spPr>
        </p:pic>
        <p:pic>
          <p:nvPicPr>
            <p:cNvPr id="13" name="Picture 2" descr="http://www.textually.org/textually/archives/images/set3/dell.jpg"/>
            <p:cNvPicPr>
              <a:picLocks noChangeAspect="1" noChangeArrowheads="1"/>
            </p:cNvPicPr>
            <p:nvPr/>
          </p:nvPicPr>
          <p:blipFill>
            <a:blip r:embed="rId6" cstate="print"/>
            <a:srcRect b="16500"/>
            <a:stretch>
              <a:fillRect/>
            </a:stretch>
          </p:blipFill>
          <p:spPr bwMode="auto">
            <a:xfrm>
              <a:off x="6934201" y="2478047"/>
              <a:ext cx="1752600" cy="1097572"/>
            </a:xfrm>
            <a:prstGeom prst="rect">
              <a:avLst/>
            </a:prstGeom>
            <a:noFill/>
          </p:spPr>
        </p:pic>
        <p:pic>
          <p:nvPicPr>
            <p:cNvPr id="14" name="Picture 4" descr="http://i.zdnet.com/blogs/google-logo_2.jpg"/>
            <p:cNvPicPr>
              <a:picLocks noChangeAspect="1" noChangeArrowheads="1"/>
            </p:cNvPicPr>
            <p:nvPr/>
          </p:nvPicPr>
          <p:blipFill>
            <a:blip r:embed="rId7" cstate="print"/>
            <a:srcRect b="20426"/>
            <a:stretch>
              <a:fillRect/>
            </a:stretch>
          </p:blipFill>
          <p:spPr bwMode="auto">
            <a:xfrm>
              <a:off x="4226011" y="2452518"/>
              <a:ext cx="2133600" cy="1196948"/>
            </a:xfrm>
            <a:prstGeom prst="rect">
              <a:avLst/>
            </a:prstGeom>
            <a:noFill/>
          </p:spPr>
        </p:pic>
        <p:pic>
          <p:nvPicPr>
            <p:cNvPr id="15" name="Picture 14" descr="Citrix logo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0378" y="3871008"/>
              <a:ext cx="154501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5" descr="NIMSAT logo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17931" y="1212502"/>
              <a:ext cx="2638427" cy="1024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 descr="X:\Group\Outreach\LA BEOC\B-EOC Ribbon Cutting\Partner Logos\Aruba Networks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" y="3944855"/>
              <a:ext cx="2057401" cy="564830"/>
            </a:xfrm>
            <a:prstGeom prst="rect">
              <a:avLst/>
            </a:prstGeom>
            <a:noFill/>
          </p:spPr>
        </p:pic>
        <p:pic>
          <p:nvPicPr>
            <p:cNvPr id="1027" name="Picture 3" descr="X:\Group\Outreach\LA BEOC\B-EOC Ribbon Cutting\Partner Logos\Avaya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6075" y="4757177"/>
              <a:ext cx="1524001" cy="433421"/>
            </a:xfrm>
            <a:prstGeom prst="rect">
              <a:avLst/>
            </a:prstGeom>
            <a:noFill/>
          </p:spPr>
        </p:pic>
        <p:pic>
          <p:nvPicPr>
            <p:cNvPr id="1029" name="Picture 5" descr="X:\Group\Outreach\LA BEOC\B-EOC Ribbon Cutting\Partner Logos\GoToMeeting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52087" y="5638800"/>
              <a:ext cx="2667000" cy="447630"/>
            </a:xfrm>
            <a:prstGeom prst="rect">
              <a:avLst/>
            </a:prstGeom>
            <a:noFill/>
          </p:spPr>
        </p:pic>
        <p:pic>
          <p:nvPicPr>
            <p:cNvPr id="1030" name="Picture 6" descr="X:\Group\Outreach\LA BEOC\B-EOC Ribbon Cutting\Partner Logos\PolyVision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310220" y="4609482"/>
              <a:ext cx="2324462" cy="661988"/>
            </a:xfrm>
            <a:prstGeom prst="rect">
              <a:avLst/>
            </a:prstGeom>
            <a:noFill/>
          </p:spPr>
        </p:pic>
        <p:pic>
          <p:nvPicPr>
            <p:cNvPr id="18" name="Picture 4" descr="X:\Group\Outreach\LA BEOC\B-EOC Ribbon Cutting\Partner Logos\FrontRow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573796" y="4009103"/>
              <a:ext cx="2203787" cy="1043464"/>
            </a:xfrm>
            <a:prstGeom prst="rect">
              <a:avLst/>
            </a:prstGeom>
            <a:noFill/>
          </p:spPr>
        </p:pic>
        <p:pic>
          <p:nvPicPr>
            <p:cNvPr id="16" name="Picture 22" descr="firstcall.bmp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417752" y="3856893"/>
              <a:ext cx="1625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GOHSEP.jp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46134" y="1434044"/>
              <a:ext cx="1366839" cy="131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0" descr="ZeroHour Logo 1 copy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73769" y="5781806"/>
            <a:ext cx="2953512" cy="8475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SDMI_purple_horizontal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14800" y="1828800"/>
            <a:ext cx="2667000" cy="5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35524" r="19670" b="34397"/>
          <a:stretch/>
        </p:blipFill>
        <p:spPr>
          <a:xfrm>
            <a:off x="381000" y="5500768"/>
            <a:ext cx="2732051" cy="1357232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38601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SDMI’s Center for Business Preparedness</a:t>
            </a:r>
            <a:endParaRPr lang="en-US" sz="3600" b="1" dirty="0"/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1066800"/>
            <a:ext cx="8610600" cy="45720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NZ" b="1" dirty="0" smtClean="0"/>
              <a:t>GOALS</a:t>
            </a:r>
          </a:p>
          <a:p>
            <a:pPr lvl="2"/>
            <a:r>
              <a:rPr lang="en-NZ" sz="1600" dirty="0" smtClean="0"/>
              <a:t>Bridge the gap between academic research, business preparedness, and continuity of operations</a:t>
            </a:r>
          </a:p>
          <a:p>
            <a:pPr lvl="2"/>
            <a:r>
              <a:rPr lang="en-NZ" sz="1600" dirty="0" smtClean="0"/>
              <a:t>Apply proven business management techniques to the challenge of disaster preparedness and community resilience</a:t>
            </a:r>
          </a:p>
          <a:p>
            <a:pPr lvl="2"/>
            <a:r>
              <a:rPr lang="en-NZ" sz="1600" dirty="0" smtClean="0"/>
              <a:t>Create a cultural shift in the value of preparedness by creating a central point of collaboration for:</a:t>
            </a:r>
          </a:p>
          <a:p>
            <a:pPr lvl="3"/>
            <a:r>
              <a:rPr lang="en-US" sz="1400" dirty="0"/>
              <a:t>Enhance and evolve private sector resilience</a:t>
            </a:r>
          </a:p>
          <a:p>
            <a:pPr lvl="3"/>
            <a:r>
              <a:rPr lang="en-NZ" sz="1400" dirty="0" smtClean="0"/>
              <a:t>Research</a:t>
            </a:r>
          </a:p>
          <a:p>
            <a:pPr lvl="3"/>
            <a:r>
              <a:rPr lang="en-NZ" sz="1400" dirty="0" smtClean="0"/>
              <a:t>Knowledge sharing</a:t>
            </a:r>
          </a:p>
          <a:p>
            <a:pPr lvl="3"/>
            <a:r>
              <a:rPr lang="en-NZ" sz="1400" dirty="0" smtClean="0"/>
              <a:t>Outreach </a:t>
            </a:r>
          </a:p>
          <a:p>
            <a:pPr lvl="2"/>
            <a:r>
              <a:rPr lang="en-NZ" sz="1600" dirty="0" smtClean="0"/>
              <a:t>Global collaboration with academic institutions, private sector organizations, public entities:</a:t>
            </a:r>
          </a:p>
          <a:p>
            <a:pPr lvl="3"/>
            <a:r>
              <a:rPr lang="en-NZ" sz="1400" dirty="0" smtClean="0"/>
              <a:t>Connect, collaborate, and share smart practices</a:t>
            </a:r>
          </a:p>
          <a:p>
            <a:pPr lvl="3"/>
            <a:r>
              <a:rPr lang="en-NZ" sz="1400" dirty="0" smtClean="0"/>
              <a:t>Gain insight, knowledge, and support</a:t>
            </a:r>
          </a:p>
          <a:p>
            <a:pPr lvl="3"/>
            <a:r>
              <a:rPr lang="en-NZ" sz="1400" dirty="0" smtClean="0"/>
              <a:t>Serve as a source for the latest tools and research</a:t>
            </a:r>
          </a:p>
          <a:p>
            <a:pPr lvl="2">
              <a:buNone/>
            </a:pPr>
            <a:endParaRPr lang="en-NZ" sz="1800" dirty="0" smtClean="0"/>
          </a:p>
          <a:p>
            <a:pPr lvl="1">
              <a:buFont typeface="Arial" pitchFamily="34" charset="0"/>
              <a:buChar char="•"/>
            </a:pPr>
            <a:endParaRPr lang="en-NZ" sz="1800" dirty="0" smtClean="0"/>
          </a:p>
          <a:p>
            <a:pPr lvl="1">
              <a:buFont typeface="Arial" pitchFamily="34" charset="0"/>
              <a:buChar char="•"/>
            </a:pPr>
            <a:endParaRPr lang="en-NZ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019800"/>
            <a:ext cx="4224528" cy="6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0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Does your business have a written emergency response </a:t>
            </a:r>
            <a:r>
              <a:rPr lang="en-US" sz="2400" dirty="0" smtClean="0">
                <a:solidFill>
                  <a:schemeClr val="bg1"/>
                </a:solidFill>
              </a:rPr>
              <a:t>plan?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E789-1880-4492-8118-28B5041C492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FB34-4A7F-4D3B-B266-730410C5DC24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4384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73740"/>
            <a:ext cx="89916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GOHSEP / SDMI Small Business Initiative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740" y="73740"/>
            <a:ext cx="1316386" cy="1143000"/>
            <a:chOff x="0" y="0"/>
            <a:chExt cx="3048000" cy="2667000"/>
          </a:xfrm>
        </p:grpSpPr>
        <p:sp>
          <p:nvSpPr>
            <p:cNvPr id="9" name="Oval 8"/>
            <p:cNvSpPr/>
            <p:nvPr/>
          </p:nvSpPr>
          <p:spPr>
            <a:xfrm>
              <a:off x="358515" y="182380"/>
              <a:ext cx="2362200" cy="233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Picture 9" descr="http://www.sdmi.lsu.edu/wp-content/uploads/2012/03/SDMI-Sea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3048000" cy="2667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332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Were your normal operations interrupted following </a:t>
            </a:r>
            <a:r>
              <a:rPr lang="en-US" sz="2400" dirty="0" smtClean="0">
                <a:solidFill>
                  <a:schemeClr val="bg1"/>
                </a:solidFill>
              </a:rPr>
              <a:t>Hurricane Katrina/Gustav 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E789-1880-4492-8118-28B5041C492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FB34-4A7F-4D3B-B266-730410C5DC24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4384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73740"/>
            <a:ext cx="89916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GOHSEP / SDMI Small Business Initiative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740" y="73740"/>
            <a:ext cx="1316386" cy="1143000"/>
            <a:chOff x="0" y="0"/>
            <a:chExt cx="3048000" cy="2667000"/>
          </a:xfrm>
        </p:grpSpPr>
        <p:sp>
          <p:nvSpPr>
            <p:cNvPr id="9" name="Oval 8"/>
            <p:cNvSpPr/>
            <p:nvPr/>
          </p:nvSpPr>
          <p:spPr>
            <a:xfrm>
              <a:off x="358515" y="182380"/>
              <a:ext cx="2362200" cy="233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Picture 9" descr="http://www.sdmi.lsu.edu/wp-content/uploads/2012/03/SDMI-Sea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3048000" cy="2667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271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5400"/>
            <a:ext cx="90678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 how many days did Hurricane </a:t>
            </a:r>
            <a:r>
              <a:rPr lang="en-US" sz="2400" dirty="0">
                <a:solidFill>
                  <a:schemeClr val="bg1"/>
                </a:solidFill>
              </a:rPr>
              <a:t>Katrina/Gustav </a:t>
            </a:r>
            <a:r>
              <a:rPr lang="en-US" sz="2400" dirty="0" smtClean="0">
                <a:solidFill>
                  <a:schemeClr val="bg1"/>
                </a:solidFill>
              </a:rPr>
              <a:t>disrupt normal operations?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E789-1880-4492-8118-28B5041C492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FB34-4A7F-4D3B-B266-730410C5DC2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4384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73740"/>
            <a:ext cx="89916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GOHSEP / SDMI Small Business Initiative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740" y="73740"/>
            <a:ext cx="1316386" cy="1143000"/>
            <a:chOff x="0" y="0"/>
            <a:chExt cx="3048000" cy="2667000"/>
          </a:xfrm>
        </p:grpSpPr>
        <p:sp>
          <p:nvSpPr>
            <p:cNvPr id="9" name="Oval 8"/>
            <p:cNvSpPr/>
            <p:nvPr/>
          </p:nvSpPr>
          <p:spPr>
            <a:xfrm>
              <a:off x="358515" y="182380"/>
              <a:ext cx="2362200" cy="233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Picture 9" descr="http://www.sdmi.lsu.edu/wp-content/uploads/2012/03/SDMI-Sea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3048000" cy="2667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275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763000" cy="1295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Did your business make any changes following Hurricane Katrina/Gustav  to </a:t>
            </a:r>
            <a:r>
              <a:rPr lang="en-US" sz="2400" dirty="0" smtClean="0">
                <a:solidFill>
                  <a:schemeClr val="bg1"/>
                </a:solidFill>
              </a:rPr>
              <a:t>become </a:t>
            </a:r>
            <a:r>
              <a:rPr lang="en-US" sz="2400" dirty="0">
                <a:solidFill>
                  <a:schemeClr val="bg1"/>
                </a:solidFill>
              </a:rPr>
              <a:t>better prepared for future disasters?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E789-1880-4492-8118-28B5041C492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FB34-4A7F-4D3B-B266-730410C5DC24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24384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73740"/>
            <a:ext cx="89916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GOHSEP / SDMI Small Business Initiative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740" y="73740"/>
            <a:ext cx="1316386" cy="1143000"/>
            <a:chOff x="0" y="0"/>
            <a:chExt cx="3048000" cy="2667000"/>
          </a:xfrm>
        </p:grpSpPr>
        <p:sp>
          <p:nvSpPr>
            <p:cNvPr id="9" name="Oval 8"/>
            <p:cNvSpPr/>
            <p:nvPr/>
          </p:nvSpPr>
          <p:spPr>
            <a:xfrm>
              <a:off x="358515" y="182380"/>
              <a:ext cx="2362200" cy="233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Picture 9" descr="http://www.sdmi.lsu.edu/wp-content/uploads/2012/03/SDMI-Seal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3048000" cy="2667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70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Did these changes reduce Hurricane Isaac's impact on your business?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E789-1880-4492-8118-28B5041C4927}" type="datetime1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1FB34-4A7F-4D3B-B266-730410C5DC2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200" y="73740"/>
            <a:ext cx="8991600" cy="1143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GOHSEP / SDMI Small Business Initiative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740" y="73740"/>
            <a:ext cx="1316386" cy="1143000"/>
            <a:chOff x="0" y="0"/>
            <a:chExt cx="3048000" cy="2667000"/>
          </a:xfrm>
        </p:grpSpPr>
        <p:sp>
          <p:nvSpPr>
            <p:cNvPr id="9" name="Oval 8"/>
            <p:cNvSpPr/>
            <p:nvPr/>
          </p:nvSpPr>
          <p:spPr>
            <a:xfrm>
              <a:off x="358515" y="182380"/>
              <a:ext cx="2362200" cy="2332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0" name="Picture 9" descr="http://www.sdmi.lsu.edu/wp-content/uploads/2012/03/SDMI-Seal.gif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3048000" cy="266700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1" name="Content Placeholder 5"/>
          <p:cNvGraphicFramePr>
            <a:graphicFrameLocks/>
          </p:cNvGraphicFramePr>
          <p:nvPr>
            <p:extLst/>
          </p:nvPr>
        </p:nvGraphicFramePr>
        <p:xfrm>
          <a:off x="685800" y="2438400"/>
          <a:ext cx="7772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3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981200"/>
            <a:ext cx="6019800" cy="3733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Louisiana State University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2000" dirty="0" smtClean="0"/>
              <a:t>Ranked in the first tier for Best National Universities</a:t>
            </a:r>
          </a:p>
          <a:p>
            <a:pPr lvl="1"/>
            <a:r>
              <a:rPr lang="en-US" sz="1800" dirty="0" smtClean="0"/>
              <a:t>U.S. News and World Report</a:t>
            </a:r>
          </a:p>
          <a:p>
            <a:r>
              <a:rPr lang="en-US" sz="2000" dirty="0" smtClean="0"/>
              <a:t>One of the Nation’s Top 25 Most Popular Universities</a:t>
            </a:r>
          </a:p>
          <a:p>
            <a:pPr lvl="1"/>
            <a:r>
              <a:rPr lang="en-US" sz="1800" dirty="0" smtClean="0"/>
              <a:t>U.S. News and World Report</a:t>
            </a:r>
          </a:p>
          <a:p>
            <a:r>
              <a:rPr lang="en-US" sz="2000" dirty="0" smtClean="0"/>
              <a:t>Land-grant, sea-grant, and space-grant status</a:t>
            </a:r>
          </a:p>
          <a:p>
            <a:r>
              <a:rPr lang="en-US" sz="2000" dirty="0" smtClean="0"/>
              <a:t>LSU’s recognized leadership during Katrina and BP Oils Spill</a:t>
            </a:r>
          </a:p>
          <a:p>
            <a:endParaRPr lang="en-US" sz="2000" dirty="0"/>
          </a:p>
        </p:txBody>
      </p:sp>
      <p:pic>
        <p:nvPicPr>
          <p:cNvPr id="10" name="Picture 9" descr="ProcessHorizontalF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5257800"/>
            <a:ext cx="2057400" cy="1026308"/>
          </a:xfrm>
          <a:prstGeom prst="rect">
            <a:avLst/>
          </a:prstGeom>
        </p:spPr>
      </p:pic>
      <p:pic>
        <p:nvPicPr>
          <p:cNvPr id="16386" name="Picture 2" descr="http://www.lsu.edu/departments/visitcampus/images/item14432.png"/>
          <p:cNvPicPr>
            <a:picLocks noChangeAspect="1" noChangeArrowheads="1"/>
          </p:cNvPicPr>
          <p:nvPr/>
        </p:nvPicPr>
        <p:blipFill>
          <a:blip r:embed="rId4" cstate="print"/>
          <a:srcRect r="5625"/>
          <a:stretch>
            <a:fillRect/>
          </a:stretch>
        </p:blipFill>
        <p:spPr bwMode="auto">
          <a:xfrm>
            <a:off x="-61106" y="0"/>
            <a:ext cx="9205106" cy="1714500"/>
          </a:xfrm>
          <a:prstGeom prst="rect">
            <a:avLst/>
          </a:prstGeom>
          <a:noFill/>
        </p:spPr>
      </p:pic>
      <p:pic>
        <p:nvPicPr>
          <p:cNvPr id="8" name="Picture 4" descr="http://appl003.lsu.edu/acadaff/aaffairs.nsf/LSUtopti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b="8701"/>
          <a:stretch>
            <a:fillRect/>
          </a:stretch>
        </p:blipFill>
        <p:spPr bwMode="auto">
          <a:xfrm>
            <a:off x="6553200" y="4227770"/>
            <a:ext cx="2590800" cy="2401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6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610600" cy="5029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 smtClean="0"/>
              <a:t>Expanding Domestic Applications</a:t>
            </a:r>
            <a:endParaRPr lang="en-US" sz="2800" b="1" i="1" dirty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Partnered with LSU Civil Engineering and UNO to sponsor the National Evacuation Conference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Participated in a New York City Evacuation Planning Meeting with LSU Civil Engineering and UNO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Working with the National Emergency Management Association to conduct a study on state to state support for private sector resources and volunteer organizations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Participating with FEMA on a Hurricane Evacuation Study for Southeast Louisiana</a:t>
            </a:r>
          </a:p>
          <a:p>
            <a:pPr lvl="1">
              <a:buFont typeface="Arial" pitchFamily="34" charset="0"/>
              <a:buChar char="•"/>
            </a:pPr>
            <a:endParaRPr lang="en-NZ" sz="2400" dirty="0" smtClean="0"/>
          </a:p>
          <a:p>
            <a:pPr lvl="1">
              <a:buFont typeface="Arial" pitchFamily="34" charset="0"/>
              <a:buChar char="•"/>
            </a:pPr>
            <a:endParaRPr lang="en-NZ" sz="2400" dirty="0" smtClean="0"/>
          </a:p>
        </p:txBody>
      </p:sp>
      <p:pic>
        <p:nvPicPr>
          <p:cNvPr id="7" name="Picture 6" descr="SDMI_Landscape_Bk-Purple_08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  <p:pic>
        <p:nvPicPr>
          <p:cNvPr id="2050" name="Picture 2" descr="National Emergency Management Association (NEM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26" y="5410200"/>
            <a:ext cx="40005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HS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518150"/>
            <a:ext cx="90487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EM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72150"/>
            <a:ext cx="1460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0" y="1371600"/>
            <a:ext cx="8610600" cy="50292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800" b="1" i="1" dirty="0" smtClean="0"/>
              <a:t>International Influence</a:t>
            </a:r>
            <a:endParaRPr lang="en-US" sz="2800" b="1" i="1" dirty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Working with the Japanese Consulate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Hosting a Swedish Delegation on Resiliency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Collaborating with UN on </a:t>
            </a:r>
            <a:r>
              <a:rPr lang="en-US" sz="2000" dirty="0" smtClean="0"/>
              <a:t>R!SE</a:t>
            </a:r>
            <a:endParaRPr lang="en-US" sz="2000" dirty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Invited </a:t>
            </a:r>
            <a:r>
              <a:rPr lang="en-US" sz="2000" dirty="0"/>
              <a:t>to Speak at the Following Conferences:</a:t>
            </a:r>
          </a:p>
          <a:p>
            <a:pPr lvl="2"/>
            <a:r>
              <a:rPr lang="en-US" sz="1600" dirty="0" smtClean="0"/>
              <a:t>Australian Association of Professional Communication Officials</a:t>
            </a:r>
          </a:p>
          <a:p>
            <a:pPr lvl="2"/>
            <a:r>
              <a:rPr lang="en-US" sz="1600" dirty="0" smtClean="0"/>
              <a:t>Melbourne Fire Brigade</a:t>
            </a:r>
          </a:p>
          <a:p>
            <a:pPr lvl="2"/>
            <a:r>
              <a:rPr lang="en-US" sz="1600" dirty="0" smtClean="0"/>
              <a:t>Keynote for 13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Annual Emergency Management Conference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Conducted a Webinar for PASIA following Typhoon </a:t>
            </a:r>
            <a:r>
              <a:rPr lang="en-US" sz="2000" dirty="0" err="1" smtClean="0"/>
              <a:t>Haiyan</a:t>
            </a:r>
            <a:endParaRPr lang="en-US" sz="20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Hosting Latin American University Delegation for USAID</a:t>
            </a:r>
          </a:p>
          <a:p>
            <a:pPr marL="914400" lvl="2" indent="0">
              <a:buNone/>
            </a:pPr>
            <a:endParaRPr lang="en-US" sz="1600" dirty="0" smtClean="0"/>
          </a:p>
          <a:p>
            <a:pPr lvl="1">
              <a:buFont typeface="Arial" pitchFamily="34" charset="0"/>
              <a:buChar char="•"/>
            </a:pPr>
            <a:endParaRPr lang="en-NZ" sz="2400" dirty="0" smtClean="0"/>
          </a:p>
          <a:p>
            <a:pPr lvl="1">
              <a:buFont typeface="Arial" pitchFamily="34" charset="0"/>
              <a:buChar char="•"/>
            </a:pPr>
            <a:endParaRPr lang="en-NZ" sz="2400" dirty="0" smtClean="0"/>
          </a:p>
        </p:txBody>
      </p:sp>
      <p:pic>
        <p:nvPicPr>
          <p:cNvPr id="7" name="Picture 6" descr="SDMI_Landscape_Bk-Purple_0803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  <p:pic>
        <p:nvPicPr>
          <p:cNvPr id="1028" name="Picture 4" descr="Australian Government: Attorney-General's Department - Emergency Management in Austr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5267325"/>
            <a:ext cx="355282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-TOHOKU UNIVERSITY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34" y="5189090"/>
            <a:ext cx="2909888" cy="57150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00" y="854568"/>
            <a:ext cx="3216852" cy="21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660"/>
          <a:stretch/>
        </p:blipFill>
        <p:spPr>
          <a:xfrm>
            <a:off x="6698471" y="6024562"/>
            <a:ext cx="2243051" cy="685800"/>
          </a:xfrm>
          <a:prstGeom prst="rect">
            <a:avLst/>
          </a:prstGeom>
        </p:spPr>
      </p:pic>
      <p:pic>
        <p:nvPicPr>
          <p:cNvPr id="4" name="Picture 4" descr="Swedish Civil Contingencies Agenc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340" y="3701156"/>
            <a:ext cx="19050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kickthemallout.com/images/Logos/UnitedNation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5137203"/>
            <a:ext cx="1636155" cy="163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SDMI Disaster Lab &amp; Research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91000"/>
            <a:ext cx="76200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Research, simulation, and training facility for the state and the nation’s efforts of advancing crisis leadership education for emergency managers and the private sector.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17426"/>
          <a:stretch/>
        </p:blipFill>
        <p:spPr bwMode="auto">
          <a:xfrm>
            <a:off x="1" y="1600200"/>
            <a:ext cx="9144000" cy="232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1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MI_Landscape_Bk-Purple_08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9782" y="120188"/>
            <a:ext cx="4227022" cy="68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188"/>
            <a:ext cx="2421842" cy="3133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8" y="1447800"/>
            <a:ext cx="2421148" cy="3133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3810000"/>
            <a:ext cx="522803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Current / Previous SDMI Projects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State Homeland Security Strategy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Capitol Emergency Response Plan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Capitol Continuity of Operations Plan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9-1-1 Mapping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Critical Infrastructure Mapping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Small Business Disaster Preparedness Initiative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Shell Oil Company Oil Response Outreach Initiative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State Exercise and Training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Cyber Security Initiative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Consequence Modeling for Storm Surge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59" y="3505200"/>
            <a:ext cx="2514020" cy="32534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14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MI_Landscape_Bk-Purple_08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65191" y="1143000"/>
            <a:ext cx="3681714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SDMI GIS Based Projects</a:t>
            </a:r>
          </a:p>
          <a:p>
            <a:pPr algn="ctr"/>
            <a:endParaRPr lang="en-US" sz="2400" b="1" dirty="0" smtClean="0"/>
          </a:p>
          <a:p>
            <a:r>
              <a:rPr lang="en-US" sz="2000" dirty="0" smtClean="0"/>
              <a:t>GIS Emphasis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Vector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Raster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Data for the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Data for Emergencies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 smtClean="0"/>
              <a:t>Mapping 9-1-1  for Rural Parishes</a:t>
            </a:r>
          </a:p>
          <a:p>
            <a:endParaRPr lang="en-US" sz="2000" dirty="0"/>
          </a:p>
          <a:p>
            <a:r>
              <a:rPr lang="en-US" sz="2000" dirty="0" smtClean="0"/>
              <a:t>Mapping the State’s CI/KR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1832"/>
            <a:ext cx="4396970" cy="54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MI_Landscape_Bk-Purple_080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60873" cy="6859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010640" y="2049034"/>
            <a:ext cx="1526123" cy="3204257"/>
            <a:chOff x="4821764" y="3005871"/>
            <a:chExt cx="1378985" cy="2895326"/>
          </a:xfrm>
        </p:grpSpPr>
        <p:pic>
          <p:nvPicPr>
            <p:cNvPr id="2" name="Picture 2" descr="http://springboarder.me/images/frames/iphone5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764" y="3005871"/>
              <a:ext cx="1378985" cy="2895326"/>
            </a:xfrm>
            <a:prstGeom prst="rect">
              <a:avLst/>
            </a:prstGeom>
            <a:noFill/>
            <a:effectLst>
              <a:reflection blurRad="6350" stA="52000" endA="300" endPos="9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5418" y="3429150"/>
              <a:ext cx="1194578" cy="205360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123094" y="1578636"/>
            <a:ext cx="4788434" cy="4145054"/>
            <a:chOff x="2222911" y="754497"/>
            <a:chExt cx="4326767" cy="37454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2911" y="754497"/>
              <a:ext cx="4326767" cy="37454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4933" y="1529290"/>
              <a:ext cx="3201328" cy="223371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2859" y="2505652"/>
            <a:ext cx="21144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Features</a:t>
            </a:r>
            <a:endParaRPr lang="en-US" sz="1350" b="1" dirty="0"/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350" dirty="0"/>
              <a:t>HTML5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350" dirty="0"/>
              <a:t>CSS3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350" dirty="0"/>
              <a:t>jQuery Mobile</a:t>
            </a: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350" dirty="0"/>
              <a:t>Local Storage and Manifest for offline capabilities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59" y="953256"/>
            <a:ext cx="5737242" cy="625381"/>
          </a:xfrm>
          <a:prstGeom prst="rect">
            <a:avLst/>
          </a:prstGeom>
          <a:gradFill>
            <a:gsLst>
              <a:gs pos="0">
                <a:srgbClr val="9148C8"/>
              </a:gs>
              <a:gs pos="50000">
                <a:srgbClr val="893BC3"/>
              </a:gs>
              <a:gs pos="100000">
                <a:srgbClr val="7030A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sz="2100" b="1" dirty="0"/>
              <a:t>Mobile Web Application</a:t>
            </a:r>
          </a:p>
        </p:txBody>
      </p:sp>
      <p:pic>
        <p:nvPicPr>
          <p:cNvPr id="11" name="Picture 10" descr="SDMI_Landscape_Bk-Purple_0803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676400"/>
            <a:ext cx="91440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 smtClean="0"/>
              <a:t>SDMI School Safety Program</a:t>
            </a:r>
          </a:p>
        </p:txBody>
      </p:sp>
      <p:pic>
        <p:nvPicPr>
          <p:cNvPr id="3" name="Picture 2" descr="http://www.lsu.edu/departments/visitcampus/images/item14432.png"/>
          <p:cNvPicPr>
            <a:picLocks noChangeAspect="1" noChangeArrowheads="1"/>
          </p:cNvPicPr>
          <p:nvPr/>
        </p:nvPicPr>
        <p:blipFill>
          <a:blip r:embed="rId2" cstate="print"/>
          <a:srcRect r="6243"/>
          <a:stretch>
            <a:fillRect/>
          </a:stretch>
        </p:blipFill>
        <p:spPr bwMode="auto">
          <a:xfrm>
            <a:off x="0" y="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30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4" y="0"/>
            <a:ext cx="736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LSU Research</a:t>
            </a:r>
          </a:p>
          <a:p>
            <a:pPr>
              <a:buNone/>
            </a:pPr>
            <a:endParaRPr lang="en-US" sz="1600" dirty="0" smtClean="0"/>
          </a:p>
          <a:p>
            <a:r>
              <a:rPr lang="en-US" sz="2000" dirty="0" smtClean="0"/>
              <a:t>Home of more than 120 research centers, institutes, labs and programs</a:t>
            </a:r>
          </a:p>
          <a:p>
            <a:r>
              <a:rPr lang="en-US" sz="2000" dirty="0" smtClean="0"/>
              <a:t>Each year, LSU conducts more than 2,500 sponsored research projects funded by more than $140 million in external grants from sources including:</a:t>
            </a:r>
          </a:p>
          <a:p>
            <a:pPr>
              <a:buNone/>
            </a:pPr>
            <a:endParaRPr lang="en-US" sz="2000" dirty="0" smtClean="0"/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/>
              <a:t>National Science Foundation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/>
              <a:t>National Institute of Health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/>
              <a:t>NASA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/>
              <a:t>National Endowment for the Humanities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/>
              <a:t>Department of Homeland Security</a:t>
            </a:r>
          </a:p>
        </p:txBody>
      </p:sp>
      <p:pic>
        <p:nvPicPr>
          <p:cNvPr id="52226" name="Picture 2" descr="http://www.lsu.edu/research/pictures/computingS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9290" b="13935"/>
          <a:stretch>
            <a:fillRect/>
          </a:stretch>
        </p:blipFill>
        <p:spPr bwMode="auto">
          <a:xfrm>
            <a:off x="0" y="31"/>
            <a:ext cx="9144000" cy="1628886"/>
          </a:xfrm>
          <a:prstGeom prst="rect">
            <a:avLst/>
          </a:prstGeom>
          <a:noFill/>
        </p:spPr>
      </p:pic>
      <p:pic>
        <p:nvPicPr>
          <p:cNvPr id="5" name="Picture 4" descr="ProcessHorizontalF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0" y="5410200"/>
            <a:ext cx="2062729" cy="10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8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0794" y="-607433"/>
            <a:ext cx="1923221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3599668" y="2041546"/>
            <a:ext cx="753762" cy="88350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 rot="16200000">
            <a:off x="4483176" y="2041546"/>
            <a:ext cx="753762" cy="88350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 rot="16200000">
            <a:off x="3599668" y="1017512"/>
            <a:ext cx="753762" cy="88350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rot="16200000">
            <a:off x="4483176" y="1017512"/>
            <a:ext cx="753762" cy="883508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rot="16200000">
            <a:off x="6862671" y="2028433"/>
            <a:ext cx="753762" cy="90973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 rot="16200000">
            <a:off x="7731932" y="2068907"/>
            <a:ext cx="753762" cy="8287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 rot="16200000">
            <a:off x="6862671" y="1004399"/>
            <a:ext cx="753762" cy="90973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 rot="16200000">
            <a:off x="7731932" y="1044872"/>
            <a:ext cx="753762" cy="82878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 rot="16200000">
            <a:off x="6225857" y="2301353"/>
            <a:ext cx="753762" cy="36389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 rot="16200000">
            <a:off x="6045424" y="1096885"/>
            <a:ext cx="753762" cy="72476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 rot="16200000">
            <a:off x="5864990" y="2301353"/>
            <a:ext cx="753762" cy="36389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 rot="16200000">
            <a:off x="5029953" y="2371254"/>
            <a:ext cx="759518" cy="221154"/>
          </a:xfrm>
          <a:custGeom>
            <a:avLst/>
            <a:gdLst>
              <a:gd name="connsiteX0" fmla="*/ 1006734 w 1012691"/>
              <a:gd name="connsiteY0" fmla="*/ 0 h 294872"/>
              <a:gd name="connsiteX1" fmla="*/ 0 w 1012691"/>
              <a:gd name="connsiteY1" fmla="*/ 5957 h 294872"/>
              <a:gd name="connsiteX2" fmla="*/ 8936 w 1012691"/>
              <a:gd name="connsiteY2" fmla="*/ 294872 h 294872"/>
              <a:gd name="connsiteX3" fmla="*/ 792282 w 1012691"/>
              <a:gd name="connsiteY3" fmla="*/ 294872 h 294872"/>
              <a:gd name="connsiteX4" fmla="*/ 789303 w 1012691"/>
              <a:gd name="connsiteY4" fmla="*/ 145946 h 294872"/>
              <a:gd name="connsiteX5" fmla="*/ 1012691 w 1012691"/>
              <a:gd name="connsiteY5" fmla="*/ 151903 h 294872"/>
              <a:gd name="connsiteX6" fmla="*/ 1006734 w 1012691"/>
              <a:gd name="connsiteY6" fmla="*/ 0 h 294872"/>
              <a:gd name="connsiteX0" fmla="*/ 1006734 w 1012691"/>
              <a:gd name="connsiteY0" fmla="*/ 0 h 294872"/>
              <a:gd name="connsiteX1" fmla="*/ 0 w 1012691"/>
              <a:gd name="connsiteY1" fmla="*/ 5957 h 294872"/>
              <a:gd name="connsiteX2" fmla="*/ 2979 w 1012691"/>
              <a:gd name="connsiteY2" fmla="*/ 294872 h 294872"/>
              <a:gd name="connsiteX3" fmla="*/ 792282 w 1012691"/>
              <a:gd name="connsiteY3" fmla="*/ 294872 h 294872"/>
              <a:gd name="connsiteX4" fmla="*/ 789303 w 1012691"/>
              <a:gd name="connsiteY4" fmla="*/ 145946 h 294872"/>
              <a:gd name="connsiteX5" fmla="*/ 1012691 w 1012691"/>
              <a:gd name="connsiteY5" fmla="*/ 151903 h 294872"/>
              <a:gd name="connsiteX6" fmla="*/ 1006734 w 1012691"/>
              <a:gd name="connsiteY6" fmla="*/ 0 h 2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2691" h="294872">
                <a:moveTo>
                  <a:pt x="1006734" y="0"/>
                </a:moveTo>
                <a:lnTo>
                  <a:pt x="0" y="5957"/>
                </a:lnTo>
                <a:lnTo>
                  <a:pt x="2979" y="294872"/>
                </a:lnTo>
                <a:lnTo>
                  <a:pt x="792282" y="294872"/>
                </a:lnTo>
                <a:lnTo>
                  <a:pt x="789303" y="145946"/>
                </a:lnTo>
                <a:lnTo>
                  <a:pt x="1012691" y="151903"/>
                </a:lnTo>
                <a:lnTo>
                  <a:pt x="1006734" y="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Freeform 20"/>
          <p:cNvSpPr/>
          <p:nvPr/>
        </p:nvSpPr>
        <p:spPr>
          <a:xfrm rot="16200000">
            <a:off x="5561615" y="2357851"/>
            <a:ext cx="757284" cy="250194"/>
          </a:xfrm>
          <a:custGeom>
            <a:avLst/>
            <a:gdLst>
              <a:gd name="connsiteX0" fmla="*/ 0 w 1009712"/>
              <a:gd name="connsiteY0" fmla="*/ 321678 h 333592"/>
              <a:gd name="connsiteX1" fmla="*/ 1003755 w 1009712"/>
              <a:gd name="connsiteY1" fmla="*/ 333592 h 333592"/>
              <a:gd name="connsiteX2" fmla="*/ 1009712 w 1009712"/>
              <a:gd name="connsiteY2" fmla="*/ 139989 h 333592"/>
              <a:gd name="connsiteX3" fmla="*/ 804196 w 1009712"/>
              <a:gd name="connsiteY3" fmla="*/ 137011 h 333592"/>
              <a:gd name="connsiteX4" fmla="*/ 798239 w 1009712"/>
              <a:gd name="connsiteY4" fmla="*/ 11914 h 333592"/>
              <a:gd name="connsiteX5" fmla="*/ 8936 w 1009712"/>
              <a:gd name="connsiteY5" fmla="*/ 0 h 333592"/>
              <a:gd name="connsiteX6" fmla="*/ 0 w 1009712"/>
              <a:gd name="connsiteY6" fmla="*/ 321678 h 333592"/>
              <a:gd name="connsiteX0" fmla="*/ 0 w 1009712"/>
              <a:gd name="connsiteY0" fmla="*/ 321678 h 333592"/>
              <a:gd name="connsiteX1" fmla="*/ 1003755 w 1009712"/>
              <a:gd name="connsiteY1" fmla="*/ 333592 h 333592"/>
              <a:gd name="connsiteX2" fmla="*/ 1009712 w 1009712"/>
              <a:gd name="connsiteY2" fmla="*/ 139989 h 333592"/>
              <a:gd name="connsiteX3" fmla="*/ 804196 w 1009712"/>
              <a:gd name="connsiteY3" fmla="*/ 137011 h 333592"/>
              <a:gd name="connsiteX4" fmla="*/ 804196 w 1009712"/>
              <a:gd name="connsiteY4" fmla="*/ 0 h 333592"/>
              <a:gd name="connsiteX5" fmla="*/ 8936 w 1009712"/>
              <a:gd name="connsiteY5" fmla="*/ 0 h 333592"/>
              <a:gd name="connsiteX6" fmla="*/ 0 w 1009712"/>
              <a:gd name="connsiteY6" fmla="*/ 321678 h 33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712" h="333592">
                <a:moveTo>
                  <a:pt x="0" y="321678"/>
                </a:moveTo>
                <a:lnTo>
                  <a:pt x="1003755" y="333592"/>
                </a:lnTo>
                <a:lnTo>
                  <a:pt x="1009712" y="139989"/>
                </a:lnTo>
                <a:lnTo>
                  <a:pt x="804196" y="137011"/>
                </a:lnTo>
                <a:lnTo>
                  <a:pt x="804196" y="0"/>
                </a:lnTo>
                <a:lnTo>
                  <a:pt x="8936" y="0"/>
                </a:lnTo>
                <a:lnTo>
                  <a:pt x="0" y="321678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/>
          <p:cNvSpPr/>
          <p:nvPr/>
        </p:nvSpPr>
        <p:spPr>
          <a:xfrm rot="16200000">
            <a:off x="5753294" y="1529516"/>
            <a:ext cx="370730" cy="242531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/>
          <p:cNvSpPr/>
          <p:nvPr/>
        </p:nvSpPr>
        <p:spPr>
          <a:xfrm rot="16200000">
            <a:off x="5744909" y="1152635"/>
            <a:ext cx="383033" cy="242531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/>
          <p:cNvSpPr/>
          <p:nvPr/>
        </p:nvSpPr>
        <p:spPr>
          <a:xfrm rot="16200000">
            <a:off x="5226802" y="1542660"/>
            <a:ext cx="370730" cy="216244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6200000">
            <a:off x="5253561" y="1283578"/>
            <a:ext cx="232323" cy="131356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 rot="16200000">
            <a:off x="5337929" y="1050735"/>
            <a:ext cx="148476" cy="216244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/>
        </p:nvSpPr>
        <p:spPr>
          <a:xfrm rot="16200000">
            <a:off x="5383961" y="2133286"/>
            <a:ext cx="163194" cy="10946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/>
        </p:nvSpPr>
        <p:spPr>
          <a:xfrm rot="16200000">
            <a:off x="5793878" y="2127701"/>
            <a:ext cx="149791" cy="107226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 rot="16200000">
            <a:off x="5893864" y="-522923"/>
            <a:ext cx="270272" cy="4988411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 dirty="0"/>
          </a:p>
        </p:txBody>
      </p:sp>
      <p:sp>
        <p:nvSpPr>
          <p:cNvPr id="30" name="Rectangle 29"/>
          <p:cNvSpPr/>
          <p:nvPr/>
        </p:nvSpPr>
        <p:spPr>
          <a:xfrm rot="16200000">
            <a:off x="5291256" y="2335451"/>
            <a:ext cx="752938" cy="29487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Rectangle 30"/>
          <p:cNvSpPr/>
          <p:nvPr/>
        </p:nvSpPr>
        <p:spPr>
          <a:xfrm rot="16200000">
            <a:off x="5361683" y="1306811"/>
            <a:ext cx="232323" cy="84888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/>
          <p:cNvSpPr/>
          <p:nvPr/>
        </p:nvSpPr>
        <p:spPr>
          <a:xfrm rot="16200000">
            <a:off x="5290844" y="1311829"/>
            <a:ext cx="753762" cy="29487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19205" y="1755622"/>
            <a:ext cx="89975" cy="3780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86" y="1943224"/>
            <a:ext cx="89975" cy="378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493023" y="1943224"/>
            <a:ext cx="89975" cy="378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645290" y="1941277"/>
            <a:ext cx="300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115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5583649" y="1685406"/>
            <a:ext cx="300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117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12051" y="1952143"/>
            <a:ext cx="300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119</a:t>
            </a:r>
          </a:p>
        </p:txBody>
      </p:sp>
      <p:pic>
        <p:nvPicPr>
          <p:cNvPr id="45" name="Picture 2" descr="Safety : The Racers Store, A C2 Motorsports, LLC Compan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71" y="1839742"/>
            <a:ext cx="151577" cy="1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http://www.2msolutions.com/wp-content/uploads/2012/08/Fire_Icon-e13449555444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01" y="1846498"/>
            <a:ext cx="122930" cy="1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874" y="1228141"/>
            <a:ext cx="1630525" cy="2872250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545840" y="1556401"/>
            <a:ext cx="174950" cy="211052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750681" y="1524708"/>
            <a:ext cx="9817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Classrooms</a:t>
            </a:r>
          </a:p>
        </p:txBody>
      </p:sp>
      <p:sp>
        <p:nvSpPr>
          <p:cNvPr id="46" name="Oval 45"/>
          <p:cNvSpPr/>
          <p:nvPr/>
        </p:nvSpPr>
        <p:spPr>
          <a:xfrm>
            <a:off x="545840" y="1850405"/>
            <a:ext cx="174950" cy="211052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/>
          <p:cNvSpPr txBox="1"/>
          <p:nvPr/>
        </p:nvSpPr>
        <p:spPr>
          <a:xfrm>
            <a:off x="750681" y="1818712"/>
            <a:ext cx="9560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Bathrooms</a:t>
            </a:r>
          </a:p>
        </p:txBody>
      </p:sp>
      <p:sp>
        <p:nvSpPr>
          <p:cNvPr id="48" name="Oval 47"/>
          <p:cNvSpPr/>
          <p:nvPr/>
        </p:nvSpPr>
        <p:spPr>
          <a:xfrm>
            <a:off x="545840" y="2134357"/>
            <a:ext cx="174950" cy="211052"/>
          </a:xfrm>
          <a:prstGeom prst="ellipse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extBox 48"/>
          <p:cNvSpPr txBox="1"/>
          <p:nvPr/>
        </p:nvSpPr>
        <p:spPr>
          <a:xfrm>
            <a:off x="750681" y="2102665"/>
            <a:ext cx="8015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Hallways</a:t>
            </a:r>
          </a:p>
        </p:txBody>
      </p:sp>
      <p:sp>
        <p:nvSpPr>
          <p:cNvPr id="52" name="Oval 51"/>
          <p:cNvSpPr/>
          <p:nvPr/>
        </p:nvSpPr>
        <p:spPr>
          <a:xfrm>
            <a:off x="541493" y="2418310"/>
            <a:ext cx="174950" cy="211052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TextBox 52"/>
          <p:cNvSpPr txBox="1"/>
          <p:nvPr/>
        </p:nvSpPr>
        <p:spPr>
          <a:xfrm>
            <a:off x="746334" y="2386617"/>
            <a:ext cx="8244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Electrical</a:t>
            </a:r>
          </a:p>
        </p:txBody>
      </p:sp>
      <p:sp>
        <p:nvSpPr>
          <p:cNvPr id="54" name="Oval 53"/>
          <p:cNvSpPr/>
          <p:nvPr/>
        </p:nvSpPr>
        <p:spPr>
          <a:xfrm>
            <a:off x="541493" y="2714876"/>
            <a:ext cx="174950" cy="211052"/>
          </a:xfrm>
          <a:prstGeom prst="ellipse">
            <a:avLst/>
          </a:prstGeom>
          <a:solidFill>
            <a:srgbClr val="FBED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746334" y="2683183"/>
            <a:ext cx="6094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Utility</a:t>
            </a:r>
          </a:p>
        </p:txBody>
      </p:sp>
      <p:sp>
        <p:nvSpPr>
          <p:cNvPr id="56" name="Oval 55"/>
          <p:cNvSpPr/>
          <p:nvPr/>
        </p:nvSpPr>
        <p:spPr>
          <a:xfrm>
            <a:off x="547645" y="2999341"/>
            <a:ext cx="174950" cy="211052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TextBox 56"/>
          <p:cNvSpPr txBox="1"/>
          <p:nvPr/>
        </p:nvSpPr>
        <p:spPr>
          <a:xfrm>
            <a:off x="752486" y="2967649"/>
            <a:ext cx="120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Administrative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1238" y="3342076"/>
            <a:ext cx="3000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119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8" y="3330493"/>
            <a:ext cx="89975" cy="3780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52486" y="3250786"/>
            <a:ext cx="592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CCTV </a:t>
            </a:r>
          </a:p>
        </p:txBody>
      </p:sp>
      <p:pic>
        <p:nvPicPr>
          <p:cNvPr id="62" name="Picture 2" descr="Safety : The Racers Store, A C2 Motorsports, LLC Compan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5" y="3579158"/>
            <a:ext cx="139532" cy="1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759161" y="3518862"/>
            <a:ext cx="13963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Fire Extinguisher </a:t>
            </a:r>
          </a:p>
        </p:txBody>
      </p:sp>
      <p:pic>
        <p:nvPicPr>
          <p:cNvPr id="64" name="Picture 10" descr="http://www.2msolutions.com/wp-content/uploads/2012/08/Fire_Icon-e134495554445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7" y="3823612"/>
            <a:ext cx="129458" cy="12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44653" y="3742600"/>
            <a:ext cx="948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Fire Alarm </a:t>
            </a:r>
          </a:p>
        </p:txBody>
      </p:sp>
      <p:pic>
        <p:nvPicPr>
          <p:cNvPr id="66" name="Picture 2" descr="Safety : The Racers Store, A C2 Motorsports, LLC Compan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21" y="1845266"/>
            <a:ext cx="151577" cy="1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Safety : The Racers Store, A C2 Motorsports, LLC Compan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10" y="1835254"/>
            <a:ext cx="151577" cy="1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Safety : The Racers Store, A C2 Motorsports, LLC Compan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21" y="1835254"/>
            <a:ext cx="151577" cy="15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0" descr="http://www.2msolutions.com/wp-content/uploads/2012/08/Fire_Icon-e13449555444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94" y="1097391"/>
            <a:ext cx="122930" cy="1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http://www.2msolutions.com/wp-content/uploads/2012/08/Fire_Icon-e134495554445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89" y="1852553"/>
            <a:ext cx="122930" cy="1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59" y="3146610"/>
            <a:ext cx="1878453" cy="2504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607227" y="3158454"/>
            <a:ext cx="2010487" cy="2285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AutoNum type="arabicPeriod"/>
            </a:pPr>
            <a:r>
              <a:rPr lang="en-US" sz="750" dirty="0"/>
              <a:t>Outlets Classroom #120</a:t>
            </a:r>
          </a:p>
          <a:p>
            <a:pPr marL="171450" indent="-171450">
              <a:buAutoNum type="arabicPeriod" startAt="3"/>
            </a:pPr>
            <a:r>
              <a:rPr lang="en-US" sz="750" dirty="0"/>
              <a:t>Outlets Classroom #121</a:t>
            </a:r>
          </a:p>
          <a:p>
            <a:pPr marL="171450" indent="-171450">
              <a:buAutoNum type="arabicPeriod" startAt="5"/>
            </a:pPr>
            <a:r>
              <a:rPr lang="en-US" sz="750" dirty="0"/>
              <a:t>Boy’s Hand Dryers</a:t>
            </a:r>
          </a:p>
          <a:p>
            <a:pPr marL="171450" indent="-171450">
              <a:buAutoNum type="arabicPeriod" startAt="7"/>
            </a:pPr>
            <a:r>
              <a:rPr lang="en-US" sz="750" dirty="0"/>
              <a:t>Girls Hand Dryers</a:t>
            </a:r>
          </a:p>
          <a:p>
            <a:pPr marL="171450" indent="-171450">
              <a:buAutoNum type="arabicPeriod" startAt="9"/>
            </a:pPr>
            <a:r>
              <a:rPr lang="en-US" sz="750" dirty="0"/>
              <a:t>Outlets Classroom 105 &amp; 106</a:t>
            </a:r>
          </a:p>
          <a:p>
            <a:r>
              <a:rPr lang="en-US" sz="750" dirty="0"/>
              <a:t>11.  Outlets Classroom 106 and Corridor</a:t>
            </a:r>
          </a:p>
          <a:p>
            <a:r>
              <a:rPr lang="en-US" sz="750" dirty="0"/>
              <a:t>13.  Outlets Classroom 107</a:t>
            </a:r>
          </a:p>
          <a:p>
            <a:pPr marL="171450" indent="-171450">
              <a:buAutoNum type="arabicPeriod" startAt="15"/>
            </a:pPr>
            <a:r>
              <a:rPr lang="en-US" sz="750" dirty="0"/>
              <a:t>Outlets Classroom 124</a:t>
            </a:r>
          </a:p>
          <a:p>
            <a:r>
              <a:rPr lang="en-US" sz="750" dirty="0"/>
              <a:t>17.  Outlets Classroom 123</a:t>
            </a:r>
          </a:p>
          <a:p>
            <a:pPr marL="171450" indent="-171450">
              <a:buAutoNum type="arabicPeriod" startAt="19"/>
            </a:pPr>
            <a:r>
              <a:rPr lang="en-US" sz="750" dirty="0"/>
              <a:t>Power to Energy Management Panel AC-A</a:t>
            </a:r>
          </a:p>
          <a:p>
            <a:pPr marL="171450" indent="-171450">
              <a:buAutoNum type="arabicPeriod" startAt="21"/>
            </a:pPr>
            <a:r>
              <a:rPr lang="en-US" sz="750" dirty="0"/>
              <a:t>Spares</a:t>
            </a:r>
          </a:p>
          <a:p>
            <a:pPr marL="171450" indent="-171450">
              <a:buAutoNum type="arabicPeriod" startAt="23"/>
            </a:pPr>
            <a:r>
              <a:rPr lang="en-US" sz="750" dirty="0"/>
              <a:t>Men’s Hand Dryer</a:t>
            </a:r>
          </a:p>
          <a:p>
            <a:pPr marL="171450" indent="-171450">
              <a:buAutoNum type="arabicPeriod" startAt="25"/>
            </a:pPr>
            <a:r>
              <a:rPr lang="en-US" sz="750" dirty="0"/>
              <a:t>Ladies Hand Dryer</a:t>
            </a:r>
          </a:p>
          <a:p>
            <a:pPr marL="171450" indent="-171450">
              <a:buAutoNum type="arabicPeriod" startAt="27"/>
            </a:pPr>
            <a:r>
              <a:rPr lang="en-US" sz="750" dirty="0"/>
              <a:t>Spare</a:t>
            </a:r>
          </a:p>
          <a:p>
            <a:pPr marL="171450" indent="-171450">
              <a:buAutoNum type="arabicPeriod" startAt="29"/>
            </a:pPr>
            <a:r>
              <a:rPr lang="en-US" sz="750" dirty="0"/>
              <a:t>Spare</a:t>
            </a:r>
          </a:p>
          <a:p>
            <a:pPr marL="171450" indent="-171450">
              <a:buAutoNum type="arabicPeriod" startAt="31"/>
            </a:pPr>
            <a:r>
              <a:rPr lang="en-US" sz="750" dirty="0"/>
              <a:t>Feed to Section B of 1 LA</a:t>
            </a:r>
          </a:p>
          <a:p>
            <a:pPr marL="171450" indent="-171450">
              <a:buAutoNum type="arabicPeriod" startAt="33"/>
            </a:pPr>
            <a:r>
              <a:rPr lang="en-US" sz="750" dirty="0"/>
              <a:t>Feed to Section B of 1 LA</a:t>
            </a:r>
          </a:p>
          <a:p>
            <a:r>
              <a:rPr lang="en-US" sz="750" dirty="0"/>
              <a:t>35.  Feed to Section B of 1 LA</a:t>
            </a:r>
          </a:p>
          <a:p>
            <a:endParaRPr lang="en-US" sz="750" dirty="0"/>
          </a:p>
        </p:txBody>
      </p:sp>
      <p:sp>
        <p:nvSpPr>
          <p:cNvPr id="71" name="TextBox 70"/>
          <p:cNvSpPr txBox="1"/>
          <p:nvPr/>
        </p:nvSpPr>
        <p:spPr>
          <a:xfrm>
            <a:off x="6570000" y="3158453"/>
            <a:ext cx="194476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AutoNum type="arabicPeriod" startAt="2"/>
            </a:pPr>
            <a:r>
              <a:rPr lang="en-US" sz="750" dirty="0"/>
              <a:t>Outlets Classroom 113 &amp; 111</a:t>
            </a:r>
          </a:p>
          <a:p>
            <a:pPr marL="171450" indent="-171450">
              <a:buAutoNum type="arabicPeriod" startAt="4"/>
            </a:pPr>
            <a:r>
              <a:rPr lang="en-US" sz="750" dirty="0"/>
              <a:t>Outlets Classroom 111 &amp; 110</a:t>
            </a:r>
          </a:p>
          <a:p>
            <a:pPr marL="171450" indent="-171450">
              <a:buAutoNum type="arabicPeriod" startAt="6"/>
            </a:pPr>
            <a:r>
              <a:rPr lang="en-US" sz="750" dirty="0"/>
              <a:t>Outlets Classroom 110 &amp; 109</a:t>
            </a:r>
          </a:p>
          <a:p>
            <a:pPr marL="171450" indent="-171450">
              <a:buAutoNum type="arabicPeriod" startAt="8"/>
            </a:pPr>
            <a:r>
              <a:rPr lang="en-US" sz="750" dirty="0"/>
              <a:t>Outlets for Drinking Fountain &amp; Corridor</a:t>
            </a:r>
          </a:p>
          <a:p>
            <a:pPr marL="171450" indent="-171450">
              <a:buAutoNum type="arabicPeriod" startAt="10"/>
            </a:pPr>
            <a:r>
              <a:rPr lang="en-US" sz="750" dirty="0"/>
              <a:t>Outlets for Drinking Fountain &amp; Corridor</a:t>
            </a:r>
          </a:p>
          <a:p>
            <a:pPr marL="171450" indent="-171450">
              <a:buAutoNum type="arabicPeriod" startAt="12"/>
            </a:pPr>
            <a:r>
              <a:rPr lang="en-US" sz="750" dirty="0"/>
              <a:t>Power to Bathroom Exhaust Fan</a:t>
            </a:r>
          </a:p>
          <a:p>
            <a:pPr marL="171450" indent="-171450">
              <a:buAutoNum type="arabicPeriod" startAt="14"/>
            </a:pPr>
            <a:r>
              <a:rPr lang="en-US" sz="750" dirty="0"/>
              <a:t>Outlets Classroom 104 &amp; 102</a:t>
            </a:r>
          </a:p>
          <a:p>
            <a:pPr marL="171450" indent="-171450">
              <a:buAutoNum type="arabicPeriod" startAt="16"/>
            </a:pPr>
            <a:r>
              <a:rPr lang="en-US" sz="750" dirty="0"/>
              <a:t>Outlets Classroom 101 &amp; 103</a:t>
            </a:r>
          </a:p>
          <a:p>
            <a:pPr marL="171450" indent="-171450">
              <a:buAutoNum type="arabicPeriod" startAt="18"/>
            </a:pPr>
            <a:r>
              <a:rPr lang="en-US" sz="750" dirty="0"/>
              <a:t>Outside Sign</a:t>
            </a:r>
          </a:p>
          <a:p>
            <a:pPr marL="171450" indent="-171450">
              <a:buAutoNum type="arabicPeriod" startAt="20"/>
            </a:pPr>
            <a:r>
              <a:rPr lang="en-US" sz="750" dirty="0"/>
              <a:t>Spares</a:t>
            </a:r>
          </a:p>
          <a:p>
            <a:pPr marL="171450" indent="-171450">
              <a:buAutoNum type="arabicPeriod" startAt="22"/>
            </a:pPr>
            <a:r>
              <a:rPr lang="en-US" sz="750" dirty="0"/>
              <a:t>Spares</a:t>
            </a:r>
          </a:p>
          <a:p>
            <a:pPr marL="171450" indent="-171450">
              <a:buAutoNum type="arabicPeriod" startAt="24"/>
            </a:pPr>
            <a:r>
              <a:rPr lang="en-US" sz="750" dirty="0"/>
              <a:t>Spares</a:t>
            </a:r>
          </a:p>
          <a:p>
            <a:pPr marL="171450" indent="-171450">
              <a:buAutoNum type="arabicPeriod" startAt="26"/>
            </a:pPr>
            <a:r>
              <a:rPr lang="en-US" sz="750" dirty="0"/>
              <a:t>Spares</a:t>
            </a:r>
          </a:p>
          <a:p>
            <a:r>
              <a:rPr lang="en-US" sz="750" dirty="0"/>
              <a:t>28.  IPF Camera Black Box</a:t>
            </a:r>
          </a:p>
        </p:txBody>
      </p:sp>
      <p:cxnSp>
        <p:nvCxnSpPr>
          <p:cNvPr id="34" name="Elbow Connector 33"/>
          <p:cNvCxnSpPr>
            <a:stCxn id="6" idx="0"/>
            <a:endCxn id="22" idx="1"/>
          </p:cNvCxnSpPr>
          <p:nvPr/>
        </p:nvCxnSpPr>
        <p:spPr>
          <a:xfrm rot="5400000" flipH="1" flipV="1">
            <a:off x="4116991" y="1324942"/>
            <a:ext cx="1310464" cy="23328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7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r="15161"/>
          <a:stretch/>
        </p:blipFill>
        <p:spPr>
          <a:xfrm>
            <a:off x="228600" y="152399"/>
            <a:ext cx="8686800" cy="6630055"/>
          </a:xfrm>
          <a:prstGeom prst="rect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8600" y="4495800"/>
          <a:ext cx="5565058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458"/>
                <a:gridCol w="16002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Principle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Asst</a:t>
                      </a:r>
                      <a:r>
                        <a:rPr lang="en-US" sz="1400" baseline="0" dirty="0" smtClean="0"/>
                        <a:t> Principle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Custodian</a:t>
                      </a:r>
                      <a:endParaRPr lang="en-US" sz="1400" dirty="0"/>
                    </a:p>
                  </a:txBody>
                  <a:tcPr/>
                </a:tc>
              </a:tr>
              <a:tr h="1625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Mrs.</a:t>
                      </a:r>
                      <a:r>
                        <a:rPr lang="en-US" sz="1200" baseline="0" dirty="0" smtClean="0"/>
                        <a:t> Semaj Allen-Raymond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Mr. Kevin </a:t>
                      </a:r>
                      <a:r>
                        <a:rPr lang="en-US" sz="1200" dirty="0" err="1" smtClean="0"/>
                        <a:t>Lusagnin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Mr.</a:t>
                      </a:r>
                      <a:r>
                        <a:rPr lang="en-US" sz="1200" baseline="0" dirty="0" smtClean="0"/>
                        <a:t> James Anderson</a:t>
                      </a:r>
                      <a:endParaRPr lang="en-US" sz="1200" dirty="0"/>
                    </a:p>
                  </a:txBody>
                  <a:tcPr/>
                </a:tc>
              </a:tr>
              <a:tr h="1930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(504)</a:t>
                      </a:r>
                      <a:r>
                        <a:rPr lang="en-US" sz="1200" baseline="0" dirty="0" smtClean="0"/>
                        <a:t> 885-3456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(504) 885-4125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(504) 885-4212</a:t>
                      </a:r>
                      <a:endParaRPr lang="en-US" sz="1200" dirty="0"/>
                    </a:p>
                  </a:txBody>
                  <a:tcPr/>
                </a:tc>
              </a:tr>
              <a:tr h="223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(504) 205-8546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(504) 254-8745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(504)</a:t>
                      </a:r>
                      <a:r>
                        <a:rPr lang="en-US" sz="1200" baseline="0" smtClean="0"/>
                        <a:t> 257-8965</a:t>
                      </a:r>
                      <a:endParaRPr lang="en-US" sz="1200" dirty="0"/>
                    </a:p>
                  </a:txBody>
                  <a:tcPr/>
                </a:tc>
              </a:tr>
              <a:tr h="177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Faculty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Students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Special Needs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788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6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i="1" dirty="0" smtClean="0"/>
              <a:t>Joint </a:t>
            </a:r>
            <a:r>
              <a:rPr lang="en-US" sz="3600" b="1" i="1" dirty="0" err="1" smtClean="0"/>
              <a:t>CyberSecurity</a:t>
            </a:r>
            <a:r>
              <a:rPr lang="en-US" sz="3600" b="1" i="1" dirty="0" smtClean="0"/>
              <a:t> and Training Lab (JCTL)</a:t>
            </a:r>
            <a:endParaRPr lang="en-US" sz="36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Developed in partnership with the Louisiana National Guard</a:t>
            </a:r>
          </a:p>
          <a:p>
            <a:r>
              <a:rPr lang="en-US" sz="2000" dirty="0"/>
              <a:t>Objectives</a:t>
            </a:r>
          </a:p>
          <a:p>
            <a:pPr lvl="1"/>
            <a:r>
              <a:rPr lang="en-US" sz="1800" dirty="0"/>
              <a:t>Objective 1 – Provide capabilities for LANG CPT to train/validate METL</a:t>
            </a:r>
          </a:p>
          <a:p>
            <a:pPr lvl="1"/>
            <a:r>
              <a:rPr lang="en-US" sz="1800" dirty="0"/>
              <a:t>Objective 2 – Establish an controlled environment to train/validate </a:t>
            </a:r>
            <a:r>
              <a:rPr lang="en-US" sz="1800" dirty="0" smtClean="0"/>
              <a:t>CND, IA, exploitation and attack cyber events</a:t>
            </a:r>
            <a:endParaRPr lang="en-US" sz="1800" dirty="0"/>
          </a:p>
          <a:p>
            <a:pPr lvl="1"/>
            <a:r>
              <a:rPr lang="en-US" sz="1800" dirty="0"/>
              <a:t>Objective 3 – Conduct CIKR Incident Response Exercises</a:t>
            </a:r>
          </a:p>
          <a:p>
            <a:pPr lvl="1"/>
            <a:r>
              <a:rPr lang="en-US" sz="1800" dirty="0"/>
              <a:t>Objective 4</a:t>
            </a:r>
            <a:r>
              <a:rPr lang="en-US" sz="1800" dirty="0" smtClean="0"/>
              <a:t> </a:t>
            </a:r>
            <a:r>
              <a:rPr lang="en-US" sz="1800" dirty="0"/>
              <a:t>– Develop CIKR and Industry Specific Cybersecurity and Standards and Certification </a:t>
            </a:r>
            <a:r>
              <a:rPr lang="en-US" sz="1800" dirty="0" smtClean="0"/>
              <a:t>Coursework</a:t>
            </a:r>
          </a:p>
          <a:p>
            <a:pPr lvl="1"/>
            <a:r>
              <a:rPr lang="en-US" sz="1800" dirty="0" smtClean="0"/>
              <a:t>Objective 5 – Research, Testing and Evaluation of New Cyber Capabilities</a:t>
            </a:r>
          </a:p>
          <a:p>
            <a:r>
              <a:rPr lang="en-US" sz="2000" dirty="0" smtClean="0"/>
              <a:t>The JCTL will also be integrating Industrial Control System environments</a:t>
            </a:r>
          </a:p>
          <a:p>
            <a:pPr lvl="1"/>
            <a:r>
              <a:rPr lang="en-US" sz="1800" dirty="0" smtClean="0"/>
              <a:t>Partnership with FBI and Louisiana State Analytical and Fusion Exchange (LA-SAFE)</a:t>
            </a:r>
          </a:p>
          <a:p>
            <a:pPr lvl="2"/>
            <a:endParaRPr lang="en-US" sz="1200" dirty="0" smtClean="0"/>
          </a:p>
          <a:p>
            <a:pPr lvl="2"/>
            <a:endParaRPr lang="en-US" sz="1200" dirty="0" smtClean="0"/>
          </a:p>
          <a:p>
            <a:pPr lvl="2"/>
            <a:endParaRPr lang="en-US" sz="1200" dirty="0"/>
          </a:p>
          <a:p>
            <a:pPr marL="914400" lvl="2" indent="0">
              <a:buNone/>
            </a:pPr>
            <a:endParaRPr lang="en-US" sz="900" dirty="0" smtClean="0"/>
          </a:p>
          <a:p>
            <a:pPr lvl="1">
              <a:buFont typeface="Arial" pitchFamily="34" charset="0"/>
              <a:buChar char="•"/>
            </a:pPr>
            <a:endParaRPr lang="en-NZ" sz="1800" dirty="0" smtClean="0"/>
          </a:p>
          <a:p>
            <a:pPr lvl="1">
              <a:buFont typeface="Arial" pitchFamily="34" charset="0"/>
              <a:buChar char="•"/>
            </a:pPr>
            <a:endParaRPr lang="en-NZ" sz="1800" dirty="0" smtClean="0"/>
          </a:p>
        </p:txBody>
      </p:sp>
    </p:spTree>
    <p:extLst>
      <p:ext uri="{BB962C8B-B14F-4D97-AF65-F5344CB8AC3E}">
        <p14:creationId xmlns:p14="http://schemas.microsoft.com/office/powerpoint/2010/main" val="6988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76" y="1622953"/>
            <a:ext cx="4975615" cy="4866312"/>
          </a:xfrm>
          <a:prstGeom prst="rect">
            <a:avLst/>
          </a:prstGeom>
          <a:noFill/>
          <a:ln w="50800">
            <a:solidFill>
              <a:srgbClr val="002060">
                <a:alpha val="38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60891" y="1524000"/>
            <a:ext cx="5167425" cy="507153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00109" y="4561377"/>
            <a:ext cx="3393816" cy="2195022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30" y="5143203"/>
            <a:ext cx="1461529" cy="161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4" y="5143202"/>
            <a:ext cx="1461529" cy="161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8599" y="1690688"/>
            <a:ext cx="5029201" cy="3724096"/>
          </a:xfrm>
          <a:prstGeom prst="rect">
            <a:avLst/>
          </a:prstGeom>
          <a:solidFill>
            <a:schemeClr val="bg1">
              <a:alpha val="88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Capabilities</a:t>
            </a:r>
            <a:endParaRPr lang="en-US" b="1" dirty="0" smtClean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 smtClean="0"/>
              <a:t>Train as We Fight – Simulated operational networks to safely test capabilities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 smtClean="0"/>
              <a:t>Closed network to allow real force on force attacks in a controlled environment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 smtClean="0"/>
              <a:t>Immersive training, tactics, techniques and procedures development and validation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 smtClean="0"/>
              <a:t>Tier I through Tier III environment for simulation and modeling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 smtClean="0"/>
              <a:t>LANG CPT Mobile Response Cart</a:t>
            </a:r>
            <a:endParaRPr lang="en-US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28650" y="911834"/>
            <a:ext cx="7886700" cy="7788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smtClean="0"/>
              <a:t>Joint CyberSecurity and Training Lab (JCTL)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5600109" y="4561376"/>
            <a:ext cx="163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Cyber Mobile Response Cart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390308" y="4773870"/>
            <a:ext cx="136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Range SIM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96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MI_coin_fro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300" y="6858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ttp://www.saturdaydownsouth.com/wp-content/uploads/2011/10/lsu-tiger-stadium-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11" y="274638"/>
            <a:ext cx="9365811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edia.nola.com/bcs_impact/photo/10422152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9"/>
            <a:ext cx="8991600" cy="679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lineupforms.com/wp-content/uploads/2013/11/lsu-baseball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66800"/>
            <a:ext cx="9068219" cy="480615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954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bloximages.newyork1.vip.townnews.com/lsureveille.com/content/tncms/assets/v3/editorial/2/19/219a8536-a689-11e3-a20d-001a4bcf6878/531ab5a58cffb.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06696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image.cdnllnwnl.xosnetwork.com/pics10/640/BF/BFULADZWITCPEQK.20060503223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295400"/>
            <a:ext cx="9144000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2607" y="1205831"/>
            <a:ext cx="7752874" cy="1907502"/>
            <a:chOff x="0" y="1111"/>
            <a:chExt cx="7752874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Rounded Rectangle 25"/>
            <p:cNvSpPr/>
            <p:nvPr/>
          </p:nvSpPr>
          <p:spPr>
            <a:xfrm>
              <a:off x="0" y="1111"/>
              <a:ext cx="7752874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ounded Rectangle 4"/>
            <p:cNvSpPr/>
            <p:nvPr/>
          </p:nvSpPr>
          <p:spPr>
            <a:xfrm>
              <a:off x="55869" y="56980"/>
              <a:ext cx="7641136" cy="17957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>
                  <a:latin typeface="Arial"/>
                  <a:cs typeface="Arial"/>
                </a:rPr>
                <a:t>Stephenson National </a:t>
              </a:r>
              <a:br>
                <a:rPr lang="en-US" sz="4000" kern="1200" dirty="0" smtClean="0">
                  <a:latin typeface="Arial"/>
                  <a:cs typeface="Arial"/>
                </a:rPr>
              </a:br>
              <a:r>
                <a:rPr lang="en-US" sz="4000" kern="1200" dirty="0" smtClean="0">
                  <a:latin typeface="Arial"/>
                  <a:cs typeface="Arial"/>
                </a:rPr>
                <a:t>Center for Security </a:t>
              </a:r>
              <a:br>
                <a:rPr lang="en-US" sz="4000" kern="1200" dirty="0" smtClean="0">
                  <a:latin typeface="Arial"/>
                  <a:cs typeface="Arial"/>
                </a:rPr>
              </a:br>
              <a:r>
                <a:rPr lang="en-US" sz="4000" kern="1200" dirty="0" smtClean="0">
                  <a:latin typeface="Arial"/>
                  <a:cs typeface="Arial"/>
                </a:rPr>
                <a:t>Research and Training</a:t>
              </a:r>
              <a:endParaRPr lang="en-US" sz="40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5721" y="3234267"/>
            <a:ext cx="1452937" cy="2844800"/>
            <a:chOff x="3114" y="2114624"/>
            <a:chExt cx="1452937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Rounded Rectangle 23"/>
            <p:cNvSpPr/>
            <p:nvPr/>
          </p:nvSpPr>
          <p:spPr>
            <a:xfrm>
              <a:off x="3114" y="2114624"/>
              <a:ext cx="1452937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6"/>
            <p:cNvSpPr/>
            <p:nvPr/>
          </p:nvSpPr>
          <p:spPr>
            <a:xfrm>
              <a:off x="45669" y="2157179"/>
              <a:ext cx="1367827" cy="1822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Stephenson Disaster Management Institute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(SDMI)</a:t>
              </a:r>
              <a:endParaRPr lang="en-US" sz="16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90705" y="3234267"/>
            <a:ext cx="1452937" cy="2844800"/>
            <a:chOff x="1578098" y="2114624"/>
            <a:chExt cx="1452937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ounded Rectangle 21"/>
            <p:cNvSpPr/>
            <p:nvPr/>
          </p:nvSpPr>
          <p:spPr>
            <a:xfrm>
              <a:off x="1578098" y="2114624"/>
              <a:ext cx="1452937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ounded Rectangle 8"/>
            <p:cNvSpPr/>
            <p:nvPr/>
          </p:nvSpPr>
          <p:spPr>
            <a:xfrm>
              <a:off x="1620653" y="2157179"/>
              <a:ext cx="1367827" cy="1822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National Center for Biomedical Research and Training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(NCBRT)</a:t>
              </a:r>
              <a:endParaRPr lang="en-US" sz="16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5689" y="3234267"/>
            <a:ext cx="1452937" cy="2844800"/>
            <a:chOff x="3153082" y="2114624"/>
            <a:chExt cx="1452937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Rounded Rectangle 19"/>
            <p:cNvSpPr/>
            <p:nvPr/>
          </p:nvSpPr>
          <p:spPr>
            <a:xfrm>
              <a:off x="3153082" y="2114624"/>
              <a:ext cx="1452937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10"/>
            <p:cNvSpPr/>
            <p:nvPr/>
          </p:nvSpPr>
          <p:spPr>
            <a:xfrm>
              <a:off x="3195637" y="2157179"/>
              <a:ext cx="1367827" cy="1822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dirty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err="1" smtClean="0"/>
                <a:t>Carrol</a:t>
              </a:r>
              <a:r>
                <a:rPr lang="en-US" sz="1600" kern="1200" dirty="0" smtClean="0"/>
                <a:t> L. Herring       Fire and Emergency Training Institute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(FETI)</a:t>
              </a:r>
              <a:endParaRPr lang="en-US" sz="16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40674" y="3234267"/>
            <a:ext cx="1452937" cy="2844800"/>
            <a:chOff x="4728067" y="2114624"/>
            <a:chExt cx="1452937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Rounded Rectangle 17"/>
            <p:cNvSpPr/>
            <p:nvPr/>
          </p:nvSpPr>
          <p:spPr>
            <a:xfrm>
              <a:off x="4728067" y="2114624"/>
              <a:ext cx="1452937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12"/>
            <p:cNvSpPr/>
            <p:nvPr/>
          </p:nvSpPr>
          <p:spPr>
            <a:xfrm>
              <a:off x="4770622" y="2157179"/>
              <a:ext cx="1367827" cy="1822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National Center for Disaster Fraud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(NCDF)</a:t>
              </a:r>
              <a:endParaRPr lang="en-US" sz="16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18772" y="3235379"/>
            <a:ext cx="1452937" cy="2844800"/>
            <a:chOff x="6306165" y="2115736"/>
            <a:chExt cx="1452937" cy="1907502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6306165" y="2115736"/>
              <a:ext cx="1452937" cy="1907502"/>
            </a:xfrm>
            <a:prstGeom prst="roundRect">
              <a:avLst>
                <a:gd name="adj" fmla="val 10000"/>
              </a:avLst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14"/>
            <p:cNvSpPr/>
            <p:nvPr/>
          </p:nvSpPr>
          <p:spPr>
            <a:xfrm>
              <a:off x="6348720" y="2158291"/>
              <a:ext cx="1367827" cy="18223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Law Enforcement Online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 (LEO)</a:t>
              </a:r>
              <a:endParaRPr lang="en-US" sz="1600" kern="1200" dirty="0"/>
            </a:p>
          </p:txBody>
        </p:sp>
      </p:grpSp>
      <p:pic>
        <p:nvPicPr>
          <p:cNvPr id="3" name="Picture 2" descr="leo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69" y="3259667"/>
            <a:ext cx="1058332" cy="1058332"/>
          </a:xfrm>
          <a:prstGeom prst="rect">
            <a:avLst/>
          </a:prstGeom>
        </p:spPr>
      </p:pic>
      <p:pic>
        <p:nvPicPr>
          <p:cNvPr id="4" name="Picture 3" descr="NCD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3" y="3335867"/>
            <a:ext cx="905934" cy="905934"/>
          </a:xfrm>
          <a:prstGeom prst="rect">
            <a:avLst/>
          </a:prstGeom>
        </p:spPr>
      </p:pic>
      <p:pic>
        <p:nvPicPr>
          <p:cNvPr id="5" name="Picture 4" descr="logo_fet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57" y="3332878"/>
            <a:ext cx="1165377" cy="959722"/>
          </a:xfrm>
          <a:prstGeom prst="rect">
            <a:avLst/>
          </a:prstGeom>
        </p:spPr>
      </p:pic>
      <p:pic>
        <p:nvPicPr>
          <p:cNvPr id="6" name="Picture 5" descr="logo_ncb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33" y="3327400"/>
            <a:ext cx="1224037" cy="1008031"/>
          </a:xfrm>
          <a:prstGeom prst="rect">
            <a:avLst/>
          </a:prstGeom>
        </p:spPr>
      </p:pic>
      <p:pic>
        <p:nvPicPr>
          <p:cNvPr id="8" name="Picture 7" descr="SNCSRT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99" y="1248833"/>
            <a:ext cx="1807634" cy="1807634"/>
          </a:xfrm>
          <a:prstGeom prst="rect">
            <a:avLst/>
          </a:prstGeom>
        </p:spPr>
      </p:pic>
      <p:pic>
        <p:nvPicPr>
          <p:cNvPr id="9" name="Picture 8" descr="SDMI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7" y="3302000"/>
            <a:ext cx="1030244" cy="103293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07361-6DA6-7E47-B3CD-38A56CE15AE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8" name="Picture 27" descr="SDMI_Landscape_Bk-Purple_0803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00600" y="120188"/>
            <a:ext cx="4227022" cy="6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9625</TotalTime>
  <Words>1256</Words>
  <Application>Microsoft Office PowerPoint</Application>
  <PresentationFormat>On-screen Show (4:3)</PresentationFormat>
  <Paragraphs>299</Paragraphs>
  <Slides>34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Built Through Public – Private Collaboration</vt:lpstr>
      <vt:lpstr>SDMI’s Center for Business Preparedness</vt:lpstr>
      <vt:lpstr>Does your business have a written emergency response plan?</vt:lpstr>
      <vt:lpstr>Were your normal operations interrupted following Hurricane Katrina/Gustav ?</vt:lpstr>
      <vt:lpstr>For how many days did Hurricane Katrina/Gustav disrupt normal operations?</vt:lpstr>
      <vt:lpstr>Did your business make any changes following Hurricane Katrina/Gustav  to become better prepared for future disasters?</vt:lpstr>
      <vt:lpstr>Did these changes reduce Hurricane Isaac's impact on your business?</vt:lpstr>
      <vt:lpstr>PowerPoint Presentation</vt:lpstr>
      <vt:lpstr>PowerPoint Presentation</vt:lpstr>
      <vt:lpstr>SDMI Disaster Lab &amp;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CyberSecurity and Training Lab (JCTL)</vt:lpstr>
      <vt:lpstr>PowerPoint Presentation</vt:lpstr>
      <vt:lpstr>PowerPoint Presentation</vt:lpstr>
    </vt:vector>
  </TitlesOfParts>
  <Company>LSU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 D Mitchell</dc:creator>
  <cp:lastModifiedBy>Brant D Mitchell</cp:lastModifiedBy>
  <cp:revision>83</cp:revision>
  <cp:lastPrinted>2014-02-19T17:12:05Z</cp:lastPrinted>
  <dcterms:created xsi:type="dcterms:W3CDTF">2013-06-14T00:49:44Z</dcterms:created>
  <dcterms:modified xsi:type="dcterms:W3CDTF">2015-04-16T05:20:12Z</dcterms:modified>
</cp:coreProperties>
</file>